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2"/>
  </p:notesMasterIdLst>
  <p:handoutMasterIdLst>
    <p:handoutMasterId r:id="rId33"/>
  </p:handoutMasterIdLst>
  <p:sldIdLst>
    <p:sldId id="276" r:id="rId2"/>
    <p:sldId id="341" r:id="rId3"/>
    <p:sldId id="388" r:id="rId4"/>
    <p:sldId id="389" r:id="rId5"/>
    <p:sldId id="342" r:id="rId6"/>
    <p:sldId id="343" r:id="rId7"/>
    <p:sldId id="381" r:id="rId8"/>
    <p:sldId id="382" r:id="rId9"/>
    <p:sldId id="378" r:id="rId10"/>
    <p:sldId id="383" r:id="rId11"/>
    <p:sldId id="368" r:id="rId12"/>
    <p:sldId id="373" r:id="rId13"/>
    <p:sldId id="344" r:id="rId14"/>
    <p:sldId id="345" r:id="rId15"/>
    <p:sldId id="356" r:id="rId16"/>
    <p:sldId id="357" r:id="rId17"/>
    <p:sldId id="387" r:id="rId18"/>
    <p:sldId id="376" r:id="rId19"/>
    <p:sldId id="347" r:id="rId20"/>
    <p:sldId id="392" r:id="rId21"/>
    <p:sldId id="348" r:id="rId22"/>
    <p:sldId id="349" r:id="rId23"/>
    <p:sldId id="350" r:id="rId24"/>
    <p:sldId id="351" r:id="rId25"/>
    <p:sldId id="359" r:id="rId26"/>
    <p:sldId id="391" r:id="rId27"/>
    <p:sldId id="390" r:id="rId28"/>
    <p:sldId id="346" r:id="rId29"/>
    <p:sldId id="379" r:id="rId30"/>
    <p:sldId id="377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66FFFF"/>
    <a:srgbClr val="99FFCC"/>
    <a:srgbClr val="0000FF"/>
    <a:srgbClr val="FF9933"/>
    <a:srgbClr val="FF3399"/>
    <a:srgbClr val="33CC33"/>
    <a:srgbClr val="B2B2B2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621" autoAdjust="0"/>
    <p:restoredTop sz="99482" autoAdjust="0"/>
  </p:normalViewPr>
  <p:slideViewPr>
    <p:cSldViewPr snapToGrid="0">
      <p:cViewPr>
        <p:scale>
          <a:sx n="90" d="100"/>
          <a:sy n="90" d="100"/>
        </p:scale>
        <p:origin x="2916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5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33.wmf"/><Relationship Id="rId5" Type="http://schemas.openxmlformats.org/officeDocument/2006/relationships/image" Target="../media/image52.wmf"/><Relationship Id="rId10" Type="http://schemas.openxmlformats.org/officeDocument/2006/relationships/image" Target="../media/image2.wmf"/><Relationship Id="rId4" Type="http://schemas.openxmlformats.org/officeDocument/2006/relationships/image" Target="../media/image51.wmf"/><Relationship Id="rId9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64.wmf"/><Relationship Id="rId7" Type="http://schemas.openxmlformats.org/officeDocument/2006/relationships/image" Target="../media/image5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68.wmf"/><Relationship Id="rId7" Type="http://schemas.openxmlformats.org/officeDocument/2006/relationships/image" Target="../media/image57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56.wmf"/><Relationship Id="rId5" Type="http://schemas.openxmlformats.org/officeDocument/2006/relationships/image" Target="../media/image65.wmf"/><Relationship Id="rId4" Type="http://schemas.openxmlformats.org/officeDocument/2006/relationships/image" Target="../media/image69.wmf"/><Relationship Id="rId9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72.wmf"/><Relationship Id="rId7" Type="http://schemas.openxmlformats.org/officeDocument/2006/relationships/image" Target="../media/image61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60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9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12" Type="http://schemas.openxmlformats.org/officeDocument/2006/relationships/image" Target="../media/image8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92.wmf"/><Relationship Id="rId7" Type="http://schemas.openxmlformats.org/officeDocument/2006/relationships/image" Target="../media/image87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93.wmf"/><Relationship Id="rId9" Type="http://schemas.openxmlformats.org/officeDocument/2006/relationships/image" Target="../media/image94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5.wmf"/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2.wmf"/><Relationship Id="rId7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image" Target="../media/image130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13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4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2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25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4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3.wmf"/><Relationship Id="rId5" Type="http://schemas.openxmlformats.org/officeDocument/2006/relationships/image" Target="../media/image18.wmf"/><Relationship Id="rId10" Type="http://schemas.openxmlformats.org/officeDocument/2006/relationships/image" Target="../media/image22.wmf"/><Relationship Id="rId4" Type="http://schemas.openxmlformats.org/officeDocument/2006/relationships/image" Target="../media/image17.wmf"/><Relationship Id="rId9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image" Target="../media/image26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3.wmf"/><Relationship Id="rId1" Type="http://schemas.openxmlformats.org/officeDocument/2006/relationships/image" Target="../media/image20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0.wmf"/><Relationship Id="rId7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21.wmf"/><Relationship Id="rId5" Type="http://schemas.openxmlformats.org/officeDocument/2006/relationships/image" Target="../media/image2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47.wmf"/><Relationship Id="rId3" Type="http://schemas.openxmlformats.org/officeDocument/2006/relationships/image" Target="../media/image40.wmf"/><Relationship Id="rId7" Type="http://schemas.openxmlformats.org/officeDocument/2006/relationships/image" Target="../media/image20.wmf"/><Relationship Id="rId12" Type="http://schemas.openxmlformats.org/officeDocument/2006/relationships/image" Target="../media/image2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6.wmf"/><Relationship Id="rId5" Type="http://schemas.openxmlformats.org/officeDocument/2006/relationships/image" Target="../media/image42.wmf"/><Relationship Id="rId10" Type="http://schemas.openxmlformats.org/officeDocument/2006/relationships/image" Target="../media/image45.wmf"/><Relationship Id="rId4" Type="http://schemas.openxmlformats.org/officeDocument/2006/relationships/image" Target="../media/image41.wmf"/><Relationship Id="rId9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FCA4737-441A-4404-ABEC-E2BBA0443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7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A55B061-42B5-490E-A3BC-34B90196E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6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9357F-33E9-4762-880B-789F23FA68E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58E13-00FF-4D61-B6F6-E5F9D586B9C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2164D-71CB-4620-BBD4-04997551834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4524B-007B-46FB-824F-8BC4C0ABB44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12B03-88A4-4EAD-9117-9EBFBEE2ED6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7086E-9C95-4338-A387-73A415A0CE3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345F9-2D1E-4BB6-A0E2-588A0A20FB0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AE51C-5259-41AB-B34D-3BA9D7A5F4C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AE51C-5259-41AB-B34D-3BA9D7A5F4C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EAE9A-4C0C-46B2-B2CF-6A71CA386A8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2D10A-3651-478F-B9A4-B3813EB2264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23B2D-B68B-4D34-ABA3-41B28307CB6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2D10A-3651-478F-B9A4-B3813EB2264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8908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E9399-572F-40F1-8196-BA3273A6AEB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62962-625C-46DC-AF1B-322DA11DF49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4CA3C-C936-43C8-B88A-85C00D2C100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1F1D0-6233-415B-B80F-53FF34CD95B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E7041-AAB6-4E9B-BDB7-CE6860C0C02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5C239-979E-4AA9-9F84-1EDA26A458D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9284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5C239-979E-4AA9-9F84-1EDA26A458D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6374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75C07-BA8E-4FEA-A7EC-DF533A59B58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75C07-BA8E-4FEA-A7EC-DF533A59B58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23B2D-B68B-4D34-ABA3-41B28307CB6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6998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31" tIns="48317" rIns="96631" bIns="48317" anchor="b"/>
          <a:lstStyle/>
          <a:p>
            <a:pPr algn="r" defTabSz="966788"/>
            <a:fld id="{78932712-99E0-4E9E-B9ED-74863E224806}" type="slidenum">
              <a:rPr lang="en-US" sz="1300">
                <a:latin typeface="Times New Roman" pitchFamily="18" charset="0"/>
              </a:rPr>
              <a:pPr algn="r" defTabSz="966788"/>
              <a:t>30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23B2D-B68B-4D34-ABA3-41B28307CB6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232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66354-2866-4252-8809-9F651FE11B1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5C239-979E-4AA9-9F84-1EDA26A458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5C239-979E-4AA9-9F84-1EDA26A458D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58E13-00FF-4D61-B6F6-E5F9D586B9C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58E13-00FF-4D61-B6F6-E5F9D586B9C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2.wmf"/><Relationship Id="rId18" Type="http://schemas.openxmlformats.org/officeDocument/2006/relationships/image" Target="../media/image3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33.wmf"/><Relationship Id="rId5" Type="http://schemas.openxmlformats.org/officeDocument/2006/relationships/image" Target="../media/image34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49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1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4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20.wmf"/><Relationship Id="rId25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60.bin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23" Type="http://schemas.openxmlformats.org/officeDocument/2006/relationships/image" Target="../media/image45.wmf"/><Relationship Id="rId28" Type="http://schemas.openxmlformats.org/officeDocument/2006/relationships/oleObject" Target="../embeddings/oleObject62.bin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2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1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54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23" Type="http://schemas.openxmlformats.org/officeDocument/2006/relationships/image" Target="../media/image2.w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5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6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79.bin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82.bin"/><Relationship Id="rId10" Type="http://schemas.openxmlformats.org/officeDocument/2006/relationships/oleObject" Target="../embeddings/oleObject78.bin"/><Relationship Id="rId19" Type="http://schemas.openxmlformats.org/officeDocument/2006/relationships/oleObject" Target="../embeddings/oleObject84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8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56.wmf"/><Relationship Id="rId18" Type="http://schemas.openxmlformats.org/officeDocument/2006/relationships/image" Target="../media/image58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.bin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88.bin"/><Relationship Id="rId19" Type="http://schemas.openxmlformats.org/officeDocument/2006/relationships/oleObject" Target="../embeddings/oleObject93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9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101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03.bin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0.bin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97.bin"/><Relationship Id="rId19" Type="http://schemas.openxmlformats.org/officeDocument/2006/relationships/oleObject" Target="../embeddings/oleObject102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99.bin"/><Relationship Id="rId22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57.wmf"/><Relationship Id="rId18" Type="http://schemas.openxmlformats.org/officeDocument/2006/relationships/image" Target="../media/image61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56.wmf"/><Relationship Id="rId5" Type="http://schemas.openxmlformats.org/officeDocument/2006/relationships/image" Target="../media/image70.wmf"/><Relationship Id="rId15" Type="http://schemas.openxmlformats.org/officeDocument/2006/relationships/oleObject" Target="../embeddings/oleObject110.bin"/><Relationship Id="rId10" Type="http://schemas.openxmlformats.org/officeDocument/2006/relationships/oleObject" Target="../embeddings/oleObject107.bin"/><Relationship Id="rId19" Type="http://schemas.openxmlformats.org/officeDocument/2006/relationships/oleObject" Target="../embeddings/oleObject112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10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7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125.bin"/><Relationship Id="rId26" Type="http://schemas.openxmlformats.org/officeDocument/2006/relationships/oleObject" Target="../embeddings/oleObject129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85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83.wmf"/><Relationship Id="rId25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4.bin"/><Relationship Id="rId20" Type="http://schemas.openxmlformats.org/officeDocument/2006/relationships/oleObject" Target="../embeddings/oleObject126.bin"/><Relationship Id="rId29" Type="http://schemas.openxmlformats.org/officeDocument/2006/relationships/image" Target="../media/image89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80.wmf"/><Relationship Id="rId24" Type="http://schemas.openxmlformats.org/officeDocument/2006/relationships/oleObject" Target="../embeddings/oleObject128.bin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130.bin"/><Relationship Id="rId10" Type="http://schemas.openxmlformats.org/officeDocument/2006/relationships/oleObject" Target="../embeddings/oleObject121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23.bin"/><Relationship Id="rId22" Type="http://schemas.openxmlformats.org/officeDocument/2006/relationships/oleObject" Target="../embeddings/oleObject127.bin"/><Relationship Id="rId27" Type="http://schemas.openxmlformats.org/officeDocument/2006/relationships/image" Target="../media/image8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138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94.png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3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3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147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03.wmf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6.bin"/><Relationship Id="rId20" Type="http://schemas.openxmlformats.org/officeDocument/2006/relationships/oleObject" Target="../embeddings/oleObject148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143.bin"/><Relationship Id="rId19" Type="http://schemas.openxmlformats.org/officeDocument/2006/relationships/image" Target="../media/image102.wmf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14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0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0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11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56.bin"/><Relationship Id="rId1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8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15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118.wmf"/><Relationship Id="rId18" Type="http://schemas.openxmlformats.org/officeDocument/2006/relationships/image" Target="../media/image120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63.bin"/><Relationship Id="rId17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5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6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13" Type="http://schemas.openxmlformats.org/officeDocument/2006/relationships/image" Target="../media/image118.wmf"/><Relationship Id="rId18" Type="http://schemas.openxmlformats.org/officeDocument/2006/relationships/image" Target="../media/image120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171.bin"/><Relationship Id="rId1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3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117.wmf"/><Relationship Id="rId5" Type="http://schemas.openxmlformats.org/officeDocument/2006/relationships/image" Target="../media/image121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170.bin"/><Relationship Id="rId4" Type="http://schemas.openxmlformats.org/officeDocument/2006/relationships/oleObject" Target="../embeddings/oleObject167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7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image" Target="../media/image127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79.bin"/><Relationship Id="rId17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1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8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89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32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6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8.bin"/><Relationship Id="rId20" Type="http://schemas.openxmlformats.org/officeDocument/2006/relationships/oleObject" Target="../embeddings/oleObject190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21.wmf"/><Relationship Id="rId5" Type="http://schemas.openxmlformats.org/officeDocument/2006/relationships/image" Target="../media/image130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85.bin"/><Relationship Id="rId19" Type="http://schemas.openxmlformats.org/officeDocument/2006/relationships/image" Target="../media/image131.wmf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18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image" Target="../media/image137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194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3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9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1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0.wmf"/><Relationship Id="rId25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1.wmf"/><Relationship Id="rId5" Type="http://schemas.openxmlformats.org/officeDocument/2006/relationships/image" Target="../media/image26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18316" y="2592388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Dept. of ECE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636781" y="1805441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2"/>
                </a:solidFill>
              </a:rPr>
              <a:t>Spring 2023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105400" y="4659084"/>
            <a:ext cx="2667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31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Inductance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24301" y="3962400"/>
          <a:ext cx="36576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01" y="3962400"/>
                        <a:ext cx="36576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 Box 28"/>
          <p:cNvSpPr txBox="1">
            <a:spLocks noChangeArrowheads="1"/>
          </p:cNvSpPr>
          <p:nvPr/>
        </p:nvSpPr>
        <p:spPr bwMode="auto">
          <a:xfrm>
            <a:off x="6651068" y="4356925"/>
            <a:ext cx="110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Assume</a:t>
            </a:r>
          </a:p>
        </p:txBody>
      </p:sp>
      <p:graphicFrame>
        <p:nvGraphicFramePr>
          <p:cNvPr id="20482" name="Object 1024"/>
          <p:cNvGraphicFramePr>
            <a:graphicFrameLocks noChangeAspect="1"/>
          </p:cNvGraphicFramePr>
          <p:nvPr/>
        </p:nvGraphicFramePr>
        <p:xfrm>
          <a:off x="6488134" y="4916137"/>
          <a:ext cx="13874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03" name="Equation" r:id="rId4" imgW="622030" imgH="266584" progId="Equation.DSMT4">
                  <p:embed/>
                </p:oleObj>
              </mc:Choice>
              <mc:Fallback>
                <p:oleObj name="Equation" r:id="rId4" imgW="622030" imgH="266584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34" y="4916137"/>
                        <a:ext cx="1387475" cy="593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440666" y="5679086"/>
            <a:ext cx="319831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is the cross-sectional </a:t>
            </a:r>
            <a:r>
              <a:rPr lang="en-US" dirty="0" smtClean="0">
                <a:solidFill>
                  <a:schemeClr val="bg2"/>
                </a:solidFill>
              </a:rPr>
              <a:t>area: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20485" name="Object 1028"/>
          <p:cNvGraphicFramePr>
            <a:graphicFrameLocks noChangeAspect="1"/>
          </p:cNvGraphicFramePr>
          <p:nvPr/>
        </p:nvGraphicFramePr>
        <p:xfrm>
          <a:off x="3598823" y="5680446"/>
          <a:ext cx="9461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04" name="Equation" r:id="rId6" imgW="533169" imgH="203112" progId="Equation.DSMT4">
                  <p:embed/>
                </p:oleObj>
              </mc:Choice>
              <mc:Fallback>
                <p:oleObj name="Equation" r:id="rId6" imgW="533169" imgH="203112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23" y="5680446"/>
                        <a:ext cx="9461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5083628" y="2690153"/>
            <a:ext cx="3668486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The radius </a:t>
            </a:r>
            <a:r>
              <a:rPr lang="en-US" sz="1600" i="1" dirty="0">
                <a:solidFill>
                  <a:schemeClr val="bg2"/>
                </a:solidFill>
                <a:latin typeface="Times New Roman" pitchFamily="18" charset="0"/>
              </a:rPr>
              <a:t>R</a:t>
            </a:r>
            <a:r>
              <a:rPr lang="en-US" sz="1600" dirty="0">
                <a:solidFill>
                  <a:schemeClr val="bg2"/>
                </a:solidFill>
              </a:rPr>
              <a:t> is the </a:t>
            </a:r>
            <a:r>
              <a:rPr lang="en-US" sz="1600" i="1" dirty="0">
                <a:solidFill>
                  <a:schemeClr val="bg2"/>
                </a:solidFill>
              </a:rPr>
              <a:t>average radius</a:t>
            </a:r>
            <a:r>
              <a:rPr lang="en-US" sz="1600" dirty="0">
                <a:solidFill>
                  <a:schemeClr val="bg2"/>
                </a:solidFill>
              </a:rPr>
              <a:t> (measured to the center of the toroid).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2484210" y="0"/>
            <a:ext cx="424316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25734" y="1049971"/>
            <a:ext cx="4368781" cy="2493818"/>
            <a:chOff x="1955819" y="1637800"/>
            <a:chExt cx="4368781" cy="2493818"/>
          </a:xfrm>
        </p:grpSpPr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2960613" y="1666714"/>
              <a:ext cx="2352344" cy="244562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 rot="467398">
              <a:off x="3477096" y="3329259"/>
              <a:ext cx="323976" cy="636104"/>
            </a:xfrm>
            <a:custGeom>
              <a:avLst/>
              <a:gdLst>
                <a:gd name="T0" fmla="*/ 0 w 366"/>
                <a:gd name="T1" fmla="*/ 2 h 679"/>
                <a:gd name="T2" fmla="*/ 0 w 366"/>
                <a:gd name="T3" fmla="*/ 2 h 679"/>
                <a:gd name="T4" fmla="*/ 0 w 366"/>
                <a:gd name="T5" fmla="*/ 2 h 679"/>
                <a:gd name="T6" fmla="*/ 0 w 366"/>
                <a:gd name="T7" fmla="*/ 1 h 679"/>
                <a:gd name="T8" fmla="*/ 1 w 366"/>
                <a:gd name="T9" fmla="*/ 0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 rot="20876545">
              <a:off x="4047574" y="3444914"/>
              <a:ext cx="300499" cy="686704"/>
            </a:xfrm>
            <a:custGeom>
              <a:avLst/>
              <a:gdLst>
                <a:gd name="T0" fmla="*/ 0 w 366"/>
                <a:gd name="T1" fmla="*/ 3 h 679"/>
                <a:gd name="T2" fmla="*/ 0 w 366"/>
                <a:gd name="T3" fmla="*/ 4 h 679"/>
                <a:gd name="T4" fmla="*/ 0 w 366"/>
                <a:gd name="T5" fmla="*/ 3 h 679"/>
                <a:gd name="T6" fmla="*/ 0 w 366"/>
                <a:gd name="T7" fmla="*/ 2 h 679"/>
                <a:gd name="T8" fmla="*/ 0 w 366"/>
                <a:gd name="T9" fmla="*/ 0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 rot="19245889">
              <a:off x="4498323" y="3283479"/>
              <a:ext cx="298151" cy="696341"/>
            </a:xfrm>
            <a:custGeom>
              <a:avLst/>
              <a:gdLst>
                <a:gd name="T0" fmla="*/ 0 w 366"/>
                <a:gd name="T1" fmla="*/ 4 h 679"/>
                <a:gd name="T2" fmla="*/ 0 w 366"/>
                <a:gd name="T3" fmla="*/ 4 h 679"/>
                <a:gd name="T4" fmla="*/ 0 w 366"/>
                <a:gd name="T5" fmla="*/ 4 h 679"/>
                <a:gd name="T6" fmla="*/ 0 w 366"/>
                <a:gd name="T7" fmla="*/ 3 h 679"/>
                <a:gd name="T8" fmla="*/ 0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 rot="17488473">
              <a:off x="4787605" y="2837640"/>
              <a:ext cx="325281" cy="725424"/>
            </a:xfrm>
            <a:custGeom>
              <a:avLst/>
              <a:gdLst>
                <a:gd name="T0" fmla="*/ 0 w 366"/>
                <a:gd name="T1" fmla="*/ 5 h 679"/>
                <a:gd name="T2" fmla="*/ 0 w 366"/>
                <a:gd name="T3" fmla="*/ 6 h 679"/>
                <a:gd name="T4" fmla="*/ 0 w 366"/>
                <a:gd name="T5" fmla="*/ 5 h 679"/>
                <a:gd name="T6" fmla="*/ 0 w 366"/>
                <a:gd name="T7" fmla="*/ 4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 rot="15275142">
              <a:off x="4818094" y="2273820"/>
              <a:ext cx="327690" cy="725424"/>
            </a:xfrm>
            <a:custGeom>
              <a:avLst/>
              <a:gdLst>
                <a:gd name="T0" fmla="*/ 0 w 366"/>
                <a:gd name="T1" fmla="*/ 5 h 679"/>
                <a:gd name="T2" fmla="*/ 0 w 366"/>
                <a:gd name="T3" fmla="*/ 6 h 679"/>
                <a:gd name="T4" fmla="*/ 0 w 366"/>
                <a:gd name="T5" fmla="*/ 5 h 679"/>
                <a:gd name="T6" fmla="*/ 0 w 366"/>
                <a:gd name="T7" fmla="*/ 4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 rot="1528106">
              <a:off x="4446675" y="1765503"/>
              <a:ext cx="288761" cy="698751"/>
            </a:xfrm>
            <a:custGeom>
              <a:avLst/>
              <a:gdLst>
                <a:gd name="T0" fmla="*/ 0 w 366"/>
                <a:gd name="T1" fmla="*/ 4 h 679"/>
                <a:gd name="T2" fmla="*/ 0 w 366"/>
                <a:gd name="T3" fmla="*/ 4 h 679"/>
                <a:gd name="T4" fmla="*/ 0 w 366"/>
                <a:gd name="T5" fmla="*/ 4 h 679"/>
                <a:gd name="T6" fmla="*/ 0 w 366"/>
                <a:gd name="T7" fmla="*/ 3 h 679"/>
                <a:gd name="T8" fmla="*/ 0 w 366"/>
                <a:gd name="T9" fmla="*/ 1 h 679"/>
                <a:gd name="T10" fmla="*/ 0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 rot="20730426">
              <a:off x="3840981" y="1637800"/>
              <a:ext cx="307542" cy="718027"/>
            </a:xfrm>
            <a:custGeom>
              <a:avLst/>
              <a:gdLst>
                <a:gd name="T0" fmla="*/ 0 w 366"/>
                <a:gd name="T1" fmla="*/ 4 h 679"/>
                <a:gd name="T2" fmla="*/ 0 w 366"/>
                <a:gd name="T3" fmla="*/ 5 h 679"/>
                <a:gd name="T4" fmla="*/ 0 w 366"/>
                <a:gd name="T5" fmla="*/ 5 h 679"/>
                <a:gd name="T6" fmla="*/ 0 w 366"/>
                <a:gd name="T7" fmla="*/ 3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 rot="18909991">
              <a:off x="3347975" y="1893206"/>
              <a:ext cx="307542" cy="756579"/>
            </a:xfrm>
            <a:custGeom>
              <a:avLst/>
              <a:gdLst>
                <a:gd name="T0" fmla="*/ 0 w 366"/>
                <a:gd name="T1" fmla="*/ 6 h 679"/>
                <a:gd name="T2" fmla="*/ 0 w 366"/>
                <a:gd name="T3" fmla="*/ 6 h 679"/>
                <a:gd name="T4" fmla="*/ 0 w 366"/>
                <a:gd name="T5" fmla="*/ 6 h 679"/>
                <a:gd name="T6" fmla="*/ 0 w 366"/>
                <a:gd name="T7" fmla="*/ 4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 flipH="1" flipV="1">
              <a:off x="1979295" y="2550995"/>
              <a:ext cx="102357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5" name="Object 1027"/>
            <p:cNvGraphicFramePr>
              <a:graphicFrameLocks noChangeAspect="1"/>
            </p:cNvGraphicFramePr>
            <p:nvPr/>
          </p:nvGraphicFramePr>
          <p:xfrm>
            <a:off x="3085038" y="3170233"/>
            <a:ext cx="321628" cy="414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05" name="Equation" r:id="rId8" imgW="190500" imgH="228600" progId="Equation.DSMT4">
                    <p:embed/>
                  </p:oleObj>
                </mc:Choice>
                <mc:Fallback>
                  <p:oleObj name="Equation" r:id="rId8" imgW="190500" imgH="228600" progId="Equation.DSMT4">
                    <p:embed/>
                    <p:pic>
                      <p:nvPicPr>
                        <p:cNvPr id="0" name="Picture 4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5038" y="3170233"/>
                          <a:ext cx="321628" cy="414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Line 24"/>
            <p:cNvSpPr>
              <a:spLocks noChangeShapeType="1"/>
            </p:cNvSpPr>
            <p:nvPr/>
          </p:nvSpPr>
          <p:spPr bwMode="auto">
            <a:xfrm flipV="1">
              <a:off x="2251623" y="2538948"/>
              <a:ext cx="399100" cy="481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Oval 26"/>
            <p:cNvSpPr>
              <a:spLocks noChangeArrowheads="1"/>
            </p:cNvSpPr>
            <p:nvPr/>
          </p:nvSpPr>
          <p:spPr bwMode="auto">
            <a:xfrm>
              <a:off x="1967557" y="2493168"/>
              <a:ext cx="91558" cy="9878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27"/>
            <p:cNvSpPr>
              <a:spLocks noChangeArrowheads="1"/>
            </p:cNvSpPr>
            <p:nvPr/>
          </p:nvSpPr>
          <p:spPr bwMode="auto">
            <a:xfrm>
              <a:off x="1955819" y="2895552"/>
              <a:ext cx="91558" cy="96379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3272026" y="1973455"/>
              <a:ext cx="1758138" cy="1801904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 bwMode="auto">
            <a:xfrm>
              <a:off x="4136543" y="2852050"/>
              <a:ext cx="696687" cy="5334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81" name="Object 1027"/>
            <p:cNvGraphicFramePr>
              <a:graphicFrameLocks noChangeAspect="1"/>
            </p:cNvGraphicFramePr>
            <p:nvPr/>
          </p:nvGraphicFramePr>
          <p:xfrm>
            <a:off x="4125210" y="3102420"/>
            <a:ext cx="229157" cy="245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06" name="Equation" r:id="rId10" imgW="152268" imgH="152268" progId="Equation.DSMT4">
                    <p:embed/>
                  </p:oleObj>
                </mc:Choice>
                <mc:Fallback>
                  <p:oleObj name="Equation" r:id="rId10" imgW="152268" imgH="152268" progId="Equation.DSMT4">
                    <p:embed/>
                    <p:pic>
                      <p:nvPicPr>
                        <p:cNvPr id="0" name="Picture 4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210" y="3102420"/>
                          <a:ext cx="229157" cy="245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Oval 81"/>
            <p:cNvSpPr/>
            <p:nvPr/>
          </p:nvSpPr>
          <p:spPr bwMode="auto">
            <a:xfrm>
              <a:off x="4114773" y="2819394"/>
              <a:ext cx="108858" cy="108858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2050271" y="2939143"/>
              <a:ext cx="1509358" cy="488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4" name="Object 1025"/>
            <p:cNvGraphicFramePr>
              <a:graphicFrameLocks noChangeAspect="1"/>
            </p:cNvGraphicFramePr>
            <p:nvPr/>
          </p:nvGraphicFramePr>
          <p:xfrm>
            <a:off x="2349727" y="2155370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07" name="Equation" r:id="rId12" imgW="126835" imgH="152202" progId="Equation.DSMT4">
                    <p:embed/>
                  </p:oleObj>
                </mc:Choice>
                <mc:Fallback>
                  <p:oleObj name="Equation" r:id="rId12" imgW="126835" imgH="152202" progId="Equation.DSMT4">
                    <p:embed/>
                    <p:pic>
                      <p:nvPicPr>
                        <p:cNvPr id="0" name="Picture 4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727" y="2155370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025"/>
            <p:cNvGraphicFramePr>
              <a:graphicFrameLocks noChangeAspect="1"/>
            </p:cNvGraphicFramePr>
            <p:nvPr/>
          </p:nvGraphicFramePr>
          <p:xfrm>
            <a:off x="5413602" y="1821530"/>
            <a:ext cx="910998" cy="36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08" name="Equation" r:id="rId14" imgW="482391" imgH="190417" progId="Equation.DSMT4">
                    <p:embed/>
                  </p:oleObj>
                </mc:Choice>
                <mc:Fallback>
                  <p:oleObj name="Equation" r:id="rId14" imgW="482391" imgH="190417" progId="Equation.DSMT4">
                    <p:embed/>
                    <p:pic>
                      <p:nvPicPr>
                        <p:cNvPr id="0" name="Picture 4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3602" y="1821530"/>
                          <a:ext cx="910998" cy="36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Group 109"/>
          <p:cNvGrpSpPr/>
          <p:nvPr/>
        </p:nvGrpSpPr>
        <p:grpSpPr>
          <a:xfrm>
            <a:off x="1347561" y="4351379"/>
            <a:ext cx="2027689" cy="1244828"/>
            <a:chOff x="1347561" y="4351379"/>
            <a:chExt cx="2027689" cy="1244828"/>
          </a:xfrm>
        </p:grpSpPr>
        <p:sp>
          <p:nvSpPr>
            <p:cNvPr id="439318" name="AutoShape 22"/>
            <p:cNvSpPr>
              <a:spLocks noChangeArrowheads="1"/>
            </p:cNvSpPr>
            <p:nvPr/>
          </p:nvSpPr>
          <p:spPr bwMode="auto">
            <a:xfrm>
              <a:off x="1658938" y="4570682"/>
              <a:ext cx="1425575" cy="1025525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7" name="Oval 23"/>
            <p:cNvSpPr>
              <a:spLocks noChangeArrowheads="1"/>
            </p:cNvSpPr>
            <p:nvPr/>
          </p:nvSpPr>
          <p:spPr bwMode="auto">
            <a:xfrm>
              <a:off x="1658938" y="4900882"/>
              <a:ext cx="365125" cy="41433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Oval 24"/>
            <p:cNvSpPr>
              <a:spLocks noChangeArrowheads="1"/>
            </p:cNvSpPr>
            <p:nvPr/>
          </p:nvSpPr>
          <p:spPr bwMode="auto">
            <a:xfrm>
              <a:off x="2725738" y="4924694"/>
              <a:ext cx="365125" cy="4143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34"/>
            <p:cNvSpPr>
              <a:spLocks noChangeArrowheads="1"/>
            </p:cNvSpPr>
            <p:nvPr/>
          </p:nvSpPr>
          <p:spPr bwMode="auto">
            <a:xfrm>
              <a:off x="2890838" y="5104082"/>
              <a:ext cx="61912" cy="5556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25"/>
            <p:cNvSpPr>
              <a:spLocks noChangeShapeType="1"/>
            </p:cNvSpPr>
            <p:nvPr/>
          </p:nvSpPr>
          <p:spPr bwMode="auto">
            <a:xfrm flipV="1">
              <a:off x="2932050" y="4972319"/>
              <a:ext cx="100013" cy="1730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483" name="Object 1026"/>
            <p:cNvGraphicFramePr>
              <a:graphicFrameLocks noChangeAspect="1"/>
            </p:cNvGraphicFramePr>
            <p:nvPr/>
          </p:nvGraphicFramePr>
          <p:xfrm>
            <a:off x="1347561" y="4351379"/>
            <a:ext cx="381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09" name="Equation" r:id="rId16" imgW="190500" imgH="228600" progId="Equation.DSMT4">
                    <p:embed/>
                  </p:oleObj>
                </mc:Choice>
                <mc:Fallback>
                  <p:oleObj name="Equation" r:id="rId16" imgW="190500" imgH="228600" progId="Equation.DSMT4">
                    <p:embed/>
                    <p:pic>
                      <p:nvPicPr>
                        <p:cNvPr id="0" name="Picture 4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561" y="4351379"/>
                          <a:ext cx="3810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1027"/>
            <p:cNvGraphicFramePr>
              <a:graphicFrameLocks noChangeAspect="1"/>
            </p:cNvGraphicFramePr>
            <p:nvPr/>
          </p:nvGraphicFramePr>
          <p:xfrm>
            <a:off x="1723572" y="4953001"/>
            <a:ext cx="243374" cy="283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10" name="Equation" r:id="rId17" imgW="152268" imgH="164957" progId="Equation.DSMT4">
                    <p:embed/>
                  </p:oleObj>
                </mc:Choice>
                <mc:Fallback>
                  <p:oleObj name="Equation" r:id="rId17" imgW="152268" imgH="164957" progId="Equation.DSMT4">
                    <p:embed/>
                    <p:pic>
                      <p:nvPicPr>
                        <p:cNvPr id="0" name="Picture 4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3572" y="4953001"/>
                          <a:ext cx="243374" cy="2839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1027"/>
            <p:cNvGraphicFramePr>
              <a:graphicFrameLocks noChangeAspect="1"/>
            </p:cNvGraphicFramePr>
            <p:nvPr/>
          </p:nvGraphicFramePr>
          <p:xfrm>
            <a:off x="3159350" y="4775202"/>
            <a:ext cx="2159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11"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4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9350" y="4775202"/>
                          <a:ext cx="215900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2613025" y="0"/>
            <a:ext cx="3913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150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87824"/>
              </p:ext>
            </p:extLst>
          </p:nvPr>
        </p:nvGraphicFramePr>
        <p:xfrm>
          <a:off x="3902514" y="1927009"/>
          <a:ext cx="1934138" cy="715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4" name="Equation" r:id="rId4" imgW="1256755" imgH="393529" progId="Equation.DSMT4">
                  <p:embed/>
                </p:oleObj>
              </mc:Choice>
              <mc:Fallback>
                <p:oleObj name="Equation" r:id="rId4" imgW="1256755" imgH="393529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514" y="1927009"/>
                        <a:ext cx="1934138" cy="715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025"/>
          <p:cNvGraphicFramePr>
            <a:graphicFrameLocks noChangeAspect="1"/>
          </p:cNvGraphicFramePr>
          <p:nvPr/>
        </p:nvGraphicFramePr>
        <p:xfrm>
          <a:off x="4543199" y="5668056"/>
          <a:ext cx="27543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5" name="Equation" r:id="rId6" imgW="1346200" imgH="457200" progId="Equation.DSMT4">
                  <p:embed/>
                </p:oleObj>
              </mc:Choice>
              <mc:Fallback>
                <p:oleObj name="Equation" r:id="rId6" imgW="1346200" imgH="45720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199" y="5668056"/>
                        <a:ext cx="2754312" cy="9350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680180"/>
              </p:ext>
            </p:extLst>
          </p:nvPr>
        </p:nvGraphicFramePr>
        <p:xfrm>
          <a:off x="3830881" y="914726"/>
          <a:ext cx="18192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6" name="Equation" r:id="rId8" imgW="888614" imgH="380835" progId="Equation.DSMT4">
                  <p:embed/>
                </p:oleObj>
              </mc:Choice>
              <mc:Fallback>
                <p:oleObj name="Equation" r:id="rId8" imgW="888614" imgH="380835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881" y="914726"/>
                        <a:ext cx="1819275" cy="779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124300"/>
              </p:ext>
            </p:extLst>
          </p:nvPr>
        </p:nvGraphicFramePr>
        <p:xfrm>
          <a:off x="7233556" y="4151931"/>
          <a:ext cx="11715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7" name="Equation" r:id="rId10" imgW="660400" imgH="419100" progId="Equation.DSMT4">
                  <p:embed/>
                </p:oleObj>
              </mc:Choice>
              <mc:Fallback>
                <p:oleObj name="Equation" r:id="rId10" imgW="660400" imgH="419100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556" y="4151931"/>
                        <a:ext cx="11715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28"/>
          <p:cNvSpPr txBox="1">
            <a:spLocks noChangeArrowheads="1"/>
          </p:cNvSpPr>
          <p:nvPr/>
        </p:nvSpPr>
        <p:spPr bwMode="auto">
          <a:xfrm>
            <a:off x="7394265" y="3634264"/>
            <a:ext cx="9271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21510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850333"/>
              </p:ext>
            </p:extLst>
          </p:nvPr>
        </p:nvGraphicFramePr>
        <p:xfrm>
          <a:off x="3921834" y="3143888"/>
          <a:ext cx="1801427" cy="90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8" name="Equation" r:id="rId12" imgW="1054100" imgH="469900" progId="Equation.DSMT4">
                  <p:embed/>
                </p:oleObj>
              </mc:Choice>
              <mc:Fallback>
                <p:oleObj name="Equation" r:id="rId12" imgW="1054100" imgH="46990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834" y="3143888"/>
                        <a:ext cx="1801427" cy="908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Text Box 28"/>
          <p:cNvSpPr txBox="1">
            <a:spLocks noChangeArrowheads="1"/>
          </p:cNvSpPr>
          <p:nvPr/>
        </p:nvSpPr>
        <p:spPr bwMode="auto">
          <a:xfrm>
            <a:off x="3407461" y="2779544"/>
            <a:ext cx="455612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3714895" y="5124223"/>
            <a:ext cx="176061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then have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84032"/>
              </p:ext>
            </p:extLst>
          </p:nvPr>
        </p:nvGraphicFramePr>
        <p:xfrm>
          <a:off x="673100" y="5719763"/>
          <a:ext cx="27241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9" name="Equation" r:id="rId14" imgW="1435100" imgH="431800" progId="Equation.DSMT4">
                  <p:embed/>
                </p:oleObj>
              </mc:Choice>
              <mc:Fallback>
                <p:oleObj name="Equation" r:id="rId14" imgW="1435100" imgH="431800" progId="Equation.DSMT4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5719763"/>
                        <a:ext cx="272415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354656" y="1519986"/>
            <a:ext cx="2719050" cy="2502512"/>
            <a:chOff x="354656" y="1519986"/>
            <a:chExt cx="2483017" cy="2502512"/>
          </a:xfrm>
        </p:grpSpPr>
        <p:sp>
          <p:nvSpPr>
            <p:cNvPr id="21537" name="Line 21"/>
            <p:cNvSpPr>
              <a:spLocks noChangeShapeType="1"/>
            </p:cNvSpPr>
            <p:nvPr/>
          </p:nvSpPr>
          <p:spPr bwMode="auto">
            <a:xfrm flipH="1">
              <a:off x="425182" y="2231207"/>
              <a:ext cx="74825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331" name="AutoShape 11"/>
            <p:cNvSpPr>
              <a:spLocks noChangeArrowheads="1"/>
            </p:cNvSpPr>
            <p:nvPr/>
          </p:nvSpPr>
          <p:spPr bwMode="auto">
            <a:xfrm>
              <a:off x="1090875" y="1542624"/>
              <a:ext cx="1723577" cy="191482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9" name="Freeform 13"/>
            <p:cNvSpPr>
              <a:spLocks/>
            </p:cNvSpPr>
            <p:nvPr/>
          </p:nvSpPr>
          <p:spPr bwMode="auto">
            <a:xfrm rot="996414">
              <a:off x="1379130" y="2758853"/>
              <a:ext cx="237379" cy="498043"/>
            </a:xfrm>
            <a:custGeom>
              <a:avLst/>
              <a:gdLst>
                <a:gd name="T0" fmla="*/ 0 w 366"/>
                <a:gd name="T1" fmla="*/ 2 h 679"/>
                <a:gd name="T2" fmla="*/ 0 w 366"/>
                <a:gd name="T3" fmla="*/ 2 h 679"/>
                <a:gd name="T4" fmla="*/ 0 w 366"/>
                <a:gd name="T5" fmla="*/ 2 h 679"/>
                <a:gd name="T6" fmla="*/ 0 w 366"/>
                <a:gd name="T7" fmla="*/ 1 h 679"/>
                <a:gd name="T8" fmla="*/ 1 w 366"/>
                <a:gd name="T9" fmla="*/ 0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0" name="Freeform 14"/>
            <p:cNvSpPr>
              <a:spLocks/>
            </p:cNvSpPr>
            <p:nvPr/>
          </p:nvSpPr>
          <p:spPr bwMode="auto">
            <a:xfrm rot="21385471">
              <a:off x="1801573" y="2937231"/>
              <a:ext cx="220177" cy="537660"/>
            </a:xfrm>
            <a:custGeom>
              <a:avLst/>
              <a:gdLst>
                <a:gd name="T0" fmla="*/ 0 w 366"/>
                <a:gd name="T1" fmla="*/ 3 h 679"/>
                <a:gd name="T2" fmla="*/ 0 w 366"/>
                <a:gd name="T3" fmla="*/ 4 h 679"/>
                <a:gd name="T4" fmla="*/ 0 w 366"/>
                <a:gd name="T5" fmla="*/ 3 h 679"/>
                <a:gd name="T6" fmla="*/ 0 w 366"/>
                <a:gd name="T7" fmla="*/ 2 h 679"/>
                <a:gd name="T8" fmla="*/ 0 w 366"/>
                <a:gd name="T9" fmla="*/ 0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1" name="Freeform 15"/>
            <p:cNvSpPr>
              <a:spLocks/>
            </p:cNvSpPr>
            <p:nvPr/>
          </p:nvSpPr>
          <p:spPr bwMode="auto">
            <a:xfrm rot="19245889">
              <a:off x="2217564" y="2808484"/>
              <a:ext cx="218457" cy="545206"/>
            </a:xfrm>
            <a:custGeom>
              <a:avLst/>
              <a:gdLst>
                <a:gd name="T0" fmla="*/ 0 w 366"/>
                <a:gd name="T1" fmla="*/ 4 h 679"/>
                <a:gd name="T2" fmla="*/ 0 w 366"/>
                <a:gd name="T3" fmla="*/ 4 h 679"/>
                <a:gd name="T4" fmla="*/ 0 w 366"/>
                <a:gd name="T5" fmla="*/ 4 h 679"/>
                <a:gd name="T6" fmla="*/ 0 w 366"/>
                <a:gd name="T7" fmla="*/ 3 h 679"/>
                <a:gd name="T8" fmla="*/ 0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2" name="Freeform 16"/>
            <p:cNvSpPr>
              <a:spLocks/>
            </p:cNvSpPr>
            <p:nvPr/>
          </p:nvSpPr>
          <p:spPr bwMode="auto">
            <a:xfrm rot="17488473">
              <a:off x="2421350" y="2477637"/>
              <a:ext cx="254681" cy="531522"/>
            </a:xfrm>
            <a:custGeom>
              <a:avLst/>
              <a:gdLst>
                <a:gd name="T0" fmla="*/ 0 w 366"/>
                <a:gd name="T1" fmla="*/ 5 h 679"/>
                <a:gd name="T2" fmla="*/ 0 w 366"/>
                <a:gd name="T3" fmla="*/ 6 h 679"/>
                <a:gd name="T4" fmla="*/ 0 w 366"/>
                <a:gd name="T5" fmla="*/ 5 h 679"/>
                <a:gd name="T6" fmla="*/ 0 w 366"/>
                <a:gd name="T7" fmla="*/ 4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3" name="Freeform 17"/>
            <p:cNvSpPr>
              <a:spLocks/>
            </p:cNvSpPr>
            <p:nvPr/>
          </p:nvSpPr>
          <p:spPr bwMode="auto">
            <a:xfrm rot="15275142">
              <a:off x="2443628" y="2036190"/>
              <a:ext cx="256568" cy="531522"/>
            </a:xfrm>
            <a:custGeom>
              <a:avLst/>
              <a:gdLst>
                <a:gd name="T0" fmla="*/ 0 w 366"/>
                <a:gd name="T1" fmla="*/ 5 h 679"/>
                <a:gd name="T2" fmla="*/ 0 w 366"/>
                <a:gd name="T3" fmla="*/ 6 h 679"/>
                <a:gd name="T4" fmla="*/ 0 w 366"/>
                <a:gd name="T5" fmla="*/ 5 h 679"/>
                <a:gd name="T6" fmla="*/ 0 w 366"/>
                <a:gd name="T7" fmla="*/ 4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4" name="Freeform 18"/>
            <p:cNvSpPr>
              <a:spLocks/>
            </p:cNvSpPr>
            <p:nvPr/>
          </p:nvSpPr>
          <p:spPr bwMode="auto">
            <a:xfrm rot="1528106">
              <a:off x="2179721" y="1619972"/>
              <a:ext cx="211577" cy="547093"/>
            </a:xfrm>
            <a:custGeom>
              <a:avLst/>
              <a:gdLst>
                <a:gd name="T0" fmla="*/ 0 w 366"/>
                <a:gd name="T1" fmla="*/ 4 h 679"/>
                <a:gd name="T2" fmla="*/ 0 w 366"/>
                <a:gd name="T3" fmla="*/ 4 h 679"/>
                <a:gd name="T4" fmla="*/ 0 w 366"/>
                <a:gd name="T5" fmla="*/ 4 h 679"/>
                <a:gd name="T6" fmla="*/ 0 w 366"/>
                <a:gd name="T7" fmla="*/ 3 h 679"/>
                <a:gd name="T8" fmla="*/ 0 w 366"/>
                <a:gd name="T9" fmla="*/ 1 h 679"/>
                <a:gd name="T10" fmla="*/ 0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5" name="Freeform 19"/>
            <p:cNvSpPr>
              <a:spLocks/>
            </p:cNvSpPr>
            <p:nvPr/>
          </p:nvSpPr>
          <p:spPr bwMode="auto">
            <a:xfrm rot="20730426">
              <a:off x="1735926" y="1519986"/>
              <a:ext cx="225338" cy="562185"/>
            </a:xfrm>
            <a:custGeom>
              <a:avLst/>
              <a:gdLst>
                <a:gd name="T0" fmla="*/ 0 w 366"/>
                <a:gd name="T1" fmla="*/ 4 h 679"/>
                <a:gd name="T2" fmla="*/ 0 w 366"/>
                <a:gd name="T3" fmla="*/ 5 h 679"/>
                <a:gd name="T4" fmla="*/ 0 w 366"/>
                <a:gd name="T5" fmla="*/ 5 h 679"/>
                <a:gd name="T6" fmla="*/ 0 w 366"/>
                <a:gd name="T7" fmla="*/ 3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6" name="Freeform 20"/>
            <p:cNvSpPr>
              <a:spLocks/>
            </p:cNvSpPr>
            <p:nvPr/>
          </p:nvSpPr>
          <p:spPr bwMode="auto">
            <a:xfrm rot="18909991">
              <a:off x="1374697" y="1719958"/>
              <a:ext cx="225338" cy="592369"/>
            </a:xfrm>
            <a:custGeom>
              <a:avLst/>
              <a:gdLst>
                <a:gd name="T0" fmla="*/ 0 w 366"/>
                <a:gd name="T1" fmla="*/ 6 h 679"/>
                <a:gd name="T2" fmla="*/ 0 w 366"/>
                <a:gd name="T3" fmla="*/ 6 h 679"/>
                <a:gd name="T4" fmla="*/ 0 w 366"/>
                <a:gd name="T5" fmla="*/ 6 h 679"/>
                <a:gd name="T6" fmla="*/ 0 w 366"/>
                <a:gd name="T7" fmla="*/ 4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511" name="Object 1027"/>
            <p:cNvGraphicFramePr>
              <a:graphicFrameLocks noChangeAspect="1"/>
            </p:cNvGraphicFramePr>
            <p:nvPr/>
          </p:nvGraphicFramePr>
          <p:xfrm>
            <a:off x="837190" y="2817075"/>
            <a:ext cx="283823" cy="390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0" name="Equation" r:id="rId16" imgW="190500" imgH="228600" progId="Equation.DSMT4">
                    <p:embed/>
                  </p:oleObj>
                </mc:Choice>
                <mc:Fallback>
                  <p:oleObj name="Equation" r:id="rId16" imgW="190500" imgH="228600" progId="Equation.DSMT4">
                    <p:embed/>
                    <p:pic>
                      <p:nvPicPr>
                        <p:cNvPr id="0" name="Picture 6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190" y="2817075"/>
                          <a:ext cx="283823" cy="390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9" name="Line 24"/>
            <p:cNvSpPr>
              <a:spLocks noChangeShapeType="1"/>
            </p:cNvSpPr>
            <p:nvPr/>
          </p:nvSpPr>
          <p:spPr bwMode="auto">
            <a:xfrm flipV="1">
              <a:off x="504826" y="2224208"/>
              <a:ext cx="358992" cy="6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1" name="Oval 26"/>
            <p:cNvSpPr>
              <a:spLocks noChangeArrowheads="1"/>
            </p:cNvSpPr>
            <p:nvPr/>
          </p:nvSpPr>
          <p:spPr bwMode="auto">
            <a:xfrm>
              <a:off x="363257" y="2189703"/>
              <a:ext cx="67085" cy="773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Oval 27"/>
            <p:cNvSpPr>
              <a:spLocks noChangeArrowheads="1"/>
            </p:cNvSpPr>
            <p:nvPr/>
          </p:nvSpPr>
          <p:spPr bwMode="auto">
            <a:xfrm>
              <a:off x="354656" y="2504753"/>
              <a:ext cx="67085" cy="7546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1331428" y="1902952"/>
              <a:ext cx="1226715" cy="123719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678198" y="3076576"/>
              <a:ext cx="164646" cy="5851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Oval 36"/>
            <p:cNvSpPr>
              <a:spLocks noChangeArrowheads="1"/>
            </p:cNvSpPr>
            <p:nvPr/>
          </p:nvSpPr>
          <p:spPr bwMode="auto">
            <a:xfrm>
              <a:off x="1913582" y="2494486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8"/>
            <p:cNvSpPr>
              <a:spLocks noChangeArrowheads="1"/>
            </p:cNvSpPr>
            <p:nvPr/>
          </p:nvSpPr>
          <p:spPr bwMode="auto">
            <a:xfrm>
              <a:off x="2438795" y="2756394"/>
              <a:ext cx="101600" cy="101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>
              <a:off x="1964381" y="2523515"/>
              <a:ext cx="486719" cy="2641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423853" y="2541319"/>
              <a:ext cx="1096188" cy="138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524000" y="2540000"/>
              <a:ext cx="70427" cy="92364"/>
            </a:xfrm>
            <a:custGeom>
              <a:avLst/>
              <a:gdLst>
                <a:gd name="connsiteX0" fmla="*/ 0 w 70427"/>
                <a:gd name="connsiteY0" fmla="*/ 2309 h 92364"/>
                <a:gd name="connsiteX1" fmla="*/ 62345 w 70427"/>
                <a:gd name="connsiteY1" fmla="*/ 9236 h 92364"/>
                <a:gd name="connsiteX2" fmla="*/ 48491 w 70427"/>
                <a:gd name="connsiteY2" fmla="*/ 57727 h 92364"/>
                <a:gd name="connsiteX3" fmla="*/ 34636 w 70427"/>
                <a:gd name="connsiteY3" fmla="*/ 78509 h 92364"/>
                <a:gd name="connsiteX4" fmla="*/ 0 w 70427"/>
                <a:gd name="connsiteY4" fmla="*/ 92364 h 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27" h="92364">
                  <a:moveTo>
                    <a:pt x="0" y="2309"/>
                  </a:moveTo>
                  <a:cubicBezTo>
                    <a:pt x="27131" y="1154"/>
                    <a:pt x="54263" y="0"/>
                    <a:pt x="62345" y="9236"/>
                  </a:cubicBezTo>
                  <a:cubicBezTo>
                    <a:pt x="70427" y="18472"/>
                    <a:pt x="53109" y="46182"/>
                    <a:pt x="48491" y="57727"/>
                  </a:cubicBezTo>
                  <a:cubicBezTo>
                    <a:pt x="43873" y="69273"/>
                    <a:pt x="42718" y="72736"/>
                    <a:pt x="34636" y="78509"/>
                  </a:cubicBezTo>
                  <a:cubicBezTo>
                    <a:pt x="26554" y="84282"/>
                    <a:pt x="13277" y="88323"/>
                    <a:pt x="0" y="92364"/>
                  </a:cubicBezTo>
                </a:path>
              </a:pathLst>
            </a:cu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1" name="Object 1025"/>
            <p:cNvGraphicFramePr>
              <a:graphicFrameLocks noChangeAspect="1"/>
            </p:cNvGraphicFramePr>
            <p:nvPr/>
          </p:nvGraphicFramePr>
          <p:xfrm>
            <a:off x="629785" y="1839684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1" name="Equation" r:id="rId18" imgW="126835" imgH="152202" progId="Equation.DSMT4">
                    <p:embed/>
                  </p:oleObj>
                </mc:Choice>
                <mc:Fallback>
                  <p:oleObj name="Equation" r:id="rId18" imgW="126835" imgH="152202" progId="Equation.DSMT4">
                    <p:embed/>
                    <p:pic>
                      <p:nvPicPr>
                        <p:cNvPr id="0" name="Picture 6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785" y="1839684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025"/>
            <p:cNvGraphicFramePr>
              <a:graphicFrameLocks noChangeAspect="1"/>
            </p:cNvGraphicFramePr>
            <p:nvPr/>
          </p:nvGraphicFramePr>
          <p:xfrm>
            <a:off x="2132694" y="2395539"/>
            <a:ext cx="24765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2" name="Equation" r:id="rId20" imgW="152268" imgH="164957" progId="Equation.DSMT4">
                    <p:embed/>
                  </p:oleObj>
                </mc:Choice>
                <mc:Fallback>
                  <p:oleObj name="Equation" r:id="rId20" imgW="152268" imgH="164957" progId="Equation.DSMT4">
                    <p:embed/>
                    <p:pic>
                      <p:nvPicPr>
                        <p:cNvPr id="0" name="Picture 6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2694" y="2395539"/>
                          <a:ext cx="247650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025"/>
            <p:cNvGraphicFramePr>
              <a:graphicFrameLocks noChangeAspect="1"/>
            </p:cNvGraphicFramePr>
            <p:nvPr/>
          </p:nvGraphicFramePr>
          <p:xfrm>
            <a:off x="2055359" y="3124881"/>
            <a:ext cx="20637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3" name="Equation" r:id="rId22" imgW="126780" imgH="164814" progId="Equation.DSMT4">
                    <p:embed/>
                  </p:oleObj>
                </mc:Choice>
                <mc:Fallback>
                  <p:oleObj name="Equation" r:id="rId22" imgW="126780" imgH="164814" progId="Equation.DSMT4">
                    <p:embed/>
                    <p:pic>
                      <p:nvPicPr>
                        <p:cNvPr id="0" name="Picture 6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5359" y="3124881"/>
                          <a:ext cx="206375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025"/>
            <p:cNvGraphicFramePr>
              <a:graphicFrameLocks noChangeAspect="1"/>
            </p:cNvGraphicFramePr>
            <p:nvPr/>
          </p:nvGraphicFramePr>
          <p:xfrm>
            <a:off x="1547360" y="3102883"/>
            <a:ext cx="244475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4" name="Equation" r:id="rId24" imgW="152202" imgH="177569" progId="Equation.DSMT4">
                    <p:embed/>
                  </p:oleObj>
                </mc:Choice>
                <mc:Fallback>
                  <p:oleObj name="Equation" r:id="rId24" imgW="152202" imgH="177569" progId="Equation.DSMT4">
                    <p:embed/>
                    <p:pic>
                      <p:nvPicPr>
                        <p:cNvPr id="0" name="Picture 6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360" y="3102883"/>
                          <a:ext cx="244475" cy="290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025"/>
            <p:cNvGraphicFramePr>
              <a:graphicFrameLocks noChangeAspect="1"/>
            </p:cNvGraphicFramePr>
            <p:nvPr/>
          </p:nvGraphicFramePr>
          <p:xfrm>
            <a:off x="1483860" y="3661215"/>
            <a:ext cx="910998" cy="36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5" name="Equation" r:id="rId26" imgW="482391" imgH="190417" progId="Equation.DSMT4">
                    <p:embed/>
                  </p:oleObj>
                </mc:Choice>
                <mc:Fallback>
                  <p:oleObj name="Equation" r:id="rId26" imgW="482391" imgH="190417" progId="Equation.DSMT4">
                    <p:embed/>
                    <p:pic>
                      <p:nvPicPr>
                        <p:cNvPr id="0" name="Picture 6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3860" y="3661215"/>
                          <a:ext cx="910998" cy="36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43723"/>
              </p:ext>
            </p:extLst>
          </p:nvPr>
        </p:nvGraphicFramePr>
        <p:xfrm>
          <a:off x="3910773" y="4257675"/>
          <a:ext cx="1870354" cy="47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6" name="Equation" r:id="rId28" imgW="990360" imgH="253800" progId="Equation.DSMT4">
                  <p:embed/>
                </p:oleObj>
              </mc:Choice>
              <mc:Fallback>
                <p:oleObj name="Equation" r:id="rId28" imgW="990360" imgH="253800" progId="Equation.DSMT4">
                  <p:embed/>
                  <p:pic>
                    <p:nvPicPr>
                      <p:cNvPr id="0" name="Picture 6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773" y="4257675"/>
                        <a:ext cx="1870354" cy="479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3415229" y="4340646"/>
            <a:ext cx="330506" cy="27542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1026"/>
          <p:cNvSpPr txBox="1">
            <a:spLocks noChangeArrowheads="1"/>
          </p:cNvSpPr>
          <p:nvPr/>
        </p:nvSpPr>
        <p:spPr bwMode="auto">
          <a:xfrm>
            <a:off x="2333625" y="0"/>
            <a:ext cx="4281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2530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968476"/>
              </p:ext>
            </p:extLst>
          </p:nvPr>
        </p:nvGraphicFramePr>
        <p:xfrm>
          <a:off x="4474369" y="2087072"/>
          <a:ext cx="2678401" cy="292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6" name="Equation" r:id="rId4" imgW="1511300" imgH="1651000" progId="Equation.DSMT4">
                  <p:embed/>
                </p:oleObj>
              </mc:Choice>
              <mc:Fallback>
                <p:oleObj name="Equation" r:id="rId4" imgW="1511300" imgH="165100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369" y="2087072"/>
                        <a:ext cx="2678401" cy="2923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027"/>
          <p:cNvGraphicFramePr>
            <a:graphicFrameLocks noChangeAspect="1"/>
          </p:cNvGraphicFramePr>
          <p:nvPr/>
        </p:nvGraphicFramePr>
        <p:xfrm>
          <a:off x="3864035" y="5662959"/>
          <a:ext cx="293528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7" name="Equation" r:id="rId6" imgW="1435100" imgH="482600" progId="Equation.DSMT4">
                  <p:embed/>
                </p:oleObj>
              </mc:Choice>
              <mc:Fallback>
                <p:oleObj name="Equation" r:id="rId6" imgW="1435100" imgH="4826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035" y="5662959"/>
                        <a:ext cx="2935288" cy="9858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79421"/>
              </p:ext>
            </p:extLst>
          </p:nvPr>
        </p:nvGraphicFramePr>
        <p:xfrm>
          <a:off x="4832721" y="1028534"/>
          <a:ext cx="1298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8" name="Equation" r:id="rId8" imgW="634725" imgH="393529" progId="Equation.DSMT4">
                  <p:embed/>
                </p:oleObj>
              </mc:Choice>
              <mc:Fallback>
                <p:oleObj name="Equation" r:id="rId8" imgW="634725" imgH="393529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721" y="1028534"/>
                        <a:ext cx="1298575" cy="804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1081"/>
          <p:cNvSpPr txBox="1">
            <a:spLocks noChangeArrowheads="1"/>
          </p:cNvSpPr>
          <p:nvPr/>
        </p:nvSpPr>
        <p:spPr bwMode="auto">
          <a:xfrm>
            <a:off x="3181963" y="5120605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22534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800657"/>
              </p:ext>
            </p:extLst>
          </p:nvPr>
        </p:nvGraphicFramePr>
        <p:xfrm>
          <a:off x="767457" y="4050967"/>
          <a:ext cx="24701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9" name="Equation" r:id="rId10" imgW="1346200" imgH="457200" progId="Equation.DSMT4">
                  <p:embed/>
                </p:oleObj>
              </mc:Choice>
              <mc:Fallback>
                <p:oleObj name="Equation" r:id="rId10" imgW="1346200" imgH="4572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57" y="4050967"/>
                        <a:ext cx="2470150" cy="838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22536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62317"/>
              </p:ext>
            </p:extLst>
          </p:nvPr>
        </p:nvGraphicFramePr>
        <p:xfrm>
          <a:off x="755650" y="968375"/>
          <a:ext cx="3071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0" name="Equation" r:id="rId12" imgW="1638000" imgH="190440" progId="Equation.DSMT4">
                  <p:embed/>
                </p:oleObj>
              </mc:Choice>
              <mc:Fallback>
                <p:oleObj name="Equation" r:id="rId12" imgW="1638000" imgH="1904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68375"/>
                        <a:ext cx="30718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7559005" y="1618232"/>
            <a:ext cx="856105" cy="871668"/>
            <a:chOff x="7559005" y="1618232"/>
            <a:chExt cx="856105" cy="871668"/>
          </a:xfrm>
        </p:grpSpPr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7774730" y="2075563"/>
              <a:ext cx="365125" cy="41433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 flipV="1">
              <a:off x="7979066" y="2135125"/>
              <a:ext cx="100013" cy="1730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537" name="Object 9"/>
            <p:cNvGraphicFramePr>
              <a:graphicFrameLocks noChangeAspect="1"/>
            </p:cNvGraphicFramePr>
            <p:nvPr/>
          </p:nvGraphicFramePr>
          <p:xfrm>
            <a:off x="7559005" y="1618232"/>
            <a:ext cx="82550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11" name="Equation" r:id="rId14" imgW="533169" imgH="203112" progId="Equation.DSMT4">
                    <p:embed/>
                  </p:oleObj>
                </mc:Choice>
                <mc:Fallback>
                  <p:oleObj name="Equation" r:id="rId14" imgW="533169" imgH="203112" progId="Equation.DSMT4">
                    <p:embed/>
                    <p:pic>
                      <p:nvPicPr>
                        <p:cNvPr id="0" name="Picture 5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9005" y="1618232"/>
                          <a:ext cx="825500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25"/>
            <p:cNvGraphicFramePr>
              <a:graphicFrameLocks noChangeAspect="1"/>
            </p:cNvGraphicFramePr>
            <p:nvPr/>
          </p:nvGraphicFramePr>
          <p:xfrm>
            <a:off x="8175398" y="2064884"/>
            <a:ext cx="239712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12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5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5398" y="2064884"/>
                          <a:ext cx="239712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oup 48"/>
          <p:cNvGrpSpPr/>
          <p:nvPr/>
        </p:nvGrpSpPr>
        <p:grpSpPr>
          <a:xfrm>
            <a:off x="543192" y="2113990"/>
            <a:ext cx="3169983" cy="1709737"/>
            <a:chOff x="302560" y="1993674"/>
            <a:chExt cx="3169983" cy="1709737"/>
          </a:xfrm>
        </p:grpSpPr>
        <p:sp>
          <p:nvSpPr>
            <p:cNvPr id="445479" name="AutoShape 1063"/>
            <p:cNvSpPr>
              <a:spLocks noChangeArrowheads="1"/>
            </p:cNvSpPr>
            <p:nvPr/>
          </p:nvSpPr>
          <p:spPr bwMode="auto">
            <a:xfrm>
              <a:off x="984705" y="2012724"/>
              <a:ext cx="1590675" cy="1611312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2" name="Freeform 1065"/>
            <p:cNvSpPr>
              <a:spLocks/>
            </p:cNvSpPr>
            <p:nvPr/>
          </p:nvSpPr>
          <p:spPr bwMode="auto">
            <a:xfrm rot="467398">
              <a:off x="1333955" y="3108099"/>
              <a:ext cx="219075" cy="419100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3" name="Freeform 1066"/>
            <p:cNvSpPr>
              <a:spLocks/>
            </p:cNvSpPr>
            <p:nvPr/>
          </p:nvSpPr>
          <p:spPr bwMode="auto">
            <a:xfrm rot="20876545">
              <a:off x="1719718" y="3184299"/>
              <a:ext cx="203200" cy="452437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4" name="Freeform 1067"/>
            <p:cNvSpPr>
              <a:spLocks/>
            </p:cNvSpPr>
            <p:nvPr/>
          </p:nvSpPr>
          <p:spPr bwMode="auto">
            <a:xfrm rot="19245889">
              <a:off x="2024518" y="3077936"/>
              <a:ext cx="201613" cy="458787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5" name="Freeform 1068"/>
            <p:cNvSpPr>
              <a:spLocks/>
            </p:cNvSpPr>
            <p:nvPr/>
          </p:nvSpPr>
          <p:spPr bwMode="auto">
            <a:xfrm rot="17488473">
              <a:off x="2222955" y="2777899"/>
              <a:ext cx="214312" cy="490538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6" name="Freeform 1069"/>
            <p:cNvSpPr>
              <a:spLocks/>
            </p:cNvSpPr>
            <p:nvPr/>
          </p:nvSpPr>
          <p:spPr bwMode="auto">
            <a:xfrm rot="15275142">
              <a:off x="2243593" y="2406424"/>
              <a:ext cx="215900" cy="490538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7" name="Freeform 1070"/>
            <p:cNvSpPr>
              <a:spLocks/>
            </p:cNvSpPr>
            <p:nvPr/>
          </p:nvSpPr>
          <p:spPr bwMode="auto">
            <a:xfrm rot="1528106">
              <a:off x="1989593" y="2077811"/>
              <a:ext cx="195263" cy="460375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8" name="Freeform 1071"/>
            <p:cNvSpPr>
              <a:spLocks/>
            </p:cNvSpPr>
            <p:nvPr/>
          </p:nvSpPr>
          <p:spPr bwMode="auto">
            <a:xfrm rot="20730426">
              <a:off x="1580018" y="1993674"/>
              <a:ext cx="207963" cy="473075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9" name="Freeform 1072"/>
            <p:cNvSpPr>
              <a:spLocks/>
            </p:cNvSpPr>
            <p:nvPr/>
          </p:nvSpPr>
          <p:spPr bwMode="auto">
            <a:xfrm rot="18909991">
              <a:off x="1246643" y="2161949"/>
              <a:ext cx="207963" cy="498475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0" name="Line 1073"/>
            <p:cNvSpPr>
              <a:spLocks noChangeShapeType="1"/>
            </p:cNvSpPr>
            <p:nvPr/>
          </p:nvSpPr>
          <p:spPr bwMode="auto">
            <a:xfrm flipH="1">
              <a:off x="364377" y="2610220"/>
              <a:ext cx="64373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535" name="Object 1029"/>
            <p:cNvGraphicFramePr>
              <a:graphicFrameLocks noChangeAspect="1"/>
            </p:cNvGraphicFramePr>
            <p:nvPr/>
          </p:nvGraphicFramePr>
          <p:xfrm>
            <a:off x="2426155" y="3374799"/>
            <a:ext cx="26193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13" name="Equation" r:id="rId18" imgW="190500" imgH="228600" progId="Equation.DSMT4">
                    <p:embed/>
                  </p:oleObj>
                </mc:Choice>
                <mc:Fallback>
                  <p:oleObj name="Equation" r:id="rId18" imgW="190500" imgH="228600" progId="Equation.DSMT4">
                    <p:embed/>
                    <p:pic>
                      <p:nvPicPr>
                        <p:cNvPr id="0" name="Picture 5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155" y="3374799"/>
                          <a:ext cx="261938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2" name="Line 1076"/>
            <p:cNvSpPr>
              <a:spLocks noChangeShapeType="1"/>
            </p:cNvSpPr>
            <p:nvPr/>
          </p:nvSpPr>
          <p:spPr bwMode="auto">
            <a:xfrm flipV="1">
              <a:off x="561355" y="2602188"/>
              <a:ext cx="219076" cy="31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1738994" y="2755900"/>
              <a:ext cx="127000" cy="127000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1191080" y="2233386"/>
              <a:ext cx="1168400" cy="1206500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4" name="Oval 1078"/>
            <p:cNvSpPr>
              <a:spLocks noChangeArrowheads="1"/>
            </p:cNvSpPr>
            <p:nvPr/>
          </p:nvSpPr>
          <p:spPr bwMode="auto">
            <a:xfrm>
              <a:off x="302560" y="2576286"/>
              <a:ext cx="61913" cy="6508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Oval 1079"/>
            <p:cNvSpPr>
              <a:spLocks noChangeArrowheads="1"/>
            </p:cNvSpPr>
            <p:nvPr/>
          </p:nvSpPr>
          <p:spPr bwMode="auto">
            <a:xfrm>
              <a:off x="305255" y="2843615"/>
              <a:ext cx="61913" cy="635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073"/>
            <p:cNvSpPr>
              <a:spLocks noChangeShapeType="1"/>
            </p:cNvSpPr>
            <p:nvPr/>
          </p:nvSpPr>
          <p:spPr bwMode="auto">
            <a:xfrm flipH="1">
              <a:off x="369515" y="2881744"/>
              <a:ext cx="1015939" cy="86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2556" name="Straight Arrow Connector 28"/>
            <p:cNvCxnSpPr>
              <a:cxnSpLocks noChangeShapeType="1"/>
            </p:cNvCxnSpPr>
            <p:nvPr/>
          </p:nvCxnSpPr>
          <p:spPr bwMode="auto">
            <a:xfrm>
              <a:off x="1763943" y="2780849"/>
              <a:ext cx="490307" cy="387801"/>
            </a:xfrm>
            <a:prstGeom prst="straightConnector1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43" name="Object 1025"/>
            <p:cNvGraphicFramePr>
              <a:graphicFrameLocks noChangeAspect="1"/>
            </p:cNvGraphicFramePr>
            <p:nvPr/>
          </p:nvGraphicFramePr>
          <p:xfrm>
            <a:off x="2561545" y="2039244"/>
            <a:ext cx="910998" cy="36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14" name="Equation" r:id="rId20" imgW="482391" imgH="190417" progId="Equation.DSMT4">
                    <p:embed/>
                  </p:oleObj>
                </mc:Choice>
                <mc:Fallback>
                  <p:oleObj name="Equation" r:id="rId20" imgW="482391" imgH="190417" progId="Equation.DSMT4">
                    <p:embed/>
                    <p:pic>
                      <p:nvPicPr>
                        <p:cNvPr id="0" name="Picture 5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545" y="2039244"/>
                          <a:ext cx="910998" cy="36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025"/>
            <p:cNvGraphicFramePr>
              <a:graphicFrameLocks noChangeAspect="1"/>
            </p:cNvGraphicFramePr>
            <p:nvPr/>
          </p:nvGraphicFramePr>
          <p:xfrm>
            <a:off x="488271" y="2220684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15" name="Equation" r:id="rId22" imgW="126835" imgH="152202" progId="Equation.DSMT4">
                    <p:embed/>
                  </p:oleObj>
                </mc:Choice>
                <mc:Fallback>
                  <p:oleObj name="Equation" r:id="rId22" imgW="126835" imgH="152202" progId="Equation.DSMT4">
                    <p:embed/>
                    <p:pic>
                      <p:nvPicPr>
                        <p:cNvPr id="0" name="Picture 5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271" y="2220684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027"/>
            <p:cNvGraphicFramePr>
              <a:graphicFrameLocks noChangeAspect="1"/>
            </p:cNvGraphicFramePr>
            <p:nvPr/>
          </p:nvGraphicFramePr>
          <p:xfrm>
            <a:off x="2220210" y="3113305"/>
            <a:ext cx="229157" cy="245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16" name="Equation" r:id="rId24" imgW="152268" imgH="152268" progId="Equation.DSMT4">
                    <p:embed/>
                  </p:oleObj>
                </mc:Choice>
                <mc:Fallback>
                  <p:oleObj name="Equation" r:id="rId24" imgW="152268" imgH="152268" progId="Equation.DSMT4">
                    <p:embed/>
                    <p:pic>
                      <p:nvPicPr>
                        <p:cNvPr id="0" name="Picture 5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0210" y="3113305"/>
                          <a:ext cx="229157" cy="245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18539"/>
              </p:ext>
            </p:extLst>
          </p:nvPr>
        </p:nvGraphicFramePr>
        <p:xfrm>
          <a:off x="1579395" y="1334920"/>
          <a:ext cx="863015" cy="46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7" name="Equation" r:id="rId26" imgW="495000" imgH="266400" progId="Equation.DSMT4">
                  <p:embed/>
                </p:oleObj>
              </mc:Choice>
              <mc:Fallback>
                <p:oleObj name="Equation" r:id="rId26" imgW="495000" imgH="266400" progId="Equation.DSMT4">
                  <p:embed/>
                  <p:pic>
                    <p:nvPicPr>
                      <p:cNvPr id="0" name="Picture 5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395" y="1334920"/>
                        <a:ext cx="863015" cy="46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3159125" y="0"/>
            <a:ext cx="2922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35844" name="Text Box 43"/>
          <p:cNvSpPr txBox="1">
            <a:spLocks noChangeArrowheads="1"/>
          </p:cNvSpPr>
          <p:nvPr/>
        </p:nvSpPr>
        <p:spPr bwMode="auto">
          <a:xfrm>
            <a:off x="377825" y="954088"/>
            <a:ext cx="20177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Coaxial cable</a:t>
            </a:r>
          </a:p>
        </p:txBody>
      </p:sp>
      <p:sp>
        <p:nvSpPr>
          <p:cNvPr id="35845" name="Line 46"/>
          <p:cNvSpPr>
            <a:spLocks noChangeShapeType="1"/>
          </p:cNvSpPr>
          <p:nvPr/>
        </p:nvSpPr>
        <p:spPr bwMode="auto">
          <a:xfrm flipH="1">
            <a:off x="3731305" y="1415143"/>
            <a:ext cx="1613580" cy="27849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46" name="Text Box 47"/>
          <p:cNvSpPr txBox="1">
            <a:spLocks noChangeArrowheads="1"/>
          </p:cNvSpPr>
          <p:nvPr/>
        </p:nvSpPr>
        <p:spPr bwMode="auto">
          <a:xfrm>
            <a:off x="5358493" y="1211943"/>
            <a:ext cx="36004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Ignore flux inside wire and shield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(PEC conductors)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847" name="Text Box 143"/>
          <p:cNvSpPr txBox="1">
            <a:spLocks noChangeArrowheads="1"/>
          </p:cNvSpPr>
          <p:nvPr/>
        </p:nvSpPr>
        <p:spPr bwMode="auto">
          <a:xfrm>
            <a:off x="5276850" y="2217738"/>
            <a:ext cx="3259138" cy="7620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Find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2"/>
                </a:solidFill>
                <a:latin typeface="Times New Roman" pitchFamily="18" charset="0"/>
              </a:rPr>
              <a:t>L</a:t>
            </a:r>
            <a:r>
              <a:rPr lang="en-US" sz="2400" i="1" baseline="-25000" dirty="0" err="1">
                <a:solidFill>
                  <a:schemeClr val="bg2"/>
                </a:solidFill>
                <a:latin typeface="Times New Roman" pitchFamily="18" charset="0"/>
              </a:rPr>
              <a:t>l</a:t>
            </a:r>
            <a:r>
              <a:rPr lang="en-US" sz="2400" i="1" baseline="-25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en-US" sz="2400" i="1" baseline="-25000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(inductance per unit length)</a:t>
            </a:r>
          </a:p>
        </p:txBody>
      </p:sp>
      <p:sp>
        <p:nvSpPr>
          <p:cNvPr id="35848" name="Text Box 174"/>
          <p:cNvSpPr txBox="1">
            <a:spLocks noChangeArrowheads="1"/>
          </p:cNvSpPr>
          <p:nvPr/>
        </p:nvSpPr>
        <p:spPr bwMode="auto">
          <a:xfrm>
            <a:off x="5823012" y="3462255"/>
            <a:ext cx="281305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 short is added at the end to form a closed loop.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67711" y="6231432"/>
            <a:ext cx="6286786" cy="33855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We calculate the flux through the surface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S</a:t>
            </a:r>
            <a:r>
              <a:rPr lang="en-US" sz="1600" i="1" dirty="0" smtClean="0">
                <a:solidFill>
                  <a:schemeClr val="bg2"/>
                </a:solidFill>
              </a:rPr>
              <a:t>  </a:t>
            </a:r>
            <a:r>
              <a:rPr lang="en-US" sz="1600" dirty="0" smtClean="0">
                <a:solidFill>
                  <a:schemeClr val="bg2"/>
                </a:solidFill>
              </a:rPr>
              <a:t>shaded </a:t>
            </a:r>
            <a:r>
              <a:rPr lang="en-US" sz="1600" dirty="0">
                <a:solidFill>
                  <a:schemeClr val="bg2"/>
                </a:solidFill>
              </a:rPr>
              <a:t>in </a:t>
            </a:r>
            <a:r>
              <a:rPr lang="en-US" sz="1600" dirty="0" smtClean="0">
                <a:solidFill>
                  <a:schemeClr val="bg2"/>
                </a:solidFill>
              </a:rPr>
              <a:t>green.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1000125" y="3592286"/>
            <a:ext cx="6625400" cy="2475139"/>
            <a:chOff x="1000125" y="3592286"/>
            <a:chExt cx="6625400" cy="2475139"/>
          </a:xfrm>
        </p:grpSpPr>
        <p:sp>
          <p:nvSpPr>
            <p:cNvPr id="35842" name="Rectangle 123"/>
            <p:cNvSpPr>
              <a:spLocks noChangeArrowheads="1"/>
            </p:cNvSpPr>
            <p:nvPr/>
          </p:nvSpPr>
          <p:spPr bwMode="auto">
            <a:xfrm>
              <a:off x="3223388" y="4868850"/>
              <a:ext cx="4402137" cy="466725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3" name="Rectangle 179"/>
            <p:cNvSpPr>
              <a:spLocks noChangeArrowheads="1"/>
            </p:cNvSpPr>
            <p:nvPr/>
          </p:nvSpPr>
          <p:spPr bwMode="auto">
            <a:xfrm>
              <a:off x="3203602" y="4887375"/>
              <a:ext cx="4394200" cy="4799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3226279" y="4592625"/>
              <a:ext cx="4368321" cy="2936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n>
                  <a:solidFill>
                    <a:srgbClr val="FF9933"/>
                  </a:solidFill>
                </a:ln>
              </a:endParaRPr>
            </a:p>
          </p:txBody>
        </p:sp>
        <p:grpSp>
          <p:nvGrpSpPr>
            <p:cNvPr id="35875" name="Group 58"/>
            <p:cNvGrpSpPr>
              <a:grpSpLocks/>
            </p:cNvGrpSpPr>
            <p:nvPr/>
          </p:nvGrpSpPr>
          <p:grpSpPr bwMode="auto">
            <a:xfrm>
              <a:off x="3292475" y="4287140"/>
              <a:ext cx="195263" cy="195263"/>
              <a:chOff x="945" y="2980"/>
              <a:chExt cx="123" cy="123"/>
            </a:xfrm>
          </p:grpSpPr>
          <p:sp>
            <p:nvSpPr>
              <p:cNvPr id="35954" name="Oval 48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5" name="Line 49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956" name="Line 50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76" name="Group 60"/>
            <p:cNvGrpSpPr>
              <a:grpSpLocks/>
            </p:cNvGrpSpPr>
            <p:nvPr/>
          </p:nvGrpSpPr>
          <p:grpSpPr bwMode="auto">
            <a:xfrm>
              <a:off x="3796109" y="4287140"/>
              <a:ext cx="195263" cy="195263"/>
              <a:chOff x="945" y="2980"/>
              <a:chExt cx="123" cy="123"/>
            </a:xfrm>
          </p:grpSpPr>
          <p:sp>
            <p:nvSpPr>
              <p:cNvPr id="35951" name="Oval 6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2" name="Line 6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953" name="Line 6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77" name="Group 64"/>
            <p:cNvGrpSpPr>
              <a:grpSpLocks/>
            </p:cNvGrpSpPr>
            <p:nvPr/>
          </p:nvGrpSpPr>
          <p:grpSpPr bwMode="auto">
            <a:xfrm>
              <a:off x="4299743" y="4287140"/>
              <a:ext cx="195263" cy="195263"/>
              <a:chOff x="945" y="2980"/>
              <a:chExt cx="123" cy="123"/>
            </a:xfrm>
          </p:grpSpPr>
          <p:sp>
            <p:nvSpPr>
              <p:cNvPr id="35948" name="Oval 65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9" name="Line 66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950" name="Line 67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78" name="Group 68"/>
            <p:cNvGrpSpPr>
              <a:grpSpLocks/>
            </p:cNvGrpSpPr>
            <p:nvPr/>
          </p:nvGrpSpPr>
          <p:grpSpPr bwMode="auto">
            <a:xfrm>
              <a:off x="4803377" y="4287140"/>
              <a:ext cx="195263" cy="195263"/>
              <a:chOff x="945" y="2980"/>
              <a:chExt cx="123" cy="123"/>
            </a:xfrm>
          </p:grpSpPr>
          <p:sp>
            <p:nvSpPr>
              <p:cNvPr id="35945" name="Oval 69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" name="Line 70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947" name="Line 71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79" name="Group 72"/>
            <p:cNvGrpSpPr>
              <a:grpSpLocks/>
            </p:cNvGrpSpPr>
            <p:nvPr/>
          </p:nvGrpSpPr>
          <p:grpSpPr bwMode="auto">
            <a:xfrm>
              <a:off x="5307011" y="4287140"/>
              <a:ext cx="195263" cy="195263"/>
              <a:chOff x="945" y="2980"/>
              <a:chExt cx="123" cy="123"/>
            </a:xfrm>
          </p:grpSpPr>
          <p:sp>
            <p:nvSpPr>
              <p:cNvPr id="35942" name="Oval 73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" name="Line 74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944" name="Line 75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80" name="Group 76"/>
            <p:cNvGrpSpPr>
              <a:grpSpLocks/>
            </p:cNvGrpSpPr>
            <p:nvPr/>
          </p:nvGrpSpPr>
          <p:grpSpPr bwMode="auto">
            <a:xfrm>
              <a:off x="5810645" y="4287140"/>
              <a:ext cx="195263" cy="195263"/>
              <a:chOff x="945" y="2980"/>
              <a:chExt cx="123" cy="123"/>
            </a:xfrm>
          </p:grpSpPr>
          <p:sp>
            <p:nvSpPr>
              <p:cNvPr id="35939" name="Oval 77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0" name="Line 78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941" name="Line 79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81" name="Group 80"/>
            <p:cNvGrpSpPr>
              <a:grpSpLocks/>
            </p:cNvGrpSpPr>
            <p:nvPr/>
          </p:nvGrpSpPr>
          <p:grpSpPr bwMode="auto">
            <a:xfrm>
              <a:off x="6314279" y="4287140"/>
              <a:ext cx="195263" cy="195263"/>
              <a:chOff x="945" y="2980"/>
              <a:chExt cx="123" cy="123"/>
            </a:xfrm>
          </p:grpSpPr>
          <p:sp>
            <p:nvSpPr>
              <p:cNvPr id="35936" name="Oval 8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7" name="Line 8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938" name="Line 8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82" name="Group 84"/>
            <p:cNvGrpSpPr>
              <a:grpSpLocks/>
            </p:cNvGrpSpPr>
            <p:nvPr/>
          </p:nvGrpSpPr>
          <p:grpSpPr bwMode="auto">
            <a:xfrm>
              <a:off x="6817913" y="4287140"/>
              <a:ext cx="195263" cy="195263"/>
              <a:chOff x="945" y="2980"/>
              <a:chExt cx="123" cy="123"/>
            </a:xfrm>
          </p:grpSpPr>
          <p:sp>
            <p:nvSpPr>
              <p:cNvPr id="35933" name="Oval 85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4" name="Line 86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935" name="Line 87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883" name="Line 106"/>
            <p:cNvSpPr>
              <a:spLocks noChangeShapeType="1"/>
            </p:cNvSpPr>
            <p:nvPr/>
          </p:nvSpPr>
          <p:spPr bwMode="auto">
            <a:xfrm>
              <a:off x="3184483" y="4197929"/>
              <a:ext cx="4413250" cy="79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84" name="Line 109"/>
            <p:cNvSpPr>
              <a:spLocks noChangeShapeType="1"/>
            </p:cNvSpPr>
            <p:nvPr/>
          </p:nvSpPr>
          <p:spPr bwMode="auto">
            <a:xfrm>
              <a:off x="3201988" y="5341163"/>
              <a:ext cx="4413250" cy="79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5885" name="Group 110"/>
            <p:cNvGrpSpPr>
              <a:grpSpLocks/>
            </p:cNvGrpSpPr>
            <p:nvPr/>
          </p:nvGrpSpPr>
          <p:grpSpPr bwMode="auto">
            <a:xfrm>
              <a:off x="7321550" y="4287140"/>
              <a:ext cx="195263" cy="195263"/>
              <a:chOff x="945" y="2980"/>
              <a:chExt cx="123" cy="123"/>
            </a:xfrm>
          </p:grpSpPr>
          <p:sp>
            <p:nvSpPr>
              <p:cNvPr id="35930" name="Oval 11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1" name="Line 11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932" name="Line 11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86" name="Group 144"/>
            <p:cNvGrpSpPr>
              <a:grpSpLocks/>
            </p:cNvGrpSpPr>
            <p:nvPr/>
          </p:nvGrpSpPr>
          <p:grpSpPr bwMode="auto">
            <a:xfrm>
              <a:off x="7335838" y="5081575"/>
              <a:ext cx="195263" cy="195263"/>
              <a:chOff x="4637" y="3304"/>
              <a:chExt cx="123" cy="123"/>
            </a:xfrm>
          </p:grpSpPr>
          <p:sp>
            <p:nvSpPr>
              <p:cNvPr id="35928" name="Oval 118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9" name="Oval 119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89" name="Oval 122"/>
            <p:cNvSpPr>
              <a:spLocks noChangeArrowheads="1"/>
            </p:cNvSpPr>
            <p:nvPr/>
          </p:nvSpPr>
          <p:spPr bwMode="auto">
            <a:xfrm>
              <a:off x="1000125" y="4670413"/>
              <a:ext cx="536575" cy="56038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Text Box 123"/>
            <p:cNvSpPr txBox="1">
              <a:spLocks noChangeArrowheads="1"/>
            </p:cNvSpPr>
            <p:nvPr/>
          </p:nvSpPr>
          <p:spPr bwMode="auto">
            <a:xfrm>
              <a:off x="1103313" y="4886313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35891" name="Text Box 124"/>
            <p:cNvSpPr txBox="1">
              <a:spLocks noChangeArrowheads="1"/>
            </p:cNvSpPr>
            <p:nvPr/>
          </p:nvSpPr>
          <p:spPr bwMode="auto">
            <a:xfrm>
              <a:off x="1143000" y="4605325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35892" name="Freeform 125"/>
            <p:cNvSpPr>
              <a:spLocks/>
            </p:cNvSpPr>
            <p:nvPr/>
          </p:nvSpPr>
          <p:spPr bwMode="auto">
            <a:xfrm>
              <a:off x="1257300" y="4380097"/>
              <a:ext cx="1977605" cy="375162"/>
            </a:xfrm>
            <a:custGeom>
              <a:avLst/>
              <a:gdLst>
                <a:gd name="T0" fmla="*/ 0 w 1251"/>
                <a:gd name="T1" fmla="*/ 2147483647 h 251"/>
                <a:gd name="T2" fmla="*/ 2147483647 w 1251"/>
                <a:gd name="T3" fmla="*/ 2147483647 h 251"/>
                <a:gd name="T4" fmla="*/ 2147483647 w 1251"/>
                <a:gd name="T5" fmla="*/ 2147483647 h 251"/>
                <a:gd name="T6" fmla="*/ 2147483647 w 1251"/>
                <a:gd name="T7" fmla="*/ 2147483647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1"/>
                <a:gd name="T13" fmla="*/ 0 h 251"/>
                <a:gd name="T14" fmla="*/ 1251 w 1251"/>
                <a:gd name="T15" fmla="*/ 251 h 251"/>
                <a:gd name="connsiteX0" fmla="*/ 0 w 10087"/>
                <a:gd name="connsiteY0" fmla="*/ 6972 h 10056"/>
                <a:gd name="connsiteX1" fmla="*/ 1655 w 10087"/>
                <a:gd name="connsiteY1" fmla="*/ 239 h 10056"/>
                <a:gd name="connsiteX2" fmla="*/ 8657 w 10087"/>
                <a:gd name="connsiteY2" fmla="*/ 8526 h 10056"/>
                <a:gd name="connsiteX3" fmla="*/ 9935 w 10087"/>
                <a:gd name="connsiteY3" fmla="*/ 9422 h 10056"/>
                <a:gd name="connsiteX0" fmla="*/ 0 w 8657"/>
                <a:gd name="connsiteY0" fmla="*/ 6972 h 8526"/>
                <a:gd name="connsiteX1" fmla="*/ 1655 w 8657"/>
                <a:gd name="connsiteY1" fmla="*/ 239 h 8526"/>
                <a:gd name="connsiteX2" fmla="*/ 8657 w 8657"/>
                <a:gd name="connsiteY2" fmla="*/ 8526 h 8526"/>
                <a:gd name="connsiteX0" fmla="*/ 0 w 11451"/>
                <a:gd name="connsiteY0" fmla="*/ 8346 h 11043"/>
                <a:gd name="connsiteX1" fmla="*/ 1912 w 11451"/>
                <a:gd name="connsiteY1" fmla="*/ 449 h 11043"/>
                <a:gd name="connsiteX2" fmla="*/ 11451 w 11451"/>
                <a:gd name="connsiteY2" fmla="*/ 11043 h 1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51" h="11043">
                  <a:moveTo>
                    <a:pt x="0" y="8346"/>
                  </a:moveTo>
                  <a:cubicBezTo>
                    <a:pt x="120" y="4234"/>
                    <a:pt x="4" y="0"/>
                    <a:pt x="1912" y="449"/>
                  </a:cubicBezTo>
                  <a:cubicBezTo>
                    <a:pt x="3820" y="898"/>
                    <a:pt x="9857" y="9248"/>
                    <a:pt x="11451" y="11043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3" name="Freeform 126"/>
            <p:cNvSpPr>
              <a:spLocks/>
            </p:cNvSpPr>
            <p:nvPr/>
          </p:nvSpPr>
          <p:spPr bwMode="auto">
            <a:xfrm>
              <a:off x="1257300" y="5225154"/>
              <a:ext cx="1961055" cy="337993"/>
            </a:xfrm>
            <a:custGeom>
              <a:avLst/>
              <a:gdLst>
                <a:gd name="T0" fmla="*/ 0 w 1236"/>
                <a:gd name="T1" fmla="*/ 0 h 184"/>
                <a:gd name="T2" fmla="*/ 2147483647 w 1236"/>
                <a:gd name="T3" fmla="*/ 2147483647 h 184"/>
                <a:gd name="T4" fmla="*/ 2147483647 w 1236"/>
                <a:gd name="T5" fmla="*/ 2147483647 h 184"/>
                <a:gd name="T6" fmla="*/ 0 60000 65536"/>
                <a:gd name="T7" fmla="*/ 0 60000 65536"/>
                <a:gd name="T8" fmla="*/ 0 60000 65536"/>
                <a:gd name="T9" fmla="*/ 0 w 1236"/>
                <a:gd name="T10" fmla="*/ 0 h 184"/>
                <a:gd name="T11" fmla="*/ 1236 w 1236"/>
                <a:gd name="T12" fmla="*/ 184 h 184"/>
                <a:gd name="connsiteX0" fmla="*/ 0 w 9970"/>
                <a:gd name="connsiteY0" fmla="*/ 0 h 9875"/>
                <a:gd name="connsiteX1" fmla="*/ 1796 w 9970"/>
                <a:gd name="connsiteY1" fmla="*/ 9185 h 9875"/>
                <a:gd name="connsiteX2" fmla="*/ 9970 w 9970"/>
                <a:gd name="connsiteY2" fmla="*/ 4140 h 9875"/>
                <a:gd name="connsiteX0" fmla="*/ 0 w 10061"/>
                <a:gd name="connsiteY0" fmla="*/ 0 h 9913"/>
                <a:gd name="connsiteX1" fmla="*/ 1801 w 10061"/>
                <a:gd name="connsiteY1" fmla="*/ 9301 h 9913"/>
                <a:gd name="connsiteX2" fmla="*/ 10061 w 10061"/>
                <a:gd name="connsiteY2" fmla="*/ 3670 h 9913"/>
                <a:gd name="connsiteX0" fmla="*/ 0 w 10091"/>
                <a:gd name="connsiteY0" fmla="*/ 0 h 9942"/>
                <a:gd name="connsiteX1" fmla="*/ 1790 w 10091"/>
                <a:gd name="connsiteY1" fmla="*/ 9383 h 9942"/>
                <a:gd name="connsiteX2" fmla="*/ 10091 w 10091"/>
                <a:gd name="connsiteY2" fmla="*/ 3351 h 9942"/>
                <a:gd name="connsiteX0" fmla="*/ 0 w 9910"/>
                <a:gd name="connsiteY0" fmla="*/ 0 h 10000"/>
                <a:gd name="connsiteX1" fmla="*/ 1774 w 9910"/>
                <a:gd name="connsiteY1" fmla="*/ 9438 h 10000"/>
                <a:gd name="connsiteX2" fmla="*/ 9910 w 9910"/>
                <a:gd name="connsiteY2" fmla="*/ 3371 h 10000"/>
                <a:gd name="connsiteX0" fmla="*/ 0 w 9940"/>
                <a:gd name="connsiteY0" fmla="*/ 0 h 10029"/>
                <a:gd name="connsiteX1" fmla="*/ 1790 w 9940"/>
                <a:gd name="connsiteY1" fmla="*/ 9438 h 10029"/>
                <a:gd name="connsiteX2" fmla="*/ 9940 w 9940"/>
                <a:gd name="connsiteY2" fmla="*/ 3548 h 10029"/>
                <a:gd name="connsiteX0" fmla="*/ 0 w 10030"/>
                <a:gd name="connsiteY0" fmla="*/ 0 h 10030"/>
                <a:gd name="connsiteX1" fmla="*/ 1801 w 10030"/>
                <a:gd name="connsiteY1" fmla="*/ 9411 h 10030"/>
                <a:gd name="connsiteX2" fmla="*/ 10030 w 10030"/>
                <a:gd name="connsiteY2" fmla="*/ 3714 h 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0" h="10030">
                  <a:moveTo>
                    <a:pt x="0" y="0"/>
                  </a:moveTo>
                  <a:cubicBezTo>
                    <a:pt x="65" y="4288"/>
                    <a:pt x="129" y="8792"/>
                    <a:pt x="1801" y="9411"/>
                  </a:cubicBezTo>
                  <a:cubicBezTo>
                    <a:pt x="3473" y="10030"/>
                    <a:pt x="6751" y="6274"/>
                    <a:pt x="10030" y="3714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5" name="Text Box 130"/>
            <p:cNvSpPr txBox="1">
              <a:spLocks noChangeArrowheads="1"/>
            </p:cNvSpPr>
            <p:nvPr/>
          </p:nvSpPr>
          <p:spPr bwMode="auto">
            <a:xfrm>
              <a:off x="4191000" y="4538981"/>
              <a:ext cx="3381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I</a:t>
              </a:r>
              <a:r>
                <a:rPr lang="en-US" sz="2000">
                  <a:solidFill>
                    <a:schemeClr val="bg2"/>
                  </a:solidFill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5896" name="Line 131"/>
            <p:cNvSpPr>
              <a:spLocks noChangeShapeType="1"/>
            </p:cNvSpPr>
            <p:nvPr/>
          </p:nvSpPr>
          <p:spPr bwMode="auto">
            <a:xfrm flipH="1">
              <a:off x="4745038" y="4757644"/>
              <a:ext cx="608013" cy="4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7" name="Line 132"/>
            <p:cNvSpPr>
              <a:spLocks noChangeShapeType="1"/>
            </p:cNvSpPr>
            <p:nvPr/>
          </p:nvSpPr>
          <p:spPr bwMode="auto">
            <a:xfrm>
              <a:off x="4775200" y="3970325"/>
              <a:ext cx="584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8" name="Line 133"/>
            <p:cNvSpPr>
              <a:spLocks noChangeShapeType="1"/>
            </p:cNvSpPr>
            <p:nvPr/>
          </p:nvSpPr>
          <p:spPr bwMode="auto">
            <a:xfrm>
              <a:off x="3276600" y="5643309"/>
              <a:ext cx="42799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99" name="Line 139"/>
            <p:cNvSpPr>
              <a:spLocks noChangeShapeType="1"/>
            </p:cNvSpPr>
            <p:nvPr/>
          </p:nvSpPr>
          <p:spPr bwMode="auto">
            <a:xfrm flipH="1">
              <a:off x="2383970" y="4788567"/>
              <a:ext cx="5606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5901" name="Group 145"/>
            <p:cNvGrpSpPr>
              <a:grpSpLocks/>
            </p:cNvGrpSpPr>
            <p:nvPr/>
          </p:nvGrpSpPr>
          <p:grpSpPr bwMode="auto">
            <a:xfrm>
              <a:off x="3802063" y="5081575"/>
              <a:ext cx="195263" cy="195263"/>
              <a:chOff x="4637" y="3304"/>
              <a:chExt cx="123" cy="123"/>
            </a:xfrm>
          </p:grpSpPr>
          <p:sp>
            <p:nvSpPr>
              <p:cNvPr id="35926" name="Oval 146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7" name="Oval 147"/>
              <p:cNvSpPr>
                <a:spLocks noChangeArrowheads="1"/>
              </p:cNvSpPr>
              <p:nvPr/>
            </p:nvSpPr>
            <p:spPr bwMode="auto">
              <a:xfrm>
                <a:off x="4668" y="3339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02" name="Group 148"/>
            <p:cNvGrpSpPr>
              <a:grpSpLocks/>
            </p:cNvGrpSpPr>
            <p:nvPr/>
          </p:nvGrpSpPr>
          <p:grpSpPr bwMode="auto">
            <a:xfrm>
              <a:off x="6831013" y="5081575"/>
              <a:ext cx="195263" cy="195263"/>
              <a:chOff x="4637" y="3304"/>
              <a:chExt cx="123" cy="123"/>
            </a:xfrm>
          </p:grpSpPr>
          <p:sp>
            <p:nvSpPr>
              <p:cNvPr id="35924" name="Oval 149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5" name="Oval 150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03" name="Group 151"/>
            <p:cNvGrpSpPr>
              <a:grpSpLocks/>
            </p:cNvGrpSpPr>
            <p:nvPr/>
          </p:nvGrpSpPr>
          <p:grpSpPr bwMode="auto">
            <a:xfrm>
              <a:off x="4306888" y="5081575"/>
              <a:ext cx="195263" cy="195263"/>
              <a:chOff x="4637" y="3304"/>
              <a:chExt cx="123" cy="123"/>
            </a:xfrm>
          </p:grpSpPr>
          <p:sp>
            <p:nvSpPr>
              <p:cNvPr id="35922" name="Oval 152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3" name="Oval 153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04" name="Group 154"/>
            <p:cNvGrpSpPr>
              <a:grpSpLocks/>
            </p:cNvGrpSpPr>
            <p:nvPr/>
          </p:nvGrpSpPr>
          <p:grpSpPr bwMode="auto">
            <a:xfrm>
              <a:off x="6326188" y="5081575"/>
              <a:ext cx="195263" cy="195263"/>
              <a:chOff x="4637" y="3304"/>
              <a:chExt cx="123" cy="123"/>
            </a:xfrm>
          </p:grpSpPr>
          <p:sp>
            <p:nvSpPr>
              <p:cNvPr id="35920" name="Oval 155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1" name="Oval 156"/>
              <p:cNvSpPr>
                <a:spLocks noChangeArrowheads="1"/>
              </p:cNvSpPr>
              <p:nvPr/>
            </p:nvSpPr>
            <p:spPr bwMode="auto">
              <a:xfrm>
                <a:off x="4675" y="3339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05" name="Group 157"/>
            <p:cNvGrpSpPr>
              <a:grpSpLocks/>
            </p:cNvGrpSpPr>
            <p:nvPr/>
          </p:nvGrpSpPr>
          <p:grpSpPr bwMode="auto">
            <a:xfrm>
              <a:off x="4811713" y="5081575"/>
              <a:ext cx="195263" cy="195263"/>
              <a:chOff x="4637" y="3304"/>
              <a:chExt cx="123" cy="123"/>
            </a:xfrm>
          </p:grpSpPr>
          <p:sp>
            <p:nvSpPr>
              <p:cNvPr id="35918" name="Oval 158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9" name="Oval 159"/>
              <p:cNvSpPr>
                <a:spLocks noChangeArrowheads="1"/>
              </p:cNvSpPr>
              <p:nvPr/>
            </p:nvSpPr>
            <p:spPr bwMode="auto">
              <a:xfrm>
                <a:off x="4668" y="3339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06" name="Group 160"/>
            <p:cNvGrpSpPr>
              <a:grpSpLocks/>
            </p:cNvGrpSpPr>
            <p:nvPr/>
          </p:nvGrpSpPr>
          <p:grpSpPr bwMode="auto">
            <a:xfrm>
              <a:off x="5821363" y="5081575"/>
              <a:ext cx="195263" cy="195263"/>
              <a:chOff x="4637" y="3304"/>
              <a:chExt cx="123" cy="123"/>
            </a:xfrm>
          </p:grpSpPr>
          <p:sp>
            <p:nvSpPr>
              <p:cNvPr id="35916" name="Oval 161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7" name="Oval 162"/>
              <p:cNvSpPr>
                <a:spLocks noChangeArrowheads="1"/>
              </p:cNvSpPr>
              <p:nvPr/>
            </p:nvSpPr>
            <p:spPr bwMode="auto">
              <a:xfrm>
                <a:off x="4668" y="3339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07" name="Group 163"/>
            <p:cNvGrpSpPr>
              <a:grpSpLocks/>
            </p:cNvGrpSpPr>
            <p:nvPr/>
          </p:nvGrpSpPr>
          <p:grpSpPr bwMode="auto">
            <a:xfrm>
              <a:off x="5316538" y="5081575"/>
              <a:ext cx="195263" cy="195263"/>
              <a:chOff x="4637" y="3304"/>
              <a:chExt cx="123" cy="123"/>
            </a:xfrm>
          </p:grpSpPr>
          <p:sp>
            <p:nvSpPr>
              <p:cNvPr id="35914" name="Oval 164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5" name="Oval 165"/>
              <p:cNvSpPr>
                <a:spLocks noChangeArrowheads="1"/>
              </p:cNvSpPr>
              <p:nvPr/>
            </p:nvSpPr>
            <p:spPr bwMode="auto">
              <a:xfrm>
                <a:off x="4668" y="3339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08" name="Group 166"/>
            <p:cNvGrpSpPr>
              <a:grpSpLocks/>
            </p:cNvGrpSpPr>
            <p:nvPr/>
          </p:nvGrpSpPr>
          <p:grpSpPr bwMode="auto">
            <a:xfrm>
              <a:off x="3297238" y="5081575"/>
              <a:ext cx="195263" cy="195263"/>
              <a:chOff x="4637" y="3304"/>
              <a:chExt cx="123" cy="123"/>
            </a:xfrm>
          </p:grpSpPr>
          <p:sp>
            <p:nvSpPr>
              <p:cNvPr id="35912" name="Oval 167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3" name="Oval 168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909" name="Line 173"/>
            <p:cNvSpPr>
              <a:spLocks noChangeShapeType="1"/>
            </p:cNvSpPr>
            <p:nvPr/>
          </p:nvSpPr>
          <p:spPr bwMode="auto">
            <a:xfrm>
              <a:off x="7607300" y="4186225"/>
              <a:ext cx="0" cy="11684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0" name="Line 177"/>
            <p:cNvSpPr>
              <a:spLocks noChangeShapeType="1"/>
            </p:cNvSpPr>
            <p:nvPr/>
          </p:nvSpPr>
          <p:spPr bwMode="auto">
            <a:xfrm>
              <a:off x="4762500" y="5447693"/>
              <a:ext cx="584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1" name="TextBox 116"/>
            <p:cNvSpPr txBox="1">
              <a:spLocks noChangeArrowheads="1"/>
            </p:cNvSpPr>
            <p:nvPr/>
          </p:nvSpPr>
          <p:spPr bwMode="auto">
            <a:xfrm>
              <a:off x="5812404" y="4601128"/>
              <a:ext cx="15568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</a:rPr>
                <a:t>Center </a:t>
              </a:r>
              <a:r>
                <a:rPr lang="en-US" sz="1400" dirty="0">
                  <a:solidFill>
                    <a:schemeClr val="bg2"/>
                  </a:solidFill>
                </a:rPr>
                <a:t>conductor</a:t>
              </a:r>
            </a:p>
          </p:txBody>
        </p:sp>
        <p:graphicFrame>
          <p:nvGraphicFramePr>
            <p:cNvPr id="123" name="Object 1025"/>
            <p:cNvGraphicFramePr>
              <a:graphicFrameLocks noChangeAspect="1"/>
            </p:cNvGraphicFramePr>
            <p:nvPr/>
          </p:nvGraphicFramePr>
          <p:xfrm>
            <a:off x="5302250" y="5729288"/>
            <a:ext cx="239713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15" name="Equation" r:id="rId4" imgW="126725" imgH="177415" progId="Equation.DSMT4">
                    <p:embed/>
                  </p:oleObj>
                </mc:Choice>
                <mc:Fallback>
                  <p:oleObj name="Equation" r:id="rId4" imgW="126725" imgH="177415" progId="Equation.DSMT4">
                    <p:embed/>
                    <p:pic>
                      <p:nvPicPr>
                        <p:cNvPr id="0" name="Picture 4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2250" y="5729288"/>
                          <a:ext cx="239713" cy="338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1025"/>
            <p:cNvGraphicFramePr>
              <a:graphicFrameLocks noChangeAspect="1"/>
            </p:cNvGraphicFramePr>
            <p:nvPr/>
          </p:nvGraphicFramePr>
          <p:xfrm>
            <a:off x="4994957" y="3592286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16" name="Equation" r:id="rId6" imgW="126835" imgH="152202" progId="Equation.DSMT4">
                    <p:embed/>
                  </p:oleObj>
                </mc:Choice>
                <mc:Fallback>
                  <p:oleObj name="Equation" r:id="rId6" imgW="126835" imgH="152202" progId="Equation.DSMT4">
                    <p:embed/>
                    <p:pic>
                      <p:nvPicPr>
                        <p:cNvPr id="0" name="Picture 4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4957" y="3592286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07" name="Object 3"/>
            <p:cNvGraphicFramePr>
              <a:graphicFrameLocks noChangeAspect="1"/>
            </p:cNvGraphicFramePr>
            <p:nvPr/>
          </p:nvGraphicFramePr>
          <p:xfrm>
            <a:off x="2064657" y="4679270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17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4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657" y="4679270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08" name="Object 1025"/>
            <p:cNvGraphicFramePr>
              <a:graphicFrameLocks noChangeAspect="1"/>
            </p:cNvGraphicFramePr>
            <p:nvPr/>
          </p:nvGraphicFramePr>
          <p:xfrm>
            <a:off x="7076622" y="4879975"/>
            <a:ext cx="263525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18" name="Equation" r:id="rId10" imgW="139579" imgH="177646" progId="Equation.DSMT4">
                    <p:embed/>
                  </p:oleObj>
                </mc:Choice>
                <mc:Fallback>
                  <p:oleObj name="Equation" r:id="rId10" imgW="139579" imgH="177646" progId="Equation.DSMT4">
                    <p:embed/>
                    <p:pic>
                      <p:nvPicPr>
                        <p:cNvPr id="0" name="Picture 4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6622" y="4879975"/>
                          <a:ext cx="263525" cy="338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2" name="Straight Arrow Connector 121"/>
          <p:cNvCxnSpPr/>
          <p:nvPr/>
        </p:nvCxnSpPr>
        <p:spPr bwMode="auto">
          <a:xfrm flipV="1">
            <a:off x="2739300" y="5076966"/>
            <a:ext cx="968991" cy="11464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1128485" y="1201738"/>
            <a:ext cx="3532442" cy="2257425"/>
            <a:chOff x="1128485" y="1201738"/>
            <a:chExt cx="3532442" cy="2257425"/>
          </a:xfrm>
        </p:grpSpPr>
        <p:sp>
          <p:nvSpPr>
            <p:cNvPr id="35852" name="Line 27"/>
            <p:cNvSpPr>
              <a:spLocks noChangeShapeType="1"/>
            </p:cNvSpPr>
            <p:nvPr/>
          </p:nvSpPr>
          <p:spPr bwMode="auto">
            <a:xfrm flipV="1">
              <a:off x="2014539" y="1201738"/>
              <a:ext cx="1518891" cy="91574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3" name="Line 28"/>
            <p:cNvSpPr>
              <a:spLocks noChangeShapeType="1"/>
            </p:cNvSpPr>
            <p:nvPr/>
          </p:nvSpPr>
          <p:spPr bwMode="auto">
            <a:xfrm flipV="1">
              <a:off x="2522138" y="1886932"/>
              <a:ext cx="1693477" cy="117444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4" name="Line 33"/>
            <p:cNvSpPr>
              <a:spLocks noChangeShapeType="1"/>
            </p:cNvSpPr>
            <p:nvPr/>
          </p:nvSpPr>
          <p:spPr bwMode="auto">
            <a:xfrm flipV="1">
              <a:off x="2260066" y="2454572"/>
              <a:ext cx="185696" cy="1856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6" name="Line 38"/>
            <p:cNvSpPr>
              <a:spLocks noChangeShapeType="1"/>
            </p:cNvSpPr>
            <p:nvPr/>
          </p:nvSpPr>
          <p:spPr bwMode="auto">
            <a:xfrm flipV="1">
              <a:off x="3140448" y="2672003"/>
              <a:ext cx="326950" cy="2285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7" name="Line 39"/>
            <p:cNvSpPr>
              <a:spLocks noChangeShapeType="1"/>
            </p:cNvSpPr>
            <p:nvPr/>
          </p:nvSpPr>
          <p:spPr bwMode="auto">
            <a:xfrm flipH="1">
              <a:off x="3010303" y="1932423"/>
              <a:ext cx="347584" cy="2285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0" name="Line 176"/>
            <p:cNvSpPr>
              <a:spLocks noChangeShapeType="1"/>
            </p:cNvSpPr>
            <p:nvPr/>
          </p:nvSpPr>
          <p:spPr bwMode="auto">
            <a:xfrm flipV="1">
              <a:off x="3099183" y="2235555"/>
              <a:ext cx="1561744" cy="11553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5861" name="Group 122"/>
            <p:cNvGrpSpPr>
              <a:grpSpLocks/>
            </p:cNvGrpSpPr>
            <p:nvPr/>
          </p:nvGrpSpPr>
          <p:grpSpPr bwMode="auto">
            <a:xfrm>
              <a:off x="1723176" y="2063114"/>
              <a:ext cx="967341" cy="1148016"/>
              <a:chOff x="255181" y="3508744"/>
              <a:chExt cx="1212112" cy="1212112"/>
            </a:xfrm>
          </p:grpSpPr>
          <p:sp>
            <p:nvSpPr>
              <p:cNvPr id="35871" name="Oval 119"/>
              <p:cNvSpPr>
                <a:spLocks noChangeArrowheads="1"/>
              </p:cNvSpPr>
              <p:nvPr/>
            </p:nvSpPr>
            <p:spPr bwMode="auto">
              <a:xfrm>
                <a:off x="255181" y="3508744"/>
                <a:ext cx="1212112" cy="1212112"/>
              </a:xfrm>
              <a:prstGeom prst="ellipse">
                <a:avLst/>
              </a:prstGeom>
              <a:solidFill>
                <a:srgbClr val="B2B2B2"/>
              </a:solidFill>
              <a:ln w="28575" algn="ctr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872" name="Oval 120"/>
              <p:cNvSpPr>
                <a:spLocks noChangeArrowheads="1"/>
              </p:cNvSpPr>
              <p:nvPr/>
            </p:nvSpPr>
            <p:spPr bwMode="auto">
              <a:xfrm>
                <a:off x="606050" y="3837117"/>
                <a:ext cx="510367" cy="522233"/>
              </a:xfrm>
              <a:prstGeom prst="ellipse">
                <a:avLst/>
              </a:prstGeom>
              <a:solidFill>
                <a:srgbClr val="FFC000"/>
              </a:solidFill>
              <a:ln w="28575" algn="ctr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863" name="Line 41"/>
            <p:cNvSpPr>
              <a:spLocks noChangeShapeType="1"/>
            </p:cNvSpPr>
            <p:nvPr/>
          </p:nvSpPr>
          <p:spPr bwMode="auto">
            <a:xfrm flipH="1">
              <a:off x="1373188" y="2633149"/>
              <a:ext cx="838009" cy="6094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4" name="Line 34"/>
            <p:cNvSpPr>
              <a:spLocks noChangeShapeType="1"/>
            </p:cNvSpPr>
            <p:nvPr/>
          </p:nvSpPr>
          <p:spPr bwMode="auto">
            <a:xfrm>
              <a:off x="2206913" y="2625977"/>
              <a:ext cx="234896" cy="4697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7" name="Line 31"/>
            <p:cNvSpPr>
              <a:spLocks noChangeShapeType="1"/>
            </p:cNvSpPr>
            <p:nvPr/>
          </p:nvSpPr>
          <p:spPr bwMode="auto">
            <a:xfrm flipV="1">
              <a:off x="2578602" y="1393774"/>
              <a:ext cx="1174482" cy="71736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8" name="Line 32"/>
            <p:cNvSpPr>
              <a:spLocks noChangeShapeType="1"/>
            </p:cNvSpPr>
            <p:nvPr/>
          </p:nvSpPr>
          <p:spPr bwMode="auto">
            <a:xfrm flipV="1">
              <a:off x="2826195" y="1736446"/>
              <a:ext cx="1223684" cy="79036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9" name="Line 30"/>
            <p:cNvSpPr>
              <a:spLocks noChangeShapeType="1"/>
            </p:cNvSpPr>
            <p:nvPr/>
          </p:nvSpPr>
          <p:spPr bwMode="auto">
            <a:xfrm flipV="1">
              <a:off x="2370364" y="2518950"/>
              <a:ext cx="467726" cy="2763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0" name="Line 29"/>
            <p:cNvSpPr>
              <a:spLocks noChangeShapeType="1"/>
            </p:cNvSpPr>
            <p:nvPr/>
          </p:nvSpPr>
          <p:spPr bwMode="auto">
            <a:xfrm flipV="1">
              <a:off x="2136749" y="2138745"/>
              <a:ext cx="395198" cy="24758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 flipV="1">
              <a:off x="2216151" y="2438401"/>
              <a:ext cx="120650" cy="190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6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782294"/>
                </p:ext>
              </p:extLst>
            </p:nvPr>
          </p:nvGraphicFramePr>
          <p:xfrm>
            <a:off x="3876221" y="2877231"/>
            <a:ext cx="239713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19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4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6221" y="2877231"/>
                          <a:ext cx="239713" cy="338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9521847"/>
                </p:ext>
              </p:extLst>
            </p:nvPr>
          </p:nvGraphicFramePr>
          <p:xfrm>
            <a:off x="3601586" y="2438400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20" name="Equation" r:id="rId13" imgW="126835" imgH="152202" progId="Equation.DSMT4">
                    <p:embed/>
                  </p:oleObj>
                </mc:Choice>
                <mc:Fallback>
                  <p:oleObj name="Equation" r:id="rId13" imgW="126835" imgH="152202" progId="Equation.DSMT4">
                    <p:embed/>
                    <p:pic>
                      <p:nvPicPr>
                        <p:cNvPr id="0" name="Picture 4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1586" y="2438400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182320"/>
                </p:ext>
              </p:extLst>
            </p:nvPr>
          </p:nvGraphicFramePr>
          <p:xfrm>
            <a:off x="3406095" y="1676400"/>
            <a:ext cx="20478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21" name="Equation" r:id="rId14" imgW="126835" imgH="152202" progId="Equation.DSMT4">
                    <p:embed/>
                  </p:oleObj>
                </mc:Choice>
                <mc:Fallback>
                  <p:oleObj name="Equation" r:id="rId14" imgW="126835" imgH="152202" progId="Equation.DSMT4">
                    <p:embed/>
                    <p:pic>
                      <p:nvPicPr>
                        <p:cNvPr id="0" name="Picture 4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6095" y="1676400"/>
                          <a:ext cx="204787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1265009"/>
                </p:ext>
              </p:extLst>
            </p:nvPr>
          </p:nvGraphicFramePr>
          <p:xfrm>
            <a:off x="2055359" y="2416629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22"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Picture 4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5359" y="2416629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9725018"/>
                </p:ext>
              </p:extLst>
            </p:nvPr>
          </p:nvGraphicFramePr>
          <p:xfrm>
            <a:off x="2490788" y="3170238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23" name="Equation" r:id="rId17" imgW="126725" imgH="177415" progId="Equation.DSMT4">
                    <p:embed/>
                  </p:oleObj>
                </mc:Choice>
                <mc:Fallback>
                  <p:oleObj name="Equation" r:id="rId17" imgW="126725" imgH="177415" progId="Equation.DSMT4">
                    <p:embed/>
                    <p:pic>
                      <p:nvPicPr>
                        <p:cNvPr id="0" name="Picture 4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0788" y="3170238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2358031"/>
                </p:ext>
              </p:extLst>
            </p:nvPr>
          </p:nvGraphicFramePr>
          <p:xfrm>
            <a:off x="1128485" y="3198813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24" name="Equation" r:id="rId19" imgW="114102" imgH="126780" progId="Equation.DSMT4">
                    <p:embed/>
                  </p:oleObj>
                </mc:Choice>
                <mc:Fallback>
                  <p:oleObj name="Equation" r:id="rId19" imgW="114102" imgH="126780" progId="Equation.DSMT4">
                    <p:embed/>
                    <p:pic>
                      <p:nvPicPr>
                        <p:cNvPr id="0" name="Picture 4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485" y="3198813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Freeform 5"/>
            <p:cNvSpPr/>
            <p:nvPr/>
          </p:nvSpPr>
          <p:spPr bwMode="auto">
            <a:xfrm>
              <a:off x="2541181" y="1786270"/>
              <a:ext cx="1594884" cy="1137683"/>
            </a:xfrm>
            <a:custGeom>
              <a:avLst/>
              <a:gdLst>
                <a:gd name="connsiteX0" fmla="*/ 0 w 1775637"/>
                <a:gd name="connsiteY0" fmla="*/ 1010093 h 1222744"/>
                <a:gd name="connsiteX1" fmla="*/ 180753 w 1775637"/>
                <a:gd name="connsiteY1" fmla="*/ 1222744 h 1222744"/>
                <a:gd name="connsiteX2" fmla="*/ 1775637 w 1775637"/>
                <a:gd name="connsiteY2" fmla="*/ 116958 h 1222744"/>
                <a:gd name="connsiteX3" fmla="*/ 1669312 w 1775637"/>
                <a:gd name="connsiteY3" fmla="*/ 0 h 1222744"/>
                <a:gd name="connsiteX4" fmla="*/ 0 w 1775637"/>
                <a:gd name="connsiteY4" fmla="*/ 1010093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37" h="1222744">
                  <a:moveTo>
                    <a:pt x="0" y="1010093"/>
                  </a:moveTo>
                  <a:lnTo>
                    <a:pt x="180753" y="1222744"/>
                  </a:lnTo>
                  <a:lnTo>
                    <a:pt x="1775637" y="116958"/>
                  </a:lnTo>
                  <a:lnTo>
                    <a:pt x="1669312" y="0"/>
                  </a:lnTo>
                  <a:lnTo>
                    <a:pt x="0" y="1010093"/>
                  </a:lnTo>
                  <a:close/>
                </a:path>
              </a:pathLst>
            </a:custGeom>
            <a:solidFill>
              <a:srgbClr val="99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flipV="1">
            <a:off x="2732567" y="2604977"/>
            <a:ext cx="223284" cy="36044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1" name="Line 46"/>
          <p:cNvSpPr>
            <a:spLocks noChangeShapeType="1"/>
          </p:cNvSpPr>
          <p:nvPr/>
        </p:nvSpPr>
        <p:spPr bwMode="auto">
          <a:xfrm flipH="1">
            <a:off x="3984169" y="1502229"/>
            <a:ext cx="1393373" cy="522514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2587625" y="0"/>
            <a:ext cx="3913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 rot="17348705">
            <a:off x="2449513" y="1004888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355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44137"/>
              </p:ext>
            </p:extLst>
          </p:nvPr>
        </p:nvGraphicFramePr>
        <p:xfrm>
          <a:off x="1274082" y="5348288"/>
          <a:ext cx="9683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3" name="Equation" r:id="rId4" imgW="431613" imgH="393529" progId="Equation.DSMT4">
                  <p:embed/>
                </p:oleObj>
              </mc:Choice>
              <mc:Fallback>
                <p:oleObj name="Equation" r:id="rId4" imgW="431613" imgH="393529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082" y="5348288"/>
                        <a:ext cx="968375" cy="882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025"/>
          <p:cNvGraphicFramePr>
            <a:graphicFrameLocks noChangeAspect="1"/>
          </p:cNvGraphicFramePr>
          <p:nvPr/>
        </p:nvGraphicFramePr>
        <p:xfrm>
          <a:off x="2856820" y="5456238"/>
          <a:ext cx="48228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4" name="Equation" r:id="rId6" imgW="2159000" imgH="381000" progId="Equation.DSMT4">
                  <p:embed/>
                </p:oleObj>
              </mc:Choice>
              <mc:Fallback>
                <p:oleObj name="Equation" r:id="rId6" imgW="2159000" imgH="38100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820" y="5456238"/>
                        <a:ext cx="48228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801167"/>
              </p:ext>
            </p:extLst>
          </p:nvPr>
        </p:nvGraphicFramePr>
        <p:xfrm>
          <a:off x="2687387" y="1007644"/>
          <a:ext cx="39766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5" name="Equation" r:id="rId8" imgW="2120900" imgH="266700" progId="Equation.DSMT4">
                  <p:embed/>
                </p:oleObj>
              </mc:Choice>
              <mc:Fallback>
                <p:oleObj name="Equation" r:id="rId8" imgW="2120900" imgH="26670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387" y="1007644"/>
                        <a:ext cx="39766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562720" y="1741714"/>
            <a:ext cx="7768708" cy="2714625"/>
            <a:chOff x="562720" y="1741714"/>
            <a:chExt cx="7768708" cy="2714625"/>
          </a:xfrm>
        </p:grpSpPr>
        <p:grpSp>
          <p:nvGrpSpPr>
            <p:cNvPr id="23559" name="Group 457"/>
            <p:cNvGrpSpPr>
              <a:grpSpLocks/>
            </p:cNvGrpSpPr>
            <p:nvPr/>
          </p:nvGrpSpPr>
          <p:grpSpPr bwMode="auto">
            <a:xfrm>
              <a:off x="7631340" y="2884714"/>
              <a:ext cx="700088" cy="511175"/>
              <a:chOff x="5319" y="2512"/>
              <a:chExt cx="441" cy="322"/>
            </a:xfrm>
          </p:grpSpPr>
          <p:grpSp>
            <p:nvGrpSpPr>
              <p:cNvPr id="23645" name="Group 368"/>
              <p:cNvGrpSpPr>
                <a:grpSpLocks/>
              </p:cNvGrpSpPr>
              <p:nvPr/>
            </p:nvGrpSpPr>
            <p:grpSpPr bwMode="auto">
              <a:xfrm>
                <a:off x="5319" y="2656"/>
                <a:ext cx="152" cy="152"/>
                <a:chOff x="4776" y="1392"/>
                <a:chExt cx="152" cy="152"/>
              </a:xfrm>
            </p:grpSpPr>
            <p:sp>
              <p:nvSpPr>
                <p:cNvPr id="23646" name="Oval 280"/>
                <p:cNvSpPr>
                  <a:spLocks noChangeArrowheads="1"/>
                </p:cNvSpPr>
                <p:nvPr/>
              </p:nvSpPr>
              <p:spPr bwMode="auto">
                <a:xfrm>
                  <a:off x="4776" y="1392"/>
                  <a:ext cx="152" cy="152"/>
                </a:xfrm>
                <a:prstGeom prst="ellips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7" name="Oval 281"/>
                <p:cNvSpPr>
                  <a:spLocks noChangeArrowheads="1"/>
                </p:cNvSpPr>
                <p:nvPr/>
              </p:nvSpPr>
              <p:spPr bwMode="auto">
                <a:xfrm>
                  <a:off x="4824" y="144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3556" name="Object 1026"/>
              <p:cNvGraphicFramePr>
                <a:graphicFrameLocks noChangeAspect="1"/>
              </p:cNvGraphicFramePr>
              <p:nvPr/>
            </p:nvGraphicFramePr>
            <p:xfrm>
              <a:off x="5559" y="2512"/>
              <a:ext cx="201" cy="3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16" name="Equation" r:id="rId10" imgW="126835" imgH="202936" progId="Equation.DSMT4">
                      <p:embed/>
                    </p:oleObj>
                  </mc:Choice>
                  <mc:Fallback>
                    <p:oleObj name="Equation" r:id="rId10" imgW="126835" imgH="202936" progId="Equation.DSMT4">
                      <p:embed/>
                      <p:pic>
                        <p:nvPicPr>
                          <p:cNvPr id="0" name="Picture 4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59" y="2512"/>
                            <a:ext cx="201" cy="3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3" name="Rectangle 123"/>
            <p:cNvSpPr>
              <a:spLocks noChangeArrowheads="1"/>
            </p:cNvSpPr>
            <p:nvPr/>
          </p:nvSpPr>
          <p:spPr bwMode="auto">
            <a:xfrm>
              <a:off x="2785983" y="2990573"/>
              <a:ext cx="4402137" cy="466725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" name="Rectangle 179"/>
            <p:cNvSpPr>
              <a:spLocks noChangeArrowheads="1"/>
            </p:cNvSpPr>
            <p:nvPr/>
          </p:nvSpPr>
          <p:spPr bwMode="auto">
            <a:xfrm>
              <a:off x="2766197" y="3009098"/>
              <a:ext cx="4394200" cy="4799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2795369" y="2714348"/>
              <a:ext cx="4361826" cy="2936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n>
                  <a:solidFill>
                    <a:srgbClr val="FF9933"/>
                  </a:solidFill>
                </a:ln>
              </a:endParaRPr>
            </a:p>
          </p:txBody>
        </p:sp>
        <p:grpSp>
          <p:nvGrpSpPr>
            <p:cNvPr id="187" name="Group 58"/>
            <p:cNvGrpSpPr>
              <a:grpSpLocks/>
            </p:cNvGrpSpPr>
            <p:nvPr/>
          </p:nvGrpSpPr>
          <p:grpSpPr bwMode="auto">
            <a:xfrm>
              <a:off x="2855070" y="2408863"/>
              <a:ext cx="195263" cy="195263"/>
              <a:chOff x="945" y="2980"/>
              <a:chExt cx="123" cy="123"/>
            </a:xfrm>
          </p:grpSpPr>
          <p:sp>
            <p:nvSpPr>
              <p:cNvPr id="266" name="Oval 48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49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8" name="Line 50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8" name="Group 60"/>
            <p:cNvGrpSpPr>
              <a:grpSpLocks/>
            </p:cNvGrpSpPr>
            <p:nvPr/>
          </p:nvGrpSpPr>
          <p:grpSpPr bwMode="auto">
            <a:xfrm>
              <a:off x="3358704" y="2408863"/>
              <a:ext cx="195263" cy="195263"/>
              <a:chOff x="945" y="2980"/>
              <a:chExt cx="123" cy="123"/>
            </a:xfrm>
          </p:grpSpPr>
          <p:sp>
            <p:nvSpPr>
              <p:cNvPr id="263" name="Oval 6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Line 6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5" name="Line 6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9" name="Group 64"/>
            <p:cNvGrpSpPr>
              <a:grpSpLocks/>
            </p:cNvGrpSpPr>
            <p:nvPr/>
          </p:nvGrpSpPr>
          <p:grpSpPr bwMode="auto">
            <a:xfrm>
              <a:off x="3862338" y="2408863"/>
              <a:ext cx="195263" cy="195263"/>
              <a:chOff x="945" y="2980"/>
              <a:chExt cx="123" cy="123"/>
            </a:xfrm>
          </p:grpSpPr>
          <p:sp>
            <p:nvSpPr>
              <p:cNvPr id="260" name="Oval 65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Line 66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" name="Line 67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0" name="Group 68"/>
            <p:cNvGrpSpPr>
              <a:grpSpLocks/>
            </p:cNvGrpSpPr>
            <p:nvPr/>
          </p:nvGrpSpPr>
          <p:grpSpPr bwMode="auto">
            <a:xfrm>
              <a:off x="4365972" y="2408863"/>
              <a:ext cx="195263" cy="195263"/>
              <a:chOff x="945" y="2980"/>
              <a:chExt cx="123" cy="123"/>
            </a:xfrm>
          </p:grpSpPr>
          <p:sp>
            <p:nvSpPr>
              <p:cNvPr id="257" name="Oval 69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Line 70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" name="Line 71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1" name="Group 72"/>
            <p:cNvGrpSpPr>
              <a:grpSpLocks/>
            </p:cNvGrpSpPr>
            <p:nvPr/>
          </p:nvGrpSpPr>
          <p:grpSpPr bwMode="auto">
            <a:xfrm>
              <a:off x="4869606" y="2408863"/>
              <a:ext cx="195263" cy="195263"/>
              <a:chOff x="945" y="2980"/>
              <a:chExt cx="123" cy="123"/>
            </a:xfrm>
          </p:grpSpPr>
          <p:sp>
            <p:nvSpPr>
              <p:cNvPr id="254" name="Oval 73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Line 74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" name="Line 75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2" name="Group 76"/>
            <p:cNvGrpSpPr>
              <a:grpSpLocks/>
            </p:cNvGrpSpPr>
            <p:nvPr/>
          </p:nvGrpSpPr>
          <p:grpSpPr bwMode="auto">
            <a:xfrm>
              <a:off x="5373240" y="2408863"/>
              <a:ext cx="195263" cy="195263"/>
              <a:chOff x="945" y="2980"/>
              <a:chExt cx="123" cy="123"/>
            </a:xfrm>
          </p:grpSpPr>
          <p:sp>
            <p:nvSpPr>
              <p:cNvPr id="251" name="Oval 77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Line 78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" name="Line 79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3" name="Group 80"/>
            <p:cNvGrpSpPr>
              <a:grpSpLocks/>
            </p:cNvGrpSpPr>
            <p:nvPr/>
          </p:nvGrpSpPr>
          <p:grpSpPr bwMode="auto">
            <a:xfrm>
              <a:off x="5876874" y="2408863"/>
              <a:ext cx="195263" cy="195263"/>
              <a:chOff x="945" y="2980"/>
              <a:chExt cx="123" cy="123"/>
            </a:xfrm>
          </p:grpSpPr>
          <p:sp>
            <p:nvSpPr>
              <p:cNvPr id="248" name="Oval 8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Line 8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" name="Line 8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4" name="Group 84"/>
            <p:cNvGrpSpPr>
              <a:grpSpLocks/>
            </p:cNvGrpSpPr>
            <p:nvPr/>
          </p:nvGrpSpPr>
          <p:grpSpPr bwMode="auto">
            <a:xfrm>
              <a:off x="6380508" y="2408863"/>
              <a:ext cx="195263" cy="195263"/>
              <a:chOff x="945" y="2980"/>
              <a:chExt cx="123" cy="123"/>
            </a:xfrm>
          </p:grpSpPr>
          <p:sp>
            <p:nvSpPr>
              <p:cNvPr id="245" name="Oval 85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Line 86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" name="Line 87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95" name="Line 106"/>
            <p:cNvSpPr>
              <a:spLocks noChangeShapeType="1"/>
            </p:cNvSpPr>
            <p:nvPr/>
          </p:nvSpPr>
          <p:spPr bwMode="auto">
            <a:xfrm>
              <a:off x="2747078" y="2319652"/>
              <a:ext cx="4413250" cy="79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6" name="Line 109"/>
            <p:cNvSpPr>
              <a:spLocks noChangeShapeType="1"/>
            </p:cNvSpPr>
            <p:nvPr/>
          </p:nvSpPr>
          <p:spPr bwMode="auto">
            <a:xfrm>
              <a:off x="2764583" y="3462886"/>
              <a:ext cx="4413250" cy="79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7" name="Group 110"/>
            <p:cNvGrpSpPr>
              <a:grpSpLocks/>
            </p:cNvGrpSpPr>
            <p:nvPr/>
          </p:nvGrpSpPr>
          <p:grpSpPr bwMode="auto">
            <a:xfrm>
              <a:off x="6884145" y="2408863"/>
              <a:ext cx="195263" cy="195263"/>
              <a:chOff x="945" y="2980"/>
              <a:chExt cx="123" cy="123"/>
            </a:xfrm>
          </p:grpSpPr>
          <p:sp>
            <p:nvSpPr>
              <p:cNvPr id="242" name="Oval 11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Line 11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4" name="Line 11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8" name="Group 144"/>
            <p:cNvGrpSpPr>
              <a:grpSpLocks/>
            </p:cNvGrpSpPr>
            <p:nvPr/>
          </p:nvGrpSpPr>
          <p:grpSpPr bwMode="auto">
            <a:xfrm>
              <a:off x="6898433" y="3203298"/>
              <a:ext cx="195263" cy="195263"/>
              <a:chOff x="4637" y="3304"/>
              <a:chExt cx="123" cy="123"/>
            </a:xfrm>
          </p:grpSpPr>
          <p:sp>
            <p:nvSpPr>
              <p:cNvPr id="240" name="Oval 118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Oval 119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1" name="Oval 122"/>
            <p:cNvSpPr>
              <a:spLocks noChangeArrowheads="1"/>
            </p:cNvSpPr>
            <p:nvPr/>
          </p:nvSpPr>
          <p:spPr bwMode="auto">
            <a:xfrm>
              <a:off x="562720" y="2792136"/>
              <a:ext cx="536575" cy="56038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Text Box 123"/>
            <p:cNvSpPr txBox="1">
              <a:spLocks noChangeArrowheads="1"/>
            </p:cNvSpPr>
            <p:nvPr/>
          </p:nvSpPr>
          <p:spPr bwMode="auto">
            <a:xfrm>
              <a:off x="665908" y="3008036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203" name="Text Box 124"/>
            <p:cNvSpPr txBox="1">
              <a:spLocks noChangeArrowheads="1"/>
            </p:cNvSpPr>
            <p:nvPr/>
          </p:nvSpPr>
          <p:spPr bwMode="auto">
            <a:xfrm>
              <a:off x="705595" y="2727048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204" name="Freeform 125"/>
            <p:cNvSpPr>
              <a:spLocks/>
            </p:cNvSpPr>
            <p:nvPr/>
          </p:nvSpPr>
          <p:spPr bwMode="auto">
            <a:xfrm>
              <a:off x="819896" y="2501820"/>
              <a:ext cx="1992726" cy="375162"/>
            </a:xfrm>
            <a:custGeom>
              <a:avLst/>
              <a:gdLst>
                <a:gd name="T0" fmla="*/ 0 w 1251"/>
                <a:gd name="T1" fmla="*/ 2147483647 h 251"/>
                <a:gd name="T2" fmla="*/ 2147483647 w 1251"/>
                <a:gd name="T3" fmla="*/ 2147483647 h 251"/>
                <a:gd name="T4" fmla="*/ 2147483647 w 1251"/>
                <a:gd name="T5" fmla="*/ 2147483647 h 251"/>
                <a:gd name="T6" fmla="*/ 2147483647 w 1251"/>
                <a:gd name="T7" fmla="*/ 2147483647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1"/>
                <a:gd name="T13" fmla="*/ 0 h 251"/>
                <a:gd name="T14" fmla="*/ 1251 w 1251"/>
                <a:gd name="T15" fmla="*/ 251 h 251"/>
                <a:gd name="connsiteX0" fmla="*/ 0 w 10087"/>
                <a:gd name="connsiteY0" fmla="*/ 6972 h 10056"/>
                <a:gd name="connsiteX1" fmla="*/ 1655 w 10087"/>
                <a:gd name="connsiteY1" fmla="*/ 239 h 10056"/>
                <a:gd name="connsiteX2" fmla="*/ 8657 w 10087"/>
                <a:gd name="connsiteY2" fmla="*/ 8526 h 10056"/>
                <a:gd name="connsiteX3" fmla="*/ 9935 w 10087"/>
                <a:gd name="connsiteY3" fmla="*/ 9422 h 10056"/>
                <a:gd name="connsiteX0" fmla="*/ 0 w 8657"/>
                <a:gd name="connsiteY0" fmla="*/ 6972 h 8526"/>
                <a:gd name="connsiteX1" fmla="*/ 1655 w 8657"/>
                <a:gd name="connsiteY1" fmla="*/ 239 h 8526"/>
                <a:gd name="connsiteX2" fmla="*/ 8657 w 8657"/>
                <a:gd name="connsiteY2" fmla="*/ 8526 h 8526"/>
                <a:gd name="connsiteX0" fmla="*/ 0 w 11451"/>
                <a:gd name="connsiteY0" fmla="*/ 8346 h 11043"/>
                <a:gd name="connsiteX1" fmla="*/ 1912 w 11451"/>
                <a:gd name="connsiteY1" fmla="*/ 449 h 11043"/>
                <a:gd name="connsiteX2" fmla="*/ 11451 w 11451"/>
                <a:gd name="connsiteY2" fmla="*/ 11043 h 1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51" h="11043">
                  <a:moveTo>
                    <a:pt x="0" y="8346"/>
                  </a:moveTo>
                  <a:cubicBezTo>
                    <a:pt x="120" y="4234"/>
                    <a:pt x="4" y="0"/>
                    <a:pt x="1912" y="449"/>
                  </a:cubicBezTo>
                  <a:cubicBezTo>
                    <a:pt x="3820" y="898"/>
                    <a:pt x="9857" y="9248"/>
                    <a:pt x="11451" y="11043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" name="Freeform 126"/>
            <p:cNvSpPr>
              <a:spLocks/>
            </p:cNvSpPr>
            <p:nvPr/>
          </p:nvSpPr>
          <p:spPr bwMode="auto">
            <a:xfrm>
              <a:off x="819895" y="3346877"/>
              <a:ext cx="1961055" cy="337993"/>
            </a:xfrm>
            <a:custGeom>
              <a:avLst/>
              <a:gdLst>
                <a:gd name="T0" fmla="*/ 0 w 1236"/>
                <a:gd name="T1" fmla="*/ 0 h 184"/>
                <a:gd name="T2" fmla="*/ 2147483647 w 1236"/>
                <a:gd name="T3" fmla="*/ 2147483647 h 184"/>
                <a:gd name="T4" fmla="*/ 2147483647 w 1236"/>
                <a:gd name="T5" fmla="*/ 2147483647 h 184"/>
                <a:gd name="T6" fmla="*/ 0 60000 65536"/>
                <a:gd name="T7" fmla="*/ 0 60000 65536"/>
                <a:gd name="T8" fmla="*/ 0 60000 65536"/>
                <a:gd name="T9" fmla="*/ 0 w 1236"/>
                <a:gd name="T10" fmla="*/ 0 h 184"/>
                <a:gd name="T11" fmla="*/ 1236 w 1236"/>
                <a:gd name="T12" fmla="*/ 184 h 184"/>
                <a:gd name="connsiteX0" fmla="*/ 0 w 9970"/>
                <a:gd name="connsiteY0" fmla="*/ 0 h 9875"/>
                <a:gd name="connsiteX1" fmla="*/ 1796 w 9970"/>
                <a:gd name="connsiteY1" fmla="*/ 9185 h 9875"/>
                <a:gd name="connsiteX2" fmla="*/ 9970 w 9970"/>
                <a:gd name="connsiteY2" fmla="*/ 4140 h 9875"/>
                <a:gd name="connsiteX0" fmla="*/ 0 w 10061"/>
                <a:gd name="connsiteY0" fmla="*/ 0 h 9913"/>
                <a:gd name="connsiteX1" fmla="*/ 1801 w 10061"/>
                <a:gd name="connsiteY1" fmla="*/ 9301 h 9913"/>
                <a:gd name="connsiteX2" fmla="*/ 10061 w 10061"/>
                <a:gd name="connsiteY2" fmla="*/ 3670 h 9913"/>
                <a:gd name="connsiteX0" fmla="*/ 0 w 10091"/>
                <a:gd name="connsiteY0" fmla="*/ 0 h 9942"/>
                <a:gd name="connsiteX1" fmla="*/ 1790 w 10091"/>
                <a:gd name="connsiteY1" fmla="*/ 9383 h 9942"/>
                <a:gd name="connsiteX2" fmla="*/ 10091 w 10091"/>
                <a:gd name="connsiteY2" fmla="*/ 3351 h 9942"/>
                <a:gd name="connsiteX0" fmla="*/ 0 w 9910"/>
                <a:gd name="connsiteY0" fmla="*/ 0 h 10000"/>
                <a:gd name="connsiteX1" fmla="*/ 1774 w 9910"/>
                <a:gd name="connsiteY1" fmla="*/ 9438 h 10000"/>
                <a:gd name="connsiteX2" fmla="*/ 9910 w 9910"/>
                <a:gd name="connsiteY2" fmla="*/ 3371 h 10000"/>
                <a:gd name="connsiteX0" fmla="*/ 0 w 9940"/>
                <a:gd name="connsiteY0" fmla="*/ 0 h 10029"/>
                <a:gd name="connsiteX1" fmla="*/ 1790 w 9940"/>
                <a:gd name="connsiteY1" fmla="*/ 9438 h 10029"/>
                <a:gd name="connsiteX2" fmla="*/ 9940 w 9940"/>
                <a:gd name="connsiteY2" fmla="*/ 3548 h 10029"/>
                <a:gd name="connsiteX0" fmla="*/ 0 w 10030"/>
                <a:gd name="connsiteY0" fmla="*/ 0 h 10030"/>
                <a:gd name="connsiteX1" fmla="*/ 1801 w 10030"/>
                <a:gd name="connsiteY1" fmla="*/ 9411 h 10030"/>
                <a:gd name="connsiteX2" fmla="*/ 10030 w 10030"/>
                <a:gd name="connsiteY2" fmla="*/ 3714 h 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0" h="10030">
                  <a:moveTo>
                    <a:pt x="0" y="0"/>
                  </a:moveTo>
                  <a:cubicBezTo>
                    <a:pt x="65" y="4288"/>
                    <a:pt x="129" y="8792"/>
                    <a:pt x="1801" y="9411"/>
                  </a:cubicBezTo>
                  <a:cubicBezTo>
                    <a:pt x="3473" y="10030"/>
                    <a:pt x="6751" y="6274"/>
                    <a:pt x="10030" y="3714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" name="Line 131"/>
            <p:cNvSpPr>
              <a:spLocks noChangeShapeType="1"/>
            </p:cNvSpPr>
            <p:nvPr/>
          </p:nvSpPr>
          <p:spPr bwMode="auto">
            <a:xfrm flipH="1" flipV="1">
              <a:off x="4283881" y="2884130"/>
              <a:ext cx="656254" cy="157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" name="Line 132"/>
            <p:cNvSpPr>
              <a:spLocks noChangeShapeType="1"/>
            </p:cNvSpPr>
            <p:nvPr/>
          </p:nvSpPr>
          <p:spPr bwMode="auto">
            <a:xfrm>
              <a:off x="4337795" y="2092048"/>
              <a:ext cx="584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0" name="Line 133"/>
            <p:cNvSpPr>
              <a:spLocks noChangeShapeType="1"/>
            </p:cNvSpPr>
            <p:nvPr/>
          </p:nvSpPr>
          <p:spPr bwMode="auto">
            <a:xfrm>
              <a:off x="2839195" y="3997048"/>
              <a:ext cx="42799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1" name="Line 139"/>
            <p:cNvSpPr>
              <a:spLocks noChangeShapeType="1"/>
            </p:cNvSpPr>
            <p:nvPr/>
          </p:nvSpPr>
          <p:spPr bwMode="auto">
            <a:xfrm flipH="1">
              <a:off x="1828799" y="2884562"/>
              <a:ext cx="5804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3" name="Group 145"/>
            <p:cNvGrpSpPr>
              <a:grpSpLocks/>
            </p:cNvGrpSpPr>
            <p:nvPr/>
          </p:nvGrpSpPr>
          <p:grpSpPr bwMode="auto">
            <a:xfrm>
              <a:off x="3364658" y="3203298"/>
              <a:ext cx="195263" cy="195263"/>
              <a:chOff x="4637" y="3304"/>
              <a:chExt cx="123" cy="123"/>
            </a:xfrm>
          </p:grpSpPr>
          <p:sp>
            <p:nvSpPr>
              <p:cNvPr id="238" name="Oval 146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Oval 147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148"/>
            <p:cNvGrpSpPr>
              <a:grpSpLocks/>
            </p:cNvGrpSpPr>
            <p:nvPr/>
          </p:nvGrpSpPr>
          <p:grpSpPr bwMode="auto">
            <a:xfrm>
              <a:off x="6393608" y="3203298"/>
              <a:ext cx="195263" cy="195263"/>
              <a:chOff x="4637" y="3304"/>
              <a:chExt cx="123" cy="123"/>
            </a:xfrm>
          </p:grpSpPr>
          <p:sp>
            <p:nvSpPr>
              <p:cNvPr id="236" name="Oval 149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150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151"/>
            <p:cNvGrpSpPr>
              <a:grpSpLocks/>
            </p:cNvGrpSpPr>
            <p:nvPr/>
          </p:nvGrpSpPr>
          <p:grpSpPr bwMode="auto">
            <a:xfrm>
              <a:off x="3869483" y="3203298"/>
              <a:ext cx="195263" cy="195263"/>
              <a:chOff x="4637" y="3304"/>
              <a:chExt cx="123" cy="123"/>
            </a:xfrm>
          </p:grpSpPr>
          <p:sp>
            <p:nvSpPr>
              <p:cNvPr id="234" name="Oval 152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Oval 153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" name="Group 154"/>
            <p:cNvGrpSpPr>
              <a:grpSpLocks/>
            </p:cNvGrpSpPr>
            <p:nvPr/>
          </p:nvGrpSpPr>
          <p:grpSpPr bwMode="auto">
            <a:xfrm>
              <a:off x="5888783" y="3203298"/>
              <a:ext cx="195263" cy="195263"/>
              <a:chOff x="4637" y="3304"/>
              <a:chExt cx="123" cy="123"/>
            </a:xfrm>
          </p:grpSpPr>
          <p:sp>
            <p:nvSpPr>
              <p:cNvPr id="232" name="Oval 155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Oval 156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" name="Group 157"/>
            <p:cNvGrpSpPr>
              <a:grpSpLocks/>
            </p:cNvGrpSpPr>
            <p:nvPr/>
          </p:nvGrpSpPr>
          <p:grpSpPr bwMode="auto">
            <a:xfrm>
              <a:off x="4374308" y="3203298"/>
              <a:ext cx="195263" cy="195263"/>
              <a:chOff x="4637" y="3304"/>
              <a:chExt cx="123" cy="123"/>
            </a:xfrm>
          </p:grpSpPr>
          <p:sp>
            <p:nvSpPr>
              <p:cNvPr id="230" name="Oval 158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159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8" name="Group 160"/>
            <p:cNvGrpSpPr>
              <a:grpSpLocks/>
            </p:cNvGrpSpPr>
            <p:nvPr/>
          </p:nvGrpSpPr>
          <p:grpSpPr bwMode="auto">
            <a:xfrm>
              <a:off x="5383958" y="3203298"/>
              <a:ext cx="195263" cy="195263"/>
              <a:chOff x="4637" y="3304"/>
              <a:chExt cx="123" cy="123"/>
            </a:xfrm>
          </p:grpSpPr>
          <p:sp>
            <p:nvSpPr>
              <p:cNvPr id="228" name="Oval 161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Oval 162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" name="Group 163"/>
            <p:cNvGrpSpPr>
              <a:grpSpLocks/>
            </p:cNvGrpSpPr>
            <p:nvPr/>
          </p:nvGrpSpPr>
          <p:grpSpPr bwMode="auto">
            <a:xfrm>
              <a:off x="4879133" y="3203298"/>
              <a:ext cx="195263" cy="195263"/>
              <a:chOff x="4637" y="3304"/>
              <a:chExt cx="123" cy="123"/>
            </a:xfrm>
          </p:grpSpPr>
          <p:sp>
            <p:nvSpPr>
              <p:cNvPr id="226" name="Oval 164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Oval 165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0" name="Group 166"/>
            <p:cNvGrpSpPr>
              <a:grpSpLocks/>
            </p:cNvGrpSpPr>
            <p:nvPr/>
          </p:nvGrpSpPr>
          <p:grpSpPr bwMode="auto">
            <a:xfrm>
              <a:off x="2859833" y="3203298"/>
              <a:ext cx="195263" cy="195263"/>
              <a:chOff x="4637" y="3304"/>
              <a:chExt cx="123" cy="123"/>
            </a:xfrm>
          </p:grpSpPr>
          <p:sp>
            <p:nvSpPr>
              <p:cNvPr id="224" name="Oval 167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Oval 168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1" name="Line 173"/>
            <p:cNvSpPr>
              <a:spLocks noChangeShapeType="1"/>
            </p:cNvSpPr>
            <p:nvPr/>
          </p:nvSpPr>
          <p:spPr bwMode="auto">
            <a:xfrm>
              <a:off x="7169895" y="2307948"/>
              <a:ext cx="0" cy="11684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2" name="Line 177"/>
            <p:cNvSpPr>
              <a:spLocks noChangeShapeType="1"/>
            </p:cNvSpPr>
            <p:nvPr/>
          </p:nvSpPr>
          <p:spPr bwMode="auto">
            <a:xfrm>
              <a:off x="4325095" y="3692248"/>
              <a:ext cx="584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" name="TextBox 116"/>
            <p:cNvSpPr txBox="1">
              <a:spLocks noChangeArrowheads="1"/>
            </p:cNvSpPr>
            <p:nvPr/>
          </p:nvSpPr>
          <p:spPr bwMode="auto">
            <a:xfrm>
              <a:off x="5374999" y="2722851"/>
              <a:ext cx="15568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</a:rPr>
                <a:t>Center </a:t>
              </a:r>
              <a:r>
                <a:rPr lang="en-US" sz="1400" dirty="0">
                  <a:solidFill>
                    <a:schemeClr val="bg2"/>
                  </a:solidFill>
                </a:rPr>
                <a:t>conductor</a:t>
              </a:r>
            </a:p>
          </p:txBody>
        </p:sp>
        <p:graphicFrame>
          <p:nvGraphicFramePr>
            <p:cNvPr id="99" name="Object 1025"/>
            <p:cNvGraphicFramePr>
              <a:graphicFrameLocks noChangeAspect="1"/>
            </p:cNvGraphicFramePr>
            <p:nvPr/>
          </p:nvGraphicFramePr>
          <p:xfrm>
            <a:off x="4953907" y="4118202"/>
            <a:ext cx="239713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17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4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907" y="4118202"/>
                          <a:ext cx="239713" cy="338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1025"/>
            <p:cNvGraphicFramePr>
              <a:graphicFrameLocks noChangeAspect="1"/>
            </p:cNvGraphicFramePr>
            <p:nvPr/>
          </p:nvGraphicFramePr>
          <p:xfrm>
            <a:off x="4515985" y="1741714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18" name="Equation" r:id="rId14" imgW="126835" imgH="152202" progId="Equation.DSMT4">
                    <p:embed/>
                  </p:oleObj>
                </mc:Choice>
                <mc:Fallback>
                  <p:oleObj name="Equation" r:id="rId14" imgW="126835" imgH="152202" progId="Equation.DSMT4">
                    <p:embed/>
                    <p:pic>
                      <p:nvPicPr>
                        <p:cNvPr id="0" name="Picture 4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985" y="1741714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25"/>
            <p:cNvGraphicFramePr>
              <a:graphicFrameLocks noChangeAspect="1"/>
            </p:cNvGraphicFramePr>
            <p:nvPr/>
          </p:nvGraphicFramePr>
          <p:xfrm>
            <a:off x="3993471" y="2732314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19" name="Equation" r:id="rId16" imgW="126835" imgH="152202" progId="Equation.DSMT4">
                    <p:embed/>
                  </p:oleObj>
                </mc:Choice>
                <mc:Fallback>
                  <p:oleObj name="Equation" r:id="rId16" imgW="126835" imgH="152202" progId="Equation.DSMT4">
                    <p:embed/>
                    <p:pic>
                      <p:nvPicPr>
                        <p:cNvPr id="0" name="Picture 4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3471" y="2732314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3"/>
            <p:cNvGraphicFramePr>
              <a:graphicFrameLocks noChangeAspect="1"/>
            </p:cNvGraphicFramePr>
            <p:nvPr/>
          </p:nvGraphicFramePr>
          <p:xfrm>
            <a:off x="1509486" y="2785155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0" name="Equation" r:id="rId17" imgW="114102" imgH="126780" progId="Equation.DSMT4">
                    <p:embed/>
                  </p:oleObj>
                </mc:Choice>
                <mc:Fallback>
                  <p:oleObj name="Equation" r:id="rId17" imgW="114102" imgH="126780" progId="Equation.DSMT4">
                    <p:embed/>
                    <p:pic>
                      <p:nvPicPr>
                        <p:cNvPr id="0" name="Picture 4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486" y="2785155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1025"/>
            <p:cNvGraphicFramePr>
              <a:graphicFrameLocks noChangeAspect="1"/>
            </p:cNvGraphicFramePr>
            <p:nvPr/>
          </p:nvGraphicFramePr>
          <p:xfrm>
            <a:off x="6652080" y="2996746"/>
            <a:ext cx="263525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1" name="Equation" r:id="rId19" imgW="139579" imgH="177646" progId="Equation.DSMT4">
                    <p:embed/>
                  </p:oleObj>
                </mc:Choice>
                <mc:Fallback>
                  <p:oleObj name="Equation" r:id="rId19" imgW="139579" imgH="177646" progId="Equation.DSMT4">
                    <p:embed/>
                    <p:pic>
                      <p:nvPicPr>
                        <p:cNvPr id="0" name="Picture 4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2080" y="2996746"/>
                          <a:ext cx="263525" cy="338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2638425" y="0"/>
            <a:ext cx="379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4578" name="Object 0"/>
          <p:cNvGraphicFramePr>
            <a:graphicFrameLocks noChangeAspect="1"/>
          </p:cNvGraphicFramePr>
          <p:nvPr/>
        </p:nvGraphicFramePr>
        <p:xfrm>
          <a:off x="877888" y="4389438"/>
          <a:ext cx="1957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" name="Equation" r:id="rId4" imgW="876300" imgH="381000" progId="Equation.DSMT4">
                  <p:embed/>
                </p:oleObj>
              </mc:Choice>
              <mc:Fallback>
                <p:oleObj name="Equation" r:id="rId4" imgW="876300" imgH="381000" progId="Equation.DSMT4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389438"/>
                        <a:ext cx="1957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"/>
          <p:cNvGraphicFramePr>
            <a:graphicFrameLocks noChangeAspect="1"/>
          </p:cNvGraphicFramePr>
          <p:nvPr/>
        </p:nvGraphicFramePr>
        <p:xfrm>
          <a:off x="1404938" y="5353050"/>
          <a:ext cx="60166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" name="Equation" r:id="rId6" imgW="2921000" imgH="469900" progId="Equation.DSMT4">
                  <p:embed/>
                </p:oleObj>
              </mc:Choice>
              <mc:Fallback>
                <p:oleObj name="Equation" r:id="rId6" imgW="2921000" imgH="469900" progId="Equation.DSMT4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353050"/>
                        <a:ext cx="60166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660694" y="1175642"/>
            <a:ext cx="8043501" cy="3360308"/>
            <a:chOff x="660694" y="1175642"/>
            <a:chExt cx="8043501" cy="3360308"/>
          </a:xfrm>
        </p:grpSpPr>
        <p:graphicFrame>
          <p:nvGraphicFramePr>
            <p:cNvPr id="2458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5269543"/>
                </p:ext>
              </p:extLst>
            </p:nvPr>
          </p:nvGraphicFramePr>
          <p:xfrm>
            <a:off x="8043795" y="3647448"/>
            <a:ext cx="660400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1" name="Equation" r:id="rId8" imgW="380835" imgH="165028" progId="Equation.DSMT4">
                    <p:embed/>
                  </p:oleObj>
                </mc:Choice>
                <mc:Fallback>
                  <p:oleObj name="Equation" r:id="rId8" imgW="380835" imgH="165028" progId="Equation.DSMT4">
                    <p:embed/>
                    <p:pic>
                      <p:nvPicPr>
                        <p:cNvPr id="0" name="Picture 4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3795" y="3647448"/>
                          <a:ext cx="660400" cy="287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521340"/>
                </p:ext>
              </p:extLst>
            </p:nvPr>
          </p:nvGraphicFramePr>
          <p:xfrm>
            <a:off x="8043596" y="4185112"/>
            <a:ext cx="65722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2" name="Equation" r:id="rId10" imgW="380835" imgH="203112" progId="Equation.DSMT4">
                    <p:embed/>
                  </p:oleObj>
                </mc:Choice>
                <mc:Fallback>
                  <p:oleObj name="Equation" r:id="rId10" imgW="380835" imgH="203112" progId="Equation.DSMT4">
                    <p:embed/>
                    <p:pic>
                      <p:nvPicPr>
                        <p:cNvPr id="0" name="Picture 4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3596" y="4185112"/>
                          <a:ext cx="657225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587" name="Straight Arrow Connector 190"/>
            <p:cNvCxnSpPr>
              <a:cxnSpLocks noChangeShapeType="1"/>
            </p:cNvCxnSpPr>
            <p:nvPr/>
          </p:nvCxnSpPr>
          <p:spPr bwMode="auto">
            <a:xfrm flipH="1" flipV="1">
              <a:off x="7381644" y="2471369"/>
              <a:ext cx="638812" cy="1190170"/>
            </a:xfrm>
            <a:prstGeom prst="straightConnector1">
              <a:avLst/>
            </a:prstGeom>
            <a:noFill/>
            <a:ln w="12700" algn="ctr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24588" name="Straight Arrow Connector 191"/>
            <p:cNvCxnSpPr>
              <a:cxnSpLocks noChangeShapeType="1"/>
            </p:cNvCxnSpPr>
            <p:nvPr/>
          </p:nvCxnSpPr>
          <p:spPr bwMode="auto">
            <a:xfrm flipH="1" flipV="1">
              <a:off x="7367714" y="2913876"/>
              <a:ext cx="676829" cy="1294265"/>
            </a:xfrm>
            <a:prstGeom prst="straightConnector1">
              <a:avLst/>
            </a:prstGeom>
            <a:noFill/>
            <a:ln w="12700" algn="ctr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</p:cxnSp>
        <p:grpSp>
          <p:nvGrpSpPr>
            <p:cNvPr id="188" name="Group 457"/>
            <p:cNvGrpSpPr>
              <a:grpSpLocks/>
            </p:cNvGrpSpPr>
            <p:nvPr/>
          </p:nvGrpSpPr>
          <p:grpSpPr bwMode="auto">
            <a:xfrm>
              <a:off x="7805514" y="2382619"/>
              <a:ext cx="700088" cy="511175"/>
              <a:chOff x="5319" y="2512"/>
              <a:chExt cx="441" cy="322"/>
            </a:xfrm>
          </p:grpSpPr>
          <p:grpSp>
            <p:nvGrpSpPr>
              <p:cNvPr id="274" name="Group 368"/>
              <p:cNvGrpSpPr>
                <a:grpSpLocks/>
              </p:cNvGrpSpPr>
              <p:nvPr/>
            </p:nvGrpSpPr>
            <p:grpSpPr bwMode="auto">
              <a:xfrm>
                <a:off x="5319" y="2656"/>
                <a:ext cx="152" cy="152"/>
                <a:chOff x="4776" y="1392"/>
                <a:chExt cx="152" cy="152"/>
              </a:xfrm>
            </p:grpSpPr>
            <p:sp>
              <p:nvSpPr>
                <p:cNvPr id="276" name="Oval 280"/>
                <p:cNvSpPr>
                  <a:spLocks noChangeArrowheads="1"/>
                </p:cNvSpPr>
                <p:nvPr/>
              </p:nvSpPr>
              <p:spPr bwMode="auto">
                <a:xfrm>
                  <a:off x="4776" y="1392"/>
                  <a:ext cx="152" cy="152"/>
                </a:xfrm>
                <a:prstGeom prst="ellips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Oval 281"/>
                <p:cNvSpPr>
                  <a:spLocks noChangeArrowheads="1"/>
                </p:cNvSpPr>
                <p:nvPr/>
              </p:nvSpPr>
              <p:spPr bwMode="auto">
                <a:xfrm>
                  <a:off x="4824" y="144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75" name="Object 1026"/>
              <p:cNvGraphicFramePr>
                <a:graphicFrameLocks noChangeAspect="1"/>
              </p:cNvGraphicFramePr>
              <p:nvPr/>
            </p:nvGraphicFramePr>
            <p:xfrm>
              <a:off x="5559" y="2512"/>
              <a:ext cx="201" cy="3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093" name="Equation" r:id="rId12" imgW="126835" imgH="202936" progId="Equation.DSMT4">
                      <p:embed/>
                    </p:oleObj>
                  </mc:Choice>
                  <mc:Fallback>
                    <p:oleObj name="Equation" r:id="rId12" imgW="126835" imgH="202936" progId="Equation.DSMT4">
                      <p:embed/>
                      <p:pic>
                        <p:nvPicPr>
                          <p:cNvPr id="0" name="Picture 4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59" y="2512"/>
                            <a:ext cx="201" cy="3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9" name="Rectangle 123"/>
            <p:cNvSpPr>
              <a:spLocks noChangeArrowheads="1"/>
            </p:cNvSpPr>
            <p:nvPr/>
          </p:nvSpPr>
          <p:spPr bwMode="auto">
            <a:xfrm>
              <a:off x="2883957" y="2424501"/>
              <a:ext cx="4402137" cy="466725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0" name="Rectangle 179"/>
            <p:cNvSpPr>
              <a:spLocks noChangeArrowheads="1"/>
            </p:cNvSpPr>
            <p:nvPr/>
          </p:nvSpPr>
          <p:spPr bwMode="auto">
            <a:xfrm>
              <a:off x="2864171" y="2443026"/>
              <a:ext cx="4394200" cy="4799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893343" y="2148276"/>
              <a:ext cx="4361826" cy="2936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n>
                  <a:solidFill>
                    <a:srgbClr val="FF9933"/>
                  </a:solidFill>
                </a:ln>
              </a:endParaRPr>
            </a:p>
          </p:txBody>
        </p:sp>
        <p:grpSp>
          <p:nvGrpSpPr>
            <p:cNvPr id="192" name="Group 58"/>
            <p:cNvGrpSpPr>
              <a:grpSpLocks/>
            </p:cNvGrpSpPr>
            <p:nvPr/>
          </p:nvGrpSpPr>
          <p:grpSpPr bwMode="auto">
            <a:xfrm>
              <a:off x="2953044" y="1842791"/>
              <a:ext cx="195263" cy="195263"/>
              <a:chOff x="945" y="2980"/>
              <a:chExt cx="123" cy="123"/>
            </a:xfrm>
          </p:grpSpPr>
          <p:sp>
            <p:nvSpPr>
              <p:cNvPr id="271" name="Oval 48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Line 49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3" name="Line 50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3" name="Group 60"/>
            <p:cNvGrpSpPr>
              <a:grpSpLocks/>
            </p:cNvGrpSpPr>
            <p:nvPr/>
          </p:nvGrpSpPr>
          <p:grpSpPr bwMode="auto">
            <a:xfrm>
              <a:off x="3456678" y="1842791"/>
              <a:ext cx="195263" cy="195263"/>
              <a:chOff x="945" y="2980"/>
              <a:chExt cx="123" cy="123"/>
            </a:xfrm>
          </p:grpSpPr>
          <p:sp>
            <p:nvSpPr>
              <p:cNvPr id="268" name="Oval 6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Line 6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0" name="Line 6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4" name="Group 64"/>
            <p:cNvGrpSpPr>
              <a:grpSpLocks/>
            </p:cNvGrpSpPr>
            <p:nvPr/>
          </p:nvGrpSpPr>
          <p:grpSpPr bwMode="auto">
            <a:xfrm>
              <a:off x="3960312" y="1842791"/>
              <a:ext cx="195263" cy="195263"/>
              <a:chOff x="945" y="2980"/>
              <a:chExt cx="123" cy="123"/>
            </a:xfrm>
          </p:grpSpPr>
          <p:sp>
            <p:nvSpPr>
              <p:cNvPr id="265" name="Oval 65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Line 66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7" name="Line 67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5" name="Group 68"/>
            <p:cNvGrpSpPr>
              <a:grpSpLocks/>
            </p:cNvGrpSpPr>
            <p:nvPr/>
          </p:nvGrpSpPr>
          <p:grpSpPr bwMode="auto">
            <a:xfrm>
              <a:off x="4463946" y="1842791"/>
              <a:ext cx="195263" cy="195263"/>
              <a:chOff x="945" y="2980"/>
              <a:chExt cx="123" cy="123"/>
            </a:xfrm>
          </p:grpSpPr>
          <p:sp>
            <p:nvSpPr>
              <p:cNvPr id="262" name="Oval 69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Line 70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4" name="Line 71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6" name="Group 72"/>
            <p:cNvGrpSpPr>
              <a:grpSpLocks/>
            </p:cNvGrpSpPr>
            <p:nvPr/>
          </p:nvGrpSpPr>
          <p:grpSpPr bwMode="auto">
            <a:xfrm>
              <a:off x="4967580" y="1842791"/>
              <a:ext cx="195263" cy="195263"/>
              <a:chOff x="945" y="2980"/>
              <a:chExt cx="123" cy="123"/>
            </a:xfrm>
          </p:grpSpPr>
          <p:sp>
            <p:nvSpPr>
              <p:cNvPr id="259" name="Oval 73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Line 74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" name="Line 75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7" name="Group 76"/>
            <p:cNvGrpSpPr>
              <a:grpSpLocks/>
            </p:cNvGrpSpPr>
            <p:nvPr/>
          </p:nvGrpSpPr>
          <p:grpSpPr bwMode="auto">
            <a:xfrm>
              <a:off x="5471214" y="1842791"/>
              <a:ext cx="195263" cy="195263"/>
              <a:chOff x="945" y="2980"/>
              <a:chExt cx="123" cy="123"/>
            </a:xfrm>
          </p:grpSpPr>
          <p:sp>
            <p:nvSpPr>
              <p:cNvPr id="256" name="Oval 77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78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" name="Line 79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8" name="Group 80"/>
            <p:cNvGrpSpPr>
              <a:grpSpLocks/>
            </p:cNvGrpSpPr>
            <p:nvPr/>
          </p:nvGrpSpPr>
          <p:grpSpPr bwMode="auto">
            <a:xfrm>
              <a:off x="5974848" y="1842791"/>
              <a:ext cx="195263" cy="195263"/>
              <a:chOff x="945" y="2980"/>
              <a:chExt cx="123" cy="123"/>
            </a:xfrm>
          </p:grpSpPr>
          <p:sp>
            <p:nvSpPr>
              <p:cNvPr id="253" name="Oval 8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Line 8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" name="Line 8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9" name="Group 84"/>
            <p:cNvGrpSpPr>
              <a:grpSpLocks/>
            </p:cNvGrpSpPr>
            <p:nvPr/>
          </p:nvGrpSpPr>
          <p:grpSpPr bwMode="auto">
            <a:xfrm>
              <a:off x="6478482" y="1842791"/>
              <a:ext cx="195263" cy="195263"/>
              <a:chOff x="945" y="2980"/>
              <a:chExt cx="123" cy="123"/>
            </a:xfrm>
          </p:grpSpPr>
          <p:sp>
            <p:nvSpPr>
              <p:cNvPr id="250" name="Oval 85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Line 86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" name="Line 87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00" name="Line 106"/>
            <p:cNvSpPr>
              <a:spLocks noChangeShapeType="1"/>
            </p:cNvSpPr>
            <p:nvPr/>
          </p:nvSpPr>
          <p:spPr bwMode="auto">
            <a:xfrm>
              <a:off x="2845052" y="1753580"/>
              <a:ext cx="4413250" cy="79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1" name="Line 109"/>
            <p:cNvSpPr>
              <a:spLocks noChangeShapeType="1"/>
            </p:cNvSpPr>
            <p:nvPr/>
          </p:nvSpPr>
          <p:spPr bwMode="auto">
            <a:xfrm>
              <a:off x="2862557" y="2896814"/>
              <a:ext cx="4413250" cy="79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2" name="Group 110"/>
            <p:cNvGrpSpPr>
              <a:grpSpLocks/>
            </p:cNvGrpSpPr>
            <p:nvPr/>
          </p:nvGrpSpPr>
          <p:grpSpPr bwMode="auto">
            <a:xfrm>
              <a:off x="6982119" y="1842791"/>
              <a:ext cx="195263" cy="195263"/>
              <a:chOff x="945" y="2980"/>
              <a:chExt cx="123" cy="123"/>
            </a:xfrm>
          </p:grpSpPr>
          <p:sp>
            <p:nvSpPr>
              <p:cNvPr id="247" name="Oval 11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11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9" name="Line 11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3" name="Group 144"/>
            <p:cNvGrpSpPr>
              <a:grpSpLocks/>
            </p:cNvGrpSpPr>
            <p:nvPr/>
          </p:nvGrpSpPr>
          <p:grpSpPr bwMode="auto">
            <a:xfrm>
              <a:off x="6996407" y="2637226"/>
              <a:ext cx="195263" cy="195263"/>
              <a:chOff x="4637" y="3304"/>
              <a:chExt cx="123" cy="123"/>
            </a:xfrm>
          </p:grpSpPr>
          <p:sp>
            <p:nvSpPr>
              <p:cNvPr id="245" name="Oval 118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119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" name="Oval 122"/>
            <p:cNvSpPr>
              <a:spLocks noChangeArrowheads="1"/>
            </p:cNvSpPr>
            <p:nvPr/>
          </p:nvSpPr>
          <p:spPr bwMode="auto">
            <a:xfrm>
              <a:off x="660694" y="2226064"/>
              <a:ext cx="536575" cy="56038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Text Box 123"/>
            <p:cNvSpPr txBox="1">
              <a:spLocks noChangeArrowheads="1"/>
            </p:cNvSpPr>
            <p:nvPr/>
          </p:nvSpPr>
          <p:spPr bwMode="auto">
            <a:xfrm>
              <a:off x="763882" y="2441964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206" name="Text Box 124"/>
            <p:cNvSpPr txBox="1">
              <a:spLocks noChangeArrowheads="1"/>
            </p:cNvSpPr>
            <p:nvPr/>
          </p:nvSpPr>
          <p:spPr bwMode="auto">
            <a:xfrm>
              <a:off x="803569" y="2160976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207" name="Freeform 125"/>
            <p:cNvSpPr>
              <a:spLocks/>
            </p:cNvSpPr>
            <p:nvPr/>
          </p:nvSpPr>
          <p:spPr bwMode="auto">
            <a:xfrm>
              <a:off x="917870" y="1935748"/>
              <a:ext cx="1992726" cy="375162"/>
            </a:xfrm>
            <a:custGeom>
              <a:avLst/>
              <a:gdLst>
                <a:gd name="T0" fmla="*/ 0 w 1251"/>
                <a:gd name="T1" fmla="*/ 2147483647 h 251"/>
                <a:gd name="T2" fmla="*/ 2147483647 w 1251"/>
                <a:gd name="T3" fmla="*/ 2147483647 h 251"/>
                <a:gd name="T4" fmla="*/ 2147483647 w 1251"/>
                <a:gd name="T5" fmla="*/ 2147483647 h 251"/>
                <a:gd name="T6" fmla="*/ 2147483647 w 1251"/>
                <a:gd name="T7" fmla="*/ 2147483647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1"/>
                <a:gd name="T13" fmla="*/ 0 h 251"/>
                <a:gd name="T14" fmla="*/ 1251 w 1251"/>
                <a:gd name="T15" fmla="*/ 251 h 251"/>
                <a:gd name="connsiteX0" fmla="*/ 0 w 10087"/>
                <a:gd name="connsiteY0" fmla="*/ 6972 h 10056"/>
                <a:gd name="connsiteX1" fmla="*/ 1655 w 10087"/>
                <a:gd name="connsiteY1" fmla="*/ 239 h 10056"/>
                <a:gd name="connsiteX2" fmla="*/ 8657 w 10087"/>
                <a:gd name="connsiteY2" fmla="*/ 8526 h 10056"/>
                <a:gd name="connsiteX3" fmla="*/ 9935 w 10087"/>
                <a:gd name="connsiteY3" fmla="*/ 9422 h 10056"/>
                <a:gd name="connsiteX0" fmla="*/ 0 w 8657"/>
                <a:gd name="connsiteY0" fmla="*/ 6972 h 8526"/>
                <a:gd name="connsiteX1" fmla="*/ 1655 w 8657"/>
                <a:gd name="connsiteY1" fmla="*/ 239 h 8526"/>
                <a:gd name="connsiteX2" fmla="*/ 8657 w 8657"/>
                <a:gd name="connsiteY2" fmla="*/ 8526 h 8526"/>
                <a:gd name="connsiteX0" fmla="*/ 0 w 11451"/>
                <a:gd name="connsiteY0" fmla="*/ 8346 h 11043"/>
                <a:gd name="connsiteX1" fmla="*/ 1912 w 11451"/>
                <a:gd name="connsiteY1" fmla="*/ 449 h 11043"/>
                <a:gd name="connsiteX2" fmla="*/ 11451 w 11451"/>
                <a:gd name="connsiteY2" fmla="*/ 11043 h 1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51" h="11043">
                  <a:moveTo>
                    <a:pt x="0" y="8346"/>
                  </a:moveTo>
                  <a:cubicBezTo>
                    <a:pt x="120" y="4234"/>
                    <a:pt x="4" y="0"/>
                    <a:pt x="1912" y="449"/>
                  </a:cubicBezTo>
                  <a:cubicBezTo>
                    <a:pt x="3820" y="898"/>
                    <a:pt x="9857" y="9248"/>
                    <a:pt x="11451" y="11043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" name="Freeform 126"/>
            <p:cNvSpPr>
              <a:spLocks/>
            </p:cNvSpPr>
            <p:nvPr/>
          </p:nvSpPr>
          <p:spPr bwMode="auto">
            <a:xfrm>
              <a:off x="917869" y="2780805"/>
              <a:ext cx="1961055" cy="337993"/>
            </a:xfrm>
            <a:custGeom>
              <a:avLst/>
              <a:gdLst>
                <a:gd name="T0" fmla="*/ 0 w 1236"/>
                <a:gd name="T1" fmla="*/ 0 h 184"/>
                <a:gd name="T2" fmla="*/ 2147483647 w 1236"/>
                <a:gd name="T3" fmla="*/ 2147483647 h 184"/>
                <a:gd name="T4" fmla="*/ 2147483647 w 1236"/>
                <a:gd name="T5" fmla="*/ 2147483647 h 184"/>
                <a:gd name="T6" fmla="*/ 0 60000 65536"/>
                <a:gd name="T7" fmla="*/ 0 60000 65536"/>
                <a:gd name="T8" fmla="*/ 0 60000 65536"/>
                <a:gd name="T9" fmla="*/ 0 w 1236"/>
                <a:gd name="T10" fmla="*/ 0 h 184"/>
                <a:gd name="T11" fmla="*/ 1236 w 1236"/>
                <a:gd name="T12" fmla="*/ 184 h 184"/>
                <a:gd name="connsiteX0" fmla="*/ 0 w 9970"/>
                <a:gd name="connsiteY0" fmla="*/ 0 h 9875"/>
                <a:gd name="connsiteX1" fmla="*/ 1796 w 9970"/>
                <a:gd name="connsiteY1" fmla="*/ 9185 h 9875"/>
                <a:gd name="connsiteX2" fmla="*/ 9970 w 9970"/>
                <a:gd name="connsiteY2" fmla="*/ 4140 h 9875"/>
                <a:gd name="connsiteX0" fmla="*/ 0 w 10061"/>
                <a:gd name="connsiteY0" fmla="*/ 0 h 9913"/>
                <a:gd name="connsiteX1" fmla="*/ 1801 w 10061"/>
                <a:gd name="connsiteY1" fmla="*/ 9301 h 9913"/>
                <a:gd name="connsiteX2" fmla="*/ 10061 w 10061"/>
                <a:gd name="connsiteY2" fmla="*/ 3670 h 9913"/>
                <a:gd name="connsiteX0" fmla="*/ 0 w 10091"/>
                <a:gd name="connsiteY0" fmla="*/ 0 h 9942"/>
                <a:gd name="connsiteX1" fmla="*/ 1790 w 10091"/>
                <a:gd name="connsiteY1" fmla="*/ 9383 h 9942"/>
                <a:gd name="connsiteX2" fmla="*/ 10091 w 10091"/>
                <a:gd name="connsiteY2" fmla="*/ 3351 h 9942"/>
                <a:gd name="connsiteX0" fmla="*/ 0 w 9910"/>
                <a:gd name="connsiteY0" fmla="*/ 0 h 10000"/>
                <a:gd name="connsiteX1" fmla="*/ 1774 w 9910"/>
                <a:gd name="connsiteY1" fmla="*/ 9438 h 10000"/>
                <a:gd name="connsiteX2" fmla="*/ 9910 w 9910"/>
                <a:gd name="connsiteY2" fmla="*/ 3371 h 10000"/>
                <a:gd name="connsiteX0" fmla="*/ 0 w 9940"/>
                <a:gd name="connsiteY0" fmla="*/ 0 h 10029"/>
                <a:gd name="connsiteX1" fmla="*/ 1790 w 9940"/>
                <a:gd name="connsiteY1" fmla="*/ 9438 h 10029"/>
                <a:gd name="connsiteX2" fmla="*/ 9940 w 9940"/>
                <a:gd name="connsiteY2" fmla="*/ 3548 h 10029"/>
                <a:gd name="connsiteX0" fmla="*/ 0 w 10030"/>
                <a:gd name="connsiteY0" fmla="*/ 0 h 10030"/>
                <a:gd name="connsiteX1" fmla="*/ 1801 w 10030"/>
                <a:gd name="connsiteY1" fmla="*/ 9411 h 10030"/>
                <a:gd name="connsiteX2" fmla="*/ 10030 w 10030"/>
                <a:gd name="connsiteY2" fmla="*/ 3714 h 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0" h="10030">
                  <a:moveTo>
                    <a:pt x="0" y="0"/>
                  </a:moveTo>
                  <a:cubicBezTo>
                    <a:pt x="65" y="4288"/>
                    <a:pt x="129" y="8792"/>
                    <a:pt x="1801" y="9411"/>
                  </a:cubicBezTo>
                  <a:cubicBezTo>
                    <a:pt x="3473" y="10030"/>
                    <a:pt x="6751" y="6274"/>
                    <a:pt x="10030" y="3714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" name="Line 131"/>
            <p:cNvSpPr>
              <a:spLocks noChangeShapeType="1"/>
            </p:cNvSpPr>
            <p:nvPr/>
          </p:nvSpPr>
          <p:spPr bwMode="auto">
            <a:xfrm flipH="1" flipV="1">
              <a:off x="4381855" y="2318058"/>
              <a:ext cx="656254" cy="157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0" name="Line 132"/>
            <p:cNvSpPr>
              <a:spLocks noChangeShapeType="1"/>
            </p:cNvSpPr>
            <p:nvPr/>
          </p:nvSpPr>
          <p:spPr bwMode="auto">
            <a:xfrm>
              <a:off x="4435769" y="1525976"/>
              <a:ext cx="584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1" name="Line 133"/>
            <p:cNvSpPr>
              <a:spLocks noChangeShapeType="1"/>
            </p:cNvSpPr>
            <p:nvPr/>
          </p:nvSpPr>
          <p:spPr bwMode="auto">
            <a:xfrm>
              <a:off x="2937169" y="3430976"/>
              <a:ext cx="42799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2" name="Line 139"/>
            <p:cNvSpPr>
              <a:spLocks noChangeShapeType="1"/>
            </p:cNvSpPr>
            <p:nvPr/>
          </p:nvSpPr>
          <p:spPr bwMode="auto">
            <a:xfrm flipH="1">
              <a:off x="1926773" y="2318490"/>
              <a:ext cx="5804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3" name="Group 145"/>
            <p:cNvGrpSpPr>
              <a:grpSpLocks/>
            </p:cNvGrpSpPr>
            <p:nvPr/>
          </p:nvGrpSpPr>
          <p:grpSpPr bwMode="auto">
            <a:xfrm>
              <a:off x="3462632" y="2637226"/>
              <a:ext cx="195263" cy="195263"/>
              <a:chOff x="4637" y="3304"/>
              <a:chExt cx="123" cy="123"/>
            </a:xfrm>
          </p:grpSpPr>
          <p:sp>
            <p:nvSpPr>
              <p:cNvPr id="243" name="Oval 146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Oval 147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148"/>
            <p:cNvGrpSpPr>
              <a:grpSpLocks/>
            </p:cNvGrpSpPr>
            <p:nvPr/>
          </p:nvGrpSpPr>
          <p:grpSpPr bwMode="auto">
            <a:xfrm>
              <a:off x="6491582" y="2637226"/>
              <a:ext cx="195263" cy="195263"/>
              <a:chOff x="4637" y="3304"/>
              <a:chExt cx="123" cy="123"/>
            </a:xfrm>
          </p:grpSpPr>
          <p:sp>
            <p:nvSpPr>
              <p:cNvPr id="241" name="Oval 149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Oval 150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151"/>
            <p:cNvGrpSpPr>
              <a:grpSpLocks/>
            </p:cNvGrpSpPr>
            <p:nvPr/>
          </p:nvGrpSpPr>
          <p:grpSpPr bwMode="auto">
            <a:xfrm>
              <a:off x="3967457" y="2637226"/>
              <a:ext cx="195263" cy="195263"/>
              <a:chOff x="4637" y="3304"/>
              <a:chExt cx="123" cy="123"/>
            </a:xfrm>
          </p:grpSpPr>
          <p:sp>
            <p:nvSpPr>
              <p:cNvPr id="239" name="Oval 152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Oval 153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" name="Group 154"/>
            <p:cNvGrpSpPr>
              <a:grpSpLocks/>
            </p:cNvGrpSpPr>
            <p:nvPr/>
          </p:nvGrpSpPr>
          <p:grpSpPr bwMode="auto">
            <a:xfrm>
              <a:off x="5986757" y="2637226"/>
              <a:ext cx="195263" cy="195263"/>
              <a:chOff x="4637" y="3304"/>
              <a:chExt cx="123" cy="123"/>
            </a:xfrm>
          </p:grpSpPr>
          <p:sp>
            <p:nvSpPr>
              <p:cNvPr id="237" name="Oval 155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156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" name="Group 157"/>
            <p:cNvGrpSpPr>
              <a:grpSpLocks/>
            </p:cNvGrpSpPr>
            <p:nvPr/>
          </p:nvGrpSpPr>
          <p:grpSpPr bwMode="auto">
            <a:xfrm>
              <a:off x="4472282" y="2637226"/>
              <a:ext cx="195263" cy="195263"/>
              <a:chOff x="4637" y="3304"/>
              <a:chExt cx="123" cy="123"/>
            </a:xfrm>
          </p:grpSpPr>
          <p:sp>
            <p:nvSpPr>
              <p:cNvPr id="235" name="Oval 158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159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8" name="Group 160"/>
            <p:cNvGrpSpPr>
              <a:grpSpLocks/>
            </p:cNvGrpSpPr>
            <p:nvPr/>
          </p:nvGrpSpPr>
          <p:grpSpPr bwMode="auto">
            <a:xfrm>
              <a:off x="5481932" y="2637226"/>
              <a:ext cx="195263" cy="195263"/>
              <a:chOff x="4637" y="3304"/>
              <a:chExt cx="123" cy="123"/>
            </a:xfrm>
          </p:grpSpPr>
          <p:sp>
            <p:nvSpPr>
              <p:cNvPr id="233" name="Oval 161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Oval 162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" name="Group 163"/>
            <p:cNvGrpSpPr>
              <a:grpSpLocks/>
            </p:cNvGrpSpPr>
            <p:nvPr/>
          </p:nvGrpSpPr>
          <p:grpSpPr bwMode="auto">
            <a:xfrm>
              <a:off x="4977107" y="2637226"/>
              <a:ext cx="195263" cy="195263"/>
              <a:chOff x="4637" y="3304"/>
              <a:chExt cx="123" cy="123"/>
            </a:xfrm>
          </p:grpSpPr>
          <p:sp>
            <p:nvSpPr>
              <p:cNvPr id="231" name="Oval 164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Oval 165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0" name="Group 166"/>
            <p:cNvGrpSpPr>
              <a:grpSpLocks/>
            </p:cNvGrpSpPr>
            <p:nvPr/>
          </p:nvGrpSpPr>
          <p:grpSpPr bwMode="auto">
            <a:xfrm>
              <a:off x="2957807" y="2637226"/>
              <a:ext cx="195263" cy="195263"/>
              <a:chOff x="4637" y="3304"/>
              <a:chExt cx="123" cy="123"/>
            </a:xfrm>
          </p:grpSpPr>
          <p:sp>
            <p:nvSpPr>
              <p:cNvPr id="229" name="Oval 167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Oval 168"/>
              <p:cNvSpPr>
                <a:spLocks noChangeArrowheads="1"/>
              </p:cNvSpPr>
              <p:nvPr/>
            </p:nvSpPr>
            <p:spPr bwMode="auto">
              <a:xfrm>
                <a:off x="4675" y="3332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1" name="Line 173"/>
            <p:cNvSpPr>
              <a:spLocks noChangeShapeType="1"/>
            </p:cNvSpPr>
            <p:nvPr/>
          </p:nvSpPr>
          <p:spPr bwMode="auto">
            <a:xfrm>
              <a:off x="7267869" y="1741876"/>
              <a:ext cx="0" cy="11684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2" name="Line 177"/>
            <p:cNvSpPr>
              <a:spLocks noChangeShapeType="1"/>
            </p:cNvSpPr>
            <p:nvPr/>
          </p:nvSpPr>
          <p:spPr bwMode="auto">
            <a:xfrm>
              <a:off x="4423069" y="3126176"/>
              <a:ext cx="584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" name="TextBox 116"/>
            <p:cNvSpPr txBox="1">
              <a:spLocks noChangeArrowheads="1"/>
            </p:cNvSpPr>
            <p:nvPr/>
          </p:nvSpPr>
          <p:spPr bwMode="auto">
            <a:xfrm>
              <a:off x="5472973" y="2156779"/>
              <a:ext cx="15568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</a:rPr>
                <a:t>Center </a:t>
              </a:r>
              <a:r>
                <a:rPr lang="en-US" sz="1400" dirty="0">
                  <a:solidFill>
                    <a:schemeClr val="bg2"/>
                  </a:solidFill>
                </a:rPr>
                <a:t>conductor</a:t>
              </a:r>
            </a:p>
          </p:txBody>
        </p:sp>
        <p:graphicFrame>
          <p:nvGraphicFramePr>
            <p:cNvPr id="224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443097"/>
                </p:ext>
              </p:extLst>
            </p:nvPr>
          </p:nvGraphicFramePr>
          <p:xfrm>
            <a:off x="5051881" y="3552130"/>
            <a:ext cx="239713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4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Picture 4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1881" y="3552130"/>
                          <a:ext cx="239713" cy="338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953905"/>
                </p:ext>
              </p:extLst>
            </p:nvPr>
          </p:nvGraphicFramePr>
          <p:xfrm>
            <a:off x="4613959" y="1175642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5" name="Equation" r:id="rId16" imgW="126835" imgH="152202" progId="Equation.DSMT4">
                    <p:embed/>
                  </p:oleObj>
                </mc:Choice>
                <mc:Fallback>
                  <p:oleObj name="Equation" r:id="rId16" imgW="126835" imgH="152202" progId="Equation.DSMT4">
                    <p:embed/>
                    <p:pic>
                      <p:nvPicPr>
                        <p:cNvPr id="0" name="Picture 4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3959" y="1175642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6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1971737"/>
                </p:ext>
              </p:extLst>
            </p:nvPr>
          </p:nvGraphicFramePr>
          <p:xfrm>
            <a:off x="4091445" y="2166242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6" name="Equation" r:id="rId18" imgW="126835" imgH="152202" progId="Equation.DSMT4">
                    <p:embed/>
                  </p:oleObj>
                </mc:Choice>
                <mc:Fallback>
                  <p:oleObj name="Equation" r:id="rId18" imgW="126835" imgH="152202" progId="Equation.DSMT4">
                    <p:embed/>
                    <p:pic>
                      <p:nvPicPr>
                        <p:cNvPr id="0" name="Picture 4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1445" y="2166242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1479005"/>
                </p:ext>
              </p:extLst>
            </p:nvPr>
          </p:nvGraphicFramePr>
          <p:xfrm>
            <a:off x="1607460" y="2219083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7" name="Equation" r:id="rId19" imgW="114102" imgH="126780" progId="Equation.DSMT4">
                    <p:embed/>
                  </p:oleObj>
                </mc:Choice>
                <mc:Fallback>
                  <p:oleObj name="Equation" r:id="rId19" imgW="114102" imgH="126780" progId="Equation.DSMT4">
                    <p:embed/>
                    <p:pic>
                      <p:nvPicPr>
                        <p:cNvPr id="0" name="Picture 4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7460" y="2219083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6911611"/>
                </p:ext>
              </p:extLst>
            </p:nvPr>
          </p:nvGraphicFramePr>
          <p:xfrm>
            <a:off x="6750054" y="2430674"/>
            <a:ext cx="263525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8" name="Equation" r:id="rId21" imgW="139579" imgH="177646" progId="Equation.DSMT4">
                    <p:embed/>
                  </p:oleObj>
                </mc:Choice>
                <mc:Fallback>
                  <p:oleObj name="Equation" r:id="rId21" imgW="139579" imgH="177646" progId="Equation.DSMT4">
                    <p:embed/>
                    <p:pic>
                      <p:nvPicPr>
                        <p:cNvPr id="0" name="Picture 4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0054" y="2430674"/>
                          <a:ext cx="263525" cy="338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Connector 101"/>
            <p:cNvCxnSpPr/>
            <p:nvPr/>
          </p:nvCxnSpPr>
          <p:spPr bwMode="auto">
            <a:xfrm>
              <a:off x="7334650" y="2451370"/>
              <a:ext cx="72957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7341134" y="2885872"/>
              <a:ext cx="72957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1026"/>
          <p:cNvSpPr txBox="1">
            <a:spLocks noChangeArrowheads="1"/>
          </p:cNvSpPr>
          <p:nvPr/>
        </p:nvSpPr>
        <p:spPr bwMode="auto">
          <a:xfrm>
            <a:off x="2536825" y="0"/>
            <a:ext cx="3875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427011" name="Rectangle 1027"/>
          <p:cNvSpPr>
            <a:spLocks noChangeArrowheads="1"/>
          </p:cNvSpPr>
          <p:nvPr/>
        </p:nvSpPr>
        <p:spPr bwMode="auto">
          <a:xfrm rot="17348705">
            <a:off x="2449513" y="1004888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02" name="Object 1024"/>
          <p:cNvGraphicFramePr>
            <a:graphicFrameLocks noChangeAspect="1"/>
          </p:cNvGraphicFramePr>
          <p:nvPr/>
        </p:nvGraphicFramePr>
        <p:xfrm>
          <a:off x="5065713" y="1681163"/>
          <a:ext cx="2497137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1" name="Equation" r:id="rId4" imgW="1117600" imgH="838200" progId="Equation.DSMT4">
                  <p:embed/>
                </p:oleObj>
              </mc:Choice>
              <mc:Fallback>
                <p:oleObj name="Equation" r:id="rId4" imgW="1117600" imgH="83820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1681163"/>
                        <a:ext cx="2497137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025"/>
          <p:cNvGraphicFramePr>
            <a:graphicFrameLocks noChangeAspect="1"/>
          </p:cNvGraphicFramePr>
          <p:nvPr/>
        </p:nvGraphicFramePr>
        <p:xfrm>
          <a:off x="2735263" y="4001140"/>
          <a:ext cx="30940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2" name="Equation" r:id="rId6" imgW="1384300" imgH="431800" progId="Equation.DSMT4">
                  <p:embed/>
                </p:oleObj>
              </mc:Choice>
              <mc:Fallback>
                <p:oleObj name="Equation" r:id="rId6" imgW="1384300" imgH="43180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4001140"/>
                        <a:ext cx="30940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026"/>
          <p:cNvGraphicFramePr>
            <a:graphicFrameLocks noChangeAspect="1"/>
          </p:cNvGraphicFramePr>
          <p:nvPr/>
        </p:nvGraphicFramePr>
        <p:xfrm>
          <a:off x="3352800" y="5322888"/>
          <a:ext cx="34623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" name="Equation" r:id="rId8" imgW="1548728" imgH="431613" progId="Equation.DSMT4">
                  <p:embed/>
                </p:oleObj>
              </mc:Choice>
              <mc:Fallback>
                <p:oleObj name="Equation" r:id="rId8" imgW="1548728" imgH="431613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22888"/>
                        <a:ext cx="3462338" cy="9652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1178"/>
          <p:cNvSpPr txBox="1">
            <a:spLocks noChangeArrowheads="1"/>
          </p:cNvSpPr>
          <p:nvPr/>
        </p:nvSpPr>
        <p:spPr bwMode="auto">
          <a:xfrm>
            <a:off x="1633475" y="4266438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25608" name="Text Box 1179"/>
          <p:cNvSpPr txBox="1">
            <a:spLocks noChangeArrowheads="1"/>
          </p:cNvSpPr>
          <p:nvPr/>
        </p:nvSpPr>
        <p:spPr bwMode="auto">
          <a:xfrm>
            <a:off x="1177925" y="5599113"/>
            <a:ext cx="1919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Per-unit-length: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03943" y="1158195"/>
            <a:ext cx="3532442" cy="2257425"/>
            <a:chOff x="1128485" y="1201738"/>
            <a:chExt cx="3532442" cy="2257425"/>
          </a:xfrm>
        </p:grpSpPr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V="1">
              <a:off x="2014539" y="1201738"/>
              <a:ext cx="1518891" cy="91574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V="1">
              <a:off x="2522138" y="1886932"/>
              <a:ext cx="1693477" cy="117444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V="1">
              <a:off x="2260066" y="2454572"/>
              <a:ext cx="185696" cy="1856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V="1">
              <a:off x="3140448" y="2672003"/>
              <a:ext cx="326950" cy="2285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>
              <a:off x="3010303" y="1932423"/>
              <a:ext cx="347584" cy="2285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176"/>
            <p:cNvSpPr>
              <a:spLocks noChangeShapeType="1"/>
            </p:cNvSpPr>
            <p:nvPr/>
          </p:nvSpPr>
          <p:spPr bwMode="auto">
            <a:xfrm flipV="1">
              <a:off x="3099183" y="2235555"/>
              <a:ext cx="1561744" cy="11553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0" name="Group 122"/>
            <p:cNvGrpSpPr>
              <a:grpSpLocks/>
            </p:cNvGrpSpPr>
            <p:nvPr/>
          </p:nvGrpSpPr>
          <p:grpSpPr bwMode="auto">
            <a:xfrm>
              <a:off x="1723176" y="2063114"/>
              <a:ext cx="967341" cy="1148016"/>
              <a:chOff x="255181" y="3508744"/>
              <a:chExt cx="1212112" cy="1212112"/>
            </a:xfrm>
          </p:grpSpPr>
          <p:sp>
            <p:nvSpPr>
              <p:cNvPr id="77" name="Oval 119"/>
              <p:cNvSpPr>
                <a:spLocks noChangeArrowheads="1"/>
              </p:cNvSpPr>
              <p:nvPr/>
            </p:nvSpPr>
            <p:spPr bwMode="auto">
              <a:xfrm>
                <a:off x="255181" y="3508744"/>
                <a:ext cx="1212112" cy="1212112"/>
              </a:xfrm>
              <a:prstGeom prst="ellipse">
                <a:avLst/>
              </a:prstGeom>
              <a:solidFill>
                <a:srgbClr val="B2B2B2"/>
              </a:solidFill>
              <a:ln w="28575" algn="ctr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8" name="Oval 120"/>
              <p:cNvSpPr>
                <a:spLocks noChangeArrowheads="1"/>
              </p:cNvSpPr>
              <p:nvPr/>
            </p:nvSpPr>
            <p:spPr bwMode="auto">
              <a:xfrm>
                <a:off x="606050" y="3837117"/>
                <a:ext cx="510367" cy="522233"/>
              </a:xfrm>
              <a:prstGeom prst="ellipse">
                <a:avLst/>
              </a:prstGeom>
              <a:solidFill>
                <a:srgbClr val="FFC000"/>
              </a:solidFill>
              <a:ln w="28575" algn="ctr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1373188" y="2633149"/>
              <a:ext cx="838009" cy="6094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2206913" y="2625977"/>
              <a:ext cx="234896" cy="4697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2578602" y="1393774"/>
              <a:ext cx="1174482" cy="71736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2826195" y="1736446"/>
              <a:ext cx="1223684" cy="79036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 flipV="1">
              <a:off x="2370364" y="2518950"/>
              <a:ext cx="467726" cy="2763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 flipV="1">
              <a:off x="2136749" y="2138745"/>
              <a:ext cx="395198" cy="24758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V="1">
              <a:off x="2216151" y="2438401"/>
              <a:ext cx="120650" cy="190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8" name="Object 1025"/>
            <p:cNvGraphicFramePr>
              <a:graphicFrameLocks noChangeAspect="1"/>
            </p:cNvGraphicFramePr>
            <p:nvPr/>
          </p:nvGraphicFramePr>
          <p:xfrm>
            <a:off x="3876221" y="2877231"/>
            <a:ext cx="239713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4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4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6221" y="2877231"/>
                          <a:ext cx="239713" cy="338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025"/>
            <p:cNvGraphicFramePr>
              <a:graphicFrameLocks noChangeAspect="1"/>
            </p:cNvGraphicFramePr>
            <p:nvPr/>
          </p:nvGraphicFramePr>
          <p:xfrm>
            <a:off x="3601586" y="2438400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5" name="Equation" r:id="rId12" imgW="126835" imgH="152202" progId="Equation.DSMT4">
                    <p:embed/>
                  </p:oleObj>
                </mc:Choice>
                <mc:Fallback>
                  <p:oleObj name="Equation" r:id="rId12" imgW="126835" imgH="152202" progId="Equation.DSMT4">
                    <p:embed/>
                    <p:pic>
                      <p:nvPicPr>
                        <p:cNvPr id="0" name="Picture 4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1586" y="2438400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3406095" y="1676400"/>
            <a:ext cx="20478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6" name="Equation" r:id="rId14" imgW="126835" imgH="152202" progId="Equation.DSMT4">
                    <p:embed/>
                  </p:oleObj>
                </mc:Choice>
                <mc:Fallback>
                  <p:oleObj name="Equation" r:id="rId14" imgW="126835" imgH="152202" progId="Equation.DSMT4">
                    <p:embed/>
                    <p:pic>
                      <p:nvPicPr>
                        <p:cNvPr id="0" name="Picture 4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6095" y="1676400"/>
                          <a:ext cx="204787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3"/>
            <p:cNvGraphicFramePr>
              <a:graphicFrameLocks noChangeAspect="1"/>
            </p:cNvGraphicFramePr>
            <p:nvPr/>
          </p:nvGraphicFramePr>
          <p:xfrm>
            <a:off x="2055359" y="2416629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7"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Picture 4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5359" y="2416629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9"/>
            <p:cNvGraphicFramePr>
              <a:graphicFrameLocks noChangeAspect="1"/>
            </p:cNvGraphicFramePr>
            <p:nvPr/>
          </p:nvGraphicFramePr>
          <p:xfrm>
            <a:off x="2490788" y="3170238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8" name="Equation" r:id="rId17" imgW="126725" imgH="177415" progId="Equation.DSMT4">
                    <p:embed/>
                  </p:oleObj>
                </mc:Choice>
                <mc:Fallback>
                  <p:oleObj name="Equation" r:id="rId17" imgW="126725" imgH="177415" progId="Equation.DSMT4">
                    <p:embed/>
                    <p:pic>
                      <p:nvPicPr>
                        <p:cNvPr id="0" name="Picture 4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0788" y="3170238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3"/>
            <p:cNvGraphicFramePr>
              <a:graphicFrameLocks noChangeAspect="1"/>
            </p:cNvGraphicFramePr>
            <p:nvPr/>
          </p:nvGraphicFramePr>
          <p:xfrm>
            <a:off x="1128485" y="3198813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9" name="Equation" r:id="rId19" imgW="114102" imgH="126780" progId="Equation.DSMT4">
                    <p:embed/>
                  </p:oleObj>
                </mc:Choice>
                <mc:Fallback>
                  <p:oleObj name="Equation" r:id="rId19" imgW="114102" imgH="126780" progId="Equation.DSMT4">
                    <p:embed/>
                    <p:pic>
                      <p:nvPicPr>
                        <p:cNvPr id="0" name="Picture 4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485" y="3198813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1026"/>
          <p:cNvSpPr txBox="1">
            <a:spLocks noChangeArrowheads="1"/>
          </p:cNvSpPr>
          <p:nvPr/>
        </p:nvSpPr>
        <p:spPr bwMode="auto">
          <a:xfrm>
            <a:off x="2536825" y="0"/>
            <a:ext cx="3875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5604" name="Object 1026"/>
          <p:cNvGraphicFramePr>
            <a:graphicFrameLocks noChangeAspect="1"/>
          </p:cNvGraphicFramePr>
          <p:nvPr/>
        </p:nvGraphicFramePr>
        <p:xfrm>
          <a:off x="2580905" y="2487390"/>
          <a:ext cx="2703616" cy="7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0" name="Equation" r:id="rId4" imgW="1548728" imgH="431613" progId="Equation.DSMT4">
                  <p:embed/>
                </p:oleObj>
              </mc:Choice>
              <mc:Fallback>
                <p:oleObj name="Equation" r:id="rId4" imgW="1548728" imgH="431613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905" y="2487390"/>
                        <a:ext cx="2703616" cy="75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1179"/>
          <p:cNvSpPr txBox="1">
            <a:spLocks noChangeArrowheads="1"/>
          </p:cNvSpPr>
          <p:nvPr/>
        </p:nvSpPr>
        <p:spPr bwMode="auto">
          <a:xfrm>
            <a:off x="1146257" y="5039589"/>
            <a:ext cx="9973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3" name="Text Box 1179"/>
          <p:cNvSpPr txBox="1">
            <a:spLocks noChangeArrowheads="1"/>
          </p:cNvSpPr>
          <p:nvPr/>
        </p:nvSpPr>
        <p:spPr bwMode="auto">
          <a:xfrm>
            <a:off x="1971593" y="965757"/>
            <a:ext cx="9701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Recall: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66245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51517"/>
              </p:ext>
            </p:extLst>
          </p:nvPr>
        </p:nvGraphicFramePr>
        <p:xfrm>
          <a:off x="3442937" y="1101417"/>
          <a:ext cx="1268599" cy="96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1" name="Equation" r:id="rId6" imgW="634725" imgH="482391" progId="Equation.DSMT4">
                  <p:embed/>
                </p:oleObj>
              </mc:Choice>
              <mc:Fallback>
                <p:oleObj name="Equation" r:id="rId6" imgW="634725" imgH="482391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937" y="1101417"/>
                        <a:ext cx="1268599" cy="96493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6" name="Object 1026"/>
          <p:cNvGraphicFramePr>
            <a:graphicFrameLocks noChangeAspect="1"/>
          </p:cNvGraphicFramePr>
          <p:nvPr/>
        </p:nvGraphicFramePr>
        <p:xfrm>
          <a:off x="2595087" y="4103933"/>
          <a:ext cx="2133271" cy="111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2" name="Equation" r:id="rId8" imgW="1193800" imgH="622300" progId="Equation.DSMT4">
                  <p:embed/>
                </p:oleObj>
              </mc:Choice>
              <mc:Fallback>
                <p:oleObj name="Equation" r:id="rId8" imgW="1193800" imgH="6223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087" y="4103933"/>
                        <a:ext cx="2133271" cy="1111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179"/>
          <p:cNvSpPr txBox="1">
            <a:spLocks noChangeArrowheads="1"/>
          </p:cNvSpPr>
          <p:nvPr/>
        </p:nvSpPr>
        <p:spPr bwMode="auto">
          <a:xfrm>
            <a:off x="1597519" y="3504109"/>
            <a:ext cx="25907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previous notes: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66247" name="Object 8"/>
          <p:cNvGraphicFramePr>
            <a:graphicFrameLocks noChangeAspect="1"/>
          </p:cNvGraphicFramePr>
          <p:nvPr/>
        </p:nvGraphicFramePr>
        <p:xfrm>
          <a:off x="1856674" y="5571548"/>
          <a:ext cx="33607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3" name="Equation" r:id="rId10" imgW="1625600" imgH="482600" progId="Equation.DSMT4">
                  <p:embed/>
                </p:oleObj>
              </mc:Choice>
              <mc:Fallback>
                <p:oleObj name="Equation" r:id="rId10" imgW="1625600" imgH="4826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674" y="5571548"/>
                        <a:ext cx="3360738" cy="10001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"/>
          <p:cNvGraphicFramePr>
            <a:graphicFrameLocks noChangeAspect="1"/>
          </p:cNvGraphicFramePr>
          <p:nvPr/>
        </p:nvGraphicFramePr>
        <p:xfrm>
          <a:off x="6010973" y="5510149"/>
          <a:ext cx="2346657" cy="698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4" name="Equation" r:id="rId12" imgW="1625600" imgH="482600" progId="Equation.DSMT4">
                  <p:embed/>
                </p:oleObj>
              </mc:Choice>
              <mc:Fallback>
                <p:oleObj name="Equation" r:id="rId12" imgW="1625600" imgH="4826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973" y="5510149"/>
                        <a:ext cx="2346657" cy="698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755573" y="6227064"/>
            <a:ext cx="294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(intrinsic impedance of free space)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8614" y="3158837"/>
            <a:ext cx="3794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</a:t>
            </a:r>
            <a:r>
              <a:rPr lang="en-US" sz="1400" dirty="0" smtClean="0">
                <a:solidFill>
                  <a:schemeClr val="bg2"/>
                </a:solidFill>
              </a:rPr>
              <a:t>: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  <a:sym typeface="Symbol"/>
              </a:rPr>
              <a:t></a:t>
            </a:r>
            <a:r>
              <a:rPr lang="en-US" sz="1400" i="1" baseline="-25000" dirty="0" smtClean="0">
                <a:solidFill>
                  <a:schemeClr val="bg2"/>
                </a:solidFill>
                <a:latin typeface="+mn-lt"/>
                <a:sym typeface="Symbol"/>
              </a:rPr>
              <a:t>r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sym typeface="Symbol"/>
              </a:rPr>
              <a:t> = 1 </a:t>
            </a:r>
            <a:r>
              <a:rPr lang="en-US" sz="1400" dirty="0" smtClean="0">
                <a:solidFill>
                  <a:schemeClr val="bg2"/>
                </a:solidFill>
                <a:sym typeface="Symbol"/>
              </a:rPr>
              <a:t>for most practical coaxial cables.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/>
        </p:nvSpPr>
        <p:spPr bwMode="auto">
          <a:xfrm>
            <a:off x="1076325" y="0"/>
            <a:ext cx="69103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Voltage Law for Inductor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72616"/>
              </p:ext>
            </p:extLst>
          </p:nvPr>
        </p:nvGraphicFramePr>
        <p:xfrm>
          <a:off x="5589453" y="1538861"/>
          <a:ext cx="2230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6" name="Equation" r:id="rId4" imgW="1002865" imgH="444307" progId="Equation.DSMT4">
                  <p:embed/>
                </p:oleObj>
              </mc:Choice>
              <mc:Fallback>
                <p:oleObj name="Equation" r:id="rId4" imgW="1002865" imgH="444307" progId="Equation.DSMT4">
                  <p:embed/>
                  <p:pic>
                    <p:nvPicPr>
                      <p:cNvPr id="0" name="Picture 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453" y="1538861"/>
                        <a:ext cx="2230437" cy="990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266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7726"/>
              </p:ext>
            </p:extLst>
          </p:nvPr>
        </p:nvGraphicFramePr>
        <p:xfrm>
          <a:off x="5897212" y="2688663"/>
          <a:ext cx="1624691" cy="75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7" name="Equation" r:id="rId6" imgW="850531" imgH="393529" progId="Equation.DSMT4">
                  <p:embed/>
                </p:oleObj>
              </mc:Choice>
              <mc:Fallback>
                <p:oleObj name="Equation" r:id="rId6" imgW="850531" imgH="393529" progId="Equation.DSMT4">
                  <p:embed/>
                  <p:pic>
                    <p:nvPicPr>
                      <p:cNvPr id="0" name="Picture 5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212" y="2688663"/>
                        <a:ext cx="1624691" cy="753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5486400" y="973777"/>
            <a:ext cx="2547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Apply Faraday’s law: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03003"/>
              </p:ext>
            </p:extLst>
          </p:nvPr>
        </p:nvGraphicFramePr>
        <p:xfrm>
          <a:off x="1191882" y="5081491"/>
          <a:ext cx="3093516" cy="1023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8" name="Equation" r:id="rId8" imgW="1497950" imgH="495085" progId="Equation.DSMT4">
                  <p:embed/>
                </p:oleObj>
              </mc:Choice>
              <mc:Fallback>
                <p:oleObj name="Equation" r:id="rId8" imgW="1497950" imgH="495085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882" y="5081491"/>
                        <a:ext cx="3093516" cy="102344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617516" y="6190919"/>
            <a:ext cx="435762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There is no electric field inside the wire.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25624" y="4527356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PEC wire: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1" name="Object 2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32337"/>
              </p:ext>
            </p:extLst>
          </p:nvPr>
        </p:nvGraphicFramePr>
        <p:xfrm>
          <a:off x="5568950" y="5202238"/>
          <a:ext cx="25019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9" name="Equation" r:id="rId10" imgW="1091880" imgH="431640" progId="Equation.DSMT4">
                  <p:embed/>
                </p:oleObj>
              </mc:Choice>
              <mc:Fallback>
                <p:oleObj name="Equation" r:id="rId10" imgW="1091880" imgH="43164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5202238"/>
                        <a:ext cx="2501900" cy="9890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6312143" y="4848105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14503" y="3574473"/>
            <a:ext cx="4032455" cy="10772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Reminder: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unit normal is chosen from the right-hand rule in </a:t>
            </a:r>
            <a:r>
              <a:rPr lang="en-US" sz="1600" u="sng" dirty="0" smtClean="0">
                <a:solidFill>
                  <a:schemeClr val="bg2"/>
                </a:solidFill>
              </a:rPr>
              <a:t>Faraday’s law</a:t>
            </a:r>
            <a:r>
              <a:rPr lang="en-US" sz="1600" dirty="0" smtClean="0">
                <a:solidFill>
                  <a:schemeClr val="bg2"/>
                </a:solidFill>
              </a:rPr>
              <a:t>, according to the direction of the path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sz="1600" dirty="0" smtClean="0">
                <a:solidFill>
                  <a:schemeClr val="bg2"/>
                </a:solidFill>
              </a:rPr>
              <a:t>. Here,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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= 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-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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z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.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7079300" y="3181350"/>
            <a:ext cx="79850" cy="3095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156857" y="2033337"/>
            <a:ext cx="2281417" cy="2876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181155" y="6331874"/>
            <a:ext cx="3470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sym typeface="Symbol" panose="05050102010706020507" pitchFamily="18" charset="2"/>
              </a:rPr>
              <a:t>Here 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</a:t>
            </a:r>
            <a:r>
              <a:rPr lang="en-US" sz="1400" dirty="0" smtClean="0">
                <a:solidFill>
                  <a:schemeClr val="bg1"/>
                </a:solidFill>
                <a:sym typeface="Symbol" panose="05050102010706020507" pitchFamily="18" charset="2"/>
              </a:rPr>
              <a:t> is the flux coming </a:t>
            </a:r>
            <a:r>
              <a:rPr lang="en-US" sz="1400" u="sng" dirty="0" smtClean="0">
                <a:solidFill>
                  <a:schemeClr val="bg1"/>
                </a:solidFill>
                <a:sym typeface="Symbol" panose="05050102010706020507" pitchFamily="18" charset="2"/>
              </a:rPr>
              <a:t>out</a:t>
            </a:r>
            <a:r>
              <a:rPr lang="en-US" sz="1400" dirty="0" smtClean="0">
                <a:solidFill>
                  <a:schemeClr val="bg1"/>
                </a:solidFill>
                <a:sym typeface="Symbol" panose="05050102010706020507" pitchFamily="18" charset="2"/>
              </a:rPr>
              <a:t> of the page.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640" name="Freeform 13"/>
          <p:cNvSpPr>
            <a:spLocks/>
          </p:cNvSpPr>
          <p:nvPr/>
        </p:nvSpPr>
        <p:spPr bwMode="auto">
          <a:xfrm>
            <a:off x="460346" y="1280750"/>
            <a:ext cx="2517774" cy="2057400"/>
          </a:xfrm>
          <a:custGeom>
            <a:avLst/>
            <a:gdLst>
              <a:gd name="T0" fmla="*/ 2147483647 w 1586"/>
              <a:gd name="T1" fmla="*/ 2147483647 h 1296"/>
              <a:gd name="T2" fmla="*/ 2147483647 w 1586"/>
              <a:gd name="T3" fmla="*/ 2147483647 h 1296"/>
              <a:gd name="T4" fmla="*/ 2147483647 w 1586"/>
              <a:gd name="T5" fmla="*/ 2147483647 h 1296"/>
              <a:gd name="T6" fmla="*/ 2147483647 w 1586"/>
              <a:gd name="T7" fmla="*/ 2147483647 h 1296"/>
              <a:gd name="T8" fmla="*/ 2147483647 w 1586"/>
              <a:gd name="T9" fmla="*/ 2147483647 h 1296"/>
              <a:gd name="T10" fmla="*/ 2147483647 w 1586"/>
              <a:gd name="T11" fmla="*/ 2147483647 h 1296"/>
              <a:gd name="T12" fmla="*/ 2147483647 w 1586"/>
              <a:gd name="T13" fmla="*/ 2147483647 h 1296"/>
              <a:gd name="T14" fmla="*/ 2147483647 w 1586"/>
              <a:gd name="T15" fmla="*/ 2147483647 h 1296"/>
              <a:gd name="T16" fmla="*/ 2147483647 w 1586"/>
              <a:gd name="T17" fmla="*/ 2147483647 h 1296"/>
              <a:gd name="T18" fmla="*/ 2147483647 w 1586"/>
              <a:gd name="T19" fmla="*/ 2147483647 h 1296"/>
              <a:gd name="T20" fmla="*/ 2147483647 w 1586"/>
              <a:gd name="T21" fmla="*/ 2147483647 h 1296"/>
              <a:gd name="T22" fmla="*/ 2147483647 w 1586"/>
              <a:gd name="T23" fmla="*/ 2147483647 h 1296"/>
              <a:gd name="T24" fmla="*/ 2147483647 w 1586"/>
              <a:gd name="T25" fmla="*/ 2147483647 h 1296"/>
              <a:gd name="T26" fmla="*/ 2147483647 w 1586"/>
              <a:gd name="T27" fmla="*/ 2147483647 h 12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86"/>
              <a:gd name="T43" fmla="*/ 0 h 1296"/>
              <a:gd name="T44" fmla="*/ 1586 w 1586"/>
              <a:gd name="T45" fmla="*/ 1296 h 12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86" h="1296">
                <a:moveTo>
                  <a:pt x="534" y="1296"/>
                </a:moveTo>
                <a:cubicBezTo>
                  <a:pt x="535" y="1274"/>
                  <a:pt x="540" y="1221"/>
                  <a:pt x="534" y="1166"/>
                </a:cubicBezTo>
                <a:cubicBezTo>
                  <a:pt x="528" y="1111"/>
                  <a:pt x="545" y="1017"/>
                  <a:pt x="496" y="966"/>
                </a:cubicBezTo>
                <a:cubicBezTo>
                  <a:pt x="447" y="915"/>
                  <a:pt x="324" y="920"/>
                  <a:pt x="242" y="858"/>
                </a:cubicBezTo>
                <a:cubicBezTo>
                  <a:pt x="160" y="796"/>
                  <a:pt x="0" y="699"/>
                  <a:pt x="4" y="597"/>
                </a:cubicBezTo>
                <a:cubicBezTo>
                  <a:pt x="8" y="495"/>
                  <a:pt x="107" y="341"/>
                  <a:pt x="265" y="244"/>
                </a:cubicBezTo>
                <a:cubicBezTo>
                  <a:pt x="423" y="147"/>
                  <a:pt x="743" y="0"/>
                  <a:pt x="949" y="14"/>
                </a:cubicBezTo>
                <a:cubicBezTo>
                  <a:pt x="1155" y="28"/>
                  <a:pt x="1418" y="227"/>
                  <a:pt x="1502" y="328"/>
                </a:cubicBezTo>
                <a:cubicBezTo>
                  <a:pt x="1586" y="429"/>
                  <a:pt x="1479" y="528"/>
                  <a:pt x="1456" y="620"/>
                </a:cubicBezTo>
                <a:cubicBezTo>
                  <a:pt x="1433" y="712"/>
                  <a:pt x="1437" y="830"/>
                  <a:pt x="1364" y="881"/>
                </a:cubicBezTo>
                <a:cubicBezTo>
                  <a:pt x="1291" y="932"/>
                  <a:pt x="1097" y="905"/>
                  <a:pt x="1017" y="926"/>
                </a:cubicBezTo>
                <a:cubicBezTo>
                  <a:pt x="937" y="947"/>
                  <a:pt x="912" y="968"/>
                  <a:pt x="885" y="1006"/>
                </a:cubicBezTo>
                <a:cubicBezTo>
                  <a:pt x="858" y="1044"/>
                  <a:pt x="858" y="1107"/>
                  <a:pt x="853" y="1154"/>
                </a:cubicBezTo>
                <a:cubicBezTo>
                  <a:pt x="848" y="1201"/>
                  <a:pt x="856" y="1260"/>
                  <a:pt x="857" y="1288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6641" name="Group 14"/>
          <p:cNvGrpSpPr>
            <a:grpSpLocks/>
          </p:cNvGrpSpPr>
          <p:nvPr/>
        </p:nvGrpSpPr>
        <p:grpSpPr bwMode="auto">
          <a:xfrm>
            <a:off x="1555721" y="1476013"/>
            <a:ext cx="195263" cy="195262"/>
            <a:chOff x="2985" y="1897"/>
            <a:chExt cx="123" cy="123"/>
          </a:xfrm>
        </p:grpSpPr>
        <p:sp>
          <p:nvSpPr>
            <p:cNvPr id="26687" name="Oval 15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Oval 16"/>
            <p:cNvSpPr>
              <a:spLocks noChangeArrowheads="1"/>
            </p:cNvSpPr>
            <p:nvPr/>
          </p:nvSpPr>
          <p:spPr bwMode="auto">
            <a:xfrm>
              <a:off x="3016" y="1926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3" name="Line 18"/>
          <p:cNvSpPr>
            <a:spLocks noChangeShapeType="1"/>
          </p:cNvSpPr>
          <p:nvPr/>
        </p:nvSpPr>
        <p:spPr bwMode="auto">
          <a:xfrm flipV="1">
            <a:off x="1054976" y="1230084"/>
            <a:ext cx="425480" cy="20714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1765038" y="3274193"/>
            <a:ext cx="37944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950892" y="3260774"/>
            <a:ext cx="260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hlink"/>
                </a:solidFill>
              </a:rPr>
              <a:t>-</a:t>
            </a:r>
          </a:p>
        </p:txBody>
      </p:sp>
      <p:grpSp>
        <p:nvGrpSpPr>
          <p:cNvPr id="26648" name="Group 23"/>
          <p:cNvGrpSpPr>
            <a:grpSpLocks/>
          </p:cNvGrpSpPr>
          <p:nvPr/>
        </p:nvGrpSpPr>
        <p:grpSpPr bwMode="auto">
          <a:xfrm>
            <a:off x="2101820" y="1501413"/>
            <a:ext cx="195263" cy="195262"/>
            <a:chOff x="2985" y="1897"/>
            <a:chExt cx="123" cy="123"/>
          </a:xfrm>
        </p:grpSpPr>
        <p:sp>
          <p:nvSpPr>
            <p:cNvPr id="26685" name="Oval 24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Oval 25"/>
            <p:cNvSpPr>
              <a:spLocks noChangeArrowheads="1"/>
            </p:cNvSpPr>
            <p:nvPr/>
          </p:nvSpPr>
          <p:spPr bwMode="auto">
            <a:xfrm>
              <a:off x="3016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9" name="Group 26"/>
          <p:cNvGrpSpPr>
            <a:grpSpLocks/>
          </p:cNvGrpSpPr>
          <p:nvPr/>
        </p:nvGrpSpPr>
        <p:grpSpPr bwMode="auto">
          <a:xfrm>
            <a:off x="2355820" y="1831613"/>
            <a:ext cx="195263" cy="195262"/>
            <a:chOff x="2985" y="1897"/>
            <a:chExt cx="123" cy="123"/>
          </a:xfrm>
        </p:grpSpPr>
        <p:sp>
          <p:nvSpPr>
            <p:cNvPr id="26683" name="Oval 27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Oval 28"/>
            <p:cNvSpPr>
              <a:spLocks noChangeArrowheads="1"/>
            </p:cNvSpPr>
            <p:nvPr/>
          </p:nvSpPr>
          <p:spPr bwMode="auto">
            <a:xfrm>
              <a:off x="3023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0" name="Group 29"/>
          <p:cNvGrpSpPr>
            <a:grpSpLocks/>
          </p:cNvGrpSpPr>
          <p:nvPr/>
        </p:nvGrpSpPr>
        <p:grpSpPr bwMode="auto">
          <a:xfrm>
            <a:off x="1123921" y="2453913"/>
            <a:ext cx="195263" cy="195262"/>
            <a:chOff x="2985" y="1897"/>
            <a:chExt cx="123" cy="123"/>
          </a:xfrm>
        </p:grpSpPr>
        <p:sp>
          <p:nvSpPr>
            <p:cNvPr id="26681" name="Oval 30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Oval 31"/>
            <p:cNvSpPr>
              <a:spLocks noChangeArrowheads="1"/>
            </p:cNvSpPr>
            <p:nvPr/>
          </p:nvSpPr>
          <p:spPr bwMode="auto">
            <a:xfrm>
              <a:off x="3023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1" name="Group 32"/>
          <p:cNvGrpSpPr>
            <a:grpSpLocks/>
          </p:cNvGrpSpPr>
          <p:nvPr/>
        </p:nvGrpSpPr>
        <p:grpSpPr bwMode="auto">
          <a:xfrm>
            <a:off x="2317720" y="2403113"/>
            <a:ext cx="195263" cy="195262"/>
            <a:chOff x="2985" y="1897"/>
            <a:chExt cx="123" cy="123"/>
          </a:xfrm>
        </p:grpSpPr>
        <p:sp>
          <p:nvSpPr>
            <p:cNvPr id="26679" name="Oval 33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Oval 34"/>
            <p:cNvSpPr>
              <a:spLocks noChangeArrowheads="1"/>
            </p:cNvSpPr>
            <p:nvPr/>
          </p:nvSpPr>
          <p:spPr bwMode="auto">
            <a:xfrm>
              <a:off x="3016" y="1926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2" name="Group 35"/>
          <p:cNvGrpSpPr>
            <a:grpSpLocks/>
          </p:cNvGrpSpPr>
          <p:nvPr/>
        </p:nvGrpSpPr>
        <p:grpSpPr bwMode="auto">
          <a:xfrm>
            <a:off x="615921" y="2123713"/>
            <a:ext cx="195263" cy="195262"/>
            <a:chOff x="2985" y="1897"/>
            <a:chExt cx="123" cy="123"/>
          </a:xfrm>
        </p:grpSpPr>
        <p:sp>
          <p:nvSpPr>
            <p:cNvPr id="26677" name="Oval 36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Oval 37"/>
            <p:cNvSpPr>
              <a:spLocks noChangeArrowheads="1"/>
            </p:cNvSpPr>
            <p:nvPr/>
          </p:nvSpPr>
          <p:spPr bwMode="auto">
            <a:xfrm>
              <a:off x="3016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3" name="Group 38"/>
          <p:cNvGrpSpPr>
            <a:grpSpLocks/>
          </p:cNvGrpSpPr>
          <p:nvPr/>
        </p:nvGrpSpPr>
        <p:grpSpPr bwMode="auto">
          <a:xfrm>
            <a:off x="1492221" y="1806213"/>
            <a:ext cx="195263" cy="195262"/>
            <a:chOff x="2985" y="1897"/>
            <a:chExt cx="123" cy="123"/>
          </a:xfrm>
        </p:grpSpPr>
        <p:sp>
          <p:nvSpPr>
            <p:cNvPr id="26675" name="Oval 39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Oval 40"/>
            <p:cNvSpPr>
              <a:spLocks noChangeArrowheads="1"/>
            </p:cNvSpPr>
            <p:nvPr/>
          </p:nvSpPr>
          <p:spPr bwMode="auto">
            <a:xfrm>
              <a:off x="3016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4" name="Group 41"/>
          <p:cNvGrpSpPr>
            <a:grpSpLocks/>
          </p:cNvGrpSpPr>
          <p:nvPr/>
        </p:nvGrpSpPr>
        <p:grpSpPr bwMode="auto">
          <a:xfrm>
            <a:off x="1873221" y="1818913"/>
            <a:ext cx="195263" cy="195262"/>
            <a:chOff x="2985" y="1897"/>
            <a:chExt cx="123" cy="123"/>
          </a:xfrm>
        </p:grpSpPr>
        <p:sp>
          <p:nvSpPr>
            <p:cNvPr id="26673" name="Oval 42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Oval 43"/>
            <p:cNvSpPr>
              <a:spLocks noChangeArrowheads="1"/>
            </p:cNvSpPr>
            <p:nvPr/>
          </p:nvSpPr>
          <p:spPr bwMode="auto">
            <a:xfrm>
              <a:off x="3016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5" name="Group 44"/>
          <p:cNvGrpSpPr>
            <a:grpSpLocks/>
          </p:cNvGrpSpPr>
          <p:nvPr/>
        </p:nvGrpSpPr>
        <p:grpSpPr bwMode="auto">
          <a:xfrm>
            <a:off x="984221" y="1755413"/>
            <a:ext cx="195263" cy="195262"/>
            <a:chOff x="2985" y="1897"/>
            <a:chExt cx="123" cy="123"/>
          </a:xfrm>
        </p:grpSpPr>
        <p:sp>
          <p:nvSpPr>
            <p:cNvPr id="26671" name="Oval 45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Oval 46"/>
            <p:cNvSpPr>
              <a:spLocks noChangeArrowheads="1"/>
            </p:cNvSpPr>
            <p:nvPr/>
          </p:nvSpPr>
          <p:spPr bwMode="auto">
            <a:xfrm>
              <a:off x="3016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6" name="Group 47"/>
          <p:cNvGrpSpPr>
            <a:grpSpLocks/>
          </p:cNvGrpSpPr>
          <p:nvPr/>
        </p:nvGrpSpPr>
        <p:grpSpPr bwMode="auto">
          <a:xfrm>
            <a:off x="2051020" y="2111013"/>
            <a:ext cx="195263" cy="195262"/>
            <a:chOff x="2985" y="1897"/>
            <a:chExt cx="123" cy="123"/>
          </a:xfrm>
        </p:grpSpPr>
        <p:sp>
          <p:nvSpPr>
            <p:cNvPr id="26669" name="Oval 48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Oval 49"/>
            <p:cNvSpPr>
              <a:spLocks noChangeArrowheads="1"/>
            </p:cNvSpPr>
            <p:nvPr/>
          </p:nvSpPr>
          <p:spPr bwMode="auto">
            <a:xfrm>
              <a:off x="3023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7" name="Group 50"/>
          <p:cNvGrpSpPr>
            <a:grpSpLocks/>
          </p:cNvGrpSpPr>
          <p:nvPr/>
        </p:nvGrpSpPr>
        <p:grpSpPr bwMode="auto">
          <a:xfrm>
            <a:off x="1060421" y="2111013"/>
            <a:ext cx="195263" cy="195262"/>
            <a:chOff x="2985" y="1897"/>
            <a:chExt cx="123" cy="123"/>
          </a:xfrm>
        </p:grpSpPr>
        <p:sp>
          <p:nvSpPr>
            <p:cNvPr id="26667" name="Oval 51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Oval 52"/>
            <p:cNvSpPr>
              <a:spLocks noChangeArrowheads="1"/>
            </p:cNvSpPr>
            <p:nvPr/>
          </p:nvSpPr>
          <p:spPr bwMode="auto">
            <a:xfrm>
              <a:off x="3023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8" name="Group 53"/>
          <p:cNvGrpSpPr>
            <a:grpSpLocks/>
          </p:cNvGrpSpPr>
          <p:nvPr/>
        </p:nvGrpSpPr>
        <p:grpSpPr bwMode="auto">
          <a:xfrm>
            <a:off x="1746221" y="2479313"/>
            <a:ext cx="195263" cy="195262"/>
            <a:chOff x="2985" y="1897"/>
            <a:chExt cx="123" cy="123"/>
          </a:xfrm>
        </p:grpSpPr>
        <p:sp>
          <p:nvSpPr>
            <p:cNvPr id="26665" name="Oval 54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Oval 55"/>
            <p:cNvSpPr>
              <a:spLocks noChangeArrowheads="1"/>
            </p:cNvSpPr>
            <p:nvPr/>
          </p:nvSpPr>
          <p:spPr bwMode="auto">
            <a:xfrm>
              <a:off x="3023" y="1926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9" name="Group 56"/>
          <p:cNvGrpSpPr>
            <a:grpSpLocks/>
          </p:cNvGrpSpPr>
          <p:nvPr/>
        </p:nvGrpSpPr>
        <p:grpSpPr bwMode="auto">
          <a:xfrm>
            <a:off x="1530321" y="2149113"/>
            <a:ext cx="195263" cy="195262"/>
            <a:chOff x="2985" y="1897"/>
            <a:chExt cx="123" cy="123"/>
          </a:xfrm>
        </p:grpSpPr>
        <p:sp>
          <p:nvSpPr>
            <p:cNvPr id="26663" name="Oval 57"/>
            <p:cNvSpPr>
              <a:spLocks noChangeArrowheads="1"/>
            </p:cNvSpPr>
            <p:nvPr/>
          </p:nvSpPr>
          <p:spPr bwMode="auto">
            <a:xfrm>
              <a:off x="2985" y="1897"/>
              <a:ext cx="123" cy="12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Oval 58"/>
            <p:cNvSpPr>
              <a:spLocks noChangeArrowheads="1"/>
            </p:cNvSpPr>
            <p:nvPr/>
          </p:nvSpPr>
          <p:spPr bwMode="auto">
            <a:xfrm>
              <a:off x="3016" y="1933"/>
              <a:ext cx="56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2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977433"/>
              </p:ext>
            </p:extLst>
          </p:nvPr>
        </p:nvGraphicFramePr>
        <p:xfrm>
          <a:off x="3137807" y="2201863"/>
          <a:ext cx="10096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0" name="Equation" r:id="rId12" imgW="469800" imgH="203040" progId="Equation.DSMT4">
                  <p:embed/>
                </p:oleObj>
              </mc:Choice>
              <mc:Fallback>
                <p:oleObj name="Equation" r:id="rId12" imgW="469800" imgH="203040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807" y="2201863"/>
                        <a:ext cx="10096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1375"/>
              </p:ext>
            </p:extLst>
          </p:nvPr>
        </p:nvGraphicFramePr>
        <p:xfrm>
          <a:off x="965562" y="957478"/>
          <a:ext cx="2476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1" name="Equation" r:id="rId14" imgW="152202" imgH="177569" progId="Equation.DSMT4">
                  <p:embed/>
                </p:oleObj>
              </mc:Choice>
              <mc:Fallback>
                <p:oleObj name="Equation" r:id="rId14" imgW="152202" imgH="177569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562" y="957478"/>
                        <a:ext cx="2476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1875"/>
              </p:ext>
            </p:extLst>
          </p:nvPr>
        </p:nvGraphicFramePr>
        <p:xfrm>
          <a:off x="910226" y="3038917"/>
          <a:ext cx="2476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2" name="Equation" r:id="rId16" imgW="152334" imgH="190417" progId="Equation.DSMT4">
                  <p:embed/>
                </p:oleObj>
              </mc:Choice>
              <mc:Fallback>
                <p:oleObj name="Equation" r:id="rId16" imgW="152334" imgH="190417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226" y="3038917"/>
                        <a:ext cx="2476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282290"/>
              </p:ext>
            </p:extLst>
          </p:nvPr>
        </p:nvGraphicFramePr>
        <p:xfrm>
          <a:off x="1945049" y="3018960"/>
          <a:ext cx="2476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3" name="Equation" r:id="rId18" imgW="152268" imgH="203024" progId="Equation.DSMT4">
                  <p:embed/>
                </p:oleObj>
              </mc:Choice>
              <mc:Fallback>
                <p:oleObj name="Equation" r:id="rId18" imgW="152268" imgH="203024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049" y="3018960"/>
                        <a:ext cx="2476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801138"/>
              </p:ext>
            </p:extLst>
          </p:nvPr>
        </p:nvGraphicFramePr>
        <p:xfrm>
          <a:off x="1332047" y="3586605"/>
          <a:ext cx="4953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4" name="Equation" r:id="rId20" imgW="304536" imgH="253780" progId="Equation.DSMT4">
                  <p:embed/>
                </p:oleObj>
              </mc:Choice>
              <mc:Fallback>
                <p:oleObj name="Equation" r:id="rId20" imgW="304536" imgH="253780" progId="Equation.DSMT4">
                  <p:embed/>
                  <p:pic>
                    <p:nvPicPr>
                      <p:cNvPr id="0" name="Picture 5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047" y="3586605"/>
                        <a:ext cx="4953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988813"/>
              </p:ext>
            </p:extLst>
          </p:nvPr>
        </p:nvGraphicFramePr>
        <p:xfrm>
          <a:off x="1814421" y="1373403"/>
          <a:ext cx="2476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5" name="Equation" r:id="rId22" imgW="152334" imgH="190417" progId="Equation.DSMT4">
                  <p:embed/>
                </p:oleObj>
              </mc:Choice>
              <mc:Fallback>
                <p:oleObj name="Equation" r:id="rId22" imgW="152334" imgH="190417" progId="Equation.DSMT4">
                  <p:embed/>
                  <p:pic>
                    <p:nvPicPr>
                      <p:cNvPr id="0" name="Picture 5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421" y="1373403"/>
                        <a:ext cx="2476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3437263" y="1718629"/>
            <a:ext cx="6940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16200000">
            <a:off x="3457459" y="1694758"/>
            <a:ext cx="6940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51280"/>
              </p:ext>
            </p:extLst>
          </p:nvPr>
        </p:nvGraphicFramePr>
        <p:xfrm>
          <a:off x="4193947" y="1595843"/>
          <a:ext cx="245852" cy="27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6" name="Equation" r:id="rId24" imgW="126720" imgH="139680" progId="Equation.DSMT4">
                  <p:embed/>
                </p:oleObj>
              </mc:Choice>
              <mc:Fallback>
                <p:oleObj name="Equation" r:id="rId24" imgW="126720" imgH="139680" progId="Equation.DSMT4">
                  <p:embed/>
                  <p:pic>
                    <p:nvPicPr>
                      <p:cNvPr id="0" name="Picture 5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947" y="1595843"/>
                        <a:ext cx="245852" cy="27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7026"/>
              </p:ext>
            </p:extLst>
          </p:nvPr>
        </p:nvGraphicFramePr>
        <p:xfrm>
          <a:off x="3685582" y="943011"/>
          <a:ext cx="236422" cy="279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7" name="Equation" r:id="rId26" imgW="139680" imgH="164880" progId="Equation.DSMT4">
                  <p:embed/>
                </p:oleObj>
              </mc:Choice>
              <mc:Fallback>
                <p:oleObj name="Equation" r:id="rId26" imgW="139680" imgH="164880" progId="Equation.DSMT4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582" y="943011"/>
                        <a:ext cx="236422" cy="279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/>
          <p:cNvGrpSpPr/>
          <p:nvPr/>
        </p:nvGrpSpPr>
        <p:grpSpPr>
          <a:xfrm>
            <a:off x="2754039" y="2698167"/>
            <a:ext cx="241300" cy="241300"/>
            <a:chOff x="2734989" y="2793417"/>
            <a:chExt cx="241300" cy="241300"/>
          </a:xfrm>
        </p:grpSpPr>
        <p:sp>
          <p:nvSpPr>
            <p:cNvPr id="26661" name="Oval 60"/>
            <p:cNvSpPr>
              <a:spLocks noChangeArrowheads="1"/>
            </p:cNvSpPr>
            <p:nvPr/>
          </p:nvSpPr>
          <p:spPr bwMode="auto">
            <a:xfrm>
              <a:off x="2734989" y="2793417"/>
              <a:ext cx="241300" cy="24130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7" name="Straight Connector 76"/>
            <p:cNvCxnSpPr>
              <a:stCxn id="26661" idx="1"/>
              <a:endCxn id="26661" idx="5"/>
            </p:cNvCxnSpPr>
            <p:nvPr/>
          </p:nvCxnSpPr>
          <p:spPr bwMode="auto">
            <a:xfrm>
              <a:off x="2770327" y="2828755"/>
              <a:ext cx="170624" cy="1706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2770323" y="2839637"/>
              <a:ext cx="170624" cy="1706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03803"/>
              </p:ext>
            </p:extLst>
          </p:nvPr>
        </p:nvGraphicFramePr>
        <p:xfrm>
          <a:off x="3187700" y="2643188"/>
          <a:ext cx="921304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8" name="Equation" r:id="rId28" imgW="672840" imgH="253800" progId="Equation.DSMT4">
                  <p:embed/>
                </p:oleObj>
              </mc:Choice>
              <mc:Fallback>
                <p:oleObj name="Equation" r:id="rId28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187700" y="2643188"/>
                        <a:ext cx="921304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46"/>
          <p:cNvSpPr txBox="1">
            <a:spLocks noChangeArrowheads="1"/>
          </p:cNvSpPr>
          <p:nvPr/>
        </p:nvSpPr>
        <p:spPr bwMode="auto">
          <a:xfrm>
            <a:off x="2138922" y="6124059"/>
            <a:ext cx="583589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We are </a:t>
            </a:r>
            <a:r>
              <a:rPr lang="en-US" dirty="0" smtClean="0">
                <a:solidFill>
                  <a:schemeClr val="bg2"/>
                </a:solidFill>
              </a:rPr>
              <a:t>using </a:t>
            </a: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“passive” </a:t>
            </a:r>
            <a:r>
              <a:rPr lang="en-US" dirty="0">
                <a:solidFill>
                  <a:schemeClr val="bg2"/>
                </a:solidFill>
              </a:rPr>
              <a:t>sign </a:t>
            </a:r>
            <a:r>
              <a:rPr lang="en-US" dirty="0" smtClean="0">
                <a:solidFill>
                  <a:schemeClr val="bg2"/>
                </a:solidFill>
              </a:rPr>
              <a:t>convention here.</a:t>
            </a:r>
            <a:endParaRPr lang="en-US" i="1" dirty="0">
              <a:solidFill>
                <a:schemeClr val="bg2"/>
              </a:solidFill>
            </a:endParaRPr>
          </a:p>
        </p:txBody>
      </p:sp>
      <p:graphicFrame>
        <p:nvGraphicFramePr>
          <p:cNvPr id="2765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864166"/>
              </p:ext>
            </p:extLst>
          </p:nvPr>
        </p:nvGraphicFramePr>
        <p:xfrm>
          <a:off x="6569075" y="3147333"/>
          <a:ext cx="16700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6"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3147333"/>
                        <a:ext cx="1670050" cy="642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2049"/>
          <p:cNvGraphicFramePr>
            <a:graphicFrameLocks noChangeAspect="1"/>
          </p:cNvGraphicFramePr>
          <p:nvPr/>
        </p:nvGraphicFramePr>
        <p:xfrm>
          <a:off x="361950" y="3086100"/>
          <a:ext cx="2019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7" name="Equation" r:id="rId6" imgW="850680" imgH="419040" progId="Equation.DSMT4">
                  <p:embed/>
                </p:oleObj>
              </mc:Choice>
              <mc:Fallback>
                <p:oleObj name="Equation" r:id="rId6" imgW="850680" imgH="41904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086100"/>
                        <a:ext cx="20193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823" name="Text Box 55"/>
          <p:cNvSpPr txBox="1">
            <a:spLocks noChangeArrowheads="1"/>
          </p:cNvSpPr>
          <p:nvPr/>
        </p:nvSpPr>
        <p:spPr bwMode="auto">
          <a:xfrm>
            <a:off x="900343" y="0"/>
            <a:ext cx="7304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Voltage Law for Inductor (cont.)</a:t>
            </a:r>
          </a:p>
        </p:txBody>
      </p:sp>
      <p:graphicFrame>
        <p:nvGraphicFramePr>
          <p:cNvPr id="27652" name="Object 2050"/>
          <p:cNvGraphicFramePr>
            <a:graphicFrameLocks noChangeAspect="1"/>
          </p:cNvGraphicFramePr>
          <p:nvPr/>
        </p:nvGraphicFramePr>
        <p:xfrm>
          <a:off x="347663" y="1282700"/>
          <a:ext cx="186848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8" name="Equation" r:id="rId8" imgW="723600" imgH="393480" progId="Equation.DSMT4">
                  <p:embed/>
                </p:oleObj>
              </mc:Choice>
              <mc:Fallback>
                <p:oleObj name="Equation" r:id="rId8" imgW="723600" imgH="39348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282700"/>
                        <a:ext cx="186848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2051"/>
          <p:cNvGraphicFramePr>
            <a:graphicFrameLocks noChangeAspect="1"/>
          </p:cNvGraphicFramePr>
          <p:nvPr/>
        </p:nvGraphicFramePr>
        <p:xfrm>
          <a:off x="511175" y="4584700"/>
          <a:ext cx="17192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9" name="Equation" r:id="rId10" imgW="723600" imgH="393480" progId="Equation.DSMT4">
                  <p:embed/>
                </p:oleObj>
              </mc:Choice>
              <mc:Fallback>
                <p:oleObj name="Equation" r:id="rId10" imgW="723600" imgH="39348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584700"/>
                        <a:ext cx="17192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Text Box 158"/>
          <p:cNvSpPr txBox="1">
            <a:spLocks noChangeArrowheads="1"/>
          </p:cNvSpPr>
          <p:nvPr/>
        </p:nvSpPr>
        <p:spPr bwMode="auto">
          <a:xfrm>
            <a:off x="282669" y="2708434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27661" name="Text Box 159"/>
          <p:cNvSpPr txBox="1">
            <a:spLocks noChangeArrowheads="1"/>
          </p:cNvSpPr>
          <p:nvPr/>
        </p:nvSpPr>
        <p:spPr bwMode="auto">
          <a:xfrm>
            <a:off x="309967" y="4247029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03559" y="4440909"/>
            <a:ext cx="4170767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 The direction of the </a:t>
            </a:r>
            <a:r>
              <a:rPr lang="en-US" sz="1600" u="sng" dirty="0" smtClean="0">
                <a:solidFill>
                  <a:schemeClr val="bg2"/>
                </a:solidFill>
              </a:rPr>
              <a:t>current</a:t>
            </a:r>
            <a:r>
              <a:rPr lang="en-US" sz="1600" dirty="0" smtClean="0">
                <a:solidFill>
                  <a:schemeClr val="bg2"/>
                </a:solidFill>
              </a:rPr>
              <a:t> is chosen from the right-hand rule for the inductor flux.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6313714" y="2348076"/>
            <a:ext cx="240210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the inductor definition 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7163718" y="3848782"/>
            <a:ext cx="341523" cy="412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81" name="Group 180"/>
          <p:cNvGrpSpPr/>
          <p:nvPr/>
        </p:nvGrpSpPr>
        <p:grpSpPr>
          <a:xfrm>
            <a:off x="3192661" y="790611"/>
            <a:ext cx="3783510" cy="2936602"/>
            <a:chOff x="3192661" y="790611"/>
            <a:chExt cx="3783510" cy="2936602"/>
          </a:xfrm>
        </p:grpSpPr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3192661" y="1008608"/>
              <a:ext cx="2517774" cy="2057400"/>
            </a:xfrm>
            <a:custGeom>
              <a:avLst/>
              <a:gdLst>
                <a:gd name="T0" fmla="*/ 2147483647 w 1586"/>
                <a:gd name="T1" fmla="*/ 2147483647 h 1296"/>
                <a:gd name="T2" fmla="*/ 2147483647 w 1586"/>
                <a:gd name="T3" fmla="*/ 2147483647 h 1296"/>
                <a:gd name="T4" fmla="*/ 2147483647 w 1586"/>
                <a:gd name="T5" fmla="*/ 2147483647 h 1296"/>
                <a:gd name="T6" fmla="*/ 2147483647 w 1586"/>
                <a:gd name="T7" fmla="*/ 2147483647 h 1296"/>
                <a:gd name="T8" fmla="*/ 2147483647 w 1586"/>
                <a:gd name="T9" fmla="*/ 2147483647 h 1296"/>
                <a:gd name="T10" fmla="*/ 2147483647 w 1586"/>
                <a:gd name="T11" fmla="*/ 2147483647 h 1296"/>
                <a:gd name="T12" fmla="*/ 2147483647 w 1586"/>
                <a:gd name="T13" fmla="*/ 2147483647 h 1296"/>
                <a:gd name="T14" fmla="*/ 2147483647 w 1586"/>
                <a:gd name="T15" fmla="*/ 2147483647 h 1296"/>
                <a:gd name="T16" fmla="*/ 2147483647 w 1586"/>
                <a:gd name="T17" fmla="*/ 2147483647 h 1296"/>
                <a:gd name="T18" fmla="*/ 2147483647 w 1586"/>
                <a:gd name="T19" fmla="*/ 2147483647 h 1296"/>
                <a:gd name="T20" fmla="*/ 2147483647 w 1586"/>
                <a:gd name="T21" fmla="*/ 2147483647 h 1296"/>
                <a:gd name="T22" fmla="*/ 2147483647 w 1586"/>
                <a:gd name="T23" fmla="*/ 2147483647 h 1296"/>
                <a:gd name="T24" fmla="*/ 2147483647 w 1586"/>
                <a:gd name="T25" fmla="*/ 2147483647 h 1296"/>
                <a:gd name="T26" fmla="*/ 2147483647 w 1586"/>
                <a:gd name="T27" fmla="*/ 2147483647 h 1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6"/>
                <a:gd name="T43" fmla="*/ 0 h 1296"/>
                <a:gd name="T44" fmla="*/ 1586 w 1586"/>
                <a:gd name="T45" fmla="*/ 1296 h 1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6" h="1296">
                  <a:moveTo>
                    <a:pt x="534" y="1296"/>
                  </a:moveTo>
                  <a:cubicBezTo>
                    <a:pt x="535" y="1274"/>
                    <a:pt x="540" y="1221"/>
                    <a:pt x="534" y="1166"/>
                  </a:cubicBezTo>
                  <a:cubicBezTo>
                    <a:pt x="528" y="1111"/>
                    <a:pt x="545" y="1017"/>
                    <a:pt x="496" y="966"/>
                  </a:cubicBezTo>
                  <a:cubicBezTo>
                    <a:pt x="447" y="915"/>
                    <a:pt x="324" y="920"/>
                    <a:pt x="242" y="858"/>
                  </a:cubicBezTo>
                  <a:cubicBezTo>
                    <a:pt x="160" y="796"/>
                    <a:pt x="0" y="699"/>
                    <a:pt x="4" y="597"/>
                  </a:cubicBezTo>
                  <a:cubicBezTo>
                    <a:pt x="8" y="495"/>
                    <a:pt x="107" y="341"/>
                    <a:pt x="265" y="244"/>
                  </a:cubicBezTo>
                  <a:cubicBezTo>
                    <a:pt x="423" y="147"/>
                    <a:pt x="743" y="0"/>
                    <a:pt x="949" y="14"/>
                  </a:cubicBezTo>
                  <a:cubicBezTo>
                    <a:pt x="1155" y="28"/>
                    <a:pt x="1418" y="227"/>
                    <a:pt x="1502" y="328"/>
                  </a:cubicBezTo>
                  <a:cubicBezTo>
                    <a:pt x="1586" y="429"/>
                    <a:pt x="1479" y="528"/>
                    <a:pt x="1456" y="620"/>
                  </a:cubicBezTo>
                  <a:cubicBezTo>
                    <a:pt x="1433" y="712"/>
                    <a:pt x="1437" y="830"/>
                    <a:pt x="1364" y="881"/>
                  </a:cubicBezTo>
                  <a:cubicBezTo>
                    <a:pt x="1291" y="932"/>
                    <a:pt x="1097" y="905"/>
                    <a:pt x="1017" y="926"/>
                  </a:cubicBezTo>
                  <a:cubicBezTo>
                    <a:pt x="937" y="947"/>
                    <a:pt x="912" y="968"/>
                    <a:pt x="885" y="1006"/>
                  </a:cubicBezTo>
                  <a:cubicBezTo>
                    <a:pt x="858" y="1044"/>
                    <a:pt x="858" y="1107"/>
                    <a:pt x="853" y="1154"/>
                  </a:cubicBezTo>
                  <a:cubicBezTo>
                    <a:pt x="848" y="1201"/>
                    <a:pt x="856" y="1260"/>
                    <a:pt x="857" y="1288"/>
                  </a:cubicBezTo>
                </a:path>
              </a:pathLst>
            </a:custGeom>
            <a:noFill/>
            <a:ln w="38100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2" name="Group 14"/>
            <p:cNvGrpSpPr>
              <a:grpSpLocks/>
            </p:cNvGrpSpPr>
            <p:nvPr/>
          </p:nvGrpSpPr>
          <p:grpSpPr bwMode="auto">
            <a:xfrm>
              <a:off x="4288036" y="1203871"/>
              <a:ext cx="195263" cy="195262"/>
              <a:chOff x="2985" y="1897"/>
              <a:chExt cx="123" cy="123"/>
            </a:xfrm>
          </p:grpSpPr>
          <p:sp>
            <p:nvSpPr>
              <p:cNvPr id="73" name="Oval 15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6"/>
              <p:cNvSpPr>
                <a:spLocks noChangeArrowheads="1"/>
              </p:cNvSpPr>
              <p:nvPr/>
            </p:nvSpPr>
            <p:spPr bwMode="auto">
              <a:xfrm>
                <a:off x="3016" y="1926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Text Box 19"/>
            <p:cNvSpPr txBox="1">
              <a:spLocks noChangeArrowheads="1"/>
            </p:cNvSpPr>
            <p:nvPr/>
          </p:nvSpPr>
          <p:spPr bwMode="auto">
            <a:xfrm>
              <a:off x="4497353" y="3002051"/>
              <a:ext cx="37944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683207" y="2988632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hlink"/>
                  </a:solidFill>
                </a:rPr>
                <a:t>-</a:t>
              </a:r>
            </a:p>
          </p:txBody>
        </p:sp>
        <p:grpSp>
          <p:nvGrpSpPr>
            <p:cNvPr id="78" name="Group 23"/>
            <p:cNvGrpSpPr>
              <a:grpSpLocks/>
            </p:cNvGrpSpPr>
            <p:nvPr/>
          </p:nvGrpSpPr>
          <p:grpSpPr bwMode="auto">
            <a:xfrm>
              <a:off x="4834135" y="1229271"/>
              <a:ext cx="195263" cy="195262"/>
              <a:chOff x="2985" y="1897"/>
              <a:chExt cx="123" cy="123"/>
            </a:xfrm>
          </p:grpSpPr>
          <p:sp>
            <p:nvSpPr>
              <p:cNvPr id="79" name="Oval 24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25"/>
              <p:cNvSpPr>
                <a:spLocks noChangeArrowheads="1"/>
              </p:cNvSpPr>
              <p:nvPr/>
            </p:nvSpPr>
            <p:spPr bwMode="auto">
              <a:xfrm>
                <a:off x="3016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" name="Group 26"/>
            <p:cNvGrpSpPr>
              <a:grpSpLocks/>
            </p:cNvGrpSpPr>
            <p:nvPr/>
          </p:nvGrpSpPr>
          <p:grpSpPr bwMode="auto">
            <a:xfrm>
              <a:off x="5088135" y="1559471"/>
              <a:ext cx="195263" cy="195262"/>
              <a:chOff x="2985" y="1897"/>
              <a:chExt cx="123" cy="123"/>
            </a:xfrm>
          </p:grpSpPr>
          <p:sp>
            <p:nvSpPr>
              <p:cNvPr id="82" name="Oval 27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8"/>
              <p:cNvSpPr>
                <a:spLocks noChangeArrowheads="1"/>
              </p:cNvSpPr>
              <p:nvPr/>
            </p:nvSpPr>
            <p:spPr bwMode="auto">
              <a:xfrm>
                <a:off x="3023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" name="Group 29"/>
            <p:cNvGrpSpPr>
              <a:grpSpLocks/>
            </p:cNvGrpSpPr>
            <p:nvPr/>
          </p:nvGrpSpPr>
          <p:grpSpPr bwMode="auto">
            <a:xfrm>
              <a:off x="3856236" y="2181771"/>
              <a:ext cx="195263" cy="195262"/>
              <a:chOff x="2985" y="1897"/>
              <a:chExt cx="123" cy="123"/>
            </a:xfrm>
          </p:grpSpPr>
          <p:sp>
            <p:nvSpPr>
              <p:cNvPr id="85" name="Oval 30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31"/>
              <p:cNvSpPr>
                <a:spLocks noChangeArrowheads="1"/>
              </p:cNvSpPr>
              <p:nvPr/>
            </p:nvSpPr>
            <p:spPr bwMode="auto">
              <a:xfrm>
                <a:off x="3023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" name="Group 32"/>
            <p:cNvGrpSpPr>
              <a:grpSpLocks/>
            </p:cNvGrpSpPr>
            <p:nvPr/>
          </p:nvGrpSpPr>
          <p:grpSpPr bwMode="auto">
            <a:xfrm>
              <a:off x="5050035" y="2130971"/>
              <a:ext cx="195263" cy="195262"/>
              <a:chOff x="2985" y="1897"/>
              <a:chExt cx="123" cy="123"/>
            </a:xfrm>
          </p:grpSpPr>
          <p:sp>
            <p:nvSpPr>
              <p:cNvPr id="88" name="Oval 33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34"/>
              <p:cNvSpPr>
                <a:spLocks noChangeArrowheads="1"/>
              </p:cNvSpPr>
              <p:nvPr/>
            </p:nvSpPr>
            <p:spPr bwMode="auto">
              <a:xfrm>
                <a:off x="3016" y="1926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" name="Group 35"/>
            <p:cNvGrpSpPr>
              <a:grpSpLocks/>
            </p:cNvGrpSpPr>
            <p:nvPr/>
          </p:nvGrpSpPr>
          <p:grpSpPr bwMode="auto">
            <a:xfrm>
              <a:off x="3348236" y="1851571"/>
              <a:ext cx="195263" cy="195262"/>
              <a:chOff x="2985" y="1897"/>
              <a:chExt cx="123" cy="123"/>
            </a:xfrm>
          </p:grpSpPr>
          <p:sp>
            <p:nvSpPr>
              <p:cNvPr id="91" name="Oval 36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37"/>
              <p:cNvSpPr>
                <a:spLocks noChangeArrowheads="1"/>
              </p:cNvSpPr>
              <p:nvPr/>
            </p:nvSpPr>
            <p:spPr bwMode="auto">
              <a:xfrm>
                <a:off x="3016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" name="Group 38"/>
            <p:cNvGrpSpPr>
              <a:grpSpLocks/>
            </p:cNvGrpSpPr>
            <p:nvPr/>
          </p:nvGrpSpPr>
          <p:grpSpPr bwMode="auto">
            <a:xfrm>
              <a:off x="4224536" y="1534071"/>
              <a:ext cx="195263" cy="195262"/>
              <a:chOff x="2985" y="1897"/>
              <a:chExt cx="123" cy="123"/>
            </a:xfrm>
          </p:grpSpPr>
          <p:sp>
            <p:nvSpPr>
              <p:cNvPr id="94" name="Oval 39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40"/>
              <p:cNvSpPr>
                <a:spLocks noChangeArrowheads="1"/>
              </p:cNvSpPr>
              <p:nvPr/>
            </p:nvSpPr>
            <p:spPr bwMode="auto">
              <a:xfrm>
                <a:off x="3016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" name="Group 41"/>
            <p:cNvGrpSpPr>
              <a:grpSpLocks/>
            </p:cNvGrpSpPr>
            <p:nvPr/>
          </p:nvGrpSpPr>
          <p:grpSpPr bwMode="auto">
            <a:xfrm>
              <a:off x="4605536" y="1546771"/>
              <a:ext cx="195263" cy="195262"/>
              <a:chOff x="2985" y="1897"/>
              <a:chExt cx="123" cy="123"/>
            </a:xfrm>
          </p:grpSpPr>
          <p:sp>
            <p:nvSpPr>
              <p:cNvPr id="97" name="Oval 42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43"/>
              <p:cNvSpPr>
                <a:spLocks noChangeArrowheads="1"/>
              </p:cNvSpPr>
              <p:nvPr/>
            </p:nvSpPr>
            <p:spPr bwMode="auto">
              <a:xfrm>
                <a:off x="3016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" name="Group 44"/>
            <p:cNvGrpSpPr>
              <a:grpSpLocks/>
            </p:cNvGrpSpPr>
            <p:nvPr/>
          </p:nvGrpSpPr>
          <p:grpSpPr bwMode="auto">
            <a:xfrm>
              <a:off x="3716536" y="1483271"/>
              <a:ext cx="195263" cy="195262"/>
              <a:chOff x="2985" y="1897"/>
              <a:chExt cx="123" cy="123"/>
            </a:xfrm>
          </p:grpSpPr>
          <p:sp>
            <p:nvSpPr>
              <p:cNvPr id="100" name="Oval 45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46"/>
              <p:cNvSpPr>
                <a:spLocks noChangeArrowheads="1"/>
              </p:cNvSpPr>
              <p:nvPr/>
            </p:nvSpPr>
            <p:spPr bwMode="auto">
              <a:xfrm>
                <a:off x="3016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" name="Group 47"/>
            <p:cNvGrpSpPr>
              <a:grpSpLocks/>
            </p:cNvGrpSpPr>
            <p:nvPr/>
          </p:nvGrpSpPr>
          <p:grpSpPr bwMode="auto">
            <a:xfrm>
              <a:off x="4783335" y="1838871"/>
              <a:ext cx="195263" cy="195262"/>
              <a:chOff x="2985" y="1897"/>
              <a:chExt cx="123" cy="123"/>
            </a:xfrm>
          </p:grpSpPr>
          <p:sp>
            <p:nvSpPr>
              <p:cNvPr id="103" name="Oval 48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49"/>
              <p:cNvSpPr>
                <a:spLocks noChangeArrowheads="1"/>
              </p:cNvSpPr>
              <p:nvPr/>
            </p:nvSpPr>
            <p:spPr bwMode="auto">
              <a:xfrm>
                <a:off x="3023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" name="Group 50"/>
            <p:cNvGrpSpPr>
              <a:grpSpLocks/>
            </p:cNvGrpSpPr>
            <p:nvPr/>
          </p:nvGrpSpPr>
          <p:grpSpPr bwMode="auto">
            <a:xfrm>
              <a:off x="3792736" y="1838871"/>
              <a:ext cx="195263" cy="195262"/>
              <a:chOff x="2985" y="1897"/>
              <a:chExt cx="123" cy="123"/>
            </a:xfrm>
          </p:grpSpPr>
          <p:sp>
            <p:nvSpPr>
              <p:cNvPr id="106" name="Oval 51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2"/>
              <p:cNvSpPr>
                <a:spLocks noChangeArrowheads="1"/>
              </p:cNvSpPr>
              <p:nvPr/>
            </p:nvSpPr>
            <p:spPr bwMode="auto">
              <a:xfrm>
                <a:off x="3023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" name="Group 53"/>
            <p:cNvGrpSpPr>
              <a:grpSpLocks/>
            </p:cNvGrpSpPr>
            <p:nvPr/>
          </p:nvGrpSpPr>
          <p:grpSpPr bwMode="auto">
            <a:xfrm>
              <a:off x="4478536" y="2207171"/>
              <a:ext cx="195263" cy="195262"/>
              <a:chOff x="2985" y="1897"/>
              <a:chExt cx="123" cy="123"/>
            </a:xfrm>
          </p:grpSpPr>
          <p:sp>
            <p:nvSpPr>
              <p:cNvPr id="109" name="Oval 54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55"/>
              <p:cNvSpPr>
                <a:spLocks noChangeArrowheads="1"/>
              </p:cNvSpPr>
              <p:nvPr/>
            </p:nvSpPr>
            <p:spPr bwMode="auto">
              <a:xfrm>
                <a:off x="3023" y="1926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" name="Group 56"/>
            <p:cNvGrpSpPr>
              <a:grpSpLocks/>
            </p:cNvGrpSpPr>
            <p:nvPr/>
          </p:nvGrpSpPr>
          <p:grpSpPr bwMode="auto">
            <a:xfrm>
              <a:off x="4262636" y="1876971"/>
              <a:ext cx="195263" cy="195262"/>
              <a:chOff x="2985" y="1897"/>
              <a:chExt cx="123" cy="123"/>
            </a:xfrm>
          </p:grpSpPr>
          <p:sp>
            <p:nvSpPr>
              <p:cNvPr id="112" name="Oval 57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23" cy="1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58"/>
              <p:cNvSpPr>
                <a:spLocks noChangeArrowheads="1"/>
              </p:cNvSpPr>
              <p:nvPr/>
            </p:nvSpPr>
            <p:spPr bwMode="auto">
              <a:xfrm>
                <a:off x="3016" y="1933"/>
                <a:ext cx="56" cy="5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1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3801138"/>
                </p:ext>
              </p:extLst>
            </p:nvPr>
          </p:nvGraphicFramePr>
          <p:xfrm>
            <a:off x="4064362" y="3314463"/>
            <a:ext cx="495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0" name="Equation" r:id="rId12" imgW="304536" imgH="253780" progId="Equation.DSMT4">
                    <p:embed/>
                  </p:oleObj>
                </mc:Choice>
                <mc:Fallback>
                  <p:oleObj name="Equation" r:id="rId12" imgW="304536" imgH="253780" progId="Equation.DSMT4">
                    <p:embed/>
                    <p:pic>
                      <p:nvPicPr>
                        <p:cNvPr id="0" name="Picture 4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4362" y="3314463"/>
                          <a:ext cx="495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8988813"/>
                </p:ext>
              </p:extLst>
            </p:nvPr>
          </p:nvGraphicFramePr>
          <p:xfrm>
            <a:off x="4546736" y="1101261"/>
            <a:ext cx="2476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1" name="Equation" r:id="rId14" imgW="152334" imgH="190417" progId="Equation.DSMT4">
                    <p:embed/>
                  </p:oleObj>
                </mc:Choice>
                <mc:Fallback>
                  <p:oleObj name="Equation" r:id="rId14" imgW="152334" imgH="190417" progId="Equation.DSMT4">
                    <p:embed/>
                    <p:pic>
                      <p:nvPicPr>
                        <p:cNvPr id="0" name="Picture 4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736" y="1101261"/>
                          <a:ext cx="24765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0" name="Straight Connector 119"/>
            <p:cNvCxnSpPr/>
            <p:nvPr/>
          </p:nvCxnSpPr>
          <p:spPr bwMode="auto">
            <a:xfrm>
              <a:off x="5973635" y="1566229"/>
              <a:ext cx="6940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16200000">
              <a:off x="5993831" y="1542358"/>
              <a:ext cx="6940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122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951280"/>
                </p:ext>
              </p:extLst>
            </p:nvPr>
          </p:nvGraphicFramePr>
          <p:xfrm>
            <a:off x="6730319" y="1443443"/>
            <a:ext cx="245852" cy="270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2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0" name="Picture 4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0319" y="1443443"/>
                          <a:ext cx="245852" cy="270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567026"/>
                </p:ext>
              </p:extLst>
            </p:nvPr>
          </p:nvGraphicFramePr>
          <p:xfrm>
            <a:off x="6221954" y="790611"/>
            <a:ext cx="236422" cy="279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3" name="Equation" r:id="rId18" imgW="139680" imgH="164880" progId="Equation.DSMT4">
                    <p:embed/>
                  </p:oleObj>
                </mc:Choice>
                <mc:Fallback>
                  <p:oleObj name="Equation" r:id="rId18" imgW="139680" imgH="164880" progId="Equation.DSMT4">
                    <p:embed/>
                    <p:pic>
                      <p:nvPicPr>
                        <p:cNvPr id="0" name="Picture 4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1954" y="790611"/>
                          <a:ext cx="236422" cy="279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0" name="Line 112"/>
            <p:cNvSpPr>
              <a:spLocks noChangeShapeType="1"/>
            </p:cNvSpPr>
            <p:nvPr/>
          </p:nvSpPr>
          <p:spPr bwMode="auto">
            <a:xfrm rot="21225931">
              <a:off x="4841442" y="2467623"/>
              <a:ext cx="381000" cy="1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8107" name="Object 459"/>
            <p:cNvGraphicFramePr>
              <a:graphicFrameLocks noChangeAspect="1"/>
            </p:cNvGraphicFramePr>
            <p:nvPr/>
          </p:nvGraphicFramePr>
          <p:xfrm>
            <a:off x="4919889" y="2579461"/>
            <a:ext cx="195263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4" name="Equation" r:id="rId20" imgW="195089" imgH="347502" progId="Equation.DSMT4">
                    <p:embed/>
                  </p:oleObj>
                </mc:Choice>
                <mc:Fallback>
                  <p:oleObj name="Equation" r:id="rId20" imgW="195089" imgH="347502" progId="Equation.DSMT4">
                    <p:embed/>
                    <p:pic>
                      <p:nvPicPr>
                        <p:cNvPr id="0" name="Picture 4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9889" y="2579461"/>
                          <a:ext cx="195263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1965325" y="0"/>
            <a:ext cx="5043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Inductance</a:t>
            </a:r>
          </a:p>
        </p:txBody>
      </p:sp>
      <p:sp>
        <p:nvSpPr>
          <p:cNvPr id="410650" name="Rectangle 26"/>
          <p:cNvSpPr>
            <a:spLocks noChangeArrowheads="1"/>
          </p:cNvSpPr>
          <p:nvPr/>
        </p:nvSpPr>
        <p:spPr bwMode="auto">
          <a:xfrm rot="17348705">
            <a:off x="2361377" y="1401496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17783" y="5818220"/>
            <a:ext cx="52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current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 produces a flux </a:t>
            </a:r>
            <a:r>
              <a:rPr lang="en-US" i="1" dirty="0" smtClean="0">
                <a:solidFill>
                  <a:schemeClr val="bg2"/>
                </a:solidFill>
                <a:sym typeface="Symbol" panose="05050102010706020507" pitchFamily="18" charset="2"/>
              </a:rPr>
              <a:t>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though the loop.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57534" y="1948422"/>
            <a:ext cx="2349500" cy="3345480"/>
            <a:chOff x="915164" y="1441642"/>
            <a:chExt cx="2349500" cy="3345480"/>
          </a:xfrm>
        </p:grpSpPr>
        <p:sp>
          <p:nvSpPr>
            <p:cNvPr id="15372" name="Text Box 62"/>
            <p:cNvSpPr txBox="1">
              <a:spLocks noChangeArrowheads="1"/>
            </p:cNvSpPr>
            <p:nvPr/>
          </p:nvSpPr>
          <p:spPr bwMode="auto">
            <a:xfrm>
              <a:off x="1203479" y="4387012"/>
              <a:ext cx="1867819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</a:rPr>
                <a:t>Single turn coil</a:t>
              </a:r>
            </a:p>
          </p:txBody>
        </p:sp>
        <p:sp>
          <p:nvSpPr>
            <p:cNvPr id="15373" name="Line 33"/>
            <p:cNvSpPr>
              <a:spLocks noChangeShapeType="1"/>
            </p:cNvSpPr>
            <p:nvPr/>
          </p:nvSpPr>
          <p:spPr bwMode="auto">
            <a:xfrm rot="16204673">
              <a:off x="2751901" y="1692451"/>
              <a:ext cx="107950" cy="381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4" name="Line 34"/>
            <p:cNvSpPr>
              <a:spLocks noChangeShapeType="1"/>
            </p:cNvSpPr>
            <p:nvPr/>
          </p:nvSpPr>
          <p:spPr bwMode="auto">
            <a:xfrm rot="16204673">
              <a:off x="2501076" y="1635301"/>
              <a:ext cx="114300" cy="254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5" name="Line 35"/>
            <p:cNvSpPr>
              <a:spLocks noChangeShapeType="1"/>
            </p:cNvSpPr>
            <p:nvPr/>
          </p:nvSpPr>
          <p:spPr bwMode="auto">
            <a:xfrm rot="16204673">
              <a:off x="2167701" y="1649589"/>
              <a:ext cx="107950" cy="31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6" name="Line 36"/>
            <p:cNvSpPr>
              <a:spLocks noChangeShapeType="1"/>
            </p:cNvSpPr>
            <p:nvPr/>
          </p:nvSpPr>
          <p:spPr bwMode="auto">
            <a:xfrm rot="16204673" flipV="1">
              <a:off x="1673989" y="1741664"/>
              <a:ext cx="82550" cy="222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7" name="Line 37"/>
            <p:cNvSpPr>
              <a:spLocks noChangeShapeType="1"/>
            </p:cNvSpPr>
            <p:nvPr/>
          </p:nvSpPr>
          <p:spPr bwMode="auto">
            <a:xfrm rot="16204673" flipV="1">
              <a:off x="1369189" y="1862314"/>
              <a:ext cx="88900" cy="444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5378" name="Group 58"/>
            <p:cNvGrpSpPr>
              <a:grpSpLocks/>
            </p:cNvGrpSpPr>
            <p:nvPr/>
          </p:nvGrpSpPr>
          <p:grpSpPr bwMode="auto">
            <a:xfrm>
              <a:off x="915164" y="2419526"/>
              <a:ext cx="2349500" cy="939800"/>
              <a:chOff x="784" y="2424"/>
              <a:chExt cx="1480" cy="592"/>
            </a:xfrm>
          </p:grpSpPr>
          <p:sp>
            <p:nvSpPr>
              <p:cNvPr id="15388" name="Oval 56"/>
              <p:cNvSpPr>
                <a:spLocks noChangeArrowheads="1"/>
              </p:cNvSpPr>
              <p:nvPr/>
            </p:nvSpPr>
            <p:spPr bwMode="auto">
              <a:xfrm>
                <a:off x="784" y="2424"/>
                <a:ext cx="1480" cy="592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Oval 57"/>
              <p:cNvSpPr>
                <a:spLocks noChangeArrowheads="1"/>
              </p:cNvSpPr>
              <p:nvPr/>
            </p:nvSpPr>
            <p:spPr bwMode="auto">
              <a:xfrm>
                <a:off x="968" y="2504"/>
                <a:ext cx="1120" cy="41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9" name="Line 32"/>
            <p:cNvSpPr>
              <a:spLocks noChangeShapeType="1"/>
            </p:cNvSpPr>
            <p:nvPr/>
          </p:nvSpPr>
          <p:spPr bwMode="auto">
            <a:xfrm rot="16204673" flipV="1">
              <a:off x="943739" y="2956101"/>
              <a:ext cx="2559050" cy="127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1" name="Line 48"/>
            <p:cNvSpPr>
              <a:spLocks noChangeShapeType="1"/>
            </p:cNvSpPr>
            <p:nvPr/>
          </p:nvSpPr>
          <p:spPr bwMode="auto">
            <a:xfrm>
              <a:off x="1215202" y="3086276"/>
              <a:ext cx="271463" cy="128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4" name="Arc 28"/>
            <p:cNvSpPr>
              <a:spLocks/>
            </p:cNvSpPr>
            <p:nvPr/>
          </p:nvSpPr>
          <p:spPr bwMode="auto">
            <a:xfrm rot="16204673" flipV="1">
              <a:off x="326201" y="2795764"/>
              <a:ext cx="2687638" cy="609600"/>
            </a:xfrm>
            <a:custGeom>
              <a:avLst/>
              <a:gdLst>
                <a:gd name="T0" fmla="*/ 0 w 17592"/>
                <a:gd name="T1" fmla="*/ 0 h 21552"/>
                <a:gd name="T2" fmla="*/ 0 w 17592"/>
                <a:gd name="T3" fmla="*/ 0 h 21552"/>
                <a:gd name="T4" fmla="*/ 0 w 17592"/>
                <a:gd name="T5" fmla="*/ 0 h 21552"/>
                <a:gd name="T6" fmla="*/ 0 60000 65536"/>
                <a:gd name="T7" fmla="*/ 0 60000 65536"/>
                <a:gd name="T8" fmla="*/ 0 60000 65536"/>
                <a:gd name="T9" fmla="*/ 0 w 17592"/>
                <a:gd name="T10" fmla="*/ 0 h 21552"/>
                <a:gd name="T11" fmla="*/ 17592 w 17592"/>
                <a:gd name="T12" fmla="*/ 21552 h 21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92" h="21552" fill="none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</a:path>
                <a:path w="17592" h="21552" stroke="0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  <a:lnTo>
                    <a:pt x="0" y="2155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Arc 31"/>
            <p:cNvSpPr>
              <a:spLocks/>
            </p:cNvSpPr>
            <p:nvPr/>
          </p:nvSpPr>
          <p:spPr bwMode="auto">
            <a:xfrm rot="16204673">
              <a:off x="1199326" y="2829101"/>
              <a:ext cx="2749550" cy="396875"/>
            </a:xfrm>
            <a:custGeom>
              <a:avLst/>
              <a:gdLst>
                <a:gd name="T0" fmla="*/ 0 w 17999"/>
                <a:gd name="T1" fmla="*/ 0 h 21575"/>
                <a:gd name="T2" fmla="*/ 0 w 17999"/>
                <a:gd name="T3" fmla="*/ 0 h 21575"/>
                <a:gd name="T4" fmla="*/ 0 w 17999"/>
                <a:gd name="T5" fmla="*/ 0 h 21575"/>
                <a:gd name="T6" fmla="*/ 0 60000 65536"/>
                <a:gd name="T7" fmla="*/ 0 60000 65536"/>
                <a:gd name="T8" fmla="*/ 0 60000 65536"/>
                <a:gd name="T9" fmla="*/ 0 w 17999"/>
                <a:gd name="T10" fmla="*/ 0 h 21575"/>
                <a:gd name="T11" fmla="*/ 17999 w 17999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9" h="21575" fill="none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</a:path>
                <a:path w="17999" h="21575" stroke="0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Arc 27"/>
            <p:cNvSpPr>
              <a:spLocks/>
            </p:cNvSpPr>
            <p:nvPr/>
          </p:nvSpPr>
          <p:spPr bwMode="auto">
            <a:xfrm rot="16204673" flipV="1">
              <a:off x="213489" y="2886251"/>
              <a:ext cx="2535238" cy="511175"/>
            </a:xfrm>
            <a:custGeom>
              <a:avLst/>
              <a:gdLst>
                <a:gd name="T0" fmla="*/ 0 w 20156"/>
                <a:gd name="T1" fmla="*/ 0 h 21555"/>
                <a:gd name="T2" fmla="*/ 0 w 20156"/>
                <a:gd name="T3" fmla="*/ 0 h 21555"/>
                <a:gd name="T4" fmla="*/ 0 w 20156"/>
                <a:gd name="T5" fmla="*/ 0 h 21555"/>
                <a:gd name="T6" fmla="*/ 0 60000 65536"/>
                <a:gd name="T7" fmla="*/ 0 60000 65536"/>
                <a:gd name="T8" fmla="*/ 0 60000 65536"/>
                <a:gd name="T9" fmla="*/ 0 w 20156"/>
                <a:gd name="T10" fmla="*/ 0 h 21555"/>
                <a:gd name="T11" fmla="*/ 20156 w 20156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6" h="21555" fill="none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</a:path>
                <a:path w="20156" h="21555" stroke="0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  <a:lnTo>
                    <a:pt x="0" y="2155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Arc 30"/>
            <p:cNvSpPr>
              <a:spLocks/>
            </p:cNvSpPr>
            <p:nvPr/>
          </p:nvSpPr>
          <p:spPr bwMode="auto">
            <a:xfrm rot="16204673">
              <a:off x="1364426" y="2911651"/>
              <a:ext cx="2751138" cy="293688"/>
            </a:xfrm>
            <a:custGeom>
              <a:avLst/>
              <a:gdLst>
                <a:gd name="T0" fmla="*/ 0 w 20836"/>
                <a:gd name="T1" fmla="*/ 0 h 21550"/>
                <a:gd name="T2" fmla="*/ 0 w 20836"/>
                <a:gd name="T3" fmla="*/ 0 h 21550"/>
                <a:gd name="T4" fmla="*/ 0 w 20836"/>
                <a:gd name="T5" fmla="*/ 0 h 21550"/>
                <a:gd name="T6" fmla="*/ 0 60000 65536"/>
                <a:gd name="T7" fmla="*/ 0 60000 65536"/>
                <a:gd name="T8" fmla="*/ 0 60000 65536"/>
                <a:gd name="T9" fmla="*/ 0 w 20836"/>
                <a:gd name="T10" fmla="*/ 0 h 21550"/>
                <a:gd name="T11" fmla="*/ 20836 w 20836"/>
                <a:gd name="T12" fmla="*/ 21550 h 21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36" h="21550" fill="none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</a:path>
                <a:path w="20836" h="21550" stroke="0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  <a:lnTo>
                    <a:pt x="0" y="2155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6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3581748"/>
                </p:ext>
              </p:extLst>
            </p:nvPr>
          </p:nvGraphicFramePr>
          <p:xfrm>
            <a:off x="966191" y="3292662"/>
            <a:ext cx="268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2" name="Equation" r:id="rId4" imgW="126835" imgH="152202" progId="Equation.DSMT4">
                    <p:embed/>
                  </p:oleObj>
                </mc:Choice>
                <mc:Fallback>
                  <p:oleObj name="Equation" r:id="rId4" imgW="126835" imgH="152202" progId="Equation.DSMT4">
                    <p:embed/>
                    <p:pic>
                      <p:nvPicPr>
                        <p:cNvPr id="0" name="Picture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191" y="3292662"/>
                          <a:ext cx="268287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10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1780676"/>
                </p:ext>
              </p:extLst>
            </p:nvPr>
          </p:nvGraphicFramePr>
          <p:xfrm>
            <a:off x="1902135" y="2609578"/>
            <a:ext cx="295729" cy="376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3" name="Equation" r:id="rId6" imgW="139579" imgH="177646" progId="Equation.DSMT4">
                    <p:embed/>
                  </p:oleObj>
                </mc:Choice>
                <mc:Fallback>
                  <p:oleObj name="Equation" r:id="rId6" imgW="139579" imgH="177646" progId="Equation.DSMT4">
                    <p:embed/>
                    <p:pic>
                      <p:nvPicPr>
                        <p:cNvPr id="0" name="Picture 2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2135" y="2609578"/>
                          <a:ext cx="295729" cy="376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52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220229"/>
                </p:ext>
              </p:extLst>
            </p:nvPr>
          </p:nvGraphicFramePr>
          <p:xfrm>
            <a:off x="1837270" y="1441642"/>
            <a:ext cx="262613" cy="284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4" name="Equation" r:id="rId8" imgW="152268" imgH="164957" progId="Equation.DSMT4">
                    <p:embed/>
                  </p:oleObj>
                </mc:Choice>
                <mc:Fallback>
                  <p:oleObj name="Equation" r:id="rId8" imgW="152268" imgH="164957" progId="Equation.DSMT4">
                    <p:embed/>
                    <p:pic>
                      <p:nvPicPr>
                        <p:cNvPr id="0" name="Picture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270" y="1441642"/>
                          <a:ext cx="262613" cy="284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" name="Straight Arrow Connector 4"/>
          <p:cNvCxnSpPr/>
          <p:nvPr/>
        </p:nvCxnSpPr>
        <p:spPr bwMode="auto">
          <a:xfrm flipH="1">
            <a:off x="3150825" y="2511846"/>
            <a:ext cx="1564394" cy="10906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8979" y="1013551"/>
            <a:ext cx="505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Consider a single loop carrying a current: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8107" y="3955056"/>
            <a:ext cx="4538950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Note that the current shown here (flowing counterclockwise) produces a magnetic flux that goes </a:t>
            </a:r>
            <a:r>
              <a:rPr lang="en-US" u="sng" dirty="0" smtClean="0">
                <a:solidFill>
                  <a:schemeClr val="bg1"/>
                </a:solidFill>
              </a:rPr>
              <a:t>up</a:t>
            </a:r>
            <a:r>
              <a:rPr lang="en-US" dirty="0" smtClean="0">
                <a:solidFill>
                  <a:schemeClr val="bg1"/>
                </a:solidFill>
              </a:rPr>
              <a:t> through the loop.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5711" y="1953766"/>
            <a:ext cx="1740665" cy="116955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Right-hand rule for determining the direction of the magnetic field from a current.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57349" y="1749993"/>
            <a:ext cx="2004060" cy="157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46"/>
          <p:cNvSpPr txBox="1">
            <a:spLocks noChangeArrowheads="1"/>
          </p:cNvSpPr>
          <p:nvPr/>
        </p:nvSpPr>
        <p:spPr bwMode="auto">
          <a:xfrm>
            <a:off x="1538847" y="5257284"/>
            <a:ext cx="583589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We are </a:t>
            </a:r>
            <a:r>
              <a:rPr lang="en-US" dirty="0" smtClean="0">
                <a:solidFill>
                  <a:schemeClr val="bg2"/>
                </a:solidFill>
              </a:rPr>
              <a:t>using </a:t>
            </a: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“passive” </a:t>
            </a:r>
            <a:r>
              <a:rPr lang="en-US" dirty="0">
                <a:solidFill>
                  <a:schemeClr val="bg2"/>
                </a:solidFill>
              </a:rPr>
              <a:t>sign </a:t>
            </a:r>
            <a:r>
              <a:rPr lang="en-US" dirty="0" smtClean="0">
                <a:solidFill>
                  <a:schemeClr val="bg2"/>
                </a:solidFill>
              </a:rPr>
              <a:t>convention here.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416823" name="Text Box 55"/>
          <p:cNvSpPr txBox="1">
            <a:spLocks noChangeArrowheads="1"/>
          </p:cNvSpPr>
          <p:nvPr/>
        </p:nvSpPr>
        <p:spPr bwMode="auto">
          <a:xfrm>
            <a:off x="900343" y="0"/>
            <a:ext cx="7304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Voltage Law for Inductor (cont.)</a:t>
            </a:r>
          </a:p>
        </p:txBody>
      </p:sp>
      <p:graphicFrame>
        <p:nvGraphicFramePr>
          <p:cNvPr id="27653" name="Object 2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139801"/>
              </p:ext>
            </p:extLst>
          </p:nvPr>
        </p:nvGraphicFramePr>
        <p:xfrm>
          <a:off x="1568450" y="2212975"/>
          <a:ext cx="17192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4" name="Equation" r:id="rId4" imgW="723600" imgH="393480" progId="Equation.DSMT4">
                  <p:embed/>
                </p:oleObj>
              </mc:Choice>
              <mc:Fallback>
                <p:oleObj name="Equation" r:id="rId4" imgW="723600" imgH="393480" progId="Equation.DSMT4">
                  <p:embed/>
                  <p:pic>
                    <p:nvPicPr>
                      <p:cNvPr id="27653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2212975"/>
                        <a:ext cx="1719263" cy="939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30961" y="1722983"/>
            <a:ext cx="2517774" cy="2718605"/>
            <a:chOff x="4830961" y="1722983"/>
            <a:chExt cx="2517774" cy="2718605"/>
          </a:xfrm>
        </p:grpSpPr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4830961" y="1722983"/>
              <a:ext cx="2517774" cy="2057400"/>
            </a:xfrm>
            <a:custGeom>
              <a:avLst/>
              <a:gdLst>
                <a:gd name="T0" fmla="*/ 2147483647 w 1586"/>
                <a:gd name="T1" fmla="*/ 2147483647 h 1296"/>
                <a:gd name="T2" fmla="*/ 2147483647 w 1586"/>
                <a:gd name="T3" fmla="*/ 2147483647 h 1296"/>
                <a:gd name="T4" fmla="*/ 2147483647 w 1586"/>
                <a:gd name="T5" fmla="*/ 2147483647 h 1296"/>
                <a:gd name="T6" fmla="*/ 2147483647 w 1586"/>
                <a:gd name="T7" fmla="*/ 2147483647 h 1296"/>
                <a:gd name="T8" fmla="*/ 2147483647 w 1586"/>
                <a:gd name="T9" fmla="*/ 2147483647 h 1296"/>
                <a:gd name="T10" fmla="*/ 2147483647 w 1586"/>
                <a:gd name="T11" fmla="*/ 2147483647 h 1296"/>
                <a:gd name="T12" fmla="*/ 2147483647 w 1586"/>
                <a:gd name="T13" fmla="*/ 2147483647 h 1296"/>
                <a:gd name="T14" fmla="*/ 2147483647 w 1586"/>
                <a:gd name="T15" fmla="*/ 2147483647 h 1296"/>
                <a:gd name="T16" fmla="*/ 2147483647 w 1586"/>
                <a:gd name="T17" fmla="*/ 2147483647 h 1296"/>
                <a:gd name="T18" fmla="*/ 2147483647 w 1586"/>
                <a:gd name="T19" fmla="*/ 2147483647 h 1296"/>
                <a:gd name="T20" fmla="*/ 2147483647 w 1586"/>
                <a:gd name="T21" fmla="*/ 2147483647 h 1296"/>
                <a:gd name="T22" fmla="*/ 2147483647 w 1586"/>
                <a:gd name="T23" fmla="*/ 2147483647 h 1296"/>
                <a:gd name="T24" fmla="*/ 2147483647 w 1586"/>
                <a:gd name="T25" fmla="*/ 2147483647 h 1296"/>
                <a:gd name="T26" fmla="*/ 2147483647 w 1586"/>
                <a:gd name="T27" fmla="*/ 2147483647 h 1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6"/>
                <a:gd name="T43" fmla="*/ 0 h 1296"/>
                <a:gd name="T44" fmla="*/ 1586 w 1586"/>
                <a:gd name="T45" fmla="*/ 1296 h 1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6" h="1296">
                  <a:moveTo>
                    <a:pt x="534" y="1296"/>
                  </a:moveTo>
                  <a:cubicBezTo>
                    <a:pt x="535" y="1274"/>
                    <a:pt x="540" y="1221"/>
                    <a:pt x="534" y="1166"/>
                  </a:cubicBezTo>
                  <a:cubicBezTo>
                    <a:pt x="528" y="1111"/>
                    <a:pt x="545" y="1017"/>
                    <a:pt x="496" y="966"/>
                  </a:cubicBezTo>
                  <a:cubicBezTo>
                    <a:pt x="447" y="915"/>
                    <a:pt x="324" y="920"/>
                    <a:pt x="242" y="858"/>
                  </a:cubicBezTo>
                  <a:cubicBezTo>
                    <a:pt x="160" y="796"/>
                    <a:pt x="0" y="699"/>
                    <a:pt x="4" y="597"/>
                  </a:cubicBezTo>
                  <a:cubicBezTo>
                    <a:pt x="8" y="495"/>
                    <a:pt x="107" y="341"/>
                    <a:pt x="265" y="244"/>
                  </a:cubicBezTo>
                  <a:cubicBezTo>
                    <a:pt x="423" y="147"/>
                    <a:pt x="743" y="0"/>
                    <a:pt x="949" y="14"/>
                  </a:cubicBezTo>
                  <a:cubicBezTo>
                    <a:pt x="1155" y="28"/>
                    <a:pt x="1418" y="227"/>
                    <a:pt x="1502" y="328"/>
                  </a:cubicBezTo>
                  <a:cubicBezTo>
                    <a:pt x="1586" y="429"/>
                    <a:pt x="1479" y="528"/>
                    <a:pt x="1456" y="620"/>
                  </a:cubicBezTo>
                  <a:cubicBezTo>
                    <a:pt x="1433" y="712"/>
                    <a:pt x="1437" y="830"/>
                    <a:pt x="1364" y="881"/>
                  </a:cubicBezTo>
                  <a:cubicBezTo>
                    <a:pt x="1291" y="932"/>
                    <a:pt x="1097" y="905"/>
                    <a:pt x="1017" y="926"/>
                  </a:cubicBezTo>
                  <a:cubicBezTo>
                    <a:pt x="937" y="947"/>
                    <a:pt x="912" y="968"/>
                    <a:pt x="885" y="1006"/>
                  </a:cubicBezTo>
                  <a:cubicBezTo>
                    <a:pt x="858" y="1044"/>
                    <a:pt x="858" y="1107"/>
                    <a:pt x="853" y="1154"/>
                  </a:cubicBezTo>
                  <a:cubicBezTo>
                    <a:pt x="848" y="1201"/>
                    <a:pt x="856" y="1260"/>
                    <a:pt x="857" y="1288"/>
                  </a:cubicBezTo>
                </a:path>
              </a:pathLst>
            </a:custGeom>
            <a:noFill/>
            <a:ln w="38100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Text Box 19"/>
            <p:cNvSpPr txBox="1">
              <a:spLocks noChangeArrowheads="1"/>
            </p:cNvSpPr>
            <p:nvPr/>
          </p:nvSpPr>
          <p:spPr bwMode="auto">
            <a:xfrm>
              <a:off x="6135653" y="3716426"/>
              <a:ext cx="37944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5321507" y="3703007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hlink"/>
                  </a:solidFill>
                </a:rPr>
                <a:t>-</a:t>
              </a:r>
            </a:p>
          </p:txBody>
        </p:sp>
        <p:graphicFrame>
          <p:nvGraphicFramePr>
            <p:cNvPr id="11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3702951"/>
                </p:ext>
              </p:extLst>
            </p:nvPr>
          </p:nvGraphicFramePr>
          <p:xfrm>
            <a:off x="5702662" y="4028838"/>
            <a:ext cx="495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345" name="Equation" r:id="rId6" imgW="304536" imgH="253780" progId="Equation.DSMT4">
                    <p:embed/>
                  </p:oleObj>
                </mc:Choice>
                <mc:Fallback>
                  <p:oleObj name="Equation" r:id="rId6" imgW="304536" imgH="253780" progId="Equation.DSMT4">
                    <p:embed/>
                    <p:pic>
                      <p:nvPicPr>
                        <p:cNvPr id="11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2662" y="4028838"/>
                          <a:ext cx="495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0" name="Line 112"/>
            <p:cNvSpPr>
              <a:spLocks noChangeShapeType="1"/>
            </p:cNvSpPr>
            <p:nvPr/>
          </p:nvSpPr>
          <p:spPr bwMode="auto">
            <a:xfrm rot="21225931">
              <a:off x="6479742" y="3181998"/>
              <a:ext cx="381000" cy="1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8107" name="Object 4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180887"/>
                </p:ext>
              </p:extLst>
            </p:nvPr>
          </p:nvGraphicFramePr>
          <p:xfrm>
            <a:off x="6558189" y="3293836"/>
            <a:ext cx="195263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346" name="Equation" r:id="rId8" imgW="195089" imgH="347502" progId="Equation.DSMT4">
                    <p:embed/>
                  </p:oleObj>
                </mc:Choice>
                <mc:Fallback>
                  <p:oleObj name="Equation" r:id="rId8" imgW="195089" imgH="347502" progId="Equation.DSMT4">
                    <p:embed/>
                    <p:pic>
                      <p:nvPicPr>
                        <p:cNvPr id="28107" name="Object 4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8189" y="3293836"/>
                          <a:ext cx="195263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676275" y="1171575"/>
            <a:ext cx="3331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Summary of Inductor Law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1203325" y="0"/>
            <a:ext cx="7062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Stored in Inductor</a:t>
            </a: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 rot="17348705">
            <a:off x="2449513" y="1004888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969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713697"/>
              </p:ext>
            </p:extLst>
          </p:nvPr>
        </p:nvGraphicFramePr>
        <p:xfrm>
          <a:off x="4013079" y="1116367"/>
          <a:ext cx="4017962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7" name="Equation" r:id="rId4" imgW="2095200" imgH="1854000" progId="Equation.DSMT4">
                  <p:embed/>
                </p:oleObj>
              </mc:Choice>
              <mc:Fallback>
                <p:oleObj name="Equation" r:id="rId4" imgW="2095200" imgH="185400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079" y="1116367"/>
                        <a:ext cx="4017962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1025"/>
          <p:cNvGraphicFramePr>
            <a:graphicFrameLocks noChangeAspect="1"/>
          </p:cNvGraphicFramePr>
          <p:nvPr/>
        </p:nvGraphicFramePr>
        <p:xfrm>
          <a:off x="1667847" y="5579115"/>
          <a:ext cx="3092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" name="Equation" r:id="rId6" imgW="1333500" imgH="393700" progId="Equation.DSMT4">
                  <p:embed/>
                </p:oleObj>
              </mc:Choice>
              <mc:Fallback>
                <p:oleObj name="Equation" r:id="rId6" imgW="1333500" imgH="39370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847" y="5579115"/>
                        <a:ext cx="3092450" cy="914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8" name="Text Box 46"/>
          <p:cNvSpPr txBox="1">
            <a:spLocks noChangeArrowheads="1"/>
          </p:cNvSpPr>
          <p:nvPr/>
        </p:nvSpPr>
        <p:spPr bwMode="auto">
          <a:xfrm>
            <a:off x="2235993" y="5087059"/>
            <a:ext cx="2023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 we </a:t>
            </a:r>
            <a:r>
              <a:rPr lang="en-US" sz="2000" dirty="0" smtClean="0">
                <a:solidFill>
                  <a:schemeClr val="bg1"/>
                </a:solidFill>
              </a:rPr>
              <a:t>have: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29700" name="Object 1025"/>
          <p:cNvGraphicFramePr>
            <a:graphicFrameLocks noChangeAspect="1"/>
          </p:cNvGraphicFramePr>
          <p:nvPr/>
        </p:nvGraphicFramePr>
        <p:xfrm>
          <a:off x="5576558" y="5594373"/>
          <a:ext cx="22685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9" name="Equation" r:id="rId8" imgW="977476" imgH="393529" progId="Equation.DSMT4">
                  <p:embed/>
                </p:oleObj>
              </mc:Choice>
              <mc:Fallback>
                <p:oleObj name="Equation" r:id="rId8" imgW="977476" imgH="393529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558" y="5594373"/>
                        <a:ext cx="2268537" cy="914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5669754" y="5102385"/>
            <a:ext cx="21082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DC 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82600" y="1507899"/>
            <a:ext cx="2720975" cy="3199947"/>
            <a:chOff x="482600" y="1507899"/>
            <a:chExt cx="2720975" cy="3199947"/>
          </a:xfrm>
        </p:grpSpPr>
        <p:sp>
          <p:nvSpPr>
            <p:cNvPr id="417797" name="AutoShape 5"/>
            <p:cNvSpPr>
              <a:spLocks noChangeArrowheads="1"/>
            </p:cNvSpPr>
            <p:nvPr/>
          </p:nvSpPr>
          <p:spPr bwMode="auto">
            <a:xfrm rot="16200000">
              <a:off x="1390650" y="1093788"/>
              <a:ext cx="904875" cy="2720975"/>
            </a:xfrm>
            <a:prstGeom prst="can">
              <a:avLst>
                <a:gd name="adj" fmla="val 484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3" name="Freeform 6"/>
            <p:cNvSpPr>
              <a:spLocks/>
            </p:cNvSpPr>
            <p:nvPr/>
          </p:nvSpPr>
          <p:spPr bwMode="auto">
            <a:xfrm>
              <a:off x="1159772" y="1927225"/>
              <a:ext cx="411162" cy="1501775"/>
            </a:xfrm>
            <a:custGeom>
              <a:avLst/>
              <a:gdLst>
                <a:gd name="T0" fmla="*/ 2147483647 w 259"/>
                <a:gd name="T1" fmla="*/ 2147483647 h 946"/>
                <a:gd name="T2" fmla="*/ 2147483647 w 259"/>
                <a:gd name="T3" fmla="*/ 2147483647 h 946"/>
                <a:gd name="T4" fmla="*/ 2147483647 w 259"/>
                <a:gd name="T5" fmla="*/ 2147483647 h 946"/>
                <a:gd name="T6" fmla="*/ 2147483647 w 259"/>
                <a:gd name="T7" fmla="*/ 2147483647 h 946"/>
                <a:gd name="T8" fmla="*/ 2147483647 w 259"/>
                <a:gd name="T9" fmla="*/ 2147483647 h 946"/>
                <a:gd name="T10" fmla="*/ 2147483647 w 259"/>
                <a:gd name="T11" fmla="*/ 2147483647 h 946"/>
                <a:gd name="T12" fmla="*/ 2147483647 w 259"/>
                <a:gd name="T13" fmla="*/ 2147483647 h 9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"/>
                <a:gd name="T22" fmla="*/ 0 h 946"/>
                <a:gd name="T23" fmla="*/ 259 w 259"/>
                <a:gd name="T24" fmla="*/ 946 h 9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" h="946">
                  <a:moveTo>
                    <a:pt x="4" y="946"/>
                  </a:moveTo>
                  <a:cubicBezTo>
                    <a:pt x="4" y="913"/>
                    <a:pt x="0" y="796"/>
                    <a:pt x="7" y="745"/>
                  </a:cubicBezTo>
                  <a:cubicBezTo>
                    <a:pt x="14" y="694"/>
                    <a:pt x="32" y="693"/>
                    <a:pt x="49" y="637"/>
                  </a:cubicBezTo>
                  <a:cubicBezTo>
                    <a:pt x="66" y="581"/>
                    <a:pt x="87" y="497"/>
                    <a:pt x="112" y="409"/>
                  </a:cubicBezTo>
                  <a:cubicBezTo>
                    <a:pt x="137" y="321"/>
                    <a:pt x="176" y="176"/>
                    <a:pt x="196" y="109"/>
                  </a:cubicBezTo>
                  <a:cubicBezTo>
                    <a:pt x="216" y="42"/>
                    <a:pt x="223" y="20"/>
                    <a:pt x="233" y="10"/>
                  </a:cubicBezTo>
                  <a:cubicBezTo>
                    <a:pt x="243" y="0"/>
                    <a:pt x="255" y="43"/>
                    <a:pt x="259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4" name="Freeform 7"/>
            <p:cNvSpPr>
              <a:spLocks/>
            </p:cNvSpPr>
            <p:nvPr/>
          </p:nvSpPr>
          <p:spPr bwMode="auto">
            <a:xfrm>
              <a:off x="1268413" y="1920875"/>
              <a:ext cx="452437" cy="1077913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5" name="Freeform 8"/>
            <p:cNvSpPr>
              <a:spLocks/>
            </p:cNvSpPr>
            <p:nvPr/>
          </p:nvSpPr>
          <p:spPr bwMode="auto">
            <a:xfrm>
              <a:off x="1420813" y="1920875"/>
              <a:ext cx="452437" cy="1077913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6" name="Freeform 9"/>
            <p:cNvSpPr>
              <a:spLocks/>
            </p:cNvSpPr>
            <p:nvPr/>
          </p:nvSpPr>
          <p:spPr bwMode="auto">
            <a:xfrm>
              <a:off x="1573213" y="1916113"/>
              <a:ext cx="452437" cy="1077912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7" name="Freeform 10"/>
            <p:cNvSpPr>
              <a:spLocks/>
            </p:cNvSpPr>
            <p:nvPr/>
          </p:nvSpPr>
          <p:spPr bwMode="auto">
            <a:xfrm>
              <a:off x="1725613" y="1916113"/>
              <a:ext cx="452437" cy="1077912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Freeform 11"/>
            <p:cNvSpPr>
              <a:spLocks/>
            </p:cNvSpPr>
            <p:nvPr/>
          </p:nvSpPr>
          <p:spPr bwMode="auto">
            <a:xfrm>
              <a:off x="1878013" y="1925638"/>
              <a:ext cx="452437" cy="1077912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9" name="Freeform 12"/>
            <p:cNvSpPr>
              <a:spLocks/>
            </p:cNvSpPr>
            <p:nvPr/>
          </p:nvSpPr>
          <p:spPr bwMode="auto">
            <a:xfrm>
              <a:off x="2054225" y="1920875"/>
              <a:ext cx="452438" cy="1077913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0" name="Freeform 13"/>
            <p:cNvSpPr>
              <a:spLocks/>
            </p:cNvSpPr>
            <p:nvPr/>
          </p:nvSpPr>
          <p:spPr bwMode="auto">
            <a:xfrm>
              <a:off x="2181225" y="1920875"/>
              <a:ext cx="452438" cy="1077913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1" name="Freeform 14"/>
            <p:cNvSpPr>
              <a:spLocks/>
            </p:cNvSpPr>
            <p:nvPr/>
          </p:nvSpPr>
          <p:spPr bwMode="auto">
            <a:xfrm>
              <a:off x="2359025" y="1930400"/>
              <a:ext cx="452438" cy="1077913"/>
            </a:xfrm>
            <a:custGeom>
              <a:avLst/>
              <a:gdLst>
                <a:gd name="T0" fmla="*/ 0 w 366"/>
                <a:gd name="T1" fmla="*/ 2147483647 h 679"/>
                <a:gd name="T2" fmla="*/ 2147483647 w 366"/>
                <a:gd name="T3" fmla="*/ 2147483647 h 679"/>
                <a:gd name="T4" fmla="*/ 2147483647 w 366"/>
                <a:gd name="T5" fmla="*/ 2147483647 h 679"/>
                <a:gd name="T6" fmla="*/ 2147483647 w 366"/>
                <a:gd name="T7" fmla="*/ 2147483647 h 679"/>
                <a:gd name="T8" fmla="*/ 2147483647 w 366"/>
                <a:gd name="T9" fmla="*/ 2147483647 h 679"/>
                <a:gd name="T10" fmla="*/ 2147483647 w 366"/>
                <a:gd name="T11" fmla="*/ 2147483647 h 679"/>
                <a:gd name="T12" fmla="*/ 2147483647 w 366"/>
                <a:gd name="T13" fmla="*/ 2147483647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2" name="Line 15"/>
            <p:cNvSpPr>
              <a:spLocks noChangeShapeType="1"/>
            </p:cNvSpPr>
            <p:nvPr/>
          </p:nvSpPr>
          <p:spPr bwMode="auto">
            <a:xfrm>
              <a:off x="2738926" y="2908562"/>
              <a:ext cx="0" cy="11763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4" name="Line 19"/>
            <p:cNvSpPr>
              <a:spLocks noChangeShapeType="1"/>
            </p:cNvSpPr>
            <p:nvPr/>
          </p:nvSpPr>
          <p:spPr bwMode="auto">
            <a:xfrm flipV="1">
              <a:off x="1166813" y="3543098"/>
              <a:ext cx="0" cy="27177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8" name="Line 28"/>
            <p:cNvSpPr>
              <a:spLocks noChangeShapeType="1"/>
            </p:cNvSpPr>
            <p:nvPr/>
          </p:nvSpPr>
          <p:spPr bwMode="auto">
            <a:xfrm flipH="1">
              <a:off x="2299878" y="4081463"/>
              <a:ext cx="443321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9" name="Line 29"/>
            <p:cNvSpPr>
              <a:spLocks noChangeShapeType="1"/>
            </p:cNvSpPr>
            <p:nvPr/>
          </p:nvSpPr>
          <p:spPr bwMode="auto">
            <a:xfrm flipH="1">
              <a:off x="1158875" y="4071735"/>
              <a:ext cx="40727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0" name="Line 30"/>
            <p:cNvSpPr>
              <a:spLocks noChangeShapeType="1"/>
            </p:cNvSpPr>
            <p:nvPr/>
          </p:nvSpPr>
          <p:spPr bwMode="auto">
            <a:xfrm flipH="1">
              <a:off x="1556359" y="3893617"/>
              <a:ext cx="177800" cy="1793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1" name="Line 31"/>
            <p:cNvSpPr>
              <a:spLocks noChangeShapeType="1"/>
            </p:cNvSpPr>
            <p:nvPr/>
          </p:nvSpPr>
          <p:spPr bwMode="auto">
            <a:xfrm flipH="1">
              <a:off x="1653702" y="4079875"/>
              <a:ext cx="27254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2" name="Arc 34"/>
            <p:cNvSpPr>
              <a:spLocks/>
            </p:cNvSpPr>
            <p:nvPr/>
          </p:nvSpPr>
          <p:spPr bwMode="auto">
            <a:xfrm>
              <a:off x="1530553" y="3932238"/>
              <a:ext cx="228600" cy="2095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35"/>
            <p:cNvSpPr>
              <a:spLocks noChangeShapeType="1"/>
            </p:cNvSpPr>
            <p:nvPr/>
          </p:nvSpPr>
          <p:spPr bwMode="auto">
            <a:xfrm>
              <a:off x="1742440" y="4099560"/>
              <a:ext cx="26035" cy="993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5" name="Oval 43"/>
            <p:cNvSpPr>
              <a:spLocks noChangeArrowheads="1"/>
            </p:cNvSpPr>
            <p:nvPr/>
          </p:nvSpPr>
          <p:spPr bwMode="auto">
            <a:xfrm>
              <a:off x="1943100" y="3911600"/>
              <a:ext cx="330200" cy="33020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Text Box 44"/>
            <p:cNvSpPr txBox="1">
              <a:spLocks noChangeArrowheads="1"/>
            </p:cNvSpPr>
            <p:nvPr/>
          </p:nvSpPr>
          <p:spPr bwMode="auto">
            <a:xfrm>
              <a:off x="1879724" y="3898900"/>
              <a:ext cx="3127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9727" name="Text Box 45"/>
            <p:cNvSpPr txBox="1">
              <a:spLocks noChangeArrowheads="1"/>
            </p:cNvSpPr>
            <p:nvPr/>
          </p:nvSpPr>
          <p:spPr bwMode="auto">
            <a:xfrm>
              <a:off x="2055050" y="3873500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29717" name="Line 27"/>
            <p:cNvSpPr>
              <a:spLocks noChangeShapeType="1"/>
            </p:cNvSpPr>
            <p:nvPr/>
          </p:nvSpPr>
          <p:spPr bwMode="auto">
            <a:xfrm flipH="1">
              <a:off x="1165225" y="3413899"/>
              <a:ext cx="0" cy="6556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9701" name="Object 1024"/>
            <p:cNvGraphicFramePr>
              <a:graphicFrameLocks noChangeAspect="1"/>
            </p:cNvGraphicFramePr>
            <p:nvPr/>
          </p:nvGraphicFramePr>
          <p:xfrm>
            <a:off x="492425" y="4213907"/>
            <a:ext cx="863954" cy="420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60" name="Equation" r:id="rId10" imgW="520474" imgH="253890" progId="Equation.DSMT4">
                    <p:embed/>
                  </p:oleObj>
                </mc:Choice>
                <mc:Fallback>
                  <p:oleObj name="Equation" r:id="rId10" imgW="520474" imgH="253890" progId="Equation.DSMT4">
                    <p:embed/>
                    <p:pic>
                      <p:nvPicPr>
                        <p:cNvPr id="0" name="Picture 4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25" y="4213907"/>
                          <a:ext cx="863954" cy="420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2" name="Object 6"/>
            <p:cNvGraphicFramePr>
              <a:graphicFrameLocks noChangeAspect="1"/>
            </p:cNvGraphicFramePr>
            <p:nvPr/>
          </p:nvGraphicFramePr>
          <p:xfrm>
            <a:off x="1872343" y="1507899"/>
            <a:ext cx="28416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61" name="Equation" r:id="rId12" imgW="139639" imgH="152334" progId="Equation.DSMT4">
                    <p:embed/>
                  </p:oleObj>
                </mc:Choice>
                <mc:Fallback>
                  <p:oleObj name="Equation" r:id="rId12" imgW="139639" imgH="152334" progId="Equation.DSMT4">
                    <p:embed/>
                    <p:pic>
                      <p:nvPicPr>
                        <p:cNvPr id="0" name="Picture 4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343" y="1507899"/>
                          <a:ext cx="28416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8"/>
            <p:cNvGraphicFramePr>
              <a:graphicFrameLocks noChangeAspect="1"/>
            </p:cNvGraphicFramePr>
            <p:nvPr/>
          </p:nvGraphicFramePr>
          <p:xfrm>
            <a:off x="1444171" y="3540806"/>
            <a:ext cx="51593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62" name="Equation" r:id="rId14" imgW="317087" imgH="177569" progId="Equation.DSMT4">
                    <p:embed/>
                  </p:oleObj>
                </mc:Choice>
                <mc:Fallback>
                  <p:oleObj name="Equation" r:id="rId14" imgW="317087" imgH="177569" progId="Equation.DSMT4">
                    <p:embed/>
                    <p:pic>
                      <p:nvPicPr>
                        <p:cNvPr id="0" name="Picture 4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171" y="3540806"/>
                          <a:ext cx="51593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7"/>
            <p:cNvGraphicFramePr>
              <a:graphicFrameLocks noChangeAspect="1"/>
            </p:cNvGraphicFramePr>
            <p:nvPr/>
          </p:nvGraphicFramePr>
          <p:xfrm>
            <a:off x="823687" y="3291342"/>
            <a:ext cx="182563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63" name="Equation" r:id="rId16" imgW="88707" imgH="164742" progId="Equation.DSMT4">
                    <p:embed/>
                  </p:oleObj>
                </mc:Choice>
                <mc:Fallback>
                  <p:oleObj name="Equation" r:id="rId16" imgW="88707" imgH="164742" progId="Equation.DSMT4">
                    <p:embed/>
                    <p:pic>
                      <p:nvPicPr>
                        <p:cNvPr id="0" name="Picture 4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687" y="3291342"/>
                          <a:ext cx="182563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8"/>
            <p:cNvGraphicFramePr>
              <a:graphicFrameLocks noChangeAspect="1"/>
            </p:cNvGraphicFramePr>
            <p:nvPr/>
          </p:nvGraphicFramePr>
          <p:xfrm>
            <a:off x="1858963" y="3102882"/>
            <a:ext cx="18573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64" name="Equation" r:id="rId18" imgW="114201" imgH="139579" progId="Equation.DSMT4">
                    <p:embed/>
                  </p:oleObj>
                </mc:Choice>
                <mc:Fallback>
                  <p:oleObj name="Equation" r:id="rId18" imgW="114201" imgH="139579" progId="Equation.DSMT4">
                    <p:embed/>
                    <p:pic>
                      <p:nvPicPr>
                        <p:cNvPr id="0" name="Picture 4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963" y="3102882"/>
                          <a:ext cx="185737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236437" y="2982459"/>
              <a:ext cx="352425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43" name="Text Box 68"/>
            <p:cNvSpPr txBox="1">
              <a:spLocks noChangeArrowheads="1"/>
            </p:cNvSpPr>
            <p:nvPr/>
          </p:nvSpPr>
          <p:spPr bwMode="auto">
            <a:xfrm>
              <a:off x="2357667" y="3004230"/>
              <a:ext cx="352425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hlink"/>
                  </a:solidFill>
                </a:rPr>
                <a:t>-</a:t>
              </a:r>
              <a:endParaRPr lang="en-US" dirty="0">
                <a:solidFill>
                  <a:schemeClr val="hlink"/>
                </a:solidFill>
              </a:endParaRPr>
            </a:p>
          </p:txBody>
        </p:sp>
        <p:graphicFrame>
          <p:nvGraphicFramePr>
            <p:cNvPr id="44" name="Object 18"/>
            <p:cNvGraphicFramePr>
              <a:graphicFrameLocks noChangeAspect="1"/>
            </p:cNvGraphicFramePr>
            <p:nvPr/>
          </p:nvGraphicFramePr>
          <p:xfrm>
            <a:off x="1846036" y="4295096"/>
            <a:ext cx="495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65" name="Equation" r:id="rId20" imgW="304536" imgH="253780" progId="Equation.DSMT4">
                    <p:embed/>
                  </p:oleObj>
                </mc:Choice>
                <mc:Fallback>
                  <p:oleObj name="Equation" r:id="rId20" imgW="304536" imgH="253780" progId="Equation.DSMT4">
                    <p:embed/>
                    <p:pic>
                      <p:nvPicPr>
                        <p:cNvPr id="0" name="Picture 4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6036" y="4295096"/>
                          <a:ext cx="495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1012825" y="0"/>
            <a:ext cx="7126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Formula for Inductor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 rot="17348705">
            <a:off x="2449513" y="1004888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072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19513"/>
              </p:ext>
            </p:extLst>
          </p:nvPr>
        </p:nvGraphicFramePr>
        <p:xfrm>
          <a:off x="3778250" y="1695450"/>
          <a:ext cx="14144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Equation" r:id="rId4" imgW="596641" imgH="393529" progId="Equation.DSMT4">
                  <p:embed/>
                </p:oleObj>
              </mc:Choice>
              <mc:Fallback>
                <p:oleObj name="Equation" r:id="rId4" imgW="596641" imgH="393529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1695450"/>
                        <a:ext cx="1414463" cy="9318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534171"/>
              </p:ext>
            </p:extLst>
          </p:nvPr>
        </p:nvGraphicFramePr>
        <p:xfrm>
          <a:off x="3154363" y="4683125"/>
          <a:ext cx="25860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Equation" r:id="rId6" imgW="1091726" imgH="444307" progId="Equation.DSMT4">
                  <p:embed/>
                </p:oleObj>
              </mc:Choice>
              <mc:Fallback>
                <p:oleObj name="Equation" r:id="rId6" imgW="1091726" imgH="444307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4683125"/>
                        <a:ext cx="2586037" cy="10525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72662"/>
              </p:ext>
            </p:extLst>
          </p:nvPr>
        </p:nvGraphicFramePr>
        <p:xfrm>
          <a:off x="3313113" y="3099438"/>
          <a:ext cx="23971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" name="Equation" r:id="rId8" imgW="1129810" imgH="444307" progId="Equation.DSMT4">
                  <p:embed/>
                </p:oleObj>
              </mc:Choice>
              <mc:Fallback>
                <p:oleObj name="Equation" r:id="rId8" imgW="1129810" imgH="444307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3099438"/>
                        <a:ext cx="23971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37"/>
          <p:cNvSpPr txBox="1">
            <a:spLocks noChangeArrowheads="1"/>
          </p:cNvSpPr>
          <p:nvPr/>
        </p:nvSpPr>
        <p:spPr bwMode="auto">
          <a:xfrm>
            <a:off x="330323" y="998909"/>
            <a:ext cx="66532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can write the inductance in terms of stored energy as:</a:t>
            </a:r>
          </a:p>
        </p:txBody>
      </p:sp>
      <p:sp>
        <p:nvSpPr>
          <p:cNvPr id="30728" name="Text Box 38"/>
          <p:cNvSpPr txBox="1">
            <a:spLocks noChangeArrowheads="1"/>
          </p:cNvSpPr>
          <p:nvPr/>
        </p:nvSpPr>
        <p:spPr bwMode="auto">
          <a:xfrm>
            <a:off x="1508125" y="3249613"/>
            <a:ext cx="1651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Next, we use</a:t>
            </a:r>
          </a:p>
        </p:txBody>
      </p:sp>
      <p:sp>
        <p:nvSpPr>
          <p:cNvPr id="30729" name="Text Box 39"/>
          <p:cNvSpPr txBox="1">
            <a:spLocks noChangeArrowheads="1"/>
          </p:cNvSpPr>
          <p:nvPr/>
        </p:nvSpPr>
        <p:spPr bwMode="auto">
          <a:xfrm>
            <a:off x="1152525" y="4926013"/>
            <a:ext cx="1749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We then have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2057" y="6016334"/>
            <a:ext cx="6567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This gives us an </a:t>
            </a:r>
            <a:r>
              <a:rPr lang="en-US" sz="2000" u="sng" dirty="0" smtClean="0">
                <a:solidFill>
                  <a:srgbClr val="FF0000"/>
                </a:solidFill>
              </a:rPr>
              <a:t>alternative way</a:t>
            </a:r>
            <a:r>
              <a:rPr lang="en-US" sz="2000" dirty="0" smtClean="0">
                <a:solidFill>
                  <a:srgbClr val="FF0000"/>
                </a:solidFill>
              </a:rPr>
              <a:t> to calculate inductance.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2955925" y="0"/>
            <a:ext cx="3024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3174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81213"/>
              </p:ext>
            </p:extLst>
          </p:nvPr>
        </p:nvGraphicFramePr>
        <p:xfrm>
          <a:off x="4664362" y="3482953"/>
          <a:ext cx="31083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3" name="Equation" r:id="rId4" imgW="1574800" imgH="482600" progId="Equation.DSMT4">
                  <p:embed/>
                </p:oleObj>
              </mc:Choice>
              <mc:Fallback>
                <p:oleObj name="Equation" r:id="rId4" imgW="1574800" imgH="4826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362" y="3482953"/>
                        <a:ext cx="310832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39"/>
          <p:cNvSpPr txBox="1">
            <a:spLocks noChangeArrowheads="1"/>
          </p:cNvSpPr>
          <p:nvPr/>
        </p:nvSpPr>
        <p:spPr bwMode="auto">
          <a:xfrm>
            <a:off x="378278" y="869951"/>
            <a:ext cx="3824317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2"/>
                </a:solidFill>
                <a:latin typeface="Times New Roman" pitchFamily="18" charset="0"/>
              </a:rPr>
              <a:t>L </a:t>
            </a:r>
            <a:r>
              <a:rPr lang="en-US" sz="2000" dirty="0" smtClean="0">
                <a:solidFill>
                  <a:schemeClr val="bg2"/>
                </a:solidFill>
              </a:rPr>
              <a:t>using the energy formula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31747" name="Object 1"/>
          <p:cNvGraphicFramePr>
            <a:graphicFrameLocks noChangeAspect="1"/>
          </p:cNvGraphicFramePr>
          <p:nvPr/>
        </p:nvGraphicFramePr>
        <p:xfrm>
          <a:off x="3216275" y="5492750"/>
          <a:ext cx="34544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4" name="Equation" r:id="rId6" imgW="1536700" imgH="482600" progId="Equation.DSMT4">
                  <p:embed/>
                </p:oleObj>
              </mc:Choice>
              <mc:Fallback>
                <p:oleObj name="Equation" r:id="rId6" imgW="1536700" imgH="48260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492750"/>
                        <a:ext cx="3454400" cy="10858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 Box 44"/>
          <p:cNvSpPr txBox="1">
            <a:spLocks noChangeArrowheads="1"/>
          </p:cNvSpPr>
          <p:nvPr/>
        </p:nvSpPr>
        <p:spPr bwMode="auto">
          <a:xfrm>
            <a:off x="6686096" y="1951945"/>
            <a:ext cx="1373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hlink"/>
                </a:solidFill>
              </a:rPr>
              <a:t>Solenoid</a:t>
            </a:r>
          </a:p>
        </p:txBody>
      </p:sp>
      <p:sp>
        <p:nvSpPr>
          <p:cNvPr id="31754" name="Text Box 45"/>
          <p:cNvSpPr txBox="1">
            <a:spLocks noChangeArrowheads="1"/>
          </p:cNvSpPr>
          <p:nvPr/>
        </p:nvSpPr>
        <p:spPr bwMode="auto">
          <a:xfrm>
            <a:off x="352425" y="3736953"/>
            <a:ext cx="413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From a previous example, we have</a:t>
            </a: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4164013" y="4492625"/>
          <a:ext cx="11779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5" name="Equation" r:id="rId8" imgW="596641" imgH="393529" progId="Equation.DSMT4">
                  <p:embed/>
                </p:oleObj>
              </mc:Choice>
              <mc:Fallback>
                <p:oleObj name="Equation" r:id="rId8" imgW="596641" imgH="393529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4492625"/>
                        <a:ext cx="11779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Text Box 47"/>
          <p:cNvSpPr txBox="1">
            <a:spLocks noChangeArrowheads="1"/>
          </p:cNvSpPr>
          <p:nvPr/>
        </p:nvSpPr>
        <p:spPr bwMode="auto">
          <a:xfrm>
            <a:off x="2041525" y="4645665"/>
            <a:ext cx="1974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Energy formula:</a:t>
            </a:r>
          </a:p>
        </p:txBody>
      </p:sp>
      <p:sp>
        <p:nvSpPr>
          <p:cNvPr id="31756" name="Text Box 48"/>
          <p:cNvSpPr txBox="1">
            <a:spLocks noChangeArrowheads="1"/>
          </p:cNvSpPr>
          <p:nvPr/>
        </p:nvSpPr>
        <p:spPr bwMode="auto">
          <a:xfrm>
            <a:off x="1041400" y="5802313"/>
            <a:ext cx="2005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Hence, we have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702832" y="1194254"/>
            <a:ext cx="3606790" cy="2055137"/>
            <a:chOff x="2517775" y="987425"/>
            <a:chExt cx="3606790" cy="2055137"/>
          </a:xfrm>
        </p:grpSpPr>
        <p:sp>
          <p:nvSpPr>
            <p:cNvPr id="419845" name="AutoShape 5"/>
            <p:cNvSpPr>
              <a:spLocks noChangeArrowheads="1"/>
            </p:cNvSpPr>
            <p:nvPr/>
          </p:nvSpPr>
          <p:spPr bwMode="auto">
            <a:xfrm rot="16200000">
              <a:off x="4311642" y="581690"/>
              <a:ext cx="904876" cy="2720971"/>
            </a:xfrm>
            <a:prstGeom prst="can">
              <a:avLst>
                <a:gd name="adj" fmla="val 5402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8" name="Freeform 6"/>
            <p:cNvSpPr>
              <a:spLocks/>
            </p:cNvSpPr>
            <p:nvPr/>
          </p:nvSpPr>
          <p:spPr bwMode="auto">
            <a:xfrm>
              <a:off x="4078281" y="1408775"/>
              <a:ext cx="411162" cy="1528765"/>
            </a:xfrm>
            <a:custGeom>
              <a:avLst/>
              <a:gdLst>
                <a:gd name="T0" fmla="*/ 15 w 257"/>
                <a:gd name="T1" fmla="*/ 947 h 947"/>
                <a:gd name="T2" fmla="*/ 5 w 257"/>
                <a:gd name="T3" fmla="*/ 745 h 947"/>
                <a:gd name="T4" fmla="*/ 47 w 257"/>
                <a:gd name="T5" fmla="*/ 637 h 947"/>
                <a:gd name="T6" fmla="*/ 110 w 257"/>
                <a:gd name="T7" fmla="*/ 409 h 947"/>
                <a:gd name="T8" fmla="*/ 194 w 257"/>
                <a:gd name="T9" fmla="*/ 109 h 947"/>
                <a:gd name="T10" fmla="*/ 231 w 257"/>
                <a:gd name="T11" fmla="*/ 10 h 947"/>
                <a:gd name="T12" fmla="*/ 257 w 257"/>
                <a:gd name="T13" fmla="*/ 49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7"/>
                <a:gd name="T22" fmla="*/ 0 h 947"/>
                <a:gd name="T23" fmla="*/ 257 w 257"/>
                <a:gd name="T24" fmla="*/ 947 h 947"/>
                <a:gd name="connsiteX0" fmla="*/ 337 w 10064"/>
                <a:gd name="connsiteY0" fmla="*/ 10042 h 10042"/>
                <a:gd name="connsiteX1" fmla="*/ 259 w 10064"/>
                <a:gd name="connsiteY1" fmla="*/ 7867 h 10042"/>
                <a:gd name="connsiteX2" fmla="*/ 1893 w 10064"/>
                <a:gd name="connsiteY2" fmla="*/ 6727 h 10042"/>
                <a:gd name="connsiteX3" fmla="*/ 4344 w 10064"/>
                <a:gd name="connsiteY3" fmla="*/ 4319 h 10042"/>
                <a:gd name="connsiteX4" fmla="*/ 7613 w 10064"/>
                <a:gd name="connsiteY4" fmla="*/ 1151 h 10042"/>
                <a:gd name="connsiteX5" fmla="*/ 9052 w 10064"/>
                <a:gd name="connsiteY5" fmla="*/ 106 h 10042"/>
                <a:gd name="connsiteX6" fmla="*/ 10064 w 10064"/>
                <a:gd name="connsiteY6" fmla="*/ 517 h 10042"/>
                <a:gd name="connsiteX0" fmla="*/ 337 w 10064"/>
                <a:gd name="connsiteY0" fmla="*/ 10169 h 10169"/>
                <a:gd name="connsiteX1" fmla="*/ 259 w 10064"/>
                <a:gd name="connsiteY1" fmla="*/ 7867 h 10169"/>
                <a:gd name="connsiteX2" fmla="*/ 1893 w 10064"/>
                <a:gd name="connsiteY2" fmla="*/ 6727 h 10169"/>
                <a:gd name="connsiteX3" fmla="*/ 4344 w 10064"/>
                <a:gd name="connsiteY3" fmla="*/ 4319 h 10169"/>
                <a:gd name="connsiteX4" fmla="*/ 7613 w 10064"/>
                <a:gd name="connsiteY4" fmla="*/ 1151 h 10169"/>
                <a:gd name="connsiteX5" fmla="*/ 9052 w 10064"/>
                <a:gd name="connsiteY5" fmla="*/ 106 h 10169"/>
                <a:gd name="connsiteX6" fmla="*/ 10064 w 10064"/>
                <a:gd name="connsiteY6" fmla="*/ 517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64" h="10169">
                  <a:moveTo>
                    <a:pt x="337" y="10169"/>
                  </a:moveTo>
                  <a:cubicBezTo>
                    <a:pt x="337" y="9821"/>
                    <a:pt x="0" y="8441"/>
                    <a:pt x="259" y="7867"/>
                  </a:cubicBezTo>
                  <a:cubicBezTo>
                    <a:pt x="518" y="7293"/>
                    <a:pt x="1231" y="7318"/>
                    <a:pt x="1893" y="6727"/>
                  </a:cubicBezTo>
                  <a:cubicBezTo>
                    <a:pt x="2554" y="6135"/>
                    <a:pt x="3371" y="5248"/>
                    <a:pt x="4344" y="4319"/>
                  </a:cubicBezTo>
                  <a:cubicBezTo>
                    <a:pt x="5317" y="3390"/>
                    <a:pt x="6834" y="1859"/>
                    <a:pt x="7613" y="1151"/>
                  </a:cubicBezTo>
                  <a:cubicBezTo>
                    <a:pt x="8391" y="444"/>
                    <a:pt x="8663" y="211"/>
                    <a:pt x="9052" y="106"/>
                  </a:cubicBezTo>
                  <a:cubicBezTo>
                    <a:pt x="9441" y="0"/>
                    <a:pt x="9908" y="454"/>
                    <a:pt x="10064" y="517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9" name="Freeform 7"/>
            <p:cNvSpPr>
              <a:spLocks/>
            </p:cNvSpPr>
            <p:nvPr/>
          </p:nvSpPr>
          <p:spPr bwMode="auto">
            <a:xfrm>
              <a:off x="4189406" y="1408775"/>
              <a:ext cx="452437" cy="1077914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0" name="Freeform 8"/>
            <p:cNvSpPr>
              <a:spLocks/>
            </p:cNvSpPr>
            <p:nvPr/>
          </p:nvSpPr>
          <p:spPr bwMode="auto">
            <a:xfrm>
              <a:off x="4341806" y="1408775"/>
              <a:ext cx="452437" cy="1077914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1" name="Freeform 9"/>
            <p:cNvSpPr>
              <a:spLocks/>
            </p:cNvSpPr>
            <p:nvPr/>
          </p:nvSpPr>
          <p:spPr bwMode="auto">
            <a:xfrm>
              <a:off x="4494206" y="1404013"/>
              <a:ext cx="452437" cy="1077914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2" name="Freeform 10"/>
            <p:cNvSpPr>
              <a:spLocks/>
            </p:cNvSpPr>
            <p:nvPr/>
          </p:nvSpPr>
          <p:spPr bwMode="auto">
            <a:xfrm>
              <a:off x="4646605" y="1404013"/>
              <a:ext cx="452437" cy="1077914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3" name="Freeform 11"/>
            <p:cNvSpPr>
              <a:spLocks/>
            </p:cNvSpPr>
            <p:nvPr/>
          </p:nvSpPr>
          <p:spPr bwMode="auto">
            <a:xfrm>
              <a:off x="4799005" y="1413538"/>
              <a:ext cx="452437" cy="1077914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4" name="Freeform 12"/>
            <p:cNvSpPr>
              <a:spLocks/>
            </p:cNvSpPr>
            <p:nvPr/>
          </p:nvSpPr>
          <p:spPr bwMode="auto">
            <a:xfrm>
              <a:off x="4975218" y="1408775"/>
              <a:ext cx="452437" cy="1077914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5" name="Freeform 13"/>
            <p:cNvSpPr>
              <a:spLocks/>
            </p:cNvSpPr>
            <p:nvPr/>
          </p:nvSpPr>
          <p:spPr bwMode="auto">
            <a:xfrm>
              <a:off x="5127617" y="1408775"/>
              <a:ext cx="452437" cy="1077914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6" name="Freeform 14"/>
            <p:cNvSpPr>
              <a:spLocks/>
            </p:cNvSpPr>
            <p:nvPr/>
          </p:nvSpPr>
          <p:spPr bwMode="auto">
            <a:xfrm>
              <a:off x="5280017" y="1418300"/>
              <a:ext cx="452437" cy="1077914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7" name="Line 15"/>
            <p:cNvSpPr>
              <a:spLocks noChangeShapeType="1"/>
            </p:cNvSpPr>
            <p:nvPr/>
          </p:nvSpPr>
          <p:spPr bwMode="auto">
            <a:xfrm>
              <a:off x="5665779" y="2396202"/>
              <a:ext cx="0" cy="45720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8" name="Line 17"/>
            <p:cNvSpPr>
              <a:spLocks noChangeShapeType="1"/>
            </p:cNvSpPr>
            <p:nvPr/>
          </p:nvSpPr>
          <p:spPr bwMode="auto">
            <a:xfrm flipH="1" flipV="1">
              <a:off x="4088474" y="2683540"/>
              <a:ext cx="0" cy="2063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2" name="Line 34"/>
            <p:cNvSpPr>
              <a:spLocks noChangeShapeType="1"/>
            </p:cNvSpPr>
            <p:nvPr/>
          </p:nvSpPr>
          <p:spPr bwMode="auto">
            <a:xfrm flipH="1" flipV="1">
              <a:off x="2873829" y="1919951"/>
              <a:ext cx="83297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3" name="Line 36"/>
            <p:cNvSpPr>
              <a:spLocks noChangeShapeType="1"/>
            </p:cNvSpPr>
            <p:nvPr/>
          </p:nvSpPr>
          <p:spPr bwMode="auto">
            <a:xfrm flipV="1">
              <a:off x="3709982" y="1540538"/>
              <a:ext cx="49212" cy="379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4061361" y="3042562"/>
              <a:ext cx="160316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35" name="Object 6"/>
            <p:cNvGraphicFramePr>
              <a:graphicFrameLocks noChangeAspect="1"/>
            </p:cNvGraphicFramePr>
            <p:nvPr/>
          </p:nvGraphicFramePr>
          <p:xfrm>
            <a:off x="4729391" y="2585289"/>
            <a:ext cx="299811" cy="386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06" name="Equation" r:id="rId10" imgW="177646" imgH="228402" progId="Equation.DSMT4">
                    <p:embed/>
                  </p:oleObj>
                </mc:Choice>
                <mc:Fallback>
                  <p:oleObj name="Equation" r:id="rId10" imgW="177646" imgH="228402" progId="Equation.DSMT4">
                    <p:embed/>
                    <p:pic>
                      <p:nvPicPr>
                        <p:cNvPr id="0" name="Picture 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9391" y="2585289"/>
                          <a:ext cx="299811" cy="386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6"/>
            <p:cNvGraphicFramePr>
              <a:graphicFrameLocks noChangeAspect="1"/>
            </p:cNvGraphicFramePr>
            <p:nvPr/>
          </p:nvGraphicFramePr>
          <p:xfrm>
            <a:off x="4881563" y="987425"/>
            <a:ext cx="300037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07" name="Equation" r:id="rId12" imgW="177492" imgH="164814" progId="Equation.DSMT4">
                    <p:embed/>
                  </p:oleObj>
                </mc:Choice>
                <mc:Fallback>
                  <p:oleObj name="Equation" r:id="rId12" imgW="177492" imgH="164814" progId="Equation.DSMT4">
                    <p:embed/>
                    <p:pic>
                      <p:nvPicPr>
                        <p:cNvPr id="0" name="Picture 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1563" y="987425"/>
                          <a:ext cx="300037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2517775" y="1792288"/>
            <a:ext cx="193675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08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3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775" y="1792288"/>
                          <a:ext cx="193675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3487510" y="1597479"/>
            <a:ext cx="214313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09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3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7510" y="1597479"/>
                          <a:ext cx="214313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2955925" y="0"/>
            <a:ext cx="2757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 rot="17348705">
            <a:off x="2449513" y="1004888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4" name="Text Box 23"/>
          <p:cNvSpPr txBox="1">
            <a:spLocks noChangeArrowheads="1"/>
          </p:cNvSpPr>
          <p:nvPr/>
        </p:nvSpPr>
        <p:spPr bwMode="auto">
          <a:xfrm>
            <a:off x="760413" y="4633913"/>
            <a:ext cx="20177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Coaxial cable</a:t>
            </a:r>
          </a:p>
        </p:txBody>
      </p:sp>
      <p:graphicFrame>
        <p:nvGraphicFramePr>
          <p:cNvPr id="3277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92785"/>
              </p:ext>
            </p:extLst>
          </p:nvPr>
        </p:nvGraphicFramePr>
        <p:xfrm>
          <a:off x="4535488" y="2406964"/>
          <a:ext cx="44323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9" name="Equation" r:id="rId4" imgW="2235200" imgH="1905000" progId="Equation.DSMT4">
                  <p:embed/>
                </p:oleObj>
              </mc:Choice>
              <mc:Fallback>
                <p:oleObj name="Equation" r:id="rId4" imgW="2235200" imgH="19050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2406964"/>
                        <a:ext cx="4432300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713603"/>
              </p:ext>
            </p:extLst>
          </p:nvPr>
        </p:nvGraphicFramePr>
        <p:xfrm>
          <a:off x="5313363" y="1260860"/>
          <a:ext cx="21653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" name="Equation" r:id="rId6" imgW="1091726" imgH="444307" progId="Equation.DSMT4">
                  <p:embed/>
                </p:oleObj>
              </mc:Choice>
              <mc:Fallback>
                <p:oleObj name="Equation" r:id="rId6" imgW="1091726" imgH="444307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1260860"/>
                        <a:ext cx="2165350" cy="881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7799" y="5274946"/>
            <a:ext cx="4156869" cy="132343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Note: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We ignore the magnetic stored energy from fields </a:t>
            </a:r>
            <a:r>
              <a:rPr lang="en-US" sz="1600" u="sng" dirty="0" smtClean="0">
                <a:solidFill>
                  <a:schemeClr val="bg1"/>
                </a:solidFill>
              </a:rPr>
              <a:t>inside</a:t>
            </a:r>
            <a:r>
              <a:rPr lang="en-US" sz="1600" dirty="0" smtClean="0">
                <a:solidFill>
                  <a:schemeClr val="bg1"/>
                </a:solidFill>
              </a:rPr>
              <a:t> the good conductors.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(We would have fields inside the conductors at DC, but not at high frequency.)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96410" y="1949887"/>
            <a:ext cx="3557001" cy="2276720"/>
            <a:chOff x="296410" y="1949887"/>
            <a:chExt cx="3557001" cy="2276720"/>
          </a:xfrm>
        </p:grpSpPr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V="1">
              <a:off x="1207023" y="1949887"/>
              <a:ext cx="1518891" cy="91574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 flipV="1">
              <a:off x="1714622" y="2635081"/>
              <a:ext cx="1693477" cy="117444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33"/>
            <p:cNvSpPr>
              <a:spLocks noChangeShapeType="1"/>
            </p:cNvSpPr>
            <p:nvPr/>
          </p:nvSpPr>
          <p:spPr bwMode="auto">
            <a:xfrm flipV="1">
              <a:off x="1452550" y="3202721"/>
              <a:ext cx="185696" cy="1856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 flipV="1">
              <a:off x="2332932" y="3420152"/>
              <a:ext cx="326950" cy="2285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flipH="1">
              <a:off x="2202787" y="2680572"/>
              <a:ext cx="347584" cy="2285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176"/>
            <p:cNvSpPr>
              <a:spLocks noChangeShapeType="1"/>
            </p:cNvSpPr>
            <p:nvPr/>
          </p:nvSpPr>
          <p:spPr bwMode="auto">
            <a:xfrm flipV="1">
              <a:off x="2291667" y="2983704"/>
              <a:ext cx="1561744" cy="11553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Oval 119"/>
            <p:cNvSpPr>
              <a:spLocks noChangeArrowheads="1"/>
            </p:cNvSpPr>
            <p:nvPr/>
          </p:nvSpPr>
          <p:spPr bwMode="auto">
            <a:xfrm>
              <a:off x="915660" y="2811263"/>
              <a:ext cx="967341" cy="1148016"/>
            </a:xfrm>
            <a:prstGeom prst="ellipse">
              <a:avLst/>
            </a:prstGeom>
            <a:solidFill>
              <a:srgbClr val="B2B2B2"/>
            </a:solidFill>
            <a:ln w="28575" algn="ctr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31"/>
            <p:cNvSpPr>
              <a:spLocks noChangeShapeType="1"/>
            </p:cNvSpPr>
            <p:nvPr/>
          </p:nvSpPr>
          <p:spPr bwMode="auto">
            <a:xfrm flipV="1">
              <a:off x="1771086" y="2141923"/>
              <a:ext cx="1174482" cy="71736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Line 32"/>
            <p:cNvSpPr>
              <a:spLocks noChangeShapeType="1"/>
            </p:cNvSpPr>
            <p:nvPr/>
          </p:nvSpPr>
          <p:spPr bwMode="auto">
            <a:xfrm flipV="1">
              <a:off x="2018679" y="2484595"/>
              <a:ext cx="1223684" cy="79036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V="1">
              <a:off x="1551962" y="3267099"/>
              <a:ext cx="467726" cy="2763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 flipV="1">
              <a:off x="1307461" y="2886894"/>
              <a:ext cx="395198" cy="24758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Oval 120"/>
            <p:cNvSpPr>
              <a:spLocks noChangeArrowheads="1"/>
            </p:cNvSpPr>
            <p:nvPr/>
          </p:nvSpPr>
          <p:spPr bwMode="auto">
            <a:xfrm>
              <a:off x="1228332" y="3100501"/>
              <a:ext cx="407305" cy="494618"/>
            </a:xfrm>
            <a:prstGeom prst="ellipse">
              <a:avLst/>
            </a:prstGeom>
            <a:solidFill>
              <a:srgbClr val="FF9933"/>
            </a:solidFill>
            <a:ln w="19050" algn="ctr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V="1">
              <a:off x="1396603" y="3186550"/>
              <a:ext cx="120650" cy="190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Line 41"/>
            <p:cNvSpPr>
              <a:spLocks noChangeShapeType="1"/>
            </p:cNvSpPr>
            <p:nvPr/>
          </p:nvSpPr>
          <p:spPr bwMode="auto">
            <a:xfrm flipH="1">
              <a:off x="554786" y="3381298"/>
              <a:ext cx="838009" cy="6094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>
              <a:off x="1399397" y="3374126"/>
              <a:ext cx="234896" cy="4697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3084513" y="3709080"/>
            <a:ext cx="2143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1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Picture 3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513" y="3709080"/>
                          <a:ext cx="214312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3" name="Object 5"/>
            <p:cNvGraphicFramePr>
              <a:graphicFrameLocks noChangeAspect="1"/>
            </p:cNvGraphicFramePr>
            <p:nvPr/>
          </p:nvGraphicFramePr>
          <p:xfrm>
            <a:off x="1681163" y="3894138"/>
            <a:ext cx="2143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2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3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1163" y="3894138"/>
                          <a:ext cx="214312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6"/>
            <p:cNvGraphicFramePr>
              <a:graphicFrameLocks noChangeAspect="1"/>
            </p:cNvGraphicFramePr>
            <p:nvPr/>
          </p:nvGraphicFramePr>
          <p:xfrm>
            <a:off x="1277938" y="3119438"/>
            <a:ext cx="214312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3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3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7938" y="3119438"/>
                          <a:ext cx="214312" cy="236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2844800" y="3184525"/>
            <a:ext cx="214313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4" name="Equation" r:id="rId14" imgW="126835" imgH="152202" progId="Equation.DSMT4">
                    <p:embed/>
                  </p:oleObj>
                </mc:Choice>
                <mc:Fallback>
                  <p:oleObj name="Equation" r:id="rId14" imgW="126835" imgH="152202" progId="Equation.DSMT4">
                    <p:embed/>
                    <p:pic>
                      <p:nvPicPr>
                        <p:cNvPr id="0" name="Picture 3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800" y="3184525"/>
                          <a:ext cx="214313" cy="258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7" name="Object 9"/>
            <p:cNvGraphicFramePr>
              <a:graphicFrameLocks noChangeAspect="1"/>
            </p:cNvGraphicFramePr>
            <p:nvPr/>
          </p:nvGraphicFramePr>
          <p:xfrm>
            <a:off x="2681514" y="2411639"/>
            <a:ext cx="214313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5" name="Equation" r:id="rId16" imgW="126835" imgH="152202" progId="Equation.DSMT4">
                    <p:embed/>
                  </p:oleObj>
                </mc:Choice>
                <mc:Fallback>
                  <p:oleObj name="Equation" r:id="rId16" imgW="126835" imgH="152202" progId="Equation.DSMT4">
                    <p:embed/>
                    <p:pic>
                      <p:nvPicPr>
                        <p:cNvPr id="0" name="Picture 3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1514" y="2411639"/>
                          <a:ext cx="214313" cy="258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8" name="Object 10"/>
            <p:cNvGraphicFramePr>
              <a:graphicFrameLocks noChangeAspect="1"/>
            </p:cNvGraphicFramePr>
            <p:nvPr/>
          </p:nvGraphicFramePr>
          <p:xfrm>
            <a:off x="296410" y="4010707"/>
            <a:ext cx="193675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6" name="Equation" r:id="rId17" imgW="114102" imgH="126780" progId="Equation.DSMT4">
                    <p:embed/>
                  </p:oleObj>
                </mc:Choice>
                <mc:Fallback>
                  <p:oleObj name="Equation" r:id="rId17" imgW="114102" imgH="126780" progId="Equation.DSMT4">
                    <p:embed/>
                    <p:pic>
                      <p:nvPicPr>
                        <p:cNvPr id="0" name="Picture 3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410" y="4010707"/>
                          <a:ext cx="193675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410936" y="946151"/>
            <a:ext cx="3914854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Find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2"/>
                </a:solidFill>
                <a:latin typeface="Times New Roman" pitchFamily="18" charset="0"/>
              </a:rPr>
              <a:t>L</a:t>
            </a:r>
            <a:r>
              <a:rPr lang="en-US" sz="2400" i="1" baseline="-25000" dirty="0" err="1" smtClean="0">
                <a:solidFill>
                  <a:schemeClr val="bg2"/>
                </a:solidFill>
                <a:latin typeface="Times New Roman" pitchFamily="18" charset="0"/>
              </a:rPr>
              <a:t>l</a:t>
            </a:r>
            <a:r>
              <a:rPr lang="en-US" sz="2400" i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using the energy formula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xt Box 1026"/>
          <p:cNvSpPr txBox="1">
            <a:spLocks noChangeArrowheads="1"/>
          </p:cNvSpPr>
          <p:nvPr/>
        </p:nvSpPr>
        <p:spPr bwMode="auto">
          <a:xfrm>
            <a:off x="2689225" y="0"/>
            <a:ext cx="3760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430083" name="Rectangle 1027"/>
          <p:cNvSpPr>
            <a:spLocks noChangeArrowheads="1"/>
          </p:cNvSpPr>
          <p:nvPr/>
        </p:nvSpPr>
        <p:spPr bwMode="auto">
          <a:xfrm rot="17348705">
            <a:off x="2449513" y="1004888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3794" name="Object 1048"/>
          <p:cNvGraphicFramePr>
            <a:graphicFrameLocks noChangeAspect="1"/>
          </p:cNvGraphicFramePr>
          <p:nvPr/>
        </p:nvGraphicFramePr>
        <p:xfrm>
          <a:off x="4858545" y="1211807"/>
          <a:ext cx="395287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0" name="Equation" r:id="rId4" imgW="1993900" imgH="939800" progId="Equation.DSMT4">
                  <p:embed/>
                </p:oleObj>
              </mc:Choice>
              <mc:Fallback>
                <p:oleObj name="Equation" r:id="rId4" imgW="1993900" imgH="9398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545" y="1211807"/>
                        <a:ext cx="3952875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049"/>
          <p:cNvGraphicFramePr>
            <a:graphicFrameLocks noChangeAspect="1"/>
          </p:cNvGraphicFramePr>
          <p:nvPr/>
        </p:nvGraphicFramePr>
        <p:xfrm>
          <a:off x="4362450" y="3830638"/>
          <a:ext cx="30702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1" name="Equation" r:id="rId6" imgW="1548728" imgH="431613" progId="Equation.DSMT4">
                  <p:embed/>
                </p:oleObj>
              </mc:Choice>
              <mc:Fallback>
                <p:oleObj name="Equation" r:id="rId6" imgW="1548728" imgH="431613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3830638"/>
                        <a:ext cx="3070225" cy="8556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1090"/>
          <p:cNvSpPr txBox="1">
            <a:spLocks noChangeArrowheads="1"/>
          </p:cNvSpPr>
          <p:nvPr/>
        </p:nvSpPr>
        <p:spPr bwMode="auto">
          <a:xfrm>
            <a:off x="2154689" y="4054832"/>
            <a:ext cx="1919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Per-unit-length: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1604" y="5395578"/>
            <a:ext cx="8486775" cy="10772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Note: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We could include the stored energy inside inner wire region and the shield region if we were at DC. These contributions would give us the “internal inductance” of the coax.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This would only be important at low frequency, not high frequency, for good conductors.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14124" y="1187887"/>
            <a:ext cx="3557001" cy="2276720"/>
            <a:chOff x="296410" y="1949887"/>
            <a:chExt cx="3557001" cy="2276720"/>
          </a:xfrm>
        </p:grpSpPr>
        <p:sp>
          <p:nvSpPr>
            <p:cNvPr id="51" name="Line 27"/>
            <p:cNvSpPr>
              <a:spLocks noChangeShapeType="1"/>
            </p:cNvSpPr>
            <p:nvPr/>
          </p:nvSpPr>
          <p:spPr bwMode="auto">
            <a:xfrm flipV="1">
              <a:off x="1207023" y="1949887"/>
              <a:ext cx="1518891" cy="91574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flipV="1">
              <a:off x="1714622" y="2635081"/>
              <a:ext cx="1693477" cy="117444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 flipV="1">
              <a:off x="1452550" y="3202721"/>
              <a:ext cx="185696" cy="1856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 flipV="1">
              <a:off x="2332932" y="3420152"/>
              <a:ext cx="326950" cy="2285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 flipH="1">
              <a:off x="2202787" y="2680572"/>
              <a:ext cx="347584" cy="2285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176"/>
            <p:cNvSpPr>
              <a:spLocks noChangeShapeType="1"/>
            </p:cNvSpPr>
            <p:nvPr/>
          </p:nvSpPr>
          <p:spPr bwMode="auto">
            <a:xfrm flipV="1">
              <a:off x="2291667" y="2983704"/>
              <a:ext cx="1561744" cy="11553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Oval 119"/>
            <p:cNvSpPr>
              <a:spLocks noChangeArrowheads="1"/>
            </p:cNvSpPr>
            <p:nvPr/>
          </p:nvSpPr>
          <p:spPr bwMode="auto">
            <a:xfrm>
              <a:off x="915660" y="2811263"/>
              <a:ext cx="967341" cy="1148016"/>
            </a:xfrm>
            <a:prstGeom prst="ellipse">
              <a:avLst/>
            </a:prstGeom>
            <a:solidFill>
              <a:srgbClr val="B2B2B2"/>
            </a:solidFill>
            <a:ln w="28575" algn="ctr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 flipV="1">
              <a:off x="1771086" y="2141923"/>
              <a:ext cx="1174482" cy="71736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 flipV="1">
              <a:off x="2018679" y="2484595"/>
              <a:ext cx="1223684" cy="79036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 flipV="1">
              <a:off x="1551962" y="3267099"/>
              <a:ext cx="467726" cy="2763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 flipV="1">
              <a:off x="1307461" y="2886894"/>
              <a:ext cx="395198" cy="24758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Oval 120"/>
            <p:cNvSpPr>
              <a:spLocks noChangeArrowheads="1"/>
            </p:cNvSpPr>
            <p:nvPr/>
          </p:nvSpPr>
          <p:spPr bwMode="auto">
            <a:xfrm>
              <a:off x="1228332" y="3100501"/>
              <a:ext cx="407305" cy="494618"/>
            </a:xfrm>
            <a:prstGeom prst="ellipse">
              <a:avLst/>
            </a:prstGeom>
            <a:solidFill>
              <a:srgbClr val="FF9933"/>
            </a:solidFill>
            <a:ln w="19050" algn="ctr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auto">
            <a:xfrm flipV="1">
              <a:off x="1408635" y="3186550"/>
              <a:ext cx="120650" cy="190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H="1">
              <a:off x="554786" y="3381298"/>
              <a:ext cx="838009" cy="6094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Line 34"/>
            <p:cNvSpPr>
              <a:spLocks noChangeShapeType="1"/>
            </p:cNvSpPr>
            <p:nvPr/>
          </p:nvSpPr>
          <p:spPr bwMode="auto">
            <a:xfrm>
              <a:off x="1399397" y="3374126"/>
              <a:ext cx="234896" cy="4697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" name="Object 4"/>
            <p:cNvGraphicFramePr>
              <a:graphicFrameLocks noChangeAspect="1"/>
            </p:cNvGraphicFramePr>
            <p:nvPr/>
          </p:nvGraphicFramePr>
          <p:xfrm>
            <a:off x="3084513" y="3709080"/>
            <a:ext cx="2143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12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Picture 3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513" y="3709080"/>
                          <a:ext cx="214312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5"/>
            <p:cNvGraphicFramePr>
              <a:graphicFrameLocks noChangeAspect="1"/>
            </p:cNvGraphicFramePr>
            <p:nvPr/>
          </p:nvGraphicFramePr>
          <p:xfrm>
            <a:off x="1681163" y="3894138"/>
            <a:ext cx="2143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13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3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1163" y="3894138"/>
                          <a:ext cx="214312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"/>
            <p:cNvGraphicFramePr>
              <a:graphicFrameLocks noChangeAspect="1"/>
            </p:cNvGraphicFramePr>
            <p:nvPr/>
          </p:nvGraphicFramePr>
          <p:xfrm>
            <a:off x="1277938" y="3119438"/>
            <a:ext cx="214312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14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3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7938" y="3119438"/>
                          <a:ext cx="214312" cy="236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7"/>
            <p:cNvGraphicFramePr>
              <a:graphicFrameLocks noChangeAspect="1"/>
            </p:cNvGraphicFramePr>
            <p:nvPr/>
          </p:nvGraphicFramePr>
          <p:xfrm>
            <a:off x="2844800" y="3184525"/>
            <a:ext cx="214313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15" name="Equation" r:id="rId14" imgW="126835" imgH="152202" progId="Equation.DSMT4">
                    <p:embed/>
                  </p:oleObj>
                </mc:Choice>
                <mc:Fallback>
                  <p:oleObj name="Equation" r:id="rId14" imgW="126835" imgH="152202" progId="Equation.DSMT4">
                    <p:embed/>
                    <p:pic>
                      <p:nvPicPr>
                        <p:cNvPr id="0" name="Picture 3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800" y="3184525"/>
                          <a:ext cx="214313" cy="258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9"/>
            <p:cNvGraphicFramePr>
              <a:graphicFrameLocks noChangeAspect="1"/>
            </p:cNvGraphicFramePr>
            <p:nvPr/>
          </p:nvGraphicFramePr>
          <p:xfrm>
            <a:off x="2681514" y="2411639"/>
            <a:ext cx="214313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16" name="Equation" r:id="rId16" imgW="126835" imgH="152202" progId="Equation.DSMT4">
                    <p:embed/>
                  </p:oleObj>
                </mc:Choice>
                <mc:Fallback>
                  <p:oleObj name="Equation" r:id="rId16" imgW="126835" imgH="152202" progId="Equation.DSMT4">
                    <p:embed/>
                    <p:pic>
                      <p:nvPicPr>
                        <p:cNvPr id="0" name="Picture 4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1514" y="2411639"/>
                          <a:ext cx="214313" cy="258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0"/>
            <p:cNvGraphicFramePr>
              <a:graphicFrameLocks noChangeAspect="1"/>
            </p:cNvGraphicFramePr>
            <p:nvPr/>
          </p:nvGraphicFramePr>
          <p:xfrm>
            <a:off x="296410" y="4010707"/>
            <a:ext cx="193675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17" name="Equation" r:id="rId17" imgW="114102" imgH="126780" progId="Equation.DSMT4">
                    <p:embed/>
                  </p:oleObj>
                </mc:Choice>
                <mc:Fallback>
                  <p:oleObj name="Equation" r:id="rId17" imgW="114102" imgH="126780" progId="Equation.DSMT4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410" y="4010707"/>
                          <a:ext cx="193675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2117558" y="0"/>
            <a:ext cx="579922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Internal Inductance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54192" y="747077"/>
            <a:ext cx="7197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Internal inductance per unit length of straight infinite wire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960056"/>
              </p:ext>
            </p:extLst>
          </p:nvPr>
        </p:nvGraphicFramePr>
        <p:xfrm>
          <a:off x="4278792" y="2410268"/>
          <a:ext cx="39243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40" name="Equation" r:id="rId4" imgW="2108160" imgH="914400" progId="Equation.DSMT4">
                  <p:embed/>
                </p:oleObj>
              </mc:Choice>
              <mc:Fallback>
                <p:oleObj name="Equation" r:id="rId4" imgW="2108160" imgH="91440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792" y="2410268"/>
                        <a:ext cx="3924300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09132" y="1941000"/>
            <a:ext cx="4285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Take one-meter length in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2000" dirty="0" smtClean="0">
                <a:solidFill>
                  <a:schemeClr val="bg1"/>
                </a:solidFill>
              </a:rPr>
              <a:t> direction: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3965" y="2281717"/>
            <a:ext cx="2856583" cy="3061703"/>
            <a:chOff x="312821" y="1835150"/>
            <a:chExt cx="2856583" cy="3061703"/>
          </a:xfrm>
        </p:grpSpPr>
        <p:sp>
          <p:nvSpPr>
            <p:cNvPr id="3" name="Can 2"/>
            <p:cNvSpPr/>
            <p:nvPr/>
          </p:nvSpPr>
          <p:spPr bwMode="auto">
            <a:xfrm>
              <a:off x="1130969" y="2021306"/>
              <a:ext cx="312821" cy="2875547"/>
            </a:xfrm>
            <a:prstGeom prst="can">
              <a:avLst/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1311442" y="3080084"/>
              <a:ext cx="0" cy="6978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</p:cxnSp>
        <p:sp>
          <p:nvSpPr>
            <p:cNvPr id="54" name="Text Box 1090"/>
            <p:cNvSpPr txBox="1">
              <a:spLocks noChangeArrowheads="1"/>
            </p:cNvSpPr>
            <p:nvPr/>
          </p:nvSpPr>
          <p:spPr bwMode="auto">
            <a:xfrm>
              <a:off x="1745616" y="3236684"/>
              <a:ext cx="1423788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DC current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770021" y="2382253"/>
              <a:ext cx="36094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1437272" y="2385260"/>
              <a:ext cx="36094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5462320"/>
                </p:ext>
              </p:extLst>
            </p:nvPr>
          </p:nvGraphicFramePr>
          <p:xfrm>
            <a:off x="1799389" y="2449762"/>
            <a:ext cx="378326" cy="331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41" name="Equation" r:id="rId6" imgW="203040" imgH="177480" progId="Equation.DSMT4">
                    <p:embed/>
                  </p:oleObj>
                </mc:Choice>
                <mc:Fallback>
                  <p:oleObj name="Equation" r:id="rId6" imgW="203040" imgH="177480" progId="Equation.DSMT4">
                    <p:embed/>
                    <p:pic>
                      <p:nvPicPr>
                        <p:cNvPr id="0" name="Picture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9389" y="2449762"/>
                          <a:ext cx="378326" cy="3310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 bwMode="auto">
            <a:xfrm>
              <a:off x="493295" y="2935705"/>
              <a:ext cx="170848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37411" y="4026569"/>
              <a:ext cx="170848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914401" y="2995863"/>
              <a:ext cx="0" cy="96252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174048"/>
                </p:ext>
              </p:extLst>
            </p:nvPr>
          </p:nvGraphicFramePr>
          <p:xfrm>
            <a:off x="312821" y="3277102"/>
            <a:ext cx="478422" cy="341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42" name="Equation" r:id="rId8" imgW="355320" imgH="253800" progId="Equation.DSMT4">
                    <p:embed/>
                  </p:oleObj>
                </mc:Choice>
                <mc:Fallback>
                  <p:oleObj name="Equation" r:id="rId8" imgW="355320" imgH="253800" progId="Equation.DSMT4">
                    <p:embed/>
                    <p:pic>
                      <p:nvPicPr>
                        <p:cNvPr id="0" name="Picture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821" y="3277102"/>
                          <a:ext cx="478422" cy="3417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5439790"/>
                </p:ext>
              </p:extLst>
            </p:nvPr>
          </p:nvGraphicFramePr>
          <p:xfrm>
            <a:off x="1521935" y="1835150"/>
            <a:ext cx="557213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43" name="Equation" r:id="rId10" imgW="317160" imgH="241200" progId="Equation.DSMT4">
                    <p:embed/>
                  </p:oleObj>
                </mc:Choice>
                <mc:Fallback>
                  <p:oleObj name="Equation" r:id="rId10" imgW="317160" imgH="241200" progId="Equation.DSMT4">
                    <p:embed/>
                    <p:pic>
                      <p:nvPicPr>
                        <p:cNvPr id="0" name="Picture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1935" y="1835150"/>
                          <a:ext cx="557213" cy="423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916"/>
              </p:ext>
            </p:extLst>
          </p:nvPr>
        </p:nvGraphicFramePr>
        <p:xfrm>
          <a:off x="3762375" y="4686300"/>
          <a:ext cx="4922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44" name="Equation" r:id="rId12" imgW="2717640" imgH="482400" progId="Equation.DSMT4">
                  <p:embed/>
                </p:oleObj>
              </mc:Choice>
              <mc:Fallback>
                <p:oleObj name="Equation" r:id="rId12" imgW="2717640" imgH="48240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4686300"/>
                        <a:ext cx="49228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3172326" y="4279230"/>
            <a:ext cx="1791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Ampere’s law: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3877" y="5947608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Final result: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213964"/>
              </p:ext>
            </p:extLst>
          </p:nvPr>
        </p:nvGraphicFramePr>
        <p:xfrm>
          <a:off x="2363476" y="5706430"/>
          <a:ext cx="277018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45" name="Equation" r:id="rId14" imgW="1460160" imgH="482400" progId="Equation.DSMT4">
                  <p:embed/>
                </p:oleObj>
              </mc:Choice>
              <mc:Fallback>
                <p:oleObj name="Equation" r:id="rId14" imgW="1460160" imgH="4824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476" y="5706430"/>
                        <a:ext cx="2770188" cy="9128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840173"/>
              </p:ext>
            </p:extLst>
          </p:nvPr>
        </p:nvGraphicFramePr>
        <p:xfrm>
          <a:off x="6116886" y="5944102"/>
          <a:ext cx="18796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46" name="Equation" r:id="rId16" imgW="1396800" imgH="482400" progId="Equation.DSMT4">
                  <p:embed/>
                </p:oleObj>
              </mc:Choice>
              <mc:Fallback>
                <p:oleObj name="Equation" r:id="rId16" imgW="1396800" imgH="4824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886" y="5944102"/>
                        <a:ext cx="18796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H="1" flipV="1">
            <a:off x="5630779" y="5606716"/>
            <a:ext cx="421106" cy="4932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039249" y="4324350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(Use counterclockwise </a:t>
            </a:r>
            <a:r>
              <a:rPr lang="en-US" sz="1400" dirty="0">
                <a:solidFill>
                  <a:schemeClr val="bg2"/>
                </a:solidFill>
              </a:rPr>
              <a:t>A</a:t>
            </a:r>
            <a:r>
              <a:rPr lang="en-US" sz="1400" dirty="0" smtClean="0">
                <a:solidFill>
                  <a:schemeClr val="bg2"/>
                </a:solidFill>
              </a:rPr>
              <a:t>mperian path.)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2985" y="1254639"/>
            <a:ext cx="587853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This comes from the energy stored </a:t>
            </a:r>
            <a:r>
              <a:rPr lang="en-US" u="sng" dirty="0" smtClean="0">
                <a:solidFill>
                  <a:schemeClr val="bg2"/>
                </a:solidFill>
              </a:rPr>
              <a:t>inside</a:t>
            </a:r>
            <a:r>
              <a:rPr lang="en-US" dirty="0" smtClean="0">
                <a:solidFill>
                  <a:schemeClr val="bg2"/>
                </a:solidFill>
              </a:rPr>
              <a:t> the conductor.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2562225" y="0"/>
            <a:ext cx="3786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9459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29617"/>
              </p:ext>
            </p:extLst>
          </p:nvPr>
        </p:nvGraphicFramePr>
        <p:xfrm>
          <a:off x="4852988" y="1819275"/>
          <a:ext cx="34544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15" name="Equation" r:id="rId4" imgW="1587240" imgH="457200" progId="Equation.DSMT4">
                  <p:embed/>
                </p:oleObj>
              </mc:Choice>
              <mc:Fallback>
                <p:oleObj name="Equation" r:id="rId4" imgW="1587240" imgH="4572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1819275"/>
                        <a:ext cx="3454400" cy="9953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09614" y="979906"/>
            <a:ext cx="3445124" cy="2157413"/>
            <a:chOff x="942751" y="1244600"/>
            <a:chExt cx="3445124" cy="2157413"/>
          </a:xfrm>
        </p:grpSpPr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 rot="16200000">
              <a:off x="2574950" y="1018560"/>
              <a:ext cx="904875" cy="2720974"/>
            </a:xfrm>
            <a:prstGeom prst="can">
              <a:avLst>
                <a:gd name="adj" fmla="val 5402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341588" y="1845647"/>
              <a:ext cx="411162" cy="1501775"/>
            </a:xfrm>
            <a:custGeom>
              <a:avLst/>
              <a:gdLst>
                <a:gd name="T0" fmla="*/ 4 w 259"/>
                <a:gd name="T1" fmla="*/ 946 h 946"/>
                <a:gd name="T2" fmla="*/ 7 w 259"/>
                <a:gd name="T3" fmla="*/ 745 h 946"/>
                <a:gd name="T4" fmla="*/ 49 w 259"/>
                <a:gd name="T5" fmla="*/ 637 h 946"/>
                <a:gd name="T6" fmla="*/ 112 w 259"/>
                <a:gd name="T7" fmla="*/ 409 h 946"/>
                <a:gd name="T8" fmla="*/ 196 w 259"/>
                <a:gd name="T9" fmla="*/ 109 h 946"/>
                <a:gd name="T10" fmla="*/ 233 w 259"/>
                <a:gd name="T11" fmla="*/ 10 h 946"/>
                <a:gd name="T12" fmla="*/ 259 w 259"/>
                <a:gd name="T13" fmla="*/ 49 h 9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"/>
                <a:gd name="T22" fmla="*/ 0 h 946"/>
                <a:gd name="T23" fmla="*/ 259 w 259"/>
                <a:gd name="T24" fmla="*/ 946 h 9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" h="946">
                  <a:moveTo>
                    <a:pt x="4" y="946"/>
                  </a:moveTo>
                  <a:cubicBezTo>
                    <a:pt x="4" y="913"/>
                    <a:pt x="0" y="796"/>
                    <a:pt x="7" y="745"/>
                  </a:cubicBezTo>
                  <a:cubicBezTo>
                    <a:pt x="14" y="694"/>
                    <a:pt x="32" y="693"/>
                    <a:pt x="49" y="637"/>
                  </a:cubicBezTo>
                  <a:cubicBezTo>
                    <a:pt x="66" y="581"/>
                    <a:pt x="87" y="497"/>
                    <a:pt x="112" y="409"/>
                  </a:cubicBezTo>
                  <a:cubicBezTo>
                    <a:pt x="137" y="321"/>
                    <a:pt x="176" y="176"/>
                    <a:pt x="196" y="109"/>
                  </a:cubicBezTo>
                  <a:cubicBezTo>
                    <a:pt x="216" y="42"/>
                    <a:pt x="223" y="20"/>
                    <a:pt x="233" y="10"/>
                  </a:cubicBezTo>
                  <a:cubicBezTo>
                    <a:pt x="243" y="0"/>
                    <a:pt x="255" y="43"/>
                    <a:pt x="259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452713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605113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757513" y="1840885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09913" y="1840885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062313" y="1850410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238525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90925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543325" y="1855172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929088" y="2833072"/>
              <a:ext cx="0" cy="5286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 flipV="1">
              <a:off x="1251856" y="2404447"/>
              <a:ext cx="70079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5" name="Object 2053"/>
            <p:cNvGraphicFramePr>
              <a:graphicFrameLocks noChangeAspect="1"/>
            </p:cNvGraphicFramePr>
            <p:nvPr/>
          </p:nvGraphicFramePr>
          <p:xfrm>
            <a:off x="3886225" y="2182197"/>
            <a:ext cx="381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16"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25" y="2182197"/>
                          <a:ext cx="3810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V="1">
              <a:off x="2347938" y="3056910"/>
              <a:ext cx="1587" cy="304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V="1">
              <a:off x="1957413" y="1998047"/>
              <a:ext cx="112712" cy="4048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895501" y="1712297"/>
              <a:ext cx="2255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9" name="Object 1025"/>
            <p:cNvGraphicFramePr>
              <a:graphicFrameLocks noChangeAspect="1"/>
            </p:cNvGraphicFramePr>
            <p:nvPr/>
          </p:nvGraphicFramePr>
          <p:xfrm>
            <a:off x="1946956" y="2982685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17" name="Equation" r:id="rId8" imgW="126835" imgH="152202" progId="Equation.DSMT4">
                    <p:embed/>
                  </p:oleObj>
                </mc:Choice>
                <mc:Fallback>
                  <p:oleObj name="Equation" r:id="rId8" imgW="126835" imgH="152202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6956" y="2982685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025"/>
            <p:cNvGraphicFramePr>
              <a:graphicFrameLocks noChangeAspect="1"/>
            </p:cNvGraphicFramePr>
            <p:nvPr/>
          </p:nvGraphicFramePr>
          <p:xfrm>
            <a:off x="2692174" y="3040730"/>
            <a:ext cx="910998" cy="36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18" name="Equation" r:id="rId10" imgW="482391" imgH="190417" progId="Equation.DSMT4">
                    <p:embed/>
                  </p:oleObj>
                </mc:Choice>
                <mc:Fallback>
                  <p:oleObj name="Equation" r:id="rId10" imgW="482391" imgH="190417" progId="Equation.DSMT4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174" y="3040730"/>
                          <a:ext cx="910998" cy="36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025"/>
            <p:cNvGraphicFramePr>
              <a:graphicFrameLocks noChangeAspect="1"/>
            </p:cNvGraphicFramePr>
            <p:nvPr/>
          </p:nvGraphicFramePr>
          <p:xfrm>
            <a:off x="2906713" y="1244600"/>
            <a:ext cx="28892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19" name="Equation" r:id="rId12" imgW="177646" imgH="228402" progId="Equation.DSMT4">
                    <p:embed/>
                  </p:oleObj>
                </mc:Choice>
                <mc:Fallback>
                  <p:oleObj name="Equation" r:id="rId12" imgW="177646" imgH="228402" progId="Equation.DSMT4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6713" y="1244600"/>
                          <a:ext cx="28892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025"/>
            <p:cNvGraphicFramePr>
              <a:graphicFrameLocks noChangeAspect="1"/>
            </p:cNvGraphicFramePr>
            <p:nvPr/>
          </p:nvGraphicFramePr>
          <p:xfrm>
            <a:off x="1772331" y="2045380"/>
            <a:ext cx="2063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20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2331" y="2045380"/>
                          <a:ext cx="206375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025"/>
            <p:cNvGraphicFramePr>
              <a:graphicFrameLocks noChangeAspect="1"/>
            </p:cNvGraphicFramePr>
            <p:nvPr/>
          </p:nvGraphicFramePr>
          <p:xfrm>
            <a:off x="942751" y="2315483"/>
            <a:ext cx="185737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21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751" y="2315483"/>
                          <a:ext cx="185737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5438273" y="136145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External inductance: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4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3312"/>
              </p:ext>
            </p:extLst>
          </p:nvPr>
        </p:nvGraphicFramePr>
        <p:xfrm>
          <a:off x="4819650" y="4440011"/>
          <a:ext cx="3535363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22" name="Equation" r:id="rId18" imgW="1625400" imgH="482400" progId="Equation.DSMT4">
                  <p:embed/>
                </p:oleObj>
              </mc:Choice>
              <mc:Fallback>
                <p:oleObj name="Equation" r:id="rId18" imgW="1625400" imgH="48240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440011"/>
                        <a:ext cx="3535363" cy="10493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5501380" y="400917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Internal inductance: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926257"/>
              </p:ext>
            </p:extLst>
          </p:nvPr>
        </p:nvGraphicFramePr>
        <p:xfrm>
          <a:off x="897491" y="4560029"/>
          <a:ext cx="2536773" cy="8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23" name="Equation" r:id="rId20" imgW="1460160" imgH="482400" progId="Equation.DSMT4">
                  <p:embed/>
                </p:oleObj>
              </mc:Choice>
              <mc:Fallback>
                <p:oleObj name="Equation" r:id="rId20" imgW="1460160" imgH="4824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491" y="4560029"/>
                        <a:ext cx="2536773" cy="8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3874167" y="4817417"/>
            <a:ext cx="385011" cy="31282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397" y="2853369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(from previous calculation)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1489" y="5462533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(from wire formula)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717091" y="0"/>
            <a:ext cx="7532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 rot="17348705">
            <a:off x="2449513" y="1004888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0" name="Text Box 200"/>
          <p:cNvSpPr txBox="1">
            <a:spLocks noChangeArrowheads="1"/>
          </p:cNvSpPr>
          <p:nvPr/>
        </p:nvSpPr>
        <p:spPr bwMode="auto">
          <a:xfrm>
            <a:off x="809399" y="2143587"/>
            <a:ext cx="7420201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 this appendix we summarize the various right-hand rules that we have seen so far in electromagnetics.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923925" y="0"/>
            <a:ext cx="7532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Right-Hand Rules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 rot="17348705">
            <a:off x="2449513" y="1004888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7" name="Text Box 148"/>
          <p:cNvSpPr txBox="1">
            <a:spLocks noChangeArrowheads="1"/>
          </p:cNvSpPr>
          <p:nvPr/>
        </p:nvSpPr>
        <p:spPr bwMode="auto">
          <a:xfrm>
            <a:off x="492888" y="2716852"/>
            <a:ext cx="1906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Faraday’s </a:t>
            </a:r>
            <a:r>
              <a:rPr lang="en-US" sz="2000" dirty="0" smtClean="0">
                <a:solidFill>
                  <a:schemeClr val="bg1"/>
                </a:solidFill>
              </a:rPr>
              <a:t>law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en-US" sz="2000" i="1" dirty="0">
              <a:solidFill>
                <a:schemeClr val="bg1"/>
              </a:solidFill>
            </a:endParaRPr>
          </a:p>
        </p:txBody>
      </p:sp>
      <p:graphicFrame>
        <p:nvGraphicFramePr>
          <p:cNvPr id="17410" name="Object 149"/>
          <p:cNvGraphicFramePr>
            <a:graphicFrameLocks noChangeAspect="1"/>
          </p:cNvGraphicFramePr>
          <p:nvPr/>
        </p:nvGraphicFramePr>
        <p:xfrm>
          <a:off x="2632075" y="2499365"/>
          <a:ext cx="19748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1" name="Equation" r:id="rId4" imgW="965200" imgH="444500" progId="Equation.DSMT4">
                  <p:embed/>
                </p:oleObj>
              </mc:Choice>
              <mc:Fallback>
                <p:oleObj name="Equation" r:id="rId4" imgW="965200" imgH="4445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499365"/>
                        <a:ext cx="197485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200"/>
          <p:cNvSpPr txBox="1">
            <a:spLocks noChangeArrowheads="1"/>
          </p:cNvSpPr>
          <p:nvPr/>
        </p:nvSpPr>
        <p:spPr bwMode="auto">
          <a:xfrm>
            <a:off x="101838" y="1085694"/>
            <a:ext cx="22302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Stokes’s theorem:</a:t>
            </a:r>
            <a:endParaRPr lang="en-US" sz="2000" i="1" dirty="0">
              <a:solidFill>
                <a:schemeClr val="bg1"/>
              </a:solidFill>
            </a:endParaRPr>
          </a:p>
        </p:txBody>
      </p:sp>
      <p:graphicFrame>
        <p:nvGraphicFramePr>
          <p:cNvPr id="17411" name="Object 201"/>
          <p:cNvGraphicFramePr>
            <a:graphicFrameLocks noChangeAspect="1"/>
          </p:cNvGraphicFramePr>
          <p:nvPr/>
        </p:nvGraphicFramePr>
        <p:xfrm>
          <a:off x="2332721" y="1020771"/>
          <a:ext cx="322421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2" name="Equation" r:id="rId6" imgW="1574800" imgH="381000" progId="Equation.DSMT4">
                  <p:embed/>
                </p:oleObj>
              </mc:Choice>
              <mc:Fallback>
                <p:oleObj name="Equation" r:id="rId6" imgW="1574800" imgH="38100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721" y="1020771"/>
                        <a:ext cx="3224213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202"/>
          <p:cNvSpPr txBox="1">
            <a:spLocks noChangeArrowheads="1"/>
          </p:cNvSpPr>
          <p:nvPr/>
        </p:nvSpPr>
        <p:spPr bwMode="auto">
          <a:xfrm>
            <a:off x="5686425" y="980857"/>
            <a:ext cx="3092450" cy="855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Fingers are in the direction of the path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r>
              <a:rPr lang="en-US" sz="1600" dirty="0">
                <a:solidFill>
                  <a:schemeClr val="bg2"/>
                </a:solidFill>
              </a:rPr>
              <a:t>, the thumb gives the direction of the unit normal.</a:t>
            </a:r>
          </a:p>
        </p:txBody>
      </p:sp>
      <p:sp>
        <p:nvSpPr>
          <p:cNvPr id="17420" name="Text Box 203"/>
          <p:cNvSpPr txBox="1">
            <a:spLocks noChangeArrowheads="1"/>
          </p:cNvSpPr>
          <p:nvPr/>
        </p:nvSpPr>
        <p:spPr bwMode="auto">
          <a:xfrm>
            <a:off x="5573713" y="2716852"/>
            <a:ext cx="3130550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Fingers are in the direction of the path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r>
              <a:rPr lang="en-US" sz="1600" dirty="0">
                <a:solidFill>
                  <a:schemeClr val="bg2"/>
                </a:solidFill>
              </a:rPr>
              <a:t>, the thumb gives the </a:t>
            </a:r>
            <a:r>
              <a:rPr lang="en-US" sz="1600" dirty="0" smtClean="0">
                <a:solidFill>
                  <a:schemeClr val="bg2"/>
                </a:solidFill>
              </a:rPr>
              <a:t>direction of the unit normal for calculating the flux.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17412" name="Object 204"/>
          <p:cNvGraphicFramePr>
            <a:graphicFrameLocks noChangeAspect="1"/>
          </p:cNvGraphicFramePr>
          <p:nvPr/>
        </p:nvGraphicFramePr>
        <p:xfrm>
          <a:off x="3206750" y="3364552"/>
          <a:ext cx="17922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3" name="Equation" r:id="rId8" imgW="876300" imgH="381000" progId="Equation.DSMT4">
                  <p:embed/>
                </p:oleObj>
              </mc:Choice>
              <mc:Fallback>
                <p:oleObj name="Equation" r:id="rId8" imgW="876300" imgH="3810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3364552"/>
                        <a:ext cx="17922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Text Box 211"/>
          <p:cNvSpPr txBox="1">
            <a:spLocks noChangeArrowheads="1"/>
          </p:cNvSpPr>
          <p:nvPr/>
        </p:nvSpPr>
        <p:spPr bwMode="auto">
          <a:xfrm>
            <a:off x="493933" y="3108965"/>
            <a:ext cx="185178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(stationary path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7422" name="Text Box 148"/>
          <p:cNvSpPr txBox="1">
            <a:spLocks noChangeArrowheads="1"/>
          </p:cNvSpPr>
          <p:nvPr/>
        </p:nvSpPr>
        <p:spPr bwMode="auto">
          <a:xfrm>
            <a:off x="497013" y="5091702"/>
            <a:ext cx="17910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Ampere’s </a:t>
            </a:r>
            <a:r>
              <a:rPr lang="en-US" sz="2000" dirty="0" smtClean="0">
                <a:solidFill>
                  <a:schemeClr val="bg1"/>
                </a:solidFill>
              </a:rPr>
              <a:t>law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en-US" sz="2000" i="1" dirty="0">
              <a:solidFill>
                <a:schemeClr val="bg1"/>
              </a:solidFill>
            </a:endParaRPr>
          </a:p>
        </p:txBody>
      </p:sp>
      <p:graphicFrame>
        <p:nvGraphicFramePr>
          <p:cNvPr id="17413" name="Object 19"/>
          <p:cNvGraphicFramePr>
            <a:graphicFrameLocks noChangeAspect="1"/>
          </p:cNvGraphicFramePr>
          <p:nvPr/>
        </p:nvGraphicFramePr>
        <p:xfrm>
          <a:off x="2599625" y="5001152"/>
          <a:ext cx="19510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4" name="Equation" r:id="rId10" imgW="888614" imgH="380835" progId="Equation.DSMT4">
                  <p:embed/>
                </p:oleObj>
              </mc:Choice>
              <mc:Fallback>
                <p:oleObj name="Equation" r:id="rId10" imgW="888614" imgH="380835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625" y="5001152"/>
                        <a:ext cx="1951038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 Box 203"/>
          <p:cNvSpPr txBox="1">
            <a:spLocks noChangeArrowheads="1"/>
          </p:cNvSpPr>
          <p:nvPr/>
        </p:nvSpPr>
        <p:spPr bwMode="auto">
          <a:xfrm>
            <a:off x="5266064" y="4809065"/>
            <a:ext cx="3690650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Fingers are in the direction of the path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r>
              <a:rPr lang="en-US" sz="1600" dirty="0">
                <a:solidFill>
                  <a:schemeClr val="bg2"/>
                </a:solidFill>
              </a:rPr>
              <a:t>, the thumb gives the </a:t>
            </a:r>
            <a:r>
              <a:rPr lang="en-US" sz="1600" dirty="0" smtClean="0">
                <a:solidFill>
                  <a:schemeClr val="bg2"/>
                </a:solidFill>
              </a:rPr>
              <a:t>reference direction for </a:t>
            </a:r>
            <a:r>
              <a:rPr lang="en-US" sz="1600" dirty="0">
                <a:solidFill>
                  <a:schemeClr val="bg2"/>
                </a:solidFill>
              </a:rPr>
              <a:t>the current </a:t>
            </a:r>
            <a:r>
              <a:rPr lang="en-US" sz="1600" dirty="0" smtClean="0">
                <a:solidFill>
                  <a:schemeClr val="bg2"/>
                </a:solidFill>
              </a:rPr>
              <a:t>enclosed.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225800" y="5712352"/>
          <a:ext cx="21177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5" name="Equation" r:id="rId12" imgW="965200" imgH="381000" progId="Equation.DSMT4">
                  <p:embed/>
                </p:oleObj>
              </mc:Choice>
              <mc:Fallback>
                <p:oleObj name="Equation" r:id="rId12" imgW="965200" imgH="3810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5712352"/>
                        <a:ext cx="211772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1965325" y="0"/>
            <a:ext cx="5043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Inductance</a:t>
            </a:r>
          </a:p>
        </p:txBody>
      </p:sp>
      <p:sp>
        <p:nvSpPr>
          <p:cNvPr id="410650" name="Rectangle 26"/>
          <p:cNvSpPr>
            <a:spLocks noChangeArrowheads="1"/>
          </p:cNvSpPr>
          <p:nvPr/>
        </p:nvSpPr>
        <p:spPr bwMode="auto">
          <a:xfrm rot="17348705">
            <a:off x="2361377" y="1401496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36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31980"/>
              </p:ext>
            </p:extLst>
          </p:nvPr>
        </p:nvGraphicFramePr>
        <p:xfrm>
          <a:off x="4816532" y="1576649"/>
          <a:ext cx="317658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9" name="Equation" r:id="rId4" imgW="1206360" imgH="380880" progId="Equation.DSMT4">
                  <p:embed/>
                </p:oleObj>
              </mc:Choice>
              <mc:Fallback>
                <p:oleObj name="Equation" r:id="rId4" imgW="1206360" imgH="3808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532" y="1576649"/>
                        <a:ext cx="3176587" cy="1004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492866"/>
              </p:ext>
            </p:extLst>
          </p:nvPr>
        </p:nvGraphicFramePr>
        <p:xfrm>
          <a:off x="5146711" y="2668333"/>
          <a:ext cx="2541468" cy="38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0" name="Equation" r:id="rId6" imgW="1333500" imgH="203200" progId="Equation.DSMT4">
                  <p:embed/>
                </p:oleObj>
              </mc:Choice>
              <mc:Fallback>
                <p:oleObj name="Equation" r:id="rId6" imgW="1333500" imgH="2032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711" y="2668333"/>
                        <a:ext cx="2541468" cy="3878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51"/>
          <p:cNvSpPr txBox="1">
            <a:spLocks noChangeArrowheads="1"/>
          </p:cNvSpPr>
          <p:nvPr/>
        </p:nvSpPr>
        <p:spPr bwMode="auto">
          <a:xfrm>
            <a:off x="4545946" y="3513743"/>
            <a:ext cx="385762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The unit normal is chosen from </a:t>
            </a:r>
            <a:r>
              <a:rPr lang="en-US" sz="1600" dirty="0" smtClean="0">
                <a:solidFill>
                  <a:schemeClr val="bg2"/>
                </a:solidFill>
              </a:rPr>
              <a:t>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“right hand </a:t>
            </a:r>
            <a:r>
              <a:rPr lang="en-US" sz="1600" dirty="0" smtClean="0">
                <a:solidFill>
                  <a:srgbClr val="FF0000"/>
                </a:solidFill>
              </a:rPr>
              <a:t>rule for the inductor flux”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536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5345"/>
              </p:ext>
            </p:extLst>
          </p:nvPr>
        </p:nvGraphicFramePr>
        <p:xfrm>
          <a:off x="3259364" y="5627828"/>
          <a:ext cx="19954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1" name="Equation" r:id="rId8" imgW="774364" imgH="393529" progId="Equation.DSMT4">
                  <p:embed/>
                </p:oleObj>
              </mc:Choice>
              <mc:Fallback>
                <p:oleObj name="Equation" r:id="rId8" imgW="774364" imgH="393529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364" y="5627828"/>
                        <a:ext cx="1995488" cy="1012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60"/>
          <p:cNvSpPr txBox="1">
            <a:spLocks noChangeArrowheads="1"/>
          </p:cNvSpPr>
          <p:nvPr/>
        </p:nvSpPr>
        <p:spPr bwMode="auto">
          <a:xfrm>
            <a:off x="4199498" y="4123697"/>
            <a:ext cx="442595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</a:t>
            </a:r>
            <a:r>
              <a:rPr lang="en-US" sz="1400" dirty="0">
                <a:solidFill>
                  <a:schemeClr val="bg2"/>
                </a:solidFill>
              </a:rPr>
              <a:t>fingers are in the direction of the current reference direction, and the </a:t>
            </a:r>
            <a:r>
              <a:rPr lang="en-US" sz="1400" dirty="0" smtClean="0">
                <a:solidFill>
                  <a:schemeClr val="bg2"/>
                </a:solidFill>
              </a:rPr>
              <a:t>thumb then gives the </a:t>
            </a:r>
            <a:r>
              <a:rPr lang="en-US" sz="1400" dirty="0">
                <a:solidFill>
                  <a:schemeClr val="bg2"/>
                </a:solidFill>
              </a:rPr>
              <a:t>direction of the unit </a:t>
            </a:r>
            <a:r>
              <a:rPr lang="en-US" sz="1400" dirty="0" smtClean="0">
                <a:solidFill>
                  <a:schemeClr val="bg2"/>
                </a:solidFill>
              </a:rPr>
              <a:t>normal for the flux calculation.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5371" name="Text Box 61"/>
          <p:cNvSpPr txBox="1">
            <a:spLocks noChangeArrowheads="1"/>
          </p:cNvSpPr>
          <p:nvPr/>
        </p:nvSpPr>
        <p:spPr bwMode="auto">
          <a:xfrm>
            <a:off x="415925" y="5921969"/>
            <a:ext cx="2622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Definition of inductance: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18312" y="1003943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Magnetic flux through loop: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5508" y="5977248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is always positive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247920" y="3442640"/>
            <a:ext cx="4441372" cy="1458685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936" y="1540798"/>
            <a:ext cx="2424339" cy="3345480"/>
            <a:chOff x="840325" y="1441642"/>
            <a:chExt cx="2424339" cy="3345480"/>
          </a:xfrm>
        </p:grpSpPr>
        <p:sp>
          <p:nvSpPr>
            <p:cNvPr id="15372" name="Text Box 62"/>
            <p:cNvSpPr txBox="1">
              <a:spLocks noChangeArrowheads="1"/>
            </p:cNvSpPr>
            <p:nvPr/>
          </p:nvSpPr>
          <p:spPr bwMode="auto">
            <a:xfrm>
              <a:off x="1203479" y="4387012"/>
              <a:ext cx="1867819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</a:rPr>
                <a:t>Single turn coil</a:t>
              </a:r>
            </a:p>
          </p:txBody>
        </p:sp>
        <p:sp>
          <p:nvSpPr>
            <p:cNvPr id="15373" name="Line 33"/>
            <p:cNvSpPr>
              <a:spLocks noChangeShapeType="1"/>
            </p:cNvSpPr>
            <p:nvPr/>
          </p:nvSpPr>
          <p:spPr bwMode="auto">
            <a:xfrm rot="16204673">
              <a:off x="2751901" y="1692451"/>
              <a:ext cx="107950" cy="381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4" name="Line 34"/>
            <p:cNvSpPr>
              <a:spLocks noChangeShapeType="1"/>
            </p:cNvSpPr>
            <p:nvPr/>
          </p:nvSpPr>
          <p:spPr bwMode="auto">
            <a:xfrm rot="16204673">
              <a:off x="2501076" y="1635301"/>
              <a:ext cx="114300" cy="254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5" name="Line 35"/>
            <p:cNvSpPr>
              <a:spLocks noChangeShapeType="1"/>
            </p:cNvSpPr>
            <p:nvPr/>
          </p:nvSpPr>
          <p:spPr bwMode="auto">
            <a:xfrm rot="16204673">
              <a:off x="2167701" y="1649589"/>
              <a:ext cx="107950" cy="31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6" name="Line 36"/>
            <p:cNvSpPr>
              <a:spLocks noChangeShapeType="1"/>
            </p:cNvSpPr>
            <p:nvPr/>
          </p:nvSpPr>
          <p:spPr bwMode="auto">
            <a:xfrm rot="16204673" flipV="1">
              <a:off x="1673989" y="1741664"/>
              <a:ext cx="82550" cy="222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7" name="Line 37"/>
            <p:cNvSpPr>
              <a:spLocks noChangeShapeType="1"/>
            </p:cNvSpPr>
            <p:nvPr/>
          </p:nvSpPr>
          <p:spPr bwMode="auto">
            <a:xfrm rot="16204673" flipV="1">
              <a:off x="1369189" y="1862314"/>
              <a:ext cx="88900" cy="444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5365" name="Object 10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095116"/>
                </p:ext>
              </p:extLst>
            </p:nvPr>
          </p:nvGraphicFramePr>
          <p:xfrm>
            <a:off x="840325" y="1985922"/>
            <a:ext cx="284965" cy="456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72" name="Equation" r:id="rId10" imgW="126835" imgH="202936" progId="Equation.DSMT4">
                    <p:embed/>
                  </p:oleObj>
                </mc:Choice>
                <mc:Fallback>
                  <p:oleObj name="Equation" r:id="rId10" imgW="126835" imgH="202936" progId="Equation.DSMT4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325" y="1985922"/>
                          <a:ext cx="284965" cy="456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378" name="Group 58"/>
            <p:cNvGrpSpPr>
              <a:grpSpLocks/>
            </p:cNvGrpSpPr>
            <p:nvPr/>
          </p:nvGrpSpPr>
          <p:grpSpPr bwMode="auto">
            <a:xfrm>
              <a:off x="915164" y="2419526"/>
              <a:ext cx="2349500" cy="939800"/>
              <a:chOff x="784" y="2424"/>
              <a:chExt cx="1480" cy="592"/>
            </a:xfrm>
          </p:grpSpPr>
          <p:sp>
            <p:nvSpPr>
              <p:cNvPr id="15388" name="Oval 56"/>
              <p:cNvSpPr>
                <a:spLocks noChangeArrowheads="1"/>
              </p:cNvSpPr>
              <p:nvPr/>
            </p:nvSpPr>
            <p:spPr bwMode="auto">
              <a:xfrm>
                <a:off x="784" y="2424"/>
                <a:ext cx="1480" cy="592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Oval 57"/>
              <p:cNvSpPr>
                <a:spLocks noChangeArrowheads="1"/>
              </p:cNvSpPr>
              <p:nvPr/>
            </p:nvSpPr>
            <p:spPr bwMode="auto">
              <a:xfrm>
                <a:off x="968" y="2504"/>
                <a:ext cx="1120" cy="41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9" name="Line 32"/>
            <p:cNvSpPr>
              <a:spLocks noChangeShapeType="1"/>
            </p:cNvSpPr>
            <p:nvPr/>
          </p:nvSpPr>
          <p:spPr bwMode="auto">
            <a:xfrm rot="16204673" flipV="1">
              <a:off x="943739" y="2956101"/>
              <a:ext cx="2559050" cy="127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Line 54"/>
            <p:cNvSpPr>
              <a:spLocks noChangeShapeType="1"/>
            </p:cNvSpPr>
            <p:nvPr/>
          </p:nvSpPr>
          <p:spPr bwMode="auto">
            <a:xfrm flipH="1" flipV="1">
              <a:off x="1339027" y="2330626"/>
              <a:ext cx="0" cy="54451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1" name="Line 48"/>
            <p:cNvSpPr>
              <a:spLocks noChangeShapeType="1"/>
            </p:cNvSpPr>
            <p:nvPr/>
          </p:nvSpPr>
          <p:spPr bwMode="auto">
            <a:xfrm>
              <a:off x="1215202" y="3086276"/>
              <a:ext cx="271463" cy="128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4" name="Arc 28"/>
            <p:cNvSpPr>
              <a:spLocks/>
            </p:cNvSpPr>
            <p:nvPr/>
          </p:nvSpPr>
          <p:spPr bwMode="auto">
            <a:xfrm rot="16204673" flipV="1">
              <a:off x="326201" y="2795764"/>
              <a:ext cx="2687638" cy="609600"/>
            </a:xfrm>
            <a:custGeom>
              <a:avLst/>
              <a:gdLst>
                <a:gd name="T0" fmla="*/ 0 w 17592"/>
                <a:gd name="T1" fmla="*/ 0 h 21552"/>
                <a:gd name="T2" fmla="*/ 0 w 17592"/>
                <a:gd name="T3" fmla="*/ 0 h 21552"/>
                <a:gd name="T4" fmla="*/ 0 w 17592"/>
                <a:gd name="T5" fmla="*/ 0 h 21552"/>
                <a:gd name="T6" fmla="*/ 0 60000 65536"/>
                <a:gd name="T7" fmla="*/ 0 60000 65536"/>
                <a:gd name="T8" fmla="*/ 0 60000 65536"/>
                <a:gd name="T9" fmla="*/ 0 w 17592"/>
                <a:gd name="T10" fmla="*/ 0 h 21552"/>
                <a:gd name="T11" fmla="*/ 17592 w 17592"/>
                <a:gd name="T12" fmla="*/ 21552 h 21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92" h="21552" fill="none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</a:path>
                <a:path w="17592" h="21552" stroke="0" extrusionOk="0">
                  <a:moveTo>
                    <a:pt x="1434" y="-1"/>
                  </a:moveTo>
                  <a:cubicBezTo>
                    <a:pt x="7900" y="429"/>
                    <a:pt x="13831" y="3740"/>
                    <a:pt x="17591" y="9018"/>
                  </a:cubicBezTo>
                  <a:lnTo>
                    <a:pt x="0" y="2155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Arc 31"/>
            <p:cNvSpPr>
              <a:spLocks/>
            </p:cNvSpPr>
            <p:nvPr/>
          </p:nvSpPr>
          <p:spPr bwMode="auto">
            <a:xfrm rot="16204673">
              <a:off x="1199326" y="2829101"/>
              <a:ext cx="2749550" cy="396875"/>
            </a:xfrm>
            <a:custGeom>
              <a:avLst/>
              <a:gdLst>
                <a:gd name="T0" fmla="*/ 0 w 17999"/>
                <a:gd name="T1" fmla="*/ 0 h 21575"/>
                <a:gd name="T2" fmla="*/ 0 w 17999"/>
                <a:gd name="T3" fmla="*/ 0 h 21575"/>
                <a:gd name="T4" fmla="*/ 0 w 17999"/>
                <a:gd name="T5" fmla="*/ 0 h 21575"/>
                <a:gd name="T6" fmla="*/ 0 60000 65536"/>
                <a:gd name="T7" fmla="*/ 0 60000 65536"/>
                <a:gd name="T8" fmla="*/ 0 60000 65536"/>
                <a:gd name="T9" fmla="*/ 0 w 17999"/>
                <a:gd name="T10" fmla="*/ 0 h 21575"/>
                <a:gd name="T11" fmla="*/ 17999 w 17999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9" h="21575" fill="none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</a:path>
                <a:path w="17999" h="21575" stroke="0" extrusionOk="0">
                  <a:moveTo>
                    <a:pt x="1045" y="0"/>
                  </a:moveTo>
                  <a:cubicBezTo>
                    <a:pt x="7907" y="332"/>
                    <a:pt x="14200" y="3909"/>
                    <a:pt x="17998" y="9633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Arc 27"/>
            <p:cNvSpPr>
              <a:spLocks/>
            </p:cNvSpPr>
            <p:nvPr/>
          </p:nvSpPr>
          <p:spPr bwMode="auto">
            <a:xfrm rot="16204673" flipV="1">
              <a:off x="213489" y="2886251"/>
              <a:ext cx="2535238" cy="511175"/>
            </a:xfrm>
            <a:custGeom>
              <a:avLst/>
              <a:gdLst>
                <a:gd name="T0" fmla="*/ 0 w 20156"/>
                <a:gd name="T1" fmla="*/ 0 h 21555"/>
                <a:gd name="T2" fmla="*/ 0 w 20156"/>
                <a:gd name="T3" fmla="*/ 0 h 21555"/>
                <a:gd name="T4" fmla="*/ 0 w 20156"/>
                <a:gd name="T5" fmla="*/ 0 h 21555"/>
                <a:gd name="T6" fmla="*/ 0 60000 65536"/>
                <a:gd name="T7" fmla="*/ 0 60000 65536"/>
                <a:gd name="T8" fmla="*/ 0 60000 65536"/>
                <a:gd name="T9" fmla="*/ 0 w 20156"/>
                <a:gd name="T10" fmla="*/ 0 h 21555"/>
                <a:gd name="T11" fmla="*/ 20156 w 20156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6" h="21555" fill="none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</a:path>
                <a:path w="20156" h="21555" stroke="0" extrusionOk="0">
                  <a:moveTo>
                    <a:pt x="1389" y="-1"/>
                  </a:moveTo>
                  <a:cubicBezTo>
                    <a:pt x="9799" y="541"/>
                    <a:pt x="17126" y="5926"/>
                    <a:pt x="20156" y="13790"/>
                  </a:cubicBezTo>
                  <a:lnTo>
                    <a:pt x="0" y="2155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Arc 30"/>
            <p:cNvSpPr>
              <a:spLocks/>
            </p:cNvSpPr>
            <p:nvPr/>
          </p:nvSpPr>
          <p:spPr bwMode="auto">
            <a:xfrm rot="16204673">
              <a:off x="1364426" y="2911651"/>
              <a:ext cx="2751138" cy="293688"/>
            </a:xfrm>
            <a:custGeom>
              <a:avLst/>
              <a:gdLst>
                <a:gd name="T0" fmla="*/ 0 w 20836"/>
                <a:gd name="T1" fmla="*/ 0 h 21550"/>
                <a:gd name="T2" fmla="*/ 0 w 20836"/>
                <a:gd name="T3" fmla="*/ 0 h 21550"/>
                <a:gd name="T4" fmla="*/ 0 w 20836"/>
                <a:gd name="T5" fmla="*/ 0 h 21550"/>
                <a:gd name="T6" fmla="*/ 0 60000 65536"/>
                <a:gd name="T7" fmla="*/ 0 60000 65536"/>
                <a:gd name="T8" fmla="*/ 0 60000 65536"/>
                <a:gd name="T9" fmla="*/ 0 w 20836"/>
                <a:gd name="T10" fmla="*/ 0 h 21550"/>
                <a:gd name="T11" fmla="*/ 20836 w 20836"/>
                <a:gd name="T12" fmla="*/ 21550 h 21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36" h="21550" fill="none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</a:path>
                <a:path w="20836" h="21550" stroke="0" extrusionOk="0">
                  <a:moveTo>
                    <a:pt x="1464" y="-1"/>
                  </a:moveTo>
                  <a:cubicBezTo>
                    <a:pt x="10638" y="622"/>
                    <a:pt x="18413" y="6986"/>
                    <a:pt x="20836" y="15857"/>
                  </a:cubicBezTo>
                  <a:lnTo>
                    <a:pt x="0" y="2155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6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3581748"/>
                </p:ext>
              </p:extLst>
            </p:nvPr>
          </p:nvGraphicFramePr>
          <p:xfrm>
            <a:off x="966191" y="3292662"/>
            <a:ext cx="268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73" name="Equation" r:id="rId12" imgW="126835" imgH="152202" progId="Equation.DSMT4">
                    <p:embed/>
                  </p:oleObj>
                </mc:Choice>
                <mc:Fallback>
                  <p:oleObj name="Equation" r:id="rId12" imgW="126835" imgH="152202" progId="Equation.DSMT4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191" y="3292662"/>
                          <a:ext cx="268287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10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1780676"/>
                </p:ext>
              </p:extLst>
            </p:nvPr>
          </p:nvGraphicFramePr>
          <p:xfrm>
            <a:off x="1902135" y="2609578"/>
            <a:ext cx="295729" cy="376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74" name="Equation" r:id="rId14" imgW="139579" imgH="177646" progId="Equation.DSMT4">
                    <p:embed/>
                  </p:oleObj>
                </mc:Choice>
                <mc:Fallback>
                  <p:oleObj name="Equation" r:id="rId14" imgW="139579" imgH="177646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2135" y="2609578"/>
                          <a:ext cx="295729" cy="376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52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220229"/>
                </p:ext>
              </p:extLst>
            </p:nvPr>
          </p:nvGraphicFramePr>
          <p:xfrm>
            <a:off x="1837270" y="1441642"/>
            <a:ext cx="262613" cy="284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75" name="Equation" r:id="rId16" imgW="152268" imgH="164957" progId="Equation.DSMT4">
                    <p:embed/>
                  </p:oleObj>
                </mc:Choice>
                <mc:Fallback>
                  <p:oleObj name="Equation" r:id="rId16" imgW="152268" imgH="164957" progId="Equation.DSMT4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270" y="1441642"/>
                          <a:ext cx="262613" cy="284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4759290" y="5001658"/>
            <a:ext cx="3626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(In this picture,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</a:t>
            </a:r>
            <a:r>
              <a:rPr lang="en-US" sz="1600" dirty="0" smtClean="0">
                <a:solidFill>
                  <a:schemeClr val="bg1"/>
                </a:solidFill>
                <a:sym typeface="Symbol" panose="05050102010706020507" pitchFamily="18" charset="2"/>
              </a:rPr>
              <a:t> is the fl</a:t>
            </a:r>
            <a:r>
              <a:rPr lang="en-US" sz="1600" dirty="0" smtClean="0">
                <a:solidFill>
                  <a:schemeClr val="bg1"/>
                </a:solidFill>
              </a:rPr>
              <a:t>ux going up.)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669925" y="0"/>
            <a:ext cx="80152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Right-Hand Rules (cont.)</a:t>
            </a:r>
          </a:p>
        </p:txBody>
      </p:sp>
      <p:sp>
        <p:nvSpPr>
          <p:cNvPr id="18438" name="Text Box 205"/>
          <p:cNvSpPr txBox="1">
            <a:spLocks noChangeArrowheads="1"/>
          </p:cNvSpPr>
          <p:nvPr/>
        </p:nvSpPr>
        <p:spPr bwMode="auto">
          <a:xfrm>
            <a:off x="548473" y="4216405"/>
            <a:ext cx="214834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Inductor </a:t>
            </a:r>
            <a:r>
              <a:rPr lang="en-US" sz="2000" dirty="0" smtClean="0">
                <a:solidFill>
                  <a:schemeClr val="bg1"/>
                </a:solidFill>
              </a:rPr>
              <a:t>flux rule:</a:t>
            </a:r>
            <a:endParaRPr lang="en-US" sz="2000" i="1" dirty="0">
              <a:solidFill>
                <a:schemeClr val="bg1"/>
              </a:solidFill>
            </a:endParaRPr>
          </a:p>
        </p:txBody>
      </p:sp>
      <p:graphicFrame>
        <p:nvGraphicFramePr>
          <p:cNvPr id="18434" name="Objec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54013"/>
              </p:ext>
            </p:extLst>
          </p:nvPr>
        </p:nvGraphicFramePr>
        <p:xfrm>
          <a:off x="2136285" y="4698799"/>
          <a:ext cx="9064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Equation" r:id="rId4" imgW="431613" imgH="393529" progId="Equation.DSMT4">
                  <p:embed/>
                </p:oleObj>
              </mc:Choice>
              <mc:Fallback>
                <p:oleObj name="Equation" r:id="rId4" imgW="431613" imgH="393529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285" y="4698799"/>
                        <a:ext cx="90646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207"/>
          <p:cNvSpPr txBox="1">
            <a:spLocks noChangeArrowheads="1"/>
          </p:cNvSpPr>
          <p:nvPr/>
        </p:nvSpPr>
        <p:spPr bwMode="auto">
          <a:xfrm>
            <a:off x="4682635" y="5348087"/>
            <a:ext cx="3880340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Fingers are in the direction of the current </a:t>
            </a:r>
            <a:r>
              <a:rPr lang="en-US" i="1" dirty="0" smtClean="0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and </a:t>
            </a:r>
            <a:r>
              <a:rPr lang="en-US" sz="1600" dirty="0">
                <a:solidFill>
                  <a:schemeClr val="bg2"/>
                </a:solidFill>
              </a:rPr>
              <a:t>the thumb gives the </a:t>
            </a:r>
            <a:r>
              <a:rPr lang="en-US" sz="1600" dirty="0" smtClean="0">
                <a:solidFill>
                  <a:schemeClr val="bg2"/>
                </a:solidFill>
              </a:rPr>
              <a:t>direction of the unit normal for calculating the flux.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18435" name="Object 2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03681"/>
              </p:ext>
            </p:extLst>
          </p:nvPr>
        </p:nvGraphicFramePr>
        <p:xfrm>
          <a:off x="2507760" y="5540174"/>
          <a:ext cx="17907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Equation" r:id="rId6" imgW="876300" imgH="381000" progId="Equation.DSMT4">
                  <p:embed/>
                </p:oleObj>
              </mc:Choice>
              <mc:Fallback>
                <p:oleObj name="Equation" r:id="rId6" imgW="876300" imgH="3810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760" y="5540174"/>
                        <a:ext cx="17907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209"/>
          <p:cNvSpPr txBox="1">
            <a:spLocks noChangeArrowheads="1"/>
          </p:cNvSpPr>
          <p:nvPr/>
        </p:nvSpPr>
        <p:spPr bwMode="auto">
          <a:xfrm>
            <a:off x="527855" y="943187"/>
            <a:ext cx="2273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Magnetic field law: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8441" name="Text Box 210"/>
          <p:cNvSpPr txBox="1">
            <a:spLocks noChangeArrowheads="1"/>
          </p:cNvSpPr>
          <p:nvPr/>
        </p:nvSpPr>
        <p:spPr bwMode="auto">
          <a:xfrm>
            <a:off x="1338943" y="1489556"/>
            <a:ext cx="5910943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For a </a:t>
            </a:r>
            <a:r>
              <a:rPr lang="en-US" sz="1600" dirty="0">
                <a:solidFill>
                  <a:schemeClr val="bg1"/>
                </a:solidFill>
              </a:rPr>
              <a:t>wire or a current </a:t>
            </a:r>
            <a:r>
              <a:rPr lang="en-US" sz="1600" dirty="0" smtClean="0">
                <a:solidFill>
                  <a:schemeClr val="bg1"/>
                </a:solidFill>
              </a:rPr>
              <a:t>sheet or a solenoid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>
                <a:solidFill>
                  <a:schemeClr val="bg2"/>
                </a:solidFill>
              </a:rPr>
              <a:t>the thumb is in the direction of the current and the fingers give the direction of the magnetic field. </a:t>
            </a:r>
            <a:r>
              <a:rPr lang="en-US" sz="1600" dirty="0" smtClean="0">
                <a:solidFill>
                  <a:schemeClr val="bg2"/>
                </a:solidFill>
              </a:rPr>
              <a:t> (For a current sheet or solenoid the fingers are simply giving the overall sense of the magnetic field direction.)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45242" y="2844867"/>
            <a:ext cx="2590800" cy="203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1965325" y="0"/>
            <a:ext cx="5043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Right-Hand Rules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650" name="Rectangle 26"/>
          <p:cNvSpPr>
            <a:spLocks noChangeArrowheads="1"/>
          </p:cNvSpPr>
          <p:nvPr/>
        </p:nvSpPr>
        <p:spPr bwMode="auto">
          <a:xfrm rot="17348705">
            <a:off x="2361377" y="1401496"/>
            <a:ext cx="854075" cy="9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34737" y="1313340"/>
            <a:ext cx="6907575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</a:t>
            </a:r>
            <a:r>
              <a:rPr lang="en-US" dirty="0" smtClean="0">
                <a:solidFill>
                  <a:schemeClr val="bg2"/>
                </a:solidFill>
              </a:rPr>
              <a:t>: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Please see the Appendix for a summary of right-hand rules.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 Box 148"/>
          <p:cNvSpPr txBox="1">
            <a:spLocks noChangeArrowheads="1"/>
          </p:cNvSpPr>
          <p:nvPr/>
        </p:nvSpPr>
        <p:spPr bwMode="auto">
          <a:xfrm>
            <a:off x="1743351" y="3160101"/>
            <a:ext cx="337162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2) RH rule for Faraday’s law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7" name="Text Box 200"/>
          <p:cNvSpPr txBox="1">
            <a:spLocks noChangeArrowheads="1"/>
          </p:cNvSpPr>
          <p:nvPr/>
        </p:nvSpPr>
        <p:spPr bwMode="auto">
          <a:xfrm>
            <a:off x="1743351" y="2429753"/>
            <a:ext cx="383810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1) RH rule for </a:t>
            </a:r>
            <a:r>
              <a:rPr lang="en-US" sz="2000" dirty="0" err="1" smtClean="0">
                <a:solidFill>
                  <a:schemeClr val="bg1"/>
                </a:solidFill>
              </a:rPr>
              <a:t>Stokes’s</a:t>
            </a:r>
            <a:r>
              <a:rPr lang="en-US" sz="2000" dirty="0" smtClean="0">
                <a:solidFill>
                  <a:schemeClr val="bg1"/>
                </a:solidFill>
              </a:rPr>
              <a:t> theorem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9" name="Text Box 148"/>
          <p:cNvSpPr txBox="1">
            <a:spLocks noChangeArrowheads="1"/>
          </p:cNvSpPr>
          <p:nvPr/>
        </p:nvSpPr>
        <p:spPr bwMode="auto">
          <a:xfrm>
            <a:off x="1743351" y="3890449"/>
            <a:ext cx="331417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3) RH rule for Ampere’s law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0" name="Text Box 205"/>
          <p:cNvSpPr txBox="1">
            <a:spLocks noChangeArrowheads="1"/>
          </p:cNvSpPr>
          <p:nvPr/>
        </p:nvSpPr>
        <p:spPr bwMode="auto">
          <a:xfrm>
            <a:off x="1743351" y="5351143"/>
            <a:ext cx="360066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5) RH rule for the inductor flux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1" name="Text Box 209"/>
          <p:cNvSpPr txBox="1">
            <a:spLocks noChangeArrowheads="1"/>
          </p:cNvSpPr>
          <p:nvPr/>
        </p:nvSpPr>
        <p:spPr bwMode="auto">
          <a:xfrm>
            <a:off x="1743351" y="4620797"/>
            <a:ext cx="555152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4) RH rule for the direction of the magnetic field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1431925" y="0"/>
            <a:ext cx="6161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N-Turn Solenoid </a:t>
            </a:r>
          </a:p>
        </p:txBody>
      </p:sp>
      <p:graphicFrame>
        <p:nvGraphicFramePr>
          <p:cNvPr id="16386" name="Object 1024"/>
          <p:cNvGraphicFramePr>
            <a:graphicFrameLocks noChangeAspect="1"/>
          </p:cNvGraphicFramePr>
          <p:nvPr/>
        </p:nvGraphicFramePr>
        <p:xfrm>
          <a:off x="3434825" y="3175000"/>
          <a:ext cx="17367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" name="Equation" r:id="rId4" imgW="825500" imgH="431800" progId="Equation.DSMT4">
                  <p:embed/>
                </p:oleObj>
              </mc:Choice>
              <mc:Fallback>
                <p:oleObj name="Equation" r:id="rId4" imgW="825500" imgH="4318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825" y="3175000"/>
                        <a:ext cx="17367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025"/>
          <p:cNvGraphicFramePr>
            <a:graphicFrameLocks noChangeAspect="1"/>
          </p:cNvGraphicFramePr>
          <p:nvPr/>
        </p:nvGraphicFramePr>
        <p:xfrm>
          <a:off x="4702784" y="5265738"/>
          <a:ext cx="17621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2" name="Equation" r:id="rId6" imgW="837836" imgH="393529" progId="Equation.DSMT4">
                  <p:embed/>
                </p:oleObj>
              </mc:Choice>
              <mc:Fallback>
                <p:oleObj name="Equation" r:id="rId6" imgW="837836" imgH="393529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784" y="5265738"/>
                        <a:ext cx="1762125" cy="828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026"/>
          <p:cNvGraphicFramePr>
            <a:graphicFrameLocks noChangeAspect="1"/>
          </p:cNvGraphicFramePr>
          <p:nvPr/>
        </p:nvGraphicFramePr>
        <p:xfrm>
          <a:off x="3000375" y="4405313"/>
          <a:ext cx="33115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3" name="Equation" r:id="rId8" imgW="1574800" imgH="203200" progId="Equation.DSMT4">
                  <p:embed/>
                </p:oleObj>
              </mc:Choice>
              <mc:Fallback>
                <p:oleObj name="Equation" r:id="rId8" imgW="1574800" imgH="2032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405313"/>
                        <a:ext cx="33115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51"/>
          <p:cNvSpPr txBox="1">
            <a:spLocks noChangeArrowheads="1"/>
          </p:cNvSpPr>
          <p:nvPr/>
        </p:nvSpPr>
        <p:spPr bwMode="auto">
          <a:xfrm>
            <a:off x="454025" y="5472113"/>
            <a:ext cx="4079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definition of inductance is now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056416" y="3182587"/>
            <a:ext cx="2624446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We assume here that the same flux cuts though each of the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sz="1600" dirty="0" smtClean="0">
                <a:solidFill>
                  <a:schemeClr val="bg2"/>
                </a:solidFill>
              </a:rPr>
              <a:t> turns.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958450" y="1244600"/>
            <a:ext cx="4305300" cy="1536927"/>
            <a:chOff x="1958450" y="1244600"/>
            <a:chExt cx="4305300" cy="1536927"/>
          </a:xfrm>
        </p:grpSpPr>
        <p:sp>
          <p:nvSpPr>
            <p:cNvPr id="16399" name="Arc 3"/>
            <p:cNvSpPr>
              <a:spLocks/>
            </p:cNvSpPr>
            <p:nvPr/>
          </p:nvSpPr>
          <p:spPr bwMode="auto">
            <a:xfrm rot="10804673">
              <a:off x="2052113" y="1266825"/>
              <a:ext cx="4151313" cy="293688"/>
            </a:xfrm>
            <a:custGeom>
              <a:avLst/>
              <a:gdLst>
                <a:gd name="T0" fmla="*/ 0 w 31442"/>
                <a:gd name="T1" fmla="*/ 0 h 21600"/>
                <a:gd name="T2" fmla="*/ 0 w 31442"/>
                <a:gd name="T3" fmla="*/ 0 h 21600"/>
                <a:gd name="T4" fmla="*/ 0 w 31442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42"/>
                <a:gd name="T10" fmla="*/ 0 h 21600"/>
                <a:gd name="T11" fmla="*/ 31442 w 314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42" h="21600" fill="none" extrusionOk="0">
                  <a:moveTo>
                    <a:pt x="0" y="2783"/>
                  </a:moveTo>
                  <a:cubicBezTo>
                    <a:pt x="3237" y="958"/>
                    <a:pt x="6890" y="-1"/>
                    <a:pt x="10606" y="0"/>
                  </a:cubicBezTo>
                  <a:cubicBezTo>
                    <a:pt x="20343" y="0"/>
                    <a:pt x="28876" y="6514"/>
                    <a:pt x="31442" y="15907"/>
                  </a:cubicBezTo>
                </a:path>
                <a:path w="31442" h="21600" stroke="0" extrusionOk="0">
                  <a:moveTo>
                    <a:pt x="0" y="2783"/>
                  </a:moveTo>
                  <a:cubicBezTo>
                    <a:pt x="3237" y="958"/>
                    <a:pt x="6890" y="-1"/>
                    <a:pt x="10606" y="0"/>
                  </a:cubicBezTo>
                  <a:cubicBezTo>
                    <a:pt x="20343" y="0"/>
                    <a:pt x="28876" y="6514"/>
                    <a:pt x="31442" y="15907"/>
                  </a:cubicBezTo>
                  <a:lnTo>
                    <a:pt x="10606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rc 6"/>
            <p:cNvSpPr>
              <a:spLocks/>
            </p:cNvSpPr>
            <p:nvPr/>
          </p:nvSpPr>
          <p:spPr bwMode="auto">
            <a:xfrm rot="10804673" flipV="1">
              <a:off x="2244200" y="1987550"/>
              <a:ext cx="4019550" cy="512763"/>
            </a:xfrm>
            <a:custGeom>
              <a:avLst/>
              <a:gdLst>
                <a:gd name="T0" fmla="*/ 0 w 31943"/>
                <a:gd name="T1" fmla="*/ 0 h 21600"/>
                <a:gd name="T2" fmla="*/ 0 w 31943"/>
                <a:gd name="T3" fmla="*/ 0 h 21600"/>
                <a:gd name="T4" fmla="*/ 0 w 319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1943"/>
                <a:gd name="T10" fmla="*/ 0 h 21600"/>
                <a:gd name="T11" fmla="*/ 31943 w 319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43" h="21600" fill="none" extrusionOk="0">
                  <a:moveTo>
                    <a:pt x="0" y="3499"/>
                  </a:moveTo>
                  <a:cubicBezTo>
                    <a:pt x="3507" y="1215"/>
                    <a:pt x="7602" y="-1"/>
                    <a:pt x="11787" y="0"/>
                  </a:cubicBezTo>
                  <a:cubicBezTo>
                    <a:pt x="20720" y="0"/>
                    <a:pt x="28732" y="5499"/>
                    <a:pt x="31943" y="13835"/>
                  </a:cubicBezTo>
                </a:path>
                <a:path w="31943" h="21600" stroke="0" extrusionOk="0">
                  <a:moveTo>
                    <a:pt x="0" y="3499"/>
                  </a:moveTo>
                  <a:cubicBezTo>
                    <a:pt x="3507" y="1215"/>
                    <a:pt x="7602" y="-1"/>
                    <a:pt x="11787" y="0"/>
                  </a:cubicBezTo>
                  <a:cubicBezTo>
                    <a:pt x="20720" y="0"/>
                    <a:pt x="28732" y="5499"/>
                    <a:pt x="31943" y="13835"/>
                  </a:cubicBezTo>
                  <a:lnTo>
                    <a:pt x="11787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rc 7"/>
            <p:cNvSpPr>
              <a:spLocks/>
            </p:cNvSpPr>
            <p:nvPr/>
          </p:nvSpPr>
          <p:spPr bwMode="auto">
            <a:xfrm rot="10804673" flipV="1">
              <a:off x="2125138" y="1863725"/>
              <a:ext cx="4102100" cy="611188"/>
            </a:xfrm>
            <a:custGeom>
              <a:avLst/>
              <a:gdLst>
                <a:gd name="T0" fmla="*/ 0 w 26846"/>
                <a:gd name="T1" fmla="*/ 0 h 21600"/>
                <a:gd name="T2" fmla="*/ 0 w 26846"/>
                <a:gd name="T3" fmla="*/ 0 h 21600"/>
                <a:gd name="T4" fmla="*/ 0 w 268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6846"/>
                <a:gd name="T10" fmla="*/ 0 h 21600"/>
                <a:gd name="T11" fmla="*/ 26846 w 268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46" h="21600" fill="none" extrusionOk="0">
                  <a:moveTo>
                    <a:pt x="-1" y="2082"/>
                  </a:moveTo>
                  <a:cubicBezTo>
                    <a:pt x="2892" y="711"/>
                    <a:pt x="6053" y="-1"/>
                    <a:pt x="9254" y="0"/>
                  </a:cubicBezTo>
                  <a:cubicBezTo>
                    <a:pt x="16238" y="0"/>
                    <a:pt x="22792" y="3377"/>
                    <a:pt x="26845" y="9066"/>
                  </a:cubicBezTo>
                </a:path>
                <a:path w="26846" h="21600" stroke="0" extrusionOk="0">
                  <a:moveTo>
                    <a:pt x="-1" y="2082"/>
                  </a:moveTo>
                  <a:cubicBezTo>
                    <a:pt x="2892" y="711"/>
                    <a:pt x="6053" y="-1"/>
                    <a:pt x="9254" y="0"/>
                  </a:cubicBezTo>
                  <a:cubicBezTo>
                    <a:pt x="16238" y="0"/>
                    <a:pt x="22792" y="3377"/>
                    <a:pt x="26845" y="9066"/>
                  </a:cubicBezTo>
                  <a:lnTo>
                    <a:pt x="9254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rc 8"/>
            <p:cNvSpPr>
              <a:spLocks/>
            </p:cNvSpPr>
            <p:nvPr/>
          </p:nvSpPr>
          <p:spPr bwMode="auto">
            <a:xfrm rot="10804673">
              <a:off x="2021950" y="1290638"/>
              <a:ext cx="4178300" cy="396875"/>
            </a:xfrm>
            <a:custGeom>
              <a:avLst/>
              <a:gdLst>
                <a:gd name="T0" fmla="*/ 0 w 27352"/>
                <a:gd name="T1" fmla="*/ 0 h 21600"/>
                <a:gd name="T2" fmla="*/ 0 w 27352"/>
                <a:gd name="T3" fmla="*/ 0 h 21600"/>
                <a:gd name="T4" fmla="*/ 0 w 273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7352"/>
                <a:gd name="T10" fmla="*/ 0 h 21600"/>
                <a:gd name="T11" fmla="*/ 27352 w 273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2" h="21600" fill="none" extrusionOk="0">
                  <a:moveTo>
                    <a:pt x="-1" y="2129"/>
                  </a:moveTo>
                  <a:cubicBezTo>
                    <a:pt x="2918" y="727"/>
                    <a:pt x="6115" y="-1"/>
                    <a:pt x="9353" y="0"/>
                  </a:cubicBezTo>
                  <a:cubicBezTo>
                    <a:pt x="16591" y="0"/>
                    <a:pt x="23349" y="3626"/>
                    <a:pt x="27351" y="9658"/>
                  </a:cubicBezTo>
                </a:path>
                <a:path w="27352" h="21600" stroke="0" extrusionOk="0">
                  <a:moveTo>
                    <a:pt x="-1" y="2129"/>
                  </a:moveTo>
                  <a:cubicBezTo>
                    <a:pt x="2918" y="727"/>
                    <a:pt x="6115" y="-1"/>
                    <a:pt x="9353" y="0"/>
                  </a:cubicBezTo>
                  <a:cubicBezTo>
                    <a:pt x="16591" y="0"/>
                    <a:pt x="23349" y="3626"/>
                    <a:pt x="27351" y="9658"/>
                  </a:cubicBezTo>
                  <a:lnTo>
                    <a:pt x="9353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9"/>
            <p:cNvSpPr>
              <a:spLocks noChangeShapeType="1"/>
            </p:cNvSpPr>
            <p:nvPr/>
          </p:nvSpPr>
          <p:spPr bwMode="auto">
            <a:xfrm rot="10804673" flipV="1">
              <a:off x="2050525" y="1790700"/>
              <a:ext cx="4168775" cy="47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4" name="Line 10"/>
            <p:cNvSpPr>
              <a:spLocks noChangeShapeType="1"/>
            </p:cNvSpPr>
            <p:nvPr/>
          </p:nvSpPr>
          <p:spPr bwMode="auto">
            <a:xfrm rot="10804673">
              <a:off x="2026713" y="1325563"/>
              <a:ext cx="107950" cy="381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5" name="Line 11"/>
            <p:cNvSpPr>
              <a:spLocks noChangeShapeType="1"/>
            </p:cNvSpPr>
            <p:nvPr/>
          </p:nvSpPr>
          <p:spPr bwMode="auto">
            <a:xfrm rot="10804673">
              <a:off x="1960038" y="1493838"/>
              <a:ext cx="114300" cy="25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6" name="Line 12"/>
            <p:cNvSpPr>
              <a:spLocks noChangeShapeType="1"/>
            </p:cNvSpPr>
            <p:nvPr/>
          </p:nvSpPr>
          <p:spPr bwMode="auto">
            <a:xfrm rot="10804673">
              <a:off x="1958450" y="1787525"/>
              <a:ext cx="107950" cy="317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7" name="Line 13"/>
            <p:cNvSpPr>
              <a:spLocks noChangeShapeType="1"/>
            </p:cNvSpPr>
            <p:nvPr/>
          </p:nvSpPr>
          <p:spPr bwMode="auto">
            <a:xfrm rot="10804673" flipV="1">
              <a:off x="2042588" y="2119313"/>
              <a:ext cx="82550" cy="222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8" name="Line 14"/>
            <p:cNvSpPr>
              <a:spLocks noChangeShapeType="1"/>
            </p:cNvSpPr>
            <p:nvPr/>
          </p:nvSpPr>
          <p:spPr bwMode="auto">
            <a:xfrm rot="10804673" flipV="1">
              <a:off x="2158475" y="2305050"/>
              <a:ext cx="88900" cy="444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9" name="AutoShape 25"/>
            <p:cNvSpPr>
              <a:spLocks noChangeArrowheads="1"/>
            </p:cNvSpPr>
            <p:nvPr/>
          </p:nvSpPr>
          <p:spPr bwMode="auto">
            <a:xfrm rot="16200000">
              <a:off x="3580875" y="422275"/>
              <a:ext cx="904875" cy="2720975"/>
            </a:xfrm>
            <a:prstGeom prst="can">
              <a:avLst>
                <a:gd name="adj" fmla="val 49811"/>
              </a:avLst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3347513" y="1249363"/>
              <a:ext cx="411163" cy="1501775"/>
            </a:xfrm>
            <a:custGeom>
              <a:avLst/>
              <a:gdLst>
                <a:gd name="T0" fmla="*/ 4 w 259"/>
                <a:gd name="T1" fmla="*/ 946 h 946"/>
                <a:gd name="T2" fmla="*/ 7 w 259"/>
                <a:gd name="T3" fmla="*/ 745 h 946"/>
                <a:gd name="T4" fmla="*/ 49 w 259"/>
                <a:gd name="T5" fmla="*/ 637 h 946"/>
                <a:gd name="T6" fmla="*/ 112 w 259"/>
                <a:gd name="T7" fmla="*/ 409 h 946"/>
                <a:gd name="T8" fmla="*/ 196 w 259"/>
                <a:gd name="T9" fmla="*/ 109 h 946"/>
                <a:gd name="T10" fmla="*/ 233 w 259"/>
                <a:gd name="T11" fmla="*/ 10 h 946"/>
                <a:gd name="T12" fmla="*/ 259 w 259"/>
                <a:gd name="T13" fmla="*/ 49 h 9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"/>
                <a:gd name="T22" fmla="*/ 0 h 946"/>
                <a:gd name="T23" fmla="*/ 259 w 259"/>
                <a:gd name="T24" fmla="*/ 946 h 9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" h="946">
                  <a:moveTo>
                    <a:pt x="4" y="946"/>
                  </a:moveTo>
                  <a:cubicBezTo>
                    <a:pt x="4" y="913"/>
                    <a:pt x="0" y="796"/>
                    <a:pt x="7" y="745"/>
                  </a:cubicBezTo>
                  <a:cubicBezTo>
                    <a:pt x="14" y="694"/>
                    <a:pt x="32" y="693"/>
                    <a:pt x="49" y="637"/>
                  </a:cubicBezTo>
                  <a:cubicBezTo>
                    <a:pt x="66" y="581"/>
                    <a:pt x="87" y="497"/>
                    <a:pt x="112" y="409"/>
                  </a:cubicBezTo>
                  <a:cubicBezTo>
                    <a:pt x="137" y="321"/>
                    <a:pt x="176" y="176"/>
                    <a:pt x="196" y="109"/>
                  </a:cubicBezTo>
                  <a:cubicBezTo>
                    <a:pt x="216" y="42"/>
                    <a:pt x="223" y="20"/>
                    <a:pt x="233" y="10"/>
                  </a:cubicBezTo>
                  <a:cubicBezTo>
                    <a:pt x="243" y="0"/>
                    <a:pt x="255" y="43"/>
                    <a:pt x="259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3458638" y="1249363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3611038" y="1249363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>
              <a:off x="3763438" y="1244600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>
              <a:off x="3915838" y="1244600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>
              <a:off x="4068238" y="1254125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auto">
            <a:xfrm>
              <a:off x="4244450" y="1249363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auto">
            <a:xfrm>
              <a:off x="4396850" y="1249363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auto">
            <a:xfrm>
              <a:off x="4549250" y="1258888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4935013" y="2236788"/>
              <a:ext cx="0" cy="5286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0" name="Line 39"/>
            <p:cNvSpPr>
              <a:spLocks noChangeShapeType="1"/>
            </p:cNvSpPr>
            <p:nvPr/>
          </p:nvSpPr>
          <p:spPr bwMode="auto">
            <a:xfrm flipV="1">
              <a:off x="3342750" y="2498725"/>
              <a:ext cx="1588" cy="2317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4" name="Line 52"/>
            <p:cNvSpPr>
              <a:spLocks noChangeShapeType="1"/>
            </p:cNvSpPr>
            <p:nvPr/>
          </p:nvSpPr>
          <p:spPr bwMode="auto">
            <a:xfrm>
              <a:off x="2553763" y="1790700"/>
              <a:ext cx="3333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5" name="Freeform 54"/>
            <p:cNvSpPr>
              <a:spLocks/>
            </p:cNvSpPr>
            <p:nvPr/>
          </p:nvSpPr>
          <p:spPr bwMode="auto">
            <a:xfrm>
              <a:off x="2687113" y="1595438"/>
              <a:ext cx="200025" cy="19050"/>
            </a:xfrm>
            <a:custGeom>
              <a:avLst/>
              <a:gdLst>
                <a:gd name="T0" fmla="*/ 0 w 126"/>
                <a:gd name="T1" fmla="*/ 0 h 12"/>
                <a:gd name="T2" fmla="*/ 75 w 126"/>
                <a:gd name="T3" fmla="*/ 9 h 12"/>
                <a:gd name="T4" fmla="*/ 126 w 126"/>
                <a:gd name="T5" fmla="*/ 12 h 12"/>
                <a:gd name="T6" fmla="*/ 0 60000 65536"/>
                <a:gd name="T7" fmla="*/ 0 60000 65536"/>
                <a:gd name="T8" fmla="*/ 0 60000 65536"/>
                <a:gd name="T9" fmla="*/ 0 w 126"/>
                <a:gd name="T10" fmla="*/ 0 h 12"/>
                <a:gd name="T11" fmla="*/ 126 w 12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12">
                  <a:moveTo>
                    <a:pt x="0" y="0"/>
                  </a:moveTo>
                  <a:cubicBezTo>
                    <a:pt x="27" y="3"/>
                    <a:pt x="54" y="7"/>
                    <a:pt x="75" y="9"/>
                  </a:cubicBezTo>
                  <a:cubicBezTo>
                    <a:pt x="96" y="11"/>
                    <a:pt x="111" y="11"/>
                    <a:pt x="126" y="12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6" name="Freeform 55"/>
            <p:cNvSpPr>
              <a:spLocks/>
            </p:cNvSpPr>
            <p:nvPr/>
          </p:nvSpPr>
          <p:spPr bwMode="auto">
            <a:xfrm>
              <a:off x="2720450" y="1466850"/>
              <a:ext cx="190500" cy="19050"/>
            </a:xfrm>
            <a:custGeom>
              <a:avLst/>
              <a:gdLst>
                <a:gd name="T0" fmla="*/ 0 w 120"/>
                <a:gd name="T1" fmla="*/ 0 h 12"/>
                <a:gd name="T2" fmla="*/ 69 w 120"/>
                <a:gd name="T3" fmla="*/ 6 h 12"/>
                <a:gd name="T4" fmla="*/ 120 w 120"/>
                <a:gd name="T5" fmla="*/ 12 h 12"/>
                <a:gd name="T6" fmla="*/ 0 60000 65536"/>
                <a:gd name="T7" fmla="*/ 0 60000 65536"/>
                <a:gd name="T8" fmla="*/ 0 60000 65536"/>
                <a:gd name="T9" fmla="*/ 0 w 120"/>
                <a:gd name="T10" fmla="*/ 0 h 12"/>
                <a:gd name="T11" fmla="*/ 120 w 12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2">
                  <a:moveTo>
                    <a:pt x="0" y="0"/>
                  </a:moveTo>
                  <a:cubicBezTo>
                    <a:pt x="24" y="2"/>
                    <a:pt x="49" y="4"/>
                    <a:pt x="69" y="6"/>
                  </a:cubicBezTo>
                  <a:cubicBezTo>
                    <a:pt x="89" y="8"/>
                    <a:pt x="104" y="10"/>
                    <a:pt x="120" y="12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7" name="Freeform 56"/>
            <p:cNvSpPr>
              <a:spLocks/>
            </p:cNvSpPr>
            <p:nvPr/>
          </p:nvSpPr>
          <p:spPr bwMode="auto">
            <a:xfrm>
              <a:off x="2644250" y="1971675"/>
              <a:ext cx="242888" cy="42863"/>
            </a:xfrm>
            <a:custGeom>
              <a:avLst/>
              <a:gdLst>
                <a:gd name="T0" fmla="*/ 0 w 153"/>
                <a:gd name="T1" fmla="*/ 27 h 27"/>
                <a:gd name="T2" fmla="*/ 114 w 153"/>
                <a:gd name="T3" fmla="*/ 6 h 27"/>
                <a:gd name="T4" fmla="*/ 153 w 153"/>
                <a:gd name="T5" fmla="*/ 0 h 27"/>
                <a:gd name="T6" fmla="*/ 0 60000 65536"/>
                <a:gd name="T7" fmla="*/ 0 60000 65536"/>
                <a:gd name="T8" fmla="*/ 0 60000 65536"/>
                <a:gd name="T9" fmla="*/ 0 w 153"/>
                <a:gd name="T10" fmla="*/ 0 h 27"/>
                <a:gd name="T11" fmla="*/ 153 w 153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7">
                  <a:moveTo>
                    <a:pt x="0" y="27"/>
                  </a:moveTo>
                  <a:cubicBezTo>
                    <a:pt x="19" y="24"/>
                    <a:pt x="89" y="10"/>
                    <a:pt x="114" y="6"/>
                  </a:cubicBezTo>
                  <a:cubicBezTo>
                    <a:pt x="139" y="2"/>
                    <a:pt x="146" y="1"/>
                    <a:pt x="153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8" name="Freeform 57"/>
            <p:cNvSpPr>
              <a:spLocks/>
            </p:cNvSpPr>
            <p:nvPr/>
          </p:nvSpPr>
          <p:spPr bwMode="auto">
            <a:xfrm>
              <a:off x="2739500" y="2128838"/>
              <a:ext cx="176213" cy="28575"/>
            </a:xfrm>
            <a:custGeom>
              <a:avLst/>
              <a:gdLst>
                <a:gd name="T0" fmla="*/ 0 w 111"/>
                <a:gd name="T1" fmla="*/ 18 h 18"/>
                <a:gd name="T2" fmla="*/ 60 w 111"/>
                <a:gd name="T3" fmla="*/ 6 h 18"/>
                <a:gd name="T4" fmla="*/ 111 w 111"/>
                <a:gd name="T5" fmla="*/ 0 h 18"/>
                <a:gd name="T6" fmla="*/ 0 60000 65536"/>
                <a:gd name="T7" fmla="*/ 0 60000 65536"/>
                <a:gd name="T8" fmla="*/ 0 60000 65536"/>
                <a:gd name="T9" fmla="*/ 0 w 111"/>
                <a:gd name="T10" fmla="*/ 0 h 18"/>
                <a:gd name="T11" fmla="*/ 111 w 11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18">
                  <a:moveTo>
                    <a:pt x="0" y="18"/>
                  </a:moveTo>
                  <a:cubicBezTo>
                    <a:pt x="10" y="16"/>
                    <a:pt x="42" y="9"/>
                    <a:pt x="60" y="6"/>
                  </a:cubicBezTo>
                  <a:cubicBezTo>
                    <a:pt x="78" y="3"/>
                    <a:pt x="101" y="1"/>
                    <a:pt x="111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6389" name="Object 1027"/>
            <p:cNvGraphicFramePr>
              <a:graphicFrameLocks noChangeAspect="1"/>
            </p:cNvGraphicFramePr>
            <p:nvPr/>
          </p:nvGraphicFramePr>
          <p:xfrm>
            <a:off x="3934278" y="2460967"/>
            <a:ext cx="343807" cy="320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4" name="Equation" r:id="rId10" imgW="177492" imgH="164814" progId="Equation.DSMT4">
                    <p:embed/>
                  </p:oleObj>
                </mc:Choice>
                <mc:Fallback>
                  <p:oleObj name="Equation" r:id="rId10" imgW="177492" imgH="164814" progId="Equation.DSMT4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278" y="2460967"/>
                          <a:ext cx="343807" cy="320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025"/>
            <p:cNvGraphicFramePr>
              <a:graphicFrameLocks noChangeAspect="1"/>
            </p:cNvGraphicFramePr>
            <p:nvPr/>
          </p:nvGraphicFramePr>
          <p:xfrm>
            <a:off x="2817813" y="2395311"/>
            <a:ext cx="268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5" name="Equation" r:id="rId12" imgW="126835" imgH="152202" progId="Equation.DSMT4">
                    <p:embed/>
                  </p:oleObj>
                </mc:Choice>
                <mc:Fallback>
                  <p:oleObj name="Equation" r:id="rId12" imgW="126835" imgH="152202" progId="Equation.DSMT4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7813" y="2395311"/>
                          <a:ext cx="268287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2562225" y="0"/>
            <a:ext cx="3786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19458" name="Object 2048"/>
          <p:cNvGraphicFramePr>
            <a:graphicFrameLocks noChangeAspect="1"/>
          </p:cNvGraphicFramePr>
          <p:nvPr/>
        </p:nvGraphicFramePr>
        <p:xfrm>
          <a:off x="5032429" y="2801913"/>
          <a:ext cx="2339748" cy="2195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9" name="Equation" r:id="rId4" imgW="1244600" imgH="1168400" progId="Equation.DSMT4">
                  <p:embed/>
                </p:oleObj>
              </mc:Choice>
              <mc:Fallback>
                <p:oleObj name="Equation" r:id="rId4" imgW="1244600" imgH="1168400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429" y="2801913"/>
                        <a:ext cx="2339748" cy="2195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52"/>
          <p:cNvSpPr txBox="1">
            <a:spLocks noChangeArrowheads="1"/>
          </p:cNvSpPr>
          <p:nvPr/>
        </p:nvSpPr>
        <p:spPr bwMode="auto">
          <a:xfrm>
            <a:off x="704850" y="908051"/>
            <a:ext cx="1031875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Find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L</a:t>
            </a: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19460" name="Object 2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96413"/>
              </p:ext>
            </p:extLst>
          </p:nvPr>
        </p:nvGraphicFramePr>
        <p:xfrm>
          <a:off x="4593091" y="999446"/>
          <a:ext cx="1244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0" name="Equation" r:id="rId6" imgW="571252" imgH="393529" progId="Equation.DSMT4">
                  <p:embed/>
                </p:oleObj>
              </mc:Choice>
              <mc:Fallback>
                <p:oleObj name="Equation" r:id="rId6" imgW="571252" imgH="393529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091" y="999446"/>
                        <a:ext cx="1244600" cy="857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051"/>
          <p:cNvGraphicFramePr>
            <a:graphicFrameLocks noChangeAspect="1"/>
          </p:cNvGraphicFramePr>
          <p:nvPr/>
        </p:nvGraphicFramePr>
        <p:xfrm>
          <a:off x="4590934" y="5571165"/>
          <a:ext cx="3077936" cy="55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" name="Equation" r:id="rId8" imgW="1701800" imgH="304800" progId="Equation.DSMT4">
                  <p:embed/>
                </p:oleObj>
              </mc:Choice>
              <mc:Fallback>
                <p:oleObj name="Equation" r:id="rId8" imgW="1701800" imgH="304800" progId="Equation.DSMT4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934" y="5571165"/>
                        <a:ext cx="3077936" cy="55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59"/>
          <p:cNvSpPr txBox="1">
            <a:spLocks noChangeArrowheads="1"/>
          </p:cNvSpPr>
          <p:nvPr/>
        </p:nvSpPr>
        <p:spPr bwMode="auto">
          <a:xfrm>
            <a:off x="4243167" y="5038391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</a:t>
            </a:r>
          </a:p>
        </p:txBody>
      </p:sp>
      <p:graphicFrame>
        <p:nvGraphicFramePr>
          <p:cNvPr id="19462" name="Object 2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852329"/>
              </p:ext>
            </p:extLst>
          </p:nvPr>
        </p:nvGraphicFramePr>
        <p:xfrm>
          <a:off x="465989" y="5601777"/>
          <a:ext cx="2459491" cy="963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" name="Equation" r:id="rId10" imgW="1231366" imgH="482391" progId="Equation.DSMT4">
                  <p:embed/>
                </p:oleObj>
              </mc:Choice>
              <mc:Fallback>
                <p:oleObj name="Equation" r:id="rId10" imgW="1231366" imgH="482391" progId="Equation.DSMT4">
                  <p:embed/>
                  <p:pic>
                    <p:nvPicPr>
                      <p:cNvPr id="0" name="Picture 6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89" y="5601777"/>
                        <a:ext cx="2459491" cy="96366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354540" y="813707"/>
            <a:ext cx="2484660" cy="156966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We neglect “fringing” here and assume that we have the same magnetic field in the core as if the solenoid were infinite.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1946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66031"/>
              </p:ext>
            </p:extLst>
          </p:nvPr>
        </p:nvGraphicFramePr>
        <p:xfrm>
          <a:off x="385787" y="4383088"/>
          <a:ext cx="32559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" name="Equation" r:id="rId12" imgW="1803400" imgH="203200" progId="Equation.DSMT4">
                  <p:embed/>
                </p:oleObj>
              </mc:Choice>
              <mc:Fallback>
                <p:oleObj name="Equation" r:id="rId12" imgW="1803400" imgH="203200" progId="Equation.DSMT4">
                  <p:embed/>
                  <p:pic>
                    <p:nvPicPr>
                      <p:cNvPr id="0" name="Picture 6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87" y="4383088"/>
                        <a:ext cx="32559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048"/>
          <p:cNvGraphicFramePr>
            <a:graphicFrameLocks noChangeAspect="1"/>
          </p:cNvGraphicFramePr>
          <p:nvPr/>
        </p:nvGraphicFramePr>
        <p:xfrm>
          <a:off x="2479220" y="3594553"/>
          <a:ext cx="11938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" name="Equation" r:id="rId14" imgW="634725" imgH="228501" progId="Equation.DSMT4">
                  <p:embed/>
                </p:oleObj>
              </mc:Choice>
              <mc:Fallback>
                <p:oleObj name="Equation" r:id="rId14" imgW="634725" imgH="228501" progId="Equation.DSMT4">
                  <p:embed/>
                  <p:pic>
                    <p:nvPicPr>
                      <p:cNvPr id="0" name="Picture 6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220" y="3594553"/>
                        <a:ext cx="11938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61257" y="5138063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previous notes: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42751" y="1244600"/>
            <a:ext cx="3445124" cy="2157413"/>
            <a:chOff x="942751" y="1244600"/>
            <a:chExt cx="3445124" cy="2157413"/>
          </a:xfrm>
        </p:grpSpPr>
        <p:sp>
          <p:nvSpPr>
            <p:cNvPr id="412703" name="AutoShape 31"/>
            <p:cNvSpPr>
              <a:spLocks noChangeArrowheads="1"/>
            </p:cNvSpPr>
            <p:nvPr/>
          </p:nvSpPr>
          <p:spPr bwMode="auto">
            <a:xfrm rot="16200000">
              <a:off x="2574950" y="1018560"/>
              <a:ext cx="904875" cy="2720974"/>
            </a:xfrm>
            <a:prstGeom prst="can">
              <a:avLst>
                <a:gd name="adj" fmla="val 5402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3" name="Freeform 32"/>
            <p:cNvSpPr>
              <a:spLocks/>
            </p:cNvSpPr>
            <p:nvPr/>
          </p:nvSpPr>
          <p:spPr bwMode="auto">
            <a:xfrm>
              <a:off x="2341588" y="1845647"/>
              <a:ext cx="411162" cy="1501775"/>
            </a:xfrm>
            <a:custGeom>
              <a:avLst/>
              <a:gdLst>
                <a:gd name="T0" fmla="*/ 4 w 259"/>
                <a:gd name="T1" fmla="*/ 946 h 946"/>
                <a:gd name="T2" fmla="*/ 7 w 259"/>
                <a:gd name="T3" fmla="*/ 745 h 946"/>
                <a:gd name="T4" fmla="*/ 49 w 259"/>
                <a:gd name="T5" fmla="*/ 637 h 946"/>
                <a:gd name="T6" fmla="*/ 112 w 259"/>
                <a:gd name="T7" fmla="*/ 409 h 946"/>
                <a:gd name="T8" fmla="*/ 196 w 259"/>
                <a:gd name="T9" fmla="*/ 109 h 946"/>
                <a:gd name="T10" fmla="*/ 233 w 259"/>
                <a:gd name="T11" fmla="*/ 10 h 946"/>
                <a:gd name="T12" fmla="*/ 259 w 259"/>
                <a:gd name="T13" fmla="*/ 49 h 9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"/>
                <a:gd name="T22" fmla="*/ 0 h 946"/>
                <a:gd name="T23" fmla="*/ 259 w 259"/>
                <a:gd name="T24" fmla="*/ 946 h 9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" h="946">
                  <a:moveTo>
                    <a:pt x="4" y="946"/>
                  </a:moveTo>
                  <a:cubicBezTo>
                    <a:pt x="4" y="913"/>
                    <a:pt x="0" y="796"/>
                    <a:pt x="7" y="745"/>
                  </a:cubicBezTo>
                  <a:cubicBezTo>
                    <a:pt x="14" y="694"/>
                    <a:pt x="32" y="693"/>
                    <a:pt x="49" y="637"/>
                  </a:cubicBezTo>
                  <a:cubicBezTo>
                    <a:pt x="66" y="581"/>
                    <a:pt x="87" y="497"/>
                    <a:pt x="112" y="409"/>
                  </a:cubicBezTo>
                  <a:cubicBezTo>
                    <a:pt x="137" y="321"/>
                    <a:pt x="176" y="176"/>
                    <a:pt x="196" y="109"/>
                  </a:cubicBezTo>
                  <a:cubicBezTo>
                    <a:pt x="216" y="42"/>
                    <a:pt x="223" y="20"/>
                    <a:pt x="233" y="10"/>
                  </a:cubicBezTo>
                  <a:cubicBezTo>
                    <a:pt x="243" y="0"/>
                    <a:pt x="255" y="43"/>
                    <a:pt x="259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4" name="Freeform 33"/>
            <p:cNvSpPr>
              <a:spLocks/>
            </p:cNvSpPr>
            <p:nvPr/>
          </p:nvSpPr>
          <p:spPr bwMode="auto">
            <a:xfrm>
              <a:off x="2452713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5" name="Freeform 34"/>
            <p:cNvSpPr>
              <a:spLocks/>
            </p:cNvSpPr>
            <p:nvPr/>
          </p:nvSpPr>
          <p:spPr bwMode="auto">
            <a:xfrm>
              <a:off x="2605113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6" name="Freeform 35"/>
            <p:cNvSpPr>
              <a:spLocks/>
            </p:cNvSpPr>
            <p:nvPr/>
          </p:nvSpPr>
          <p:spPr bwMode="auto">
            <a:xfrm>
              <a:off x="2757513" y="1840885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7" name="Freeform 36"/>
            <p:cNvSpPr>
              <a:spLocks/>
            </p:cNvSpPr>
            <p:nvPr/>
          </p:nvSpPr>
          <p:spPr bwMode="auto">
            <a:xfrm>
              <a:off x="2909913" y="1840885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8" name="Freeform 37"/>
            <p:cNvSpPr>
              <a:spLocks/>
            </p:cNvSpPr>
            <p:nvPr/>
          </p:nvSpPr>
          <p:spPr bwMode="auto">
            <a:xfrm>
              <a:off x="3062313" y="1850410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9" name="Freeform 38"/>
            <p:cNvSpPr>
              <a:spLocks/>
            </p:cNvSpPr>
            <p:nvPr/>
          </p:nvSpPr>
          <p:spPr bwMode="auto">
            <a:xfrm>
              <a:off x="3238525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0" name="Freeform 39"/>
            <p:cNvSpPr>
              <a:spLocks/>
            </p:cNvSpPr>
            <p:nvPr/>
          </p:nvSpPr>
          <p:spPr bwMode="auto">
            <a:xfrm>
              <a:off x="3390925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1" name="Freeform 40"/>
            <p:cNvSpPr>
              <a:spLocks/>
            </p:cNvSpPr>
            <p:nvPr/>
          </p:nvSpPr>
          <p:spPr bwMode="auto">
            <a:xfrm>
              <a:off x="3543325" y="1855172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2" name="Line 41"/>
            <p:cNvSpPr>
              <a:spLocks noChangeShapeType="1"/>
            </p:cNvSpPr>
            <p:nvPr/>
          </p:nvSpPr>
          <p:spPr bwMode="auto">
            <a:xfrm>
              <a:off x="3929088" y="2833072"/>
              <a:ext cx="0" cy="5286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3" name="Line 42"/>
            <p:cNvSpPr>
              <a:spLocks noChangeShapeType="1"/>
            </p:cNvSpPr>
            <p:nvPr/>
          </p:nvSpPr>
          <p:spPr bwMode="auto">
            <a:xfrm flipH="1" flipV="1">
              <a:off x="1251856" y="2404447"/>
              <a:ext cx="70079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463" name="Object 2053"/>
            <p:cNvGraphicFramePr>
              <a:graphicFrameLocks noChangeAspect="1"/>
            </p:cNvGraphicFramePr>
            <p:nvPr/>
          </p:nvGraphicFramePr>
          <p:xfrm>
            <a:off x="3886225" y="2182197"/>
            <a:ext cx="381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5" name="Equation" r:id="rId16" imgW="190500" imgH="228600" progId="Equation.DSMT4">
                    <p:embed/>
                  </p:oleObj>
                </mc:Choice>
                <mc:Fallback>
                  <p:oleObj name="Equation" r:id="rId16" imgW="190500" imgH="228600" progId="Equation.DSMT4">
                    <p:embed/>
                    <p:pic>
                      <p:nvPicPr>
                        <p:cNvPr id="0" name="Picture 6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25" y="2182197"/>
                          <a:ext cx="3810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85" name="Line 45"/>
            <p:cNvSpPr>
              <a:spLocks noChangeShapeType="1"/>
            </p:cNvSpPr>
            <p:nvPr/>
          </p:nvSpPr>
          <p:spPr bwMode="auto">
            <a:xfrm flipV="1">
              <a:off x="2347938" y="3056910"/>
              <a:ext cx="1587" cy="304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6" name="Line 46"/>
            <p:cNvSpPr>
              <a:spLocks noChangeShapeType="1"/>
            </p:cNvSpPr>
            <p:nvPr/>
          </p:nvSpPr>
          <p:spPr bwMode="auto">
            <a:xfrm flipV="1">
              <a:off x="1957413" y="1998047"/>
              <a:ext cx="112712" cy="4048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8" name="Line 48"/>
            <p:cNvSpPr>
              <a:spLocks noChangeShapeType="1"/>
            </p:cNvSpPr>
            <p:nvPr/>
          </p:nvSpPr>
          <p:spPr bwMode="auto">
            <a:xfrm>
              <a:off x="1895501" y="1712297"/>
              <a:ext cx="2255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7" name="Object 1025"/>
            <p:cNvGraphicFramePr>
              <a:graphicFrameLocks noChangeAspect="1"/>
            </p:cNvGraphicFramePr>
            <p:nvPr/>
          </p:nvGraphicFramePr>
          <p:xfrm>
            <a:off x="1946956" y="2982685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6" name="Equation" r:id="rId18" imgW="126835" imgH="152202" progId="Equation.DSMT4">
                    <p:embed/>
                  </p:oleObj>
                </mc:Choice>
                <mc:Fallback>
                  <p:oleObj name="Equation" r:id="rId18" imgW="126835" imgH="152202" progId="Equation.DSMT4">
                    <p:embed/>
                    <p:pic>
                      <p:nvPicPr>
                        <p:cNvPr id="0" name="Picture 6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6956" y="2982685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25"/>
            <p:cNvGraphicFramePr>
              <a:graphicFrameLocks noChangeAspect="1"/>
            </p:cNvGraphicFramePr>
            <p:nvPr/>
          </p:nvGraphicFramePr>
          <p:xfrm>
            <a:off x="2692174" y="3040730"/>
            <a:ext cx="910998" cy="36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7" name="Equation" r:id="rId20" imgW="482391" imgH="190417" progId="Equation.DSMT4">
                    <p:embed/>
                  </p:oleObj>
                </mc:Choice>
                <mc:Fallback>
                  <p:oleObj name="Equation" r:id="rId20" imgW="482391" imgH="190417" progId="Equation.DSMT4">
                    <p:embed/>
                    <p:pic>
                      <p:nvPicPr>
                        <p:cNvPr id="0" name="Picture 6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174" y="3040730"/>
                          <a:ext cx="910998" cy="36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025"/>
            <p:cNvGraphicFramePr>
              <a:graphicFrameLocks noChangeAspect="1"/>
            </p:cNvGraphicFramePr>
            <p:nvPr/>
          </p:nvGraphicFramePr>
          <p:xfrm>
            <a:off x="2906713" y="1244600"/>
            <a:ext cx="28892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8" name="Equation" r:id="rId22" imgW="177646" imgH="228402" progId="Equation.DSMT4">
                    <p:embed/>
                  </p:oleObj>
                </mc:Choice>
                <mc:Fallback>
                  <p:oleObj name="Equation" r:id="rId22" imgW="177646" imgH="228402" progId="Equation.DSMT4">
                    <p:embed/>
                    <p:pic>
                      <p:nvPicPr>
                        <p:cNvPr id="0" name="Picture 6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6713" y="1244600"/>
                          <a:ext cx="28892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025"/>
            <p:cNvGraphicFramePr>
              <a:graphicFrameLocks noChangeAspect="1"/>
            </p:cNvGraphicFramePr>
            <p:nvPr/>
          </p:nvGraphicFramePr>
          <p:xfrm>
            <a:off x="1772331" y="2045380"/>
            <a:ext cx="2063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9" name="Equation" r:id="rId24" imgW="126835" imgH="139518" progId="Equation.DSMT4">
                    <p:embed/>
                  </p:oleObj>
                </mc:Choice>
                <mc:Fallback>
                  <p:oleObj name="Equation" r:id="rId24" imgW="126835" imgH="139518" progId="Equation.DSMT4">
                    <p:embed/>
                    <p:pic>
                      <p:nvPicPr>
                        <p:cNvPr id="0" name="Picture 6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2331" y="2045380"/>
                          <a:ext cx="206375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025"/>
            <p:cNvGraphicFramePr>
              <a:graphicFrameLocks noChangeAspect="1"/>
            </p:cNvGraphicFramePr>
            <p:nvPr/>
          </p:nvGraphicFramePr>
          <p:xfrm>
            <a:off x="942751" y="2315483"/>
            <a:ext cx="185737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20" name="Equation" r:id="rId26" imgW="114102" imgH="126780" progId="Equation.DSMT4">
                    <p:embed/>
                  </p:oleObj>
                </mc:Choice>
                <mc:Fallback>
                  <p:oleObj name="Equation" r:id="rId26" imgW="114102" imgH="126780" progId="Equation.DSMT4">
                    <p:embed/>
                    <p:pic>
                      <p:nvPicPr>
                        <p:cNvPr id="0" name="Picture 6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751" y="2315483"/>
                          <a:ext cx="185737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640" name="Object 184"/>
          <p:cNvGraphicFramePr>
            <a:graphicFrameLocks noChangeAspect="1"/>
          </p:cNvGraphicFramePr>
          <p:nvPr/>
        </p:nvGraphicFramePr>
        <p:xfrm>
          <a:off x="6342468" y="6238875"/>
          <a:ext cx="1516605" cy="337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1" name="Equation" r:id="rId28" imgW="1028700" imgH="228600" progId="Equation.DSMT4">
                  <p:embed/>
                </p:oleObj>
              </mc:Choice>
              <mc:Fallback>
                <p:oleObj name="Equation" r:id="rId28" imgW="1028700" imgH="228600" progId="Equation.DSMT4">
                  <p:embed/>
                  <p:pic>
                    <p:nvPicPr>
                      <p:cNvPr id="0" name="Picture 6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468" y="6238875"/>
                        <a:ext cx="1516605" cy="337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2562225" y="0"/>
            <a:ext cx="3786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9459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456837"/>
              </p:ext>
            </p:extLst>
          </p:nvPr>
        </p:nvGraphicFramePr>
        <p:xfrm>
          <a:off x="4808538" y="3671888"/>
          <a:ext cx="32051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56" name="Equation" r:id="rId4" imgW="1473120" imgH="457200" progId="Equation.DSMT4">
                  <p:embed/>
                </p:oleObj>
              </mc:Choice>
              <mc:Fallback>
                <p:oleObj name="Equation" r:id="rId4" imgW="1473120" imgH="457200" progId="Equation.DSMT4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3671888"/>
                        <a:ext cx="3205162" cy="9953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59"/>
          <p:cNvSpPr txBox="1">
            <a:spLocks noChangeArrowheads="1"/>
          </p:cNvSpPr>
          <p:nvPr/>
        </p:nvSpPr>
        <p:spPr bwMode="auto">
          <a:xfrm>
            <a:off x="5761839" y="3084984"/>
            <a:ext cx="15103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Final result: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70216" y="5801111"/>
            <a:ext cx="679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L</a:t>
            </a:r>
            <a:r>
              <a:rPr lang="en-US" dirty="0" smtClean="0">
                <a:solidFill>
                  <a:schemeClr val="bg2"/>
                </a:solidFill>
              </a:rPr>
              <a:t> is increased by using a high-permeability core!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42751" y="1244600"/>
            <a:ext cx="3445124" cy="2157413"/>
            <a:chOff x="942751" y="1244600"/>
            <a:chExt cx="3445124" cy="2157413"/>
          </a:xfrm>
        </p:grpSpPr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 rot="16200000">
              <a:off x="2574950" y="1018560"/>
              <a:ext cx="904875" cy="2720974"/>
            </a:xfrm>
            <a:prstGeom prst="can">
              <a:avLst>
                <a:gd name="adj" fmla="val 5402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341588" y="1845647"/>
              <a:ext cx="411162" cy="1501775"/>
            </a:xfrm>
            <a:custGeom>
              <a:avLst/>
              <a:gdLst>
                <a:gd name="T0" fmla="*/ 4 w 259"/>
                <a:gd name="T1" fmla="*/ 946 h 946"/>
                <a:gd name="T2" fmla="*/ 7 w 259"/>
                <a:gd name="T3" fmla="*/ 745 h 946"/>
                <a:gd name="T4" fmla="*/ 49 w 259"/>
                <a:gd name="T5" fmla="*/ 637 h 946"/>
                <a:gd name="T6" fmla="*/ 112 w 259"/>
                <a:gd name="T7" fmla="*/ 409 h 946"/>
                <a:gd name="T8" fmla="*/ 196 w 259"/>
                <a:gd name="T9" fmla="*/ 109 h 946"/>
                <a:gd name="T10" fmla="*/ 233 w 259"/>
                <a:gd name="T11" fmla="*/ 10 h 946"/>
                <a:gd name="T12" fmla="*/ 259 w 259"/>
                <a:gd name="T13" fmla="*/ 49 h 9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"/>
                <a:gd name="T22" fmla="*/ 0 h 946"/>
                <a:gd name="T23" fmla="*/ 259 w 259"/>
                <a:gd name="T24" fmla="*/ 946 h 9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" h="946">
                  <a:moveTo>
                    <a:pt x="4" y="946"/>
                  </a:moveTo>
                  <a:cubicBezTo>
                    <a:pt x="4" y="913"/>
                    <a:pt x="0" y="796"/>
                    <a:pt x="7" y="745"/>
                  </a:cubicBezTo>
                  <a:cubicBezTo>
                    <a:pt x="14" y="694"/>
                    <a:pt x="32" y="693"/>
                    <a:pt x="49" y="637"/>
                  </a:cubicBezTo>
                  <a:cubicBezTo>
                    <a:pt x="66" y="581"/>
                    <a:pt x="87" y="497"/>
                    <a:pt x="112" y="409"/>
                  </a:cubicBezTo>
                  <a:cubicBezTo>
                    <a:pt x="137" y="321"/>
                    <a:pt x="176" y="176"/>
                    <a:pt x="196" y="109"/>
                  </a:cubicBezTo>
                  <a:cubicBezTo>
                    <a:pt x="216" y="42"/>
                    <a:pt x="223" y="20"/>
                    <a:pt x="233" y="10"/>
                  </a:cubicBezTo>
                  <a:cubicBezTo>
                    <a:pt x="243" y="0"/>
                    <a:pt x="255" y="43"/>
                    <a:pt x="259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452713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605113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757513" y="1840885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09913" y="1840885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062313" y="1850410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238525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90925" y="1845647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543325" y="1855172"/>
              <a:ext cx="452437" cy="1077913"/>
            </a:xfrm>
            <a:custGeom>
              <a:avLst/>
              <a:gdLst>
                <a:gd name="T0" fmla="*/ 0 w 366"/>
                <a:gd name="T1" fmla="*/ 625 h 679"/>
                <a:gd name="T2" fmla="*/ 8 w 366"/>
                <a:gd name="T3" fmla="*/ 661 h 679"/>
                <a:gd name="T4" fmla="*/ 21 w 366"/>
                <a:gd name="T5" fmla="*/ 637 h 679"/>
                <a:gd name="T6" fmla="*/ 40 w 366"/>
                <a:gd name="T7" fmla="*/ 409 h 679"/>
                <a:gd name="T8" fmla="*/ 64 w 366"/>
                <a:gd name="T9" fmla="*/ 109 h 679"/>
                <a:gd name="T10" fmla="*/ 74 w 366"/>
                <a:gd name="T11" fmla="*/ 10 h 679"/>
                <a:gd name="T12" fmla="*/ 82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929088" y="2833072"/>
              <a:ext cx="0" cy="5286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 flipV="1">
              <a:off x="1251856" y="2404447"/>
              <a:ext cx="70079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5" name="Object 2053"/>
            <p:cNvGraphicFramePr>
              <a:graphicFrameLocks noChangeAspect="1"/>
            </p:cNvGraphicFramePr>
            <p:nvPr/>
          </p:nvGraphicFramePr>
          <p:xfrm>
            <a:off x="3886225" y="2182197"/>
            <a:ext cx="381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57"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0" name="Picture 3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25" y="2182197"/>
                          <a:ext cx="3810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V="1">
              <a:off x="2347938" y="3056910"/>
              <a:ext cx="1587" cy="304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V="1">
              <a:off x="1957413" y="1998047"/>
              <a:ext cx="112712" cy="4048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895501" y="1712297"/>
              <a:ext cx="2255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9" name="Object 1025"/>
            <p:cNvGraphicFramePr>
              <a:graphicFrameLocks noChangeAspect="1"/>
            </p:cNvGraphicFramePr>
            <p:nvPr/>
          </p:nvGraphicFramePr>
          <p:xfrm>
            <a:off x="1946956" y="2982685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58" name="Equation" r:id="rId8" imgW="126835" imgH="152202" progId="Equation.DSMT4">
                    <p:embed/>
                  </p:oleObj>
                </mc:Choice>
                <mc:Fallback>
                  <p:oleObj name="Equation" r:id="rId8" imgW="126835" imgH="152202" progId="Equation.DSMT4">
                    <p:embed/>
                    <p:pic>
                      <p:nvPicPr>
                        <p:cNvPr id="0" name="Picture 3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6956" y="2982685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025"/>
            <p:cNvGraphicFramePr>
              <a:graphicFrameLocks noChangeAspect="1"/>
            </p:cNvGraphicFramePr>
            <p:nvPr/>
          </p:nvGraphicFramePr>
          <p:xfrm>
            <a:off x="2692174" y="3040730"/>
            <a:ext cx="910998" cy="36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59" name="Equation" r:id="rId10" imgW="482391" imgH="190417" progId="Equation.DSMT4">
                    <p:embed/>
                  </p:oleObj>
                </mc:Choice>
                <mc:Fallback>
                  <p:oleObj name="Equation" r:id="rId10" imgW="482391" imgH="190417" progId="Equation.DSMT4">
                    <p:embed/>
                    <p:pic>
                      <p:nvPicPr>
                        <p:cNvPr id="0" name="Picture 3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174" y="3040730"/>
                          <a:ext cx="910998" cy="36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025"/>
            <p:cNvGraphicFramePr>
              <a:graphicFrameLocks noChangeAspect="1"/>
            </p:cNvGraphicFramePr>
            <p:nvPr/>
          </p:nvGraphicFramePr>
          <p:xfrm>
            <a:off x="2906713" y="1244600"/>
            <a:ext cx="28892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60" name="Equation" r:id="rId12" imgW="177646" imgH="228402" progId="Equation.DSMT4">
                    <p:embed/>
                  </p:oleObj>
                </mc:Choice>
                <mc:Fallback>
                  <p:oleObj name="Equation" r:id="rId12" imgW="177646" imgH="228402" progId="Equation.DSMT4">
                    <p:embed/>
                    <p:pic>
                      <p:nvPicPr>
                        <p:cNvPr id="0" name="Picture 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6713" y="1244600"/>
                          <a:ext cx="28892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025"/>
            <p:cNvGraphicFramePr>
              <a:graphicFrameLocks noChangeAspect="1"/>
            </p:cNvGraphicFramePr>
            <p:nvPr/>
          </p:nvGraphicFramePr>
          <p:xfrm>
            <a:off x="1772331" y="2045380"/>
            <a:ext cx="2063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61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2331" y="2045380"/>
                          <a:ext cx="206375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025"/>
            <p:cNvGraphicFramePr>
              <a:graphicFrameLocks noChangeAspect="1"/>
            </p:cNvGraphicFramePr>
            <p:nvPr/>
          </p:nvGraphicFramePr>
          <p:xfrm>
            <a:off x="942751" y="2315483"/>
            <a:ext cx="185737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62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751" y="2315483"/>
                          <a:ext cx="185737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2484210" y="0"/>
            <a:ext cx="424316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Toroidal Inductor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6792686" y="3058886"/>
            <a:ext cx="1752600" cy="326571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070" y="1094272"/>
            <a:ext cx="2537460" cy="1805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3895" y="1127359"/>
            <a:ext cx="2141220" cy="2148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7845" y="1268931"/>
            <a:ext cx="1866900" cy="234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346" y="3931118"/>
            <a:ext cx="2430780" cy="2316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3500" y="4133649"/>
            <a:ext cx="2369820" cy="1935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0730" y="4153903"/>
            <a:ext cx="235458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2930525" y="0"/>
            <a:ext cx="3151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0495" name="Text Box 38"/>
          <p:cNvSpPr txBox="1">
            <a:spLocks noChangeArrowheads="1"/>
          </p:cNvSpPr>
          <p:nvPr/>
        </p:nvSpPr>
        <p:spPr bwMode="auto">
          <a:xfrm>
            <a:off x="955140" y="4675625"/>
            <a:ext cx="2854861" cy="861774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 Find  </a:t>
            </a:r>
            <a:r>
              <a:rPr lang="en-US" sz="2000" i="1" u="sng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en-US" sz="2000" dirty="0">
                <a:solidFill>
                  <a:schemeClr val="bg2"/>
                </a:solidFill>
              </a:rPr>
              <a:t>inside toroid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 Find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L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BC8A-B9CE-45EF-B738-537E2F83F4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474028" y="4640268"/>
            <a:ext cx="4117521" cy="132343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This is a practical structure, in which we do not have to neglect fringing and assume that the core length is very large in order for the answer to be accurate.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37893" y="1024346"/>
            <a:ext cx="253101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</a:rPr>
              <a:t>Toroidal Inductor</a:t>
            </a:r>
            <a:endParaRPr lang="en-US" sz="2400" dirty="0">
              <a:solidFill>
                <a:schemeClr val="hlink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55819" y="1637800"/>
            <a:ext cx="4368781" cy="2493818"/>
            <a:chOff x="1955819" y="1637800"/>
            <a:chExt cx="4368781" cy="2493818"/>
          </a:xfrm>
        </p:grpSpPr>
        <p:sp>
          <p:nvSpPr>
            <p:cNvPr id="47" name="AutoShape 11"/>
            <p:cNvSpPr>
              <a:spLocks noChangeArrowheads="1"/>
            </p:cNvSpPr>
            <p:nvPr/>
          </p:nvSpPr>
          <p:spPr bwMode="auto">
            <a:xfrm>
              <a:off x="2960613" y="1666714"/>
              <a:ext cx="2352344" cy="244562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 rot="467398">
              <a:off x="3477096" y="3329259"/>
              <a:ext cx="323976" cy="636104"/>
            </a:xfrm>
            <a:custGeom>
              <a:avLst/>
              <a:gdLst>
                <a:gd name="T0" fmla="*/ 0 w 366"/>
                <a:gd name="T1" fmla="*/ 2 h 679"/>
                <a:gd name="T2" fmla="*/ 0 w 366"/>
                <a:gd name="T3" fmla="*/ 2 h 679"/>
                <a:gd name="T4" fmla="*/ 0 w 366"/>
                <a:gd name="T5" fmla="*/ 2 h 679"/>
                <a:gd name="T6" fmla="*/ 0 w 366"/>
                <a:gd name="T7" fmla="*/ 1 h 679"/>
                <a:gd name="T8" fmla="*/ 1 w 366"/>
                <a:gd name="T9" fmla="*/ 0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 rot="20876545">
              <a:off x="4047574" y="3444914"/>
              <a:ext cx="300499" cy="686704"/>
            </a:xfrm>
            <a:custGeom>
              <a:avLst/>
              <a:gdLst>
                <a:gd name="T0" fmla="*/ 0 w 366"/>
                <a:gd name="T1" fmla="*/ 3 h 679"/>
                <a:gd name="T2" fmla="*/ 0 w 366"/>
                <a:gd name="T3" fmla="*/ 4 h 679"/>
                <a:gd name="T4" fmla="*/ 0 w 366"/>
                <a:gd name="T5" fmla="*/ 3 h 679"/>
                <a:gd name="T6" fmla="*/ 0 w 366"/>
                <a:gd name="T7" fmla="*/ 2 h 679"/>
                <a:gd name="T8" fmla="*/ 0 w 366"/>
                <a:gd name="T9" fmla="*/ 0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 rot="19245889">
              <a:off x="4498323" y="3283479"/>
              <a:ext cx="298151" cy="696341"/>
            </a:xfrm>
            <a:custGeom>
              <a:avLst/>
              <a:gdLst>
                <a:gd name="T0" fmla="*/ 0 w 366"/>
                <a:gd name="T1" fmla="*/ 4 h 679"/>
                <a:gd name="T2" fmla="*/ 0 w 366"/>
                <a:gd name="T3" fmla="*/ 4 h 679"/>
                <a:gd name="T4" fmla="*/ 0 w 366"/>
                <a:gd name="T5" fmla="*/ 4 h 679"/>
                <a:gd name="T6" fmla="*/ 0 w 366"/>
                <a:gd name="T7" fmla="*/ 3 h 679"/>
                <a:gd name="T8" fmla="*/ 0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 rot="17488473">
              <a:off x="4787605" y="2837640"/>
              <a:ext cx="325281" cy="725424"/>
            </a:xfrm>
            <a:custGeom>
              <a:avLst/>
              <a:gdLst>
                <a:gd name="T0" fmla="*/ 0 w 366"/>
                <a:gd name="T1" fmla="*/ 5 h 679"/>
                <a:gd name="T2" fmla="*/ 0 w 366"/>
                <a:gd name="T3" fmla="*/ 6 h 679"/>
                <a:gd name="T4" fmla="*/ 0 w 366"/>
                <a:gd name="T5" fmla="*/ 5 h 679"/>
                <a:gd name="T6" fmla="*/ 0 w 366"/>
                <a:gd name="T7" fmla="*/ 4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 rot="15275142">
              <a:off x="4818094" y="2273820"/>
              <a:ext cx="327690" cy="725424"/>
            </a:xfrm>
            <a:custGeom>
              <a:avLst/>
              <a:gdLst>
                <a:gd name="T0" fmla="*/ 0 w 366"/>
                <a:gd name="T1" fmla="*/ 5 h 679"/>
                <a:gd name="T2" fmla="*/ 0 w 366"/>
                <a:gd name="T3" fmla="*/ 6 h 679"/>
                <a:gd name="T4" fmla="*/ 0 w 366"/>
                <a:gd name="T5" fmla="*/ 5 h 679"/>
                <a:gd name="T6" fmla="*/ 0 w 366"/>
                <a:gd name="T7" fmla="*/ 4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 rot="1528106">
              <a:off x="4446675" y="1765503"/>
              <a:ext cx="288761" cy="698751"/>
            </a:xfrm>
            <a:custGeom>
              <a:avLst/>
              <a:gdLst>
                <a:gd name="T0" fmla="*/ 0 w 366"/>
                <a:gd name="T1" fmla="*/ 4 h 679"/>
                <a:gd name="T2" fmla="*/ 0 w 366"/>
                <a:gd name="T3" fmla="*/ 4 h 679"/>
                <a:gd name="T4" fmla="*/ 0 w 366"/>
                <a:gd name="T5" fmla="*/ 4 h 679"/>
                <a:gd name="T6" fmla="*/ 0 w 366"/>
                <a:gd name="T7" fmla="*/ 3 h 679"/>
                <a:gd name="T8" fmla="*/ 0 w 366"/>
                <a:gd name="T9" fmla="*/ 1 h 679"/>
                <a:gd name="T10" fmla="*/ 0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 rot="20730426">
              <a:off x="3840981" y="1637800"/>
              <a:ext cx="307542" cy="718027"/>
            </a:xfrm>
            <a:custGeom>
              <a:avLst/>
              <a:gdLst>
                <a:gd name="T0" fmla="*/ 0 w 366"/>
                <a:gd name="T1" fmla="*/ 4 h 679"/>
                <a:gd name="T2" fmla="*/ 0 w 366"/>
                <a:gd name="T3" fmla="*/ 5 h 679"/>
                <a:gd name="T4" fmla="*/ 0 w 366"/>
                <a:gd name="T5" fmla="*/ 5 h 679"/>
                <a:gd name="T6" fmla="*/ 0 w 366"/>
                <a:gd name="T7" fmla="*/ 3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 rot="18909991">
              <a:off x="3347975" y="1893206"/>
              <a:ext cx="307542" cy="756579"/>
            </a:xfrm>
            <a:custGeom>
              <a:avLst/>
              <a:gdLst>
                <a:gd name="T0" fmla="*/ 0 w 366"/>
                <a:gd name="T1" fmla="*/ 6 h 679"/>
                <a:gd name="T2" fmla="*/ 0 w 366"/>
                <a:gd name="T3" fmla="*/ 6 h 679"/>
                <a:gd name="T4" fmla="*/ 0 w 366"/>
                <a:gd name="T5" fmla="*/ 6 h 679"/>
                <a:gd name="T6" fmla="*/ 0 w 366"/>
                <a:gd name="T7" fmla="*/ 4 h 679"/>
                <a:gd name="T8" fmla="*/ 1 w 366"/>
                <a:gd name="T9" fmla="*/ 1 h 679"/>
                <a:gd name="T10" fmla="*/ 1 w 366"/>
                <a:gd name="T11" fmla="*/ 0 h 679"/>
                <a:gd name="T12" fmla="*/ 1 w 366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 flipH="1" flipV="1">
              <a:off x="1979295" y="2550995"/>
              <a:ext cx="102357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7" name="Object 1027"/>
            <p:cNvGraphicFramePr>
              <a:graphicFrameLocks noChangeAspect="1"/>
            </p:cNvGraphicFramePr>
            <p:nvPr/>
          </p:nvGraphicFramePr>
          <p:xfrm>
            <a:off x="3085038" y="3170233"/>
            <a:ext cx="321628" cy="414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54" name="Equation" r:id="rId4" imgW="190500" imgH="228600" progId="Equation.DSMT4">
                    <p:embed/>
                  </p:oleObj>
                </mc:Choice>
                <mc:Fallback>
                  <p:oleObj name="Equation" r:id="rId4" imgW="190500" imgH="228600" progId="Equation.DSMT4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5038" y="3170233"/>
                          <a:ext cx="321628" cy="414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2251623" y="2538948"/>
              <a:ext cx="399100" cy="481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1967557" y="2493168"/>
              <a:ext cx="91558" cy="9878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1955819" y="2895552"/>
              <a:ext cx="91558" cy="96379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3272026" y="1973455"/>
              <a:ext cx="1758138" cy="1801904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4136543" y="2852050"/>
              <a:ext cx="696687" cy="5334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66" name="Object 1027"/>
            <p:cNvGraphicFramePr>
              <a:graphicFrameLocks noChangeAspect="1"/>
            </p:cNvGraphicFramePr>
            <p:nvPr/>
          </p:nvGraphicFramePr>
          <p:xfrm>
            <a:off x="4125210" y="3102420"/>
            <a:ext cx="229157" cy="245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55" name="Equation" r:id="rId6" imgW="152268" imgH="152268" progId="Equation.DSMT4">
                    <p:embed/>
                  </p:oleObj>
                </mc:Choice>
                <mc:Fallback>
                  <p:oleObj name="Equation" r:id="rId6" imgW="152268" imgH="152268" progId="Equation.DSMT4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210" y="3102420"/>
                          <a:ext cx="229157" cy="245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Oval 67"/>
            <p:cNvSpPr/>
            <p:nvPr/>
          </p:nvSpPr>
          <p:spPr bwMode="auto">
            <a:xfrm>
              <a:off x="4114773" y="2819394"/>
              <a:ext cx="108858" cy="108858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2050271" y="2939143"/>
              <a:ext cx="1509358" cy="488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" name="Object 1025"/>
            <p:cNvGraphicFramePr>
              <a:graphicFrameLocks noChangeAspect="1"/>
            </p:cNvGraphicFramePr>
            <p:nvPr/>
          </p:nvGraphicFramePr>
          <p:xfrm>
            <a:off x="2349727" y="2155370"/>
            <a:ext cx="205537" cy="248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56" name="Equation" r:id="rId8" imgW="126835" imgH="152202" progId="Equation.DSMT4">
                    <p:embed/>
                  </p:oleObj>
                </mc:Choice>
                <mc:Fallback>
                  <p:oleObj name="Equation" r:id="rId8" imgW="126835" imgH="152202" progId="Equation.DSMT4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727" y="2155370"/>
                          <a:ext cx="205537" cy="248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25"/>
            <p:cNvGraphicFramePr>
              <a:graphicFrameLocks noChangeAspect="1"/>
            </p:cNvGraphicFramePr>
            <p:nvPr/>
          </p:nvGraphicFramePr>
          <p:xfrm>
            <a:off x="5413602" y="1821530"/>
            <a:ext cx="910998" cy="36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57" name="Equation" r:id="rId10" imgW="482391" imgH="190417" progId="Equation.DSMT4">
                    <p:embed/>
                  </p:oleObj>
                </mc:Choice>
                <mc:Fallback>
                  <p:oleObj name="Equation" r:id="rId10" imgW="482391" imgH="190417" progId="Equation.DSMT4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3602" y="1821530"/>
                          <a:ext cx="910998" cy="36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14078</TotalTime>
  <Words>1109</Words>
  <Application>Microsoft Office PowerPoint</Application>
  <PresentationFormat>On-screen Show (4:3)</PresentationFormat>
  <Paragraphs>229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Symbol</vt:lpstr>
      <vt:lpstr>Times New Roman</vt:lpstr>
      <vt:lpstr>Wingdings</vt:lpstr>
      <vt:lpstr>Soaring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1211</cp:revision>
  <cp:lastPrinted>1999-08-25T18:07:04Z</cp:lastPrinted>
  <dcterms:created xsi:type="dcterms:W3CDTF">1999-08-24T13:57:19Z</dcterms:created>
  <dcterms:modified xsi:type="dcterms:W3CDTF">2023-04-25T21:12:56Z</dcterms:modified>
</cp:coreProperties>
</file>