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4"/>
  </p:notesMasterIdLst>
  <p:handoutMasterIdLst>
    <p:handoutMasterId r:id="rId25"/>
  </p:handoutMasterIdLst>
  <p:sldIdLst>
    <p:sldId id="276" r:id="rId2"/>
    <p:sldId id="370" r:id="rId3"/>
    <p:sldId id="392" r:id="rId4"/>
    <p:sldId id="371" r:id="rId5"/>
    <p:sldId id="393" r:id="rId6"/>
    <p:sldId id="372" r:id="rId7"/>
    <p:sldId id="377" r:id="rId8"/>
    <p:sldId id="382" r:id="rId9"/>
    <p:sldId id="378" r:id="rId10"/>
    <p:sldId id="379" r:id="rId11"/>
    <p:sldId id="381" r:id="rId12"/>
    <p:sldId id="383" r:id="rId13"/>
    <p:sldId id="386" r:id="rId14"/>
    <p:sldId id="387" r:id="rId15"/>
    <p:sldId id="388" r:id="rId16"/>
    <p:sldId id="394" r:id="rId17"/>
    <p:sldId id="389" r:id="rId18"/>
    <p:sldId id="384" r:id="rId19"/>
    <p:sldId id="385" r:id="rId20"/>
    <p:sldId id="390" r:id="rId21"/>
    <p:sldId id="391" r:id="rId22"/>
    <p:sldId id="39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66FFFF"/>
    <a:srgbClr val="0000FF"/>
    <a:srgbClr val="FFCCFF"/>
    <a:srgbClr val="FF9933"/>
    <a:srgbClr val="33CC33"/>
    <a:srgbClr val="0000CC"/>
    <a:srgbClr val="6699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37.wmf"/><Relationship Id="rId1" Type="http://schemas.openxmlformats.org/officeDocument/2006/relationships/image" Target="../media/image42.wmf"/><Relationship Id="rId5" Type="http://schemas.openxmlformats.org/officeDocument/2006/relationships/image" Target="../media/image14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11" Type="http://schemas.openxmlformats.org/officeDocument/2006/relationships/image" Target="../media/image63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6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61.wmf"/><Relationship Id="rId4" Type="http://schemas.openxmlformats.org/officeDocument/2006/relationships/image" Target="../media/image67.wmf"/><Relationship Id="rId9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7.wmf"/><Relationship Id="rId1" Type="http://schemas.openxmlformats.org/officeDocument/2006/relationships/image" Target="../media/image83.wmf"/><Relationship Id="rId6" Type="http://schemas.openxmlformats.org/officeDocument/2006/relationships/image" Target="../media/image84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98.wmf"/><Relationship Id="rId7" Type="http://schemas.openxmlformats.org/officeDocument/2006/relationships/image" Target="../media/image89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88.wmf"/><Relationship Id="rId11" Type="http://schemas.openxmlformats.org/officeDocument/2006/relationships/image" Target="../media/image101.emf"/><Relationship Id="rId5" Type="http://schemas.openxmlformats.org/officeDocument/2006/relationships/image" Target="../media/image87.wmf"/><Relationship Id="rId10" Type="http://schemas.openxmlformats.org/officeDocument/2006/relationships/image" Target="../media/image100.wmf"/><Relationship Id="rId4" Type="http://schemas.openxmlformats.org/officeDocument/2006/relationships/image" Target="../media/image99.wmf"/><Relationship Id="rId9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70.wmf"/><Relationship Id="rId7" Type="http://schemas.openxmlformats.org/officeDocument/2006/relationships/image" Target="../media/image106.wmf"/><Relationship Id="rId2" Type="http://schemas.openxmlformats.org/officeDocument/2006/relationships/image" Target="../media/image69.wmf"/><Relationship Id="rId1" Type="http://schemas.openxmlformats.org/officeDocument/2006/relationships/image" Target="../media/image102.wmf"/><Relationship Id="rId6" Type="http://schemas.openxmlformats.org/officeDocument/2006/relationships/image" Target="../media/image105.wmf"/><Relationship Id="rId5" Type="http://schemas.openxmlformats.org/officeDocument/2006/relationships/image" Target="../media/image104.wmf"/><Relationship Id="rId10" Type="http://schemas.openxmlformats.org/officeDocument/2006/relationships/image" Target="../media/image109.e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70.wmf"/><Relationship Id="rId7" Type="http://schemas.openxmlformats.org/officeDocument/2006/relationships/image" Target="../media/image106.wmf"/><Relationship Id="rId12" Type="http://schemas.openxmlformats.org/officeDocument/2006/relationships/image" Target="../media/image114.wmf"/><Relationship Id="rId2" Type="http://schemas.openxmlformats.org/officeDocument/2006/relationships/image" Target="../media/image69.wmf"/><Relationship Id="rId1" Type="http://schemas.openxmlformats.org/officeDocument/2006/relationships/image" Target="../media/image110.wmf"/><Relationship Id="rId6" Type="http://schemas.openxmlformats.org/officeDocument/2006/relationships/image" Target="../media/image105.wmf"/><Relationship Id="rId11" Type="http://schemas.openxmlformats.org/officeDocument/2006/relationships/image" Target="../media/image113.wmf"/><Relationship Id="rId5" Type="http://schemas.openxmlformats.org/officeDocument/2006/relationships/image" Target="../media/image104.wmf"/><Relationship Id="rId10" Type="http://schemas.openxmlformats.org/officeDocument/2006/relationships/image" Target="../media/image112.wmf"/><Relationship Id="rId4" Type="http://schemas.openxmlformats.org/officeDocument/2006/relationships/image" Target="../media/image103.wmf"/><Relationship Id="rId9" Type="http://schemas.openxmlformats.org/officeDocument/2006/relationships/image" Target="../media/image111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image" Target="../media/image103.wmf"/><Relationship Id="rId7" Type="http://schemas.openxmlformats.org/officeDocument/2006/relationships/image" Target="../media/image115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Relationship Id="rId9" Type="http://schemas.openxmlformats.org/officeDocument/2006/relationships/image" Target="../media/image1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6" Type="http://schemas.openxmlformats.org/officeDocument/2006/relationships/image" Target="../media/image12.wmf"/><Relationship Id="rId5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3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4.wmf"/><Relationship Id="rId2" Type="http://schemas.openxmlformats.org/officeDocument/2006/relationships/image" Target="../media/image13.wmf"/><Relationship Id="rId1" Type="http://schemas.openxmlformats.org/officeDocument/2006/relationships/image" Target="../media/image21.wmf"/><Relationship Id="rId6" Type="http://schemas.openxmlformats.org/officeDocument/2006/relationships/image" Target="../media/image17.wmf"/><Relationship Id="rId11" Type="http://schemas.openxmlformats.org/officeDocument/2006/relationships/image" Target="../media/image23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2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16.wmf"/><Relationship Id="rId5" Type="http://schemas.openxmlformats.org/officeDocument/2006/relationships/image" Target="../media/image19.wmf"/><Relationship Id="rId10" Type="http://schemas.openxmlformats.org/officeDocument/2006/relationships/image" Target="../media/image31.wmf"/><Relationship Id="rId4" Type="http://schemas.openxmlformats.org/officeDocument/2006/relationships/image" Target="../media/image14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4.wmf"/><Relationship Id="rId7" Type="http://schemas.openxmlformats.org/officeDocument/2006/relationships/image" Target="../media/image29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4.wmf"/><Relationship Id="rId7" Type="http://schemas.openxmlformats.org/officeDocument/2006/relationships/image" Target="../media/image1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38.wmf"/><Relationship Id="rId5" Type="http://schemas.openxmlformats.org/officeDocument/2006/relationships/image" Target="../media/image29.wmf"/><Relationship Id="rId4" Type="http://schemas.openxmlformats.org/officeDocument/2006/relationships/image" Target="../media/image37.wmf"/><Relationship Id="rId9" Type="http://schemas.openxmlformats.org/officeDocument/2006/relationships/image" Target="../media/image4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4F17F1B-C5F6-409B-B2DE-7FB94B6D6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5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FC471C-ABA6-4D29-8B87-C6DEE0839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39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BE4E24-1E23-42ED-B5AF-A9085FDAD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0269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6827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B2DEE-4FFC-4E17-84C5-B76FF0C898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4196-B37A-4F6A-9FAA-D31034E3294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4196-B37A-4F6A-9FAA-D31034E3294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A72A7-453E-4D85-8AFB-3BCEFC6C8FC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7FA724-F64A-49D9-8841-08A36DCDBC8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76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4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3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79.bin"/><Relationship Id="rId11" Type="http://schemas.openxmlformats.org/officeDocument/2006/relationships/oleObject" Target="../embeddings/oleObject82.bin"/><Relationship Id="rId5" Type="http://schemas.openxmlformats.org/officeDocument/2006/relationships/image" Target="../media/image42.wmf"/><Relationship Id="rId10" Type="http://schemas.openxmlformats.org/officeDocument/2006/relationships/image" Target="../media/image29.wmf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50.wmf"/><Relationship Id="rId4" Type="http://schemas.openxmlformats.org/officeDocument/2006/relationships/oleObject" Target="../embeddings/oleObject84.bin"/><Relationship Id="rId9" Type="http://schemas.openxmlformats.org/officeDocument/2006/relationships/image" Target="../media/image5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94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59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56.wmf"/><Relationship Id="rId24" Type="http://schemas.openxmlformats.org/officeDocument/2006/relationships/oleObject" Target="../embeddings/oleObject97.bin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92.bin"/><Relationship Id="rId22" Type="http://schemas.openxmlformats.org/officeDocument/2006/relationships/oleObject" Target="../embeddings/oleObject9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05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71.wmf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102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4.bin"/><Relationship Id="rId20" Type="http://schemas.openxmlformats.org/officeDocument/2006/relationships/oleObject" Target="../embeddings/oleObject106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67.wmf"/><Relationship Id="rId5" Type="http://schemas.openxmlformats.org/officeDocument/2006/relationships/image" Target="../media/image64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101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98.bin"/><Relationship Id="rId9" Type="http://schemas.openxmlformats.org/officeDocument/2006/relationships/image" Target="../media/image66.wmf"/><Relationship Id="rId14" Type="http://schemas.openxmlformats.org/officeDocument/2006/relationships/oleObject" Target="../embeddings/oleObject10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5.png"/><Relationship Id="rId5" Type="http://schemas.openxmlformats.org/officeDocument/2006/relationships/image" Target="../media/image72.wmf"/><Relationship Id="rId10" Type="http://schemas.openxmlformats.org/officeDocument/2006/relationships/image" Target="../media/image74.wmf"/><Relationship Id="rId4" Type="http://schemas.openxmlformats.org/officeDocument/2006/relationships/oleObject" Target="../embeddings/oleObject107.bin"/><Relationship Id="rId9" Type="http://schemas.openxmlformats.org/officeDocument/2006/relationships/oleObject" Target="../embeddings/oleObject10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e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78.wmf"/><Relationship Id="rId14" Type="http://schemas.openxmlformats.org/officeDocument/2006/relationships/oleObject" Target="../embeddings/oleObject1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80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119.bin"/><Relationship Id="rId17" Type="http://schemas.openxmlformats.org/officeDocument/2006/relationships/image" Target="../media/image8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1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79.wmf"/><Relationship Id="rId5" Type="http://schemas.openxmlformats.org/officeDocument/2006/relationships/image" Target="../media/image85.jpeg"/><Relationship Id="rId15" Type="http://schemas.openxmlformats.org/officeDocument/2006/relationships/image" Target="../media/image81.wmf"/><Relationship Id="rId10" Type="http://schemas.openxmlformats.org/officeDocument/2006/relationships/oleObject" Target="../embeddings/oleObject118.bin"/><Relationship Id="rId4" Type="http://schemas.openxmlformats.org/officeDocument/2006/relationships/hyperlink" Target="http://www.google.com/url?sa=i&amp;rct=j&amp;q=&amp;esrc=s&amp;source=images&amp;cd=&amp;cad=rja&amp;uact=8&amp;ved=0ahUKEwjly5SFpv3LAhWkn4MKHb2YAScQjRwIBw&amp;url=http://www.mmsonline.com/columns/gaging-commutators&amp;psig=AFQjCNGInMJOcmKhujYbj5djElDGf9E9Zg&amp;ust=1460144790501811" TargetMode="External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2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29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8.bin"/><Relationship Id="rId20" Type="http://schemas.openxmlformats.org/officeDocument/2006/relationships/oleObject" Target="../embeddings/oleObject130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125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27.bin"/><Relationship Id="rId22" Type="http://schemas.openxmlformats.org/officeDocument/2006/relationships/oleObject" Target="../embeddings/oleObject13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87.wmf"/><Relationship Id="rId18" Type="http://schemas.openxmlformats.org/officeDocument/2006/relationships/oleObject" Target="../embeddings/oleObject139.bin"/><Relationship Id="rId3" Type="http://schemas.openxmlformats.org/officeDocument/2006/relationships/notesSlide" Target="../notesSlides/notesSlide19.xml"/><Relationship Id="rId21" Type="http://schemas.openxmlformats.org/officeDocument/2006/relationships/image" Target="../media/image91.wmf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89.wmf"/><Relationship Id="rId25" Type="http://schemas.openxmlformats.org/officeDocument/2006/relationships/image" Target="../media/image101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8.bin"/><Relationship Id="rId20" Type="http://schemas.openxmlformats.org/officeDocument/2006/relationships/oleObject" Target="../embeddings/oleObject14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99.wmf"/><Relationship Id="rId24" Type="http://schemas.openxmlformats.org/officeDocument/2006/relationships/oleObject" Target="../embeddings/oleObject142.bin"/><Relationship Id="rId5" Type="http://schemas.openxmlformats.org/officeDocument/2006/relationships/image" Target="../media/image96.wmf"/><Relationship Id="rId15" Type="http://schemas.openxmlformats.org/officeDocument/2006/relationships/image" Target="../media/image88.wmf"/><Relationship Id="rId23" Type="http://schemas.openxmlformats.org/officeDocument/2006/relationships/image" Target="../media/image100.wmf"/><Relationship Id="rId10" Type="http://schemas.openxmlformats.org/officeDocument/2006/relationships/oleObject" Target="../embeddings/oleObject135.bin"/><Relationship Id="rId19" Type="http://schemas.openxmlformats.org/officeDocument/2006/relationships/image" Target="../media/image90.wmf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137.bin"/><Relationship Id="rId22" Type="http://schemas.openxmlformats.org/officeDocument/2006/relationships/oleObject" Target="../embeddings/oleObject1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2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50.bin"/><Relationship Id="rId3" Type="http://schemas.openxmlformats.org/officeDocument/2006/relationships/notesSlide" Target="../notesSlides/notesSlide20.xml"/><Relationship Id="rId21" Type="http://schemas.openxmlformats.org/officeDocument/2006/relationships/image" Target="../media/image108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147.bin"/><Relationship Id="rId17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9.bin"/><Relationship Id="rId20" Type="http://schemas.openxmlformats.org/officeDocument/2006/relationships/oleObject" Target="../embeddings/oleObject151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03.wmf"/><Relationship Id="rId5" Type="http://schemas.openxmlformats.org/officeDocument/2006/relationships/image" Target="../media/image102.wmf"/><Relationship Id="rId15" Type="http://schemas.openxmlformats.org/officeDocument/2006/relationships/image" Target="../media/image105.wmf"/><Relationship Id="rId23" Type="http://schemas.openxmlformats.org/officeDocument/2006/relationships/image" Target="../media/image109.emf"/><Relationship Id="rId10" Type="http://schemas.openxmlformats.org/officeDocument/2006/relationships/oleObject" Target="../embeddings/oleObject146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48.bin"/><Relationship Id="rId22" Type="http://schemas.openxmlformats.org/officeDocument/2006/relationships/oleObject" Target="../embeddings/oleObject15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5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60.bin"/><Relationship Id="rId26" Type="http://schemas.openxmlformats.org/officeDocument/2006/relationships/oleObject" Target="../embeddings/oleObject164.bin"/><Relationship Id="rId3" Type="http://schemas.openxmlformats.org/officeDocument/2006/relationships/notesSlide" Target="../notesSlides/notesSlide21.xml"/><Relationship Id="rId21" Type="http://schemas.openxmlformats.org/officeDocument/2006/relationships/image" Target="../media/image111.wmf"/><Relationship Id="rId7" Type="http://schemas.openxmlformats.org/officeDocument/2006/relationships/image" Target="../media/image69.wmf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06.wmf"/><Relationship Id="rId25" Type="http://schemas.openxmlformats.org/officeDocument/2006/relationships/image" Target="../media/image1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54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163.bin"/><Relationship Id="rId5" Type="http://schemas.openxmlformats.org/officeDocument/2006/relationships/image" Target="../media/image110.wmf"/><Relationship Id="rId15" Type="http://schemas.openxmlformats.org/officeDocument/2006/relationships/image" Target="../media/image105.wmf"/><Relationship Id="rId23" Type="http://schemas.openxmlformats.org/officeDocument/2006/relationships/image" Target="../media/image112.wmf"/><Relationship Id="rId10" Type="http://schemas.openxmlformats.org/officeDocument/2006/relationships/oleObject" Target="../embeddings/oleObject156.bin"/><Relationship Id="rId19" Type="http://schemas.openxmlformats.org/officeDocument/2006/relationships/image" Target="../media/image107.wmf"/><Relationship Id="rId4" Type="http://schemas.openxmlformats.org/officeDocument/2006/relationships/oleObject" Target="../embeddings/oleObject153.bin"/><Relationship Id="rId9" Type="http://schemas.openxmlformats.org/officeDocument/2006/relationships/image" Target="../media/image70.wmf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2.bin"/><Relationship Id="rId27" Type="http://schemas.openxmlformats.org/officeDocument/2006/relationships/image" Target="../media/image11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05.wmf"/><Relationship Id="rId18" Type="http://schemas.openxmlformats.org/officeDocument/2006/relationships/oleObject" Target="../embeddings/oleObject166.bin"/><Relationship Id="rId3" Type="http://schemas.openxmlformats.org/officeDocument/2006/relationships/notesSlide" Target="../notesSlides/notesSlide22.xml"/><Relationship Id="rId21" Type="http://schemas.openxmlformats.org/officeDocument/2006/relationships/image" Target="../media/image117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158.bin"/><Relationship Id="rId17" Type="http://schemas.openxmlformats.org/officeDocument/2006/relationships/image" Target="../media/image1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5.bin"/><Relationship Id="rId20" Type="http://schemas.openxmlformats.org/officeDocument/2006/relationships/oleObject" Target="../embeddings/oleObject167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04.wmf"/><Relationship Id="rId5" Type="http://schemas.openxmlformats.org/officeDocument/2006/relationships/image" Target="../media/image69.w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57.bin"/><Relationship Id="rId19" Type="http://schemas.openxmlformats.org/officeDocument/2006/relationships/image" Target="../media/image116.wmf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03.wmf"/><Relationship Id="rId14" Type="http://schemas.openxmlformats.org/officeDocument/2006/relationships/oleObject" Target="../embeddings/oleObject15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0.wmf"/><Relationship Id="rId5" Type="http://schemas.openxmlformats.org/officeDocument/2006/relationships/image" Target="../media/image3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22.bin"/><Relationship Id="rId19" Type="http://schemas.openxmlformats.org/officeDocument/2006/relationships/image" Target="../media/image20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18.wmf"/><Relationship Id="rId25" Type="http://schemas.openxmlformats.org/officeDocument/2006/relationships/image" Target="../media/image23.wmf"/><Relationship Id="rId33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5" Type="http://schemas.openxmlformats.org/officeDocument/2006/relationships/image" Target="../media/image21.wmf"/><Relationship Id="rId15" Type="http://schemas.openxmlformats.org/officeDocument/2006/relationships/image" Target="../media/image17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39.bin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19.wmf"/><Relationship Id="rId31" Type="http://schemas.openxmlformats.org/officeDocument/2006/relationships/image" Target="../media/image25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40.bin"/><Relationship Id="rId8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4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0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14.wmf"/><Relationship Id="rId5" Type="http://schemas.openxmlformats.org/officeDocument/2006/relationships/image" Target="../media/image27.wmf"/><Relationship Id="rId15" Type="http://schemas.openxmlformats.org/officeDocument/2006/relationships/image" Target="../media/image16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36.wmf"/><Relationship Id="rId18" Type="http://schemas.openxmlformats.org/officeDocument/2006/relationships/image" Target="../media/image29.w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61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56.bin"/><Relationship Id="rId1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55.bin"/><Relationship Id="rId19" Type="http://schemas.openxmlformats.org/officeDocument/2006/relationships/oleObject" Target="../embeddings/oleObject60.bin"/><Relationship Id="rId4" Type="http://schemas.openxmlformats.org/officeDocument/2006/relationships/oleObject" Target="../embeddings/oleObject52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57.bin"/><Relationship Id="rId22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4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14.wmf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74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69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37.wmf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8.bin"/><Relationship Id="rId19" Type="http://schemas.openxmlformats.org/officeDocument/2006/relationships/oleObject" Target="../embeddings/oleObject73.bin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4.wmf"/><Relationship Id="rId14" Type="http://schemas.openxmlformats.org/officeDocument/2006/relationships/image" Target="../media/image29.wmf"/><Relationship Id="rId22" Type="http://schemas.openxmlformats.org/officeDocument/2006/relationships/image" Target="../media/image4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5896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5056982" y="4546600"/>
            <a:ext cx="31249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32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Magnetic Force and Torque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53143" y="4027715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143" y="4027715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2" name="Object 14"/>
          <p:cNvGraphicFramePr>
            <a:graphicFrameLocks noChangeAspect="1"/>
          </p:cNvGraphicFramePr>
          <p:nvPr/>
        </p:nvGraphicFramePr>
        <p:xfrm>
          <a:off x="2682875" y="2849563"/>
          <a:ext cx="3527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19" name="Equation" r:id="rId4" imgW="1384300" imgH="254000" progId="Equation.DSMT4">
                  <p:embed/>
                </p:oleObj>
              </mc:Choice>
              <mc:Fallback>
                <p:oleObj name="Equation" r:id="rId4" imgW="1384300" imgH="2540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2849563"/>
                        <a:ext cx="3527425" cy="6445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2881313" y="4597400"/>
          <a:ext cx="30940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0" name="Equation" r:id="rId6" imgW="1511300" imgH="254000" progId="Equation.DSMT4">
                  <p:embed/>
                </p:oleObj>
              </mc:Choice>
              <mc:Fallback>
                <p:oleObj name="Equation" r:id="rId6" imgW="1511300" imgH="2540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3" y="4597400"/>
                        <a:ext cx="309403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74447" y="5715001"/>
            <a:ext cx="354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1 [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kG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 9.8 [N]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= 2.2 [lbs]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599" y="403860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2322513" y="1135063"/>
          <a:ext cx="40894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1" name="Equation" r:id="rId8" imgW="1981200" imgH="609600" progId="Equation.DSMT4">
                  <p:embed/>
                </p:oleObj>
              </mc:Choice>
              <mc:Fallback>
                <p:oleObj name="Equation" r:id="rId8" imgW="1981200" imgH="6096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1135063"/>
                        <a:ext cx="40894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TextBox 28"/>
          <p:cNvSpPr txBox="1">
            <a:spLocks noChangeArrowheads="1"/>
          </p:cNvSpPr>
          <p:nvPr/>
        </p:nvSpPr>
        <p:spPr bwMode="auto">
          <a:xfrm>
            <a:off x="737156" y="894882"/>
            <a:ext cx="7786358" cy="116955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During a lighting strike, the current in two parallel wires inside the wall of a house reaches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10</a:t>
            </a:r>
            <a:r>
              <a:rPr lang="en-US" dirty="0" smtClean="0">
                <a:solidFill>
                  <a:schemeClr val="bg2"/>
                </a:solidFill>
              </a:rPr>
              <a:t>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kA</a:t>
            </a:r>
            <a:r>
              <a:rPr lang="en-US" dirty="0" smtClean="0">
                <a:solidFill>
                  <a:schemeClr val="bg2"/>
                </a:solidFill>
              </a:rPr>
              <a:t>]. The wires are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dirty="0" smtClean="0">
                <a:solidFill>
                  <a:schemeClr val="bg2"/>
                </a:solidFill>
              </a:rPr>
              <a:t>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cm</a:t>
            </a:r>
            <a:r>
              <a:rPr lang="en-US" dirty="0" smtClean="0">
                <a:solidFill>
                  <a:schemeClr val="bg2"/>
                </a:solidFill>
              </a:rPr>
              <a:t>] apart. </a:t>
            </a:r>
          </a:p>
          <a:p>
            <a:endParaRPr lang="en-US" sz="600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What is the force per unit length between the two wires?</a:t>
            </a:r>
          </a:p>
        </p:txBody>
      </p:sp>
      <p:graphicFrame>
        <p:nvGraphicFramePr>
          <p:cNvPr id="48" name="Object 14"/>
          <p:cNvGraphicFramePr>
            <a:graphicFrameLocks noChangeAspect="1"/>
          </p:cNvGraphicFramePr>
          <p:nvPr/>
        </p:nvGraphicFramePr>
        <p:xfrm>
          <a:off x="1961485" y="5465995"/>
          <a:ext cx="33543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74" name="Equation" r:id="rId4" imgW="1625600" imgH="482600" progId="Equation.DSMT4">
                  <p:embed/>
                </p:oleObj>
              </mc:Choice>
              <mc:Fallback>
                <p:oleObj name="Equation" r:id="rId4" imgW="1625600" imgH="482600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485" y="5465995"/>
                        <a:ext cx="33543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5464640" y="578031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(attractive force)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748568" y="2441678"/>
            <a:ext cx="5550530" cy="2401888"/>
            <a:chOff x="1748568" y="2441678"/>
            <a:chExt cx="5550530" cy="2401888"/>
          </a:xfrm>
        </p:grpSpPr>
        <p:sp>
          <p:nvSpPr>
            <p:cNvPr id="39" name="Line 4"/>
            <p:cNvSpPr>
              <a:spLocks noChangeShapeType="1"/>
            </p:cNvSpPr>
            <p:nvPr/>
          </p:nvSpPr>
          <p:spPr bwMode="auto">
            <a:xfrm flipV="1">
              <a:off x="4375881" y="4276828"/>
              <a:ext cx="0" cy="56673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6"/>
            <p:cNvSpPr>
              <a:spLocks noChangeShapeType="1"/>
            </p:cNvSpPr>
            <p:nvPr/>
          </p:nvSpPr>
          <p:spPr bwMode="auto">
            <a:xfrm>
              <a:off x="1910493" y="3154466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" name="Line 7"/>
            <p:cNvSpPr>
              <a:spLocks noChangeShapeType="1"/>
            </p:cNvSpPr>
            <p:nvPr/>
          </p:nvSpPr>
          <p:spPr bwMode="auto">
            <a:xfrm>
              <a:off x="3466243" y="3154466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8"/>
            <p:cNvSpPr>
              <a:spLocks noChangeShapeType="1"/>
            </p:cNvSpPr>
            <p:nvPr/>
          </p:nvSpPr>
          <p:spPr bwMode="auto">
            <a:xfrm>
              <a:off x="1910493" y="4133953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9"/>
            <p:cNvSpPr>
              <a:spLocks noChangeShapeType="1"/>
            </p:cNvSpPr>
            <p:nvPr/>
          </p:nvSpPr>
          <p:spPr bwMode="auto">
            <a:xfrm flipV="1">
              <a:off x="3504343" y="4132366"/>
              <a:ext cx="163513" cy="15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10"/>
            <p:cNvSpPr>
              <a:spLocks noChangeShapeType="1"/>
            </p:cNvSpPr>
            <p:nvPr/>
          </p:nvSpPr>
          <p:spPr bwMode="auto">
            <a:xfrm>
              <a:off x="4371118" y="2505178"/>
              <a:ext cx="0" cy="56991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Oval 21"/>
            <p:cNvSpPr>
              <a:spLocks noChangeArrowheads="1"/>
            </p:cNvSpPr>
            <p:nvPr/>
          </p:nvSpPr>
          <p:spPr bwMode="auto">
            <a:xfrm>
              <a:off x="6147531" y="3079853"/>
              <a:ext cx="128588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Oval 22"/>
            <p:cNvSpPr>
              <a:spLocks noChangeArrowheads="1"/>
            </p:cNvSpPr>
            <p:nvPr/>
          </p:nvSpPr>
          <p:spPr bwMode="auto">
            <a:xfrm>
              <a:off x="1858106" y="3084616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19"/>
            <p:cNvSpPr>
              <a:spLocks noChangeShapeType="1"/>
            </p:cNvSpPr>
            <p:nvPr/>
          </p:nvSpPr>
          <p:spPr bwMode="auto">
            <a:xfrm>
              <a:off x="6479318" y="4140303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flipH="1" flipV="1">
              <a:off x="1902556" y="3584678"/>
              <a:ext cx="0" cy="47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Text Box 27"/>
            <p:cNvSpPr txBox="1">
              <a:spLocks noChangeArrowheads="1"/>
            </p:cNvSpPr>
            <p:nvPr/>
          </p:nvSpPr>
          <p:spPr bwMode="auto">
            <a:xfrm>
              <a:off x="1748568" y="3210028"/>
              <a:ext cx="280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pSp>
          <p:nvGrpSpPr>
            <p:cNvPr id="73" name="Group 39"/>
            <p:cNvGrpSpPr>
              <a:grpSpLocks/>
            </p:cNvGrpSpPr>
            <p:nvPr/>
          </p:nvGrpSpPr>
          <p:grpSpPr bwMode="auto">
            <a:xfrm>
              <a:off x="5841143" y="2441678"/>
              <a:ext cx="377825" cy="414338"/>
              <a:chOff x="5955155" y="1549399"/>
              <a:chExt cx="377825" cy="414338"/>
            </a:xfrm>
          </p:grpSpPr>
          <p:sp>
            <p:nvSpPr>
              <p:cNvPr id="82" name="Text Box 18"/>
              <p:cNvSpPr txBox="1">
                <a:spLocks noChangeArrowheads="1"/>
              </p:cNvSpPr>
              <p:nvPr/>
            </p:nvSpPr>
            <p:spPr bwMode="auto">
              <a:xfrm>
                <a:off x="6001000" y="1560014"/>
                <a:ext cx="311150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83" name="Oval 17"/>
              <p:cNvSpPr>
                <a:spLocks noChangeArrowheads="1"/>
              </p:cNvSpPr>
              <p:nvPr/>
            </p:nvSpPr>
            <p:spPr bwMode="auto">
              <a:xfrm>
                <a:off x="5955155" y="1549399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oup 38"/>
            <p:cNvGrpSpPr>
              <a:grpSpLocks/>
            </p:cNvGrpSpPr>
            <p:nvPr/>
          </p:nvGrpSpPr>
          <p:grpSpPr bwMode="auto">
            <a:xfrm>
              <a:off x="5866543" y="4318103"/>
              <a:ext cx="377825" cy="414338"/>
              <a:chOff x="5979965" y="3551865"/>
              <a:chExt cx="377825" cy="414338"/>
            </a:xfrm>
          </p:grpSpPr>
          <p:sp>
            <p:nvSpPr>
              <p:cNvPr id="80" name="Text Box 16"/>
              <p:cNvSpPr txBox="1">
                <a:spLocks noChangeArrowheads="1"/>
              </p:cNvSpPr>
              <p:nvPr/>
            </p:nvSpPr>
            <p:spPr bwMode="auto">
              <a:xfrm>
                <a:off x="6033416" y="3567706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81" name="Oval 17"/>
              <p:cNvSpPr>
                <a:spLocks noChangeArrowheads="1"/>
              </p:cNvSpPr>
              <p:nvPr/>
            </p:nvSpPr>
            <p:spPr bwMode="auto">
              <a:xfrm>
                <a:off x="5979965" y="3551865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0367898"/>
                </p:ext>
              </p:extLst>
            </p:nvPr>
          </p:nvGraphicFramePr>
          <p:xfrm>
            <a:off x="3667578" y="2717574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5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7578" y="2717574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4350115"/>
                </p:ext>
              </p:extLst>
            </p:nvPr>
          </p:nvGraphicFramePr>
          <p:xfrm>
            <a:off x="3678463" y="3719060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6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Picture 1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8463" y="3719060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927972"/>
                </p:ext>
              </p:extLst>
            </p:nvPr>
          </p:nvGraphicFramePr>
          <p:xfrm>
            <a:off x="4549095" y="2572885"/>
            <a:ext cx="3175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7" name="Equation" r:id="rId9" imgW="177646" imgH="228402" progId="Equation.DSMT4">
                    <p:embed/>
                  </p:oleObj>
                </mc:Choice>
                <mc:Fallback>
                  <p:oleObj name="Equation" r:id="rId9" imgW="177646" imgH="228402" progId="Equation.DSMT4">
                    <p:embed/>
                    <p:pic>
                      <p:nvPicPr>
                        <p:cNvPr id="0" name="Picture 1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9095" y="2572885"/>
                          <a:ext cx="3175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6489721"/>
                </p:ext>
              </p:extLst>
            </p:nvPr>
          </p:nvGraphicFramePr>
          <p:xfrm>
            <a:off x="4559980" y="4336824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8"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0" name="Picture 1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9980" y="4336824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774402"/>
                </p:ext>
              </p:extLst>
            </p:nvPr>
          </p:nvGraphicFramePr>
          <p:xfrm>
            <a:off x="7095898" y="4011614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979" name="Equation" r:id="rId13" imgW="114102" imgH="126780" progId="Equation.DSMT4">
                    <p:embed/>
                  </p:oleObj>
                </mc:Choice>
                <mc:Fallback>
                  <p:oleObj name="Equation" r:id="rId13" imgW="114102" imgH="126780" progId="Equation.DSMT4">
                    <p:embed/>
                    <p:pic>
                      <p:nvPicPr>
                        <p:cNvPr id="0" name="Picture 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5898" y="4011614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2266950" y="1395413"/>
          <a:ext cx="424497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1" name="Equation" r:id="rId4" imgW="2057400" imgH="609600" progId="Equation.DSMT4">
                  <p:embed/>
                </p:oleObj>
              </mc:Choice>
              <mc:Fallback>
                <p:oleObj name="Equation" r:id="rId4" imgW="2057400" imgH="6096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950" y="1395413"/>
                        <a:ext cx="424497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/>
          <p:cNvGraphicFramePr>
            <a:graphicFrameLocks noChangeAspect="1"/>
          </p:cNvGraphicFramePr>
          <p:nvPr/>
        </p:nvGraphicFramePr>
        <p:xfrm>
          <a:off x="2582863" y="3176588"/>
          <a:ext cx="3621087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2" name="Equation" r:id="rId6" imgW="1422400" imgH="254000" progId="Equation.DSMT4">
                  <p:embed/>
                </p:oleObj>
              </mc:Choice>
              <mc:Fallback>
                <p:oleObj name="Equation" r:id="rId6" imgW="1422400" imgH="2540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176588"/>
                        <a:ext cx="3621087" cy="6445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989263" y="4782458"/>
          <a:ext cx="3119437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3" name="Equation" r:id="rId8" imgW="1524000" imgH="254000" progId="Equation.DSMT4">
                  <p:embed/>
                </p:oleObj>
              </mc:Choice>
              <mc:Fallback>
                <p:oleObj name="Equation" r:id="rId8" imgW="1524000" imgH="25400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4782458"/>
                        <a:ext cx="3119437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558142" y="436517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0543" y="5715001"/>
            <a:ext cx="354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Note: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1 [</a:t>
            </a:r>
            <a:r>
              <a:rPr lang="en-US" dirty="0" err="1" smtClean="0">
                <a:solidFill>
                  <a:schemeClr val="bg1"/>
                </a:solidFill>
                <a:latin typeface="+mn-lt"/>
              </a:rPr>
              <a:t>kG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] </a:t>
            </a:r>
            <a:r>
              <a:rPr lang="en-US" dirty="0" smtClean="0">
                <a:solidFill>
                  <a:schemeClr val="bg1"/>
                </a:solidFill>
                <a:latin typeface="+mn-lt"/>
                <a:sym typeface="Symbol"/>
              </a:rPr>
              <a:t> 9.8 [N]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= 2.2 [lbs]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1654629" y="0"/>
            <a:ext cx="558437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Torque on Current Loop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92443" y="804555"/>
            <a:ext cx="8183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A planar current loop of wire with an </a:t>
            </a:r>
            <a:r>
              <a:rPr lang="en-US" sz="2000" u="sng" dirty="0" smtClean="0">
                <a:solidFill>
                  <a:srgbClr val="FF0000"/>
                </a:solidFill>
              </a:rPr>
              <a:t>arbitrary shape</a:t>
            </a:r>
            <a:r>
              <a:rPr lang="en-US" sz="2000" dirty="0" smtClean="0">
                <a:solidFill>
                  <a:srgbClr val="FF0000"/>
                </a:solidFill>
              </a:rPr>
              <a:t> carries a current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60663" y="4887685"/>
            <a:ext cx="7086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u="sng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1"/>
                </a:solidFill>
              </a:rPr>
              <a:t> magnetic flux density vector (assumed constant over the loop)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199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175084"/>
              </p:ext>
            </p:extLst>
          </p:nvPr>
        </p:nvGraphicFramePr>
        <p:xfrm>
          <a:off x="6184900" y="1965325"/>
          <a:ext cx="16764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61" name="Equation" r:id="rId4" imgW="685800" imgH="254000" progId="Equation.DSMT4">
                  <p:embed/>
                </p:oleObj>
              </mc:Choice>
              <mc:Fallback>
                <p:oleObj name="Equation" r:id="rId4" imgW="685800" imgH="254000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00" y="1965325"/>
                        <a:ext cx="1676400" cy="620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4637314" y="1578428"/>
            <a:ext cx="436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Define </a:t>
            </a:r>
            <a:r>
              <a:rPr lang="en-US" i="1" dirty="0" smtClean="0">
                <a:solidFill>
                  <a:schemeClr val="bg2"/>
                </a:solidFill>
              </a:rPr>
              <a:t>magnetic dipole moment </a:t>
            </a:r>
            <a:r>
              <a:rPr lang="en-US" dirty="0" smtClean="0">
                <a:solidFill>
                  <a:schemeClr val="bg2"/>
                </a:solidFill>
              </a:rPr>
              <a:t>of loop: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844411" y="1372271"/>
            <a:ext cx="4082990" cy="3194732"/>
            <a:chOff x="2417084" y="1533913"/>
            <a:chExt cx="4746233" cy="3469122"/>
          </a:xfrm>
        </p:grpSpPr>
        <p:cxnSp>
          <p:nvCxnSpPr>
            <p:cNvPr id="38" name="Straight Arrow Connector 37"/>
            <p:cNvCxnSpPr/>
            <p:nvPr/>
          </p:nvCxnSpPr>
          <p:spPr bwMode="auto">
            <a:xfrm flipV="1">
              <a:off x="2535844" y="1881249"/>
              <a:ext cx="786278" cy="1548789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199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8270717"/>
                </p:ext>
              </p:extLst>
            </p:nvPr>
          </p:nvGraphicFramePr>
          <p:xfrm>
            <a:off x="2535844" y="2202271"/>
            <a:ext cx="314325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62" name="Equation" r:id="rId6" imgW="152334" imgH="190417" progId="Equation.DSMT4">
                    <p:embed/>
                  </p:oleObj>
                </mc:Choice>
                <mc:Fallback>
                  <p:oleObj name="Equation" r:id="rId6" imgW="152334" imgH="190417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5844" y="2202271"/>
                          <a:ext cx="314325" cy="392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9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7500203"/>
                </p:ext>
              </p:extLst>
            </p:nvPr>
          </p:nvGraphicFramePr>
          <p:xfrm>
            <a:off x="3029467" y="4645848"/>
            <a:ext cx="4133850" cy="357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463" name="Equation" r:id="rId8" imgW="2197100" imgH="190500" progId="Equation.DSMT4">
                    <p:embed/>
                  </p:oleObj>
                </mc:Choice>
                <mc:Fallback>
                  <p:oleObj name="Equation" r:id="rId8" imgW="2197100" imgH="190500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9467" y="4645848"/>
                          <a:ext cx="4133850" cy="3571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9" name="Group 48"/>
            <p:cNvGrpSpPr/>
            <p:nvPr/>
          </p:nvGrpSpPr>
          <p:grpSpPr>
            <a:xfrm>
              <a:off x="2417084" y="1533913"/>
              <a:ext cx="4073764" cy="3361711"/>
              <a:chOff x="2319111" y="1588341"/>
              <a:chExt cx="4073764" cy="3361711"/>
            </a:xfrm>
          </p:grpSpPr>
          <p:sp>
            <p:nvSpPr>
              <p:cNvPr id="15" name="Parallelogram 14"/>
              <p:cNvSpPr/>
              <p:nvPr/>
            </p:nvSpPr>
            <p:spPr bwMode="auto">
              <a:xfrm rot="1205841">
                <a:off x="3090216" y="2471344"/>
                <a:ext cx="2304809" cy="1620341"/>
              </a:xfrm>
              <a:prstGeom prst="parallelogram">
                <a:avLst>
                  <a:gd name="adj" fmla="val 63721"/>
                </a:avLst>
              </a:prstGeom>
              <a:noFill/>
              <a:ln w="28575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 bwMode="auto">
              <a:xfrm flipV="1">
                <a:off x="4822200" y="3037824"/>
                <a:ext cx="585257" cy="42818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graphicFrame>
            <p:nvGraphicFramePr>
              <p:cNvPr id="41991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1108398"/>
                  </p:ext>
                </p:extLst>
              </p:nvPr>
            </p:nvGraphicFramePr>
            <p:xfrm>
              <a:off x="5276611" y="3159479"/>
              <a:ext cx="261939" cy="3143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4" name="Equation" r:id="rId10" imgW="126835" imgH="152202" progId="Equation.DSMT4">
                      <p:embed/>
                    </p:oleObj>
                  </mc:Choice>
                  <mc:Fallback>
                    <p:oleObj name="Equation" r:id="rId10" imgW="126835" imgH="152202" progId="Equation.DSMT4">
                      <p:embed/>
                      <p:pic>
                        <p:nvPicPr>
                          <p:cNvPr id="0" name="Picture 23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76611" y="3159479"/>
                            <a:ext cx="261939" cy="3143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3" name="Straight Connector 22"/>
              <p:cNvCxnSpPr/>
              <p:nvPr/>
            </p:nvCxnSpPr>
            <p:spPr bwMode="auto">
              <a:xfrm flipH="1">
                <a:off x="2764971" y="3374572"/>
                <a:ext cx="1382487" cy="117565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41992" name="Object 7"/>
              <p:cNvGraphicFramePr>
                <a:graphicFrameLocks noChangeAspect="1"/>
              </p:cNvGraphicFramePr>
              <p:nvPr/>
            </p:nvGraphicFramePr>
            <p:xfrm>
              <a:off x="2319111" y="4661127"/>
              <a:ext cx="261938" cy="288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5" name="Equation" r:id="rId12" imgW="126835" imgH="139518" progId="Equation.DSMT4">
                      <p:embed/>
                    </p:oleObj>
                  </mc:Choice>
                  <mc:Fallback>
                    <p:oleObj name="Equation" r:id="rId12" imgW="126835" imgH="139518" progId="Equation.DSMT4">
                      <p:embed/>
                      <p:pic>
                        <p:nvPicPr>
                          <p:cNvPr id="0" name="Picture 2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19111" y="4661127"/>
                            <a:ext cx="261938" cy="2889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5" name="Straight Connector 24"/>
              <p:cNvCxnSpPr/>
              <p:nvPr/>
            </p:nvCxnSpPr>
            <p:spPr bwMode="auto">
              <a:xfrm>
                <a:off x="4136571" y="3384211"/>
                <a:ext cx="1843612" cy="46206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4199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7246822"/>
                  </p:ext>
                </p:extLst>
              </p:nvPr>
            </p:nvGraphicFramePr>
            <p:xfrm>
              <a:off x="6103950" y="3751811"/>
              <a:ext cx="288925" cy="341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6" name="Equation" r:id="rId14" imgW="139579" imgH="164957" progId="Equation.DSMT4">
                      <p:embed/>
                    </p:oleObj>
                  </mc:Choice>
                  <mc:Fallback>
                    <p:oleObj name="Equation" r:id="rId14" imgW="139579" imgH="164957" progId="Equation.DSMT4">
                      <p:embed/>
                      <p:pic>
                        <p:nvPicPr>
                          <p:cNvPr id="0" name="Picture 2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03950" y="3751811"/>
                            <a:ext cx="288925" cy="341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0" name="Straight Connector 29"/>
              <p:cNvCxnSpPr/>
              <p:nvPr/>
            </p:nvCxnSpPr>
            <p:spPr bwMode="auto">
              <a:xfrm flipV="1">
                <a:off x="4136571" y="1981037"/>
                <a:ext cx="0" cy="140442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4199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78618209"/>
                  </p:ext>
                </p:extLst>
              </p:nvPr>
            </p:nvGraphicFramePr>
            <p:xfrm>
              <a:off x="4029075" y="1588341"/>
              <a:ext cx="236538" cy="261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7" name="Equation" r:id="rId16" imgW="114102" imgH="126780" progId="Equation.DSMT4">
                      <p:embed/>
                    </p:oleObj>
                  </mc:Choice>
                  <mc:Fallback>
                    <p:oleObj name="Equation" r:id="rId16" imgW="114102" imgH="126780" progId="Equation.DSMT4">
                      <p:embed/>
                      <p:pic>
                        <p:nvPicPr>
                          <p:cNvPr id="0" name="Picture 2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29075" y="1588341"/>
                            <a:ext cx="236538" cy="2619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995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47186615"/>
                  </p:ext>
                </p:extLst>
              </p:nvPr>
            </p:nvGraphicFramePr>
            <p:xfrm>
              <a:off x="4111399" y="4334689"/>
              <a:ext cx="1766532" cy="3538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8" name="Equation" r:id="rId18" imgW="952087" imgH="190417" progId="Equation.DSMT4">
                      <p:embed/>
                    </p:oleObj>
                  </mc:Choice>
                  <mc:Fallback>
                    <p:oleObj name="Equation" r:id="rId18" imgW="952087" imgH="190417" progId="Equation.DSMT4">
                      <p:embed/>
                      <p:pic>
                        <p:nvPicPr>
                          <p:cNvPr id="0" name="Picture 2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11399" y="4334689"/>
                            <a:ext cx="1766532" cy="35387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7" name="Straight Arrow Connector 46"/>
              <p:cNvCxnSpPr/>
              <p:nvPr/>
            </p:nvCxnSpPr>
            <p:spPr bwMode="auto">
              <a:xfrm flipV="1">
                <a:off x="4136571" y="2906486"/>
                <a:ext cx="0" cy="478971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</p:spPr>
          </p:cxnSp>
          <p:graphicFrame>
            <p:nvGraphicFramePr>
              <p:cNvPr id="41999" name="Object 7"/>
              <p:cNvGraphicFramePr>
                <a:graphicFrameLocks noChangeAspect="1"/>
              </p:cNvGraphicFramePr>
              <p:nvPr/>
            </p:nvGraphicFramePr>
            <p:xfrm>
              <a:off x="4265839" y="2826884"/>
              <a:ext cx="309563" cy="4651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469" name="Equation" r:id="rId20" imgW="126890" imgH="190335" progId="Equation.DSMT4">
                      <p:embed/>
                    </p:oleObj>
                  </mc:Choice>
                  <mc:Fallback>
                    <p:oleObj name="Equation" r:id="rId20" imgW="126890" imgH="190335" progId="Equation.DSMT4">
                      <p:embed/>
                      <p:pic>
                        <p:nvPicPr>
                          <p:cNvPr id="0" name="Picture 2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65839" y="2826884"/>
                            <a:ext cx="309563" cy="4651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2000" name="Object 7"/>
          <p:cNvGraphicFramePr>
            <a:graphicFrameLocks noChangeAspect="1"/>
          </p:cNvGraphicFramePr>
          <p:nvPr/>
        </p:nvGraphicFramePr>
        <p:xfrm>
          <a:off x="3047831" y="5481823"/>
          <a:ext cx="1866272" cy="547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0" name="Equation" r:id="rId22" imgW="647700" imgH="190500" progId="Equation.DSMT4">
                  <p:embed/>
                </p:oleObj>
              </mc:Choice>
              <mc:Fallback>
                <p:oleObj name="Equation" r:id="rId22" imgW="647700" imgH="19050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7831" y="5481823"/>
                        <a:ext cx="1866272" cy="54791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510404" y="5531303"/>
            <a:ext cx="2467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Torque vector on loop: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99919" y="5551466"/>
            <a:ext cx="40879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(Please see the textbooks for a derivation.)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9491" y="2975763"/>
            <a:ext cx="2806700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There is no net </a:t>
            </a:r>
            <a:r>
              <a:rPr lang="en-US" sz="1400" u="sng" dirty="0" smtClean="0">
                <a:solidFill>
                  <a:schemeClr val="bg2"/>
                </a:solidFill>
              </a:rPr>
              <a:t>force</a:t>
            </a:r>
            <a:r>
              <a:rPr lang="en-US" sz="1400" dirty="0" smtClean="0">
                <a:solidFill>
                  <a:schemeClr val="bg2"/>
                </a:solidFill>
              </a:rPr>
              <a:t> on the loop if the magnetic field is a constant. But there is a </a:t>
            </a:r>
            <a:r>
              <a:rPr lang="en-US" sz="1400" u="sng" dirty="0" smtClean="0">
                <a:solidFill>
                  <a:schemeClr val="bg2"/>
                </a:solidFill>
              </a:rPr>
              <a:t>torque</a:t>
            </a:r>
            <a:r>
              <a:rPr lang="en-US" sz="1400" dirty="0" smtClean="0">
                <a:solidFill>
                  <a:schemeClr val="bg2"/>
                </a:solidFill>
              </a:rPr>
              <a:t>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09775" y="6257925"/>
            <a:ext cx="4217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 </a:t>
            </a:r>
            <a:r>
              <a:rPr lang="en-US" sz="1600" dirty="0" smtClean="0">
                <a:solidFill>
                  <a:schemeClr val="bg2"/>
                </a:solidFill>
              </a:rPr>
              <a:t>Put in a factor of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600" dirty="0" smtClean="0">
                <a:solidFill>
                  <a:schemeClr val="bg2"/>
                </a:solidFill>
              </a:rPr>
              <a:t> for an </a:t>
            </a:r>
            <a:r>
              <a:rPr lang="en-US" sz="1600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600" dirty="0" smtClean="0">
                <a:solidFill>
                  <a:schemeClr val="bg2"/>
                </a:solidFill>
              </a:rPr>
              <a:t>-turn loop. 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526379"/>
              </p:ext>
            </p:extLst>
          </p:nvPr>
        </p:nvGraphicFramePr>
        <p:xfrm>
          <a:off x="6273717" y="4053974"/>
          <a:ext cx="17462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71" name="Equation" r:id="rId24" imgW="1295280" imgH="482400" progId="Equation.DSMT4">
                  <p:embed/>
                </p:oleObj>
              </mc:Choice>
              <mc:Fallback>
                <p:oleObj name="Equation" r:id="rId24" imgW="12952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273717" y="4053974"/>
                        <a:ext cx="1746250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 flipV="1">
            <a:off x="6773779" y="4054642"/>
            <a:ext cx="493295" cy="6617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576938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Motor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719943" y="751116"/>
            <a:ext cx="572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loop rotating in a DC magnetic field is shown below.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3022" name="Object 14"/>
          <p:cNvGraphicFramePr>
            <a:graphicFrameLocks noChangeAspect="1"/>
          </p:cNvGraphicFramePr>
          <p:nvPr/>
        </p:nvGraphicFramePr>
        <p:xfrm>
          <a:off x="1177925" y="3987307"/>
          <a:ext cx="65865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9" name="Equation" r:id="rId4" imgW="3238500" imgH="279400" progId="Equation.DSMT4">
                  <p:embed/>
                </p:oleObj>
              </mc:Choice>
              <mc:Fallback>
                <p:oleObj name="Equation" r:id="rId4" imgW="3238500" imgH="279400" progId="Equation.DSMT4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3987307"/>
                        <a:ext cx="658653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905981"/>
              </p:ext>
            </p:extLst>
          </p:nvPr>
        </p:nvGraphicFramePr>
        <p:xfrm>
          <a:off x="2935288" y="4721433"/>
          <a:ext cx="26670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0" name="Equation" r:id="rId6" imgW="1205977" imgH="253890" progId="Equation.DSMT4">
                  <p:embed/>
                </p:oleObj>
              </mc:Choice>
              <mc:Fallback>
                <p:oleObj name="Equation" r:id="rId6" imgW="1205977" imgH="253890" progId="Equation.DSMT4">
                  <p:embed/>
                  <p:pic>
                    <p:nvPicPr>
                      <p:cNvPr id="0" name="Picture 1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4721433"/>
                        <a:ext cx="2667000" cy="5635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7" name="Group 76"/>
          <p:cNvGrpSpPr/>
          <p:nvPr/>
        </p:nvGrpSpPr>
        <p:grpSpPr>
          <a:xfrm>
            <a:off x="1274535" y="1225426"/>
            <a:ext cx="6839401" cy="2549753"/>
            <a:chOff x="1605188" y="1786163"/>
            <a:chExt cx="6839401" cy="2549753"/>
          </a:xfrm>
        </p:grpSpPr>
        <p:graphicFrame>
          <p:nvGraphicFramePr>
            <p:cNvPr id="41996" name="Object 7"/>
            <p:cNvGraphicFramePr>
              <a:graphicFrameLocks noChangeAspect="1"/>
            </p:cNvGraphicFramePr>
            <p:nvPr/>
          </p:nvGraphicFramePr>
          <p:xfrm>
            <a:off x="3861706" y="3866016"/>
            <a:ext cx="107315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1" name="Equation" r:id="rId8" imgW="520700" imgH="228600" progId="Equation.DSMT4">
                    <p:embed/>
                  </p:oleObj>
                </mc:Choice>
                <mc:Fallback>
                  <p:oleObj name="Equation" r:id="rId8" imgW="520700" imgH="228600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1706" y="3866016"/>
                          <a:ext cx="1073150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5089627" y="2825249"/>
              <a:ext cx="1016866" cy="101987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157066" y="2957031"/>
              <a:ext cx="466421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>
                  <a:latin typeface="Times New Roman" pitchFamily="18" charset="0"/>
                  <a:sym typeface="Symbol" pitchFamily="18" charset="2"/>
                </a:rPr>
                <a:t></a:t>
              </a:r>
              <a:r>
                <a:rPr lang="en-US" sz="2000" i="1" baseline="-25000"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6104778" y="2823339"/>
              <a:ext cx="1058021" cy="101987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2860409" y="3096453"/>
              <a:ext cx="397830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N</a:t>
              </a:r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6487175" y="3119371"/>
              <a:ext cx="397830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N</a:t>
              </a:r>
            </a:p>
          </p:txBody>
        </p:sp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3728089" y="3327549"/>
              <a:ext cx="127065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3729207" y="3522357"/>
              <a:ext cx="127065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3740093" y="3132741"/>
              <a:ext cx="127065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3729207" y="3724422"/>
              <a:ext cx="127065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1605188" y="2825249"/>
              <a:ext cx="1016866" cy="101987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1946430" y="3104092"/>
              <a:ext cx="382397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</a:t>
              </a:r>
            </a:p>
          </p:txBody>
        </p:sp>
        <p:sp>
          <p:nvSpPr>
            <p:cNvPr id="54" name="Text Box 53"/>
            <p:cNvSpPr txBox="1">
              <a:spLocks noChangeArrowheads="1"/>
            </p:cNvSpPr>
            <p:nvPr/>
          </p:nvSpPr>
          <p:spPr bwMode="auto">
            <a:xfrm>
              <a:off x="3025028" y="3279802"/>
              <a:ext cx="397830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N</a:t>
              </a:r>
            </a:p>
          </p:txBody>
        </p:sp>
        <p:sp>
          <p:nvSpPr>
            <p:cNvPr id="55" name="Rectangle 54"/>
            <p:cNvSpPr>
              <a:spLocks noChangeArrowheads="1"/>
            </p:cNvSpPr>
            <p:nvPr/>
          </p:nvSpPr>
          <p:spPr bwMode="auto">
            <a:xfrm>
              <a:off x="2606621" y="2823339"/>
              <a:ext cx="1058021" cy="1019879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2934145" y="3104092"/>
              <a:ext cx="397830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N</a:t>
              </a:r>
            </a:p>
          </p:txBody>
        </p:sp>
        <p:sp>
          <p:nvSpPr>
            <p:cNvPr id="57" name="Text Box 56"/>
            <p:cNvSpPr txBox="1">
              <a:spLocks noChangeArrowheads="1"/>
            </p:cNvSpPr>
            <p:nvPr/>
          </p:nvSpPr>
          <p:spPr bwMode="auto">
            <a:xfrm>
              <a:off x="5444587" y="3119371"/>
              <a:ext cx="382397" cy="4774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S</a:t>
              </a:r>
            </a:p>
          </p:txBody>
        </p:sp>
        <p:sp>
          <p:nvSpPr>
            <p:cNvPr id="59" name="Line 34"/>
            <p:cNvSpPr>
              <a:spLocks noChangeShapeType="1"/>
            </p:cNvSpPr>
            <p:nvPr/>
          </p:nvSpPr>
          <p:spPr bwMode="auto">
            <a:xfrm>
              <a:off x="3729207" y="2925912"/>
              <a:ext cx="127065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 bwMode="auto">
            <a:xfrm flipV="1">
              <a:off x="3995056" y="2884716"/>
              <a:ext cx="685800" cy="88174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V="1">
              <a:off x="4278083" y="3048000"/>
              <a:ext cx="272143" cy="348343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67" name="Object 7"/>
            <p:cNvGraphicFramePr>
              <a:graphicFrameLocks noChangeAspect="1"/>
            </p:cNvGraphicFramePr>
            <p:nvPr/>
          </p:nvGraphicFramePr>
          <p:xfrm>
            <a:off x="4490357" y="3260726"/>
            <a:ext cx="261938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2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0357" y="3260726"/>
                          <a:ext cx="261938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9" name="Straight Arrow Connector 68"/>
            <p:cNvCxnSpPr/>
            <p:nvPr/>
          </p:nvCxnSpPr>
          <p:spPr bwMode="auto">
            <a:xfrm flipH="1" flipV="1">
              <a:off x="3984171" y="3020786"/>
              <a:ext cx="304799" cy="28847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70" name="Object 7"/>
            <p:cNvGraphicFramePr>
              <a:graphicFrameLocks noChangeAspect="1"/>
            </p:cNvGraphicFramePr>
            <p:nvPr/>
          </p:nvGraphicFramePr>
          <p:xfrm>
            <a:off x="3830410" y="2500313"/>
            <a:ext cx="30956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3" name="Equation" r:id="rId12" imgW="126890" imgH="190335" progId="Equation.DSMT4">
                    <p:embed/>
                  </p:oleObj>
                </mc:Choice>
                <mc:Fallback>
                  <p:oleObj name="Equation" r:id="rId12" imgW="126890" imgH="190335" progId="Equation.DSMT4">
                    <p:embed/>
                    <p:pic>
                      <p:nvPicPr>
                        <p:cNvPr id="0" name="Picture 1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0410" y="2500313"/>
                          <a:ext cx="309563" cy="465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Freeform 70"/>
            <p:cNvSpPr/>
            <p:nvPr/>
          </p:nvSpPr>
          <p:spPr bwMode="auto">
            <a:xfrm>
              <a:off x="4270638" y="3221502"/>
              <a:ext cx="201387" cy="99786"/>
            </a:xfrm>
            <a:custGeom>
              <a:avLst/>
              <a:gdLst>
                <a:gd name="connsiteX0" fmla="*/ 0 w 300265"/>
                <a:gd name="connsiteY0" fmla="*/ 54428 h 130628"/>
                <a:gd name="connsiteX1" fmla="*/ 54429 w 300265"/>
                <a:gd name="connsiteY1" fmla="*/ 10886 h 130628"/>
                <a:gd name="connsiteX2" fmla="*/ 152400 w 300265"/>
                <a:gd name="connsiteY2" fmla="*/ 5443 h 130628"/>
                <a:gd name="connsiteX3" fmla="*/ 261258 w 300265"/>
                <a:gd name="connsiteY3" fmla="*/ 43543 h 130628"/>
                <a:gd name="connsiteX4" fmla="*/ 293915 w 300265"/>
                <a:gd name="connsiteY4" fmla="*/ 70757 h 130628"/>
                <a:gd name="connsiteX5" fmla="*/ 299358 w 300265"/>
                <a:gd name="connsiteY5" fmla="*/ 130628 h 130628"/>
                <a:gd name="connsiteX0" fmla="*/ 0 w 308429"/>
                <a:gd name="connsiteY0" fmla="*/ 52613 h 128813"/>
                <a:gd name="connsiteX1" fmla="*/ 54429 w 308429"/>
                <a:gd name="connsiteY1" fmla="*/ 9071 h 128813"/>
                <a:gd name="connsiteX2" fmla="*/ 152400 w 308429"/>
                <a:gd name="connsiteY2" fmla="*/ 3628 h 128813"/>
                <a:gd name="connsiteX3" fmla="*/ 212272 w 308429"/>
                <a:gd name="connsiteY3" fmla="*/ 30842 h 128813"/>
                <a:gd name="connsiteX4" fmla="*/ 293915 w 308429"/>
                <a:gd name="connsiteY4" fmla="*/ 68942 h 128813"/>
                <a:gd name="connsiteX5" fmla="*/ 299358 w 308429"/>
                <a:gd name="connsiteY5" fmla="*/ 128813 h 128813"/>
                <a:gd name="connsiteX0" fmla="*/ 0 w 305708"/>
                <a:gd name="connsiteY0" fmla="*/ 54429 h 130629"/>
                <a:gd name="connsiteX1" fmla="*/ 54429 w 305708"/>
                <a:gd name="connsiteY1" fmla="*/ 10887 h 130629"/>
                <a:gd name="connsiteX2" fmla="*/ 152400 w 305708"/>
                <a:gd name="connsiteY2" fmla="*/ 5444 h 130629"/>
                <a:gd name="connsiteX3" fmla="*/ 228600 w 305708"/>
                <a:gd name="connsiteY3" fmla="*/ 10886 h 130629"/>
                <a:gd name="connsiteX4" fmla="*/ 293915 w 305708"/>
                <a:gd name="connsiteY4" fmla="*/ 70758 h 130629"/>
                <a:gd name="connsiteX5" fmla="*/ 299358 w 305708"/>
                <a:gd name="connsiteY5" fmla="*/ 130629 h 130629"/>
                <a:gd name="connsiteX0" fmla="*/ 0 w 305708"/>
                <a:gd name="connsiteY0" fmla="*/ 81642 h 157842"/>
                <a:gd name="connsiteX1" fmla="*/ 54429 w 305708"/>
                <a:gd name="connsiteY1" fmla="*/ 38100 h 157842"/>
                <a:gd name="connsiteX2" fmla="*/ 136071 w 305708"/>
                <a:gd name="connsiteY2" fmla="*/ 0 h 157842"/>
                <a:gd name="connsiteX3" fmla="*/ 228600 w 305708"/>
                <a:gd name="connsiteY3" fmla="*/ 38099 h 157842"/>
                <a:gd name="connsiteX4" fmla="*/ 293915 w 305708"/>
                <a:gd name="connsiteY4" fmla="*/ 97971 h 157842"/>
                <a:gd name="connsiteX5" fmla="*/ 299358 w 305708"/>
                <a:gd name="connsiteY5" fmla="*/ 157842 h 157842"/>
                <a:gd name="connsiteX0" fmla="*/ 0 w 305708"/>
                <a:gd name="connsiteY0" fmla="*/ 55336 h 131536"/>
                <a:gd name="connsiteX1" fmla="*/ 54429 w 305708"/>
                <a:gd name="connsiteY1" fmla="*/ 11794 h 131536"/>
                <a:gd name="connsiteX2" fmla="*/ 152400 w 305708"/>
                <a:gd name="connsiteY2" fmla="*/ 909 h 131536"/>
                <a:gd name="connsiteX3" fmla="*/ 228600 w 305708"/>
                <a:gd name="connsiteY3" fmla="*/ 11793 h 131536"/>
                <a:gd name="connsiteX4" fmla="*/ 293915 w 305708"/>
                <a:gd name="connsiteY4" fmla="*/ 71665 h 131536"/>
                <a:gd name="connsiteX5" fmla="*/ 299358 w 305708"/>
                <a:gd name="connsiteY5" fmla="*/ 131536 h 131536"/>
                <a:gd name="connsiteX0" fmla="*/ 0 w 305708"/>
                <a:gd name="connsiteY0" fmla="*/ 70756 h 146956"/>
                <a:gd name="connsiteX1" fmla="*/ 54429 w 305708"/>
                <a:gd name="connsiteY1" fmla="*/ 27214 h 146956"/>
                <a:gd name="connsiteX2" fmla="*/ 152400 w 305708"/>
                <a:gd name="connsiteY2" fmla="*/ 0 h 146956"/>
                <a:gd name="connsiteX3" fmla="*/ 228600 w 305708"/>
                <a:gd name="connsiteY3" fmla="*/ 27213 h 146956"/>
                <a:gd name="connsiteX4" fmla="*/ 293915 w 305708"/>
                <a:gd name="connsiteY4" fmla="*/ 87085 h 146956"/>
                <a:gd name="connsiteX5" fmla="*/ 299358 w 305708"/>
                <a:gd name="connsiteY5" fmla="*/ 146956 h 146956"/>
                <a:gd name="connsiteX0" fmla="*/ 0 w 299811"/>
                <a:gd name="connsiteY0" fmla="*/ 70756 h 146956"/>
                <a:gd name="connsiteX1" fmla="*/ 54429 w 299811"/>
                <a:gd name="connsiteY1" fmla="*/ 27214 h 146956"/>
                <a:gd name="connsiteX2" fmla="*/ 152400 w 299811"/>
                <a:gd name="connsiteY2" fmla="*/ 0 h 146956"/>
                <a:gd name="connsiteX3" fmla="*/ 228600 w 299811"/>
                <a:gd name="connsiteY3" fmla="*/ 27213 h 146956"/>
                <a:gd name="connsiteX4" fmla="*/ 277586 w 299811"/>
                <a:gd name="connsiteY4" fmla="*/ 87085 h 146956"/>
                <a:gd name="connsiteX5" fmla="*/ 299358 w 299811"/>
                <a:gd name="connsiteY5" fmla="*/ 146956 h 146956"/>
                <a:gd name="connsiteX0" fmla="*/ 0 w 286657"/>
                <a:gd name="connsiteY0" fmla="*/ 70756 h 141513"/>
                <a:gd name="connsiteX1" fmla="*/ 54429 w 286657"/>
                <a:gd name="connsiteY1" fmla="*/ 27214 h 141513"/>
                <a:gd name="connsiteX2" fmla="*/ 152400 w 286657"/>
                <a:gd name="connsiteY2" fmla="*/ 0 h 141513"/>
                <a:gd name="connsiteX3" fmla="*/ 228600 w 286657"/>
                <a:gd name="connsiteY3" fmla="*/ 27213 h 141513"/>
                <a:gd name="connsiteX4" fmla="*/ 277586 w 286657"/>
                <a:gd name="connsiteY4" fmla="*/ 87085 h 141513"/>
                <a:gd name="connsiteX5" fmla="*/ 283029 w 286657"/>
                <a:gd name="connsiteY5" fmla="*/ 141513 h 141513"/>
                <a:gd name="connsiteX0" fmla="*/ 0 w 286657"/>
                <a:gd name="connsiteY0" fmla="*/ 59870 h 130627"/>
                <a:gd name="connsiteX1" fmla="*/ 54429 w 286657"/>
                <a:gd name="connsiteY1" fmla="*/ 16328 h 130627"/>
                <a:gd name="connsiteX2" fmla="*/ 130628 w 286657"/>
                <a:gd name="connsiteY2" fmla="*/ 0 h 130627"/>
                <a:gd name="connsiteX3" fmla="*/ 228600 w 286657"/>
                <a:gd name="connsiteY3" fmla="*/ 16327 h 130627"/>
                <a:gd name="connsiteX4" fmla="*/ 277586 w 286657"/>
                <a:gd name="connsiteY4" fmla="*/ 76199 h 130627"/>
                <a:gd name="connsiteX5" fmla="*/ 283029 w 286657"/>
                <a:gd name="connsiteY5" fmla="*/ 130627 h 130627"/>
                <a:gd name="connsiteX0" fmla="*/ 0 w 286657"/>
                <a:gd name="connsiteY0" fmla="*/ 76198 h 146955"/>
                <a:gd name="connsiteX1" fmla="*/ 54429 w 286657"/>
                <a:gd name="connsiteY1" fmla="*/ 32656 h 146955"/>
                <a:gd name="connsiteX2" fmla="*/ 146956 w 286657"/>
                <a:gd name="connsiteY2" fmla="*/ 0 h 146955"/>
                <a:gd name="connsiteX3" fmla="*/ 228600 w 286657"/>
                <a:gd name="connsiteY3" fmla="*/ 32655 h 146955"/>
                <a:gd name="connsiteX4" fmla="*/ 277586 w 286657"/>
                <a:gd name="connsiteY4" fmla="*/ 92527 h 146955"/>
                <a:gd name="connsiteX5" fmla="*/ 283029 w 286657"/>
                <a:gd name="connsiteY5" fmla="*/ 146955 h 146955"/>
                <a:gd name="connsiteX0" fmla="*/ 0 w 283482"/>
                <a:gd name="connsiteY0" fmla="*/ 76198 h 146955"/>
                <a:gd name="connsiteX1" fmla="*/ 54429 w 283482"/>
                <a:gd name="connsiteY1" fmla="*/ 32656 h 146955"/>
                <a:gd name="connsiteX2" fmla="*/ 146956 w 283482"/>
                <a:gd name="connsiteY2" fmla="*/ 0 h 146955"/>
                <a:gd name="connsiteX3" fmla="*/ 228600 w 283482"/>
                <a:gd name="connsiteY3" fmla="*/ 32655 h 146955"/>
                <a:gd name="connsiteX4" fmla="*/ 272143 w 283482"/>
                <a:gd name="connsiteY4" fmla="*/ 76198 h 146955"/>
                <a:gd name="connsiteX5" fmla="*/ 283029 w 283482"/>
                <a:gd name="connsiteY5" fmla="*/ 146955 h 146955"/>
                <a:gd name="connsiteX0" fmla="*/ 0 w 287599"/>
                <a:gd name="connsiteY0" fmla="*/ 80737 h 151494"/>
                <a:gd name="connsiteX1" fmla="*/ 54429 w 287599"/>
                <a:gd name="connsiteY1" fmla="*/ 37195 h 151494"/>
                <a:gd name="connsiteX2" fmla="*/ 146956 w 287599"/>
                <a:gd name="connsiteY2" fmla="*/ 4539 h 151494"/>
                <a:gd name="connsiteX3" fmla="*/ 190293 w 287599"/>
                <a:gd name="connsiteY3" fmla="*/ 12700 h 151494"/>
                <a:gd name="connsiteX4" fmla="*/ 272143 w 287599"/>
                <a:gd name="connsiteY4" fmla="*/ 80737 h 151494"/>
                <a:gd name="connsiteX5" fmla="*/ 283029 w 287599"/>
                <a:gd name="connsiteY5" fmla="*/ 151494 h 151494"/>
                <a:gd name="connsiteX0" fmla="*/ 0 w 283482"/>
                <a:gd name="connsiteY0" fmla="*/ 78921 h 149678"/>
                <a:gd name="connsiteX1" fmla="*/ 54429 w 283482"/>
                <a:gd name="connsiteY1" fmla="*/ 35379 h 149678"/>
                <a:gd name="connsiteX2" fmla="*/ 146956 w 283482"/>
                <a:gd name="connsiteY2" fmla="*/ 2723 h 149678"/>
                <a:gd name="connsiteX3" fmla="*/ 220939 w 283482"/>
                <a:gd name="connsiteY3" fmla="*/ 19049 h 149678"/>
                <a:gd name="connsiteX4" fmla="*/ 272143 w 283482"/>
                <a:gd name="connsiteY4" fmla="*/ 78921 h 149678"/>
                <a:gd name="connsiteX5" fmla="*/ 283029 w 283482"/>
                <a:gd name="connsiteY5" fmla="*/ 149678 h 149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3482" h="149678">
                  <a:moveTo>
                    <a:pt x="0" y="78921"/>
                  </a:moveTo>
                  <a:cubicBezTo>
                    <a:pt x="14514" y="61232"/>
                    <a:pt x="29936" y="48079"/>
                    <a:pt x="54429" y="35379"/>
                  </a:cubicBezTo>
                  <a:cubicBezTo>
                    <a:pt x="78922" y="22679"/>
                    <a:pt x="119204" y="5445"/>
                    <a:pt x="146956" y="2723"/>
                  </a:cubicBezTo>
                  <a:cubicBezTo>
                    <a:pt x="174708" y="1"/>
                    <a:pt x="200075" y="6349"/>
                    <a:pt x="220939" y="19049"/>
                  </a:cubicBezTo>
                  <a:cubicBezTo>
                    <a:pt x="241804" y="31749"/>
                    <a:pt x="261795" y="57150"/>
                    <a:pt x="272143" y="78921"/>
                  </a:cubicBezTo>
                  <a:cubicBezTo>
                    <a:pt x="282491" y="100692"/>
                    <a:pt x="283482" y="126999"/>
                    <a:pt x="283029" y="149678"/>
                  </a:cubicBezTo>
                </a:path>
              </a:pathLst>
            </a:custGeom>
            <a:noFill/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none" w="sm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3023" name="Object 7"/>
            <p:cNvGraphicFramePr>
              <a:graphicFrameLocks noChangeAspect="1"/>
            </p:cNvGraphicFramePr>
            <p:nvPr/>
          </p:nvGraphicFramePr>
          <p:xfrm>
            <a:off x="4223432" y="2852057"/>
            <a:ext cx="229903" cy="3678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4" name="Equation" r:id="rId14" imgW="126835" imgH="202936" progId="Equation.DSMT4">
                    <p:embed/>
                  </p:oleObj>
                </mc:Choice>
                <mc:Fallback>
                  <p:oleObj name="Equation" r:id="rId14" imgW="126835" imgH="202936" progId="Equation.DSMT4">
                    <p:embed/>
                    <p:pic>
                      <p:nvPicPr>
                        <p:cNvPr id="0" name="Picture 1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3432" y="2852057"/>
                          <a:ext cx="229903" cy="3678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4" name="Straight Arrow Connector 73"/>
            <p:cNvCxnSpPr/>
            <p:nvPr/>
          </p:nvCxnSpPr>
          <p:spPr bwMode="auto">
            <a:xfrm>
              <a:off x="7304311" y="3341914"/>
              <a:ext cx="696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43025" name="Object 17"/>
            <p:cNvGraphicFramePr>
              <a:graphicFrameLocks noChangeAspect="1"/>
            </p:cNvGraphicFramePr>
            <p:nvPr/>
          </p:nvGraphicFramePr>
          <p:xfrm>
            <a:off x="8166777" y="3207657"/>
            <a:ext cx="277812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5" name="Equation" r:id="rId16" imgW="114102" imgH="126780" progId="Equation.DSMT4">
                    <p:embed/>
                  </p:oleObj>
                </mc:Choice>
                <mc:Fallback>
                  <p:oleObj name="Equation" r:id="rId16" imgW="114102" imgH="126780" progId="Equation.DSMT4">
                    <p:embed/>
                    <p:pic>
                      <p:nvPicPr>
                        <p:cNvPr id="0" name="Picture 1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6777" y="3207657"/>
                          <a:ext cx="277812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6" name="Object 18"/>
            <p:cNvGraphicFramePr>
              <a:graphicFrameLocks noChangeAspect="1"/>
            </p:cNvGraphicFramePr>
            <p:nvPr/>
          </p:nvGraphicFramePr>
          <p:xfrm>
            <a:off x="4298271" y="1786163"/>
            <a:ext cx="3079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386" name="Equation" r:id="rId18" imgW="126835" imgH="152202" progId="Equation.DSMT4">
                    <p:embed/>
                  </p:oleObj>
                </mc:Choice>
                <mc:Fallback>
                  <p:oleObj name="Equation" r:id="rId18" imgW="126835" imgH="152202" progId="Equation.DSMT4">
                    <p:embed/>
                    <p:pic>
                      <p:nvPicPr>
                        <p:cNvPr id="0" name="Picture 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8271" y="1786163"/>
                          <a:ext cx="30797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5" name="Straight Arrow Connector 74"/>
            <p:cNvCxnSpPr/>
            <p:nvPr/>
          </p:nvCxnSpPr>
          <p:spPr bwMode="auto">
            <a:xfrm flipV="1">
              <a:off x="4430483" y="2223407"/>
              <a:ext cx="0" cy="5116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78" name="TextBox 77"/>
          <p:cNvSpPr txBox="1"/>
          <p:nvPr/>
        </p:nvSpPr>
        <p:spPr>
          <a:xfrm>
            <a:off x="1309005" y="5493329"/>
            <a:ext cx="6106887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i="1" dirty="0" smtClean="0">
                <a:solidFill>
                  <a:schemeClr val="bg1"/>
                </a:solidFill>
              </a:rPr>
              <a:t>commutator</a:t>
            </a:r>
            <a:r>
              <a:rPr lang="en-US" dirty="0" smtClean="0">
                <a:solidFill>
                  <a:schemeClr val="bg1"/>
                </a:solidFill>
              </a:rPr>
              <a:t> is needed to reverse the current every 180</a:t>
            </a:r>
            <a:r>
              <a:rPr lang="en-US" baseline="30000" dirty="0" smtClean="0">
                <a:solidFill>
                  <a:schemeClr val="bg1"/>
                </a:solidFill>
              </a:rPr>
              <a:t>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and make the torque in same direction.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65774" y="6320909"/>
            <a:ext cx="35702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http://en.wikipedia.org/wiki/DC_motor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2975" y="484359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average value is zero!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818737"/>
              </p:ext>
            </p:extLst>
          </p:nvPr>
        </p:nvGraphicFramePr>
        <p:xfrm>
          <a:off x="4727574" y="1611312"/>
          <a:ext cx="654121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7" name="Equation" r:id="rId20" imgW="469800" imgH="279360" progId="Equation.DSMT4">
                  <p:embed/>
                </p:oleObj>
              </mc:Choice>
              <mc:Fallback>
                <p:oleObj name="Equation" r:id="rId20" imgW="469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727574" y="1611312"/>
                        <a:ext cx="654121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Motor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556658" y="6253168"/>
            <a:ext cx="5508170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http://en.wikipedia.org/wiki/Commutator_(electric)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85647" y="4652524"/>
            <a:ext cx="701831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i="1" dirty="0" smtClean="0">
                <a:solidFill>
                  <a:schemeClr val="bg1"/>
                </a:solidFill>
              </a:rPr>
              <a:t>commutator</a:t>
            </a:r>
            <a:r>
              <a:rPr lang="en-US" dirty="0" smtClean="0">
                <a:solidFill>
                  <a:schemeClr val="bg1"/>
                </a:solidFill>
              </a:rPr>
              <a:t> reverses the loop current every 180</a:t>
            </a:r>
            <a:r>
              <a:rPr lang="en-US" baseline="30000" dirty="0" smtClean="0">
                <a:solidFill>
                  <a:schemeClr val="bg1"/>
                </a:solidFill>
              </a:rPr>
              <a:t>o </a:t>
            </a:r>
            <a:r>
              <a:rPr lang="en-US" dirty="0" smtClean="0">
                <a:solidFill>
                  <a:schemeClr val="bg1"/>
                </a:solidFill>
              </a:rPr>
              <a:t>of rotation.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(It keeps the current flowing clockwise in the picture above.)</a:t>
            </a:r>
          </a:p>
        </p:txBody>
      </p:sp>
      <p:graphicFrame>
        <p:nvGraphicFramePr>
          <p:cNvPr id="4404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805256"/>
              </p:ext>
            </p:extLst>
          </p:nvPr>
        </p:nvGraphicFramePr>
        <p:xfrm>
          <a:off x="3017838" y="5386388"/>
          <a:ext cx="25828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3" name="Equation" r:id="rId4" imgW="1167893" imgH="253890" progId="Equation.DSMT4">
                  <p:embed/>
                </p:oleObj>
              </mc:Choice>
              <mc:Fallback>
                <p:oleObj name="Equation" r:id="rId4" imgW="1167893" imgH="25389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5386388"/>
                        <a:ext cx="2582862" cy="5635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90164" y="2737264"/>
            <a:ext cx="2968830" cy="116955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rings are positioned so that the torque changes sign (the current in the loop reverses) at the point where the torque is zero.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12359" y="623888"/>
            <a:ext cx="6951962" cy="4031111"/>
            <a:chOff x="1012359" y="623888"/>
            <a:chExt cx="6951962" cy="4031111"/>
          </a:xfrm>
        </p:grpSpPr>
        <p:grpSp>
          <p:nvGrpSpPr>
            <p:cNvPr id="17" name="Group 16"/>
            <p:cNvGrpSpPr/>
            <p:nvPr/>
          </p:nvGrpSpPr>
          <p:grpSpPr>
            <a:xfrm>
              <a:off x="1012359" y="623888"/>
              <a:ext cx="6951962" cy="4031111"/>
              <a:chOff x="1012359" y="623888"/>
              <a:chExt cx="6951962" cy="4031111"/>
            </a:xfrm>
          </p:grpSpPr>
          <p:sp>
            <p:nvSpPr>
              <p:cNvPr id="444419" name="Rectangle 3"/>
              <p:cNvSpPr>
                <a:spLocks noChangeArrowheads="1"/>
              </p:cNvSpPr>
              <p:nvPr/>
            </p:nvSpPr>
            <p:spPr bwMode="auto">
              <a:xfrm rot="17348705">
                <a:off x="2449513" y="1004888"/>
                <a:ext cx="854075" cy="92075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vert="eaVert" wrap="none">
                <a:spAutoFit/>
              </a:bodyPr>
              <a:lstStyle/>
              <a:p>
                <a:pPr>
                  <a:defRPr/>
                </a:pPr>
                <a:endParaRPr lang="en-US" sz="4400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pic>
            <p:nvPicPr>
              <p:cNvPr id="44043" name="Picture 11" descr="http://upload.wikimedia.org/wikipedia/commons/c/c7/Collecteur_commutateur_rotatif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62400" y="1115326"/>
                <a:ext cx="3539673" cy="3539673"/>
              </a:xfrm>
              <a:prstGeom prst="rect">
                <a:avLst/>
              </a:prstGeom>
              <a:noFill/>
            </p:spPr>
          </p:pic>
          <p:sp>
            <p:nvSpPr>
              <p:cNvPr id="44" name="TextBox 43"/>
              <p:cNvSpPr txBox="1"/>
              <p:nvPr/>
            </p:nvSpPr>
            <p:spPr>
              <a:xfrm>
                <a:off x="5714987" y="1447795"/>
                <a:ext cx="2249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Commutator (rings)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6" name="Straight Arrow Connector 45"/>
              <p:cNvCxnSpPr/>
              <p:nvPr/>
            </p:nvCxnSpPr>
            <p:spPr bwMode="auto">
              <a:xfrm flipH="1">
                <a:off x="4354274" y="1704975"/>
                <a:ext cx="1341676" cy="7551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1012359" y="1502223"/>
                <a:ext cx="1031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Brushes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 bwMode="auto">
              <a:xfrm>
                <a:off x="2038350" y="1809750"/>
                <a:ext cx="1053180" cy="71573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5" name="Straight Arrow Connector 14"/>
              <p:cNvCxnSpPr/>
              <p:nvPr/>
            </p:nvCxnSpPr>
            <p:spPr bwMode="auto">
              <a:xfrm>
                <a:off x="2775857" y="1107375"/>
                <a:ext cx="2623457" cy="0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aphicFrame>
            <p:nvGraphicFramePr>
              <p:cNvPr id="16" name="Object 7"/>
              <p:cNvGraphicFramePr>
                <a:graphicFrameLocks noChangeAspect="1"/>
              </p:cNvGraphicFramePr>
              <p:nvPr/>
            </p:nvGraphicFramePr>
            <p:xfrm>
              <a:off x="5579609" y="943202"/>
              <a:ext cx="314325" cy="392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4164" name="Equation" r:id="rId7" imgW="152334" imgH="190417" progId="Equation.DSMT4">
                      <p:embed/>
                    </p:oleObj>
                  </mc:Choice>
                  <mc:Fallback>
                    <p:oleObj name="Equation" r:id="rId7" imgW="152334" imgH="190417" progId="Equation.DSMT4">
                      <p:embed/>
                      <p:pic>
                        <p:nvPicPr>
                          <p:cNvPr id="0" name="Picture 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79609" y="943202"/>
                            <a:ext cx="314325" cy="392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3" name="Straight Arrow Connector 2"/>
            <p:cNvCxnSpPr/>
            <p:nvPr/>
          </p:nvCxnSpPr>
          <p:spPr bwMode="auto">
            <a:xfrm>
              <a:off x="4030578" y="637482"/>
              <a:ext cx="0" cy="293589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2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861179"/>
                </p:ext>
              </p:extLst>
            </p:nvPr>
          </p:nvGraphicFramePr>
          <p:xfrm>
            <a:off x="3910076" y="3616121"/>
            <a:ext cx="258762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165" name="Equation" r:id="rId9" imgW="126725" imgH="126725" progId="Equation.DSMT4">
                    <p:embed/>
                  </p:oleObj>
                </mc:Choice>
                <mc:Fallback>
                  <p:oleObj name="Equation" r:id="rId9" imgW="126725" imgH="126725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0076" y="3616121"/>
                          <a:ext cx="258762" cy="258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Motor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274846" y="1009445"/>
            <a:ext cx="6394762" cy="2544897"/>
            <a:chOff x="1419225" y="1377108"/>
            <a:chExt cx="6394762" cy="2544897"/>
          </a:xfrm>
        </p:grpSpPr>
        <p:cxnSp>
          <p:nvCxnSpPr>
            <p:cNvPr id="3" name="Straight Connector 2"/>
            <p:cNvCxnSpPr/>
            <p:nvPr/>
          </p:nvCxnSpPr>
          <p:spPr bwMode="auto">
            <a:xfrm>
              <a:off x="1932562" y="3254275"/>
              <a:ext cx="546685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 bwMode="auto">
            <a:xfrm>
              <a:off x="1994053" y="1377108"/>
              <a:ext cx="0" cy="254489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7" name="Group 6"/>
            <p:cNvGrpSpPr/>
            <p:nvPr/>
          </p:nvGrpSpPr>
          <p:grpSpPr>
            <a:xfrm>
              <a:off x="2006085" y="2376752"/>
              <a:ext cx="1567294" cy="887902"/>
              <a:chOff x="1994053" y="1863268"/>
              <a:chExt cx="2355770" cy="1385693"/>
            </a:xfrm>
          </p:grpSpPr>
          <p:sp>
            <p:nvSpPr>
              <p:cNvPr id="6" name="Freeform 5"/>
              <p:cNvSpPr/>
              <p:nvPr/>
            </p:nvSpPr>
            <p:spPr bwMode="auto">
              <a:xfrm>
                <a:off x="1994053" y="1871852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 bwMode="auto">
              <a:xfrm flipH="1">
                <a:off x="3160001" y="1863268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aphicFrame>
          <p:nvGraphicFramePr>
            <p:cNvPr id="3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5408535"/>
                </p:ext>
              </p:extLst>
            </p:nvPr>
          </p:nvGraphicFramePr>
          <p:xfrm>
            <a:off x="1419225" y="1566863"/>
            <a:ext cx="334963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65" name="Equation" r:id="rId4" imgW="165028" imgH="228501" progId="Equation.DSMT4">
                    <p:embed/>
                  </p:oleObj>
                </mc:Choice>
                <mc:Fallback>
                  <p:oleObj name="Equation" r:id="rId4" imgW="165028" imgH="228501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9225" y="1566863"/>
                          <a:ext cx="334963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33"/>
            <p:cNvGrpSpPr/>
            <p:nvPr/>
          </p:nvGrpSpPr>
          <p:grpSpPr>
            <a:xfrm>
              <a:off x="3586685" y="2374314"/>
              <a:ext cx="1567294" cy="886503"/>
              <a:chOff x="1994053" y="1865452"/>
              <a:chExt cx="2355770" cy="1383509"/>
            </a:xfrm>
          </p:grpSpPr>
          <p:sp>
            <p:nvSpPr>
              <p:cNvPr id="35" name="Freeform 34"/>
              <p:cNvSpPr/>
              <p:nvPr/>
            </p:nvSpPr>
            <p:spPr bwMode="auto">
              <a:xfrm>
                <a:off x="1994053" y="1871852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flipH="1">
                <a:off x="3160001" y="1865452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146037" y="2375664"/>
              <a:ext cx="1567294" cy="887534"/>
              <a:chOff x="1994053" y="1871852"/>
              <a:chExt cx="2355770" cy="1385119"/>
            </a:xfrm>
          </p:grpSpPr>
          <p:sp>
            <p:nvSpPr>
              <p:cNvPr id="39" name="Freeform 38"/>
              <p:cNvSpPr/>
              <p:nvPr/>
            </p:nvSpPr>
            <p:spPr bwMode="auto">
              <a:xfrm>
                <a:off x="1994053" y="1871852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 bwMode="auto">
              <a:xfrm flipH="1">
                <a:off x="3160001" y="1879862"/>
                <a:ext cx="1189822" cy="13771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aphicFrame>
          <p:nvGraphicFramePr>
            <p:cNvPr id="4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0858843"/>
                </p:ext>
              </p:extLst>
            </p:nvPr>
          </p:nvGraphicFramePr>
          <p:xfrm>
            <a:off x="7555225" y="3073981"/>
            <a:ext cx="258762" cy="415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66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5225" y="3073981"/>
                          <a:ext cx="258762" cy="415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Connector 8"/>
            <p:cNvCxnSpPr/>
            <p:nvPr/>
          </p:nvCxnSpPr>
          <p:spPr bwMode="auto">
            <a:xfrm>
              <a:off x="1994053" y="2815389"/>
              <a:ext cx="4936475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>
                  <a:lumMod val="75000"/>
                </a:schemeClr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5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8469679"/>
                </p:ext>
              </p:extLst>
            </p:nvPr>
          </p:nvGraphicFramePr>
          <p:xfrm>
            <a:off x="6560884" y="2420926"/>
            <a:ext cx="1101725" cy="2174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67" name="Equation" r:id="rId8" imgW="1028254" imgH="203112" progId="Equation.DSMT4">
                    <p:embed/>
                  </p:oleObj>
                </mc:Choice>
                <mc:Fallback>
                  <p:oleObj name="Equation" r:id="rId8" imgW="1028254" imgH="203112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0884" y="2420926"/>
                          <a:ext cx="1101725" cy="2174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7392233"/>
                </p:ext>
              </p:extLst>
            </p:nvPr>
          </p:nvGraphicFramePr>
          <p:xfrm>
            <a:off x="3444875" y="3394075"/>
            <a:ext cx="2841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68" name="Equation" r:id="rId10" imgW="139700" imgH="139700" progId="Equation.DSMT4">
                    <p:embed/>
                  </p:oleObj>
                </mc:Choice>
                <mc:Fallback>
                  <p:oleObj name="Equation" r:id="rId10" imgW="139700" imgH="139700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44875" y="3394075"/>
                          <a:ext cx="2841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1242028"/>
                </p:ext>
              </p:extLst>
            </p:nvPr>
          </p:nvGraphicFramePr>
          <p:xfrm>
            <a:off x="4925345" y="3354136"/>
            <a:ext cx="465137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69" name="Equation" r:id="rId12" imgW="228402" imgH="177646" progId="Equation.DSMT4">
                    <p:embed/>
                  </p:oleObj>
                </mc:Choice>
                <mc:Fallback>
                  <p:oleObj name="Equation" r:id="rId12" imgW="228402" imgH="177646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5345" y="3354136"/>
                          <a:ext cx="465137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6296761"/>
                </p:ext>
              </p:extLst>
            </p:nvPr>
          </p:nvGraphicFramePr>
          <p:xfrm>
            <a:off x="6503823" y="3348454"/>
            <a:ext cx="439737" cy="363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570" name="Equation" r:id="rId14" imgW="215619" imgH="177569" progId="Equation.DSMT4">
                    <p:embed/>
                  </p:oleObj>
                </mc:Choice>
                <mc:Fallback>
                  <p:oleObj name="Equation" r:id="rId14" imgW="215619" imgH="177569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3823" y="3348454"/>
                          <a:ext cx="439737" cy="363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672080" y="4064732"/>
            <a:ext cx="3880964" cy="223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33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DC Motor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919843" y="873874"/>
            <a:ext cx="7467600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 practice, there are multiple loops and commutator segments. The torque is thus more constant as the armature turns.  </a:t>
            </a:r>
          </a:p>
        </p:txBody>
      </p:sp>
      <p:pic>
        <p:nvPicPr>
          <p:cNvPr id="50178" name="Picture 2" descr="http://d2n4wb9orp1vta.cloudfront.net/resources/images/cdn/cms/MMS_1014_QualityGag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1112" y="3070423"/>
            <a:ext cx="4762500" cy="317182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442851" y="6122168"/>
            <a:ext cx="61336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http://www.mmsonline.com/columns/gaging-commutators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787775" y="1860968"/>
            <a:ext cx="5035382" cy="1945612"/>
            <a:chOff x="3787775" y="1860968"/>
            <a:chExt cx="5035382" cy="1945612"/>
          </a:xfrm>
        </p:grpSpPr>
        <p:grpSp>
          <p:nvGrpSpPr>
            <p:cNvPr id="2" name="Group 1"/>
            <p:cNvGrpSpPr/>
            <p:nvPr/>
          </p:nvGrpSpPr>
          <p:grpSpPr>
            <a:xfrm>
              <a:off x="3787775" y="1860968"/>
              <a:ext cx="5035382" cy="1945612"/>
              <a:chOff x="3835902" y="2338096"/>
              <a:chExt cx="5035382" cy="1945612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>
                <a:off x="4239578" y="3773218"/>
                <a:ext cx="430523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4288003" y="2338096"/>
                <a:ext cx="0" cy="194561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12" name="Group 11"/>
              <p:cNvGrpSpPr/>
              <p:nvPr/>
            </p:nvGrpSpPr>
            <p:grpSpPr>
              <a:xfrm>
                <a:off x="4297478" y="3102339"/>
                <a:ext cx="1234266" cy="678814"/>
                <a:chOff x="1994053" y="1863268"/>
                <a:chExt cx="2355771" cy="1385693"/>
              </a:xfrm>
            </p:grpSpPr>
            <p:sp>
              <p:nvSpPr>
                <p:cNvPr id="26" name="Freeform 25"/>
                <p:cNvSpPr/>
                <p:nvPr/>
              </p:nvSpPr>
              <p:spPr bwMode="auto">
                <a:xfrm>
                  <a:off x="1994053" y="1871852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7" name="Freeform 26"/>
                <p:cNvSpPr/>
                <p:nvPr/>
              </p:nvSpPr>
              <p:spPr bwMode="auto">
                <a:xfrm flipH="1">
                  <a:off x="3160002" y="1863268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aphicFrame>
            <p:nvGraphicFramePr>
              <p:cNvPr id="13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4835556"/>
                  </p:ext>
                </p:extLst>
              </p:nvPr>
            </p:nvGraphicFramePr>
            <p:xfrm>
              <a:off x="3835902" y="2483728"/>
              <a:ext cx="261938" cy="355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79" name="Equation" r:id="rId6" imgW="165028" imgH="228501" progId="Equation.DSMT4">
                      <p:embed/>
                    </p:oleObj>
                  </mc:Choice>
                  <mc:Fallback>
                    <p:oleObj name="Equation" r:id="rId6" imgW="165028" imgH="228501" progId="Equation.DSMT4">
                      <p:embed/>
                      <p:pic>
                        <p:nvPicPr>
                          <p:cNvPr id="0" name="Picture 4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5902" y="2483728"/>
                            <a:ext cx="261938" cy="3556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3"/>
              <p:cNvGrpSpPr/>
              <p:nvPr/>
            </p:nvGrpSpPr>
            <p:grpSpPr>
              <a:xfrm>
                <a:off x="5542223" y="3103610"/>
                <a:ext cx="1234266" cy="679603"/>
                <a:chOff x="1994053" y="1871852"/>
                <a:chExt cx="2355770" cy="1387303"/>
              </a:xfrm>
            </p:grpSpPr>
            <p:sp>
              <p:nvSpPr>
                <p:cNvPr id="24" name="Freeform 23"/>
                <p:cNvSpPr/>
                <p:nvPr/>
              </p:nvSpPr>
              <p:spPr bwMode="auto">
                <a:xfrm>
                  <a:off x="1994053" y="1871852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 bwMode="auto">
                <a:xfrm flipH="1">
                  <a:off x="3160001" y="1882046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6770235" y="3098702"/>
                <a:ext cx="1234266" cy="677415"/>
                <a:chOff x="1994053" y="1866124"/>
                <a:chExt cx="2355770" cy="1382837"/>
              </a:xfrm>
            </p:grpSpPr>
            <p:sp>
              <p:nvSpPr>
                <p:cNvPr id="22" name="Freeform 21"/>
                <p:cNvSpPr/>
                <p:nvPr/>
              </p:nvSpPr>
              <p:spPr bwMode="auto">
                <a:xfrm>
                  <a:off x="1994053" y="1871852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23" name="Freeform 22"/>
                <p:cNvSpPr/>
                <p:nvPr/>
              </p:nvSpPr>
              <p:spPr bwMode="auto">
                <a:xfrm flipH="1">
                  <a:off x="3160001" y="1866124"/>
                  <a:ext cx="1189822" cy="1377108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aphicFrame>
            <p:nvGraphicFramePr>
              <p:cNvPr id="16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4395048"/>
                  </p:ext>
                </p:extLst>
              </p:nvPr>
            </p:nvGraphicFramePr>
            <p:xfrm>
              <a:off x="8667505" y="3623349"/>
              <a:ext cx="203779" cy="3179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80" name="Equation" r:id="rId8" imgW="126835" imgH="202936" progId="Equation.DSMT4">
                      <p:embed/>
                    </p:oleObj>
                  </mc:Choice>
                  <mc:Fallback>
                    <p:oleObj name="Equation" r:id="rId8" imgW="126835" imgH="202936" progId="Equation.DSMT4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67505" y="3623349"/>
                            <a:ext cx="203779" cy="31798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77334257"/>
                  </p:ext>
                </p:extLst>
              </p:nvPr>
            </p:nvGraphicFramePr>
            <p:xfrm>
              <a:off x="5430546" y="3880098"/>
              <a:ext cx="223782" cy="218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81" name="Equation" r:id="rId10" imgW="139700" imgH="139700" progId="Equation.DSMT4">
                      <p:embed/>
                    </p:oleObj>
                  </mc:Choice>
                  <mc:Fallback>
                    <p:oleObj name="Equation" r:id="rId10" imgW="139700" imgH="139700" progId="Equation.DSMT4">
                      <p:embed/>
                      <p:pic>
                        <p:nvPicPr>
                          <p:cNvPr id="0" name="Picture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30546" y="3880098"/>
                            <a:ext cx="223782" cy="2184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0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8543578"/>
                  </p:ext>
                </p:extLst>
              </p:nvPr>
            </p:nvGraphicFramePr>
            <p:xfrm>
              <a:off x="6596437" y="3849564"/>
              <a:ext cx="366302" cy="2779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82" name="Equation" r:id="rId12" imgW="228402" imgH="177646" progId="Equation.DSMT4">
                      <p:embed/>
                    </p:oleObj>
                  </mc:Choice>
                  <mc:Fallback>
                    <p:oleObj name="Equation" r:id="rId12" imgW="228402" imgH="177646" progId="Equation.DSMT4">
                      <p:embed/>
                      <p:pic>
                        <p:nvPicPr>
                          <p:cNvPr id="0" name="Picture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96437" y="3849564"/>
                            <a:ext cx="366302" cy="2779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698349"/>
                  </p:ext>
                </p:extLst>
              </p:nvPr>
            </p:nvGraphicFramePr>
            <p:xfrm>
              <a:off x="7839511" y="3845220"/>
              <a:ext cx="346299" cy="27793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9583" name="Equation" r:id="rId14" imgW="215619" imgH="177569" progId="Equation.DSMT4">
                      <p:embed/>
                    </p:oleObj>
                  </mc:Choice>
                  <mc:Fallback>
                    <p:oleObj name="Equation" r:id="rId14" imgW="215619" imgH="177569" progId="Equation.DSMT4">
                      <p:embed/>
                      <p:pic>
                        <p:nvPicPr>
                          <p:cNvPr id="0" name="Picture 5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39511" y="3845220"/>
                            <a:ext cx="346299" cy="27793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00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28" name="Group 27"/>
              <p:cNvGrpSpPr/>
              <p:nvPr/>
            </p:nvGrpSpPr>
            <p:grpSpPr>
              <a:xfrm>
                <a:off x="4698895" y="3098702"/>
                <a:ext cx="1202367" cy="677415"/>
                <a:chOff x="2054938" y="1866124"/>
                <a:chExt cx="2294885" cy="1382837"/>
              </a:xfrm>
            </p:grpSpPr>
            <p:sp>
              <p:nvSpPr>
                <p:cNvPr id="29" name="Freeform 28"/>
                <p:cNvSpPr/>
                <p:nvPr/>
              </p:nvSpPr>
              <p:spPr bwMode="auto">
                <a:xfrm>
                  <a:off x="2054938" y="1871852"/>
                  <a:ext cx="1189821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0" name="Freeform 29"/>
                <p:cNvSpPr/>
                <p:nvPr/>
              </p:nvSpPr>
              <p:spPr bwMode="auto">
                <a:xfrm flipH="1">
                  <a:off x="3160001" y="1866124"/>
                  <a:ext cx="1189822" cy="1377108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1" name="Group 30"/>
              <p:cNvGrpSpPr/>
              <p:nvPr/>
            </p:nvGrpSpPr>
            <p:grpSpPr>
              <a:xfrm>
                <a:off x="5906484" y="3099491"/>
                <a:ext cx="1234266" cy="677415"/>
                <a:chOff x="1994053" y="1866124"/>
                <a:chExt cx="2355770" cy="1382837"/>
              </a:xfrm>
            </p:grpSpPr>
            <p:sp>
              <p:nvSpPr>
                <p:cNvPr id="32" name="Freeform 31"/>
                <p:cNvSpPr/>
                <p:nvPr/>
              </p:nvSpPr>
              <p:spPr bwMode="auto">
                <a:xfrm>
                  <a:off x="1994053" y="1871852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3" name="Freeform 32"/>
                <p:cNvSpPr/>
                <p:nvPr/>
              </p:nvSpPr>
              <p:spPr bwMode="auto">
                <a:xfrm flipH="1">
                  <a:off x="3160001" y="1866124"/>
                  <a:ext cx="1189822" cy="1377108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7148048" y="3100793"/>
                <a:ext cx="1234266" cy="678814"/>
                <a:chOff x="1994053" y="1841562"/>
                <a:chExt cx="2355770" cy="1385693"/>
              </a:xfrm>
            </p:grpSpPr>
            <p:sp>
              <p:nvSpPr>
                <p:cNvPr id="35" name="Freeform 34"/>
                <p:cNvSpPr/>
                <p:nvPr/>
              </p:nvSpPr>
              <p:spPr bwMode="auto">
                <a:xfrm>
                  <a:off x="1994053" y="1850146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37" name="Freeform 36"/>
                <p:cNvSpPr/>
                <p:nvPr/>
              </p:nvSpPr>
              <p:spPr bwMode="auto">
                <a:xfrm flipH="1">
                  <a:off x="3160001" y="1841562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5108158" y="3098891"/>
                <a:ext cx="1234266" cy="682436"/>
                <a:chOff x="1994053" y="1850146"/>
                <a:chExt cx="2355770" cy="1393087"/>
              </a:xfrm>
            </p:grpSpPr>
            <p:sp>
              <p:nvSpPr>
                <p:cNvPr id="39" name="Freeform 38"/>
                <p:cNvSpPr/>
                <p:nvPr/>
              </p:nvSpPr>
              <p:spPr bwMode="auto">
                <a:xfrm>
                  <a:off x="1994053" y="1850146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0" name="Freeform 39"/>
                <p:cNvSpPr/>
                <p:nvPr/>
              </p:nvSpPr>
              <p:spPr bwMode="auto">
                <a:xfrm flipH="1">
                  <a:off x="3160001" y="1866124"/>
                  <a:ext cx="1189822" cy="1377109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6343399" y="3101302"/>
                <a:ext cx="1234266" cy="678814"/>
                <a:chOff x="1994053" y="1863268"/>
                <a:chExt cx="2355770" cy="1385692"/>
              </a:xfrm>
            </p:grpSpPr>
            <p:sp>
              <p:nvSpPr>
                <p:cNvPr id="42" name="Freeform 41"/>
                <p:cNvSpPr/>
                <p:nvPr/>
              </p:nvSpPr>
              <p:spPr bwMode="auto">
                <a:xfrm>
                  <a:off x="1994053" y="1871852"/>
                  <a:ext cx="1189822" cy="1377108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3" name="Freeform 42"/>
                <p:cNvSpPr/>
                <p:nvPr/>
              </p:nvSpPr>
              <p:spPr bwMode="auto">
                <a:xfrm flipH="1">
                  <a:off x="3160001" y="1863268"/>
                  <a:ext cx="1189822" cy="1377108"/>
                </a:xfrm>
                <a:custGeom>
                  <a:avLst/>
                  <a:gdLst>
                    <a:gd name="connsiteX0" fmla="*/ 0 w 1189822"/>
                    <a:gd name="connsiteY0" fmla="*/ 1379627 h 1379627"/>
                    <a:gd name="connsiteX1" fmla="*/ 110169 w 1189822"/>
                    <a:gd name="connsiteY1" fmla="*/ 1148273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9627 h 1379627"/>
                    <a:gd name="connsiteX1" fmla="*/ 176270 w 1189822"/>
                    <a:gd name="connsiteY1" fmla="*/ 916918 h 1379627"/>
                    <a:gd name="connsiteX2" fmla="*/ 462708 w 1189822"/>
                    <a:gd name="connsiteY2" fmla="*/ 377092 h 1379627"/>
                    <a:gd name="connsiteX3" fmla="*/ 914400 w 1189822"/>
                    <a:gd name="connsiteY3" fmla="*/ 46586 h 1379627"/>
                    <a:gd name="connsiteX4" fmla="*/ 1189822 w 1189822"/>
                    <a:gd name="connsiteY4" fmla="*/ 2518 h 1379627"/>
                    <a:gd name="connsiteX5" fmla="*/ 1189822 w 1189822"/>
                    <a:gd name="connsiteY5" fmla="*/ 2518 h 1379627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  <a:gd name="connsiteX5" fmla="*/ 1189822 w 1189822"/>
                    <a:gd name="connsiteY5" fmla="*/ 0 h 1377109"/>
                    <a:gd name="connsiteX0" fmla="*/ 0 w 1215119"/>
                    <a:gd name="connsiteY0" fmla="*/ 1377464 h 1377464"/>
                    <a:gd name="connsiteX1" fmla="*/ 176270 w 1215119"/>
                    <a:gd name="connsiteY1" fmla="*/ 914755 h 1377464"/>
                    <a:gd name="connsiteX2" fmla="*/ 462708 w 1215119"/>
                    <a:gd name="connsiteY2" fmla="*/ 374929 h 1377464"/>
                    <a:gd name="connsiteX3" fmla="*/ 848299 w 1215119"/>
                    <a:gd name="connsiteY3" fmla="*/ 55440 h 1377464"/>
                    <a:gd name="connsiteX4" fmla="*/ 1189822 w 1215119"/>
                    <a:gd name="connsiteY4" fmla="*/ 355 h 1377464"/>
                    <a:gd name="connsiteX5" fmla="*/ 1189822 w 1215119"/>
                    <a:gd name="connsiteY5" fmla="*/ 33406 h 1377464"/>
                    <a:gd name="connsiteX0" fmla="*/ 0 w 1189822"/>
                    <a:gd name="connsiteY0" fmla="*/ 1377109 h 1377109"/>
                    <a:gd name="connsiteX1" fmla="*/ 176270 w 1189822"/>
                    <a:gd name="connsiteY1" fmla="*/ 914400 h 1377109"/>
                    <a:gd name="connsiteX2" fmla="*/ 462708 w 1189822"/>
                    <a:gd name="connsiteY2" fmla="*/ 374574 h 1377109"/>
                    <a:gd name="connsiteX3" fmla="*/ 848299 w 1189822"/>
                    <a:gd name="connsiteY3" fmla="*/ 55085 h 1377109"/>
                    <a:gd name="connsiteX4" fmla="*/ 1189822 w 1189822"/>
                    <a:gd name="connsiteY4" fmla="*/ 0 h 13771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89822" h="1377109">
                      <a:moveTo>
                        <a:pt x="0" y="1377109"/>
                      </a:moveTo>
                      <a:cubicBezTo>
                        <a:pt x="16525" y="1344976"/>
                        <a:pt x="99152" y="1081489"/>
                        <a:pt x="176270" y="914400"/>
                      </a:cubicBezTo>
                      <a:cubicBezTo>
                        <a:pt x="253388" y="747311"/>
                        <a:pt x="350703" y="517793"/>
                        <a:pt x="462708" y="374574"/>
                      </a:cubicBezTo>
                      <a:cubicBezTo>
                        <a:pt x="574713" y="231355"/>
                        <a:pt x="727113" y="117514"/>
                        <a:pt x="848299" y="55085"/>
                      </a:cubicBezTo>
                      <a:cubicBezTo>
                        <a:pt x="969485" y="-7344"/>
                        <a:pt x="1132902" y="3672"/>
                        <a:pt x="1189822" y="0"/>
                      </a:cubicBezTo>
                    </a:path>
                  </a:pathLst>
                </a:custGeom>
                <a:noFill/>
                <a:ln w="19050" cap="flat" cmpd="sng" algn="ctr">
                  <a:solidFill>
                    <a:schemeClr val="bg2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45" name="Freeform 44"/>
              <p:cNvSpPr/>
              <p:nvPr/>
            </p:nvSpPr>
            <p:spPr bwMode="auto">
              <a:xfrm>
                <a:off x="7590667" y="3113527"/>
                <a:ext cx="623387" cy="674609"/>
              </a:xfrm>
              <a:custGeom>
                <a:avLst/>
                <a:gdLst>
                  <a:gd name="connsiteX0" fmla="*/ 0 w 1189822"/>
                  <a:gd name="connsiteY0" fmla="*/ 1379627 h 1379627"/>
                  <a:gd name="connsiteX1" fmla="*/ 110169 w 1189822"/>
                  <a:gd name="connsiteY1" fmla="*/ 1148273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9627 h 1379627"/>
                  <a:gd name="connsiteX1" fmla="*/ 176270 w 1189822"/>
                  <a:gd name="connsiteY1" fmla="*/ 916918 h 1379627"/>
                  <a:gd name="connsiteX2" fmla="*/ 462708 w 1189822"/>
                  <a:gd name="connsiteY2" fmla="*/ 377092 h 1379627"/>
                  <a:gd name="connsiteX3" fmla="*/ 914400 w 1189822"/>
                  <a:gd name="connsiteY3" fmla="*/ 46586 h 1379627"/>
                  <a:gd name="connsiteX4" fmla="*/ 1189822 w 1189822"/>
                  <a:gd name="connsiteY4" fmla="*/ 2518 h 1379627"/>
                  <a:gd name="connsiteX5" fmla="*/ 1189822 w 1189822"/>
                  <a:gd name="connsiteY5" fmla="*/ 2518 h 1379627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  <a:gd name="connsiteX5" fmla="*/ 1189822 w 1189822"/>
                  <a:gd name="connsiteY5" fmla="*/ 0 h 1377109"/>
                  <a:gd name="connsiteX0" fmla="*/ 0 w 1215119"/>
                  <a:gd name="connsiteY0" fmla="*/ 1377464 h 1377464"/>
                  <a:gd name="connsiteX1" fmla="*/ 176270 w 1215119"/>
                  <a:gd name="connsiteY1" fmla="*/ 914755 h 1377464"/>
                  <a:gd name="connsiteX2" fmla="*/ 462708 w 1215119"/>
                  <a:gd name="connsiteY2" fmla="*/ 374929 h 1377464"/>
                  <a:gd name="connsiteX3" fmla="*/ 848299 w 1215119"/>
                  <a:gd name="connsiteY3" fmla="*/ 55440 h 1377464"/>
                  <a:gd name="connsiteX4" fmla="*/ 1189822 w 1215119"/>
                  <a:gd name="connsiteY4" fmla="*/ 355 h 1377464"/>
                  <a:gd name="connsiteX5" fmla="*/ 1189822 w 1215119"/>
                  <a:gd name="connsiteY5" fmla="*/ 33406 h 1377464"/>
                  <a:gd name="connsiteX0" fmla="*/ 0 w 1189822"/>
                  <a:gd name="connsiteY0" fmla="*/ 1377109 h 1377109"/>
                  <a:gd name="connsiteX1" fmla="*/ 176270 w 1189822"/>
                  <a:gd name="connsiteY1" fmla="*/ 914400 h 1377109"/>
                  <a:gd name="connsiteX2" fmla="*/ 462708 w 1189822"/>
                  <a:gd name="connsiteY2" fmla="*/ 374574 h 1377109"/>
                  <a:gd name="connsiteX3" fmla="*/ 848299 w 1189822"/>
                  <a:gd name="connsiteY3" fmla="*/ 55085 h 1377109"/>
                  <a:gd name="connsiteX4" fmla="*/ 1189822 w 1189822"/>
                  <a:gd name="connsiteY4" fmla="*/ 0 h 1377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9822" h="1377109">
                    <a:moveTo>
                      <a:pt x="0" y="1377109"/>
                    </a:moveTo>
                    <a:cubicBezTo>
                      <a:pt x="16525" y="1344976"/>
                      <a:pt x="99152" y="1081489"/>
                      <a:pt x="176270" y="914400"/>
                    </a:cubicBezTo>
                    <a:cubicBezTo>
                      <a:pt x="253388" y="747311"/>
                      <a:pt x="350703" y="517793"/>
                      <a:pt x="462708" y="374574"/>
                    </a:cubicBezTo>
                    <a:cubicBezTo>
                      <a:pt x="574713" y="231355"/>
                      <a:pt x="727113" y="117514"/>
                      <a:pt x="848299" y="55085"/>
                    </a:cubicBezTo>
                    <a:cubicBezTo>
                      <a:pt x="969485" y="-7344"/>
                      <a:pt x="1132902" y="3672"/>
                      <a:pt x="1189822" y="0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4859551" y="2354675"/>
              <a:ext cx="3081093" cy="134678"/>
              <a:chOff x="4859551" y="2354675"/>
              <a:chExt cx="3081093" cy="134678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4859551" y="2354675"/>
                <a:ext cx="1544651" cy="130982"/>
                <a:chOff x="4859551" y="2354675"/>
                <a:chExt cx="1544651" cy="130982"/>
              </a:xfrm>
            </p:grpSpPr>
            <p:grpSp>
              <p:nvGrpSpPr>
                <p:cNvPr id="48" name="Group 47"/>
                <p:cNvGrpSpPr/>
                <p:nvPr/>
              </p:nvGrpSpPr>
              <p:grpSpPr>
                <a:xfrm>
                  <a:off x="4859551" y="2354675"/>
                  <a:ext cx="775401" cy="128263"/>
                  <a:chOff x="4859551" y="2354675"/>
                  <a:chExt cx="775401" cy="128263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4859551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5" name="Freeform 4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5" name="Freeform 54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7" name="Group 56"/>
                  <p:cNvGrpSpPr/>
                  <p:nvPr/>
                </p:nvGrpSpPr>
                <p:grpSpPr>
                  <a:xfrm>
                    <a:off x="5243147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58" name="Freeform 57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59" name="Freeform 58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grpSp>
              <p:nvGrpSpPr>
                <p:cNvPr id="61" name="Group 60"/>
                <p:cNvGrpSpPr/>
                <p:nvPr/>
              </p:nvGrpSpPr>
              <p:grpSpPr>
                <a:xfrm>
                  <a:off x="5628801" y="2357394"/>
                  <a:ext cx="775401" cy="128263"/>
                  <a:chOff x="4859551" y="2354675"/>
                  <a:chExt cx="775401" cy="128263"/>
                </a:xfrm>
              </p:grpSpPr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4859551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66" name="Freeform 65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67" name="Freeform 66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3" name="Group 62"/>
                  <p:cNvGrpSpPr/>
                  <p:nvPr/>
                </p:nvGrpSpPr>
                <p:grpSpPr>
                  <a:xfrm>
                    <a:off x="5243147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64" name="Freeform 63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65" name="Freeform 64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69" name="Group 68"/>
              <p:cNvGrpSpPr/>
              <p:nvPr/>
            </p:nvGrpSpPr>
            <p:grpSpPr>
              <a:xfrm>
                <a:off x="6395993" y="2358371"/>
                <a:ext cx="1544651" cy="130982"/>
                <a:chOff x="4859551" y="2354675"/>
                <a:chExt cx="1544651" cy="130982"/>
              </a:xfrm>
            </p:grpSpPr>
            <p:grpSp>
              <p:nvGrpSpPr>
                <p:cNvPr id="70" name="Group 69"/>
                <p:cNvGrpSpPr/>
                <p:nvPr/>
              </p:nvGrpSpPr>
              <p:grpSpPr>
                <a:xfrm>
                  <a:off x="4859551" y="2354675"/>
                  <a:ext cx="775401" cy="128263"/>
                  <a:chOff x="4859551" y="2354675"/>
                  <a:chExt cx="775401" cy="128263"/>
                </a:xfrm>
              </p:grpSpPr>
              <p:grpSp>
                <p:nvGrpSpPr>
                  <p:cNvPr id="78" name="Group 77"/>
                  <p:cNvGrpSpPr/>
                  <p:nvPr/>
                </p:nvGrpSpPr>
                <p:grpSpPr>
                  <a:xfrm>
                    <a:off x="4859551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82" name="Freeform 81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83" name="Freeform 82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79" name="Group 78"/>
                  <p:cNvGrpSpPr/>
                  <p:nvPr/>
                </p:nvGrpSpPr>
                <p:grpSpPr>
                  <a:xfrm>
                    <a:off x="5243147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80" name="Freeform 79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81" name="Freeform 80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  <p:grpSp>
              <p:nvGrpSpPr>
                <p:cNvPr id="71" name="Group 70"/>
                <p:cNvGrpSpPr/>
                <p:nvPr/>
              </p:nvGrpSpPr>
              <p:grpSpPr>
                <a:xfrm>
                  <a:off x="5628801" y="2357394"/>
                  <a:ext cx="775401" cy="128263"/>
                  <a:chOff x="4859551" y="2354675"/>
                  <a:chExt cx="775401" cy="128263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4859551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76" name="Freeform 75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7" name="Freeform 76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73" name="Group 72"/>
                  <p:cNvGrpSpPr/>
                  <p:nvPr/>
                </p:nvGrpSpPr>
                <p:grpSpPr>
                  <a:xfrm>
                    <a:off x="5243147" y="2354675"/>
                    <a:ext cx="391805" cy="128263"/>
                    <a:chOff x="4859551" y="2354675"/>
                    <a:chExt cx="391805" cy="128263"/>
                  </a:xfrm>
                </p:grpSpPr>
                <p:sp>
                  <p:nvSpPr>
                    <p:cNvPr id="74" name="Freeform 73"/>
                    <p:cNvSpPr/>
                    <p:nvPr/>
                  </p:nvSpPr>
                  <p:spPr bwMode="auto">
                    <a:xfrm>
                      <a:off x="4859551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  <p:sp>
                  <p:nvSpPr>
                    <p:cNvPr id="75" name="Freeform 74"/>
                    <p:cNvSpPr/>
                    <p:nvPr/>
                  </p:nvSpPr>
                  <p:spPr bwMode="auto">
                    <a:xfrm flipH="1">
                      <a:off x="5053853" y="2354675"/>
                      <a:ext cx="197503" cy="128263"/>
                    </a:xfrm>
                    <a:custGeom>
                      <a:avLst/>
                      <a:gdLst>
                        <a:gd name="connsiteX0" fmla="*/ 0 w 266700"/>
                        <a:gd name="connsiteY0" fmla="*/ 6110 h 130993"/>
                        <a:gd name="connsiteX1" fmla="*/ 63500 w 266700"/>
                        <a:gd name="connsiteY1" fmla="*/ 6110 h 130993"/>
                        <a:gd name="connsiteX2" fmla="*/ 139700 w 266700"/>
                        <a:gd name="connsiteY2" fmla="*/ 69610 h 130993"/>
                        <a:gd name="connsiteX3" fmla="*/ 215900 w 266700"/>
                        <a:gd name="connsiteY3" fmla="*/ 126760 h 130993"/>
                        <a:gd name="connsiteX4" fmla="*/ 266700 w 266700"/>
                        <a:gd name="connsiteY4" fmla="*/ 126760 h 130993"/>
                        <a:gd name="connsiteX5" fmla="*/ 266700 w 266700"/>
                        <a:gd name="connsiteY5" fmla="*/ 126760 h 130993"/>
                        <a:gd name="connsiteX0" fmla="*/ 0 w 268491"/>
                        <a:gd name="connsiteY0" fmla="*/ 6110 h 136689"/>
                        <a:gd name="connsiteX1" fmla="*/ 63500 w 268491"/>
                        <a:gd name="connsiteY1" fmla="*/ 6110 h 136689"/>
                        <a:gd name="connsiteX2" fmla="*/ 139700 w 268491"/>
                        <a:gd name="connsiteY2" fmla="*/ 69610 h 136689"/>
                        <a:gd name="connsiteX3" fmla="*/ 215900 w 268491"/>
                        <a:gd name="connsiteY3" fmla="*/ 126760 h 136689"/>
                        <a:gd name="connsiteX4" fmla="*/ 266700 w 268491"/>
                        <a:gd name="connsiteY4" fmla="*/ 126760 h 136689"/>
                        <a:gd name="connsiteX5" fmla="*/ 255933 w 268491"/>
                        <a:gd name="connsiteY5" fmla="*/ 136689 h 136689"/>
                        <a:gd name="connsiteX0" fmla="*/ 0 w 266700"/>
                        <a:gd name="connsiteY0" fmla="*/ 6110 h 130648"/>
                        <a:gd name="connsiteX1" fmla="*/ 63500 w 266700"/>
                        <a:gd name="connsiteY1" fmla="*/ 6110 h 130648"/>
                        <a:gd name="connsiteX2" fmla="*/ 139700 w 266700"/>
                        <a:gd name="connsiteY2" fmla="*/ 69610 h 130648"/>
                        <a:gd name="connsiteX3" fmla="*/ 215900 w 266700"/>
                        <a:gd name="connsiteY3" fmla="*/ 126760 h 130648"/>
                        <a:gd name="connsiteX4" fmla="*/ 266700 w 266700"/>
                        <a:gd name="connsiteY4" fmla="*/ 126760 h 130648"/>
                        <a:gd name="connsiteX0" fmla="*/ 0 w 255933"/>
                        <a:gd name="connsiteY0" fmla="*/ 6110 h 133444"/>
                        <a:gd name="connsiteX1" fmla="*/ 63500 w 255933"/>
                        <a:gd name="connsiteY1" fmla="*/ 6110 h 133444"/>
                        <a:gd name="connsiteX2" fmla="*/ 139700 w 255933"/>
                        <a:gd name="connsiteY2" fmla="*/ 69610 h 133444"/>
                        <a:gd name="connsiteX3" fmla="*/ 215900 w 255933"/>
                        <a:gd name="connsiteY3" fmla="*/ 126760 h 133444"/>
                        <a:gd name="connsiteX4" fmla="*/ 255933 w 255933"/>
                        <a:gd name="connsiteY4" fmla="*/ 133380 h 133444"/>
                        <a:gd name="connsiteX0" fmla="*/ 0 w 252343"/>
                        <a:gd name="connsiteY0" fmla="*/ 3322 h 137276"/>
                        <a:gd name="connsiteX1" fmla="*/ 59910 w 252343"/>
                        <a:gd name="connsiteY1" fmla="*/ 9942 h 137276"/>
                        <a:gd name="connsiteX2" fmla="*/ 136110 w 252343"/>
                        <a:gd name="connsiteY2" fmla="*/ 73442 h 137276"/>
                        <a:gd name="connsiteX3" fmla="*/ 212310 w 252343"/>
                        <a:gd name="connsiteY3" fmla="*/ 130592 h 137276"/>
                        <a:gd name="connsiteX4" fmla="*/ 252343 w 252343"/>
                        <a:gd name="connsiteY4" fmla="*/ 137212 h 137276"/>
                        <a:gd name="connsiteX0" fmla="*/ 0 w 237987"/>
                        <a:gd name="connsiteY0" fmla="*/ 1962 h 142536"/>
                        <a:gd name="connsiteX1" fmla="*/ 45554 w 237987"/>
                        <a:gd name="connsiteY1" fmla="*/ 15202 h 142536"/>
                        <a:gd name="connsiteX2" fmla="*/ 121754 w 237987"/>
                        <a:gd name="connsiteY2" fmla="*/ 78702 h 142536"/>
                        <a:gd name="connsiteX3" fmla="*/ 197954 w 237987"/>
                        <a:gd name="connsiteY3" fmla="*/ 135852 h 142536"/>
                        <a:gd name="connsiteX4" fmla="*/ 237987 w 237987"/>
                        <a:gd name="connsiteY4" fmla="*/ 142472 h 142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37987" h="142536">
                          <a:moveTo>
                            <a:pt x="0" y="1962"/>
                          </a:moveTo>
                          <a:cubicBezTo>
                            <a:pt x="20108" y="-3330"/>
                            <a:pt x="25262" y="2412"/>
                            <a:pt x="45554" y="15202"/>
                          </a:cubicBezTo>
                          <a:cubicBezTo>
                            <a:pt x="65846" y="27992"/>
                            <a:pt x="96354" y="58594"/>
                            <a:pt x="121754" y="78702"/>
                          </a:cubicBezTo>
                          <a:cubicBezTo>
                            <a:pt x="147154" y="98810"/>
                            <a:pt x="178582" y="125224"/>
                            <a:pt x="197954" y="135852"/>
                          </a:cubicBezTo>
                          <a:cubicBezTo>
                            <a:pt x="217326" y="146480"/>
                            <a:pt x="231315" y="140817"/>
                            <a:pt x="237987" y="142472"/>
                          </a:cubicBezTo>
                        </a:path>
                      </a:pathLst>
                    </a:custGeom>
                    <a:noFill/>
                    <a:ln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vert="horz" wrap="none" lIns="91440" tIns="45720" rIns="91440" bIns="45720" numCol="1" rtlCol="0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p:txBody>
                </p:sp>
              </p:grpSp>
            </p:grpSp>
          </p:grpSp>
        </p:grpSp>
        <p:graphicFrame>
          <p:nvGraphicFramePr>
            <p:cNvPr id="8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2372924"/>
                </p:ext>
              </p:extLst>
            </p:nvPr>
          </p:nvGraphicFramePr>
          <p:xfrm>
            <a:off x="6625813" y="2120987"/>
            <a:ext cx="407988" cy="19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9584" name="Equation" r:id="rId16" imgW="380670" imgH="177646" progId="Equation.DSMT4">
                    <p:embed/>
                  </p:oleObj>
                </mc:Choice>
                <mc:Fallback>
                  <p:oleObj name="Equation" r:id="rId16" imgW="380670" imgH="177646" progId="Equation.DSMT4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5813" y="2120987"/>
                          <a:ext cx="407988" cy="190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1" name="TextBox 28"/>
          <p:cNvSpPr txBox="1">
            <a:spLocks noChangeArrowheads="1"/>
          </p:cNvSpPr>
          <p:nvPr/>
        </p:nvSpPr>
        <p:spPr bwMode="auto">
          <a:xfrm>
            <a:off x="342901" y="877288"/>
            <a:ext cx="8445500" cy="135421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In a DC motor, the armature consists of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N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10,000</a:t>
            </a:r>
            <a:r>
              <a:rPr lang="en-US" dirty="0" smtClean="0">
                <a:solidFill>
                  <a:schemeClr val="bg2"/>
                </a:solidFill>
              </a:rPr>
              <a:t> turns (loops) of wire, of length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0.1</a:t>
            </a:r>
            <a:r>
              <a:rPr lang="en-US" dirty="0" smtClean="0">
                <a:solidFill>
                  <a:schemeClr val="bg2"/>
                </a:solidFill>
              </a:rPr>
              <a:t>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] in length (parallel to the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dirty="0" smtClean="0">
                <a:solidFill>
                  <a:schemeClr val="bg2"/>
                </a:solidFill>
              </a:rPr>
              <a:t> axis). The magnetic flux density produced by the stator is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0.5</a:t>
            </a:r>
            <a:r>
              <a:rPr lang="en-US" dirty="0" smtClean="0">
                <a:solidFill>
                  <a:schemeClr val="bg2"/>
                </a:solidFill>
              </a:rPr>
              <a:t>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T</a:t>
            </a:r>
            <a:r>
              <a:rPr lang="en-US" dirty="0" smtClean="0">
                <a:solidFill>
                  <a:schemeClr val="bg2"/>
                </a:solidFill>
              </a:rPr>
              <a:t>]. The radius of the armature is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0.05 </a:t>
            </a:r>
            <a:r>
              <a:rPr lang="en-US" dirty="0" smtClean="0">
                <a:solidFill>
                  <a:schemeClr val="bg2"/>
                </a:solidFill>
              </a:rPr>
              <a:t>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]. 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chemeClr val="bg2"/>
                </a:solidFill>
              </a:rPr>
              <a:t>Find the maximum torque on the armature. The current through the motor is 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3</a:t>
            </a:r>
            <a:r>
              <a:rPr lang="en-US" dirty="0" smtClean="0">
                <a:solidFill>
                  <a:schemeClr val="bg2"/>
                </a:solidFill>
              </a:rPr>
              <a:t>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].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66501" y="2482209"/>
            <a:ext cx="71657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Assume that the magnetic field is constant and perpendicular to the loop axis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(i.e., we are at the point of maximum torque in the rotation cycle). 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476998" y="3389763"/>
            <a:ext cx="2685927" cy="3176304"/>
            <a:chOff x="5476998" y="3389763"/>
            <a:chExt cx="2685927" cy="3176304"/>
          </a:xfrm>
        </p:grpSpPr>
        <p:sp>
          <p:nvSpPr>
            <p:cNvPr id="10" name="Rectangle 9"/>
            <p:cNvSpPr/>
            <p:nvPr/>
          </p:nvSpPr>
          <p:spPr bwMode="auto">
            <a:xfrm>
              <a:off x="5723906" y="4275112"/>
              <a:ext cx="1472541" cy="1852551"/>
            </a:xfrm>
            <a:prstGeom prst="rect">
              <a:avLst/>
            </a:prstGeom>
            <a:noFill/>
            <a:ln w="381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rot="16200000">
              <a:off x="7034644" y="5107087"/>
              <a:ext cx="33391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rot="5400000" flipV="1">
              <a:off x="5572001" y="5188236"/>
              <a:ext cx="333913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5476998" y="4083829"/>
              <a:ext cx="2016332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7895" name="Object 7"/>
            <p:cNvGraphicFramePr>
              <a:graphicFrameLocks noChangeAspect="1"/>
            </p:cNvGraphicFramePr>
            <p:nvPr/>
          </p:nvGraphicFramePr>
          <p:xfrm>
            <a:off x="6766837" y="3545926"/>
            <a:ext cx="972911" cy="427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56" name="Equation" r:id="rId4" imgW="520700" imgH="228600" progId="Equation.DSMT4">
                    <p:embed/>
                  </p:oleObj>
                </mc:Choice>
                <mc:Fallback>
                  <p:oleObj name="Equation" r:id="rId4" imgW="520700" imgH="228600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837" y="3545926"/>
                          <a:ext cx="972911" cy="427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897" name="Object 14"/>
            <p:cNvGraphicFramePr>
              <a:graphicFrameLocks noChangeAspect="1"/>
            </p:cNvGraphicFramePr>
            <p:nvPr/>
          </p:nvGraphicFramePr>
          <p:xfrm>
            <a:off x="7336188" y="4749446"/>
            <a:ext cx="261938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57" name="Equation" r:id="rId6" imgW="126780" imgH="164814" progId="Equation.DSMT4">
                    <p:embed/>
                  </p:oleObj>
                </mc:Choice>
                <mc:Fallback>
                  <p:oleObj name="Equation" r:id="rId6" imgW="126780" imgH="164814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36188" y="4749446"/>
                          <a:ext cx="261938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" name="Straight Connector 20"/>
            <p:cNvCxnSpPr/>
            <p:nvPr/>
          </p:nvCxnSpPr>
          <p:spPr bwMode="auto">
            <a:xfrm>
              <a:off x="6472052" y="3716972"/>
              <a:ext cx="0" cy="280257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673930" y="6258290"/>
              <a:ext cx="13692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Axis of rotation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37898" name="Object 10"/>
            <p:cNvGraphicFramePr>
              <a:graphicFrameLocks noChangeAspect="1"/>
            </p:cNvGraphicFramePr>
            <p:nvPr/>
          </p:nvGraphicFramePr>
          <p:xfrm>
            <a:off x="7875588" y="5076388"/>
            <a:ext cx="287337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58" name="Equation" r:id="rId8" imgW="139639" imgH="152334" progId="Equation.DSMT4">
                    <p:embed/>
                  </p:oleObj>
                </mc:Choice>
                <mc:Fallback>
                  <p:oleObj name="Equation" r:id="rId8" imgW="139639" imgH="152334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5588" y="5076388"/>
                          <a:ext cx="287337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 bwMode="auto">
            <a:xfrm>
              <a:off x="7772400" y="4271525"/>
              <a:ext cx="0" cy="184785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6486525" y="5843150"/>
              <a:ext cx="6858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7899" name="Object 11"/>
            <p:cNvGraphicFramePr>
              <a:graphicFrameLocks noChangeAspect="1"/>
            </p:cNvGraphicFramePr>
            <p:nvPr/>
          </p:nvGraphicFramePr>
          <p:xfrm>
            <a:off x="6719888" y="5466913"/>
            <a:ext cx="314325" cy="314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59" name="Equation" r:id="rId10" imgW="152268" imgH="152268" progId="Equation.DSMT4">
                    <p:embed/>
                  </p:oleObj>
                </mc:Choice>
                <mc:Fallback>
                  <p:oleObj name="Equation" r:id="rId10" imgW="152268" imgH="152268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9888" y="5466913"/>
                          <a:ext cx="314325" cy="314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900" name="Object 12"/>
            <p:cNvGraphicFramePr>
              <a:graphicFrameLocks noChangeAspect="1"/>
            </p:cNvGraphicFramePr>
            <p:nvPr/>
          </p:nvGraphicFramePr>
          <p:xfrm>
            <a:off x="6354393" y="3389763"/>
            <a:ext cx="261937" cy="261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60" name="Equation" r:id="rId12" imgW="126725" imgH="126725" progId="Equation.DSMT4">
                    <p:embed/>
                  </p:oleObj>
                </mc:Choice>
                <mc:Fallback>
                  <p:oleObj name="Equation" r:id="rId12" imgW="126725" imgH="126725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4393" y="3389763"/>
                          <a:ext cx="261937" cy="261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Connector 27"/>
            <p:cNvCxnSpPr/>
            <p:nvPr/>
          </p:nvCxnSpPr>
          <p:spPr bwMode="auto">
            <a:xfrm>
              <a:off x="6472052" y="5130140"/>
              <a:ext cx="46313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7901" name="Object 13"/>
            <p:cNvGraphicFramePr>
              <a:graphicFrameLocks noChangeAspect="1"/>
            </p:cNvGraphicFramePr>
            <p:nvPr/>
          </p:nvGraphicFramePr>
          <p:xfrm>
            <a:off x="6673850" y="4764088"/>
            <a:ext cx="261938" cy="287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361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3850" y="4764088"/>
                          <a:ext cx="261938" cy="287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79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445740"/>
              </p:ext>
            </p:extLst>
          </p:nvPr>
        </p:nvGraphicFramePr>
        <p:xfrm>
          <a:off x="299129" y="3689436"/>
          <a:ext cx="2672671" cy="638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62" name="Equation" r:id="rId16" imgW="1168400" imgH="279400" progId="Equation.DSMT4">
                  <p:embed/>
                </p:oleObj>
              </mc:Choice>
              <mc:Fallback>
                <p:oleObj name="Equation" r:id="rId16" imgW="1168400" imgH="279400" progId="Equation.DSMT4">
                  <p:embed/>
                  <p:pic>
                    <p:nvPicPr>
                      <p:cNvPr id="0" name="Picture 2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129" y="3689436"/>
                        <a:ext cx="2672671" cy="638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6384874"/>
              </p:ext>
            </p:extLst>
          </p:nvPr>
        </p:nvGraphicFramePr>
        <p:xfrm>
          <a:off x="528638" y="4467225"/>
          <a:ext cx="19669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63" name="Equation" r:id="rId18" imgW="914400" imgH="253800" progId="Equation.DSMT4">
                  <p:embed/>
                </p:oleObj>
              </mc:Choice>
              <mc:Fallback>
                <p:oleObj name="Equation" r:id="rId18" imgW="914400" imgH="253800" progId="Equation.DSMT4">
                  <p:embed/>
                  <p:pic>
                    <p:nvPicPr>
                      <p:cNvPr id="0" name="Picture 2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4467225"/>
                        <a:ext cx="196691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969737" y="5221289"/>
          <a:ext cx="12985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64" name="Equation" r:id="rId20" imgW="710891" imgH="253890" progId="Equation.DSMT4">
                  <p:embed/>
                </p:oleObj>
              </mc:Choice>
              <mc:Fallback>
                <p:oleObj name="Equation" r:id="rId20" imgW="710891" imgH="253890" progId="Equation.DSMT4">
                  <p:embed/>
                  <p:pic>
                    <p:nvPicPr>
                      <p:cNvPr id="0" name="Picture 2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737" y="5221289"/>
                        <a:ext cx="12985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0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64138"/>
              </p:ext>
            </p:extLst>
          </p:nvPr>
        </p:nvGraphicFramePr>
        <p:xfrm>
          <a:off x="115888" y="6238382"/>
          <a:ext cx="5018088" cy="335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65" name="Equation" r:id="rId22" imgW="3809880" imgH="253800" progId="Equation.DSMT4">
                  <p:embed/>
                </p:oleObj>
              </mc:Choice>
              <mc:Fallback>
                <p:oleObj name="Equation" r:id="rId22" imgW="3809880" imgH="2538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6238382"/>
                        <a:ext cx="5018088" cy="335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789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890910"/>
              </p:ext>
            </p:extLst>
          </p:nvPr>
        </p:nvGraphicFramePr>
        <p:xfrm>
          <a:off x="1514559" y="3467597"/>
          <a:ext cx="18605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7" name="Equation" r:id="rId4" imgW="901309" imgH="228501" progId="Equation.DSMT4">
                  <p:embed/>
                </p:oleObj>
              </mc:Choice>
              <mc:Fallback>
                <p:oleObj name="Equation" r:id="rId4" imgW="901309" imgH="228501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559" y="3467597"/>
                        <a:ext cx="1860550" cy="4714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311779"/>
              </p:ext>
            </p:extLst>
          </p:nvPr>
        </p:nvGraphicFramePr>
        <p:xfrm>
          <a:off x="1666833" y="4035947"/>
          <a:ext cx="1474788" cy="36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8" name="Equation" r:id="rId6" imgW="1028254" imgH="253890" progId="Equation.DSMT4">
                  <p:embed/>
                </p:oleObj>
              </mc:Choice>
              <mc:Fallback>
                <p:oleObj name="Equation" r:id="rId6" imgW="1028254" imgH="25389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33" y="4035947"/>
                        <a:ext cx="1474788" cy="364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99600" y="1114882"/>
            <a:ext cx="17606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then have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89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255175"/>
              </p:ext>
            </p:extLst>
          </p:nvPr>
        </p:nvGraphicFramePr>
        <p:xfrm>
          <a:off x="1062038" y="1610975"/>
          <a:ext cx="3189287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9" name="Equation" r:id="rId8" imgW="1295280" imgH="253800" progId="Equation.DSMT4">
                  <p:embed/>
                </p:oleObj>
              </mc:Choice>
              <mc:Fallback>
                <p:oleObj name="Equation" r:id="rId8" imgW="1295280" imgH="253800" progId="Equation.DSMT4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1610975"/>
                        <a:ext cx="3189287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704230" y="2925348"/>
            <a:ext cx="926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>
                <a:solidFill>
                  <a:schemeClr val="bg1"/>
                </a:solidFill>
              </a:rPr>
              <a:t>Hence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2590830" y="1594764"/>
            <a:ext cx="5827625" cy="4076225"/>
            <a:chOff x="2422386" y="1859468"/>
            <a:chExt cx="5827625" cy="4076225"/>
          </a:xfrm>
        </p:grpSpPr>
        <p:grpSp>
          <p:nvGrpSpPr>
            <p:cNvPr id="24" name="Group 23"/>
            <p:cNvGrpSpPr/>
            <p:nvPr/>
          </p:nvGrpSpPr>
          <p:grpSpPr>
            <a:xfrm>
              <a:off x="5564084" y="1859468"/>
              <a:ext cx="2685927" cy="3966370"/>
              <a:chOff x="5476998" y="2752097"/>
              <a:chExt cx="2685927" cy="3966370"/>
            </a:xfrm>
          </p:grpSpPr>
          <p:sp>
            <p:nvSpPr>
              <p:cNvPr id="25" name="Rectangle 24"/>
              <p:cNvSpPr/>
              <p:nvPr/>
            </p:nvSpPr>
            <p:spPr bwMode="auto">
              <a:xfrm>
                <a:off x="5723906" y="4275112"/>
                <a:ext cx="1472541" cy="1852551"/>
              </a:xfrm>
              <a:prstGeom prst="rect">
                <a:avLst/>
              </a:prstGeom>
              <a:noFill/>
              <a:ln w="38100" cap="flat" cmpd="sng" algn="ctr">
                <a:solidFill>
                  <a:srgbClr val="FFC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1" name="Line 9"/>
              <p:cNvSpPr>
                <a:spLocks noChangeShapeType="1"/>
              </p:cNvSpPr>
              <p:nvPr/>
            </p:nvSpPr>
            <p:spPr bwMode="auto">
              <a:xfrm rot="16200000">
                <a:off x="7034644" y="5107087"/>
                <a:ext cx="333913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9"/>
              <p:cNvSpPr>
                <a:spLocks noChangeShapeType="1"/>
              </p:cNvSpPr>
              <p:nvPr/>
            </p:nvSpPr>
            <p:spPr bwMode="auto">
              <a:xfrm rot="5400000" flipV="1">
                <a:off x="5572001" y="5188236"/>
                <a:ext cx="333913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>
                <a:off x="5476998" y="4083829"/>
                <a:ext cx="2016332" cy="0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 type="none" w="sm" len="sm"/>
                <a:tailEnd type="triangle" w="lg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44" name="Object 7"/>
              <p:cNvGraphicFramePr>
                <a:graphicFrameLocks noChangeAspect="1"/>
              </p:cNvGraphicFramePr>
              <p:nvPr/>
            </p:nvGraphicFramePr>
            <p:xfrm>
              <a:off x="6995474" y="3541172"/>
              <a:ext cx="342900" cy="457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0" name="Equation" r:id="rId10" imgW="152268" imgH="203024" progId="Equation.DSMT4">
                      <p:embed/>
                    </p:oleObj>
                  </mc:Choice>
                  <mc:Fallback>
                    <p:oleObj name="Equation" r:id="rId10" imgW="152268" imgH="203024" progId="Equation.DSMT4">
                      <p:embed/>
                      <p:pic>
                        <p:nvPicPr>
                          <p:cNvPr id="0" name="Picture 2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995474" y="3541172"/>
                            <a:ext cx="342900" cy="457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14"/>
              <p:cNvGraphicFramePr>
                <a:graphicFrameLocks noChangeAspect="1"/>
              </p:cNvGraphicFramePr>
              <p:nvPr/>
            </p:nvGraphicFramePr>
            <p:xfrm>
              <a:off x="7336188" y="4749446"/>
              <a:ext cx="261938" cy="341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1" name="Equation" r:id="rId12" imgW="126780" imgH="164814" progId="Equation.DSMT4">
                      <p:embed/>
                    </p:oleObj>
                  </mc:Choice>
                  <mc:Fallback>
                    <p:oleObj name="Equation" r:id="rId12" imgW="126780" imgH="164814" progId="Equation.DSMT4">
                      <p:embed/>
                      <p:pic>
                        <p:nvPicPr>
                          <p:cNvPr id="0" name="Picture 2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36188" y="4749446"/>
                            <a:ext cx="261938" cy="341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6" name="Straight Connector 45"/>
              <p:cNvCxnSpPr/>
              <p:nvPr/>
            </p:nvCxnSpPr>
            <p:spPr bwMode="auto">
              <a:xfrm>
                <a:off x="6472052" y="3142544"/>
                <a:ext cx="0" cy="337700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dash"/>
                <a:round/>
                <a:headEnd type="triangle" w="med" len="med"/>
                <a:tailEnd type="none" w="med" len="med"/>
              </a:ln>
              <a:effectLst/>
            </p:spPr>
          </p:cxnSp>
          <p:sp>
            <p:nvSpPr>
              <p:cNvPr id="47" name="TextBox 46"/>
              <p:cNvSpPr txBox="1"/>
              <p:nvPr/>
            </p:nvSpPr>
            <p:spPr>
              <a:xfrm>
                <a:off x="6619501" y="6410690"/>
                <a:ext cx="13692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dirty="0" smtClean="0">
                    <a:solidFill>
                      <a:schemeClr val="bg2"/>
                    </a:solidFill>
                  </a:rPr>
                  <a:t>Axis of rotation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graphicFrame>
            <p:nvGraphicFramePr>
              <p:cNvPr id="48" name="Object 10"/>
              <p:cNvGraphicFramePr>
                <a:graphicFrameLocks noChangeAspect="1"/>
              </p:cNvGraphicFramePr>
              <p:nvPr/>
            </p:nvGraphicFramePr>
            <p:xfrm>
              <a:off x="7875588" y="5076388"/>
              <a:ext cx="287337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2" name="Equation" r:id="rId14" imgW="139639" imgH="152334" progId="Equation.DSMT4">
                      <p:embed/>
                    </p:oleObj>
                  </mc:Choice>
                  <mc:Fallback>
                    <p:oleObj name="Equation" r:id="rId14" imgW="139639" imgH="152334" progId="Equation.DSMT4">
                      <p:embed/>
                      <p:pic>
                        <p:nvPicPr>
                          <p:cNvPr id="0" name="Picture 2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75588" y="5076388"/>
                            <a:ext cx="287337" cy="3143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7772400" y="4271525"/>
                <a:ext cx="0" cy="184785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50" name="Straight Arrow Connector 49"/>
              <p:cNvCxnSpPr/>
              <p:nvPr/>
            </p:nvCxnSpPr>
            <p:spPr bwMode="auto">
              <a:xfrm>
                <a:off x="6486525" y="5614544"/>
                <a:ext cx="6858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graphicFrame>
            <p:nvGraphicFramePr>
              <p:cNvPr id="51" name="Object 11"/>
              <p:cNvGraphicFramePr>
                <a:graphicFrameLocks noChangeAspect="1"/>
              </p:cNvGraphicFramePr>
              <p:nvPr/>
            </p:nvGraphicFramePr>
            <p:xfrm>
              <a:off x="6698116" y="5238307"/>
              <a:ext cx="314325" cy="314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3" name="Equation" r:id="rId16" imgW="152268" imgH="152268" progId="Equation.DSMT4">
                      <p:embed/>
                    </p:oleObj>
                  </mc:Choice>
                  <mc:Fallback>
                    <p:oleObj name="Equation" r:id="rId16" imgW="152268" imgH="152268" progId="Equation.DSMT4">
                      <p:embed/>
                      <p:pic>
                        <p:nvPicPr>
                          <p:cNvPr id="0" name="Picture 2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98116" y="5238307"/>
                            <a:ext cx="314325" cy="3143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2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6059810"/>
                  </p:ext>
                </p:extLst>
              </p:nvPr>
            </p:nvGraphicFramePr>
            <p:xfrm>
              <a:off x="6354393" y="2752097"/>
              <a:ext cx="261937" cy="261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4" name="Equation" r:id="rId18" imgW="126725" imgH="126725" progId="Equation.DSMT4">
                      <p:embed/>
                    </p:oleObj>
                  </mc:Choice>
                  <mc:Fallback>
                    <p:oleObj name="Equation" r:id="rId18" imgW="126725" imgH="126725" progId="Equation.DSMT4">
                      <p:embed/>
                      <p:pic>
                        <p:nvPicPr>
                          <p:cNvPr id="0" name="Picture 2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54393" y="2752097"/>
                            <a:ext cx="261937" cy="2619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53" name="Straight Connector 52"/>
              <p:cNvCxnSpPr/>
              <p:nvPr/>
            </p:nvCxnSpPr>
            <p:spPr bwMode="auto">
              <a:xfrm>
                <a:off x="6472052" y="4890648"/>
                <a:ext cx="46313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dash"/>
                <a:round/>
                <a:headEnd type="none" w="med" len="med"/>
                <a:tailEnd type="triangle" w="med" len="med"/>
              </a:ln>
              <a:effectLst/>
            </p:spPr>
          </p:cxnSp>
          <p:graphicFrame>
            <p:nvGraphicFramePr>
              <p:cNvPr id="54" name="Object 13"/>
              <p:cNvGraphicFramePr>
                <a:graphicFrameLocks noChangeAspect="1"/>
              </p:cNvGraphicFramePr>
              <p:nvPr/>
            </p:nvGraphicFramePr>
            <p:xfrm>
              <a:off x="6619420" y="4568140"/>
              <a:ext cx="261938" cy="287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9365" name="Equation" r:id="rId20" imgW="126835" imgH="139518" progId="Equation.DSMT4">
                      <p:embed/>
                    </p:oleObj>
                  </mc:Choice>
                  <mc:Fallback>
                    <p:oleObj name="Equation" r:id="rId20" imgW="126835" imgH="139518" progId="Equation.DSMT4">
                      <p:embed/>
                      <p:pic>
                        <p:nvPicPr>
                          <p:cNvPr id="0" name="Picture 2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619420" y="4568140"/>
                            <a:ext cx="261938" cy="2873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6" name="TextBox 25"/>
            <p:cNvSpPr txBox="1"/>
            <p:nvPr/>
          </p:nvSpPr>
          <p:spPr>
            <a:xfrm>
              <a:off x="2422386" y="4996544"/>
              <a:ext cx="26613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Force is pointing up on left side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68956" y="5627916"/>
              <a:ext cx="29995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Force is pointing down on right side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flipV="1">
              <a:off x="5257799" y="4811486"/>
              <a:ext cx="413658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497284" y="5029200"/>
              <a:ext cx="1709059" cy="56605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graphicFrame>
        <p:nvGraphicFramePr>
          <p:cNvPr id="39131" name="Object 2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856560"/>
              </p:ext>
            </p:extLst>
          </p:nvPr>
        </p:nvGraphicFramePr>
        <p:xfrm>
          <a:off x="2919665" y="2250898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" name="Equation" r:id="rId22" imgW="1295280" imgH="457200" progId="Equation.DSMT4">
                  <p:embed/>
                </p:oleObj>
              </mc:Choice>
              <mc:Fallback>
                <p:oleObj name="Equation" r:id="rId22" imgW="1295280" imgH="45720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9665" y="2250898"/>
                        <a:ext cx="129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18147" y="6256421"/>
            <a:ext cx="772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The top and bottom parts of the loop do not contribute to the torque.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urved Right Arrow 2"/>
          <p:cNvSpPr/>
          <p:nvPr/>
        </p:nvSpPr>
        <p:spPr bwMode="auto">
          <a:xfrm>
            <a:off x="6400800" y="2225841"/>
            <a:ext cx="553453" cy="409074"/>
          </a:xfrm>
          <a:prstGeom prst="curv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768642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Positive </a:t>
            </a:r>
            <a:r>
              <a:rPr lang="en-US" i="1" dirty="0" err="1" smtClean="0">
                <a:solidFill>
                  <a:schemeClr val="bg2"/>
                </a:solidFill>
                <a:latin typeface="+mn-lt"/>
              </a:rPr>
              <a:t>T</a:t>
            </a:r>
            <a:r>
              <a:rPr lang="en-US" i="1" baseline="-25000" dirty="0" err="1" smtClean="0">
                <a:solidFill>
                  <a:schemeClr val="bg2"/>
                </a:solidFill>
                <a:latin typeface="+mn-lt"/>
              </a:rPr>
              <a:t>z</a:t>
            </a:r>
            <a:endParaRPr lang="en-US" i="1" baseline="-2500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280865"/>
              </p:ext>
            </p:extLst>
          </p:nvPr>
        </p:nvGraphicFramePr>
        <p:xfrm>
          <a:off x="693152" y="4975407"/>
          <a:ext cx="1448468" cy="64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7" name="Equation" r:id="rId24" imgW="2005711" imgH="887230" progId="Equation.DSMT4">
                  <p:embed/>
                </p:oleObj>
              </mc:Choice>
              <mc:Fallback>
                <p:oleObj name="Equation" r:id="rId24" imgW="2005711" imgH="88723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93152" y="4975407"/>
                        <a:ext cx="1448468" cy="64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Brace 5"/>
          <p:cNvSpPr/>
          <p:nvPr/>
        </p:nvSpPr>
        <p:spPr bwMode="auto">
          <a:xfrm>
            <a:off x="2346158" y="4656221"/>
            <a:ext cx="252663" cy="1118937"/>
          </a:xfrm>
          <a:prstGeom prst="lef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2090675" y="0"/>
            <a:ext cx="4522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on Wire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757238" y="1683875"/>
            <a:ext cx="1808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hlink"/>
                </a:solidFill>
              </a:rPr>
              <a:t>Single charge:</a:t>
            </a: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1333500" y="4326175"/>
            <a:ext cx="776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Wire: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2665413" y="1603613"/>
          <a:ext cx="221138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4" name="Equation" r:id="rId4" imgW="850531" imgH="253890" progId="Equation.DSMT4">
                  <p:embed/>
                </p:oleObj>
              </mc:Choice>
              <mc:Fallback>
                <p:oleObj name="Equation" r:id="rId4" imgW="850531" imgH="25389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5413" y="1603613"/>
                        <a:ext cx="2211387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2255838" y="4215050"/>
          <a:ext cx="20050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5" name="Equation" r:id="rId6" imgW="888614" imgH="393529" progId="Equation.DSMT4">
                  <p:embed/>
                </p:oleObj>
              </mc:Choice>
              <mc:Fallback>
                <p:oleObj name="Equation" r:id="rId6" imgW="888614" imgH="393529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4215050"/>
                        <a:ext cx="200501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AutoShape 38"/>
          <p:cNvSpPr>
            <a:spLocks noChangeArrowheads="1"/>
          </p:cNvSpPr>
          <p:nvPr/>
        </p:nvSpPr>
        <p:spPr bwMode="auto">
          <a:xfrm>
            <a:off x="3022600" y="2783125"/>
            <a:ext cx="444500" cy="698500"/>
          </a:xfrm>
          <a:prstGeom prst="down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603008" y="286994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(derivation omitted)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6005508" y="1133471"/>
            <a:ext cx="2151068" cy="1576629"/>
            <a:chOff x="6005508" y="1133471"/>
            <a:chExt cx="2151068" cy="1576629"/>
          </a:xfrm>
        </p:grpSpPr>
        <p:grpSp>
          <p:nvGrpSpPr>
            <p:cNvPr id="10267" name="Group 33"/>
            <p:cNvGrpSpPr>
              <a:grpSpLocks/>
            </p:cNvGrpSpPr>
            <p:nvPr/>
          </p:nvGrpSpPr>
          <p:grpSpPr bwMode="auto">
            <a:xfrm>
              <a:off x="6387571" y="1384009"/>
              <a:ext cx="195263" cy="195262"/>
              <a:chOff x="3885" y="1092"/>
              <a:chExt cx="123" cy="123"/>
            </a:xfrm>
          </p:grpSpPr>
          <p:sp>
            <p:nvSpPr>
              <p:cNvPr id="10275" name="Oval 9"/>
              <p:cNvSpPr>
                <a:spLocks noChangeArrowheads="1"/>
              </p:cNvSpPr>
              <p:nvPr/>
            </p:nvSpPr>
            <p:spPr bwMode="auto">
              <a:xfrm>
                <a:off x="3885" y="1092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Oval 10"/>
              <p:cNvSpPr>
                <a:spLocks noChangeArrowheads="1"/>
              </p:cNvSpPr>
              <p:nvPr/>
            </p:nvSpPr>
            <p:spPr bwMode="auto">
              <a:xfrm>
                <a:off x="3918" y="1124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8" name="Line 11"/>
            <p:cNvSpPr>
              <a:spLocks noChangeShapeType="1"/>
            </p:cNvSpPr>
            <p:nvPr/>
          </p:nvSpPr>
          <p:spPr bwMode="auto">
            <a:xfrm flipH="1">
              <a:off x="6910388" y="1860788"/>
              <a:ext cx="1588" cy="84931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9" name="Oval 12"/>
            <p:cNvSpPr>
              <a:spLocks noChangeArrowheads="1"/>
            </p:cNvSpPr>
            <p:nvPr/>
          </p:nvSpPr>
          <p:spPr bwMode="auto">
            <a:xfrm>
              <a:off x="6791326" y="1609963"/>
              <a:ext cx="228600" cy="239712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Line 14"/>
            <p:cNvSpPr>
              <a:spLocks noChangeShapeType="1"/>
            </p:cNvSpPr>
            <p:nvPr/>
          </p:nvSpPr>
          <p:spPr bwMode="auto">
            <a:xfrm flipV="1">
              <a:off x="7043738" y="1749663"/>
              <a:ext cx="1112838" cy="317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5" name="Object 6"/>
            <p:cNvGraphicFramePr>
              <a:graphicFrameLocks noChangeAspect="1"/>
            </p:cNvGraphicFramePr>
            <p:nvPr/>
          </p:nvGraphicFramePr>
          <p:xfrm>
            <a:off x="7748588" y="1895475"/>
            <a:ext cx="267829" cy="347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6" name="Equation" r:id="rId8" imgW="126780" imgH="164814" progId="Equation.DSMT4">
                    <p:embed/>
                  </p:oleObj>
                </mc:Choice>
                <mc:Fallback>
                  <p:oleObj name="Equation" r:id="rId8" imgW="126780" imgH="164814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48588" y="1895475"/>
                          <a:ext cx="267829" cy="347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6"/>
            <p:cNvGraphicFramePr>
              <a:graphicFrameLocks noChangeAspect="1"/>
            </p:cNvGraphicFramePr>
            <p:nvPr/>
          </p:nvGraphicFramePr>
          <p:xfrm>
            <a:off x="7051675" y="2228849"/>
            <a:ext cx="254000" cy="293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7" name="Equation" r:id="rId10" imgW="164957" imgH="190335" progId="Equation.DSMT4">
                    <p:embed/>
                  </p:oleObj>
                </mc:Choice>
                <mc:Fallback>
                  <p:oleObj name="Equation" r:id="rId10" imgW="164957" imgH="190335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1675" y="2228849"/>
                          <a:ext cx="254000" cy="293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6"/>
            <p:cNvGraphicFramePr>
              <a:graphicFrameLocks noChangeAspect="1"/>
            </p:cNvGraphicFramePr>
            <p:nvPr/>
          </p:nvGraphicFramePr>
          <p:xfrm>
            <a:off x="6958013" y="1284754"/>
            <a:ext cx="223837" cy="2916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8" name="Equation" r:id="rId12" imgW="126780" imgH="164814" progId="Equation.DSMT4">
                    <p:embed/>
                  </p:oleObj>
                </mc:Choice>
                <mc:Fallback>
                  <p:oleObj name="Equation" r:id="rId12" imgW="126780" imgH="164814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8013" y="1284754"/>
                          <a:ext cx="223837" cy="2916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6005508" y="1133471"/>
            <a:ext cx="282575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9" name="Equation" r:id="rId14" imgW="152334" imgH="190417" progId="Equation.DSMT4">
                    <p:embed/>
                  </p:oleObj>
                </mc:Choice>
                <mc:Fallback>
                  <p:oleObj name="Equation" r:id="rId14" imgW="152334" imgH="190417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5508" y="1133471"/>
                          <a:ext cx="282575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5356225" y="3581400"/>
            <a:ext cx="2992438" cy="2292589"/>
            <a:chOff x="5356225" y="3581400"/>
            <a:chExt cx="2992438" cy="2292589"/>
          </a:xfrm>
        </p:grpSpPr>
        <p:sp>
          <p:nvSpPr>
            <p:cNvPr id="10254" name="Line 22"/>
            <p:cNvSpPr>
              <a:spLocks noChangeShapeType="1"/>
            </p:cNvSpPr>
            <p:nvPr/>
          </p:nvSpPr>
          <p:spPr bwMode="auto">
            <a:xfrm>
              <a:off x="5356225" y="4473813"/>
              <a:ext cx="299243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Line 23"/>
            <p:cNvSpPr>
              <a:spLocks noChangeShapeType="1"/>
            </p:cNvSpPr>
            <p:nvPr/>
          </p:nvSpPr>
          <p:spPr bwMode="auto">
            <a:xfrm>
              <a:off x="7097713" y="4473813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Line 25"/>
            <p:cNvSpPr>
              <a:spLocks noChangeShapeType="1"/>
            </p:cNvSpPr>
            <p:nvPr/>
          </p:nvSpPr>
          <p:spPr bwMode="auto">
            <a:xfrm>
              <a:off x="6400800" y="4473813"/>
              <a:ext cx="32702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8" name="Line 26"/>
            <p:cNvSpPr>
              <a:spLocks noChangeShapeType="1"/>
            </p:cNvSpPr>
            <p:nvPr/>
          </p:nvSpPr>
          <p:spPr bwMode="auto">
            <a:xfrm>
              <a:off x="6389688" y="4375388"/>
              <a:ext cx="0" cy="2079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9" name="Line 27"/>
            <p:cNvSpPr>
              <a:spLocks noChangeShapeType="1"/>
            </p:cNvSpPr>
            <p:nvPr/>
          </p:nvSpPr>
          <p:spPr bwMode="auto">
            <a:xfrm>
              <a:off x="6716713" y="4375388"/>
              <a:ext cx="0" cy="2079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0" name="Line 29"/>
            <p:cNvSpPr>
              <a:spLocks noChangeShapeType="1"/>
            </p:cNvSpPr>
            <p:nvPr/>
          </p:nvSpPr>
          <p:spPr bwMode="auto">
            <a:xfrm flipH="1">
              <a:off x="6608763" y="5024676"/>
              <a:ext cx="1588" cy="84931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62" name="Group 34"/>
            <p:cNvGrpSpPr>
              <a:grpSpLocks/>
            </p:cNvGrpSpPr>
            <p:nvPr/>
          </p:nvGrpSpPr>
          <p:grpSpPr bwMode="auto">
            <a:xfrm>
              <a:off x="6370638" y="3840401"/>
              <a:ext cx="195263" cy="195263"/>
              <a:chOff x="3885" y="1266"/>
              <a:chExt cx="123" cy="123"/>
            </a:xfrm>
          </p:grpSpPr>
          <p:sp>
            <p:nvSpPr>
              <p:cNvPr id="10265" name="Oval 35"/>
              <p:cNvSpPr>
                <a:spLocks noChangeArrowheads="1"/>
              </p:cNvSpPr>
              <p:nvPr/>
            </p:nvSpPr>
            <p:spPr bwMode="auto">
              <a:xfrm>
                <a:off x="3885" y="1266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Oval 36"/>
              <p:cNvSpPr>
                <a:spLocks noChangeArrowheads="1"/>
              </p:cNvSpPr>
              <p:nvPr/>
            </p:nvSpPr>
            <p:spPr bwMode="auto">
              <a:xfrm>
                <a:off x="3921" y="1301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0244" name="Object 39"/>
            <p:cNvGraphicFramePr>
              <a:graphicFrameLocks noChangeAspect="1"/>
            </p:cNvGraphicFramePr>
            <p:nvPr/>
          </p:nvGraphicFramePr>
          <p:xfrm>
            <a:off x="5988050" y="4618276"/>
            <a:ext cx="457200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0" name="Equation" r:id="rId16" imgW="203024" imgH="215713" progId="Equation.DSMT4">
                    <p:embed/>
                  </p:oleObj>
                </mc:Choice>
                <mc:Fallback>
                  <p:oleObj name="Equation" r:id="rId16" imgW="203024" imgH="215713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8050" y="4618276"/>
                          <a:ext cx="457200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8"/>
            <p:cNvGraphicFramePr>
              <a:graphicFrameLocks noChangeAspect="1"/>
            </p:cNvGraphicFramePr>
            <p:nvPr/>
          </p:nvGraphicFramePr>
          <p:xfrm>
            <a:off x="7107238" y="4559300"/>
            <a:ext cx="236537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1" name="Equation" r:id="rId18" imgW="126835" imgH="152202" progId="Equation.DSMT4">
                    <p:embed/>
                  </p:oleObj>
                </mc:Choice>
                <mc:Fallback>
                  <p:oleObj name="Equation" r:id="rId18" imgW="126835" imgH="152202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7238" y="4559300"/>
                          <a:ext cx="236537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6"/>
            <p:cNvGraphicFramePr>
              <a:graphicFrameLocks noChangeAspect="1"/>
            </p:cNvGraphicFramePr>
            <p:nvPr/>
          </p:nvGraphicFramePr>
          <p:xfrm>
            <a:off x="6718300" y="5353049"/>
            <a:ext cx="254000" cy="293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2" name="Equation" r:id="rId20" imgW="164957" imgH="190335" progId="Equation.DSMT4">
                    <p:embed/>
                  </p:oleObj>
                </mc:Choice>
                <mc:Fallback>
                  <p:oleObj name="Equation" r:id="rId20" imgW="164957" imgH="190335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18300" y="5353049"/>
                          <a:ext cx="254000" cy="293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8"/>
            <p:cNvGraphicFramePr>
              <a:graphicFrameLocks noChangeAspect="1"/>
            </p:cNvGraphicFramePr>
            <p:nvPr/>
          </p:nvGraphicFramePr>
          <p:xfrm>
            <a:off x="5999163" y="3581400"/>
            <a:ext cx="282575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03" name="Equation" r:id="rId22" imgW="152334" imgH="190417" progId="Equation.DSMT4">
                    <p:embed/>
                  </p:oleObj>
                </mc:Choice>
                <mc:Fallback>
                  <p:oleObj name="Equation" r:id="rId22" imgW="152334" imgH="190417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99163" y="3581400"/>
                          <a:ext cx="282575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2767451" y="119875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(Lorentz force law)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004502"/>
              </p:ext>
            </p:extLst>
          </p:nvPr>
        </p:nvGraphicFramePr>
        <p:xfrm>
          <a:off x="4218083" y="5635626"/>
          <a:ext cx="1717484" cy="384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4" name="Equation" r:id="rId23" imgW="965160" imgH="215640" progId="Equation.DSMT4">
                  <p:embed/>
                </p:oleObj>
              </mc:Choice>
              <mc:Fallback>
                <p:oleObj name="Equation" r:id="rId23" imgW="9651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18083" y="5635626"/>
                        <a:ext cx="1717484" cy="384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from a Magnet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481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307944"/>
              </p:ext>
            </p:extLst>
          </p:nvPr>
        </p:nvGraphicFramePr>
        <p:xfrm>
          <a:off x="1035050" y="5188806"/>
          <a:ext cx="6524481" cy="845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45" name="Equation" r:id="rId4" imgW="3975100" imgH="508000" progId="Equation.DSMT4">
                  <p:embed/>
                </p:oleObj>
              </mc:Choice>
              <mc:Fallback>
                <p:oleObj name="Equation" r:id="rId4" imgW="3975100" imgH="508000" progId="Equation.DSMT4">
                  <p:embed/>
                  <p:pic>
                    <p:nvPicPr>
                      <p:cNvPr id="0" name="Picture 2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5188806"/>
                        <a:ext cx="6524481" cy="845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593766" y="983209"/>
            <a:ext cx="7722045" cy="3221910"/>
            <a:chOff x="593766" y="922578"/>
            <a:chExt cx="7722045" cy="3221910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758973" y="1389414"/>
              <a:ext cx="2223718" cy="275507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2058285" y="2238852"/>
              <a:ext cx="2059454" cy="1021789"/>
              <a:chOff x="1274535" y="2262602"/>
              <a:chExt cx="2059454" cy="1021789"/>
            </a:xfrm>
          </p:grpSpPr>
          <p:sp>
            <p:nvSpPr>
              <p:cNvPr id="12" name="Text Box 17"/>
              <p:cNvSpPr txBox="1">
                <a:spLocks noChangeArrowheads="1"/>
              </p:cNvSpPr>
              <p:nvPr/>
            </p:nvSpPr>
            <p:spPr bwMode="auto">
              <a:xfrm>
                <a:off x="2826413" y="2396294"/>
                <a:ext cx="466421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>
                    <a:latin typeface="Times New Roman" pitchFamily="18" charset="0"/>
                    <a:sym typeface="Symbol" pitchFamily="18" charset="2"/>
                  </a:rPr>
                  <a:t></a:t>
                </a:r>
                <a:r>
                  <a:rPr lang="en-US" sz="2000" i="1" baseline="-2500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2529756" y="2535716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74535" y="2262602"/>
                <a:ext cx="1016866" cy="102178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52"/>
              <p:cNvSpPr txBox="1">
                <a:spLocks noChangeArrowheads="1"/>
              </p:cNvSpPr>
              <p:nvPr/>
            </p:nvSpPr>
            <p:spPr bwMode="auto">
              <a:xfrm>
                <a:off x="1615777" y="2543355"/>
                <a:ext cx="382397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/>
                  <a:t>S</a:t>
                </a:r>
              </a:p>
            </p:txBody>
          </p:sp>
          <p:sp>
            <p:nvSpPr>
              <p:cNvPr id="23" name="Text Box 53"/>
              <p:cNvSpPr txBox="1">
                <a:spLocks noChangeArrowheads="1"/>
              </p:cNvSpPr>
              <p:nvPr/>
            </p:nvSpPr>
            <p:spPr bwMode="auto">
              <a:xfrm>
                <a:off x="2694375" y="271906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275968" y="2262602"/>
                <a:ext cx="1058021" cy="1019879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55"/>
              <p:cNvSpPr txBox="1">
                <a:spLocks noChangeArrowheads="1"/>
              </p:cNvSpPr>
              <p:nvPr/>
            </p:nvSpPr>
            <p:spPr bwMode="auto">
              <a:xfrm>
                <a:off x="2603492" y="254335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</p:grp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4204850" y="2377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128033" y="2781177"/>
              <a:ext cx="696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7" name="Object 17"/>
            <p:cNvGraphicFramePr>
              <a:graphicFrameLocks noChangeAspect="1"/>
            </p:cNvGraphicFramePr>
            <p:nvPr/>
          </p:nvGraphicFramePr>
          <p:xfrm>
            <a:off x="8037999" y="2646920"/>
            <a:ext cx="277812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46"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7999" y="2646920"/>
                          <a:ext cx="277812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/>
          </p:nvGraphicFramePr>
          <p:xfrm>
            <a:off x="3967618" y="928551"/>
            <a:ext cx="3079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47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618" y="928551"/>
                          <a:ext cx="30797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Arrow Connector 38"/>
            <p:cNvCxnSpPr/>
            <p:nvPr/>
          </p:nvCxnSpPr>
          <p:spPr bwMode="auto">
            <a:xfrm flipV="1">
              <a:off x="4099830" y="1413295"/>
              <a:ext cx="0" cy="5116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892634" y="2517568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Large block of iron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48136" name="Object 8"/>
            <p:cNvGraphicFramePr>
              <a:graphicFrameLocks noChangeAspect="1"/>
            </p:cNvGraphicFramePr>
            <p:nvPr/>
          </p:nvGraphicFramePr>
          <p:xfrm>
            <a:off x="5392450" y="2969058"/>
            <a:ext cx="982662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48" name="Equation" r:id="rId10" imgW="482391" imgH="228501" progId="Equation.DSMT4">
                    <p:embed/>
                  </p:oleObj>
                </mc:Choice>
                <mc:Fallback>
                  <p:oleObj name="Equation" r:id="rId10" imgW="482391" imgH="228501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2450" y="2969058"/>
                          <a:ext cx="982662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4132613" y="3598223"/>
              <a:ext cx="534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48137" name="Object 9"/>
            <p:cNvGraphicFramePr>
              <a:graphicFrameLocks noChangeAspect="1"/>
            </p:cNvGraphicFramePr>
            <p:nvPr/>
          </p:nvGraphicFramePr>
          <p:xfrm>
            <a:off x="4256624" y="3682175"/>
            <a:ext cx="30797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49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624" y="3682175"/>
                          <a:ext cx="307975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4204850" y="25294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4204850" y="26818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4204850" y="28342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4204850" y="29866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4204850" y="3139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138" name="Object 10"/>
            <p:cNvGraphicFramePr>
              <a:graphicFrameLocks noChangeAspect="1"/>
            </p:cNvGraphicFramePr>
            <p:nvPr/>
          </p:nvGraphicFramePr>
          <p:xfrm>
            <a:off x="4263407" y="1855519"/>
            <a:ext cx="33813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50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3407" y="1855519"/>
                          <a:ext cx="338138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0" name="Object 12"/>
            <p:cNvGraphicFramePr>
              <a:graphicFrameLocks noChangeAspect="1"/>
            </p:cNvGraphicFramePr>
            <p:nvPr/>
          </p:nvGraphicFramePr>
          <p:xfrm>
            <a:off x="1482725" y="2578100"/>
            <a:ext cx="339725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51" name="Equation" r:id="rId16" imgW="139700" imgH="139700" progId="Equation.DSMT4">
                    <p:embed/>
                  </p:oleObj>
                </mc:Choice>
                <mc:Fallback>
                  <p:oleObj name="Equation" r:id="rId16" imgW="139700" imgH="139700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2725" y="2578100"/>
                          <a:ext cx="339725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593766" y="3135086"/>
              <a:ext cx="12570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(Base area)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 bwMode="auto">
            <a:xfrm flipH="1">
              <a:off x="5609997" y="976901"/>
              <a:ext cx="380011" cy="27313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814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3141792"/>
                </p:ext>
              </p:extLst>
            </p:nvPr>
          </p:nvGraphicFramePr>
          <p:xfrm>
            <a:off x="6212814" y="922578"/>
            <a:ext cx="952500" cy="423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52" name="Equation" r:id="rId18" imgW="520700" imgH="228600" progId="Equation.DSMT4">
                    <p:embed/>
                  </p:oleObj>
                </mc:Choice>
                <mc:Fallback>
                  <p:oleObj name="Equation" r:id="rId18" imgW="520700" imgH="228600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2814" y="922578"/>
                          <a:ext cx="952500" cy="4238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3" name="Object 15"/>
            <p:cNvGraphicFramePr>
              <a:graphicFrameLocks noChangeAspect="1"/>
            </p:cNvGraphicFramePr>
            <p:nvPr/>
          </p:nvGraphicFramePr>
          <p:xfrm>
            <a:off x="7559531" y="2007559"/>
            <a:ext cx="741321" cy="3580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553" name="Equation" r:id="rId20" imgW="533169" imgH="253890" progId="Equation.DSMT4">
                    <p:embed/>
                  </p:oleObj>
                </mc:Choice>
                <mc:Fallback>
                  <p:oleObj name="Equation" r:id="rId20" imgW="533169" imgH="253890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59531" y="2007559"/>
                          <a:ext cx="741321" cy="3580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Box 60"/>
          <p:cNvSpPr txBox="1"/>
          <p:nvPr/>
        </p:nvSpPr>
        <p:spPr>
          <a:xfrm>
            <a:off x="214563" y="6223231"/>
            <a:ext cx="8674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The magnetic field is assumed to be constant inside the air gap region, since the gap is small.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89983" y="4466637"/>
            <a:ext cx="5880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Assume that most of the stored energy is inside the </a:t>
            </a:r>
            <a:r>
              <a:rPr lang="en-US" sz="1600" u="sng" dirty="0" smtClean="0">
                <a:solidFill>
                  <a:schemeClr val="bg1"/>
                </a:solidFill>
              </a:rPr>
              <a:t>gap</a:t>
            </a:r>
            <a:r>
              <a:rPr lang="en-US" sz="1600" dirty="0" smtClean="0">
                <a:solidFill>
                  <a:schemeClr val="bg1"/>
                </a:solidFill>
              </a:rPr>
              <a:t> region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(where there is air, and </a:t>
            </a:r>
            <a:r>
              <a:rPr lang="en-US" sz="1600" i="1" dirty="0" err="1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1600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=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i="1" dirty="0" err="1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600" i="1" baseline="-25000" dirty="0" err="1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/</a:t>
            </a:r>
            <a:r>
              <a:rPr lang="en-US" sz="1600" i="1" dirty="0" smtClean="0">
                <a:solidFill>
                  <a:schemeClr val="bg1"/>
                </a:solidFill>
                <a:latin typeface="+mn-lt"/>
                <a:sym typeface="Symbol"/>
              </a:rPr>
              <a:t></a:t>
            </a:r>
            <a:r>
              <a:rPr lang="en-US" sz="1600" dirty="0" smtClean="0">
                <a:solidFill>
                  <a:schemeClr val="bg1"/>
                </a:solidFill>
                <a:sym typeface="Symbol"/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is the strongest).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9285" y="1102992"/>
            <a:ext cx="2810957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2"/>
                </a:solidFill>
              </a:rPr>
              <a:t>Note:</a:t>
            </a:r>
            <a:r>
              <a:rPr lang="en-US" sz="12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The field </a:t>
            </a:r>
            <a:r>
              <a:rPr lang="en-US" sz="1200" i="1" dirty="0" err="1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200" i="1" baseline="-25000" dirty="0" err="1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200" dirty="0" smtClean="0">
                <a:solidFill>
                  <a:schemeClr val="bg2"/>
                </a:solidFill>
              </a:rPr>
              <a:t> is approximately constant in all regions due to the BCs (continuous normal component of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200" dirty="0" smtClean="0">
                <a:solidFill>
                  <a:schemeClr val="bg2"/>
                </a:solidFill>
              </a:rPr>
              <a:t>).</a:t>
            </a:r>
            <a:endParaRPr lang="en-US" sz="1200" dirty="0">
              <a:solidFill>
                <a:schemeClr val="bg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260564"/>
              </p:ext>
            </p:extLst>
          </p:nvPr>
        </p:nvGraphicFramePr>
        <p:xfrm>
          <a:off x="2618623" y="3526590"/>
          <a:ext cx="10191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554" name="Equation" r:id="rId22" imgW="1019768" imgH="404139" progId="Equation.DSMT4">
                  <p:embed/>
                </p:oleObj>
              </mc:Choice>
              <mc:Fallback>
                <p:oleObj name="Equation" r:id="rId22" imgW="1019768" imgH="4041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618623" y="3526590"/>
                        <a:ext cx="1019175" cy="404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from a Magnet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48141" name="Object 13"/>
          <p:cNvGraphicFramePr>
            <a:graphicFrameLocks noChangeAspect="1"/>
          </p:cNvGraphicFramePr>
          <p:nvPr/>
        </p:nvGraphicFramePr>
        <p:xfrm>
          <a:off x="1155452" y="5700897"/>
          <a:ext cx="14176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18" name="Equation" r:id="rId4" imgW="774364" imgH="418918" progId="Equation.DSMT4">
                  <p:embed/>
                </p:oleObj>
              </mc:Choice>
              <mc:Fallback>
                <p:oleObj name="Equation" r:id="rId4" imgW="774364" imgH="418918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452" y="5700897"/>
                        <a:ext cx="141763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486888" y="4453247"/>
            <a:ext cx="3062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Principle of “virtual work”: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93766" y="925458"/>
            <a:ext cx="7722045" cy="3219030"/>
            <a:chOff x="593766" y="925458"/>
            <a:chExt cx="7722045" cy="3219030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758973" y="1389414"/>
              <a:ext cx="2223718" cy="275507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48"/>
            <p:cNvGrpSpPr/>
            <p:nvPr/>
          </p:nvGrpSpPr>
          <p:grpSpPr>
            <a:xfrm>
              <a:off x="2058285" y="2242108"/>
              <a:ext cx="2059454" cy="1022087"/>
              <a:chOff x="1274535" y="2265858"/>
              <a:chExt cx="2059454" cy="1022087"/>
            </a:xfrm>
          </p:grpSpPr>
          <p:sp>
            <p:nvSpPr>
              <p:cNvPr id="12" name="Text Box 17"/>
              <p:cNvSpPr txBox="1">
                <a:spLocks noChangeArrowheads="1"/>
              </p:cNvSpPr>
              <p:nvPr/>
            </p:nvSpPr>
            <p:spPr bwMode="auto">
              <a:xfrm>
                <a:off x="2826413" y="2396294"/>
                <a:ext cx="466421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>
                    <a:latin typeface="Times New Roman" pitchFamily="18" charset="0"/>
                    <a:sym typeface="Symbol" pitchFamily="18" charset="2"/>
                  </a:rPr>
                  <a:t></a:t>
                </a:r>
                <a:r>
                  <a:rPr lang="en-US" sz="2000" i="1" baseline="-2500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2529756" y="2535716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74535" y="2265858"/>
                <a:ext cx="1016866" cy="1018533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52"/>
              <p:cNvSpPr txBox="1">
                <a:spLocks noChangeArrowheads="1"/>
              </p:cNvSpPr>
              <p:nvPr/>
            </p:nvSpPr>
            <p:spPr bwMode="auto">
              <a:xfrm>
                <a:off x="1615777" y="2543355"/>
                <a:ext cx="382397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</a:t>
                </a:r>
              </a:p>
            </p:txBody>
          </p:sp>
          <p:sp>
            <p:nvSpPr>
              <p:cNvPr id="23" name="Text Box 53"/>
              <p:cNvSpPr txBox="1">
                <a:spLocks noChangeArrowheads="1"/>
              </p:cNvSpPr>
              <p:nvPr/>
            </p:nvSpPr>
            <p:spPr bwMode="auto">
              <a:xfrm>
                <a:off x="2694375" y="271906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275968" y="2265858"/>
                <a:ext cx="1058021" cy="102208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55"/>
              <p:cNvSpPr txBox="1">
                <a:spLocks noChangeArrowheads="1"/>
              </p:cNvSpPr>
              <p:nvPr/>
            </p:nvSpPr>
            <p:spPr bwMode="auto">
              <a:xfrm>
                <a:off x="2603492" y="254335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</p:grp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4204850" y="2377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128033" y="2781177"/>
              <a:ext cx="696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7" name="Object 17"/>
            <p:cNvGraphicFramePr>
              <a:graphicFrameLocks noChangeAspect="1"/>
            </p:cNvGraphicFramePr>
            <p:nvPr/>
          </p:nvGraphicFramePr>
          <p:xfrm>
            <a:off x="8037999" y="2646920"/>
            <a:ext cx="277812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19"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7999" y="2646920"/>
                          <a:ext cx="277812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/>
          </p:nvGraphicFramePr>
          <p:xfrm>
            <a:off x="3967618" y="928551"/>
            <a:ext cx="3079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0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618" y="928551"/>
                          <a:ext cx="30797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Arrow Connector 38"/>
            <p:cNvCxnSpPr/>
            <p:nvPr/>
          </p:nvCxnSpPr>
          <p:spPr bwMode="auto">
            <a:xfrm flipV="1">
              <a:off x="4099830" y="1413295"/>
              <a:ext cx="0" cy="5116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892634" y="2517568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Large block of iron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48136" name="Object 8"/>
            <p:cNvGraphicFramePr>
              <a:graphicFrameLocks noChangeAspect="1"/>
            </p:cNvGraphicFramePr>
            <p:nvPr/>
          </p:nvGraphicFramePr>
          <p:xfrm>
            <a:off x="5392450" y="2969058"/>
            <a:ext cx="982662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1" name="Equation" r:id="rId10" imgW="482391" imgH="228501" progId="Equation.DSMT4">
                    <p:embed/>
                  </p:oleObj>
                </mc:Choice>
                <mc:Fallback>
                  <p:oleObj name="Equation" r:id="rId10" imgW="482391" imgH="228501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2450" y="2969058"/>
                          <a:ext cx="982662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4132613" y="3598223"/>
              <a:ext cx="534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48137" name="Object 9"/>
            <p:cNvGraphicFramePr>
              <a:graphicFrameLocks noChangeAspect="1"/>
            </p:cNvGraphicFramePr>
            <p:nvPr/>
          </p:nvGraphicFramePr>
          <p:xfrm>
            <a:off x="4256624" y="3682175"/>
            <a:ext cx="30797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2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624" y="3682175"/>
                          <a:ext cx="307975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4204850" y="25294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4204850" y="26818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4204850" y="28342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4204850" y="29866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4204850" y="3139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138" name="Object 10"/>
            <p:cNvGraphicFramePr>
              <a:graphicFrameLocks noChangeAspect="1"/>
            </p:cNvGraphicFramePr>
            <p:nvPr/>
          </p:nvGraphicFramePr>
          <p:xfrm>
            <a:off x="4263407" y="1855519"/>
            <a:ext cx="33813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3" name="Equation" r:id="rId14" imgW="139579" imgH="177646" progId="Equation.DSMT4">
                    <p:embed/>
                  </p:oleObj>
                </mc:Choice>
                <mc:Fallback>
                  <p:oleObj name="Equation" r:id="rId14" imgW="139579" imgH="177646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3407" y="1855519"/>
                          <a:ext cx="338138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0" name="Object 12"/>
            <p:cNvGraphicFramePr>
              <a:graphicFrameLocks noChangeAspect="1"/>
            </p:cNvGraphicFramePr>
            <p:nvPr/>
          </p:nvGraphicFramePr>
          <p:xfrm>
            <a:off x="1482725" y="2578100"/>
            <a:ext cx="339725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4" name="Equation" r:id="rId16" imgW="139700" imgH="139700" progId="Equation.DSMT4">
                    <p:embed/>
                  </p:oleObj>
                </mc:Choice>
                <mc:Fallback>
                  <p:oleObj name="Equation" r:id="rId16" imgW="139700" imgH="139700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2725" y="2578100"/>
                          <a:ext cx="339725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593766" y="3135086"/>
              <a:ext cx="12570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(Base area)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 bwMode="auto">
            <a:xfrm flipH="1">
              <a:off x="5730312" y="976902"/>
              <a:ext cx="380011" cy="27313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814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9708546"/>
                </p:ext>
              </p:extLst>
            </p:nvPr>
          </p:nvGraphicFramePr>
          <p:xfrm>
            <a:off x="6323605" y="925458"/>
            <a:ext cx="885301" cy="3939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625" name="Equation" r:id="rId18" imgW="520700" imgH="228600" progId="Equation.DSMT4">
                    <p:embed/>
                  </p:oleObj>
                </mc:Choice>
                <mc:Fallback>
                  <p:oleObj name="Equation" r:id="rId18" imgW="520700" imgH="228600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605" y="925458"/>
                          <a:ext cx="885301" cy="3939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380960"/>
              </p:ext>
            </p:extLst>
          </p:nvPr>
        </p:nvGraphicFramePr>
        <p:xfrm>
          <a:off x="6563673" y="5773447"/>
          <a:ext cx="1629832" cy="7808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26" name="Equation" r:id="rId20" imgW="914400" imgH="431800" progId="Equation.DSMT4">
                  <p:embed/>
                </p:oleObj>
              </mc:Choice>
              <mc:Fallback>
                <p:oleObj name="Equation" r:id="rId20" imgW="914400" imgH="431800" progId="Equation.DSMT4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3673" y="5773447"/>
                        <a:ext cx="1629832" cy="7808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6470632" y="5312487"/>
            <a:ext cx="183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then have: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49165" name="Object 13"/>
          <p:cNvGraphicFramePr>
            <a:graphicFrameLocks noChangeAspect="1"/>
          </p:cNvGraphicFramePr>
          <p:nvPr/>
        </p:nvGraphicFramePr>
        <p:xfrm>
          <a:off x="1050925" y="4984750"/>
          <a:ext cx="1882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27" name="Equation" r:id="rId22" imgW="1028254" imgH="253890" progId="Equation.DSMT4">
                  <p:embed/>
                </p:oleObj>
              </mc:Choice>
              <mc:Fallback>
                <p:oleObj name="Equation" r:id="rId22" imgW="1028254" imgH="253890" progId="Equation.DSMT4">
                  <p:embed/>
                  <p:pic>
                    <p:nvPicPr>
                      <p:cNvPr id="0" name="Picture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4984750"/>
                        <a:ext cx="18827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680852" y="550841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96343" y="5260773"/>
            <a:ext cx="2576945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force 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– </a:t>
            </a:r>
            <a:r>
              <a:rPr lang="en-US" sz="1400" i="1" u="sng" dirty="0" smtClean="0">
                <a:solidFill>
                  <a:schemeClr val="bg2"/>
                </a:solidFill>
                <a:latin typeface="+mn-lt"/>
              </a:rPr>
              <a:t>F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is the force we would exert on the block of iron to keep it fixed in position.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700142"/>
              </p:ext>
            </p:extLst>
          </p:nvPr>
        </p:nvGraphicFramePr>
        <p:xfrm>
          <a:off x="6551864" y="4451683"/>
          <a:ext cx="1681254" cy="70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28" name="Equation" r:id="rId24" imgW="1143000" imgH="482400" progId="Equation.DSMT4">
                  <p:embed/>
                </p:oleObj>
              </mc:Choice>
              <mc:Fallback>
                <p:oleObj name="Equation" r:id="rId24" imgW="11430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551864" y="4451683"/>
                        <a:ext cx="1681254" cy="709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728429"/>
              </p:ext>
            </p:extLst>
          </p:nvPr>
        </p:nvGraphicFramePr>
        <p:xfrm>
          <a:off x="2601828" y="3447045"/>
          <a:ext cx="947491" cy="378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29" name="Equation" r:id="rId26" imgW="571320" imgH="228600" progId="Equation.DSMT4">
                  <p:embed/>
                </p:oleObj>
              </mc:Choice>
              <mc:Fallback>
                <p:oleObj name="Equation" r:id="rId26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601828" y="3447045"/>
                        <a:ext cx="947491" cy="3789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772886" y="0"/>
            <a:ext cx="77615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from a Magnet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750177" y="1282282"/>
            <a:ext cx="7722045" cy="3319406"/>
            <a:chOff x="593766" y="825082"/>
            <a:chExt cx="7722045" cy="3319406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758973" y="1389414"/>
              <a:ext cx="2223718" cy="275507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" name="Group 48"/>
            <p:cNvGrpSpPr/>
            <p:nvPr/>
          </p:nvGrpSpPr>
          <p:grpSpPr>
            <a:xfrm>
              <a:off x="2058285" y="2242108"/>
              <a:ext cx="2059454" cy="1022087"/>
              <a:chOff x="1274535" y="2265858"/>
              <a:chExt cx="2059454" cy="1022087"/>
            </a:xfrm>
          </p:grpSpPr>
          <p:sp>
            <p:nvSpPr>
              <p:cNvPr id="12" name="Text Box 17"/>
              <p:cNvSpPr txBox="1">
                <a:spLocks noChangeArrowheads="1"/>
              </p:cNvSpPr>
              <p:nvPr/>
            </p:nvSpPr>
            <p:spPr bwMode="auto">
              <a:xfrm>
                <a:off x="2826413" y="2396294"/>
                <a:ext cx="466421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r>
                  <a:rPr lang="en-US" sz="2000" i="1">
                    <a:latin typeface="Times New Roman" pitchFamily="18" charset="0"/>
                    <a:sym typeface="Symbol" pitchFamily="18" charset="2"/>
                  </a:rPr>
                  <a:t></a:t>
                </a:r>
                <a:r>
                  <a:rPr lang="en-US" sz="2000" i="1" baseline="-25000">
                    <a:latin typeface="Times New Roman" pitchFamily="18" charset="0"/>
                  </a:rPr>
                  <a:t>r</a:t>
                </a:r>
              </a:p>
            </p:txBody>
          </p:sp>
          <p:sp>
            <p:nvSpPr>
              <p:cNvPr id="15" name="Text Box 29"/>
              <p:cNvSpPr txBox="1">
                <a:spLocks noChangeArrowheads="1"/>
              </p:cNvSpPr>
              <p:nvPr/>
            </p:nvSpPr>
            <p:spPr bwMode="auto">
              <a:xfrm>
                <a:off x="2529756" y="2535716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1274535" y="2265858"/>
                <a:ext cx="1016866" cy="1018533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Text Box 52"/>
              <p:cNvSpPr txBox="1">
                <a:spLocks noChangeArrowheads="1"/>
              </p:cNvSpPr>
              <p:nvPr/>
            </p:nvSpPr>
            <p:spPr bwMode="auto">
              <a:xfrm>
                <a:off x="1615777" y="2543355"/>
                <a:ext cx="382397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S</a:t>
                </a:r>
              </a:p>
            </p:txBody>
          </p:sp>
          <p:sp>
            <p:nvSpPr>
              <p:cNvPr id="23" name="Text Box 53"/>
              <p:cNvSpPr txBox="1">
                <a:spLocks noChangeArrowheads="1"/>
              </p:cNvSpPr>
              <p:nvPr/>
            </p:nvSpPr>
            <p:spPr bwMode="auto">
              <a:xfrm>
                <a:off x="2694375" y="271906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  <p:sp>
            <p:nvSpPr>
              <p:cNvPr id="24" name="Rectangle 23"/>
              <p:cNvSpPr>
                <a:spLocks noChangeArrowheads="1"/>
              </p:cNvSpPr>
              <p:nvPr/>
            </p:nvSpPr>
            <p:spPr bwMode="auto">
              <a:xfrm>
                <a:off x="2275968" y="2265858"/>
                <a:ext cx="1058021" cy="1022087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55"/>
              <p:cNvSpPr txBox="1">
                <a:spLocks noChangeArrowheads="1"/>
              </p:cNvSpPr>
              <p:nvPr/>
            </p:nvSpPr>
            <p:spPr bwMode="auto">
              <a:xfrm>
                <a:off x="2603492" y="2543355"/>
                <a:ext cx="397830" cy="47747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N</a:t>
                </a:r>
              </a:p>
            </p:txBody>
          </p:sp>
        </p:grp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>
              <a:off x="4204850" y="2377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128033" y="2781177"/>
              <a:ext cx="69668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37" name="Object 17"/>
            <p:cNvGraphicFramePr>
              <a:graphicFrameLocks noChangeAspect="1"/>
            </p:cNvGraphicFramePr>
            <p:nvPr/>
          </p:nvGraphicFramePr>
          <p:xfrm>
            <a:off x="8037999" y="2646920"/>
            <a:ext cx="277812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79" name="Equation" r:id="rId4" imgW="114102" imgH="126780" progId="Equation.DSMT4">
                    <p:embed/>
                  </p:oleObj>
                </mc:Choice>
                <mc:Fallback>
                  <p:oleObj name="Equation" r:id="rId4" imgW="114102" imgH="126780" progId="Equation.DSMT4">
                    <p:embed/>
                    <p:pic>
                      <p:nvPicPr>
                        <p:cNvPr id="37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7999" y="2646920"/>
                          <a:ext cx="277812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18"/>
            <p:cNvGraphicFramePr>
              <a:graphicFrameLocks noChangeAspect="1"/>
            </p:cNvGraphicFramePr>
            <p:nvPr/>
          </p:nvGraphicFramePr>
          <p:xfrm>
            <a:off x="3967618" y="928551"/>
            <a:ext cx="307975" cy="373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0" name="Equation" r:id="rId6" imgW="126835" imgH="152202" progId="Equation.DSMT4">
                    <p:embed/>
                  </p:oleObj>
                </mc:Choice>
                <mc:Fallback>
                  <p:oleObj name="Equation" r:id="rId6" imgW="126835" imgH="152202" progId="Equation.DSMT4">
                    <p:embed/>
                    <p:pic>
                      <p:nvPicPr>
                        <p:cNvPr id="3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7618" y="928551"/>
                          <a:ext cx="307975" cy="3730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Arrow Connector 38"/>
            <p:cNvCxnSpPr/>
            <p:nvPr/>
          </p:nvCxnSpPr>
          <p:spPr bwMode="auto">
            <a:xfrm flipV="1">
              <a:off x="4099830" y="1413295"/>
              <a:ext cx="0" cy="51162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4892634" y="2517568"/>
              <a:ext cx="20826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Large block of iron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48136" name="Object 8"/>
            <p:cNvGraphicFramePr>
              <a:graphicFrameLocks noChangeAspect="1"/>
            </p:cNvGraphicFramePr>
            <p:nvPr/>
          </p:nvGraphicFramePr>
          <p:xfrm>
            <a:off x="5392450" y="2969058"/>
            <a:ext cx="982662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1" name="Equation" r:id="rId8" imgW="482391" imgH="228501" progId="Equation.DSMT4">
                    <p:embed/>
                  </p:oleObj>
                </mc:Choice>
                <mc:Fallback>
                  <p:oleObj name="Equation" r:id="rId8" imgW="482391" imgH="228501" progId="Equation.DSMT4">
                    <p:embed/>
                    <p:pic>
                      <p:nvPicPr>
                        <p:cNvPr id="48136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92450" y="2969058"/>
                          <a:ext cx="982662" cy="466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4132613" y="3598223"/>
              <a:ext cx="5343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48137" name="Object 9"/>
            <p:cNvGraphicFramePr>
              <a:graphicFrameLocks noChangeAspect="1"/>
            </p:cNvGraphicFramePr>
            <p:nvPr/>
          </p:nvGraphicFramePr>
          <p:xfrm>
            <a:off x="4256624" y="3682175"/>
            <a:ext cx="30797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2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4813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6624" y="3682175"/>
                          <a:ext cx="307975" cy="374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Line 34"/>
            <p:cNvSpPr>
              <a:spLocks noChangeShapeType="1"/>
            </p:cNvSpPr>
            <p:nvPr/>
          </p:nvSpPr>
          <p:spPr bwMode="auto">
            <a:xfrm>
              <a:off x="4204850" y="25294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4204850" y="26818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>
              <a:off x="4204850" y="28342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Line 34"/>
            <p:cNvSpPr>
              <a:spLocks noChangeShapeType="1"/>
            </p:cNvSpPr>
            <p:nvPr/>
          </p:nvSpPr>
          <p:spPr bwMode="auto">
            <a:xfrm>
              <a:off x="4204850" y="29866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Line 34"/>
            <p:cNvSpPr>
              <a:spLocks noChangeShapeType="1"/>
            </p:cNvSpPr>
            <p:nvPr/>
          </p:nvSpPr>
          <p:spPr bwMode="auto">
            <a:xfrm>
              <a:off x="4204850" y="3139050"/>
              <a:ext cx="46534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8138" name="Object 10"/>
            <p:cNvGraphicFramePr>
              <a:graphicFrameLocks noChangeAspect="1"/>
            </p:cNvGraphicFramePr>
            <p:nvPr/>
          </p:nvGraphicFramePr>
          <p:xfrm>
            <a:off x="4263407" y="1855519"/>
            <a:ext cx="338138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3" name="Equation" r:id="rId12" imgW="139579" imgH="177646" progId="Equation.DSMT4">
                    <p:embed/>
                  </p:oleObj>
                </mc:Choice>
                <mc:Fallback>
                  <p:oleObj name="Equation" r:id="rId12" imgW="139579" imgH="177646" progId="Equation.DSMT4">
                    <p:embed/>
                    <p:pic>
                      <p:nvPicPr>
                        <p:cNvPr id="4813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3407" y="1855519"/>
                          <a:ext cx="338138" cy="438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0" name="Object 12"/>
            <p:cNvGraphicFramePr>
              <a:graphicFrameLocks noChangeAspect="1"/>
            </p:cNvGraphicFramePr>
            <p:nvPr/>
          </p:nvGraphicFramePr>
          <p:xfrm>
            <a:off x="1482725" y="2578100"/>
            <a:ext cx="339725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4" name="Equation" r:id="rId14" imgW="139700" imgH="139700" progId="Equation.DSMT4">
                    <p:embed/>
                  </p:oleObj>
                </mc:Choice>
                <mc:Fallback>
                  <p:oleObj name="Equation" r:id="rId14" imgW="139700" imgH="139700" progId="Equation.DSMT4">
                    <p:embed/>
                    <p:pic>
                      <p:nvPicPr>
                        <p:cNvPr id="4814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2725" y="2578100"/>
                          <a:ext cx="339725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CC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593766" y="3135086"/>
              <a:ext cx="12570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bg2"/>
                  </a:solidFill>
                </a:rPr>
                <a:t>(Base area)</a:t>
              </a:r>
              <a:endParaRPr lang="en-US" sz="1600" dirty="0">
                <a:solidFill>
                  <a:schemeClr val="bg2"/>
                </a:solidFill>
              </a:endParaRPr>
            </a:p>
          </p:txBody>
        </p:sp>
        <p:sp>
          <p:nvSpPr>
            <p:cNvPr id="56" name="Right Arrow 55"/>
            <p:cNvSpPr/>
            <p:nvPr/>
          </p:nvSpPr>
          <p:spPr bwMode="auto">
            <a:xfrm flipH="1">
              <a:off x="5694218" y="832523"/>
              <a:ext cx="380011" cy="273133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4814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012892"/>
                </p:ext>
              </p:extLst>
            </p:nvPr>
          </p:nvGraphicFramePr>
          <p:xfrm>
            <a:off x="6240294" y="825082"/>
            <a:ext cx="28098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85" name="Equation" r:id="rId16" imgW="164880" imgH="203040" progId="Equation.DSMT4">
                    <p:embed/>
                  </p:oleObj>
                </mc:Choice>
                <mc:Fallback>
                  <p:oleObj name="Equation" r:id="rId16" imgW="164880" imgH="203040" progId="Equation.DSMT4">
                    <p:embed/>
                    <p:pic>
                      <p:nvPicPr>
                        <p:cNvPr id="48142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0294" y="825082"/>
                          <a:ext cx="28098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81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579823"/>
              </p:ext>
            </p:extLst>
          </p:nvPr>
        </p:nvGraphicFramePr>
        <p:xfrm>
          <a:off x="3531520" y="5465262"/>
          <a:ext cx="18923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6" name="Equation" r:id="rId18" imgW="977760" imgH="431640" progId="Equation.DSMT4">
                  <p:embed/>
                </p:oleObj>
              </mc:Choice>
              <mc:Fallback>
                <p:oleObj name="Equation" r:id="rId18" imgW="977760" imgH="431640" progId="Equation.DSMT4">
                  <p:embed/>
                  <p:pic>
                    <p:nvPicPr>
                      <p:cNvPr id="4814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1520" y="5465262"/>
                        <a:ext cx="1892300" cy="847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1443" y="1335505"/>
            <a:ext cx="1353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S</a:t>
            </a:r>
            <a:r>
              <a:rPr lang="en-US" sz="2000" b="1" dirty="0" smtClean="0">
                <a:solidFill>
                  <a:schemeClr val="bg1"/>
                </a:solidFill>
              </a:rPr>
              <a:t>ummary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027855"/>
              </p:ext>
            </p:extLst>
          </p:nvPr>
        </p:nvGraphicFramePr>
        <p:xfrm>
          <a:off x="2746291" y="3938669"/>
          <a:ext cx="1019592" cy="404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7" name="Equation" r:id="rId20" imgW="571320" imgH="228600" progId="Equation.DSMT4">
                  <p:embed/>
                </p:oleObj>
              </mc:Choice>
              <mc:Fallback>
                <p:oleObj name="Equation" r:id="rId20" imgW="571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746291" y="3938669"/>
                        <a:ext cx="1019592" cy="4047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5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 bwMode="auto">
          <a:xfrm>
            <a:off x="2203335" y="1551888"/>
            <a:ext cx="2873829" cy="1125211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1935678" y="0"/>
            <a:ext cx="5213267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Force on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Wire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1060368" y="929832"/>
            <a:ext cx="193514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hlink"/>
                </a:solidFill>
              </a:rPr>
              <a:t>Force on wire</a:t>
            </a:r>
            <a:r>
              <a:rPr lang="en-US" sz="2000" b="1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898348"/>
              </p:ext>
            </p:extLst>
          </p:nvPr>
        </p:nvGraphicFramePr>
        <p:xfrm>
          <a:off x="2642249" y="1705562"/>
          <a:ext cx="20050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6" name="Equation" r:id="rId4" imgW="888614" imgH="393529" progId="Equation.DSMT4">
                  <p:embed/>
                </p:oleObj>
              </mc:Choice>
              <mc:Fallback>
                <p:oleObj name="Equation" r:id="rId4" imgW="888614" imgH="393529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249" y="1705562"/>
                        <a:ext cx="200501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37"/>
          <p:cNvSpPr txBox="1">
            <a:spLocks noChangeArrowheads="1"/>
          </p:cNvSpPr>
          <p:nvPr/>
        </p:nvSpPr>
        <p:spPr bwMode="auto">
          <a:xfrm>
            <a:off x="572943" y="3380459"/>
            <a:ext cx="4138613" cy="671512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contour 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 is in the direction of the </a:t>
            </a:r>
            <a:r>
              <a:rPr lang="en-US" u="sng" dirty="0">
                <a:solidFill>
                  <a:schemeClr val="bg1"/>
                </a:solidFill>
              </a:rPr>
              <a:t>reference direction</a:t>
            </a:r>
            <a:r>
              <a:rPr lang="en-US" dirty="0">
                <a:solidFill>
                  <a:schemeClr val="bg1"/>
                </a:solidFill>
              </a:rPr>
              <a:t> for the current.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0" name="Text Box 32"/>
          <p:cNvSpPr txBox="1">
            <a:spLocks noChangeArrowheads="1"/>
          </p:cNvSpPr>
          <p:nvPr/>
        </p:nvSpPr>
        <p:spPr bwMode="auto">
          <a:xfrm>
            <a:off x="323850" y="5423748"/>
            <a:ext cx="8429626" cy="76944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Important Point: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There </a:t>
            </a:r>
            <a:r>
              <a:rPr lang="en-US" sz="1400" dirty="0">
                <a:solidFill>
                  <a:schemeClr val="bg1"/>
                </a:solidFill>
              </a:rPr>
              <a:t>is no </a:t>
            </a:r>
            <a:r>
              <a:rPr lang="en-US" sz="1400" u="sng" dirty="0" smtClean="0">
                <a:solidFill>
                  <a:schemeClr val="bg1"/>
                </a:solidFill>
              </a:rPr>
              <a:t>net</a:t>
            </a:r>
            <a:r>
              <a:rPr lang="en-US" sz="1400" dirty="0" smtClean="0">
                <a:solidFill>
                  <a:schemeClr val="bg1"/>
                </a:solidFill>
              </a:rPr>
              <a:t> force </a:t>
            </a:r>
            <a:r>
              <a:rPr lang="en-US" sz="1400" dirty="0">
                <a:solidFill>
                  <a:schemeClr val="bg1"/>
                </a:solidFill>
              </a:rPr>
              <a:t>on </a:t>
            </a:r>
            <a:r>
              <a:rPr lang="en-US" sz="1400" dirty="0" smtClean="0">
                <a:solidFill>
                  <a:schemeClr val="bg1"/>
                </a:solidFill>
              </a:rPr>
              <a:t>a wire due </a:t>
            </a:r>
            <a:r>
              <a:rPr lang="en-US" sz="1400" dirty="0">
                <a:solidFill>
                  <a:schemeClr val="bg1"/>
                </a:solidFill>
              </a:rPr>
              <a:t>to the magnetic field produced by </a:t>
            </a:r>
            <a:r>
              <a:rPr lang="en-US" sz="1400" u="sng" dirty="0" smtClean="0">
                <a:solidFill>
                  <a:schemeClr val="bg1"/>
                </a:solidFill>
              </a:rPr>
              <a:t>itself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bg1"/>
                </a:solidFill>
              </a:rPr>
              <a:t>Therefore, the magnetic field </a:t>
            </a:r>
            <a:r>
              <a:rPr lang="en-US" sz="1400" i="1" u="sng" dirty="0" smtClean="0">
                <a:solidFill>
                  <a:schemeClr val="bg1"/>
                </a:solidFill>
                <a:latin typeface="+mn-lt"/>
              </a:rPr>
              <a:t>B</a:t>
            </a:r>
            <a:r>
              <a:rPr lang="en-US" sz="1400" dirty="0" smtClean="0">
                <a:solidFill>
                  <a:schemeClr val="bg1"/>
                </a:solidFill>
              </a:rPr>
              <a:t> in the formula is taken as that due to all </a:t>
            </a:r>
            <a:r>
              <a:rPr lang="en-US" sz="1400" u="sng" dirty="0" smtClean="0">
                <a:solidFill>
                  <a:schemeClr val="bg1"/>
                </a:solidFill>
              </a:rPr>
              <a:t>other</a:t>
            </a:r>
            <a:r>
              <a:rPr lang="en-US" sz="1400" dirty="0" smtClean="0">
                <a:solidFill>
                  <a:schemeClr val="bg1"/>
                </a:solidFill>
              </a:rPr>
              <a:t> currents (or magnets). 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424126" y="2592975"/>
            <a:ext cx="2992438" cy="2292589"/>
            <a:chOff x="5689600" y="3838575"/>
            <a:chExt cx="2992438" cy="2292589"/>
          </a:xfrm>
        </p:grpSpPr>
        <p:sp>
          <p:nvSpPr>
            <p:cNvPr id="10263" name="Line 34"/>
            <p:cNvSpPr>
              <a:spLocks noChangeShapeType="1"/>
            </p:cNvSpPr>
            <p:nvPr/>
          </p:nvSpPr>
          <p:spPr bwMode="auto">
            <a:xfrm>
              <a:off x="5914077" y="4607926"/>
              <a:ext cx="2413000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5689600" y="4730988"/>
              <a:ext cx="299243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7431088" y="4730988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>
              <a:off x="6734175" y="4730988"/>
              <a:ext cx="327025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6723063" y="4632563"/>
              <a:ext cx="0" cy="2079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7050088" y="4632563"/>
              <a:ext cx="0" cy="207963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H="1">
              <a:off x="6942138" y="5281851"/>
              <a:ext cx="1588" cy="84931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2" name="Group 34"/>
            <p:cNvGrpSpPr>
              <a:grpSpLocks/>
            </p:cNvGrpSpPr>
            <p:nvPr/>
          </p:nvGrpSpPr>
          <p:grpSpPr bwMode="auto">
            <a:xfrm>
              <a:off x="6704013" y="4097576"/>
              <a:ext cx="195263" cy="195263"/>
              <a:chOff x="3885" y="1266"/>
              <a:chExt cx="123" cy="123"/>
            </a:xfrm>
          </p:grpSpPr>
          <p:sp>
            <p:nvSpPr>
              <p:cNvPr id="38" name="Oval 35"/>
              <p:cNvSpPr>
                <a:spLocks noChangeArrowheads="1"/>
              </p:cNvSpPr>
              <p:nvPr/>
            </p:nvSpPr>
            <p:spPr bwMode="auto">
              <a:xfrm>
                <a:off x="3885" y="1266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36"/>
              <p:cNvSpPr>
                <a:spLocks noChangeArrowheads="1"/>
              </p:cNvSpPr>
              <p:nvPr/>
            </p:nvSpPr>
            <p:spPr bwMode="auto">
              <a:xfrm>
                <a:off x="3921" y="1301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3" name="Object 39"/>
            <p:cNvGraphicFramePr>
              <a:graphicFrameLocks noChangeAspect="1"/>
            </p:cNvGraphicFramePr>
            <p:nvPr/>
          </p:nvGraphicFramePr>
          <p:xfrm>
            <a:off x="6321425" y="4875451"/>
            <a:ext cx="457200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47" name="Equation" r:id="rId6" imgW="203024" imgH="215713" progId="Equation.DSMT4">
                    <p:embed/>
                  </p:oleObj>
                </mc:Choice>
                <mc:Fallback>
                  <p:oleObj name="Equation" r:id="rId6" imgW="203024" imgH="215713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1425" y="4875451"/>
                          <a:ext cx="457200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8"/>
            <p:cNvGraphicFramePr>
              <a:graphicFrameLocks noChangeAspect="1"/>
            </p:cNvGraphicFramePr>
            <p:nvPr/>
          </p:nvGraphicFramePr>
          <p:xfrm>
            <a:off x="7440613" y="4816475"/>
            <a:ext cx="236537" cy="280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48" name="Equation" r:id="rId8" imgW="126835" imgH="152202" progId="Equation.DSMT4">
                    <p:embed/>
                  </p:oleObj>
                </mc:Choice>
                <mc:Fallback>
                  <p:oleObj name="Equation" r:id="rId8" imgW="126835" imgH="152202" progId="Equation.DSMT4">
                    <p:embed/>
                    <p:pic>
                      <p:nvPicPr>
                        <p:cNvPr id="0" name="Picture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0613" y="4816475"/>
                          <a:ext cx="236537" cy="280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6"/>
            <p:cNvGraphicFramePr>
              <a:graphicFrameLocks noChangeAspect="1"/>
            </p:cNvGraphicFramePr>
            <p:nvPr/>
          </p:nvGraphicFramePr>
          <p:xfrm>
            <a:off x="7051675" y="5610224"/>
            <a:ext cx="254000" cy="2930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49" name="Equation" r:id="rId10" imgW="164957" imgH="190335" progId="Equation.DSMT4">
                    <p:embed/>
                  </p:oleObj>
                </mc:Choice>
                <mc:Fallback>
                  <p:oleObj name="Equation" r:id="rId10" imgW="164957" imgH="190335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1675" y="5610224"/>
                          <a:ext cx="254000" cy="2930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8"/>
            <p:cNvGraphicFramePr>
              <a:graphicFrameLocks noChangeAspect="1"/>
            </p:cNvGraphicFramePr>
            <p:nvPr/>
          </p:nvGraphicFramePr>
          <p:xfrm>
            <a:off x="6332538" y="3838575"/>
            <a:ext cx="282575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50" name="Equation" r:id="rId12" imgW="152334" imgH="190417" progId="Equation.DSMT4">
                    <p:embed/>
                  </p:oleObj>
                </mc:Choice>
                <mc:Fallback>
                  <p:oleObj name="Equation" r:id="rId12" imgW="152334" imgH="190417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2538" y="3838575"/>
                          <a:ext cx="282575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4281" name="Object 39"/>
            <p:cNvGraphicFramePr>
              <a:graphicFrameLocks noChangeAspect="1"/>
            </p:cNvGraphicFramePr>
            <p:nvPr/>
          </p:nvGraphicFramePr>
          <p:xfrm>
            <a:off x="7731125" y="4143095"/>
            <a:ext cx="288925" cy="338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51" name="Equation" r:id="rId14" imgW="152202" imgH="177569" progId="Equation.DSMT4">
                    <p:embed/>
                  </p:oleObj>
                </mc:Choice>
                <mc:Fallback>
                  <p:oleObj name="Equation" r:id="rId14" imgW="152202" imgH="177569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1125" y="4143095"/>
                          <a:ext cx="288925" cy="3384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2"/>
          <p:cNvSpPr txBox="1">
            <a:spLocks noChangeArrowheads="1"/>
          </p:cNvSpPr>
          <p:nvPr/>
        </p:nvSpPr>
        <p:spPr bwMode="auto">
          <a:xfrm>
            <a:off x="2752725" y="0"/>
            <a:ext cx="31003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443395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1" name="Text Box 87"/>
          <p:cNvSpPr txBox="1">
            <a:spLocks noChangeArrowheads="1"/>
          </p:cNvSpPr>
          <p:nvPr/>
        </p:nvSpPr>
        <p:spPr bwMode="auto">
          <a:xfrm>
            <a:off x="433222" y="1163567"/>
            <a:ext cx="3165475" cy="461963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Find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chemeClr val="bg2"/>
                </a:solidFill>
              </a:rPr>
              <a:t>the force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F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chemeClr val="bg2"/>
                </a:solidFill>
              </a:rPr>
              <a:t> on wire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2</a:t>
            </a:r>
            <a:endParaRPr lang="en-US" sz="2000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flipH="1">
            <a:off x="1175656" y="4702628"/>
            <a:ext cx="6555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Assume that the wires are long compared to the separation.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556190" y="5536662"/>
            <a:ext cx="3879850" cy="83099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chemeClr val="bg2"/>
                </a:solidFill>
              </a:rPr>
              <a:t>Note: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endParaRPr lang="en-US" sz="1600" dirty="0" smtClean="0">
              <a:solidFill>
                <a:schemeClr val="bg2"/>
              </a:solidFill>
            </a:endParaRPr>
          </a:p>
          <a:p>
            <a:pPr algn="ctr">
              <a:defRPr/>
            </a:pPr>
            <a:r>
              <a:rPr lang="en-US" sz="1600" dirty="0" smtClean="0">
                <a:solidFill>
                  <a:schemeClr val="bg2"/>
                </a:solidFill>
              </a:rPr>
              <a:t>The force on wire 2 comes from the magnetic field due to wire 1.</a:t>
            </a:r>
            <a:endParaRPr lang="en-US" sz="1600" dirty="0">
              <a:solidFill>
                <a:schemeClr val="bg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490663" y="2180134"/>
            <a:ext cx="6026150" cy="2064387"/>
            <a:chOff x="1490663" y="2180134"/>
            <a:chExt cx="6026150" cy="2064387"/>
          </a:xfrm>
        </p:grpSpPr>
        <p:sp>
          <p:nvSpPr>
            <p:cNvPr id="11272" name="Line 9"/>
            <p:cNvSpPr>
              <a:spLocks noChangeShapeType="1"/>
            </p:cNvSpPr>
            <p:nvPr/>
          </p:nvSpPr>
          <p:spPr bwMode="auto">
            <a:xfrm>
              <a:off x="2127477" y="2768373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3" name="Line 10"/>
            <p:cNvSpPr>
              <a:spLocks noChangeShapeType="1"/>
            </p:cNvSpPr>
            <p:nvPr/>
          </p:nvSpPr>
          <p:spPr bwMode="auto">
            <a:xfrm>
              <a:off x="3683227" y="2768373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5" name="Line 12"/>
            <p:cNvSpPr>
              <a:spLocks noChangeShapeType="1"/>
            </p:cNvSpPr>
            <p:nvPr/>
          </p:nvSpPr>
          <p:spPr bwMode="auto">
            <a:xfrm>
              <a:off x="2127477" y="3747860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6" name="Line 13"/>
            <p:cNvSpPr>
              <a:spLocks noChangeShapeType="1"/>
            </p:cNvSpPr>
            <p:nvPr/>
          </p:nvSpPr>
          <p:spPr bwMode="auto">
            <a:xfrm flipH="1" flipV="1">
              <a:off x="3602264" y="3746273"/>
              <a:ext cx="163513" cy="15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8" name="Oval 15"/>
            <p:cNvSpPr>
              <a:spLocks noChangeArrowheads="1"/>
            </p:cNvSpPr>
            <p:nvPr/>
          </p:nvSpPr>
          <p:spPr bwMode="auto">
            <a:xfrm>
              <a:off x="5222421" y="3830183"/>
              <a:ext cx="377825" cy="41433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Text Box 16"/>
            <p:cNvSpPr txBox="1">
              <a:spLocks noChangeArrowheads="1"/>
            </p:cNvSpPr>
            <p:nvPr/>
          </p:nvSpPr>
          <p:spPr bwMode="auto">
            <a:xfrm>
              <a:off x="5265284" y="3855583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11280" name="Oval 17"/>
            <p:cNvSpPr>
              <a:spLocks noChangeArrowheads="1"/>
            </p:cNvSpPr>
            <p:nvPr/>
          </p:nvSpPr>
          <p:spPr bwMode="auto">
            <a:xfrm>
              <a:off x="5236255" y="2244271"/>
              <a:ext cx="377825" cy="41433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Text Box 18"/>
            <p:cNvSpPr txBox="1">
              <a:spLocks noChangeArrowheads="1"/>
            </p:cNvSpPr>
            <p:nvPr/>
          </p:nvSpPr>
          <p:spPr bwMode="auto">
            <a:xfrm>
              <a:off x="5279117" y="2256971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11282" name="Line 19"/>
            <p:cNvSpPr>
              <a:spLocks noChangeShapeType="1"/>
            </p:cNvSpPr>
            <p:nvPr/>
          </p:nvSpPr>
          <p:spPr bwMode="auto">
            <a:xfrm>
              <a:off x="6734159" y="3752623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4" name="Line 21"/>
            <p:cNvSpPr>
              <a:spLocks noChangeShapeType="1"/>
            </p:cNvSpPr>
            <p:nvPr/>
          </p:nvSpPr>
          <p:spPr bwMode="auto">
            <a:xfrm>
              <a:off x="2473552" y="2820760"/>
              <a:ext cx="0" cy="882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8" name="Line 25"/>
            <p:cNvSpPr>
              <a:spLocks noChangeShapeType="1"/>
            </p:cNvSpPr>
            <p:nvPr/>
          </p:nvSpPr>
          <p:spPr bwMode="auto">
            <a:xfrm flipH="1" flipV="1">
              <a:off x="1940152" y="3176548"/>
              <a:ext cx="0" cy="47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33"/>
            <p:cNvGrpSpPr>
              <a:grpSpLocks/>
            </p:cNvGrpSpPr>
            <p:nvPr/>
          </p:nvGrpSpPr>
          <p:grpSpPr bwMode="auto">
            <a:xfrm>
              <a:off x="1843829" y="3669353"/>
              <a:ext cx="195263" cy="195262"/>
              <a:chOff x="3885" y="1266"/>
              <a:chExt cx="123" cy="123"/>
            </a:xfrm>
          </p:grpSpPr>
          <p:sp>
            <p:nvSpPr>
              <p:cNvPr id="30" name="Oval 9"/>
              <p:cNvSpPr>
                <a:spLocks noChangeArrowheads="1"/>
              </p:cNvSpPr>
              <p:nvPr/>
            </p:nvSpPr>
            <p:spPr bwMode="auto">
              <a:xfrm>
                <a:off x="3885" y="1266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10"/>
              <p:cNvSpPr>
                <a:spLocks noChangeArrowheads="1"/>
              </p:cNvSpPr>
              <p:nvPr/>
            </p:nvSpPr>
            <p:spPr bwMode="auto">
              <a:xfrm>
                <a:off x="3920" y="1302"/>
                <a:ext cx="56" cy="56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Oval 22"/>
            <p:cNvSpPr>
              <a:spLocks noChangeArrowheads="1"/>
            </p:cNvSpPr>
            <p:nvPr/>
          </p:nvSpPr>
          <p:spPr bwMode="auto">
            <a:xfrm>
              <a:off x="2029966" y="2701874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Oval 22"/>
            <p:cNvSpPr>
              <a:spLocks noChangeArrowheads="1"/>
            </p:cNvSpPr>
            <p:nvPr/>
          </p:nvSpPr>
          <p:spPr bwMode="auto">
            <a:xfrm>
              <a:off x="6384251" y="2701874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734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6933751"/>
                </p:ext>
              </p:extLst>
            </p:nvPr>
          </p:nvGraphicFramePr>
          <p:xfrm>
            <a:off x="6183313" y="2180134"/>
            <a:ext cx="655637" cy="272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6" name="Equation" r:id="rId4" imgW="368140" imgH="152334" progId="Equation.DSMT4">
                    <p:embed/>
                  </p:oleObj>
                </mc:Choice>
                <mc:Fallback>
                  <p:oleObj name="Equation" r:id="rId4" imgW="368140" imgH="152334" progId="Equation.DSMT4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3313" y="2180134"/>
                          <a:ext cx="655637" cy="272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4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6996345"/>
                </p:ext>
              </p:extLst>
            </p:nvPr>
          </p:nvGraphicFramePr>
          <p:xfrm>
            <a:off x="7313613" y="3630613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7" name="Equation" r:id="rId6" imgW="114102" imgH="126780" progId="Equation.DSMT4">
                    <p:embed/>
                  </p:oleObj>
                </mc:Choice>
                <mc:Fallback>
                  <p:oleObj name="Equation" r:id="rId6" imgW="114102" imgH="126780" progId="Equation.DSMT4">
                    <p:embed/>
                    <p:pic>
                      <p:nvPicPr>
                        <p:cNvPr id="0" name="Picture 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3613" y="3630613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47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470603"/>
                </p:ext>
              </p:extLst>
            </p:nvPr>
          </p:nvGraphicFramePr>
          <p:xfrm>
            <a:off x="3830638" y="2844800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8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0638" y="2844800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4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0674108"/>
                </p:ext>
              </p:extLst>
            </p:nvPr>
          </p:nvGraphicFramePr>
          <p:xfrm>
            <a:off x="3851275" y="3816350"/>
            <a:ext cx="2698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09" name="Equation" r:id="rId10" imgW="152334" imgH="228501" progId="Equation.DSMT4">
                    <p:embed/>
                  </p:oleObj>
                </mc:Choice>
                <mc:Fallback>
                  <p:oleObj name="Equation" r:id="rId10" imgW="152334" imgH="228501" progId="Equation.DSMT4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275" y="3816350"/>
                          <a:ext cx="2698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3487428"/>
                </p:ext>
              </p:extLst>
            </p:nvPr>
          </p:nvGraphicFramePr>
          <p:xfrm>
            <a:off x="2559050" y="3109913"/>
            <a:ext cx="225425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0"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0" name="Picture 1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9050" y="3109913"/>
                          <a:ext cx="225425" cy="319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6768729"/>
                </p:ext>
              </p:extLst>
            </p:nvPr>
          </p:nvGraphicFramePr>
          <p:xfrm>
            <a:off x="1790648" y="2188658"/>
            <a:ext cx="611187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1" name="Equation" r:id="rId14" imgW="342603" imgH="177646" progId="Equation.DSMT4">
                    <p:embed/>
                  </p:oleObj>
                </mc:Choice>
                <mc:Fallback>
                  <p:oleObj name="Equation" r:id="rId14" imgW="342603" imgH="177646" progId="Equation.DSMT4">
                    <p:embed/>
                    <p:pic>
                      <p:nvPicPr>
                        <p:cNvPr id="0" name="Picture 1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0648" y="2188658"/>
                          <a:ext cx="611187" cy="319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2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230466"/>
                </p:ext>
              </p:extLst>
            </p:nvPr>
          </p:nvGraphicFramePr>
          <p:xfrm>
            <a:off x="1825625" y="2876550"/>
            <a:ext cx="2254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2" name="Equation" r:id="rId16" imgW="126835" imgH="139518" progId="Equation.DSMT4">
                    <p:embed/>
                  </p:oleObj>
                </mc:Choice>
                <mc:Fallback>
                  <p:oleObj name="Equation" r:id="rId16" imgW="126835" imgH="139518" progId="Equation.DSMT4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625" y="2876550"/>
                          <a:ext cx="2254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0645493"/>
                </p:ext>
              </p:extLst>
            </p:nvPr>
          </p:nvGraphicFramePr>
          <p:xfrm>
            <a:off x="1490663" y="3644900"/>
            <a:ext cx="247650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713" name="Equation" r:id="rId18" imgW="139579" imgH="164957" progId="Equation.DSMT4">
                    <p:embed/>
                  </p:oleObj>
                </mc:Choice>
                <mc:Fallback>
                  <p:oleObj name="Equation" r:id="rId18" imgW="139579" imgH="164957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0663" y="3644900"/>
                          <a:ext cx="247650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168635"/>
              </p:ext>
            </p:extLst>
          </p:nvPr>
        </p:nvGraphicFramePr>
        <p:xfrm>
          <a:off x="3186113" y="5613400"/>
          <a:ext cx="40322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00" name="Equation" r:id="rId4" imgW="2019240" imgH="469800" progId="Equation.DSMT4">
                  <p:embed/>
                </p:oleObj>
              </mc:Choice>
              <mc:Fallback>
                <p:oleObj name="Equation" r:id="rId4" imgW="2019240" imgH="469800" progId="Equation.DSMT4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6113" y="5613400"/>
                        <a:ext cx="40322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1284886" y="965546"/>
            <a:ext cx="6307216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contour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runs </a:t>
            </a:r>
            <a:r>
              <a:rPr lang="en-US" dirty="0" smtClean="0">
                <a:solidFill>
                  <a:schemeClr val="bg1"/>
                </a:solidFill>
              </a:rPr>
              <a:t>from </a:t>
            </a:r>
            <a:r>
              <a:rPr lang="en-US" dirty="0">
                <a:solidFill>
                  <a:schemeClr val="bg1"/>
                </a:solidFill>
              </a:rPr>
              <a:t>point </a:t>
            </a:r>
            <a:r>
              <a:rPr lang="en-US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to point </a:t>
            </a:r>
            <a:r>
              <a:rPr lang="en-US" i="1" u="sng" dirty="0" smtClean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(left to right),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defined </a:t>
            </a:r>
            <a:r>
              <a:rPr lang="en-US" dirty="0">
                <a:solidFill>
                  <a:schemeClr val="bg1"/>
                </a:solidFill>
              </a:rPr>
              <a:t>by the current reference direction on wire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2387724" y="0"/>
            <a:ext cx="3798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457326" y="1993446"/>
            <a:ext cx="6040437" cy="2165350"/>
            <a:chOff x="1476376" y="2079171"/>
            <a:chExt cx="6040437" cy="2165350"/>
          </a:xfrm>
        </p:grpSpPr>
        <p:cxnSp>
          <p:nvCxnSpPr>
            <p:cNvPr id="11290" name="Straight Arrow Connector 24"/>
            <p:cNvCxnSpPr>
              <a:cxnSpLocks noChangeShapeType="1"/>
            </p:cNvCxnSpPr>
            <p:nvPr/>
          </p:nvCxnSpPr>
          <p:spPr bwMode="auto">
            <a:xfrm>
              <a:off x="2105149" y="2616199"/>
              <a:ext cx="4241800" cy="1588"/>
            </a:xfrm>
            <a:prstGeom prst="straightConnector1">
              <a:avLst/>
            </a:prstGeom>
            <a:noFill/>
            <a:ln w="12700" algn="ctr">
              <a:solidFill>
                <a:schemeClr val="bg2"/>
              </a:solidFill>
              <a:prstDash val="dash"/>
              <a:round/>
              <a:headEnd type="none" w="med" len="med"/>
              <a:tailEnd type="none" w="med" len="med"/>
            </a:ln>
          </p:spPr>
        </p:cxnSp>
        <p:sp>
          <p:nvSpPr>
            <p:cNvPr id="41" name="Line 9"/>
            <p:cNvSpPr>
              <a:spLocks noChangeShapeType="1"/>
            </p:cNvSpPr>
            <p:nvPr/>
          </p:nvSpPr>
          <p:spPr bwMode="auto">
            <a:xfrm>
              <a:off x="2127477" y="2768373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>
              <a:off x="3683227" y="2768373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2127477" y="3747860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 flipH="1" flipV="1">
              <a:off x="3602264" y="3746273"/>
              <a:ext cx="163513" cy="15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Oval 15"/>
            <p:cNvSpPr>
              <a:spLocks noChangeArrowheads="1"/>
            </p:cNvSpPr>
            <p:nvPr/>
          </p:nvSpPr>
          <p:spPr bwMode="auto">
            <a:xfrm>
              <a:off x="5247821" y="3830183"/>
              <a:ext cx="377825" cy="41433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Text Box 16"/>
            <p:cNvSpPr txBox="1">
              <a:spLocks noChangeArrowheads="1"/>
            </p:cNvSpPr>
            <p:nvPr/>
          </p:nvSpPr>
          <p:spPr bwMode="auto">
            <a:xfrm>
              <a:off x="5277984" y="3855583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47" name="Oval 17"/>
            <p:cNvSpPr>
              <a:spLocks noChangeArrowheads="1"/>
            </p:cNvSpPr>
            <p:nvPr/>
          </p:nvSpPr>
          <p:spPr bwMode="auto">
            <a:xfrm>
              <a:off x="5248955" y="2079171"/>
              <a:ext cx="377825" cy="414338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8"/>
            <p:cNvSpPr txBox="1">
              <a:spLocks noChangeArrowheads="1"/>
            </p:cNvSpPr>
            <p:nvPr/>
          </p:nvSpPr>
          <p:spPr bwMode="auto">
            <a:xfrm>
              <a:off x="5291817" y="2091871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6734159" y="3752623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2473552" y="2820760"/>
              <a:ext cx="0" cy="882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25"/>
            <p:cNvSpPr>
              <a:spLocks noChangeShapeType="1"/>
            </p:cNvSpPr>
            <p:nvPr/>
          </p:nvSpPr>
          <p:spPr bwMode="auto">
            <a:xfrm flipH="1" flipV="1">
              <a:off x="1940152" y="3176548"/>
              <a:ext cx="0" cy="47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2" name="Group 33"/>
            <p:cNvGrpSpPr>
              <a:grpSpLocks/>
            </p:cNvGrpSpPr>
            <p:nvPr/>
          </p:nvGrpSpPr>
          <p:grpSpPr bwMode="auto">
            <a:xfrm>
              <a:off x="1843829" y="3669353"/>
              <a:ext cx="195263" cy="195262"/>
              <a:chOff x="3885" y="1266"/>
              <a:chExt cx="123" cy="123"/>
            </a:xfrm>
          </p:grpSpPr>
          <p:sp>
            <p:nvSpPr>
              <p:cNvPr id="63" name="Oval 9"/>
              <p:cNvSpPr>
                <a:spLocks noChangeArrowheads="1"/>
              </p:cNvSpPr>
              <p:nvPr/>
            </p:nvSpPr>
            <p:spPr bwMode="auto">
              <a:xfrm>
                <a:off x="3885" y="1266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10"/>
              <p:cNvSpPr>
                <a:spLocks noChangeArrowheads="1"/>
              </p:cNvSpPr>
              <p:nvPr/>
            </p:nvSpPr>
            <p:spPr bwMode="auto">
              <a:xfrm>
                <a:off x="3920" y="1302"/>
                <a:ext cx="56" cy="56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3" name="Oval 22"/>
            <p:cNvSpPr>
              <a:spLocks noChangeArrowheads="1"/>
            </p:cNvSpPr>
            <p:nvPr/>
          </p:nvSpPr>
          <p:spPr bwMode="auto">
            <a:xfrm>
              <a:off x="2029966" y="2701874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Oval 22"/>
            <p:cNvSpPr>
              <a:spLocks noChangeArrowheads="1"/>
            </p:cNvSpPr>
            <p:nvPr/>
          </p:nvSpPr>
          <p:spPr bwMode="auto">
            <a:xfrm>
              <a:off x="6384251" y="2701874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5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3335820"/>
                </p:ext>
              </p:extLst>
            </p:nvPr>
          </p:nvGraphicFramePr>
          <p:xfrm>
            <a:off x="6107113" y="2180134"/>
            <a:ext cx="655637" cy="272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1" name="Equation" r:id="rId6" imgW="368140" imgH="152334" progId="Equation.DSMT4">
                    <p:embed/>
                  </p:oleObj>
                </mc:Choice>
                <mc:Fallback>
                  <p:oleObj name="Equation" r:id="rId6" imgW="368140" imgH="152334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7113" y="2180134"/>
                          <a:ext cx="655637" cy="272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6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987450"/>
                </p:ext>
              </p:extLst>
            </p:nvPr>
          </p:nvGraphicFramePr>
          <p:xfrm>
            <a:off x="7313613" y="3630613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2" name="Equation" r:id="rId8" imgW="114102" imgH="126780" progId="Equation.DSMT4">
                    <p:embed/>
                  </p:oleObj>
                </mc:Choice>
                <mc:Fallback>
                  <p:oleObj name="Equation" r:id="rId8" imgW="114102" imgH="126780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3613" y="3630613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6037203"/>
                </p:ext>
              </p:extLst>
            </p:nvPr>
          </p:nvGraphicFramePr>
          <p:xfrm>
            <a:off x="3830638" y="2844800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3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0638" y="2844800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3820368"/>
                </p:ext>
              </p:extLst>
            </p:nvPr>
          </p:nvGraphicFramePr>
          <p:xfrm>
            <a:off x="3851275" y="3816350"/>
            <a:ext cx="2698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4" name="Equation" r:id="rId12" imgW="152334" imgH="228501" progId="Equation.DSMT4">
                    <p:embed/>
                  </p:oleObj>
                </mc:Choice>
                <mc:Fallback>
                  <p:oleObj name="Equation" r:id="rId12" imgW="152334" imgH="228501" progId="Equation.DSMT4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275" y="3816350"/>
                          <a:ext cx="2698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3535721"/>
                </p:ext>
              </p:extLst>
            </p:nvPr>
          </p:nvGraphicFramePr>
          <p:xfrm>
            <a:off x="2559050" y="3109913"/>
            <a:ext cx="225425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5" name="Equation" r:id="rId14" imgW="126725" imgH="177415" progId="Equation.DSMT4">
                    <p:embed/>
                  </p:oleObj>
                </mc:Choice>
                <mc:Fallback>
                  <p:oleObj name="Equation" r:id="rId14" imgW="126725" imgH="177415" progId="Equation.DSMT4">
                    <p:embed/>
                    <p:pic>
                      <p:nvPicPr>
                        <p:cNvPr id="0" name="Picture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9050" y="3109913"/>
                          <a:ext cx="225425" cy="319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4436564"/>
                </p:ext>
              </p:extLst>
            </p:nvPr>
          </p:nvGraphicFramePr>
          <p:xfrm>
            <a:off x="1785938" y="2166938"/>
            <a:ext cx="611187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6"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0" name="Picture 2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5938" y="2166938"/>
                          <a:ext cx="611187" cy="319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9609049"/>
                </p:ext>
              </p:extLst>
            </p:nvPr>
          </p:nvGraphicFramePr>
          <p:xfrm>
            <a:off x="1825625" y="2876550"/>
            <a:ext cx="2254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7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5625" y="2876550"/>
                          <a:ext cx="2254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7547066"/>
                </p:ext>
              </p:extLst>
            </p:nvPr>
          </p:nvGraphicFramePr>
          <p:xfrm>
            <a:off x="1490663" y="3644900"/>
            <a:ext cx="247650" cy="296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8" name="Equation" r:id="rId20" imgW="139579" imgH="164957" progId="Equation.DSMT4">
                    <p:embed/>
                  </p:oleObj>
                </mc:Choice>
                <mc:Fallback>
                  <p:oleObj name="Equation" r:id="rId20" imgW="139579" imgH="164957" progId="Equation.DSMT4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0663" y="3644900"/>
                          <a:ext cx="247650" cy="296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7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2381617"/>
                </p:ext>
              </p:extLst>
            </p:nvPr>
          </p:nvGraphicFramePr>
          <p:xfrm>
            <a:off x="4166621" y="2094252"/>
            <a:ext cx="33972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09" name="Equation" r:id="rId22" imgW="190500" imgH="228600" progId="Equation.DSMT4">
                    <p:embed/>
                  </p:oleObj>
                </mc:Choice>
                <mc:Fallback>
                  <p:oleObj name="Equation" r:id="rId22" imgW="190500" imgH="228600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6621" y="2094252"/>
                          <a:ext cx="33972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50183904"/>
                </p:ext>
              </p:extLst>
            </p:nvPr>
          </p:nvGraphicFramePr>
          <p:xfrm>
            <a:off x="1476376" y="2569256"/>
            <a:ext cx="273050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10" name="Equation" r:id="rId24" imgW="152268" imgH="203024" progId="Equation.DSMT4">
                    <p:embed/>
                  </p:oleObj>
                </mc:Choice>
                <mc:Fallback>
                  <p:oleObj name="Equation" r:id="rId24" imgW="152268" imgH="203024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6" y="2569256"/>
                          <a:ext cx="273050" cy="363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9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4988533"/>
                </p:ext>
              </p:extLst>
            </p:nvPr>
          </p:nvGraphicFramePr>
          <p:xfrm>
            <a:off x="6755041" y="2613933"/>
            <a:ext cx="273050" cy="341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911" name="Equation" r:id="rId26" imgW="152334" imgH="190417" progId="Equation.DSMT4">
                    <p:embed/>
                  </p:oleObj>
                </mc:Choice>
                <mc:Fallback>
                  <p:oleObj name="Equation" r:id="rId26" imgW="152334" imgH="190417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5041" y="2613933"/>
                          <a:ext cx="273050" cy="341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Arrow Connector 4"/>
            <p:cNvCxnSpPr/>
            <p:nvPr/>
          </p:nvCxnSpPr>
          <p:spPr bwMode="auto">
            <a:xfrm>
              <a:off x="4206719" y="2616199"/>
              <a:ext cx="355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327171"/>
              </p:ext>
            </p:extLst>
          </p:nvPr>
        </p:nvGraphicFramePr>
        <p:xfrm>
          <a:off x="823119" y="4483741"/>
          <a:ext cx="1757071" cy="77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2" name="Equation" r:id="rId28" imgW="888614" imgH="393529" progId="Equation.DSMT4">
                  <p:embed/>
                </p:oleObj>
              </mc:Choice>
              <mc:Fallback>
                <p:oleObj name="Equation" r:id="rId28" imgW="888614" imgH="393529" progId="Equation.DSMT4">
                  <p:embed/>
                  <p:pic>
                    <p:nvPicPr>
                      <p:cNvPr id="0" name="Picture 2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119" y="4483741"/>
                        <a:ext cx="1757071" cy="77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Arrow 1"/>
          <p:cNvSpPr/>
          <p:nvPr/>
        </p:nvSpPr>
        <p:spPr bwMode="auto">
          <a:xfrm>
            <a:off x="2440872" y="5882652"/>
            <a:ext cx="488332" cy="32485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5587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936678"/>
              </p:ext>
            </p:extLst>
          </p:nvPr>
        </p:nvGraphicFramePr>
        <p:xfrm>
          <a:off x="7475170" y="4562475"/>
          <a:ext cx="1151464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3" name="Equation" r:id="rId30" imgW="863280" imgH="457200" progId="Equation.DSMT4">
                  <p:embed/>
                </p:oleObj>
              </mc:Choice>
              <mc:Fallback>
                <p:oleObj name="Equation" r:id="rId30" imgW="863280" imgH="457200" progId="Equation.DSMT4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170" y="4562475"/>
                        <a:ext cx="1151464" cy="609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649795" y="4200525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Recall: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 flipH="1">
            <a:off x="6362700" y="4943475"/>
            <a:ext cx="942976" cy="7239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7211645" y="5219700"/>
            <a:ext cx="1646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+mj-lt"/>
              </a:rPr>
              <a:t>(for wire on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z</a:t>
            </a:r>
            <a:r>
              <a:rPr lang="en-US" sz="1400" dirty="0" smtClean="0">
                <a:solidFill>
                  <a:schemeClr val="bg2"/>
                </a:solidFill>
                <a:latin typeface="+mj-lt"/>
              </a:rPr>
              <a:t> axis)</a:t>
            </a:r>
            <a:endParaRPr lang="en-US" sz="1400" dirty="0">
              <a:solidFill>
                <a:schemeClr val="bg2"/>
              </a:solidFill>
              <a:latin typeface="+mj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774046"/>
              </p:ext>
            </p:extLst>
          </p:nvPr>
        </p:nvGraphicFramePr>
        <p:xfrm>
          <a:off x="3433762" y="4508499"/>
          <a:ext cx="2398869" cy="758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14" name="Equation" r:id="rId32" imgW="1244520" imgH="393480" progId="Equation.DSMT4">
                  <p:embed/>
                </p:oleObj>
              </mc:Choice>
              <mc:Fallback>
                <p:oleObj name="Equation" r:id="rId32" imgW="1244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3433762" y="4508499"/>
                        <a:ext cx="2398869" cy="75882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87724" y="0"/>
            <a:ext cx="37988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229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874109"/>
              </p:ext>
            </p:extLst>
          </p:nvPr>
        </p:nvGraphicFramePr>
        <p:xfrm>
          <a:off x="377372" y="939156"/>
          <a:ext cx="403225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0" name="Equation" r:id="rId4" imgW="2019300" imgH="965200" progId="Equation.DSMT4">
                  <p:embed/>
                </p:oleObj>
              </mc:Choice>
              <mc:Fallback>
                <p:oleObj name="Equation" r:id="rId4" imgW="2019300" imgH="96520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72" y="939156"/>
                        <a:ext cx="403225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000483"/>
              </p:ext>
            </p:extLst>
          </p:nvPr>
        </p:nvGraphicFramePr>
        <p:xfrm>
          <a:off x="4901233" y="2040135"/>
          <a:ext cx="31956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41" name="Equation" r:id="rId6" imgW="1548728" imgH="431613" progId="Equation.DSMT4">
                  <p:embed/>
                </p:oleObj>
              </mc:Choice>
              <mc:Fallback>
                <p:oleObj name="Equation" r:id="rId6" imgW="1548728" imgH="431613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1233" y="2040135"/>
                        <a:ext cx="3195637" cy="8890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1861003" y="4330285"/>
            <a:ext cx="5527901" cy="2290948"/>
            <a:chOff x="1749425" y="4161309"/>
            <a:chExt cx="5527901" cy="2290948"/>
          </a:xfrm>
        </p:grpSpPr>
        <p:sp>
          <p:nvSpPr>
            <p:cNvPr id="12296" name="Line 4"/>
            <p:cNvSpPr>
              <a:spLocks noChangeShapeType="1"/>
            </p:cNvSpPr>
            <p:nvPr/>
          </p:nvSpPr>
          <p:spPr bwMode="auto">
            <a:xfrm>
              <a:off x="4329113" y="5883025"/>
              <a:ext cx="3401" cy="56923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6"/>
            <p:cNvSpPr>
              <a:spLocks noChangeShapeType="1"/>
            </p:cNvSpPr>
            <p:nvPr/>
          </p:nvSpPr>
          <p:spPr bwMode="auto">
            <a:xfrm>
              <a:off x="1854200" y="4771775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Line 7"/>
            <p:cNvSpPr>
              <a:spLocks noChangeShapeType="1"/>
            </p:cNvSpPr>
            <p:nvPr/>
          </p:nvSpPr>
          <p:spPr bwMode="auto">
            <a:xfrm>
              <a:off x="3409950" y="4771775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Line 8"/>
            <p:cNvSpPr>
              <a:spLocks noChangeShapeType="1"/>
            </p:cNvSpPr>
            <p:nvPr/>
          </p:nvSpPr>
          <p:spPr bwMode="auto">
            <a:xfrm>
              <a:off x="1854200" y="5751263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Line 9"/>
            <p:cNvSpPr>
              <a:spLocks noChangeShapeType="1"/>
            </p:cNvSpPr>
            <p:nvPr/>
          </p:nvSpPr>
          <p:spPr bwMode="auto">
            <a:xfrm flipH="1" flipV="1">
              <a:off x="3328988" y="5749675"/>
              <a:ext cx="163513" cy="1587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2" name="Line 10"/>
            <p:cNvSpPr>
              <a:spLocks noChangeShapeType="1"/>
            </p:cNvSpPr>
            <p:nvPr/>
          </p:nvSpPr>
          <p:spPr bwMode="auto">
            <a:xfrm flipV="1">
              <a:off x="4314823" y="4161309"/>
              <a:ext cx="868" cy="53108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Oval 21"/>
            <p:cNvSpPr>
              <a:spLocks noChangeArrowheads="1"/>
            </p:cNvSpPr>
            <p:nvPr/>
          </p:nvSpPr>
          <p:spPr bwMode="auto">
            <a:xfrm>
              <a:off x="6102350" y="4698750"/>
              <a:ext cx="128588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Oval 22"/>
            <p:cNvSpPr>
              <a:spLocks noChangeArrowheads="1"/>
            </p:cNvSpPr>
            <p:nvPr/>
          </p:nvSpPr>
          <p:spPr bwMode="auto">
            <a:xfrm>
              <a:off x="1779588" y="4701925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" name="Line 19"/>
            <p:cNvSpPr>
              <a:spLocks noChangeShapeType="1"/>
            </p:cNvSpPr>
            <p:nvPr/>
          </p:nvSpPr>
          <p:spPr bwMode="auto">
            <a:xfrm>
              <a:off x="6423025" y="5746500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2" name="Line 25"/>
            <p:cNvSpPr>
              <a:spLocks noChangeShapeType="1"/>
            </p:cNvSpPr>
            <p:nvPr/>
          </p:nvSpPr>
          <p:spPr bwMode="auto">
            <a:xfrm flipH="1" flipV="1">
              <a:off x="1846263" y="5236913"/>
              <a:ext cx="0" cy="4778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" name="Object 39"/>
            <p:cNvGraphicFramePr>
              <a:graphicFrameLocks noChangeAspect="1"/>
            </p:cNvGraphicFramePr>
            <p:nvPr/>
          </p:nvGraphicFramePr>
          <p:xfrm>
            <a:off x="5551942" y="4226649"/>
            <a:ext cx="655637" cy="272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2" name="Equation" r:id="rId8" imgW="368140" imgH="152334" progId="Equation.DSMT4">
                    <p:embed/>
                  </p:oleObj>
                </mc:Choice>
                <mc:Fallback>
                  <p:oleObj name="Equation" r:id="rId8" imgW="368140" imgH="152334" progId="Equation.DSMT4">
                    <p:embed/>
                    <p:pic>
                      <p:nvPicPr>
                        <p:cNvPr id="0" name="Picture 2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1942" y="4226649"/>
                          <a:ext cx="655637" cy="272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9"/>
            <p:cNvGraphicFramePr>
              <a:graphicFrameLocks noChangeAspect="1"/>
            </p:cNvGraphicFramePr>
            <p:nvPr/>
          </p:nvGraphicFramePr>
          <p:xfrm>
            <a:off x="7074126" y="5633584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3" name="Equation" r:id="rId10" imgW="114102" imgH="126780" progId="Equation.DSMT4">
                    <p:embed/>
                  </p:oleObj>
                </mc:Choice>
                <mc:Fallback>
                  <p:oleObj name="Equation" r:id="rId10" imgW="114102" imgH="126780" progId="Equation.DSMT4">
                    <p:embed/>
                    <p:pic>
                      <p:nvPicPr>
                        <p:cNvPr id="0" name="Picture 2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4126" y="5633584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9"/>
            <p:cNvGraphicFramePr>
              <a:graphicFrameLocks noChangeAspect="1"/>
            </p:cNvGraphicFramePr>
            <p:nvPr/>
          </p:nvGraphicFramePr>
          <p:xfrm>
            <a:off x="1749425" y="4923063"/>
            <a:ext cx="225425" cy="25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4" name="Equation" r:id="rId12" imgW="126835" imgH="139518" progId="Equation.DSMT4">
                    <p:embed/>
                  </p:oleObj>
                </mc:Choice>
                <mc:Fallback>
                  <p:oleObj name="Equation" r:id="rId12" imgW="126835" imgH="139518" progId="Equation.DSMT4">
                    <p:embed/>
                    <p:pic>
                      <p:nvPicPr>
                        <p:cNvPr id="0" name="Picture 2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9425" y="4923063"/>
                          <a:ext cx="225425" cy="250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9"/>
            <p:cNvGraphicFramePr>
              <a:graphicFrameLocks noChangeAspect="1"/>
            </p:cNvGraphicFramePr>
            <p:nvPr/>
          </p:nvGraphicFramePr>
          <p:xfrm>
            <a:off x="3535589" y="5264150"/>
            <a:ext cx="2698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5" name="Equation" r:id="rId14" imgW="152334" imgH="228501" progId="Equation.DSMT4">
                    <p:embed/>
                  </p:oleObj>
                </mc:Choice>
                <mc:Fallback>
                  <p:oleObj name="Equation" r:id="rId14" imgW="152334" imgH="228501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5589" y="5264150"/>
                          <a:ext cx="2698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9"/>
            <p:cNvGraphicFramePr>
              <a:graphicFrameLocks noChangeAspect="1"/>
            </p:cNvGraphicFramePr>
            <p:nvPr/>
          </p:nvGraphicFramePr>
          <p:xfrm>
            <a:off x="3558495" y="4281715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6" name="Equation" r:id="rId16" imgW="165028" imgH="228501" progId="Equation.DSMT4">
                    <p:embed/>
                  </p:oleObj>
                </mc:Choice>
                <mc:Fallback>
                  <p:oleObj name="Equation" r:id="rId16" imgW="165028" imgH="228501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8495" y="4281715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9"/>
            <p:cNvGraphicFramePr>
              <a:graphicFrameLocks noChangeAspect="1"/>
            </p:cNvGraphicFramePr>
            <p:nvPr/>
          </p:nvGraphicFramePr>
          <p:xfrm>
            <a:off x="4516438" y="4227513"/>
            <a:ext cx="3175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7" name="Equation" r:id="rId18" imgW="177646" imgH="228402" progId="Equation.DSMT4">
                    <p:embed/>
                  </p:oleObj>
                </mc:Choice>
                <mc:Fallback>
                  <p:oleObj name="Equation" r:id="rId18" imgW="177646" imgH="228402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6438" y="4227513"/>
                          <a:ext cx="3175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9"/>
            <p:cNvGraphicFramePr>
              <a:graphicFrameLocks noChangeAspect="1"/>
            </p:cNvGraphicFramePr>
            <p:nvPr/>
          </p:nvGraphicFramePr>
          <p:xfrm>
            <a:off x="4633470" y="5968774"/>
            <a:ext cx="99853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8" name="Equation" r:id="rId20" imgW="558800" imgH="228600" progId="Equation.DSMT4">
                    <p:embed/>
                  </p:oleObj>
                </mc:Choice>
                <mc:Fallback>
                  <p:oleObj name="Equation" r:id="rId20" imgW="558800" imgH="228600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33470" y="5968774"/>
                          <a:ext cx="99853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9"/>
            <p:cNvGraphicFramePr>
              <a:graphicFrameLocks noChangeAspect="1"/>
            </p:cNvGraphicFramePr>
            <p:nvPr/>
          </p:nvGraphicFramePr>
          <p:xfrm>
            <a:off x="2003654" y="4213905"/>
            <a:ext cx="609600" cy="319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9" name="Equation" r:id="rId22" imgW="342603" imgH="177646" progId="Equation.DSMT4">
                    <p:embed/>
                  </p:oleObj>
                </mc:Choice>
                <mc:Fallback>
                  <p:oleObj name="Equation" r:id="rId22" imgW="342603" imgH="177646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3654" y="4213905"/>
                          <a:ext cx="609600" cy="319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930005" y="3643706"/>
            <a:ext cx="758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(The force is a repulsive force, assuming that both currents are positive.)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4825" y="3127411"/>
            <a:ext cx="6617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/>
                </a:solidFill>
              </a:rPr>
              <a:t>The limits are chosen by the direction of path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400" baseline="-25000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r>
              <a:rPr lang="en-US" sz="1400" dirty="0" smtClean="0">
                <a:solidFill>
                  <a:schemeClr val="bg2"/>
                </a:solidFill>
              </a:rPr>
              <a:t>(the path runs from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0 </a:t>
            </a:r>
            <a:r>
              <a:rPr lang="en-US" sz="1400" dirty="0" smtClean="0">
                <a:solidFill>
                  <a:schemeClr val="bg2"/>
                </a:solidFill>
              </a:rPr>
              <a:t>to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400" dirty="0" smtClean="0">
                <a:solidFill>
                  <a:schemeClr val="bg2"/>
                </a:solidFill>
                <a:latin typeface="+mn-lt"/>
              </a:rPr>
              <a:t> = </a:t>
            </a:r>
            <a:r>
              <a:rPr lang="en-US" sz="1400" i="1" dirty="0" smtClean="0">
                <a:solidFill>
                  <a:schemeClr val="bg2"/>
                </a:solidFill>
                <a:latin typeface="+mn-lt"/>
              </a:rPr>
              <a:t>L</a:t>
            </a:r>
            <a:r>
              <a:rPr lang="en-US" sz="1400" dirty="0" smtClean="0">
                <a:solidFill>
                  <a:schemeClr val="bg2"/>
                </a:solidFill>
              </a:rPr>
              <a:t>).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847975" y="2594011"/>
            <a:ext cx="142875" cy="514350"/>
            <a:chOff x="2847975" y="2781300"/>
            <a:chExt cx="142875" cy="514350"/>
          </a:xfrm>
        </p:grpSpPr>
        <p:cxnSp>
          <p:nvCxnSpPr>
            <p:cNvPr id="36" name="Straight Arrow Connector 35"/>
            <p:cNvCxnSpPr/>
            <p:nvPr/>
          </p:nvCxnSpPr>
          <p:spPr bwMode="auto">
            <a:xfrm flipH="1" flipV="1">
              <a:off x="2847975" y="2781300"/>
              <a:ext cx="142875" cy="3238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990850" y="3105150"/>
              <a:ext cx="0" cy="19050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of Amp</a:t>
            </a: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9" name="TextBox 28"/>
          <p:cNvSpPr txBox="1">
            <a:spLocks noChangeArrowheads="1"/>
          </p:cNvSpPr>
          <p:nvPr/>
        </p:nvSpPr>
        <p:spPr bwMode="auto">
          <a:xfrm>
            <a:off x="715383" y="1172998"/>
            <a:ext cx="11112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Assume</a:t>
            </a:r>
          </a:p>
        </p:txBody>
      </p:sp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1906588" y="1169224"/>
          <a:ext cx="13620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6" name="Equation" r:id="rId4" imgW="660400" imgH="228600" progId="Equation.DSMT4">
                  <p:embed/>
                </p:oleObj>
              </mc:Choice>
              <mc:Fallback>
                <p:oleObj name="Equation" r:id="rId4" imgW="660400" imgH="228600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8" y="1169224"/>
                        <a:ext cx="13620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829594"/>
              </p:ext>
            </p:extLst>
          </p:nvPr>
        </p:nvGraphicFramePr>
        <p:xfrm>
          <a:off x="1524867" y="5575916"/>
          <a:ext cx="5605276" cy="43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7" name="Equation" r:id="rId6" imgW="3098800" imgH="241300" progId="Equation.DSMT4">
                  <p:embed/>
                </p:oleObj>
              </mc:Choice>
              <mc:Fallback>
                <p:oleObj name="Equation" r:id="rId6" imgW="3098800" imgH="241300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867" y="5575916"/>
                        <a:ext cx="5605276" cy="43578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420997"/>
              </p:ext>
            </p:extLst>
          </p:nvPr>
        </p:nvGraphicFramePr>
        <p:xfrm>
          <a:off x="2037217" y="6123968"/>
          <a:ext cx="4657497" cy="415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8" name="Equation" r:id="rId8" imgW="2552700" imgH="228600" progId="Equation.DSMT4">
                  <p:embed/>
                </p:oleObj>
              </mc:Choice>
              <mc:Fallback>
                <p:oleObj name="Equation" r:id="rId8" imgW="2552700" imgH="228600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217" y="6123968"/>
                        <a:ext cx="4657497" cy="41562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80822"/>
              </p:ext>
            </p:extLst>
          </p:nvPr>
        </p:nvGraphicFramePr>
        <p:xfrm>
          <a:off x="3675817" y="994308"/>
          <a:ext cx="2827975" cy="878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9" name="Equation" r:id="rId10" imgW="1548728" imgH="482391" progId="Equation.DSMT4">
                  <p:embed/>
                </p:oleObj>
              </mc:Choice>
              <mc:Fallback>
                <p:oleObj name="Equation" r:id="rId10" imgW="1548728" imgH="482391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817" y="994308"/>
                        <a:ext cx="2827975" cy="8780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05937" y="5026927"/>
            <a:ext cx="439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Definition of Amp (prior to May 20, 2019):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320" name="Object 14"/>
          <p:cNvGraphicFramePr>
            <a:graphicFrameLocks noChangeAspect="1"/>
          </p:cNvGraphicFramePr>
          <p:nvPr/>
        </p:nvGraphicFramePr>
        <p:xfrm>
          <a:off x="7356887" y="1803174"/>
          <a:ext cx="11128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70" name="Equation" r:id="rId12" imgW="609336" imgH="215806" progId="Equation.DSMT4">
                  <p:embed/>
                </p:oleObj>
              </mc:Choice>
              <mc:Fallback>
                <p:oleObj name="Equation" r:id="rId12" imgW="609336" imgH="215806" progId="Equation.DSMT4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6887" y="1803174"/>
                        <a:ext cx="111283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7522250" y="1425038"/>
            <a:ext cx="797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Note: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70365" y="2265692"/>
            <a:ext cx="5550530" cy="2414588"/>
            <a:chOff x="1998940" y="2341892"/>
            <a:chExt cx="5550530" cy="2414588"/>
          </a:xfrm>
        </p:grpSpPr>
        <p:sp>
          <p:nvSpPr>
            <p:cNvPr id="13324" name="Line 4"/>
            <p:cNvSpPr>
              <a:spLocks noChangeShapeType="1"/>
            </p:cNvSpPr>
            <p:nvPr/>
          </p:nvSpPr>
          <p:spPr bwMode="auto">
            <a:xfrm>
              <a:off x="4626253" y="4189742"/>
              <a:ext cx="0" cy="56673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" name="Line 6"/>
            <p:cNvSpPr>
              <a:spLocks noChangeShapeType="1"/>
            </p:cNvSpPr>
            <p:nvPr/>
          </p:nvSpPr>
          <p:spPr bwMode="auto">
            <a:xfrm>
              <a:off x="2160865" y="3067380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7" name="Line 7"/>
            <p:cNvSpPr>
              <a:spLocks noChangeShapeType="1"/>
            </p:cNvSpPr>
            <p:nvPr/>
          </p:nvSpPr>
          <p:spPr bwMode="auto">
            <a:xfrm>
              <a:off x="3716615" y="3067380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8" name="Line 8"/>
            <p:cNvSpPr>
              <a:spLocks noChangeShapeType="1"/>
            </p:cNvSpPr>
            <p:nvPr/>
          </p:nvSpPr>
          <p:spPr bwMode="auto">
            <a:xfrm>
              <a:off x="2160865" y="4046867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Line 9"/>
            <p:cNvSpPr>
              <a:spLocks noChangeShapeType="1"/>
            </p:cNvSpPr>
            <p:nvPr/>
          </p:nvSpPr>
          <p:spPr bwMode="auto">
            <a:xfrm flipH="1" flipV="1">
              <a:off x="3754715" y="4045280"/>
              <a:ext cx="163513" cy="15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0" name="Line 10"/>
            <p:cNvSpPr>
              <a:spLocks noChangeShapeType="1"/>
            </p:cNvSpPr>
            <p:nvPr/>
          </p:nvSpPr>
          <p:spPr bwMode="auto">
            <a:xfrm flipV="1">
              <a:off x="4621490" y="2418092"/>
              <a:ext cx="0" cy="56991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6" name="Oval 21"/>
            <p:cNvSpPr>
              <a:spLocks noChangeArrowheads="1"/>
            </p:cNvSpPr>
            <p:nvPr/>
          </p:nvSpPr>
          <p:spPr bwMode="auto">
            <a:xfrm>
              <a:off x="6397903" y="2992767"/>
              <a:ext cx="128588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7" name="Oval 22"/>
            <p:cNvSpPr>
              <a:spLocks noChangeArrowheads="1"/>
            </p:cNvSpPr>
            <p:nvPr/>
          </p:nvSpPr>
          <p:spPr bwMode="auto">
            <a:xfrm>
              <a:off x="2108478" y="2997530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38" name="Line 19"/>
            <p:cNvSpPr>
              <a:spLocks noChangeShapeType="1"/>
            </p:cNvSpPr>
            <p:nvPr/>
          </p:nvSpPr>
          <p:spPr bwMode="auto">
            <a:xfrm>
              <a:off x="6729690" y="4053217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0" name="Line 25"/>
            <p:cNvSpPr>
              <a:spLocks noChangeShapeType="1"/>
            </p:cNvSpPr>
            <p:nvPr/>
          </p:nvSpPr>
          <p:spPr bwMode="auto">
            <a:xfrm flipH="1" flipV="1">
              <a:off x="2152928" y="3497592"/>
              <a:ext cx="0" cy="47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41" name="Text Box 27"/>
            <p:cNvSpPr txBox="1">
              <a:spLocks noChangeArrowheads="1"/>
            </p:cNvSpPr>
            <p:nvPr/>
          </p:nvSpPr>
          <p:spPr bwMode="auto">
            <a:xfrm>
              <a:off x="1998940" y="3122942"/>
              <a:ext cx="280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pSp>
          <p:nvGrpSpPr>
            <p:cNvPr id="13342" name="Group 39"/>
            <p:cNvGrpSpPr>
              <a:grpSpLocks/>
            </p:cNvGrpSpPr>
            <p:nvPr/>
          </p:nvGrpSpPr>
          <p:grpSpPr bwMode="auto">
            <a:xfrm>
              <a:off x="6078815" y="2341892"/>
              <a:ext cx="377825" cy="414338"/>
              <a:chOff x="5955155" y="1549399"/>
              <a:chExt cx="377825" cy="414338"/>
            </a:xfrm>
          </p:grpSpPr>
          <p:sp>
            <p:nvSpPr>
              <p:cNvPr id="13346" name="Text Box 18"/>
              <p:cNvSpPr txBox="1">
                <a:spLocks noChangeArrowheads="1"/>
              </p:cNvSpPr>
              <p:nvPr/>
            </p:nvSpPr>
            <p:spPr bwMode="auto">
              <a:xfrm>
                <a:off x="6001000" y="1572714"/>
                <a:ext cx="311150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13347" name="Oval 17"/>
              <p:cNvSpPr>
                <a:spLocks noChangeArrowheads="1"/>
              </p:cNvSpPr>
              <p:nvPr/>
            </p:nvSpPr>
            <p:spPr bwMode="auto">
              <a:xfrm>
                <a:off x="5955155" y="1549399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43" name="Group 38"/>
            <p:cNvGrpSpPr>
              <a:grpSpLocks/>
            </p:cNvGrpSpPr>
            <p:nvPr/>
          </p:nvGrpSpPr>
          <p:grpSpPr bwMode="auto">
            <a:xfrm>
              <a:off x="6091515" y="4205617"/>
              <a:ext cx="377825" cy="414338"/>
              <a:chOff x="5979965" y="3551865"/>
              <a:chExt cx="377825" cy="414338"/>
            </a:xfrm>
          </p:grpSpPr>
          <p:sp>
            <p:nvSpPr>
              <p:cNvPr id="13344" name="Text Box 16"/>
              <p:cNvSpPr txBox="1">
                <a:spLocks noChangeArrowheads="1"/>
              </p:cNvSpPr>
              <p:nvPr/>
            </p:nvSpPr>
            <p:spPr bwMode="auto">
              <a:xfrm>
                <a:off x="6008016" y="3567706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13345" name="Oval 17"/>
              <p:cNvSpPr>
                <a:spLocks noChangeArrowheads="1"/>
              </p:cNvSpPr>
              <p:nvPr/>
            </p:nvSpPr>
            <p:spPr bwMode="auto">
              <a:xfrm>
                <a:off x="5979965" y="3551865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6604919"/>
                </p:ext>
              </p:extLst>
            </p:nvPr>
          </p:nvGraphicFramePr>
          <p:xfrm>
            <a:off x="3917950" y="2630488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1" name="Equation" r:id="rId14" imgW="126835" imgH="152202" progId="Equation.DSMT4">
                    <p:embed/>
                  </p:oleObj>
                </mc:Choice>
                <mc:Fallback>
                  <p:oleObj name="Equation" r:id="rId14" imgW="126835" imgH="152202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7950" y="2630488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22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786214"/>
                </p:ext>
              </p:extLst>
            </p:nvPr>
          </p:nvGraphicFramePr>
          <p:xfrm>
            <a:off x="3928835" y="3631974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2" name="Equation" r:id="rId16" imgW="126835" imgH="152202" progId="Equation.DSMT4">
                    <p:embed/>
                  </p:oleObj>
                </mc:Choice>
                <mc:Fallback>
                  <p:oleObj name="Equation" r:id="rId16" imgW="126835" imgH="152202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8835" y="3631974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061582"/>
                </p:ext>
              </p:extLst>
            </p:nvPr>
          </p:nvGraphicFramePr>
          <p:xfrm>
            <a:off x="4799467" y="2485799"/>
            <a:ext cx="3175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3" name="Equation" r:id="rId17" imgW="177646" imgH="228402" progId="Equation.DSMT4">
                    <p:embed/>
                  </p:oleObj>
                </mc:Choice>
                <mc:Fallback>
                  <p:oleObj name="Equation" r:id="rId17" imgW="177646" imgH="228402" progId="Equation.DSMT4">
                    <p:embed/>
                    <p:pic>
                      <p:nvPicPr>
                        <p:cNvPr id="0" name="Picture 2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99467" y="2485799"/>
                          <a:ext cx="3175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6095463"/>
                </p:ext>
              </p:extLst>
            </p:nvPr>
          </p:nvGraphicFramePr>
          <p:xfrm>
            <a:off x="4810352" y="4249738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4" name="Equation" r:id="rId19" imgW="165028" imgH="228501" progId="Equation.DSMT4">
                    <p:embed/>
                  </p:oleObj>
                </mc:Choice>
                <mc:Fallback>
                  <p:oleObj name="Equation" r:id="rId19" imgW="165028" imgH="228501" progId="Equation.DSMT4">
                    <p:embed/>
                    <p:pic>
                      <p:nvPicPr>
                        <p:cNvPr id="0" name="Picture 2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352" y="4249738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3815950"/>
                </p:ext>
              </p:extLst>
            </p:nvPr>
          </p:nvGraphicFramePr>
          <p:xfrm>
            <a:off x="7346270" y="3924528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75" name="Equation" r:id="rId21" imgW="114102" imgH="126780" progId="Equation.DSMT4">
                    <p:embed/>
                  </p:oleObj>
                </mc:Choice>
                <mc:Fallback>
                  <p:oleObj name="Equation" r:id="rId21" imgW="114102" imgH="126780" progId="Equation.DSMT4">
                    <p:embed/>
                    <p:pic>
                      <p:nvPicPr>
                        <p:cNvPr id="0" name="Picture 2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6270" y="3924528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1840675" y="0"/>
            <a:ext cx="5985163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Definition of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Amp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21" name="Right Arrow 31"/>
          <p:cNvSpPr>
            <a:spLocks noChangeArrowheads="1"/>
          </p:cNvSpPr>
          <p:nvPr/>
        </p:nvSpPr>
        <p:spPr bwMode="auto">
          <a:xfrm>
            <a:off x="1779588" y="5436508"/>
            <a:ext cx="679450" cy="307975"/>
          </a:xfrm>
          <a:prstGeom prst="rightArrow">
            <a:avLst>
              <a:gd name="adj1" fmla="val 50000"/>
              <a:gd name="adj2" fmla="val 49986"/>
            </a:avLst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3316" name="Object 5"/>
          <p:cNvGraphicFramePr>
            <a:graphicFrameLocks noChangeAspect="1"/>
          </p:cNvGraphicFramePr>
          <p:nvPr/>
        </p:nvGraphicFramePr>
        <p:xfrm>
          <a:off x="2746375" y="5316993"/>
          <a:ext cx="261937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9" name="Equation" r:id="rId4" imgW="1269449" imgH="241195" progId="Equation.DSMT4">
                  <p:embed/>
                </p:oleObj>
              </mc:Choice>
              <mc:Fallback>
                <p:oleObj name="Equation" r:id="rId4" imgW="1269449" imgH="241195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5316993"/>
                        <a:ext cx="2619375" cy="4968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Box 33"/>
          <p:cNvSpPr txBox="1">
            <a:spLocks noChangeArrowheads="1"/>
          </p:cNvSpPr>
          <p:nvPr/>
        </p:nvSpPr>
        <p:spPr bwMode="auto">
          <a:xfrm>
            <a:off x="5751883" y="5251285"/>
            <a:ext cx="25186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 </a:t>
            </a:r>
            <a:r>
              <a:rPr lang="en-US" dirty="0">
                <a:solidFill>
                  <a:schemeClr val="bg1"/>
                </a:solidFill>
              </a:rPr>
              <a:t>exact </a:t>
            </a:r>
            <a:r>
              <a:rPr lang="en-US" dirty="0" smtClean="0">
                <a:solidFill>
                  <a:schemeClr val="bg1"/>
                </a:solidFill>
              </a:rPr>
              <a:t>constant!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(prior to May 20, 2019)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8457" y="1295398"/>
            <a:ext cx="2605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Force per unit length: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0725" name="Object 14"/>
          <p:cNvGraphicFramePr>
            <a:graphicFrameLocks noChangeAspect="1"/>
          </p:cNvGraphicFramePr>
          <p:nvPr/>
        </p:nvGraphicFramePr>
        <p:xfrm>
          <a:off x="2669949" y="1841728"/>
          <a:ext cx="29860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0" name="Equation" r:id="rId6" imgW="1447172" imgH="482391" progId="Equation.DSMT4">
                  <p:embed/>
                </p:oleObj>
              </mc:Choice>
              <mc:Fallback>
                <p:oleObj name="Equation" r:id="rId6" imgW="1447172" imgH="482391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9949" y="1841728"/>
                        <a:ext cx="29860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14"/>
          <p:cNvGraphicFramePr>
            <a:graphicFrameLocks noChangeAspect="1"/>
          </p:cNvGraphicFramePr>
          <p:nvPr/>
        </p:nvGraphicFramePr>
        <p:xfrm>
          <a:off x="2678113" y="3532188"/>
          <a:ext cx="3038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1" name="Equation" r:id="rId8" imgW="1473200" imgH="533400" progId="Equation.DSMT4">
                  <p:embed/>
                </p:oleObj>
              </mc:Choice>
              <mc:Fallback>
                <p:oleObj name="Equation" r:id="rId8" imgW="1473200" imgH="5334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532188"/>
                        <a:ext cx="3038475" cy="1096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952500" y="3133476"/>
            <a:ext cx="2685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the Amp definition: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Text Box 2"/>
          <p:cNvSpPr txBox="1">
            <a:spLocks noChangeArrowheads="1"/>
          </p:cNvSpPr>
          <p:nvPr/>
        </p:nvSpPr>
        <p:spPr bwMode="auto">
          <a:xfrm>
            <a:off x="2344862" y="0"/>
            <a:ext cx="4391025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 rot="17348705">
            <a:off x="2449513" y="1004888"/>
            <a:ext cx="854075" cy="920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AC12978-8C3D-4661-9278-DAC1BB4816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2355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898680"/>
              </p:ext>
            </p:extLst>
          </p:nvPr>
        </p:nvGraphicFramePr>
        <p:xfrm>
          <a:off x="1904082" y="5593215"/>
          <a:ext cx="33543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2" name="Equation" r:id="rId4" imgW="1625600" imgH="482600" progId="Equation.DSMT4">
                  <p:embed/>
                </p:oleObj>
              </mc:Choice>
              <mc:Fallback>
                <p:oleObj name="Equation" r:id="rId4" imgW="1625600" imgH="482600" progId="Equation.DSMT4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082" y="5593215"/>
                        <a:ext cx="33543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5466614" y="589566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(attractive force)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28"/>
          <p:cNvSpPr txBox="1">
            <a:spLocks noChangeArrowheads="1"/>
          </p:cNvSpPr>
          <p:nvPr/>
        </p:nvSpPr>
        <p:spPr bwMode="auto">
          <a:xfrm>
            <a:off x="715384" y="851337"/>
            <a:ext cx="7786358" cy="1169551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bg2"/>
                </a:solidFill>
              </a:rPr>
              <a:t>In a power substation, the current in two parallel buses is 1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kA</a:t>
            </a:r>
            <a:r>
              <a:rPr lang="en-US" dirty="0" smtClean="0">
                <a:solidFill>
                  <a:schemeClr val="bg2"/>
                </a:solidFill>
              </a:rPr>
              <a:t>]. The buses are 1 [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 smtClean="0">
                <a:solidFill>
                  <a:schemeClr val="bg2"/>
                </a:solidFill>
              </a:rPr>
              <a:t>] apart. </a:t>
            </a:r>
          </a:p>
          <a:p>
            <a:endParaRPr lang="en-US" sz="600" dirty="0" smtClean="0">
              <a:solidFill>
                <a:schemeClr val="bg2"/>
              </a:solidFill>
            </a:endParaRPr>
          </a:p>
          <a:p>
            <a:r>
              <a:rPr lang="en-US" dirty="0" smtClean="0">
                <a:solidFill>
                  <a:schemeClr val="bg2"/>
                </a:solidFill>
              </a:rPr>
              <a:t>What is the force per unit length between the two buses?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40221"/>
              </p:ext>
            </p:extLst>
          </p:nvPr>
        </p:nvGraphicFramePr>
        <p:xfrm>
          <a:off x="7595129" y="3102975"/>
          <a:ext cx="99536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3" name="Equation" r:id="rId6" imgW="482600" imgH="457200" progId="Equation.DSMT4">
                  <p:embed/>
                </p:oleObj>
              </mc:Choice>
              <mc:Fallback>
                <p:oleObj name="Equation" r:id="rId6" imgW="482600" imgH="4572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5129" y="3102975"/>
                        <a:ext cx="99536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584372"/>
              </p:ext>
            </p:extLst>
          </p:nvPr>
        </p:nvGraphicFramePr>
        <p:xfrm>
          <a:off x="404812" y="2289174"/>
          <a:ext cx="2517778" cy="701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4" name="Equation" r:id="rId8" imgW="1549080" imgH="431640" progId="Equation.DSMT4">
                  <p:embed/>
                </p:oleObj>
              </mc:Choice>
              <mc:Fallback>
                <p:oleObj name="Equation" r:id="rId8" imgW="1549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4812" y="2289174"/>
                        <a:ext cx="2517778" cy="701676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739043" y="2765528"/>
            <a:ext cx="5550530" cy="2478088"/>
            <a:chOff x="1739043" y="2765528"/>
            <a:chExt cx="5550530" cy="2478088"/>
          </a:xfrm>
        </p:grpSpPr>
        <p:sp>
          <p:nvSpPr>
            <p:cNvPr id="35" name="Line 4"/>
            <p:cNvSpPr>
              <a:spLocks noChangeShapeType="1"/>
            </p:cNvSpPr>
            <p:nvPr/>
          </p:nvSpPr>
          <p:spPr bwMode="auto">
            <a:xfrm flipV="1">
              <a:off x="4366356" y="4676878"/>
              <a:ext cx="0" cy="566738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>
              <a:off x="1900968" y="3554516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3" name="Line 7"/>
            <p:cNvSpPr>
              <a:spLocks noChangeShapeType="1"/>
            </p:cNvSpPr>
            <p:nvPr/>
          </p:nvSpPr>
          <p:spPr bwMode="auto">
            <a:xfrm>
              <a:off x="3456718" y="3554516"/>
              <a:ext cx="152400" cy="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5" name="Line 8"/>
            <p:cNvSpPr>
              <a:spLocks noChangeShapeType="1"/>
            </p:cNvSpPr>
            <p:nvPr/>
          </p:nvSpPr>
          <p:spPr bwMode="auto">
            <a:xfrm>
              <a:off x="1900968" y="4534003"/>
              <a:ext cx="4332288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 flipV="1">
              <a:off x="3494818" y="4532416"/>
              <a:ext cx="163513" cy="158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4361593" y="2905228"/>
              <a:ext cx="0" cy="569913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8" name="Oval 21"/>
            <p:cNvSpPr>
              <a:spLocks noChangeArrowheads="1"/>
            </p:cNvSpPr>
            <p:nvPr/>
          </p:nvSpPr>
          <p:spPr bwMode="auto">
            <a:xfrm>
              <a:off x="6138006" y="3479903"/>
              <a:ext cx="128588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9" name="Oval 22"/>
            <p:cNvSpPr>
              <a:spLocks noChangeArrowheads="1"/>
            </p:cNvSpPr>
            <p:nvPr/>
          </p:nvSpPr>
          <p:spPr bwMode="auto">
            <a:xfrm>
              <a:off x="1848581" y="3484666"/>
              <a:ext cx="127000" cy="127000"/>
            </a:xfrm>
            <a:prstGeom prst="ellipse">
              <a:avLst/>
            </a:prstGeom>
            <a:solidFill>
              <a:schemeClr val="bg2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0" name="Line 19"/>
            <p:cNvSpPr>
              <a:spLocks noChangeShapeType="1"/>
            </p:cNvSpPr>
            <p:nvPr/>
          </p:nvSpPr>
          <p:spPr bwMode="auto">
            <a:xfrm>
              <a:off x="6469793" y="4540353"/>
              <a:ext cx="4572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flipH="1" flipV="1">
              <a:off x="1893031" y="3984728"/>
              <a:ext cx="0" cy="4778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" name="Text Box 27"/>
            <p:cNvSpPr txBox="1">
              <a:spLocks noChangeArrowheads="1"/>
            </p:cNvSpPr>
            <p:nvPr/>
          </p:nvSpPr>
          <p:spPr bwMode="auto">
            <a:xfrm>
              <a:off x="1739043" y="3610078"/>
              <a:ext cx="2809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grpSp>
          <p:nvGrpSpPr>
            <p:cNvPr id="73" name="Group 39"/>
            <p:cNvGrpSpPr>
              <a:grpSpLocks/>
            </p:cNvGrpSpPr>
            <p:nvPr/>
          </p:nvGrpSpPr>
          <p:grpSpPr bwMode="auto">
            <a:xfrm>
              <a:off x="5831618" y="2765528"/>
              <a:ext cx="377825" cy="414338"/>
              <a:chOff x="5955155" y="1549399"/>
              <a:chExt cx="377825" cy="414338"/>
            </a:xfrm>
          </p:grpSpPr>
          <p:sp>
            <p:nvSpPr>
              <p:cNvPr id="82" name="Text Box 18"/>
              <p:cNvSpPr txBox="1">
                <a:spLocks noChangeArrowheads="1"/>
              </p:cNvSpPr>
              <p:nvPr/>
            </p:nvSpPr>
            <p:spPr bwMode="auto">
              <a:xfrm>
                <a:off x="5998460" y="1557474"/>
                <a:ext cx="311150" cy="36671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2</a:t>
                </a:r>
              </a:p>
            </p:txBody>
          </p:sp>
          <p:sp>
            <p:nvSpPr>
              <p:cNvPr id="83" name="Oval 17"/>
              <p:cNvSpPr>
                <a:spLocks noChangeArrowheads="1"/>
              </p:cNvSpPr>
              <p:nvPr/>
            </p:nvSpPr>
            <p:spPr bwMode="auto">
              <a:xfrm>
                <a:off x="5955155" y="1549399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4" name="Group 38"/>
            <p:cNvGrpSpPr>
              <a:grpSpLocks/>
            </p:cNvGrpSpPr>
            <p:nvPr/>
          </p:nvGrpSpPr>
          <p:grpSpPr bwMode="auto">
            <a:xfrm>
              <a:off x="5857018" y="4768953"/>
              <a:ext cx="377825" cy="414338"/>
              <a:chOff x="5979965" y="3551865"/>
              <a:chExt cx="377825" cy="414338"/>
            </a:xfrm>
          </p:grpSpPr>
          <p:sp>
            <p:nvSpPr>
              <p:cNvPr id="80" name="Text Box 16"/>
              <p:cNvSpPr txBox="1">
                <a:spLocks noChangeArrowheads="1"/>
              </p:cNvSpPr>
              <p:nvPr/>
            </p:nvSpPr>
            <p:spPr bwMode="auto">
              <a:xfrm>
                <a:off x="6010556" y="3567706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1</a:t>
                </a:r>
              </a:p>
            </p:txBody>
          </p:sp>
          <p:sp>
            <p:nvSpPr>
              <p:cNvPr id="81" name="Oval 17"/>
              <p:cNvSpPr>
                <a:spLocks noChangeArrowheads="1"/>
              </p:cNvSpPr>
              <p:nvPr/>
            </p:nvSpPr>
            <p:spPr bwMode="auto">
              <a:xfrm>
                <a:off x="5979965" y="3551865"/>
                <a:ext cx="377825" cy="414338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7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1086700"/>
                </p:ext>
              </p:extLst>
            </p:nvPr>
          </p:nvGraphicFramePr>
          <p:xfrm>
            <a:off x="3658053" y="3117624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5" name="Equation" r:id="rId10" imgW="126835" imgH="152202" progId="Equation.DSMT4">
                    <p:embed/>
                  </p:oleObj>
                </mc:Choice>
                <mc:Fallback>
                  <p:oleObj name="Equation" r:id="rId10" imgW="126835" imgH="152202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8053" y="3117624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9684531"/>
                </p:ext>
              </p:extLst>
            </p:nvPr>
          </p:nvGraphicFramePr>
          <p:xfrm>
            <a:off x="3668938" y="4119110"/>
            <a:ext cx="22701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6" name="Equation" r:id="rId12" imgW="126835" imgH="152202" progId="Equation.DSMT4">
                    <p:embed/>
                  </p:oleObj>
                </mc:Choice>
                <mc:Fallback>
                  <p:oleObj name="Equation" r:id="rId12" imgW="126835" imgH="152202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8938" y="4119110"/>
                          <a:ext cx="22701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0124603"/>
                </p:ext>
              </p:extLst>
            </p:nvPr>
          </p:nvGraphicFramePr>
          <p:xfrm>
            <a:off x="4539570" y="2972935"/>
            <a:ext cx="317500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7" name="Equation" r:id="rId13" imgW="177646" imgH="228402" progId="Equation.DSMT4">
                    <p:embed/>
                  </p:oleObj>
                </mc:Choice>
                <mc:Fallback>
                  <p:oleObj name="Equation" r:id="rId13" imgW="177646" imgH="228402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9570" y="2972935"/>
                          <a:ext cx="317500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721306"/>
                </p:ext>
              </p:extLst>
            </p:nvPr>
          </p:nvGraphicFramePr>
          <p:xfrm>
            <a:off x="4550455" y="4736874"/>
            <a:ext cx="293687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8"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0" name="Picture 1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0455" y="4736874"/>
                          <a:ext cx="293687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7235992"/>
                </p:ext>
              </p:extLst>
            </p:nvPr>
          </p:nvGraphicFramePr>
          <p:xfrm>
            <a:off x="7086373" y="4411664"/>
            <a:ext cx="2032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9" name="Equation" r:id="rId17" imgW="114102" imgH="126780" progId="Equation.DSMT4">
                    <p:embed/>
                  </p:oleObj>
                </mc:Choice>
                <mc:Fallback>
                  <p:oleObj name="Equation" r:id="rId17" imgW="114102" imgH="126780" progId="Equation.DSMT4">
                    <p:embed/>
                    <p:pic>
                      <p:nvPicPr>
                        <p:cNvPr id="0" name="Picture 1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373" y="4411664"/>
                          <a:ext cx="2032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" name="Straight Arrow Connector 4"/>
            <p:cNvCxnSpPr/>
            <p:nvPr/>
          </p:nvCxnSpPr>
          <p:spPr bwMode="auto">
            <a:xfrm flipH="1">
              <a:off x="2466975" y="4352925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9834303"/>
                </p:ext>
              </p:extLst>
            </p:nvPr>
          </p:nvGraphicFramePr>
          <p:xfrm>
            <a:off x="2947987" y="4095750"/>
            <a:ext cx="204787" cy="3351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00" name="Equation" r:id="rId19" imgW="139680" imgH="228600" progId="Equation.DSMT4">
                    <p:embed/>
                  </p:oleObj>
                </mc:Choice>
                <mc:Fallback>
                  <p:oleObj name="Equation" r:id="rId19" imgW="1396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947987" y="4095750"/>
                          <a:ext cx="204787" cy="3351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Arrow Connector 37"/>
            <p:cNvCxnSpPr/>
            <p:nvPr/>
          </p:nvCxnSpPr>
          <p:spPr bwMode="auto">
            <a:xfrm>
              <a:off x="2495550" y="3714750"/>
              <a:ext cx="381000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9875586"/>
                </p:ext>
              </p:extLst>
            </p:nvPr>
          </p:nvGraphicFramePr>
          <p:xfrm>
            <a:off x="2941637" y="3657600"/>
            <a:ext cx="211137" cy="3167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01" name="Equation" r:id="rId21" imgW="152280" imgH="228600" progId="Equation.DSMT4">
                    <p:embed/>
                  </p:oleObj>
                </mc:Choice>
                <mc:Fallback>
                  <p:oleObj name="Equation" r:id="rId21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2941637" y="3657600"/>
                          <a:ext cx="211137" cy="31670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12515</TotalTime>
  <Words>1026</Words>
  <Application>Microsoft Office PowerPoint</Application>
  <PresentationFormat>On-screen Show (4:3)</PresentationFormat>
  <Paragraphs>196</Paragraphs>
  <Slides>22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1034</cp:revision>
  <cp:lastPrinted>1999-08-25T18:07:04Z</cp:lastPrinted>
  <dcterms:created xsi:type="dcterms:W3CDTF">1999-08-24T13:57:19Z</dcterms:created>
  <dcterms:modified xsi:type="dcterms:W3CDTF">2023-04-25T21:32:42Z</dcterms:modified>
</cp:coreProperties>
</file>