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7"/>
  </p:notesMasterIdLst>
  <p:handoutMasterIdLst>
    <p:handoutMasterId r:id="rId18"/>
  </p:handoutMasterIdLst>
  <p:sldIdLst>
    <p:sldId id="276" r:id="rId2"/>
    <p:sldId id="352" r:id="rId3"/>
    <p:sldId id="375" r:id="rId4"/>
    <p:sldId id="374" r:id="rId5"/>
    <p:sldId id="376" r:id="rId6"/>
    <p:sldId id="363" r:id="rId7"/>
    <p:sldId id="354" r:id="rId8"/>
    <p:sldId id="353" r:id="rId9"/>
    <p:sldId id="360" r:id="rId10"/>
    <p:sldId id="377" r:id="rId11"/>
    <p:sldId id="379" r:id="rId12"/>
    <p:sldId id="378" r:id="rId13"/>
    <p:sldId id="380" r:id="rId14"/>
    <p:sldId id="381" r:id="rId15"/>
    <p:sldId id="382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FF"/>
    <a:srgbClr val="0000CC"/>
    <a:srgbClr val="FFCCFF"/>
    <a:srgbClr val="FF99FF"/>
    <a:srgbClr val="FF9933"/>
    <a:srgbClr val="33CC33"/>
    <a:srgbClr val="6699FF"/>
    <a:srgbClr val="969696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4667" autoAdjust="0"/>
  </p:normalViewPr>
  <p:slideViewPr>
    <p:cSldViewPr snapToGrid="0">
      <p:cViewPr varScale="1">
        <p:scale>
          <a:sx n="111" d="100"/>
          <a:sy n="111" d="100"/>
        </p:scale>
        <p:origin x="231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4.wmf"/><Relationship Id="rId6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63.wmf"/><Relationship Id="rId12" Type="http://schemas.openxmlformats.org/officeDocument/2006/relationships/image" Target="../media/image67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62.wmf"/><Relationship Id="rId11" Type="http://schemas.openxmlformats.org/officeDocument/2006/relationships/image" Target="../media/image74.wmf"/><Relationship Id="rId5" Type="http://schemas.openxmlformats.org/officeDocument/2006/relationships/image" Target="../media/image61.wmf"/><Relationship Id="rId10" Type="http://schemas.openxmlformats.org/officeDocument/2006/relationships/image" Target="../media/image73.wmf"/><Relationship Id="rId4" Type="http://schemas.openxmlformats.org/officeDocument/2006/relationships/image" Target="../media/image60.wmf"/><Relationship Id="rId9" Type="http://schemas.openxmlformats.org/officeDocument/2006/relationships/image" Target="../media/image72.wmf"/><Relationship Id="rId14" Type="http://schemas.openxmlformats.org/officeDocument/2006/relationships/image" Target="../media/image76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81.wmf"/><Relationship Id="rId3" Type="http://schemas.openxmlformats.org/officeDocument/2006/relationships/image" Target="../media/image70.wmf"/><Relationship Id="rId7" Type="http://schemas.openxmlformats.org/officeDocument/2006/relationships/image" Target="../media/image63.wmf"/><Relationship Id="rId12" Type="http://schemas.openxmlformats.org/officeDocument/2006/relationships/image" Target="../media/image67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62.wmf"/><Relationship Id="rId11" Type="http://schemas.openxmlformats.org/officeDocument/2006/relationships/image" Target="../media/image80.wmf"/><Relationship Id="rId5" Type="http://schemas.openxmlformats.org/officeDocument/2006/relationships/image" Target="../media/image61.wmf"/><Relationship Id="rId10" Type="http://schemas.openxmlformats.org/officeDocument/2006/relationships/image" Target="../media/image79.wmf"/><Relationship Id="rId4" Type="http://schemas.openxmlformats.org/officeDocument/2006/relationships/image" Target="../media/image60.wmf"/><Relationship Id="rId9" Type="http://schemas.openxmlformats.org/officeDocument/2006/relationships/image" Target="../media/image72.wmf"/><Relationship Id="rId14" Type="http://schemas.openxmlformats.org/officeDocument/2006/relationships/image" Target="../media/image8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8.wmf"/><Relationship Id="rId7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0.wmf"/><Relationship Id="rId5" Type="http://schemas.openxmlformats.org/officeDocument/2006/relationships/image" Target="../media/image4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7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2.e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Relationship Id="rId1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5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.wmf"/><Relationship Id="rId2" Type="http://schemas.openxmlformats.org/officeDocument/2006/relationships/image" Target="../media/image35.wmf"/><Relationship Id="rId16" Type="http://schemas.openxmlformats.org/officeDocument/2006/relationships/image" Target="../media/image48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5" Type="http://schemas.openxmlformats.org/officeDocument/2006/relationships/image" Target="../media/image47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Relationship Id="rId1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36.wmf"/><Relationship Id="rId7" Type="http://schemas.openxmlformats.org/officeDocument/2006/relationships/image" Target="../media/image39.wmf"/><Relationship Id="rId12" Type="http://schemas.openxmlformats.org/officeDocument/2006/relationships/image" Target="../media/image48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44.wmf"/><Relationship Id="rId11" Type="http://schemas.openxmlformats.org/officeDocument/2006/relationships/image" Target="../media/image47.wmf"/><Relationship Id="rId5" Type="http://schemas.openxmlformats.org/officeDocument/2006/relationships/image" Target="../media/image43.wmf"/><Relationship Id="rId10" Type="http://schemas.openxmlformats.org/officeDocument/2006/relationships/image" Target="../media/image46.wmf"/><Relationship Id="rId4" Type="http://schemas.openxmlformats.org/officeDocument/2006/relationships/image" Target="../media/image42.wmf"/><Relationship Id="rId9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53.wmf"/><Relationship Id="rId7" Type="http://schemas.openxmlformats.org/officeDocument/2006/relationships/image" Target="../media/image39.wmf"/><Relationship Id="rId12" Type="http://schemas.openxmlformats.org/officeDocument/2006/relationships/image" Target="../media/image48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44.wmf"/><Relationship Id="rId11" Type="http://schemas.openxmlformats.org/officeDocument/2006/relationships/image" Target="../media/image47.wmf"/><Relationship Id="rId5" Type="http://schemas.openxmlformats.org/officeDocument/2006/relationships/image" Target="../media/image43.wmf"/><Relationship Id="rId10" Type="http://schemas.openxmlformats.org/officeDocument/2006/relationships/image" Target="../media/image46.wmf"/><Relationship Id="rId4" Type="http://schemas.openxmlformats.org/officeDocument/2006/relationships/image" Target="../media/image42.wmf"/><Relationship Id="rId9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4F17F1B-C5F6-409B-B2DE-7FB94B6D6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16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3FC471C-ABA6-4D29-8B87-C6DEE0839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20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E4E24-1E23-42ED-B5AF-A9085FDAD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53ACD-1859-4B16-9A49-0D9CA4DC037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53ACD-1859-4B16-9A49-0D9CA4DC037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53ACD-1859-4B16-9A49-0D9CA4DC037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53ACD-1859-4B16-9A49-0D9CA4DC037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53ACD-1859-4B16-9A49-0D9CA4DC037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53ACD-1859-4B16-9A49-0D9CA4DC037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0993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15A1B9-523A-4A75-A0DD-55974DA3E51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1F2D96-A419-470A-99DF-CDE08844C3B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C9D744-2069-4FB8-B2CD-83E4E84EEC7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0385A7-6B0E-423E-B227-5045149D686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D5C79-1D03-4C5F-8AD7-2E8D4C006CC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63A066-5DFD-405C-9004-EEC5F981390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82AFE6-C327-450F-8C07-07257214CC1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53ACD-1859-4B16-9A49-0D9CA4DC037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4.wmf"/><Relationship Id="rId4" Type="http://schemas.openxmlformats.org/officeDocument/2006/relationships/oleObject" Target="../embeddings/oleObject8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58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5" Type="http://schemas.openxmlformats.org/officeDocument/2006/relationships/image" Target="../media/image59.wmf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82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8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59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58.wmf"/><Relationship Id="rId5" Type="http://schemas.openxmlformats.org/officeDocument/2006/relationships/image" Target="../media/image54.wmf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8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9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101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98.bin"/><Relationship Id="rId17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0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image" Target="../media/image65.wmf"/><Relationship Id="rId10" Type="http://schemas.openxmlformats.org/officeDocument/2006/relationships/oleObject" Target="../embeddings/oleObject97.bin"/><Relationship Id="rId19" Type="http://schemas.openxmlformats.org/officeDocument/2006/relationships/image" Target="../media/image67.wmf"/><Relationship Id="rId4" Type="http://schemas.openxmlformats.org/officeDocument/2006/relationships/oleObject" Target="../embeddings/oleObject94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9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image" Target="../media/image61.wmf"/><Relationship Id="rId18" Type="http://schemas.openxmlformats.org/officeDocument/2006/relationships/oleObject" Target="../embeddings/oleObject109.bin"/><Relationship Id="rId26" Type="http://schemas.openxmlformats.org/officeDocument/2006/relationships/oleObject" Target="../embeddings/oleObject113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72.wmf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106.bin"/><Relationship Id="rId17" Type="http://schemas.openxmlformats.org/officeDocument/2006/relationships/image" Target="../media/image63.wmf"/><Relationship Id="rId25" Type="http://schemas.openxmlformats.org/officeDocument/2006/relationships/image" Target="../media/image7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8.bin"/><Relationship Id="rId20" Type="http://schemas.openxmlformats.org/officeDocument/2006/relationships/oleObject" Target="../embeddings/oleObject110.bin"/><Relationship Id="rId29" Type="http://schemas.openxmlformats.org/officeDocument/2006/relationships/image" Target="../media/image75.wmf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03.bin"/><Relationship Id="rId11" Type="http://schemas.openxmlformats.org/officeDocument/2006/relationships/image" Target="../media/image60.wmf"/><Relationship Id="rId24" Type="http://schemas.openxmlformats.org/officeDocument/2006/relationships/oleObject" Target="../embeddings/oleObject112.bin"/><Relationship Id="rId5" Type="http://schemas.openxmlformats.org/officeDocument/2006/relationships/image" Target="../media/image68.wmf"/><Relationship Id="rId15" Type="http://schemas.openxmlformats.org/officeDocument/2006/relationships/image" Target="../media/image62.wmf"/><Relationship Id="rId23" Type="http://schemas.openxmlformats.org/officeDocument/2006/relationships/image" Target="../media/image73.wmf"/><Relationship Id="rId28" Type="http://schemas.openxmlformats.org/officeDocument/2006/relationships/oleObject" Target="../embeddings/oleObject114.bin"/><Relationship Id="rId10" Type="http://schemas.openxmlformats.org/officeDocument/2006/relationships/oleObject" Target="../embeddings/oleObject105.bin"/><Relationship Id="rId19" Type="http://schemas.openxmlformats.org/officeDocument/2006/relationships/image" Target="../media/image71.wmf"/><Relationship Id="rId31" Type="http://schemas.openxmlformats.org/officeDocument/2006/relationships/image" Target="../media/image76.wmf"/><Relationship Id="rId4" Type="http://schemas.openxmlformats.org/officeDocument/2006/relationships/oleObject" Target="../embeddings/oleObject102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107.bin"/><Relationship Id="rId22" Type="http://schemas.openxmlformats.org/officeDocument/2006/relationships/oleObject" Target="../embeddings/oleObject111.bin"/><Relationship Id="rId27" Type="http://schemas.openxmlformats.org/officeDocument/2006/relationships/image" Target="../media/image67.wmf"/><Relationship Id="rId30" Type="http://schemas.openxmlformats.org/officeDocument/2006/relationships/oleObject" Target="../embeddings/oleObject11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image" Target="../media/image61.wmf"/><Relationship Id="rId18" Type="http://schemas.openxmlformats.org/officeDocument/2006/relationships/oleObject" Target="../embeddings/oleObject109.bin"/><Relationship Id="rId26" Type="http://schemas.openxmlformats.org/officeDocument/2006/relationships/oleObject" Target="../embeddings/oleObject113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72.wmf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106.bin"/><Relationship Id="rId17" Type="http://schemas.openxmlformats.org/officeDocument/2006/relationships/image" Target="../media/image63.wmf"/><Relationship Id="rId25" Type="http://schemas.openxmlformats.org/officeDocument/2006/relationships/image" Target="../media/image8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8.bin"/><Relationship Id="rId20" Type="http://schemas.openxmlformats.org/officeDocument/2006/relationships/oleObject" Target="../embeddings/oleObject110.bin"/><Relationship Id="rId29" Type="http://schemas.openxmlformats.org/officeDocument/2006/relationships/image" Target="../media/image81.wmf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17.bin"/><Relationship Id="rId11" Type="http://schemas.openxmlformats.org/officeDocument/2006/relationships/image" Target="../media/image60.wmf"/><Relationship Id="rId24" Type="http://schemas.openxmlformats.org/officeDocument/2006/relationships/oleObject" Target="../embeddings/oleObject119.bin"/><Relationship Id="rId5" Type="http://schemas.openxmlformats.org/officeDocument/2006/relationships/image" Target="../media/image77.wmf"/><Relationship Id="rId15" Type="http://schemas.openxmlformats.org/officeDocument/2006/relationships/image" Target="../media/image62.wmf"/><Relationship Id="rId23" Type="http://schemas.openxmlformats.org/officeDocument/2006/relationships/image" Target="../media/image79.wmf"/><Relationship Id="rId28" Type="http://schemas.openxmlformats.org/officeDocument/2006/relationships/oleObject" Target="../embeddings/oleObject120.bin"/><Relationship Id="rId10" Type="http://schemas.openxmlformats.org/officeDocument/2006/relationships/oleObject" Target="../embeddings/oleObject105.bin"/><Relationship Id="rId19" Type="http://schemas.openxmlformats.org/officeDocument/2006/relationships/image" Target="../media/image71.wmf"/><Relationship Id="rId31" Type="http://schemas.openxmlformats.org/officeDocument/2006/relationships/image" Target="../media/image82.wmf"/><Relationship Id="rId4" Type="http://schemas.openxmlformats.org/officeDocument/2006/relationships/oleObject" Target="../embeddings/oleObject116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107.bin"/><Relationship Id="rId22" Type="http://schemas.openxmlformats.org/officeDocument/2006/relationships/oleObject" Target="../embeddings/oleObject118.bin"/><Relationship Id="rId27" Type="http://schemas.openxmlformats.org/officeDocument/2006/relationships/image" Target="../media/image67.wmf"/><Relationship Id="rId30" Type="http://schemas.openxmlformats.org/officeDocument/2006/relationships/oleObject" Target="../embeddings/oleObject12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4.wmf"/><Relationship Id="rId18" Type="http://schemas.openxmlformats.org/officeDocument/2006/relationships/oleObject" Target="../embeddings/oleObject1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21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9.wmf"/><Relationship Id="rId5" Type="http://schemas.openxmlformats.org/officeDocument/2006/relationships/image" Target="../media/image13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30.bin"/><Relationship Id="rId26" Type="http://schemas.openxmlformats.org/officeDocument/2006/relationships/oleObject" Target="../embeddings/oleObject34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8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26.wmf"/><Relationship Id="rId25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1.bin"/><Relationship Id="rId29" Type="http://schemas.openxmlformats.org/officeDocument/2006/relationships/image" Target="../media/image32.e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3.wmf"/><Relationship Id="rId24" Type="http://schemas.openxmlformats.org/officeDocument/2006/relationships/oleObject" Target="../embeddings/oleObject33.bin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23" Type="http://schemas.openxmlformats.org/officeDocument/2006/relationships/image" Target="../media/image29.wmf"/><Relationship Id="rId28" Type="http://schemas.openxmlformats.org/officeDocument/2006/relationships/oleObject" Target="../embeddings/oleObject35.bin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27.wmf"/><Relationship Id="rId31" Type="http://schemas.openxmlformats.org/officeDocument/2006/relationships/image" Target="../media/image33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8.bin"/><Relationship Id="rId22" Type="http://schemas.openxmlformats.org/officeDocument/2006/relationships/oleObject" Target="../embeddings/oleObject32.bin"/><Relationship Id="rId27" Type="http://schemas.openxmlformats.org/officeDocument/2006/relationships/image" Target="../media/image31.wmf"/><Relationship Id="rId30" Type="http://schemas.openxmlformats.org/officeDocument/2006/relationships/oleObject" Target="../embeddings/oleObject36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8.wmf"/><Relationship Id="rId18" Type="http://schemas.openxmlformats.org/officeDocument/2006/relationships/oleObject" Target="../embeddings/oleObject44.bin"/><Relationship Id="rId26" Type="http://schemas.openxmlformats.org/officeDocument/2006/relationships/oleObject" Target="../embeddings/oleObject48.bin"/><Relationship Id="rId21" Type="http://schemas.openxmlformats.org/officeDocument/2006/relationships/image" Target="../media/image42.wmf"/><Relationship Id="rId34" Type="http://schemas.openxmlformats.org/officeDocument/2006/relationships/image" Target="../media/image47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40.wmf"/><Relationship Id="rId25" Type="http://schemas.openxmlformats.org/officeDocument/2006/relationships/image" Target="../media/image44.wmf"/><Relationship Id="rId3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5.bin"/><Relationship Id="rId29" Type="http://schemas.openxmlformats.org/officeDocument/2006/relationships/oleObject" Target="../embeddings/oleObject50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37.wmf"/><Relationship Id="rId24" Type="http://schemas.openxmlformats.org/officeDocument/2006/relationships/oleObject" Target="../embeddings/oleObject47.bin"/><Relationship Id="rId32" Type="http://schemas.openxmlformats.org/officeDocument/2006/relationships/image" Target="../media/image46.wmf"/><Relationship Id="rId37" Type="http://schemas.openxmlformats.org/officeDocument/2006/relationships/oleObject" Target="../embeddings/oleObject54.bin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23" Type="http://schemas.openxmlformats.org/officeDocument/2006/relationships/image" Target="../media/image43.wmf"/><Relationship Id="rId28" Type="http://schemas.openxmlformats.org/officeDocument/2006/relationships/image" Target="../media/image4.wmf"/><Relationship Id="rId36" Type="http://schemas.openxmlformats.org/officeDocument/2006/relationships/image" Target="../media/image48.wmf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41.wmf"/><Relationship Id="rId31" Type="http://schemas.openxmlformats.org/officeDocument/2006/relationships/oleObject" Target="../embeddings/oleObject51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42.bin"/><Relationship Id="rId22" Type="http://schemas.openxmlformats.org/officeDocument/2006/relationships/oleObject" Target="../embeddings/oleObject46.bin"/><Relationship Id="rId27" Type="http://schemas.openxmlformats.org/officeDocument/2006/relationships/oleObject" Target="../embeddings/oleObject49.bin"/><Relationship Id="rId30" Type="http://schemas.openxmlformats.org/officeDocument/2006/relationships/image" Target="../media/image45.wmf"/><Relationship Id="rId35" Type="http://schemas.openxmlformats.org/officeDocument/2006/relationships/oleObject" Target="../embeddings/oleObject53.bin"/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62.bin"/><Relationship Id="rId26" Type="http://schemas.openxmlformats.org/officeDocument/2006/relationships/oleObject" Target="../embeddings/oleObject66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45.wmf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39.wmf"/><Relationship Id="rId25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1.bin"/><Relationship Id="rId20" Type="http://schemas.openxmlformats.org/officeDocument/2006/relationships/oleObject" Target="../embeddings/oleObject63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42.wmf"/><Relationship Id="rId24" Type="http://schemas.openxmlformats.org/officeDocument/2006/relationships/oleObject" Target="../embeddings/oleObject65.bin"/><Relationship Id="rId5" Type="http://schemas.openxmlformats.org/officeDocument/2006/relationships/image" Target="../media/image49.wmf"/><Relationship Id="rId15" Type="http://schemas.openxmlformats.org/officeDocument/2006/relationships/image" Target="../media/image44.wmf"/><Relationship Id="rId23" Type="http://schemas.openxmlformats.org/officeDocument/2006/relationships/image" Target="../media/image46.wmf"/><Relationship Id="rId28" Type="http://schemas.openxmlformats.org/officeDocument/2006/relationships/oleObject" Target="../embeddings/oleObject67.bin"/><Relationship Id="rId10" Type="http://schemas.openxmlformats.org/officeDocument/2006/relationships/oleObject" Target="../embeddings/oleObject58.bin"/><Relationship Id="rId19" Type="http://schemas.openxmlformats.org/officeDocument/2006/relationships/image" Target="../media/image4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60.bin"/><Relationship Id="rId22" Type="http://schemas.openxmlformats.org/officeDocument/2006/relationships/oleObject" Target="../embeddings/oleObject64.bin"/><Relationship Id="rId27" Type="http://schemas.openxmlformats.org/officeDocument/2006/relationships/image" Target="../media/image4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75.bin"/><Relationship Id="rId26" Type="http://schemas.openxmlformats.org/officeDocument/2006/relationships/oleObject" Target="../embeddings/oleObject79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45.wmf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39.wmf"/><Relationship Id="rId25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4.bin"/><Relationship Id="rId20" Type="http://schemas.openxmlformats.org/officeDocument/2006/relationships/oleObject" Target="../embeddings/oleObject76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42.wmf"/><Relationship Id="rId24" Type="http://schemas.openxmlformats.org/officeDocument/2006/relationships/oleObject" Target="../embeddings/oleObject78.bin"/><Relationship Id="rId5" Type="http://schemas.openxmlformats.org/officeDocument/2006/relationships/image" Target="../media/image51.wmf"/><Relationship Id="rId15" Type="http://schemas.openxmlformats.org/officeDocument/2006/relationships/image" Target="../media/image44.wmf"/><Relationship Id="rId23" Type="http://schemas.openxmlformats.org/officeDocument/2006/relationships/image" Target="../media/image46.wmf"/><Relationship Id="rId28" Type="http://schemas.openxmlformats.org/officeDocument/2006/relationships/oleObject" Target="../embeddings/oleObject80.bin"/><Relationship Id="rId10" Type="http://schemas.openxmlformats.org/officeDocument/2006/relationships/oleObject" Target="../embeddings/oleObject71.bin"/><Relationship Id="rId19" Type="http://schemas.openxmlformats.org/officeDocument/2006/relationships/image" Target="../media/image4.wmf"/><Relationship Id="rId4" Type="http://schemas.openxmlformats.org/officeDocument/2006/relationships/oleObject" Target="../embeddings/oleObject68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73.bin"/><Relationship Id="rId22" Type="http://schemas.openxmlformats.org/officeDocument/2006/relationships/oleObject" Target="../embeddings/oleObject77.bin"/><Relationship Id="rId27" Type="http://schemas.openxmlformats.org/officeDocument/2006/relationships/image" Target="../media/image4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018316" y="2592388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 smtClean="0">
                <a:solidFill>
                  <a:schemeClr val="bg2"/>
                </a:solidFill>
              </a:rPr>
              <a:t>Dept. of ECE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625896" y="18272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2"/>
                </a:solidFill>
              </a:rPr>
              <a:t>Spring 2023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4953000" y="4508500"/>
            <a:ext cx="36195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</a:t>
            </a:r>
            <a:r>
              <a:rPr lang="en-US" sz="4000" dirty="0" smtClean="0">
                <a:solidFill>
                  <a:schemeClr val="bg1"/>
                </a:solidFill>
              </a:rPr>
              <a:t>33</a:t>
            </a:r>
          </a:p>
          <a:p>
            <a:pPr algn="ctr" eaLnBrk="0" hangingPunct="0"/>
            <a:r>
              <a:rPr lang="en-US" sz="2800" dirty="0" smtClean="0">
                <a:solidFill>
                  <a:schemeClr val="bg1"/>
                </a:solidFill>
              </a:rPr>
              <a:t>Mutual Inductance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525483" y="3999015"/>
          <a:ext cx="3657600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Photo Editor Photo" r:id="rId4" imgW="2857899" imgH="2048161" progId="">
                  <p:embed/>
                </p:oleObj>
              </mc:Choice>
              <mc:Fallback>
                <p:oleObj name="Photo Editor Photo" r:id="rId4" imgW="2857899" imgH="2048161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83" y="3999015"/>
                        <a:ext cx="3657600" cy="262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3318 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Applied Electricity and Magnetism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Text Box 2"/>
          <p:cNvSpPr txBox="1">
            <a:spLocks noChangeArrowheads="1"/>
          </p:cNvSpPr>
          <p:nvPr/>
        </p:nvSpPr>
        <p:spPr bwMode="auto">
          <a:xfrm>
            <a:off x="1817700" y="0"/>
            <a:ext cx="54879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Dot Convention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653928" y="1048461"/>
            <a:ext cx="7499634" cy="707886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The dot convention allows us to use mutual inductance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M</a:t>
            </a:r>
            <a:r>
              <a:rPr lang="en-US" sz="2000" dirty="0" smtClean="0">
                <a:solidFill>
                  <a:schemeClr val="bg1"/>
                </a:solidFill>
              </a:rPr>
              <a:t> without having to visually inspect how the coils are wound. 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1750" name="Object 39"/>
          <p:cNvGraphicFramePr>
            <a:graphicFrameLocks noChangeAspect="1"/>
          </p:cNvGraphicFramePr>
          <p:nvPr/>
        </p:nvGraphicFramePr>
        <p:xfrm>
          <a:off x="2041057" y="2432248"/>
          <a:ext cx="4950110" cy="758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5" name="Equation" r:id="rId4" imgW="2565400" imgH="393700" progId="Equation.DSMT4">
                  <p:embed/>
                </p:oleObj>
              </mc:Choice>
              <mc:Fallback>
                <p:oleObj name="Equation" r:id="rId4" imgW="2565400" imgH="3937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057" y="2432248"/>
                        <a:ext cx="4950110" cy="75879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034780" y="4055966"/>
            <a:ext cx="7127443" cy="707886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The dots tell us where to put the </a:t>
            </a:r>
            <a:r>
              <a:rPr lang="en-US" sz="2000" u="sng" dirty="0" smtClean="0">
                <a:solidFill>
                  <a:schemeClr val="bg1"/>
                </a:solidFill>
              </a:rPr>
              <a:t>positive</a:t>
            </a:r>
            <a:r>
              <a:rPr lang="en-US" sz="2000" dirty="0" smtClean="0">
                <a:solidFill>
                  <a:schemeClr val="bg1"/>
                </a:solidFill>
              </a:rPr>
              <a:t> sign for the voltage on one coil, and where the current </a:t>
            </a:r>
            <a:r>
              <a:rPr lang="en-US" sz="2000" u="sng" dirty="0" smtClean="0">
                <a:solidFill>
                  <a:schemeClr val="bg1"/>
                </a:solidFill>
              </a:rPr>
              <a:t>enters</a:t>
            </a:r>
            <a:r>
              <a:rPr lang="en-US" sz="2000" dirty="0" smtClean="0">
                <a:solidFill>
                  <a:schemeClr val="bg1"/>
                </a:solidFill>
              </a:rPr>
              <a:t> the other coil.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45673" y="5476134"/>
            <a:ext cx="5700155" cy="738664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Note:</a:t>
            </a:r>
            <a:r>
              <a:rPr lang="en-US" sz="14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We also label voltages and currents with the passive sign convention, to be consistent with the self inductance.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Text Box 2"/>
          <p:cNvSpPr txBox="1">
            <a:spLocks noChangeArrowheads="1"/>
          </p:cNvSpPr>
          <p:nvPr/>
        </p:nvSpPr>
        <p:spPr bwMode="auto">
          <a:xfrm>
            <a:off x="1497075" y="0"/>
            <a:ext cx="54879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Dot Convention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31750" name="Object 39"/>
          <p:cNvGraphicFramePr>
            <a:graphicFrameLocks noChangeAspect="1"/>
          </p:cNvGraphicFramePr>
          <p:nvPr/>
        </p:nvGraphicFramePr>
        <p:xfrm>
          <a:off x="2171424" y="5570678"/>
          <a:ext cx="4950110" cy="758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9" name="Equation" r:id="rId4" imgW="2565400" imgH="393700" progId="Equation.DSMT4">
                  <p:embed/>
                </p:oleObj>
              </mc:Choice>
              <mc:Fallback>
                <p:oleObj name="Equation" r:id="rId4" imgW="2565400" imgH="39370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424" y="5570678"/>
                        <a:ext cx="4950110" cy="75879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634431" y="1024577"/>
            <a:ext cx="749963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Here is one possible dot arrangement: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1903413" y="1744663"/>
            <a:ext cx="5260975" cy="3228975"/>
            <a:chOff x="1903413" y="1744663"/>
            <a:chExt cx="5260975" cy="3228975"/>
          </a:xfrm>
        </p:grpSpPr>
        <p:grpSp>
          <p:nvGrpSpPr>
            <p:cNvPr id="3" name="Group 46"/>
            <p:cNvGrpSpPr/>
            <p:nvPr/>
          </p:nvGrpSpPr>
          <p:grpSpPr>
            <a:xfrm>
              <a:off x="2743848" y="2157158"/>
              <a:ext cx="382137" cy="2115403"/>
              <a:chOff x="2825086" y="2634018"/>
              <a:chExt cx="382137" cy="2115403"/>
            </a:xfrm>
          </p:grpSpPr>
          <p:cxnSp>
            <p:nvCxnSpPr>
              <p:cNvPr id="45" name="Straight Connector 44"/>
              <p:cNvCxnSpPr/>
              <p:nvPr/>
            </p:nvCxnSpPr>
            <p:spPr bwMode="auto">
              <a:xfrm>
                <a:off x="3016155" y="2634018"/>
                <a:ext cx="0" cy="211540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43" name="Rectangle 42"/>
              <p:cNvSpPr/>
              <p:nvPr/>
            </p:nvSpPr>
            <p:spPr bwMode="auto">
              <a:xfrm>
                <a:off x="2825086" y="3179928"/>
                <a:ext cx="382137" cy="873457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46" name="Oval 45"/>
            <p:cNvSpPr/>
            <p:nvPr/>
          </p:nvSpPr>
          <p:spPr bwMode="auto">
            <a:xfrm>
              <a:off x="3125987" y="2416466"/>
              <a:ext cx="109182" cy="109182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4" name="Group 50"/>
            <p:cNvGrpSpPr/>
            <p:nvPr/>
          </p:nvGrpSpPr>
          <p:grpSpPr>
            <a:xfrm>
              <a:off x="5912403" y="2637096"/>
              <a:ext cx="382137" cy="2115403"/>
              <a:chOff x="2825086" y="2634018"/>
              <a:chExt cx="382137" cy="2115403"/>
            </a:xfrm>
          </p:grpSpPr>
          <p:cxnSp>
            <p:nvCxnSpPr>
              <p:cNvPr id="52" name="Straight Connector 51"/>
              <p:cNvCxnSpPr/>
              <p:nvPr/>
            </p:nvCxnSpPr>
            <p:spPr bwMode="auto">
              <a:xfrm>
                <a:off x="3016155" y="2634018"/>
                <a:ext cx="0" cy="211540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3" name="Rectangle 52"/>
              <p:cNvSpPr/>
              <p:nvPr/>
            </p:nvSpPr>
            <p:spPr bwMode="auto">
              <a:xfrm>
                <a:off x="2825086" y="3179928"/>
                <a:ext cx="382137" cy="873457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54" name="Oval 53"/>
            <p:cNvSpPr/>
            <p:nvPr/>
          </p:nvSpPr>
          <p:spPr bwMode="auto">
            <a:xfrm>
              <a:off x="5789575" y="4138352"/>
              <a:ext cx="109182" cy="109182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566427" y="4586460"/>
              <a:ext cx="77457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Coil 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721335" y="2036595"/>
              <a:ext cx="77457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Coil 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 flipV="1">
              <a:off x="6104517" y="4245258"/>
              <a:ext cx="0" cy="34119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 flipH="1" flipV="1">
              <a:off x="3398943" y="2621183"/>
              <a:ext cx="859807" cy="5595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>
              <a:off x="4831956" y="3494638"/>
              <a:ext cx="805217" cy="5868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2238882" y="2266346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256084" y="3692394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 bwMode="auto">
            <a:xfrm>
              <a:off x="2931828" y="2282262"/>
              <a:ext cx="0" cy="34119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77" name="TextBox 76"/>
            <p:cNvSpPr txBox="1"/>
            <p:nvPr/>
          </p:nvSpPr>
          <p:spPr>
            <a:xfrm>
              <a:off x="6321838" y="41793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324111" y="258791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87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1713329"/>
                </p:ext>
              </p:extLst>
            </p:nvPr>
          </p:nvGraphicFramePr>
          <p:xfrm>
            <a:off x="4349749" y="3152776"/>
            <a:ext cx="365525" cy="274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60" name="Equation" r:id="rId6" imgW="203024" imgH="152268" progId="Equation.DSMT4">
                    <p:embed/>
                  </p:oleObj>
                </mc:Choice>
                <mc:Fallback>
                  <p:oleObj name="Equation" r:id="rId6" imgW="203024" imgH="152268" progId="Equation.DSMT4">
                    <p:embed/>
                    <p:pic>
                      <p:nvPicPr>
                        <p:cNvPr id="0" name="Picture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9749" y="3152776"/>
                          <a:ext cx="365525" cy="274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8" name="Object 37"/>
            <p:cNvGraphicFramePr>
              <a:graphicFrameLocks noChangeAspect="1"/>
            </p:cNvGraphicFramePr>
            <p:nvPr/>
          </p:nvGraphicFramePr>
          <p:xfrm>
            <a:off x="1903413" y="2944484"/>
            <a:ext cx="534987" cy="3908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61" name="Equation" r:id="rId8" imgW="342751" imgH="253890" progId="Equation.DSMT4">
                    <p:embed/>
                  </p:oleObj>
                </mc:Choice>
                <mc:Fallback>
                  <p:oleObj name="Equation" r:id="rId8" imgW="342751" imgH="253890" progId="Equation.DSMT4">
                    <p:embed/>
                    <p:pic>
                      <p:nvPicPr>
                        <p:cNvPr id="0" name="Picture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3413" y="2944484"/>
                          <a:ext cx="534987" cy="3908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52" name="Object 37"/>
            <p:cNvGraphicFramePr>
              <a:graphicFrameLocks noChangeAspect="1"/>
            </p:cNvGraphicFramePr>
            <p:nvPr/>
          </p:nvGraphicFramePr>
          <p:xfrm>
            <a:off x="6608763" y="3421063"/>
            <a:ext cx="555625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62" name="Equation" r:id="rId10" imgW="355292" imgH="253780" progId="Equation.DSMT4">
                    <p:embed/>
                  </p:oleObj>
                </mc:Choice>
                <mc:Fallback>
                  <p:oleObj name="Equation" r:id="rId10" imgW="355292" imgH="253780" progId="Equation.DSMT4">
                    <p:embed/>
                    <p:pic>
                      <p:nvPicPr>
                        <p:cNvPr id="0" name="Picture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08763" y="3421063"/>
                          <a:ext cx="555625" cy="390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53" name="Object 37"/>
            <p:cNvGraphicFramePr>
              <a:graphicFrameLocks noChangeAspect="1"/>
            </p:cNvGraphicFramePr>
            <p:nvPr/>
          </p:nvGraphicFramePr>
          <p:xfrm>
            <a:off x="3046413" y="1744663"/>
            <a:ext cx="495300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63" name="Equation" r:id="rId12" imgW="317225" imgH="253780" progId="Equation.DSMT4">
                    <p:embed/>
                  </p:oleObj>
                </mc:Choice>
                <mc:Fallback>
                  <p:oleObj name="Equation" r:id="rId12" imgW="317225" imgH="253780" progId="Equation.DSMT4">
                    <p:embed/>
                    <p:pic>
                      <p:nvPicPr>
                        <p:cNvPr id="0" name="Picture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6413" y="1744663"/>
                          <a:ext cx="495300" cy="390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54" name="Object 37"/>
            <p:cNvGraphicFramePr>
              <a:graphicFrameLocks noChangeAspect="1"/>
            </p:cNvGraphicFramePr>
            <p:nvPr/>
          </p:nvGraphicFramePr>
          <p:xfrm>
            <a:off x="6284913" y="4583113"/>
            <a:ext cx="514350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64" name="Equation" r:id="rId14" imgW="330057" imgH="253890" progId="Equation.DSMT4">
                    <p:embed/>
                  </p:oleObj>
                </mc:Choice>
                <mc:Fallback>
                  <p:oleObj name="Equation" r:id="rId14" imgW="330057" imgH="253890" progId="Equation.DSMT4">
                    <p:embed/>
                    <p:pic>
                      <p:nvPicPr>
                        <p:cNvPr id="0" name="Picture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4913" y="4583113"/>
                          <a:ext cx="514350" cy="390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Text Box 2"/>
          <p:cNvSpPr txBox="1">
            <a:spLocks noChangeArrowheads="1"/>
          </p:cNvSpPr>
          <p:nvPr/>
        </p:nvSpPr>
        <p:spPr bwMode="auto">
          <a:xfrm>
            <a:off x="1497075" y="0"/>
            <a:ext cx="54879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Dot Convention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646305" y="1017851"/>
            <a:ext cx="659764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Here is another possible dot arrangement: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1750" name="Object 39"/>
          <p:cNvGraphicFramePr>
            <a:graphicFrameLocks noChangeAspect="1"/>
          </p:cNvGraphicFramePr>
          <p:nvPr/>
        </p:nvGraphicFramePr>
        <p:xfrm>
          <a:off x="1610773" y="5529570"/>
          <a:ext cx="4950110" cy="758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8" name="Equation" r:id="rId4" imgW="2565400" imgH="393700" progId="Equation.DSMT4">
                  <p:embed/>
                </p:oleObj>
              </mc:Choice>
              <mc:Fallback>
                <p:oleObj name="Equation" r:id="rId4" imgW="2565400" imgH="3937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0773" y="5529570"/>
                        <a:ext cx="4950110" cy="75879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833937" y="2374441"/>
            <a:ext cx="2037553" cy="2554545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The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M</a:t>
            </a:r>
            <a:r>
              <a:rPr lang="en-US" sz="1600" dirty="0" smtClean="0">
                <a:solidFill>
                  <a:schemeClr val="bg2"/>
                </a:solidFill>
              </a:rPr>
              <a:t> here is the negative of the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M</a:t>
            </a:r>
            <a:r>
              <a:rPr lang="en-US" sz="1600" dirty="0" smtClean="0">
                <a:solidFill>
                  <a:schemeClr val="bg2"/>
                </a:solidFill>
              </a:rPr>
              <a:t> on the last slide (if the coils are the same).</a:t>
            </a:r>
          </a:p>
          <a:p>
            <a:pPr algn="ctr"/>
            <a:endParaRPr lang="en-US" sz="1600" dirty="0">
              <a:solidFill>
                <a:schemeClr val="bg2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We can always choose the dots to make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M</a:t>
            </a:r>
            <a:r>
              <a:rPr lang="en-US" sz="1600" dirty="0" smtClean="0">
                <a:solidFill>
                  <a:schemeClr val="bg2"/>
                </a:solidFill>
              </a:rPr>
              <a:t> positive if we wish.</a:t>
            </a:r>
            <a:endParaRPr lang="en-US" sz="1600" dirty="0">
              <a:solidFill>
                <a:schemeClr val="bg2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36663" y="1658938"/>
            <a:ext cx="5222875" cy="3311957"/>
            <a:chOff x="1236663" y="1658938"/>
            <a:chExt cx="5222875" cy="3311957"/>
          </a:xfrm>
        </p:grpSpPr>
        <p:grpSp>
          <p:nvGrpSpPr>
            <p:cNvPr id="3" name="Group 46"/>
            <p:cNvGrpSpPr/>
            <p:nvPr/>
          </p:nvGrpSpPr>
          <p:grpSpPr>
            <a:xfrm>
              <a:off x="2123911" y="2156347"/>
              <a:ext cx="382137" cy="2115403"/>
              <a:chOff x="2825086" y="2634018"/>
              <a:chExt cx="382137" cy="2115403"/>
            </a:xfrm>
          </p:grpSpPr>
          <p:cxnSp>
            <p:nvCxnSpPr>
              <p:cNvPr id="45" name="Straight Connector 44"/>
              <p:cNvCxnSpPr/>
              <p:nvPr/>
            </p:nvCxnSpPr>
            <p:spPr bwMode="auto">
              <a:xfrm>
                <a:off x="3016155" y="2634018"/>
                <a:ext cx="0" cy="211540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43" name="Rectangle 42"/>
              <p:cNvSpPr/>
              <p:nvPr/>
            </p:nvSpPr>
            <p:spPr bwMode="auto">
              <a:xfrm>
                <a:off x="2825086" y="3179928"/>
                <a:ext cx="382137" cy="873457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46" name="Oval 45"/>
            <p:cNvSpPr/>
            <p:nvPr/>
          </p:nvSpPr>
          <p:spPr bwMode="auto">
            <a:xfrm>
              <a:off x="2506050" y="2415655"/>
              <a:ext cx="109182" cy="109182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4" name="Group 50"/>
            <p:cNvGrpSpPr/>
            <p:nvPr/>
          </p:nvGrpSpPr>
          <p:grpSpPr>
            <a:xfrm>
              <a:off x="5292466" y="2185901"/>
              <a:ext cx="382137" cy="2115403"/>
              <a:chOff x="2825086" y="2634018"/>
              <a:chExt cx="382137" cy="2115403"/>
            </a:xfrm>
          </p:grpSpPr>
          <p:cxnSp>
            <p:nvCxnSpPr>
              <p:cNvPr id="52" name="Straight Connector 51"/>
              <p:cNvCxnSpPr/>
              <p:nvPr/>
            </p:nvCxnSpPr>
            <p:spPr bwMode="auto">
              <a:xfrm>
                <a:off x="3016155" y="2634018"/>
                <a:ext cx="0" cy="211540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3" name="Rectangle 52"/>
              <p:cNvSpPr/>
              <p:nvPr/>
            </p:nvSpPr>
            <p:spPr bwMode="auto">
              <a:xfrm>
                <a:off x="2825086" y="3179928"/>
                <a:ext cx="382137" cy="873457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54" name="Oval 53"/>
            <p:cNvSpPr/>
            <p:nvPr/>
          </p:nvSpPr>
          <p:spPr bwMode="auto">
            <a:xfrm>
              <a:off x="5224229" y="2453103"/>
              <a:ext cx="109182" cy="109182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46490" y="4585649"/>
              <a:ext cx="77457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Coil 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046807" y="4601563"/>
              <a:ext cx="77457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Coil 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>
              <a:off x="5484436" y="2251866"/>
              <a:ext cx="0" cy="34119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 flipH="1">
              <a:off x="2738063" y="2483892"/>
              <a:ext cx="709682" cy="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>
              <a:off x="4225666" y="2502801"/>
              <a:ext cx="832513" cy="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1618945" y="226553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607572" y="3796358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 bwMode="auto">
            <a:xfrm>
              <a:off x="2312680" y="2281451"/>
              <a:ext cx="0" cy="34119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77" name="TextBox 76"/>
            <p:cNvSpPr txBox="1"/>
            <p:nvPr/>
          </p:nvSpPr>
          <p:spPr>
            <a:xfrm>
              <a:off x="5701901" y="372810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704174" y="2270067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31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0722400"/>
                </p:ext>
              </p:extLst>
            </p:nvPr>
          </p:nvGraphicFramePr>
          <p:xfrm>
            <a:off x="1236663" y="2992109"/>
            <a:ext cx="534987" cy="3908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9" name="Equation" r:id="rId6" imgW="342751" imgH="253890" progId="Equation.DSMT4">
                    <p:embed/>
                  </p:oleObj>
                </mc:Choice>
                <mc:Fallback>
                  <p:oleObj name="Equation" r:id="rId6" imgW="342751" imgH="253890" progId="Equation.DSMT4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6663" y="2992109"/>
                          <a:ext cx="534987" cy="3908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5538230"/>
                </p:ext>
              </p:extLst>
            </p:nvPr>
          </p:nvGraphicFramePr>
          <p:xfrm>
            <a:off x="5903913" y="2925763"/>
            <a:ext cx="555625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80" name="Equation" r:id="rId8" imgW="355292" imgH="253780" progId="Equation.DSMT4">
                    <p:embed/>
                  </p:oleObj>
                </mc:Choice>
                <mc:Fallback>
                  <p:oleObj name="Equation" r:id="rId8" imgW="355292" imgH="253780" progId="Equation.DSMT4">
                    <p:embed/>
                    <p:pic>
                      <p:nvPicPr>
                        <p:cNvPr id="0" name="Picture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03913" y="2925763"/>
                          <a:ext cx="555625" cy="390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7279291"/>
                </p:ext>
              </p:extLst>
            </p:nvPr>
          </p:nvGraphicFramePr>
          <p:xfrm>
            <a:off x="2436813" y="1697038"/>
            <a:ext cx="495300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81" name="Equation" r:id="rId10" imgW="317225" imgH="253780" progId="Equation.DSMT4">
                    <p:embed/>
                  </p:oleObj>
                </mc:Choice>
                <mc:Fallback>
                  <p:oleObj name="Equation" r:id="rId10" imgW="317225" imgH="253780" progId="Equation.DSMT4">
                    <p:embed/>
                    <p:pic>
                      <p:nvPicPr>
                        <p:cNvPr id="0" name="Picture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6813" y="1697038"/>
                          <a:ext cx="495300" cy="390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0818234"/>
                </p:ext>
              </p:extLst>
            </p:nvPr>
          </p:nvGraphicFramePr>
          <p:xfrm>
            <a:off x="5503863" y="1658938"/>
            <a:ext cx="514350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82" name="Equation" r:id="rId12" imgW="330057" imgH="253890" progId="Equation.DSMT4">
                    <p:embed/>
                  </p:oleObj>
                </mc:Choice>
                <mc:Fallback>
                  <p:oleObj name="Equation" r:id="rId12" imgW="330057" imgH="253890" progId="Equation.DSMT4">
                    <p:embed/>
                    <p:pic>
                      <p:nvPicPr>
                        <p:cNvPr id="0" name="Picture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3863" y="1658938"/>
                          <a:ext cx="514350" cy="390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7918646"/>
                </p:ext>
              </p:extLst>
            </p:nvPr>
          </p:nvGraphicFramePr>
          <p:xfrm>
            <a:off x="3668308" y="2360229"/>
            <a:ext cx="365525" cy="274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83" name="Equation" r:id="rId14" imgW="203024" imgH="152268" progId="Equation.DSMT4">
                    <p:embed/>
                  </p:oleObj>
                </mc:Choice>
                <mc:Fallback>
                  <p:oleObj name="Equation" r:id="rId14" imgW="203024" imgH="152268" progId="Equation.DSMT4">
                    <p:embed/>
                    <p:pic>
                      <p:nvPicPr>
                        <p:cNvPr id="0" name="Picture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8308" y="2360229"/>
                          <a:ext cx="365525" cy="274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Text Box 2"/>
          <p:cNvSpPr txBox="1">
            <a:spLocks noChangeArrowheads="1"/>
          </p:cNvSpPr>
          <p:nvPr/>
        </p:nvSpPr>
        <p:spPr bwMode="auto">
          <a:xfrm>
            <a:off x="1845427" y="0"/>
            <a:ext cx="54879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425428" y="1019566"/>
            <a:ext cx="8327985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Write down KVL phasor-domain mesh-current equations to describe this circuit.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224588" y="2678346"/>
            <a:ext cx="6805613" cy="3644900"/>
            <a:chOff x="390525" y="2193925"/>
            <a:chExt cx="6805613" cy="3644900"/>
          </a:xfrm>
        </p:grpSpPr>
        <p:sp>
          <p:nvSpPr>
            <p:cNvPr id="30" name="Oval 29"/>
            <p:cNvSpPr/>
            <p:nvPr/>
          </p:nvSpPr>
          <p:spPr bwMode="auto">
            <a:xfrm>
              <a:off x="2188029" y="3782786"/>
              <a:ext cx="359228" cy="359228"/>
            </a:xfrm>
            <a:prstGeom prst="ellips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352675" y="2868386"/>
              <a:ext cx="5443" cy="914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361092" y="2879271"/>
              <a:ext cx="871206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H="1" flipV="1">
              <a:off x="2382611" y="4131129"/>
              <a:ext cx="5443" cy="914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2381250" y="5045528"/>
              <a:ext cx="97155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4453618" y="2868385"/>
              <a:ext cx="0" cy="75111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4461782" y="2869746"/>
              <a:ext cx="69124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4461783" y="5045527"/>
              <a:ext cx="105319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6562725" y="2847975"/>
              <a:ext cx="0" cy="71437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60" name="Group 59"/>
            <p:cNvGrpSpPr/>
            <p:nvPr/>
          </p:nvGrpSpPr>
          <p:grpSpPr>
            <a:xfrm>
              <a:off x="3222214" y="2720813"/>
              <a:ext cx="512648" cy="297138"/>
              <a:chOff x="5836652" y="4338955"/>
              <a:chExt cx="512648" cy="297138"/>
            </a:xfrm>
          </p:grpSpPr>
          <p:sp>
            <p:nvSpPr>
              <p:cNvPr id="63" name="Arc 8"/>
              <p:cNvSpPr>
                <a:spLocks/>
              </p:cNvSpPr>
              <p:nvPr/>
            </p:nvSpPr>
            <p:spPr bwMode="auto">
              <a:xfrm>
                <a:off x="6206000" y="4343246"/>
                <a:ext cx="143300" cy="278213"/>
              </a:xfrm>
              <a:custGeom>
                <a:avLst/>
                <a:gdLst>
                  <a:gd name="T0" fmla="*/ 0 w 43198"/>
                  <a:gd name="T1" fmla="*/ 1 h 36493"/>
                  <a:gd name="T2" fmla="*/ 0 w 43198"/>
                  <a:gd name="T3" fmla="*/ 0 h 36493"/>
                  <a:gd name="T4" fmla="*/ 0 w 43198"/>
                  <a:gd name="T5" fmla="*/ 1 h 36493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6493"/>
                  <a:gd name="T11" fmla="*/ 43198 w 43198"/>
                  <a:gd name="T12" fmla="*/ 364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39578 w 39578"/>
                  <a:gd name="connsiteY0" fmla="*/ 21911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0" fmla="*/ 21601 w 39578"/>
                  <a:gd name="connsiteY0" fmla="*/ 14893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4" fmla="*/ 21601 w 39578"/>
                  <a:gd name="connsiteY4" fmla="*/ 14893 h 36493"/>
                  <a:gd name="connsiteX0" fmla="*/ 39578 w 45391"/>
                  <a:gd name="connsiteY0" fmla="*/ 21911 h 37859"/>
                  <a:gd name="connsiteX1" fmla="*/ 42395 w 45391"/>
                  <a:gd name="connsiteY1" fmla="*/ 20500 h 37859"/>
                  <a:gd name="connsiteX2" fmla="*/ 21601 w 45391"/>
                  <a:gd name="connsiteY2" fmla="*/ 36493 h 37859"/>
                  <a:gd name="connsiteX3" fmla="*/ 1 w 45391"/>
                  <a:gd name="connsiteY3" fmla="*/ 14893 h 37859"/>
                  <a:gd name="connsiteX4" fmla="*/ 5956 w 45391"/>
                  <a:gd name="connsiteY4" fmla="*/ 0 h 37859"/>
                  <a:gd name="connsiteX0" fmla="*/ 21601 w 45391"/>
                  <a:gd name="connsiteY0" fmla="*/ 14893 h 37859"/>
                  <a:gd name="connsiteX1" fmla="*/ 21601 w 45391"/>
                  <a:gd name="connsiteY1" fmla="*/ 36493 h 37859"/>
                  <a:gd name="connsiteX2" fmla="*/ 1 w 45391"/>
                  <a:gd name="connsiteY2" fmla="*/ 14893 h 37859"/>
                  <a:gd name="connsiteX3" fmla="*/ 5956 w 45391"/>
                  <a:gd name="connsiteY3" fmla="*/ 0 h 37859"/>
                  <a:gd name="connsiteX4" fmla="*/ 21601 w 45391"/>
                  <a:gd name="connsiteY4" fmla="*/ 14893 h 37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391" h="37859" fill="none" extrusionOk="0">
                    <a:moveTo>
                      <a:pt x="39578" y="21911"/>
                    </a:moveTo>
                    <a:cubicBezTo>
                      <a:pt x="39645" y="22108"/>
                      <a:pt x="45391" y="18070"/>
                      <a:pt x="42395" y="20500"/>
                    </a:cubicBezTo>
                    <a:cubicBezTo>
                      <a:pt x="39399" y="22930"/>
                      <a:pt x="28264" y="37859"/>
                      <a:pt x="21601" y="36493"/>
                    </a:cubicBez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</a:path>
                  <a:path w="45391" h="37859" stroke="0" extrusionOk="0">
                    <a:moveTo>
                      <a:pt x="21601" y="14893"/>
                    </a:moveTo>
                    <a:lnTo>
                      <a:pt x="21601" y="36493"/>
                    </a:ln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  <a:lnTo>
                      <a:pt x="21601" y="1489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Arc 10"/>
              <p:cNvSpPr>
                <a:spLocks/>
              </p:cNvSpPr>
              <p:nvPr/>
            </p:nvSpPr>
            <p:spPr bwMode="auto">
              <a:xfrm>
                <a:off x="6113950" y="4338955"/>
                <a:ext cx="137512" cy="286411"/>
              </a:xfrm>
              <a:custGeom>
                <a:avLst/>
                <a:gdLst>
                  <a:gd name="T0" fmla="*/ 0 w 43200"/>
                  <a:gd name="T1" fmla="*/ 0 h 39465"/>
                  <a:gd name="T2" fmla="*/ 0 w 43200"/>
                  <a:gd name="T3" fmla="*/ 0 h 39465"/>
                  <a:gd name="T4" fmla="*/ 0 w 43200"/>
                  <a:gd name="T5" fmla="*/ 1 h 3946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9465"/>
                  <a:gd name="T11" fmla="*/ 43200 w 43200"/>
                  <a:gd name="T12" fmla="*/ 39465 h 39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9465" fill="none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</a:path>
                  <a:path w="43200" h="39465" stroke="0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  <a:lnTo>
                      <a:pt x="21600" y="1786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Arc 11"/>
              <p:cNvSpPr>
                <a:spLocks/>
              </p:cNvSpPr>
              <p:nvPr/>
            </p:nvSpPr>
            <p:spPr bwMode="auto">
              <a:xfrm>
                <a:off x="6026442" y="4350755"/>
                <a:ext cx="136376" cy="274611"/>
              </a:xfrm>
              <a:custGeom>
                <a:avLst/>
                <a:gdLst>
                  <a:gd name="T0" fmla="*/ 0 w 43200"/>
                  <a:gd name="T1" fmla="*/ 0 h 37507"/>
                  <a:gd name="T2" fmla="*/ 0 w 43200"/>
                  <a:gd name="T3" fmla="*/ 0 h 37507"/>
                  <a:gd name="T4" fmla="*/ 0 w 43200"/>
                  <a:gd name="T5" fmla="*/ 1 h 3750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507"/>
                  <a:gd name="T11" fmla="*/ 43200 w 43200"/>
                  <a:gd name="T12" fmla="*/ 37507 h 3750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507" fill="none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</a:path>
                  <a:path w="43200" h="37507" stroke="0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  <a:lnTo>
                      <a:pt x="21600" y="15907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" name="Arc 12"/>
              <p:cNvSpPr>
                <a:spLocks/>
              </p:cNvSpPr>
              <p:nvPr/>
            </p:nvSpPr>
            <p:spPr bwMode="auto">
              <a:xfrm>
                <a:off x="5929842" y="4353973"/>
                <a:ext cx="137512" cy="273539"/>
              </a:xfrm>
              <a:custGeom>
                <a:avLst/>
                <a:gdLst>
                  <a:gd name="T0" fmla="*/ 0 w 43200"/>
                  <a:gd name="T1" fmla="*/ 0 h 37395"/>
                  <a:gd name="T2" fmla="*/ 0 w 43200"/>
                  <a:gd name="T3" fmla="*/ 0 h 37395"/>
                  <a:gd name="T4" fmla="*/ 0 w 43200"/>
                  <a:gd name="T5" fmla="*/ 1 h 373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395"/>
                  <a:gd name="T11" fmla="*/ 43200 w 43200"/>
                  <a:gd name="T12" fmla="*/ 37395 h 373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395" fill="none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</a:path>
                  <a:path w="43200" h="37395" stroke="0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  <a:lnTo>
                      <a:pt x="21600" y="1579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Arc 13"/>
              <p:cNvSpPr>
                <a:spLocks/>
              </p:cNvSpPr>
              <p:nvPr/>
            </p:nvSpPr>
            <p:spPr bwMode="auto">
              <a:xfrm>
                <a:off x="5836652" y="4357191"/>
                <a:ext cx="136376" cy="278902"/>
              </a:xfrm>
              <a:custGeom>
                <a:avLst/>
                <a:gdLst>
                  <a:gd name="T0" fmla="*/ 0 w 43198"/>
                  <a:gd name="T1" fmla="*/ 0 h 37968"/>
                  <a:gd name="T2" fmla="*/ 0 w 43198"/>
                  <a:gd name="T3" fmla="*/ 1 h 37968"/>
                  <a:gd name="T4" fmla="*/ 0 w 43198"/>
                  <a:gd name="T5" fmla="*/ 1 h 37968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7968"/>
                  <a:gd name="T11" fmla="*/ 43198 w 43198"/>
                  <a:gd name="T12" fmla="*/ 37968 h 379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8" h="37968" fill="none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</a:path>
                  <a:path w="43198" h="37968" stroke="0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  <a:lnTo>
                      <a:pt x="21598" y="1636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 rot="5400000">
              <a:off x="6292491" y="3647712"/>
              <a:ext cx="512648" cy="297138"/>
              <a:chOff x="5836652" y="4338955"/>
              <a:chExt cx="512648" cy="297138"/>
            </a:xfrm>
          </p:grpSpPr>
          <p:sp>
            <p:nvSpPr>
              <p:cNvPr id="75" name="Arc 8"/>
              <p:cNvSpPr>
                <a:spLocks/>
              </p:cNvSpPr>
              <p:nvPr/>
            </p:nvSpPr>
            <p:spPr bwMode="auto">
              <a:xfrm>
                <a:off x="6206000" y="4343246"/>
                <a:ext cx="143300" cy="278213"/>
              </a:xfrm>
              <a:custGeom>
                <a:avLst/>
                <a:gdLst>
                  <a:gd name="T0" fmla="*/ 0 w 43198"/>
                  <a:gd name="T1" fmla="*/ 1 h 36493"/>
                  <a:gd name="T2" fmla="*/ 0 w 43198"/>
                  <a:gd name="T3" fmla="*/ 0 h 36493"/>
                  <a:gd name="T4" fmla="*/ 0 w 43198"/>
                  <a:gd name="T5" fmla="*/ 1 h 36493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6493"/>
                  <a:gd name="T11" fmla="*/ 43198 w 43198"/>
                  <a:gd name="T12" fmla="*/ 364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39578 w 39578"/>
                  <a:gd name="connsiteY0" fmla="*/ 21911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0" fmla="*/ 21601 w 39578"/>
                  <a:gd name="connsiteY0" fmla="*/ 14893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4" fmla="*/ 21601 w 39578"/>
                  <a:gd name="connsiteY4" fmla="*/ 14893 h 36493"/>
                  <a:gd name="connsiteX0" fmla="*/ 39578 w 45391"/>
                  <a:gd name="connsiteY0" fmla="*/ 21911 h 37859"/>
                  <a:gd name="connsiteX1" fmla="*/ 42395 w 45391"/>
                  <a:gd name="connsiteY1" fmla="*/ 20500 h 37859"/>
                  <a:gd name="connsiteX2" fmla="*/ 21601 w 45391"/>
                  <a:gd name="connsiteY2" fmla="*/ 36493 h 37859"/>
                  <a:gd name="connsiteX3" fmla="*/ 1 w 45391"/>
                  <a:gd name="connsiteY3" fmla="*/ 14893 h 37859"/>
                  <a:gd name="connsiteX4" fmla="*/ 5956 w 45391"/>
                  <a:gd name="connsiteY4" fmla="*/ 0 h 37859"/>
                  <a:gd name="connsiteX0" fmla="*/ 21601 w 45391"/>
                  <a:gd name="connsiteY0" fmla="*/ 14893 h 37859"/>
                  <a:gd name="connsiteX1" fmla="*/ 21601 w 45391"/>
                  <a:gd name="connsiteY1" fmla="*/ 36493 h 37859"/>
                  <a:gd name="connsiteX2" fmla="*/ 1 w 45391"/>
                  <a:gd name="connsiteY2" fmla="*/ 14893 h 37859"/>
                  <a:gd name="connsiteX3" fmla="*/ 5956 w 45391"/>
                  <a:gd name="connsiteY3" fmla="*/ 0 h 37859"/>
                  <a:gd name="connsiteX4" fmla="*/ 21601 w 45391"/>
                  <a:gd name="connsiteY4" fmla="*/ 14893 h 37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391" h="37859" fill="none" extrusionOk="0">
                    <a:moveTo>
                      <a:pt x="39578" y="21911"/>
                    </a:moveTo>
                    <a:cubicBezTo>
                      <a:pt x="39645" y="22108"/>
                      <a:pt x="45391" y="18070"/>
                      <a:pt x="42395" y="20500"/>
                    </a:cubicBezTo>
                    <a:cubicBezTo>
                      <a:pt x="39399" y="22930"/>
                      <a:pt x="28264" y="37859"/>
                      <a:pt x="21601" y="36493"/>
                    </a:cubicBez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</a:path>
                  <a:path w="45391" h="37859" stroke="0" extrusionOk="0">
                    <a:moveTo>
                      <a:pt x="21601" y="14893"/>
                    </a:moveTo>
                    <a:lnTo>
                      <a:pt x="21601" y="36493"/>
                    </a:ln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  <a:lnTo>
                      <a:pt x="21601" y="1489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Arc 10"/>
              <p:cNvSpPr>
                <a:spLocks/>
              </p:cNvSpPr>
              <p:nvPr/>
            </p:nvSpPr>
            <p:spPr bwMode="auto">
              <a:xfrm>
                <a:off x="6113950" y="4338955"/>
                <a:ext cx="137512" cy="286411"/>
              </a:xfrm>
              <a:custGeom>
                <a:avLst/>
                <a:gdLst>
                  <a:gd name="T0" fmla="*/ 0 w 43200"/>
                  <a:gd name="T1" fmla="*/ 0 h 39465"/>
                  <a:gd name="T2" fmla="*/ 0 w 43200"/>
                  <a:gd name="T3" fmla="*/ 0 h 39465"/>
                  <a:gd name="T4" fmla="*/ 0 w 43200"/>
                  <a:gd name="T5" fmla="*/ 1 h 3946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9465"/>
                  <a:gd name="T11" fmla="*/ 43200 w 43200"/>
                  <a:gd name="T12" fmla="*/ 39465 h 39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9465" fill="none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</a:path>
                  <a:path w="43200" h="39465" stroke="0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  <a:lnTo>
                      <a:pt x="21600" y="1786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Arc 11"/>
              <p:cNvSpPr>
                <a:spLocks/>
              </p:cNvSpPr>
              <p:nvPr/>
            </p:nvSpPr>
            <p:spPr bwMode="auto">
              <a:xfrm>
                <a:off x="6026442" y="4350755"/>
                <a:ext cx="136376" cy="274611"/>
              </a:xfrm>
              <a:custGeom>
                <a:avLst/>
                <a:gdLst>
                  <a:gd name="T0" fmla="*/ 0 w 43200"/>
                  <a:gd name="T1" fmla="*/ 0 h 37507"/>
                  <a:gd name="T2" fmla="*/ 0 w 43200"/>
                  <a:gd name="T3" fmla="*/ 0 h 37507"/>
                  <a:gd name="T4" fmla="*/ 0 w 43200"/>
                  <a:gd name="T5" fmla="*/ 1 h 3750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507"/>
                  <a:gd name="T11" fmla="*/ 43200 w 43200"/>
                  <a:gd name="T12" fmla="*/ 37507 h 3750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507" fill="none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</a:path>
                  <a:path w="43200" h="37507" stroke="0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  <a:lnTo>
                      <a:pt x="21600" y="15907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Arc 12"/>
              <p:cNvSpPr>
                <a:spLocks/>
              </p:cNvSpPr>
              <p:nvPr/>
            </p:nvSpPr>
            <p:spPr bwMode="auto">
              <a:xfrm>
                <a:off x="5929842" y="4353973"/>
                <a:ext cx="137512" cy="273539"/>
              </a:xfrm>
              <a:custGeom>
                <a:avLst/>
                <a:gdLst>
                  <a:gd name="T0" fmla="*/ 0 w 43200"/>
                  <a:gd name="T1" fmla="*/ 0 h 37395"/>
                  <a:gd name="T2" fmla="*/ 0 w 43200"/>
                  <a:gd name="T3" fmla="*/ 0 h 37395"/>
                  <a:gd name="T4" fmla="*/ 0 w 43200"/>
                  <a:gd name="T5" fmla="*/ 1 h 373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395"/>
                  <a:gd name="T11" fmla="*/ 43200 w 43200"/>
                  <a:gd name="T12" fmla="*/ 37395 h 373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395" fill="none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</a:path>
                  <a:path w="43200" h="37395" stroke="0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  <a:lnTo>
                      <a:pt x="21600" y="1579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Arc 13"/>
              <p:cNvSpPr>
                <a:spLocks/>
              </p:cNvSpPr>
              <p:nvPr/>
            </p:nvSpPr>
            <p:spPr bwMode="auto">
              <a:xfrm>
                <a:off x="5836652" y="4357191"/>
                <a:ext cx="136376" cy="278902"/>
              </a:xfrm>
              <a:custGeom>
                <a:avLst/>
                <a:gdLst>
                  <a:gd name="T0" fmla="*/ 0 w 43198"/>
                  <a:gd name="T1" fmla="*/ 0 h 37968"/>
                  <a:gd name="T2" fmla="*/ 0 w 43198"/>
                  <a:gd name="T3" fmla="*/ 1 h 37968"/>
                  <a:gd name="T4" fmla="*/ 0 w 43198"/>
                  <a:gd name="T5" fmla="*/ 1 h 37968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7968"/>
                  <a:gd name="T11" fmla="*/ 43198 w 43198"/>
                  <a:gd name="T12" fmla="*/ 37968 h 379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8" h="37968" fill="none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</a:path>
                  <a:path w="43198" h="37968" stroke="0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  <a:lnTo>
                      <a:pt x="21598" y="1636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5141917" y="2701383"/>
              <a:ext cx="709612" cy="309563"/>
              <a:chOff x="1746935" y="4009030"/>
              <a:chExt cx="709612" cy="309563"/>
            </a:xfrm>
          </p:grpSpPr>
          <p:sp>
            <p:nvSpPr>
              <p:cNvPr id="83" name="Line 37"/>
              <p:cNvSpPr>
                <a:spLocks noChangeShapeType="1"/>
              </p:cNvSpPr>
              <p:nvPr/>
            </p:nvSpPr>
            <p:spPr bwMode="auto">
              <a:xfrm flipV="1">
                <a:off x="1746935" y="4013793"/>
                <a:ext cx="66675" cy="17145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4" name="Line 38"/>
              <p:cNvSpPr>
                <a:spLocks noChangeShapeType="1"/>
              </p:cNvSpPr>
              <p:nvPr/>
            </p:nvSpPr>
            <p:spPr bwMode="auto">
              <a:xfrm flipV="1">
                <a:off x="1856472" y="4018555"/>
                <a:ext cx="104775" cy="30003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5" name="Line 50"/>
              <p:cNvSpPr>
                <a:spLocks noChangeShapeType="1"/>
              </p:cNvSpPr>
              <p:nvPr/>
            </p:nvSpPr>
            <p:spPr bwMode="auto">
              <a:xfrm flipV="1">
                <a:off x="2008872" y="4018555"/>
                <a:ext cx="104775" cy="30003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6" name="Line 51"/>
              <p:cNvSpPr>
                <a:spLocks noChangeShapeType="1"/>
              </p:cNvSpPr>
              <p:nvPr/>
            </p:nvSpPr>
            <p:spPr bwMode="auto">
              <a:xfrm flipV="1">
                <a:off x="2167622" y="4018555"/>
                <a:ext cx="98425" cy="2825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7" name="Line 52"/>
              <p:cNvSpPr>
                <a:spLocks noChangeShapeType="1"/>
              </p:cNvSpPr>
              <p:nvPr/>
            </p:nvSpPr>
            <p:spPr bwMode="auto">
              <a:xfrm flipV="1">
                <a:off x="2318435" y="4009030"/>
                <a:ext cx="100012" cy="29051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8" name="Line 53"/>
              <p:cNvSpPr>
                <a:spLocks noChangeShapeType="1"/>
              </p:cNvSpPr>
              <p:nvPr/>
            </p:nvSpPr>
            <p:spPr bwMode="auto">
              <a:xfrm flipH="1" flipV="1">
                <a:off x="2412097" y="4015380"/>
                <a:ext cx="44450" cy="14763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9" name="Line 54"/>
              <p:cNvSpPr>
                <a:spLocks noChangeShapeType="1"/>
              </p:cNvSpPr>
              <p:nvPr/>
            </p:nvSpPr>
            <p:spPr bwMode="auto">
              <a:xfrm rot="19163305" flipV="1">
                <a:off x="1907272" y="4047130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0" name="Line 55"/>
              <p:cNvSpPr>
                <a:spLocks noChangeShapeType="1"/>
              </p:cNvSpPr>
              <p:nvPr/>
            </p:nvSpPr>
            <p:spPr bwMode="auto">
              <a:xfrm rot="19163305" flipV="1">
                <a:off x="2064435" y="4028080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1" name="Line 56"/>
              <p:cNvSpPr>
                <a:spLocks noChangeShapeType="1"/>
              </p:cNvSpPr>
              <p:nvPr/>
            </p:nvSpPr>
            <p:spPr bwMode="auto">
              <a:xfrm rot="19163305" flipV="1">
                <a:off x="2216835" y="4023318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" name="Line 57"/>
              <p:cNvSpPr>
                <a:spLocks noChangeShapeType="1"/>
              </p:cNvSpPr>
              <p:nvPr/>
            </p:nvSpPr>
            <p:spPr bwMode="auto">
              <a:xfrm rot="19163305" flipV="1">
                <a:off x="1759635" y="4028080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 rot="5400000">
              <a:off x="4107774" y="3796759"/>
              <a:ext cx="709612" cy="309563"/>
              <a:chOff x="1746935" y="4009030"/>
              <a:chExt cx="709612" cy="309563"/>
            </a:xfrm>
          </p:grpSpPr>
          <p:sp>
            <p:nvSpPr>
              <p:cNvPr id="95" name="Line 37"/>
              <p:cNvSpPr>
                <a:spLocks noChangeShapeType="1"/>
              </p:cNvSpPr>
              <p:nvPr/>
            </p:nvSpPr>
            <p:spPr bwMode="auto">
              <a:xfrm flipV="1">
                <a:off x="1746935" y="4013793"/>
                <a:ext cx="66675" cy="17145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6" name="Line 38"/>
              <p:cNvSpPr>
                <a:spLocks noChangeShapeType="1"/>
              </p:cNvSpPr>
              <p:nvPr/>
            </p:nvSpPr>
            <p:spPr bwMode="auto">
              <a:xfrm flipV="1">
                <a:off x="1856472" y="4018555"/>
                <a:ext cx="104775" cy="30003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7" name="Line 50"/>
              <p:cNvSpPr>
                <a:spLocks noChangeShapeType="1"/>
              </p:cNvSpPr>
              <p:nvPr/>
            </p:nvSpPr>
            <p:spPr bwMode="auto">
              <a:xfrm flipV="1">
                <a:off x="2008872" y="4018555"/>
                <a:ext cx="104775" cy="30003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8" name="Line 51"/>
              <p:cNvSpPr>
                <a:spLocks noChangeShapeType="1"/>
              </p:cNvSpPr>
              <p:nvPr/>
            </p:nvSpPr>
            <p:spPr bwMode="auto">
              <a:xfrm flipV="1">
                <a:off x="2167622" y="4018555"/>
                <a:ext cx="98425" cy="2825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9" name="Line 52"/>
              <p:cNvSpPr>
                <a:spLocks noChangeShapeType="1"/>
              </p:cNvSpPr>
              <p:nvPr/>
            </p:nvSpPr>
            <p:spPr bwMode="auto">
              <a:xfrm flipV="1">
                <a:off x="2318435" y="4009030"/>
                <a:ext cx="100012" cy="29051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" name="Line 53"/>
              <p:cNvSpPr>
                <a:spLocks noChangeShapeType="1"/>
              </p:cNvSpPr>
              <p:nvPr/>
            </p:nvSpPr>
            <p:spPr bwMode="auto">
              <a:xfrm flipH="1" flipV="1">
                <a:off x="2412097" y="4015380"/>
                <a:ext cx="44450" cy="14763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1" name="Line 54"/>
              <p:cNvSpPr>
                <a:spLocks noChangeShapeType="1"/>
              </p:cNvSpPr>
              <p:nvPr/>
            </p:nvSpPr>
            <p:spPr bwMode="auto">
              <a:xfrm rot="19163305" flipV="1">
                <a:off x="1907272" y="4047130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" name="Line 55"/>
              <p:cNvSpPr>
                <a:spLocks noChangeShapeType="1"/>
              </p:cNvSpPr>
              <p:nvPr/>
            </p:nvSpPr>
            <p:spPr bwMode="auto">
              <a:xfrm rot="19163305" flipV="1">
                <a:off x="2064435" y="4028080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" name="Line 56"/>
              <p:cNvSpPr>
                <a:spLocks noChangeShapeType="1"/>
              </p:cNvSpPr>
              <p:nvPr/>
            </p:nvSpPr>
            <p:spPr bwMode="auto">
              <a:xfrm rot="19163305" flipV="1">
                <a:off x="2216835" y="4023318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4" name="Line 57"/>
              <p:cNvSpPr>
                <a:spLocks noChangeShapeType="1"/>
              </p:cNvSpPr>
              <p:nvPr/>
            </p:nvSpPr>
            <p:spPr bwMode="auto">
              <a:xfrm rot="19163305" flipV="1">
                <a:off x="1759635" y="4028080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 rot="5400000">
              <a:off x="5319113" y="4985872"/>
              <a:ext cx="479651" cy="115888"/>
              <a:chOff x="5382084" y="5036142"/>
              <a:chExt cx="479651" cy="115888"/>
            </a:xfrm>
          </p:grpSpPr>
          <p:sp>
            <p:nvSpPr>
              <p:cNvPr id="105" name="Line 102"/>
              <p:cNvSpPr>
                <a:spLocks noChangeShapeType="1"/>
              </p:cNvSpPr>
              <p:nvPr/>
            </p:nvSpPr>
            <p:spPr bwMode="auto">
              <a:xfrm rot="5366684" flipV="1">
                <a:off x="5620435" y="4799605"/>
                <a:ext cx="4763" cy="47783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6" name="Line 110"/>
              <p:cNvSpPr>
                <a:spLocks noChangeShapeType="1"/>
              </p:cNvSpPr>
              <p:nvPr/>
            </p:nvSpPr>
            <p:spPr bwMode="auto">
              <a:xfrm rot="5366684" flipV="1">
                <a:off x="5618621" y="4910730"/>
                <a:ext cx="4763" cy="47783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 rot="5400000">
              <a:off x="3177047" y="4985871"/>
              <a:ext cx="479651" cy="115888"/>
              <a:chOff x="5382084" y="5036142"/>
              <a:chExt cx="479651" cy="115888"/>
            </a:xfrm>
          </p:grpSpPr>
          <p:sp>
            <p:nvSpPr>
              <p:cNvPr id="109" name="Line 102"/>
              <p:cNvSpPr>
                <a:spLocks noChangeShapeType="1"/>
              </p:cNvSpPr>
              <p:nvPr/>
            </p:nvSpPr>
            <p:spPr bwMode="auto">
              <a:xfrm rot="5366684" flipV="1">
                <a:off x="5620435" y="4799605"/>
                <a:ext cx="4763" cy="47783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0" name="Line 110"/>
              <p:cNvSpPr>
                <a:spLocks noChangeShapeType="1"/>
              </p:cNvSpPr>
              <p:nvPr/>
            </p:nvSpPr>
            <p:spPr bwMode="auto">
              <a:xfrm rot="5366684" flipV="1">
                <a:off x="5618621" y="4910730"/>
                <a:ext cx="4763" cy="47783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2200275" y="371475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+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238375" y="385762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-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>
              <a:off x="3488657" y="5045528"/>
              <a:ext cx="97155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5614308" y="5045527"/>
              <a:ext cx="94841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>
              <a:off x="3714750" y="2869746"/>
              <a:ext cx="77152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>
              <a:off x="5861957" y="2860221"/>
              <a:ext cx="69124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4" name="Straight Connector 123"/>
            <p:cNvCxnSpPr/>
            <p:nvPr/>
          </p:nvCxnSpPr>
          <p:spPr bwMode="auto">
            <a:xfrm>
              <a:off x="4463143" y="4306660"/>
              <a:ext cx="0" cy="75111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>
              <a:off x="6543675" y="4031795"/>
              <a:ext cx="0" cy="102598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39939" name="Object 40"/>
            <p:cNvGraphicFramePr>
              <a:graphicFrameLocks noChangeAspect="1"/>
            </p:cNvGraphicFramePr>
            <p:nvPr/>
          </p:nvGraphicFramePr>
          <p:xfrm>
            <a:off x="3319463" y="2203450"/>
            <a:ext cx="32067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227" name="Equation" r:id="rId4" imgW="165028" imgH="228501" progId="Equation.DSMT4">
                    <p:embed/>
                  </p:oleObj>
                </mc:Choice>
                <mc:Fallback>
                  <p:oleObj name="Equation" r:id="rId4" imgW="165028" imgH="228501" progId="Equation.DSMT4">
                    <p:embed/>
                    <p:pic>
                      <p:nvPicPr>
                        <p:cNvPr id="0" name="Picture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9463" y="2203450"/>
                          <a:ext cx="32067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0" name="Object 40"/>
            <p:cNvGraphicFramePr>
              <a:graphicFrameLocks noChangeAspect="1"/>
            </p:cNvGraphicFramePr>
            <p:nvPr/>
          </p:nvGraphicFramePr>
          <p:xfrm>
            <a:off x="6850063" y="3546475"/>
            <a:ext cx="34607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228" name="Equation" r:id="rId6" imgW="177646" imgH="228402" progId="Equation.DSMT4">
                    <p:embed/>
                  </p:oleObj>
                </mc:Choice>
                <mc:Fallback>
                  <p:oleObj name="Equation" r:id="rId6" imgW="177646" imgH="228402" progId="Equation.DSMT4">
                    <p:embed/>
                    <p:pic>
                      <p:nvPicPr>
                        <p:cNvPr id="0" name="Picture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0063" y="3546475"/>
                          <a:ext cx="34607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1" name="Object 40"/>
            <p:cNvGraphicFramePr>
              <a:graphicFrameLocks noChangeAspect="1"/>
            </p:cNvGraphicFramePr>
            <p:nvPr/>
          </p:nvGraphicFramePr>
          <p:xfrm>
            <a:off x="3232150" y="5384800"/>
            <a:ext cx="344488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229" name="Equation" r:id="rId8" imgW="177646" imgH="228402" progId="Equation.DSMT4">
                    <p:embed/>
                  </p:oleObj>
                </mc:Choice>
                <mc:Fallback>
                  <p:oleObj name="Equation" r:id="rId8" imgW="177646" imgH="228402" progId="Equation.DSMT4">
                    <p:embed/>
                    <p:pic>
                      <p:nvPicPr>
                        <p:cNvPr id="0" name="Picture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2150" y="5384800"/>
                          <a:ext cx="344488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2" name="Object 40"/>
            <p:cNvGraphicFramePr>
              <a:graphicFrameLocks noChangeAspect="1"/>
            </p:cNvGraphicFramePr>
            <p:nvPr/>
          </p:nvGraphicFramePr>
          <p:xfrm>
            <a:off x="5381625" y="5394325"/>
            <a:ext cx="369888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230" name="Equation" r:id="rId10" imgW="190500" imgH="228600" progId="Equation.DSMT4">
                    <p:embed/>
                  </p:oleObj>
                </mc:Choice>
                <mc:Fallback>
                  <p:oleObj name="Equation" r:id="rId10" imgW="190500" imgH="228600" progId="Equation.DSMT4">
                    <p:embed/>
                    <p:pic>
                      <p:nvPicPr>
                        <p:cNvPr id="0" name="Picture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81625" y="5394325"/>
                          <a:ext cx="369888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3" name="Object 40"/>
            <p:cNvGraphicFramePr>
              <a:graphicFrameLocks noChangeAspect="1"/>
            </p:cNvGraphicFramePr>
            <p:nvPr/>
          </p:nvGraphicFramePr>
          <p:xfrm>
            <a:off x="5324475" y="2193925"/>
            <a:ext cx="369888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231" name="Equation" r:id="rId12" imgW="190500" imgH="228600" progId="Equation.DSMT4">
                    <p:embed/>
                  </p:oleObj>
                </mc:Choice>
                <mc:Fallback>
                  <p:oleObj name="Equation" r:id="rId12" imgW="190500" imgH="228600" progId="Equation.DSMT4">
                    <p:embed/>
                    <p:pic>
                      <p:nvPicPr>
                        <p:cNvPr id="0" name="Picture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4475" y="2193925"/>
                          <a:ext cx="369888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4" name="Object 40"/>
            <p:cNvGraphicFramePr>
              <a:graphicFrameLocks noChangeAspect="1"/>
            </p:cNvGraphicFramePr>
            <p:nvPr/>
          </p:nvGraphicFramePr>
          <p:xfrm>
            <a:off x="4708525" y="3660775"/>
            <a:ext cx="344488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232" name="Equation" r:id="rId14" imgW="177646" imgH="228402" progId="Equation.DSMT4">
                    <p:embed/>
                  </p:oleObj>
                </mc:Choice>
                <mc:Fallback>
                  <p:oleObj name="Equation" r:id="rId14" imgW="177646" imgH="228402" progId="Equation.DSMT4">
                    <p:embed/>
                    <p:pic>
                      <p:nvPicPr>
                        <p:cNvPr id="0" name="Picture 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8525" y="3660775"/>
                          <a:ext cx="344488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5" name="Object 40"/>
            <p:cNvGraphicFramePr>
              <a:graphicFrameLocks noChangeAspect="1"/>
            </p:cNvGraphicFramePr>
            <p:nvPr/>
          </p:nvGraphicFramePr>
          <p:xfrm>
            <a:off x="1733550" y="3827463"/>
            <a:ext cx="295275" cy="322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233" name="Equation" r:id="rId16" imgW="152268" imgH="164957" progId="Equation.DSMT4">
                    <p:embed/>
                  </p:oleObj>
                </mc:Choice>
                <mc:Fallback>
                  <p:oleObj name="Equation" r:id="rId16" imgW="152268" imgH="164957" progId="Equation.DSMT4">
                    <p:embed/>
                    <p:pic>
                      <p:nvPicPr>
                        <p:cNvPr id="0" name="Picture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3550" y="3827463"/>
                          <a:ext cx="295275" cy="322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2" name="Oval 131"/>
            <p:cNvSpPr/>
            <p:nvPr/>
          </p:nvSpPr>
          <p:spPr bwMode="auto">
            <a:xfrm>
              <a:off x="3790950" y="3000375"/>
              <a:ext cx="66675" cy="66675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6343650" y="4152900"/>
              <a:ext cx="66675" cy="66675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39946" name="Object 40"/>
            <p:cNvGraphicFramePr>
              <a:graphicFrameLocks noChangeAspect="1"/>
            </p:cNvGraphicFramePr>
            <p:nvPr/>
          </p:nvGraphicFramePr>
          <p:xfrm>
            <a:off x="5435600" y="3171825"/>
            <a:ext cx="395288" cy="296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234" name="Equation" r:id="rId18" imgW="203024" imgH="152268" progId="Equation.DSMT4">
                    <p:embed/>
                  </p:oleObj>
                </mc:Choice>
                <mc:Fallback>
                  <p:oleObj name="Equation" r:id="rId18" imgW="203024" imgH="152268" progId="Equation.DSMT4">
                    <p:embed/>
                    <p:pic>
                      <p:nvPicPr>
                        <p:cNvPr id="0" name="Picture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5600" y="3171825"/>
                          <a:ext cx="395288" cy="296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5" name="Straight Arrow Connector 134"/>
            <p:cNvCxnSpPr/>
            <p:nvPr/>
          </p:nvCxnSpPr>
          <p:spPr bwMode="auto">
            <a:xfrm flipH="1" flipV="1">
              <a:off x="4029075" y="3095625"/>
              <a:ext cx="1266825" cy="1905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36" name="Straight Arrow Connector 135"/>
            <p:cNvCxnSpPr/>
            <p:nvPr/>
          </p:nvCxnSpPr>
          <p:spPr bwMode="auto">
            <a:xfrm>
              <a:off x="5800726" y="3486151"/>
              <a:ext cx="447674" cy="58102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40" name="TextBox 139"/>
            <p:cNvSpPr txBox="1"/>
            <p:nvPr/>
          </p:nvSpPr>
          <p:spPr>
            <a:xfrm>
              <a:off x="390525" y="4267200"/>
              <a:ext cx="17235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Phasor voltage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6857163" y="1783297"/>
            <a:ext cx="1947554" cy="1200329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Note: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i="1" dirty="0" smtClean="0">
                <a:solidFill>
                  <a:schemeClr val="bg2"/>
                </a:solidFill>
                <a:latin typeface="+mn-lt"/>
              </a:rPr>
              <a:t>M</a:t>
            </a:r>
            <a:r>
              <a:rPr lang="en-US" dirty="0" smtClean="0">
                <a:solidFill>
                  <a:schemeClr val="bg2"/>
                </a:solidFill>
              </a:rPr>
              <a:t> could be either positive or negative.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Text Box 2"/>
          <p:cNvSpPr txBox="1">
            <a:spLocks noChangeArrowheads="1"/>
          </p:cNvSpPr>
          <p:nvPr/>
        </p:nvSpPr>
        <p:spPr bwMode="auto">
          <a:xfrm>
            <a:off x="1845427" y="0"/>
            <a:ext cx="54879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390992"/>
              </p:ext>
            </p:extLst>
          </p:nvPr>
        </p:nvGraphicFramePr>
        <p:xfrm>
          <a:off x="3132099" y="6100207"/>
          <a:ext cx="5238874" cy="424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2" name="Equation" r:id="rId4" imgW="2819160" imgH="228600" progId="Equation.DSMT4">
                  <p:embed/>
                </p:oleObj>
              </mc:Choice>
              <mc:Fallback>
                <p:oleObj name="Equation" r:id="rId4" imgW="2819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32099" y="6100207"/>
                        <a:ext cx="5238874" cy="4247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390407"/>
              </p:ext>
            </p:extLst>
          </p:nvPr>
        </p:nvGraphicFramePr>
        <p:xfrm>
          <a:off x="2991500" y="4620127"/>
          <a:ext cx="5267396" cy="730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3" name="Equation" r:id="rId6" imgW="3022560" imgH="419040" progId="Equation.DSMT4">
                  <p:embed/>
                </p:oleObj>
              </mc:Choice>
              <mc:Fallback>
                <p:oleObj name="Equation" r:id="rId6" imgW="30225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91500" y="4620127"/>
                        <a:ext cx="5267396" cy="730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wn Arrow 11"/>
          <p:cNvSpPr/>
          <p:nvPr/>
        </p:nvSpPr>
        <p:spPr bwMode="auto">
          <a:xfrm>
            <a:off x="5516969" y="5507666"/>
            <a:ext cx="287079" cy="340242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939215" y="882650"/>
            <a:ext cx="5565023" cy="3690599"/>
            <a:chOff x="1666875" y="986176"/>
            <a:chExt cx="5565023" cy="3690599"/>
          </a:xfrm>
        </p:grpSpPr>
        <p:graphicFrame>
          <p:nvGraphicFramePr>
            <p:cNvPr id="39943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9902236"/>
                </p:ext>
              </p:extLst>
            </p:nvPr>
          </p:nvGraphicFramePr>
          <p:xfrm>
            <a:off x="5249863" y="1069975"/>
            <a:ext cx="368300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44" name="Equation" r:id="rId8" imgW="190500" imgH="228600" progId="Equation.DSMT4">
                    <p:embed/>
                  </p:oleObj>
                </mc:Choice>
                <mc:Fallback>
                  <p:oleObj name="Equation" r:id="rId8" imgW="190500" imgH="228600" progId="Equation.DSMT4">
                    <p:embed/>
                    <p:pic>
                      <p:nvPicPr>
                        <p:cNvPr id="0" name="Picture 1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49863" y="1069975"/>
                          <a:ext cx="368300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Oval 29"/>
            <p:cNvSpPr/>
            <p:nvPr/>
          </p:nvSpPr>
          <p:spPr bwMode="auto">
            <a:xfrm>
              <a:off x="2121354" y="2620736"/>
              <a:ext cx="359228" cy="359228"/>
            </a:xfrm>
            <a:prstGeom prst="ellips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296633" y="1704937"/>
              <a:ext cx="5443" cy="914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305050" y="1717221"/>
              <a:ext cx="82867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H="1" flipV="1">
              <a:off x="2315936" y="2969079"/>
              <a:ext cx="5443" cy="914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2314575" y="3883478"/>
              <a:ext cx="97155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4386943" y="1711842"/>
              <a:ext cx="0" cy="72434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4395107" y="1707696"/>
              <a:ext cx="69124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4384475" y="3894110"/>
              <a:ext cx="105319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6496050" y="1685925"/>
              <a:ext cx="0" cy="71437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" name="Group 59"/>
            <p:cNvGrpSpPr/>
            <p:nvPr/>
          </p:nvGrpSpPr>
          <p:grpSpPr>
            <a:xfrm>
              <a:off x="3134273" y="1548130"/>
              <a:ext cx="512648" cy="297138"/>
              <a:chOff x="5836652" y="4338955"/>
              <a:chExt cx="512648" cy="297138"/>
            </a:xfrm>
          </p:grpSpPr>
          <p:sp>
            <p:nvSpPr>
              <p:cNvPr id="63" name="Arc 8"/>
              <p:cNvSpPr>
                <a:spLocks/>
              </p:cNvSpPr>
              <p:nvPr/>
            </p:nvSpPr>
            <p:spPr bwMode="auto">
              <a:xfrm>
                <a:off x="6206000" y="4343246"/>
                <a:ext cx="143300" cy="278213"/>
              </a:xfrm>
              <a:custGeom>
                <a:avLst/>
                <a:gdLst>
                  <a:gd name="T0" fmla="*/ 0 w 43198"/>
                  <a:gd name="T1" fmla="*/ 1 h 36493"/>
                  <a:gd name="T2" fmla="*/ 0 w 43198"/>
                  <a:gd name="T3" fmla="*/ 0 h 36493"/>
                  <a:gd name="T4" fmla="*/ 0 w 43198"/>
                  <a:gd name="T5" fmla="*/ 1 h 36493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6493"/>
                  <a:gd name="T11" fmla="*/ 43198 w 43198"/>
                  <a:gd name="T12" fmla="*/ 364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39578 w 39578"/>
                  <a:gd name="connsiteY0" fmla="*/ 21911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0" fmla="*/ 21601 w 39578"/>
                  <a:gd name="connsiteY0" fmla="*/ 14893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4" fmla="*/ 21601 w 39578"/>
                  <a:gd name="connsiteY4" fmla="*/ 14893 h 36493"/>
                  <a:gd name="connsiteX0" fmla="*/ 39578 w 45391"/>
                  <a:gd name="connsiteY0" fmla="*/ 21911 h 37859"/>
                  <a:gd name="connsiteX1" fmla="*/ 42395 w 45391"/>
                  <a:gd name="connsiteY1" fmla="*/ 20500 h 37859"/>
                  <a:gd name="connsiteX2" fmla="*/ 21601 w 45391"/>
                  <a:gd name="connsiteY2" fmla="*/ 36493 h 37859"/>
                  <a:gd name="connsiteX3" fmla="*/ 1 w 45391"/>
                  <a:gd name="connsiteY3" fmla="*/ 14893 h 37859"/>
                  <a:gd name="connsiteX4" fmla="*/ 5956 w 45391"/>
                  <a:gd name="connsiteY4" fmla="*/ 0 h 37859"/>
                  <a:gd name="connsiteX0" fmla="*/ 21601 w 45391"/>
                  <a:gd name="connsiteY0" fmla="*/ 14893 h 37859"/>
                  <a:gd name="connsiteX1" fmla="*/ 21601 w 45391"/>
                  <a:gd name="connsiteY1" fmla="*/ 36493 h 37859"/>
                  <a:gd name="connsiteX2" fmla="*/ 1 w 45391"/>
                  <a:gd name="connsiteY2" fmla="*/ 14893 h 37859"/>
                  <a:gd name="connsiteX3" fmla="*/ 5956 w 45391"/>
                  <a:gd name="connsiteY3" fmla="*/ 0 h 37859"/>
                  <a:gd name="connsiteX4" fmla="*/ 21601 w 45391"/>
                  <a:gd name="connsiteY4" fmla="*/ 14893 h 37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391" h="37859" fill="none" extrusionOk="0">
                    <a:moveTo>
                      <a:pt x="39578" y="21911"/>
                    </a:moveTo>
                    <a:cubicBezTo>
                      <a:pt x="39645" y="22108"/>
                      <a:pt x="45391" y="18070"/>
                      <a:pt x="42395" y="20500"/>
                    </a:cubicBezTo>
                    <a:cubicBezTo>
                      <a:pt x="39399" y="22930"/>
                      <a:pt x="28264" y="37859"/>
                      <a:pt x="21601" y="36493"/>
                    </a:cubicBez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</a:path>
                  <a:path w="45391" h="37859" stroke="0" extrusionOk="0">
                    <a:moveTo>
                      <a:pt x="21601" y="14893"/>
                    </a:moveTo>
                    <a:lnTo>
                      <a:pt x="21601" y="36493"/>
                    </a:ln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  <a:lnTo>
                      <a:pt x="21601" y="1489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Arc 10"/>
              <p:cNvSpPr>
                <a:spLocks/>
              </p:cNvSpPr>
              <p:nvPr/>
            </p:nvSpPr>
            <p:spPr bwMode="auto">
              <a:xfrm>
                <a:off x="6113950" y="4338955"/>
                <a:ext cx="137512" cy="286411"/>
              </a:xfrm>
              <a:custGeom>
                <a:avLst/>
                <a:gdLst>
                  <a:gd name="T0" fmla="*/ 0 w 43200"/>
                  <a:gd name="T1" fmla="*/ 0 h 39465"/>
                  <a:gd name="T2" fmla="*/ 0 w 43200"/>
                  <a:gd name="T3" fmla="*/ 0 h 39465"/>
                  <a:gd name="T4" fmla="*/ 0 w 43200"/>
                  <a:gd name="T5" fmla="*/ 1 h 3946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9465"/>
                  <a:gd name="T11" fmla="*/ 43200 w 43200"/>
                  <a:gd name="T12" fmla="*/ 39465 h 39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9465" fill="none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</a:path>
                  <a:path w="43200" h="39465" stroke="0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  <a:lnTo>
                      <a:pt x="21600" y="1786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Arc 11"/>
              <p:cNvSpPr>
                <a:spLocks/>
              </p:cNvSpPr>
              <p:nvPr/>
            </p:nvSpPr>
            <p:spPr bwMode="auto">
              <a:xfrm>
                <a:off x="6026442" y="4350755"/>
                <a:ext cx="136376" cy="274611"/>
              </a:xfrm>
              <a:custGeom>
                <a:avLst/>
                <a:gdLst>
                  <a:gd name="T0" fmla="*/ 0 w 43200"/>
                  <a:gd name="T1" fmla="*/ 0 h 37507"/>
                  <a:gd name="T2" fmla="*/ 0 w 43200"/>
                  <a:gd name="T3" fmla="*/ 0 h 37507"/>
                  <a:gd name="T4" fmla="*/ 0 w 43200"/>
                  <a:gd name="T5" fmla="*/ 1 h 3750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507"/>
                  <a:gd name="T11" fmla="*/ 43200 w 43200"/>
                  <a:gd name="T12" fmla="*/ 37507 h 3750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507" fill="none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</a:path>
                  <a:path w="43200" h="37507" stroke="0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  <a:lnTo>
                      <a:pt x="21600" y="15907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" name="Arc 12"/>
              <p:cNvSpPr>
                <a:spLocks/>
              </p:cNvSpPr>
              <p:nvPr/>
            </p:nvSpPr>
            <p:spPr bwMode="auto">
              <a:xfrm>
                <a:off x="5929842" y="4353973"/>
                <a:ext cx="137512" cy="273539"/>
              </a:xfrm>
              <a:custGeom>
                <a:avLst/>
                <a:gdLst>
                  <a:gd name="T0" fmla="*/ 0 w 43200"/>
                  <a:gd name="T1" fmla="*/ 0 h 37395"/>
                  <a:gd name="T2" fmla="*/ 0 w 43200"/>
                  <a:gd name="T3" fmla="*/ 0 h 37395"/>
                  <a:gd name="T4" fmla="*/ 0 w 43200"/>
                  <a:gd name="T5" fmla="*/ 1 h 373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395"/>
                  <a:gd name="T11" fmla="*/ 43200 w 43200"/>
                  <a:gd name="T12" fmla="*/ 37395 h 373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395" fill="none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</a:path>
                  <a:path w="43200" h="37395" stroke="0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  <a:lnTo>
                      <a:pt x="21600" y="1579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Arc 13"/>
              <p:cNvSpPr>
                <a:spLocks/>
              </p:cNvSpPr>
              <p:nvPr/>
            </p:nvSpPr>
            <p:spPr bwMode="auto">
              <a:xfrm>
                <a:off x="5836652" y="4357191"/>
                <a:ext cx="136376" cy="278902"/>
              </a:xfrm>
              <a:custGeom>
                <a:avLst/>
                <a:gdLst>
                  <a:gd name="T0" fmla="*/ 0 w 43198"/>
                  <a:gd name="T1" fmla="*/ 0 h 37968"/>
                  <a:gd name="T2" fmla="*/ 0 w 43198"/>
                  <a:gd name="T3" fmla="*/ 1 h 37968"/>
                  <a:gd name="T4" fmla="*/ 0 w 43198"/>
                  <a:gd name="T5" fmla="*/ 1 h 37968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7968"/>
                  <a:gd name="T11" fmla="*/ 43198 w 43198"/>
                  <a:gd name="T12" fmla="*/ 37968 h 379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8" h="37968" fill="none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</a:path>
                  <a:path w="43198" h="37968" stroke="0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  <a:lnTo>
                      <a:pt x="21598" y="1636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4" name="Group 73"/>
            <p:cNvGrpSpPr/>
            <p:nvPr/>
          </p:nvGrpSpPr>
          <p:grpSpPr>
            <a:xfrm rot="5400000">
              <a:off x="6225816" y="2485662"/>
              <a:ext cx="512648" cy="297138"/>
              <a:chOff x="5836652" y="4338955"/>
              <a:chExt cx="512648" cy="297138"/>
            </a:xfrm>
          </p:grpSpPr>
          <p:sp>
            <p:nvSpPr>
              <p:cNvPr id="75" name="Arc 8"/>
              <p:cNvSpPr>
                <a:spLocks/>
              </p:cNvSpPr>
              <p:nvPr/>
            </p:nvSpPr>
            <p:spPr bwMode="auto">
              <a:xfrm>
                <a:off x="6206000" y="4343246"/>
                <a:ext cx="143300" cy="278213"/>
              </a:xfrm>
              <a:custGeom>
                <a:avLst/>
                <a:gdLst>
                  <a:gd name="T0" fmla="*/ 0 w 43198"/>
                  <a:gd name="T1" fmla="*/ 1 h 36493"/>
                  <a:gd name="T2" fmla="*/ 0 w 43198"/>
                  <a:gd name="T3" fmla="*/ 0 h 36493"/>
                  <a:gd name="T4" fmla="*/ 0 w 43198"/>
                  <a:gd name="T5" fmla="*/ 1 h 36493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6493"/>
                  <a:gd name="T11" fmla="*/ 43198 w 43198"/>
                  <a:gd name="T12" fmla="*/ 364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39578 w 39578"/>
                  <a:gd name="connsiteY0" fmla="*/ 21911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0" fmla="*/ 21601 w 39578"/>
                  <a:gd name="connsiteY0" fmla="*/ 14893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4" fmla="*/ 21601 w 39578"/>
                  <a:gd name="connsiteY4" fmla="*/ 14893 h 36493"/>
                  <a:gd name="connsiteX0" fmla="*/ 39578 w 45391"/>
                  <a:gd name="connsiteY0" fmla="*/ 21911 h 37859"/>
                  <a:gd name="connsiteX1" fmla="*/ 42395 w 45391"/>
                  <a:gd name="connsiteY1" fmla="*/ 20500 h 37859"/>
                  <a:gd name="connsiteX2" fmla="*/ 21601 w 45391"/>
                  <a:gd name="connsiteY2" fmla="*/ 36493 h 37859"/>
                  <a:gd name="connsiteX3" fmla="*/ 1 w 45391"/>
                  <a:gd name="connsiteY3" fmla="*/ 14893 h 37859"/>
                  <a:gd name="connsiteX4" fmla="*/ 5956 w 45391"/>
                  <a:gd name="connsiteY4" fmla="*/ 0 h 37859"/>
                  <a:gd name="connsiteX0" fmla="*/ 21601 w 45391"/>
                  <a:gd name="connsiteY0" fmla="*/ 14893 h 37859"/>
                  <a:gd name="connsiteX1" fmla="*/ 21601 w 45391"/>
                  <a:gd name="connsiteY1" fmla="*/ 36493 h 37859"/>
                  <a:gd name="connsiteX2" fmla="*/ 1 w 45391"/>
                  <a:gd name="connsiteY2" fmla="*/ 14893 h 37859"/>
                  <a:gd name="connsiteX3" fmla="*/ 5956 w 45391"/>
                  <a:gd name="connsiteY3" fmla="*/ 0 h 37859"/>
                  <a:gd name="connsiteX4" fmla="*/ 21601 w 45391"/>
                  <a:gd name="connsiteY4" fmla="*/ 14893 h 37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391" h="37859" fill="none" extrusionOk="0">
                    <a:moveTo>
                      <a:pt x="39578" y="21911"/>
                    </a:moveTo>
                    <a:cubicBezTo>
                      <a:pt x="39645" y="22108"/>
                      <a:pt x="45391" y="18070"/>
                      <a:pt x="42395" y="20500"/>
                    </a:cubicBezTo>
                    <a:cubicBezTo>
                      <a:pt x="39399" y="22930"/>
                      <a:pt x="28264" y="37859"/>
                      <a:pt x="21601" y="36493"/>
                    </a:cubicBez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</a:path>
                  <a:path w="45391" h="37859" stroke="0" extrusionOk="0">
                    <a:moveTo>
                      <a:pt x="21601" y="14893"/>
                    </a:moveTo>
                    <a:lnTo>
                      <a:pt x="21601" y="36493"/>
                    </a:ln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  <a:lnTo>
                      <a:pt x="21601" y="1489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Arc 10"/>
              <p:cNvSpPr>
                <a:spLocks/>
              </p:cNvSpPr>
              <p:nvPr/>
            </p:nvSpPr>
            <p:spPr bwMode="auto">
              <a:xfrm>
                <a:off x="6113950" y="4338955"/>
                <a:ext cx="137512" cy="286411"/>
              </a:xfrm>
              <a:custGeom>
                <a:avLst/>
                <a:gdLst>
                  <a:gd name="T0" fmla="*/ 0 w 43200"/>
                  <a:gd name="T1" fmla="*/ 0 h 39465"/>
                  <a:gd name="T2" fmla="*/ 0 w 43200"/>
                  <a:gd name="T3" fmla="*/ 0 h 39465"/>
                  <a:gd name="T4" fmla="*/ 0 w 43200"/>
                  <a:gd name="T5" fmla="*/ 1 h 3946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9465"/>
                  <a:gd name="T11" fmla="*/ 43200 w 43200"/>
                  <a:gd name="T12" fmla="*/ 39465 h 39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9465" fill="none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</a:path>
                  <a:path w="43200" h="39465" stroke="0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  <a:lnTo>
                      <a:pt x="21600" y="1786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Arc 11"/>
              <p:cNvSpPr>
                <a:spLocks/>
              </p:cNvSpPr>
              <p:nvPr/>
            </p:nvSpPr>
            <p:spPr bwMode="auto">
              <a:xfrm>
                <a:off x="6026442" y="4350755"/>
                <a:ext cx="136376" cy="274611"/>
              </a:xfrm>
              <a:custGeom>
                <a:avLst/>
                <a:gdLst>
                  <a:gd name="T0" fmla="*/ 0 w 43200"/>
                  <a:gd name="T1" fmla="*/ 0 h 37507"/>
                  <a:gd name="T2" fmla="*/ 0 w 43200"/>
                  <a:gd name="T3" fmla="*/ 0 h 37507"/>
                  <a:gd name="T4" fmla="*/ 0 w 43200"/>
                  <a:gd name="T5" fmla="*/ 1 h 3750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507"/>
                  <a:gd name="T11" fmla="*/ 43200 w 43200"/>
                  <a:gd name="T12" fmla="*/ 37507 h 3750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507" fill="none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</a:path>
                  <a:path w="43200" h="37507" stroke="0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  <a:lnTo>
                      <a:pt x="21600" y="15907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Arc 12"/>
              <p:cNvSpPr>
                <a:spLocks/>
              </p:cNvSpPr>
              <p:nvPr/>
            </p:nvSpPr>
            <p:spPr bwMode="auto">
              <a:xfrm>
                <a:off x="5929842" y="4353973"/>
                <a:ext cx="137512" cy="273539"/>
              </a:xfrm>
              <a:custGeom>
                <a:avLst/>
                <a:gdLst>
                  <a:gd name="T0" fmla="*/ 0 w 43200"/>
                  <a:gd name="T1" fmla="*/ 0 h 37395"/>
                  <a:gd name="T2" fmla="*/ 0 w 43200"/>
                  <a:gd name="T3" fmla="*/ 0 h 37395"/>
                  <a:gd name="T4" fmla="*/ 0 w 43200"/>
                  <a:gd name="T5" fmla="*/ 1 h 373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395"/>
                  <a:gd name="T11" fmla="*/ 43200 w 43200"/>
                  <a:gd name="T12" fmla="*/ 37395 h 373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395" fill="none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</a:path>
                  <a:path w="43200" h="37395" stroke="0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  <a:lnTo>
                      <a:pt x="21600" y="1579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Arc 13"/>
              <p:cNvSpPr>
                <a:spLocks/>
              </p:cNvSpPr>
              <p:nvPr/>
            </p:nvSpPr>
            <p:spPr bwMode="auto">
              <a:xfrm>
                <a:off x="5836652" y="4357191"/>
                <a:ext cx="136376" cy="278902"/>
              </a:xfrm>
              <a:custGeom>
                <a:avLst/>
                <a:gdLst>
                  <a:gd name="T0" fmla="*/ 0 w 43198"/>
                  <a:gd name="T1" fmla="*/ 0 h 37968"/>
                  <a:gd name="T2" fmla="*/ 0 w 43198"/>
                  <a:gd name="T3" fmla="*/ 1 h 37968"/>
                  <a:gd name="T4" fmla="*/ 0 w 43198"/>
                  <a:gd name="T5" fmla="*/ 1 h 37968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7968"/>
                  <a:gd name="T11" fmla="*/ 43198 w 43198"/>
                  <a:gd name="T12" fmla="*/ 37968 h 379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8" h="37968" fill="none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</a:path>
                  <a:path w="43198" h="37968" stroke="0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  <a:lnTo>
                      <a:pt x="21598" y="1636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" name="Group 92"/>
            <p:cNvGrpSpPr/>
            <p:nvPr/>
          </p:nvGrpSpPr>
          <p:grpSpPr>
            <a:xfrm>
              <a:off x="5075242" y="1539333"/>
              <a:ext cx="709612" cy="309563"/>
              <a:chOff x="1746935" y="4009030"/>
              <a:chExt cx="709612" cy="309563"/>
            </a:xfrm>
          </p:grpSpPr>
          <p:sp>
            <p:nvSpPr>
              <p:cNvPr id="83" name="Line 37"/>
              <p:cNvSpPr>
                <a:spLocks noChangeShapeType="1"/>
              </p:cNvSpPr>
              <p:nvPr/>
            </p:nvSpPr>
            <p:spPr bwMode="auto">
              <a:xfrm flipV="1">
                <a:off x="1746935" y="4013793"/>
                <a:ext cx="66675" cy="17145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4" name="Line 38"/>
              <p:cNvSpPr>
                <a:spLocks noChangeShapeType="1"/>
              </p:cNvSpPr>
              <p:nvPr/>
            </p:nvSpPr>
            <p:spPr bwMode="auto">
              <a:xfrm flipV="1">
                <a:off x="1856472" y="4018555"/>
                <a:ext cx="104775" cy="30003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5" name="Line 50"/>
              <p:cNvSpPr>
                <a:spLocks noChangeShapeType="1"/>
              </p:cNvSpPr>
              <p:nvPr/>
            </p:nvSpPr>
            <p:spPr bwMode="auto">
              <a:xfrm flipV="1">
                <a:off x="2008872" y="4018555"/>
                <a:ext cx="104775" cy="30003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6" name="Line 51"/>
              <p:cNvSpPr>
                <a:spLocks noChangeShapeType="1"/>
              </p:cNvSpPr>
              <p:nvPr/>
            </p:nvSpPr>
            <p:spPr bwMode="auto">
              <a:xfrm flipV="1">
                <a:off x="2167622" y="4018555"/>
                <a:ext cx="98425" cy="2825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7" name="Line 52"/>
              <p:cNvSpPr>
                <a:spLocks noChangeShapeType="1"/>
              </p:cNvSpPr>
              <p:nvPr/>
            </p:nvSpPr>
            <p:spPr bwMode="auto">
              <a:xfrm flipV="1">
                <a:off x="2318435" y="4009030"/>
                <a:ext cx="100012" cy="29051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8" name="Line 53"/>
              <p:cNvSpPr>
                <a:spLocks noChangeShapeType="1"/>
              </p:cNvSpPr>
              <p:nvPr/>
            </p:nvSpPr>
            <p:spPr bwMode="auto">
              <a:xfrm flipH="1" flipV="1">
                <a:off x="2412097" y="4015380"/>
                <a:ext cx="44450" cy="14763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9" name="Line 54"/>
              <p:cNvSpPr>
                <a:spLocks noChangeShapeType="1"/>
              </p:cNvSpPr>
              <p:nvPr/>
            </p:nvSpPr>
            <p:spPr bwMode="auto">
              <a:xfrm rot="19163305" flipV="1">
                <a:off x="1907272" y="4047130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0" name="Line 55"/>
              <p:cNvSpPr>
                <a:spLocks noChangeShapeType="1"/>
              </p:cNvSpPr>
              <p:nvPr/>
            </p:nvSpPr>
            <p:spPr bwMode="auto">
              <a:xfrm rot="19163305" flipV="1">
                <a:off x="2064435" y="4028080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1" name="Line 56"/>
              <p:cNvSpPr>
                <a:spLocks noChangeShapeType="1"/>
              </p:cNvSpPr>
              <p:nvPr/>
            </p:nvSpPr>
            <p:spPr bwMode="auto">
              <a:xfrm rot="19163305" flipV="1">
                <a:off x="2216835" y="4023318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" name="Line 57"/>
              <p:cNvSpPr>
                <a:spLocks noChangeShapeType="1"/>
              </p:cNvSpPr>
              <p:nvPr/>
            </p:nvSpPr>
            <p:spPr bwMode="auto">
              <a:xfrm rot="19163305" flipV="1">
                <a:off x="1759635" y="4028080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93"/>
            <p:cNvGrpSpPr/>
            <p:nvPr/>
          </p:nvGrpSpPr>
          <p:grpSpPr>
            <a:xfrm rot="5400000">
              <a:off x="4041099" y="2624076"/>
              <a:ext cx="709612" cy="309563"/>
              <a:chOff x="1746935" y="4009030"/>
              <a:chExt cx="709612" cy="309563"/>
            </a:xfrm>
          </p:grpSpPr>
          <p:sp>
            <p:nvSpPr>
              <p:cNvPr id="95" name="Line 37"/>
              <p:cNvSpPr>
                <a:spLocks noChangeShapeType="1"/>
              </p:cNvSpPr>
              <p:nvPr/>
            </p:nvSpPr>
            <p:spPr bwMode="auto">
              <a:xfrm flipV="1">
                <a:off x="1746935" y="4013793"/>
                <a:ext cx="66675" cy="17145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6" name="Line 38"/>
              <p:cNvSpPr>
                <a:spLocks noChangeShapeType="1"/>
              </p:cNvSpPr>
              <p:nvPr/>
            </p:nvSpPr>
            <p:spPr bwMode="auto">
              <a:xfrm flipV="1">
                <a:off x="1856472" y="4018555"/>
                <a:ext cx="104775" cy="30003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7" name="Line 50"/>
              <p:cNvSpPr>
                <a:spLocks noChangeShapeType="1"/>
              </p:cNvSpPr>
              <p:nvPr/>
            </p:nvSpPr>
            <p:spPr bwMode="auto">
              <a:xfrm flipV="1">
                <a:off x="2008872" y="4018555"/>
                <a:ext cx="104775" cy="30003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8" name="Line 51"/>
              <p:cNvSpPr>
                <a:spLocks noChangeShapeType="1"/>
              </p:cNvSpPr>
              <p:nvPr/>
            </p:nvSpPr>
            <p:spPr bwMode="auto">
              <a:xfrm flipV="1">
                <a:off x="2167622" y="4018555"/>
                <a:ext cx="98425" cy="2825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9" name="Line 52"/>
              <p:cNvSpPr>
                <a:spLocks noChangeShapeType="1"/>
              </p:cNvSpPr>
              <p:nvPr/>
            </p:nvSpPr>
            <p:spPr bwMode="auto">
              <a:xfrm flipV="1">
                <a:off x="2318435" y="4009030"/>
                <a:ext cx="100012" cy="29051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" name="Line 53"/>
              <p:cNvSpPr>
                <a:spLocks noChangeShapeType="1"/>
              </p:cNvSpPr>
              <p:nvPr/>
            </p:nvSpPr>
            <p:spPr bwMode="auto">
              <a:xfrm flipH="1" flipV="1">
                <a:off x="2412097" y="4015380"/>
                <a:ext cx="44450" cy="14763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1" name="Line 54"/>
              <p:cNvSpPr>
                <a:spLocks noChangeShapeType="1"/>
              </p:cNvSpPr>
              <p:nvPr/>
            </p:nvSpPr>
            <p:spPr bwMode="auto">
              <a:xfrm rot="19163305" flipV="1">
                <a:off x="1907272" y="4047130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" name="Line 55"/>
              <p:cNvSpPr>
                <a:spLocks noChangeShapeType="1"/>
              </p:cNvSpPr>
              <p:nvPr/>
            </p:nvSpPr>
            <p:spPr bwMode="auto">
              <a:xfrm rot="19163305" flipV="1">
                <a:off x="2064435" y="4028080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" name="Line 56"/>
              <p:cNvSpPr>
                <a:spLocks noChangeShapeType="1"/>
              </p:cNvSpPr>
              <p:nvPr/>
            </p:nvSpPr>
            <p:spPr bwMode="auto">
              <a:xfrm rot="19163305" flipV="1">
                <a:off x="2216835" y="4023318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4" name="Line 57"/>
              <p:cNvSpPr>
                <a:spLocks noChangeShapeType="1"/>
              </p:cNvSpPr>
              <p:nvPr/>
            </p:nvSpPr>
            <p:spPr bwMode="auto">
              <a:xfrm rot="19163305" flipV="1">
                <a:off x="1759635" y="4028080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" name="Group 106"/>
            <p:cNvGrpSpPr/>
            <p:nvPr/>
          </p:nvGrpSpPr>
          <p:grpSpPr>
            <a:xfrm rot="5400000">
              <a:off x="5252438" y="3823822"/>
              <a:ext cx="479651" cy="115888"/>
              <a:chOff x="5382084" y="5036142"/>
              <a:chExt cx="479651" cy="115888"/>
            </a:xfrm>
          </p:grpSpPr>
          <p:sp>
            <p:nvSpPr>
              <p:cNvPr id="105" name="Line 102"/>
              <p:cNvSpPr>
                <a:spLocks noChangeShapeType="1"/>
              </p:cNvSpPr>
              <p:nvPr/>
            </p:nvSpPr>
            <p:spPr bwMode="auto">
              <a:xfrm rot="5366684" flipV="1">
                <a:off x="5620435" y="4799605"/>
                <a:ext cx="4763" cy="47783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6" name="Line 110"/>
              <p:cNvSpPr>
                <a:spLocks noChangeShapeType="1"/>
              </p:cNvSpPr>
              <p:nvPr/>
            </p:nvSpPr>
            <p:spPr bwMode="auto">
              <a:xfrm rot="5366684" flipV="1">
                <a:off x="5618621" y="4910730"/>
                <a:ext cx="4763" cy="47783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107"/>
            <p:cNvGrpSpPr/>
            <p:nvPr/>
          </p:nvGrpSpPr>
          <p:grpSpPr>
            <a:xfrm rot="5400000">
              <a:off x="3110372" y="3823821"/>
              <a:ext cx="479651" cy="115888"/>
              <a:chOff x="5382084" y="5036142"/>
              <a:chExt cx="479651" cy="115888"/>
            </a:xfrm>
          </p:grpSpPr>
          <p:sp>
            <p:nvSpPr>
              <p:cNvPr id="109" name="Line 102"/>
              <p:cNvSpPr>
                <a:spLocks noChangeShapeType="1"/>
              </p:cNvSpPr>
              <p:nvPr/>
            </p:nvSpPr>
            <p:spPr bwMode="auto">
              <a:xfrm rot="5366684" flipV="1">
                <a:off x="5620435" y="4799605"/>
                <a:ext cx="4763" cy="47783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0" name="Line 110"/>
              <p:cNvSpPr>
                <a:spLocks noChangeShapeType="1"/>
              </p:cNvSpPr>
              <p:nvPr/>
            </p:nvSpPr>
            <p:spPr bwMode="auto">
              <a:xfrm rot="5366684" flipV="1">
                <a:off x="5618621" y="4910730"/>
                <a:ext cx="4763" cy="47783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2133600" y="25527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+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159825" y="269557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-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>
              <a:off x="3409950" y="3894111"/>
              <a:ext cx="97155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5537000" y="3894110"/>
              <a:ext cx="94841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>
              <a:off x="3648075" y="1707696"/>
              <a:ext cx="77152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>
              <a:off x="5795282" y="1698171"/>
              <a:ext cx="69124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4" name="Straight Connector 123"/>
            <p:cNvCxnSpPr/>
            <p:nvPr/>
          </p:nvCxnSpPr>
          <p:spPr bwMode="auto">
            <a:xfrm>
              <a:off x="4396468" y="3133977"/>
              <a:ext cx="0" cy="75111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>
              <a:off x="6477000" y="2869745"/>
              <a:ext cx="0" cy="102598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39939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1134751"/>
                </p:ext>
              </p:extLst>
            </p:nvPr>
          </p:nvGraphicFramePr>
          <p:xfrm>
            <a:off x="3252788" y="1041400"/>
            <a:ext cx="32067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45" name="Equation" r:id="rId10" imgW="165028" imgH="228501" progId="Equation.DSMT4">
                    <p:embed/>
                  </p:oleObj>
                </mc:Choice>
                <mc:Fallback>
                  <p:oleObj name="Equation" r:id="rId10" imgW="165028" imgH="228501" progId="Equation.DSMT4">
                    <p:embed/>
                    <p:pic>
                      <p:nvPicPr>
                        <p:cNvPr id="0" name="Picture 1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2788" y="1041400"/>
                          <a:ext cx="32067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0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8113253"/>
                </p:ext>
              </p:extLst>
            </p:nvPr>
          </p:nvGraphicFramePr>
          <p:xfrm>
            <a:off x="6783388" y="2384425"/>
            <a:ext cx="34607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46" name="Equation" r:id="rId12" imgW="177646" imgH="228402" progId="Equation.DSMT4">
                    <p:embed/>
                  </p:oleObj>
                </mc:Choice>
                <mc:Fallback>
                  <p:oleObj name="Equation" r:id="rId12" imgW="177646" imgH="228402" progId="Equation.DSMT4">
                    <p:embed/>
                    <p:pic>
                      <p:nvPicPr>
                        <p:cNvPr id="0" name="Picture 1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3388" y="2384425"/>
                          <a:ext cx="34607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3030968"/>
                </p:ext>
              </p:extLst>
            </p:nvPr>
          </p:nvGraphicFramePr>
          <p:xfrm>
            <a:off x="3165475" y="4222750"/>
            <a:ext cx="344488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47" name="Equation" r:id="rId14" imgW="177646" imgH="228402" progId="Equation.DSMT4">
                    <p:embed/>
                  </p:oleObj>
                </mc:Choice>
                <mc:Fallback>
                  <p:oleObj name="Equation" r:id="rId14" imgW="177646" imgH="228402" progId="Equation.DSMT4">
                    <p:embed/>
                    <p:pic>
                      <p:nvPicPr>
                        <p:cNvPr id="0" name="Picture 1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5475" y="4222750"/>
                          <a:ext cx="344488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2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2053548"/>
                </p:ext>
              </p:extLst>
            </p:nvPr>
          </p:nvGraphicFramePr>
          <p:xfrm>
            <a:off x="5314950" y="4232275"/>
            <a:ext cx="369888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48" name="Equation" r:id="rId16" imgW="190500" imgH="228600" progId="Equation.DSMT4">
                    <p:embed/>
                  </p:oleObj>
                </mc:Choice>
                <mc:Fallback>
                  <p:oleObj name="Equation" r:id="rId16" imgW="190500" imgH="228600" progId="Equation.DSMT4">
                    <p:embed/>
                    <p:pic>
                      <p:nvPicPr>
                        <p:cNvPr id="0" name="Picture 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4950" y="4232275"/>
                          <a:ext cx="369888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4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3333763"/>
                </p:ext>
              </p:extLst>
            </p:nvPr>
          </p:nvGraphicFramePr>
          <p:xfrm>
            <a:off x="4641850" y="2498725"/>
            <a:ext cx="344488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49" name="Equation" r:id="rId18" imgW="177646" imgH="228402" progId="Equation.DSMT4">
                    <p:embed/>
                  </p:oleObj>
                </mc:Choice>
                <mc:Fallback>
                  <p:oleObj name="Equation" r:id="rId18" imgW="177646" imgH="228402" progId="Equation.DSMT4">
                    <p:embed/>
                    <p:pic>
                      <p:nvPicPr>
                        <p:cNvPr id="0" name="Picture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1850" y="2498725"/>
                          <a:ext cx="344488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5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7171271"/>
                </p:ext>
              </p:extLst>
            </p:nvPr>
          </p:nvGraphicFramePr>
          <p:xfrm>
            <a:off x="1666875" y="2636838"/>
            <a:ext cx="295275" cy="322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50" name="Equation" r:id="rId20" imgW="152268" imgH="164957" progId="Equation.DSMT4">
                    <p:embed/>
                  </p:oleObj>
                </mc:Choice>
                <mc:Fallback>
                  <p:oleObj name="Equation" r:id="rId20" imgW="152268" imgH="164957" progId="Equation.DSMT4">
                    <p:embed/>
                    <p:pic>
                      <p:nvPicPr>
                        <p:cNvPr id="0" name="Picture 1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6875" y="2636838"/>
                          <a:ext cx="295275" cy="322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" name="Freeform 71"/>
            <p:cNvSpPr/>
            <p:nvPr/>
          </p:nvSpPr>
          <p:spPr bwMode="auto">
            <a:xfrm>
              <a:off x="2771775" y="2073275"/>
              <a:ext cx="1238250" cy="1336675"/>
            </a:xfrm>
            <a:custGeom>
              <a:avLst/>
              <a:gdLst>
                <a:gd name="connsiteX0" fmla="*/ 0 w 1238250"/>
                <a:gd name="connsiteY0" fmla="*/ 165100 h 1336675"/>
                <a:gd name="connsiteX1" fmla="*/ 952500 w 1238250"/>
                <a:gd name="connsiteY1" fmla="*/ 165100 h 1336675"/>
                <a:gd name="connsiteX2" fmla="*/ 1085850 w 1238250"/>
                <a:gd name="connsiteY2" fmla="*/ 1155700 h 1336675"/>
                <a:gd name="connsiteX3" fmla="*/ 38100 w 1238250"/>
                <a:gd name="connsiteY3" fmla="*/ 1250950 h 133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0" h="1336675">
                  <a:moveTo>
                    <a:pt x="0" y="165100"/>
                  </a:moveTo>
                  <a:cubicBezTo>
                    <a:pt x="385762" y="82550"/>
                    <a:pt x="771525" y="0"/>
                    <a:pt x="952500" y="165100"/>
                  </a:cubicBezTo>
                  <a:cubicBezTo>
                    <a:pt x="1133475" y="330200"/>
                    <a:pt x="1238250" y="974725"/>
                    <a:pt x="1085850" y="1155700"/>
                  </a:cubicBezTo>
                  <a:cubicBezTo>
                    <a:pt x="933450" y="1336675"/>
                    <a:pt x="485775" y="1293812"/>
                    <a:pt x="38100" y="1250950"/>
                  </a:cubicBezTo>
                </a:path>
              </a:pathLst>
            </a:cu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3" name="Freeform 72"/>
            <p:cNvSpPr/>
            <p:nvPr/>
          </p:nvSpPr>
          <p:spPr bwMode="auto">
            <a:xfrm>
              <a:off x="4953000" y="2044700"/>
              <a:ext cx="1238250" cy="1336675"/>
            </a:xfrm>
            <a:custGeom>
              <a:avLst/>
              <a:gdLst>
                <a:gd name="connsiteX0" fmla="*/ 0 w 1238250"/>
                <a:gd name="connsiteY0" fmla="*/ 165100 h 1336675"/>
                <a:gd name="connsiteX1" fmla="*/ 952500 w 1238250"/>
                <a:gd name="connsiteY1" fmla="*/ 165100 h 1336675"/>
                <a:gd name="connsiteX2" fmla="*/ 1085850 w 1238250"/>
                <a:gd name="connsiteY2" fmla="*/ 1155700 h 1336675"/>
                <a:gd name="connsiteX3" fmla="*/ 38100 w 1238250"/>
                <a:gd name="connsiteY3" fmla="*/ 1250950 h 133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0" h="1336675">
                  <a:moveTo>
                    <a:pt x="0" y="165100"/>
                  </a:moveTo>
                  <a:cubicBezTo>
                    <a:pt x="385762" y="82550"/>
                    <a:pt x="771525" y="0"/>
                    <a:pt x="952500" y="165100"/>
                  </a:cubicBezTo>
                  <a:cubicBezTo>
                    <a:pt x="1133475" y="330200"/>
                    <a:pt x="1238250" y="974725"/>
                    <a:pt x="1085850" y="1155700"/>
                  </a:cubicBezTo>
                  <a:cubicBezTo>
                    <a:pt x="933450" y="1336675"/>
                    <a:pt x="485775" y="1293812"/>
                    <a:pt x="38100" y="1250950"/>
                  </a:cubicBezTo>
                </a:path>
              </a:pathLst>
            </a:cu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40969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4132830"/>
                </p:ext>
              </p:extLst>
            </p:nvPr>
          </p:nvGraphicFramePr>
          <p:xfrm>
            <a:off x="3036135" y="2510176"/>
            <a:ext cx="222250" cy="442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51" name="Equation" r:id="rId22" imgW="114120" imgH="228600" progId="Equation.DSMT4">
                    <p:embed/>
                  </p:oleObj>
                </mc:Choice>
                <mc:Fallback>
                  <p:oleObj name="Equation" r:id="rId22" imgW="114120" imgH="228600" progId="Equation.DSMT4">
                    <p:embed/>
                    <p:pic>
                      <p:nvPicPr>
                        <p:cNvPr id="0" name="Picture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6135" y="2510176"/>
                          <a:ext cx="222250" cy="4429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70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7886943"/>
                </p:ext>
              </p:extLst>
            </p:nvPr>
          </p:nvGraphicFramePr>
          <p:xfrm>
            <a:off x="5366585" y="2499064"/>
            <a:ext cx="246063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52" name="Equation" r:id="rId24" imgW="126720" imgH="228600" progId="Equation.DSMT4">
                    <p:embed/>
                  </p:oleObj>
                </mc:Choice>
                <mc:Fallback>
                  <p:oleObj name="Equation" r:id="rId24" imgW="126720" imgH="228600" progId="Equation.DSMT4">
                    <p:embed/>
                    <p:pic>
                      <p:nvPicPr>
                        <p:cNvPr id="0" name="Picture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6585" y="2499064"/>
                          <a:ext cx="246063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7" name="Oval 76"/>
            <p:cNvSpPr/>
            <p:nvPr/>
          </p:nvSpPr>
          <p:spPr bwMode="auto">
            <a:xfrm>
              <a:off x="3724275" y="1819275"/>
              <a:ext cx="66675" cy="66675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6305550" y="2962275"/>
              <a:ext cx="66675" cy="66675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93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2824708"/>
                </p:ext>
              </p:extLst>
            </p:nvPr>
          </p:nvGraphicFramePr>
          <p:xfrm>
            <a:off x="5788025" y="1781175"/>
            <a:ext cx="395288" cy="296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53" name="Equation" r:id="rId26" imgW="203024" imgH="152268" progId="Equation.DSMT4">
                    <p:embed/>
                  </p:oleObj>
                </mc:Choice>
                <mc:Fallback>
                  <p:oleObj name="Equation" r:id="rId26" imgW="203024" imgH="152268" progId="Equation.DSMT4">
                    <p:embed/>
                    <p:pic>
                      <p:nvPicPr>
                        <p:cNvPr id="0" name="Picture 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88025" y="1781175"/>
                          <a:ext cx="395288" cy="296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4" name="Straight Arrow Connector 93"/>
            <p:cNvCxnSpPr/>
            <p:nvPr/>
          </p:nvCxnSpPr>
          <p:spPr bwMode="auto">
            <a:xfrm flipH="1" flipV="1">
              <a:off x="3952877" y="1895476"/>
              <a:ext cx="1781173" cy="3809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08" name="Straight Arrow Connector 107"/>
            <p:cNvCxnSpPr/>
            <p:nvPr/>
          </p:nvCxnSpPr>
          <p:spPr bwMode="auto">
            <a:xfrm>
              <a:off x="6096000" y="2105025"/>
              <a:ext cx="238125" cy="79057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>
              <a:off x="2724150" y="1275907"/>
              <a:ext cx="252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667125" y="124777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877523"/>
                </p:ext>
              </p:extLst>
            </p:nvPr>
          </p:nvGraphicFramePr>
          <p:xfrm>
            <a:off x="2539248" y="986176"/>
            <a:ext cx="234950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54" name="Equation" r:id="rId28" imgW="139680" imgH="228600" progId="Equation.DSMT4">
                    <p:embed/>
                  </p:oleObj>
                </mc:Choice>
                <mc:Fallback>
                  <p:oleObj name="Equation" r:id="rId28" imgW="1396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2539248" y="986176"/>
                          <a:ext cx="234950" cy="3857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5057780"/>
                </p:ext>
              </p:extLst>
            </p:nvPr>
          </p:nvGraphicFramePr>
          <p:xfrm>
            <a:off x="6987423" y="1803739"/>
            <a:ext cx="244475" cy="363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55" name="Equation" r:id="rId30" imgW="152280" imgH="228600" progId="Equation.DSMT4">
                    <p:embed/>
                  </p:oleObj>
                </mc:Choice>
                <mc:Fallback>
                  <p:oleObj name="Equation" r:id="rId30" imgW="1522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6987423" y="1803739"/>
                          <a:ext cx="244475" cy="3635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" name="TextBox 106"/>
            <p:cNvSpPr txBox="1"/>
            <p:nvPr/>
          </p:nvSpPr>
          <p:spPr>
            <a:xfrm>
              <a:off x="6566047" y="2055628"/>
              <a:ext cx="252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583990" y="285683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974169" y="5539561"/>
            <a:ext cx="1388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Phasor domain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261" y="1559092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Inductor voltages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5275" y="2476500"/>
            <a:ext cx="2247899" cy="175432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2"/>
                </a:solidFill>
              </a:rPr>
              <a:t>Note:</a:t>
            </a:r>
            <a:r>
              <a:rPr lang="en-US" sz="12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200" dirty="0" smtClean="0">
                <a:solidFill>
                  <a:schemeClr val="bg2"/>
                </a:solidFill>
              </a:rPr>
              <a:t>In these two equations the first minus sign is from the dot being on the opposite side as the “+” sign of the voltage drop. The second minus sign (the one on the current) is because we want the current going into the dot.</a:t>
            </a:r>
            <a:endParaRPr lang="en-US" sz="1200" dirty="0">
              <a:solidFill>
                <a:schemeClr val="bg2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2609850" y="3629025"/>
            <a:ext cx="1533525" cy="10096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126"/>
          <p:cNvSpPr/>
          <p:nvPr/>
        </p:nvSpPr>
        <p:spPr bwMode="auto">
          <a:xfrm>
            <a:off x="1133475" y="4800600"/>
            <a:ext cx="6419850" cy="1771650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1106" name="Text Box 2"/>
          <p:cNvSpPr txBox="1">
            <a:spLocks noChangeArrowheads="1"/>
          </p:cNvSpPr>
          <p:nvPr/>
        </p:nvSpPr>
        <p:spPr bwMode="auto">
          <a:xfrm>
            <a:off x="1845427" y="0"/>
            <a:ext cx="54879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40971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21747"/>
              </p:ext>
            </p:extLst>
          </p:nvPr>
        </p:nvGraphicFramePr>
        <p:xfrm>
          <a:off x="1555750" y="4862513"/>
          <a:ext cx="55086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6" name="Equation" r:id="rId4" imgW="3200400" imgH="482400" progId="Equation.DSMT4">
                  <p:embed/>
                </p:oleObj>
              </mc:Choice>
              <mc:Fallback>
                <p:oleObj name="Equation" r:id="rId4" imgW="3200400" imgH="482400" progId="Equation.DSMT4">
                  <p:embed/>
                  <p:pic>
                    <p:nvPicPr>
                      <p:cNvPr id="40971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4862513"/>
                        <a:ext cx="55086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3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419151"/>
              </p:ext>
            </p:extLst>
          </p:nvPr>
        </p:nvGraphicFramePr>
        <p:xfrm>
          <a:off x="1436688" y="5718175"/>
          <a:ext cx="564038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7" name="Equation" r:id="rId6" imgW="3327120" imgH="482400" progId="Equation.DSMT4">
                  <p:embed/>
                </p:oleObj>
              </mc:Choice>
              <mc:Fallback>
                <p:oleObj name="Equation" r:id="rId6" imgW="3327120" imgH="482400" progId="Equation.DSMT4">
                  <p:embed/>
                  <p:pic>
                    <p:nvPicPr>
                      <p:cNvPr id="40973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5718175"/>
                        <a:ext cx="5640387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1666875" y="985394"/>
            <a:ext cx="5573895" cy="3691381"/>
            <a:chOff x="1666875" y="985394"/>
            <a:chExt cx="5573895" cy="3691381"/>
          </a:xfrm>
        </p:grpSpPr>
        <p:graphicFrame>
          <p:nvGraphicFramePr>
            <p:cNvPr id="39943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9312546"/>
                </p:ext>
              </p:extLst>
            </p:nvPr>
          </p:nvGraphicFramePr>
          <p:xfrm>
            <a:off x="5249863" y="1069975"/>
            <a:ext cx="368300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38" name="Equation" r:id="rId8" imgW="190500" imgH="228600" progId="Equation.DSMT4">
                    <p:embed/>
                  </p:oleObj>
                </mc:Choice>
                <mc:Fallback>
                  <p:oleObj name="Equation" r:id="rId8" imgW="190500" imgH="228600" progId="Equation.DSMT4">
                    <p:embed/>
                    <p:pic>
                      <p:nvPicPr>
                        <p:cNvPr id="39943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49863" y="1069975"/>
                          <a:ext cx="368300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Oval 29"/>
            <p:cNvSpPr/>
            <p:nvPr/>
          </p:nvSpPr>
          <p:spPr bwMode="auto">
            <a:xfrm>
              <a:off x="2121354" y="2620736"/>
              <a:ext cx="359228" cy="359228"/>
            </a:xfrm>
            <a:prstGeom prst="ellips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296633" y="1716969"/>
              <a:ext cx="5443" cy="914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2305050" y="1717221"/>
              <a:ext cx="82867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H="1" flipV="1">
              <a:off x="2305303" y="2979712"/>
              <a:ext cx="5443" cy="9144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2314575" y="3894111"/>
              <a:ext cx="97155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4386943" y="1706335"/>
              <a:ext cx="0" cy="75111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4395107" y="1707696"/>
              <a:ext cx="69124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4395108" y="3894110"/>
              <a:ext cx="1053192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6496050" y="1685925"/>
              <a:ext cx="0" cy="71437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" name="Group 59"/>
            <p:cNvGrpSpPr/>
            <p:nvPr/>
          </p:nvGrpSpPr>
          <p:grpSpPr>
            <a:xfrm>
              <a:off x="3134273" y="1548130"/>
              <a:ext cx="512648" cy="297138"/>
              <a:chOff x="5836652" y="4338955"/>
              <a:chExt cx="512648" cy="297138"/>
            </a:xfrm>
          </p:grpSpPr>
          <p:sp>
            <p:nvSpPr>
              <p:cNvPr id="63" name="Arc 8"/>
              <p:cNvSpPr>
                <a:spLocks/>
              </p:cNvSpPr>
              <p:nvPr/>
            </p:nvSpPr>
            <p:spPr bwMode="auto">
              <a:xfrm>
                <a:off x="6206000" y="4343246"/>
                <a:ext cx="143300" cy="278213"/>
              </a:xfrm>
              <a:custGeom>
                <a:avLst/>
                <a:gdLst>
                  <a:gd name="T0" fmla="*/ 0 w 43198"/>
                  <a:gd name="T1" fmla="*/ 1 h 36493"/>
                  <a:gd name="T2" fmla="*/ 0 w 43198"/>
                  <a:gd name="T3" fmla="*/ 0 h 36493"/>
                  <a:gd name="T4" fmla="*/ 0 w 43198"/>
                  <a:gd name="T5" fmla="*/ 1 h 36493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6493"/>
                  <a:gd name="T11" fmla="*/ 43198 w 43198"/>
                  <a:gd name="T12" fmla="*/ 364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39578 w 39578"/>
                  <a:gd name="connsiteY0" fmla="*/ 21911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0" fmla="*/ 21601 w 39578"/>
                  <a:gd name="connsiteY0" fmla="*/ 14893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4" fmla="*/ 21601 w 39578"/>
                  <a:gd name="connsiteY4" fmla="*/ 14893 h 36493"/>
                  <a:gd name="connsiteX0" fmla="*/ 39578 w 45391"/>
                  <a:gd name="connsiteY0" fmla="*/ 21911 h 37859"/>
                  <a:gd name="connsiteX1" fmla="*/ 42395 w 45391"/>
                  <a:gd name="connsiteY1" fmla="*/ 20500 h 37859"/>
                  <a:gd name="connsiteX2" fmla="*/ 21601 w 45391"/>
                  <a:gd name="connsiteY2" fmla="*/ 36493 h 37859"/>
                  <a:gd name="connsiteX3" fmla="*/ 1 w 45391"/>
                  <a:gd name="connsiteY3" fmla="*/ 14893 h 37859"/>
                  <a:gd name="connsiteX4" fmla="*/ 5956 w 45391"/>
                  <a:gd name="connsiteY4" fmla="*/ 0 h 37859"/>
                  <a:gd name="connsiteX0" fmla="*/ 21601 w 45391"/>
                  <a:gd name="connsiteY0" fmla="*/ 14893 h 37859"/>
                  <a:gd name="connsiteX1" fmla="*/ 21601 w 45391"/>
                  <a:gd name="connsiteY1" fmla="*/ 36493 h 37859"/>
                  <a:gd name="connsiteX2" fmla="*/ 1 w 45391"/>
                  <a:gd name="connsiteY2" fmla="*/ 14893 h 37859"/>
                  <a:gd name="connsiteX3" fmla="*/ 5956 w 45391"/>
                  <a:gd name="connsiteY3" fmla="*/ 0 h 37859"/>
                  <a:gd name="connsiteX4" fmla="*/ 21601 w 45391"/>
                  <a:gd name="connsiteY4" fmla="*/ 14893 h 37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391" h="37859" fill="none" extrusionOk="0">
                    <a:moveTo>
                      <a:pt x="39578" y="21911"/>
                    </a:moveTo>
                    <a:cubicBezTo>
                      <a:pt x="39645" y="22108"/>
                      <a:pt x="45391" y="18070"/>
                      <a:pt x="42395" y="20500"/>
                    </a:cubicBezTo>
                    <a:cubicBezTo>
                      <a:pt x="39399" y="22930"/>
                      <a:pt x="28264" y="37859"/>
                      <a:pt x="21601" y="36493"/>
                    </a:cubicBez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</a:path>
                  <a:path w="45391" h="37859" stroke="0" extrusionOk="0">
                    <a:moveTo>
                      <a:pt x="21601" y="14893"/>
                    </a:moveTo>
                    <a:lnTo>
                      <a:pt x="21601" y="36493"/>
                    </a:ln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  <a:lnTo>
                      <a:pt x="21601" y="1489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Arc 10"/>
              <p:cNvSpPr>
                <a:spLocks/>
              </p:cNvSpPr>
              <p:nvPr/>
            </p:nvSpPr>
            <p:spPr bwMode="auto">
              <a:xfrm>
                <a:off x="6113950" y="4338955"/>
                <a:ext cx="137512" cy="286411"/>
              </a:xfrm>
              <a:custGeom>
                <a:avLst/>
                <a:gdLst>
                  <a:gd name="T0" fmla="*/ 0 w 43200"/>
                  <a:gd name="T1" fmla="*/ 0 h 39465"/>
                  <a:gd name="T2" fmla="*/ 0 w 43200"/>
                  <a:gd name="T3" fmla="*/ 0 h 39465"/>
                  <a:gd name="T4" fmla="*/ 0 w 43200"/>
                  <a:gd name="T5" fmla="*/ 1 h 3946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9465"/>
                  <a:gd name="T11" fmla="*/ 43200 w 43200"/>
                  <a:gd name="T12" fmla="*/ 39465 h 39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9465" fill="none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</a:path>
                  <a:path w="43200" h="39465" stroke="0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  <a:lnTo>
                      <a:pt x="21600" y="1786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Arc 11"/>
              <p:cNvSpPr>
                <a:spLocks/>
              </p:cNvSpPr>
              <p:nvPr/>
            </p:nvSpPr>
            <p:spPr bwMode="auto">
              <a:xfrm>
                <a:off x="6026442" y="4350755"/>
                <a:ext cx="136376" cy="274611"/>
              </a:xfrm>
              <a:custGeom>
                <a:avLst/>
                <a:gdLst>
                  <a:gd name="T0" fmla="*/ 0 w 43200"/>
                  <a:gd name="T1" fmla="*/ 0 h 37507"/>
                  <a:gd name="T2" fmla="*/ 0 w 43200"/>
                  <a:gd name="T3" fmla="*/ 0 h 37507"/>
                  <a:gd name="T4" fmla="*/ 0 w 43200"/>
                  <a:gd name="T5" fmla="*/ 1 h 3750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507"/>
                  <a:gd name="T11" fmla="*/ 43200 w 43200"/>
                  <a:gd name="T12" fmla="*/ 37507 h 3750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507" fill="none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</a:path>
                  <a:path w="43200" h="37507" stroke="0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  <a:lnTo>
                      <a:pt x="21600" y="15907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" name="Arc 12"/>
              <p:cNvSpPr>
                <a:spLocks/>
              </p:cNvSpPr>
              <p:nvPr/>
            </p:nvSpPr>
            <p:spPr bwMode="auto">
              <a:xfrm>
                <a:off x="5929842" y="4353973"/>
                <a:ext cx="137512" cy="273539"/>
              </a:xfrm>
              <a:custGeom>
                <a:avLst/>
                <a:gdLst>
                  <a:gd name="T0" fmla="*/ 0 w 43200"/>
                  <a:gd name="T1" fmla="*/ 0 h 37395"/>
                  <a:gd name="T2" fmla="*/ 0 w 43200"/>
                  <a:gd name="T3" fmla="*/ 0 h 37395"/>
                  <a:gd name="T4" fmla="*/ 0 w 43200"/>
                  <a:gd name="T5" fmla="*/ 1 h 373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395"/>
                  <a:gd name="T11" fmla="*/ 43200 w 43200"/>
                  <a:gd name="T12" fmla="*/ 37395 h 373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395" fill="none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</a:path>
                  <a:path w="43200" h="37395" stroke="0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  <a:lnTo>
                      <a:pt x="21600" y="1579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Arc 13"/>
              <p:cNvSpPr>
                <a:spLocks/>
              </p:cNvSpPr>
              <p:nvPr/>
            </p:nvSpPr>
            <p:spPr bwMode="auto">
              <a:xfrm>
                <a:off x="5836652" y="4357191"/>
                <a:ext cx="136376" cy="278902"/>
              </a:xfrm>
              <a:custGeom>
                <a:avLst/>
                <a:gdLst>
                  <a:gd name="T0" fmla="*/ 0 w 43198"/>
                  <a:gd name="T1" fmla="*/ 0 h 37968"/>
                  <a:gd name="T2" fmla="*/ 0 w 43198"/>
                  <a:gd name="T3" fmla="*/ 1 h 37968"/>
                  <a:gd name="T4" fmla="*/ 0 w 43198"/>
                  <a:gd name="T5" fmla="*/ 1 h 37968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7968"/>
                  <a:gd name="T11" fmla="*/ 43198 w 43198"/>
                  <a:gd name="T12" fmla="*/ 37968 h 379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8" h="37968" fill="none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</a:path>
                  <a:path w="43198" h="37968" stroke="0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  <a:lnTo>
                      <a:pt x="21598" y="1636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4" name="Group 73"/>
            <p:cNvGrpSpPr/>
            <p:nvPr/>
          </p:nvGrpSpPr>
          <p:grpSpPr>
            <a:xfrm rot="5400000">
              <a:off x="6225816" y="2485662"/>
              <a:ext cx="512648" cy="297138"/>
              <a:chOff x="5836652" y="4338955"/>
              <a:chExt cx="512648" cy="297138"/>
            </a:xfrm>
          </p:grpSpPr>
          <p:sp>
            <p:nvSpPr>
              <p:cNvPr id="75" name="Arc 8"/>
              <p:cNvSpPr>
                <a:spLocks/>
              </p:cNvSpPr>
              <p:nvPr/>
            </p:nvSpPr>
            <p:spPr bwMode="auto">
              <a:xfrm>
                <a:off x="6206000" y="4343246"/>
                <a:ext cx="143300" cy="278213"/>
              </a:xfrm>
              <a:custGeom>
                <a:avLst/>
                <a:gdLst>
                  <a:gd name="T0" fmla="*/ 0 w 43198"/>
                  <a:gd name="T1" fmla="*/ 1 h 36493"/>
                  <a:gd name="T2" fmla="*/ 0 w 43198"/>
                  <a:gd name="T3" fmla="*/ 0 h 36493"/>
                  <a:gd name="T4" fmla="*/ 0 w 43198"/>
                  <a:gd name="T5" fmla="*/ 1 h 36493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6493"/>
                  <a:gd name="T11" fmla="*/ 43198 w 43198"/>
                  <a:gd name="T12" fmla="*/ 364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43199 w 43199"/>
                  <a:gd name="connsiteY0" fmla="*/ 15171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0" fmla="*/ 21601 w 43199"/>
                  <a:gd name="connsiteY0" fmla="*/ 14893 h 36493"/>
                  <a:gd name="connsiteX1" fmla="*/ 21601 w 43199"/>
                  <a:gd name="connsiteY1" fmla="*/ 36493 h 36493"/>
                  <a:gd name="connsiteX2" fmla="*/ 1 w 43199"/>
                  <a:gd name="connsiteY2" fmla="*/ 14893 h 36493"/>
                  <a:gd name="connsiteX3" fmla="*/ 5956 w 43199"/>
                  <a:gd name="connsiteY3" fmla="*/ 0 h 36493"/>
                  <a:gd name="connsiteX4" fmla="*/ 21601 w 43199"/>
                  <a:gd name="connsiteY4" fmla="*/ 14893 h 36493"/>
                  <a:gd name="connsiteX0" fmla="*/ 39578 w 39578"/>
                  <a:gd name="connsiteY0" fmla="*/ 21911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0" fmla="*/ 21601 w 39578"/>
                  <a:gd name="connsiteY0" fmla="*/ 14893 h 36493"/>
                  <a:gd name="connsiteX1" fmla="*/ 21601 w 39578"/>
                  <a:gd name="connsiteY1" fmla="*/ 36493 h 36493"/>
                  <a:gd name="connsiteX2" fmla="*/ 1 w 39578"/>
                  <a:gd name="connsiteY2" fmla="*/ 14893 h 36493"/>
                  <a:gd name="connsiteX3" fmla="*/ 5956 w 39578"/>
                  <a:gd name="connsiteY3" fmla="*/ 0 h 36493"/>
                  <a:gd name="connsiteX4" fmla="*/ 21601 w 39578"/>
                  <a:gd name="connsiteY4" fmla="*/ 14893 h 36493"/>
                  <a:gd name="connsiteX0" fmla="*/ 39578 w 45391"/>
                  <a:gd name="connsiteY0" fmla="*/ 21911 h 37859"/>
                  <a:gd name="connsiteX1" fmla="*/ 42395 w 45391"/>
                  <a:gd name="connsiteY1" fmla="*/ 20500 h 37859"/>
                  <a:gd name="connsiteX2" fmla="*/ 21601 w 45391"/>
                  <a:gd name="connsiteY2" fmla="*/ 36493 h 37859"/>
                  <a:gd name="connsiteX3" fmla="*/ 1 w 45391"/>
                  <a:gd name="connsiteY3" fmla="*/ 14893 h 37859"/>
                  <a:gd name="connsiteX4" fmla="*/ 5956 w 45391"/>
                  <a:gd name="connsiteY4" fmla="*/ 0 h 37859"/>
                  <a:gd name="connsiteX0" fmla="*/ 21601 w 45391"/>
                  <a:gd name="connsiteY0" fmla="*/ 14893 h 37859"/>
                  <a:gd name="connsiteX1" fmla="*/ 21601 w 45391"/>
                  <a:gd name="connsiteY1" fmla="*/ 36493 h 37859"/>
                  <a:gd name="connsiteX2" fmla="*/ 1 w 45391"/>
                  <a:gd name="connsiteY2" fmla="*/ 14893 h 37859"/>
                  <a:gd name="connsiteX3" fmla="*/ 5956 w 45391"/>
                  <a:gd name="connsiteY3" fmla="*/ 0 h 37859"/>
                  <a:gd name="connsiteX4" fmla="*/ 21601 w 45391"/>
                  <a:gd name="connsiteY4" fmla="*/ 14893 h 37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391" h="37859" fill="none" extrusionOk="0">
                    <a:moveTo>
                      <a:pt x="39578" y="21911"/>
                    </a:moveTo>
                    <a:cubicBezTo>
                      <a:pt x="39645" y="22108"/>
                      <a:pt x="45391" y="18070"/>
                      <a:pt x="42395" y="20500"/>
                    </a:cubicBezTo>
                    <a:cubicBezTo>
                      <a:pt x="39399" y="22930"/>
                      <a:pt x="28264" y="37859"/>
                      <a:pt x="21601" y="36493"/>
                    </a:cubicBez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</a:path>
                  <a:path w="45391" h="37859" stroke="0" extrusionOk="0">
                    <a:moveTo>
                      <a:pt x="21601" y="14893"/>
                    </a:moveTo>
                    <a:lnTo>
                      <a:pt x="21601" y="36493"/>
                    </a:lnTo>
                    <a:cubicBezTo>
                      <a:pt x="9671" y="36493"/>
                      <a:pt x="1" y="26822"/>
                      <a:pt x="1" y="14893"/>
                    </a:cubicBezTo>
                    <a:cubicBezTo>
                      <a:pt x="0" y="9348"/>
                      <a:pt x="2133" y="4016"/>
                      <a:pt x="5956" y="0"/>
                    </a:cubicBezTo>
                    <a:lnTo>
                      <a:pt x="21601" y="14893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Arc 10"/>
              <p:cNvSpPr>
                <a:spLocks/>
              </p:cNvSpPr>
              <p:nvPr/>
            </p:nvSpPr>
            <p:spPr bwMode="auto">
              <a:xfrm>
                <a:off x="6113950" y="4338955"/>
                <a:ext cx="137512" cy="286411"/>
              </a:xfrm>
              <a:custGeom>
                <a:avLst/>
                <a:gdLst>
                  <a:gd name="T0" fmla="*/ 0 w 43200"/>
                  <a:gd name="T1" fmla="*/ 0 h 39465"/>
                  <a:gd name="T2" fmla="*/ 0 w 43200"/>
                  <a:gd name="T3" fmla="*/ 0 h 39465"/>
                  <a:gd name="T4" fmla="*/ 0 w 43200"/>
                  <a:gd name="T5" fmla="*/ 1 h 3946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9465"/>
                  <a:gd name="T11" fmla="*/ 43200 w 43200"/>
                  <a:gd name="T12" fmla="*/ 39465 h 394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9465" fill="none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</a:path>
                  <a:path w="43200" h="39465" stroke="0" extrusionOk="0">
                    <a:moveTo>
                      <a:pt x="33740" y="0"/>
                    </a:moveTo>
                    <a:cubicBezTo>
                      <a:pt x="39657" y="4021"/>
                      <a:pt x="43200" y="10711"/>
                      <a:pt x="43200" y="17865"/>
                    </a:cubicBezTo>
                    <a:cubicBezTo>
                      <a:pt x="43200" y="29794"/>
                      <a:pt x="33529" y="39465"/>
                      <a:pt x="21600" y="39465"/>
                    </a:cubicBezTo>
                    <a:cubicBezTo>
                      <a:pt x="9670" y="39465"/>
                      <a:pt x="0" y="29794"/>
                      <a:pt x="0" y="17865"/>
                    </a:cubicBezTo>
                    <a:cubicBezTo>
                      <a:pt x="-1" y="11513"/>
                      <a:pt x="2795" y="5483"/>
                      <a:pt x="7643" y="1378"/>
                    </a:cubicBezTo>
                    <a:lnTo>
                      <a:pt x="21600" y="1786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Arc 11"/>
              <p:cNvSpPr>
                <a:spLocks/>
              </p:cNvSpPr>
              <p:nvPr/>
            </p:nvSpPr>
            <p:spPr bwMode="auto">
              <a:xfrm>
                <a:off x="6026442" y="4350755"/>
                <a:ext cx="136376" cy="274611"/>
              </a:xfrm>
              <a:custGeom>
                <a:avLst/>
                <a:gdLst>
                  <a:gd name="T0" fmla="*/ 0 w 43200"/>
                  <a:gd name="T1" fmla="*/ 0 h 37507"/>
                  <a:gd name="T2" fmla="*/ 0 w 43200"/>
                  <a:gd name="T3" fmla="*/ 0 h 37507"/>
                  <a:gd name="T4" fmla="*/ 0 w 43200"/>
                  <a:gd name="T5" fmla="*/ 1 h 3750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507"/>
                  <a:gd name="T11" fmla="*/ 43200 w 43200"/>
                  <a:gd name="T12" fmla="*/ 37507 h 3750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507" fill="none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</a:path>
                  <a:path w="43200" h="37507" stroke="0" extrusionOk="0">
                    <a:moveTo>
                      <a:pt x="36212" y="-1"/>
                    </a:moveTo>
                    <a:cubicBezTo>
                      <a:pt x="40665" y="4090"/>
                      <a:pt x="43200" y="9860"/>
                      <a:pt x="43200" y="15907"/>
                    </a:cubicBezTo>
                    <a:cubicBezTo>
                      <a:pt x="43200" y="27836"/>
                      <a:pt x="33529" y="37507"/>
                      <a:pt x="21600" y="37507"/>
                    </a:cubicBezTo>
                    <a:cubicBezTo>
                      <a:pt x="9670" y="37507"/>
                      <a:pt x="0" y="27836"/>
                      <a:pt x="0" y="15907"/>
                    </a:cubicBezTo>
                    <a:cubicBezTo>
                      <a:pt x="-1" y="10106"/>
                      <a:pt x="2332" y="4550"/>
                      <a:pt x="6473" y="488"/>
                    </a:cubicBezTo>
                    <a:lnTo>
                      <a:pt x="21600" y="15907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Arc 12"/>
              <p:cNvSpPr>
                <a:spLocks/>
              </p:cNvSpPr>
              <p:nvPr/>
            </p:nvSpPr>
            <p:spPr bwMode="auto">
              <a:xfrm>
                <a:off x="5929842" y="4353973"/>
                <a:ext cx="137512" cy="273539"/>
              </a:xfrm>
              <a:custGeom>
                <a:avLst/>
                <a:gdLst>
                  <a:gd name="T0" fmla="*/ 0 w 43200"/>
                  <a:gd name="T1" fmla="*/ 0 h 37395"/>
                  <a:gd name="T2" fmla="*/ 0 w 43200"/>
                  <a:gd name="T3" fmla="*/ 0 h 37395"/>
                  <a:gd name="T4" fmla="*/ 0 w 43200"/>
                  <a:gd name="T5" fmla="*/ 1 h 37395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7395"/>
                  <a:gd name="T11" fmla="*/ 43200 w 43200"/>
                  <a:gd name="T12" fmla="*/ 37395 h 3739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7395" fill="none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</a:path>
                  <a:path w="43200" h="37395" stroke="0" extrusionOk="0">
                    <a:moveTo>
                      <a:pt x="36720" y="369"/>
                    </a:moveTo>
                    <a:cubicBezTo>
                      <a:pt x="40864" y="4432"/>
                      <a:pt x="43200" y="9991"/>
                      <a:pt x="43200" y="15795"/>
                    </a:cubicBezTo>
                    <a:cubicBezTo>
                      <a:pt x="43200" y="27724"/>
                      <a:pt x="33529" y="37395"/>
                      <a:pt x="21600" y="37395"/>
                    </a:cubicBezTo>
                    <a:cubicBezTo>
                      <a:pt x="9670" y="37395"/>
                      <a:pt x="0" y="27724"/>
                      <a:pt x="0" y="15795"/>
                    </a:cubicBezTo>
                    <a:cubicBezTo>
                      <a:pt x="-1" y="9805"/>
                      <a:pt x="2486" y="4085"/>
                      <a:pt x="6866" y="0"/>
                    </a:cubicBezTo>
                    <a:lnTo>
                      <a:pt x="21600" y="1579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Arc 13"/>
              <p:cNvSpPr>
                <a:spLocks/>
              </p:cNvSpPr>
              <p:nvPr/>
            </p:nvSpPr>
            <p:spPr bwMode="auto">
              <a:xfrm>
                <a:off x="5836652" y="4357191"/>
                <a:ext cx="136376" cy="278902"/>
              </a:xfrm>
              <a:custGeom>
                <a:avLst/>
                <a:gdLst>
                  <a:gd name="T0" fmla="*/ 0 w 43198"/>
                  <a:gd name="T1" fmla="*/ 0 h 37968"/>
                  <a:gd name="T2" fmla="*/ 0 w 43198"/>
                  <a:gd name="T3" fmla="*/ 1 h 37968"/>
                  <a:gd name="T4" fmla="*/ 0 w 43198"/>
                  <a:gd name="T5" fmla="*/ 1 h 37968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7968"/>
                  <a:gd name="T11" fmla="*/ 43198 w 43198"/>
                  <a:gd name="T12" fmla="*/ 37968 h 379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8" h="37968" fill="none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</a:path>
                  <a:path w="43198" h="37968" stroke="0" extrusionOk="0">
                    <a:moveTo>
                      <a:pt x="35692" y="-1"/>
                    </a:moveTo>
                    <a:cubicBezTo>
                      <a:pt x="40457" y="4103"/>
                      <a:pt x="43198" y="10079"/>
                      <a:pt x="43198" y="16368"/>
                    </a:cubicBezTo>
                    <a:cubicBezTo>
                      <a:pt x="43198" y="28297"/>
                      <a:pt x="33527" y="37968"/>
                      <a:pt x="21598" y="37968"/>
                    </a:cubicBezTo>
                    <a:cubicBezTo>
                      <a:pt x="9794" y="37968"/>
                      <a:pt x="176" y="28492"/>
                      <a:pt x="0" y="16689"/>
                    </a:cubicBezTo>
                    <a:lnTo>
                      <a:pt x="21598" y="16368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" name="Group 92"/>
            <p:cNvGrpSpPr/>
            <p:nvPr/>
          </p:nvGrpSpPr>
          <p:grpSpPr>
            <a:xfrm>
              <a:off x="5075242" y="1539333"/>
              <a:ext cx="709612" cy="309563"/>
              <a:chOff x="1746935" y="4009030"/>
              <a:chExt cx="709612" cy="309563"/>
            </a:xfrm>
          </p:grpSpPr>
          <p:sp>
            <p:nvSpPr>
              <p:cNvPr id="83" name="Line 37"/>
              <p:cNvSpPr>
                <a:spLocks noChangeShapeType="1"/>
              </p:cNvSpPr>
              <p:nvPr/>
            </p:nvSpPr>
            <p:spPr bwMode="auto">
              <a:xfrm flipV="1">
                <a:off x="1746935" y="4013793"/>
                <a:ext cx="66675" cy="17145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4" name="Line 38"/>
              <p:cNvSpPr>
                <a:spLocks noChangeShapeType="1"/>
              </p:cNvSpPr>
              <p:nvPr/>
            </p:nvSpPr>
            <p:spPr bwMode="auto">
              <a:xfrm flipV="1">
                <a:off x="1856472" y="4018555"/>
                <a:ext cx="104775" cy="30003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5" name="Line 50"/>
              <p:cNvSpPr>
                <a:spLocks noChangeShapeType="1"/>
              </p:cNvSpPr>
              <p:nvPr/>
            </p:nvSpPr>
            <p:spPr bwMode="auto">
              <a:xfrm flipV="1">
                <a:off x="2008872" y="4018555"/>
                <a:ext cx="104775" cy="30003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6" name="Line 51"/>
              <p:cNvSpPr>
                <a:spLocks noChangeShapeType="1"/>
              </p:cNvSpPr>
              <p:nvPr/>
            </p:nvSpPr>
            <p:spPr bwMode="auto">
              <a:xfrm flipV="1">
                <a:off x="2167622" y="4018555"/>
                <a:ext cx="98425" cy="2825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7" name="Line 52"/>
              <p:cNvSpPr>
                <a:spLocks noChangeShapeType="1"/>
              </p:cNvSpPr>
              <p:nvPr/>
            </p:nvSpPr>
            <p:spPr bwMode="auto">
              <a:xfrm flipV="1">
                <a:off x="2318435" y="4009030"/>
                <a:ext cx="100012" cy="29051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8" name="Line 53"/>
              <p:cNvSpPr>
                <a:spLocks noChangeShapeType="1"/>
              </p:cNvSpPr>
              <p:nvPr/>
            </p:nvSpPr>
            <p:spPr bwMode="auto">
              <a:xfrm flipH="1" flipV="1">
                <a:off x="2412097" y="4015380"/>
                <a:ext cx="44450" cy="14763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9" name="Line 54"/>
              <p:cNvSpPr>
                <a:spLocks noChangeShapeType="1"/>
              </p:cNvSpPr>
              <p:nvPr/>
            </p:nvSpPr>
            <p:spPr bwMode="auto">
              <a:xfrm rot="19163305" flipV="1">
                <a:off x="1907272" y="4047130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0" name="Line 55"/>
              <p:cNvSpPr>
                <a:spLocks noChangeShapeType="1"/>
              </p:cNvSpPr>
              <p:nvPr/>
            </p:nvSpPr>
            <p:spPr bwMode="auto">
              <a:xfrm rot="19163305" flipV="1">
                <a:off x="2064435" y="4028080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1" name="Line 56"/>
              <p:cNvSpPr>
                <a:spLocks noChangeShapeType="1"/>
              </p:cNvSpPr>
              <p:nvPr/>
            </p:nvSpPr>
            <p:spPr bwMode="auto">
              <a:xfrm rot="19163305" flipV="1">
                <a:off x="2216835" y="4023318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" name="Line 57"/>
              <p:cNvSpPr>
                <a:spLocks noChangeShapeType="1"/>
              </p:cNvSpPr>
              <p:nvPr/>
            </p:nvSpPr>
            <p:spPr bwMode="auto">
              <a:xfrm rot="19163305" flipV="1">
                <a:off x="1759635" y="4028080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93"/>
            <p:cNvGrpSpPr/>
            <p:nvPr/>
          </p:nvGrpSpPr>
          <p:grpSpPr>
            <a:xfrm rot="5400000">
              <a:off x="4041099" y="2634709"/>
              <a:ext cx="709612" cy="309563"/>
              <a:chOff x="1746935" y="4009030"/>
              <a:chExt cx="709612" cy="309563"/>
            </a:xfrm>
          </p:grpSpPr>
          <p:sp>
            <p:nvSpPr>
              <p:cNvPr id="95" name="Line 37"/>
              <p:cNvSpPr>
                <a:spLocks noChangeShapeType="1"/>
              </p:cNvSpPr>
              <p:nvPr/>
            </p:nvSpPr>
            <p:spPr bwMode="auto">
              <a:xfrm flipV="1">
                <a:off x="1746935" y="4013793"/>
                <a:ext cx="66675" cy="17145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6" name="Line 38"/>
              <p:cNvSpPr>
                <a:spLocks noChangeShapeType="1"/>
              </p:cNvSpPr>
              <p:nvPr/>
            </p:nvSpPr>
            <p:spPr bwMode="auto">
              <a:xfrm flipV="1">
                <a:off x="1856472" y="4018555"/>
                <a:ext cx="104775" cy="30003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7" name="Line 50"/>
              <p:cNvSpPr>
                <a:spLocks noChangeShapeType="1"/>
              </p:cNvSpPr>
              <p:nvPr/>
            </p:nvSpPr>
            <p:spPr bwMode="auto">
              <a:xfrm flipV="1">
                <a:off x="2008872" y="4018555"/>
                <a:ext cx="104775" cy="30003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8" name="Line 51"/>
              <p:cNvSpPr>
                <a:spLocks noChangeShapeType="1"/>
              </p:cNvSpPr>
              <p:nvPr/>
            </p:nvSpPr>
            <p:spPr bwMode="auto">
              <a:xfrm flipV="1">
                <a:off x="2167622" y="4018555"/>
                <a:ext cx="98425" cy="2825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9" name="Line 52"/>
              <p:cNvSpPr>
                <a:spLocks noChangeShapeType="1"/>
              </p:cNvSpPr>
              <p:nvPr/>
            </p:nvSpPr>
            <p:spPr bwMode="auto">
              <a:xfrm flipV="1">
                <a:off x="2318435" y="4009030"/>
                <a:ext cx="100012" cy="29051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" name="Line 53"/>
              <p:cNvSpPr>
                <a:spLocks noChangeShapeType="1"/>
              </p:cNvSpPr>
              <p:nvPr/>
            </p:nvSpPr>
            <p:spPr bwMode="auto">
              <a:xfrm flipH="1" flipV="1">
                <a:off x="2412097" y="4015380"/>
                <a:ext cx="44450" cy="14763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1" name="Line 54"/>
              <p:cNvSpPr>
                <a:spLocks noChangeShapeType="1"/>
              </p:cNvSpPr>
              <p:nvPr/>
            </p:nvSpPr>
            <p:spPr bwMode="auto">
              <a:xfrm rot="19163305" flipV="1">
                <a:off x="1907272" y="4047130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" name="Line 55"/>
              <p:cNvSpPr>
                <a:spLocks noChangeShapeType="1"/>
              </p:cNvSpPr>
              <p:nvPr/>
            </p:nvSpPr>
            <p:spPr bwMode="auto">
              <a:xfrm rot="19163305" flipV="1">
                <a:off x="2064435" y="4028080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" name="Line 56"/>
              <p:cNvSpPr>
                <a:spLocks noChangeShapeType="1"/>
              </p:cNvSpPr>
              <p:nvPr/>
            </p:nvSpPr>
            <p:spPr bwMode="auto">
              <a:xfrm rot="19163305" flipV="1">
                <a:off x="2216835" y="4023318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4" name="Line 57"/>
              <p:cNvSpPr>
                <a:spLocks noChangeShapeType="1"/>
              </p:cNvSpPr>
              <p:nvPr/>
            </p:nvSpPr>
            <p:spPr bwMode="auto">
              <a:xfrm rot="19163305" flipV="1">
                <a:off x="1759635" y="4028080"/>
                <a:ext cx="152400" cy="25876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" name="Group 106"/>
            <p:cNvGrpSpPr/>
            <p:nvPr/>
          </p:nvGrpSpPr>
          <p:grpSpPr>
            <a:xfrm rot="5400000">
              <a:off x="5252438" y="3823822"/>
              <a:ext cx="479651" cy="115888"/>
              <a:chOff x="5382084" y="5036142"/>
              <a:chExt cx="479651" cy="115888"/>
            </a:xfrm>
          </p:grpSpPr>
          <p:sp>
            <p:nvSpPr>
              <p:cNvPr id="105" name="Line 102"/>
              <p:cNvSpPr>
                <a:spLocks noChangeShapeType="1"/>
              </p:cNvSpPr>
              <p:nvPr/>
            </p:nvSpPr>
            <p:spPr bwMode="auto">
              <a:xfrm rot="5366684" flipV="1">
                <a:off x="5620435" y="4799605"/>
                <a:ext cx="4763" cy="47783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6" name="Line 110"/>
              <p:cNvSpPr>
                <a:spLocks noChangeShapeType="1"/>
              </p:cNvSpPr>
              <p:nvPr/>
            </p:nvSpPr>
            <p:spPr bwMode="auto">
              <a:xfrm rot="5366684" flipV="1">
                <a:off x="5618621" y="4910730"/>
                <a:ext cx="4763" cy="47783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107"/>
            <p:cNvGrpSpPr/>
            <p:nvPr/>
          </p:nvGrpSpPr>
          <p:grpSpPr>
            <a:xfrm rot="5400000">
              <a:off x="3110372" y="3823821"/>
              <a:ext cx="479651" cy="115888"/>
              <a:chOff x="5382084" y="5036142"/>
              <a:chExt cx="479651" cy="115888"/>
            </a:xfrm>
          </p:grpSpPr>
          <p:sp>
            <p:nvSpPr>
              <p:cNvPr id="109" name="Line 102"/>
              <p:cNvSpPr>
                <a:spLocks noChangeShapeType="1"/>
              </p:cNvSpPr>
              <p:nvPr/>
            </p:nvSpPr>
            <p:spPr bwMode="auto">
              <a:xfrm rot="5366684" flipV="1">
                <a:off x="5620435" y="4799605"/>
                <a:ext cx="4763" cy="47783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0" name="Line 110"/>
              <p:cNvSpPr>
                <a:spLocks noChangeShapeType="1"/>
              </p:cNvSpPr>
              <p:nvPr/>
            </p:nvSpPr>
            <p:spPr bwMode="auto">
              <a:xfrm rot="5366684" flipV="1">
                <a:off x="5618621" y="4910730"/>
                <a:ext cx="4763" cy="477837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2133600" y="25527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+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159825" y="269557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-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>
              <a:off x="3421982" y="3894111"/>
              <a:ext cx="97155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5537000" y="3894110"/>
              <a:ext cx="94841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>
              <a:off x="3648075" y="1707696"/>
              <a:ext cx="77152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>
              <a:off x="5795282" y="1698171"/>
              <a:ext cx="691243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4" name="Straight Connector 123"/>
            <p:cNvCxnSpPr/>
            <p:nvPr/>
          </p:nvCxnSpPr>
          <p:spPr bwMode="auto">
            <a:xfrm>
              <a:off x="4396468" y="3144610"/>
              <a:ext cx="0" cy="75111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>
              <a:off x="6477000" y="2869745"/>
              <a:ext cx="0" cy="102598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39939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9953240"/>
                </p:ext>
              </p:extLst>
            </p:nvPr>
          </p:nvGraphicFramePr>
          <p:xfrm>
            <a:off x="3252788" y="1041400"/>
            <a:ext cx="32067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39" name="Equation" r:id="rId10" imgW="165028" imgH="228501" progId="Equation.DSMT4">
                    <p:embed/>
                  </p:oleObj>
                </mc:Choice>
                <mc:Fallback>
                  <p:oleObj name="Equation" r:id="rId10" imgW="165028" imgH="228501" progId="Equation.DSMT4">
                    <p:embed/>
                    <p:pic>
                      <p:nvPicPr>
                        <p:cNvPr id="39939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2788" y="1041400"/>
                          <a:ext cx="32067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0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4503997"/>
                </p:ext>
              </p:extLst>
            </p:nvPr>
          </p:nvGraphicFramePr>
          <p:xfrm>
            <a:off x="6783388" y="2384425"/>
            <a:ext cx="34607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40" name="Equation" r:id="rId12" imgW="177646" imgH="228402" progId="Equation.DSMT4">
                    <p:embed/>
                  </p:oleObj>
                </mc:Choice>
                <mc:Fallback>
                  <p:oleObj name="Equation" r:id="rId12" imgW="177646" imgH="228402" progId="Equation.DSMT4">
                    <p:embed/>
                    <p:pic>
                      <p:nvPicPr>
                        <p:cNvPr id="3994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3388" y="2384425"/>
                          <a:ext cx="34607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8053656"/>
                </p:ext>
              </p:extLst>
            </p:nvPr>
          </p:nvGraphicFramePr>
          <p:xfrm>
            <a:off x="3165475" y="4222750"/>
            <a:ext cx="344488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41" name="Equation" r:id="rId14" imgW="177646" imgH="228402" progId="Equation.DSMT4">
                    <p:embed/>
                  </p:oleObj>
                </mc:Choice>
                <mc:Fallback>
                  <p:oleObj name="Equation" r:id="rId14" imgW="177646" imgH="228402" progId="Equation.DSMT4">
                    <p:embed/>
                    <p:pic>
                      <p:nvPicPr>
                        <p:cNvPr id="39941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5475" y="4222750"/>
                          <a:ext cx="344488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2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7299959"/>
                </p:ext>
              </p:extLst>
            </p:nvPr>
          </p:nvGraphicFramePr>
          <p:xfrm>
            <a:off x="5314950" y="4232275"/>
            <a:ext cx="369888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42" name="Equation" r:id="rId16" imgW="190500" imgH="228600" progId="Equation.DSMT4">
                    <p:embed/>
                  </p:oleObj>
                </mc:Choice>
                <mc:Fallback>
                  <p:oleObj name="Equation" r:id="rId16" imgW="190500" imgH="228600" progId="Equation.DSMT4">
                    <p:embed/>
                    <p:pic>
                      <p:nvPicPr>
                        <p:cNvPr id="39942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4950" y="4232275"/>
                          <a:ext cx="369888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4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7372853"/>
                </p:ext>
              </p:extLst>
            </p:nvPr>
          </p:nvGraphicFramePr>
          <p:xfrm>
            <a:off x="4641850" y="2498725"/>
            <a:ext cx="344488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43" name="Equation" r:id="rId18" imgW="177646" imgH="228402" progId="Equation.DSMT4">
                    <p:embed/>
                  </p:oleObj>
                </mc:Choice>
                <mc:Fallback>
                  <p:oleObj name="Equation" r:id="rId18" imgW="177646" imgH="228402" progId="Equation.DSMT4">
                    <p:embed/>
                    <p:pic>
                      <p:nvPicPr>
                        <p:cNvPr id="39944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1850" y="2498725"/>
                          <a:ext cx="344488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5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511723"/>
                </p:ext>
              </p:extLst>
            </p:nvPr>
          </p:nvGraphicFramePr>
          <p:xfrm>
            <a:off x="1666875" y="2636838"/>
            <a:ext cx="295275" cy="322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44" name="Equation" r:id="rId20" imgW="152268" imgH="164957" progId="Equation.DSMT4">
                    <p:embed/>
                  </p:oleObj>
                </mc:Choice>
                <mc:Fallback>
                  <p:oleObj name="Equation" r:id="rId20" imgW="152268" imgH="164957" progId="Equation.DSMT4">
                    <p:embed/>
                    <p:pic>
                      <p:nvPicPr>
                        <p:cNvPr id="39945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6875" y="2636838"/>
                          <a:ext cx="295275" cy="322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" name="Freeform 71"/>
            <p:cNvSpPr/>
            <p:nvPr/>
          </p:nvSpPr>
          <p:spPr bwMode="auto">
            <a:xfrm>
              <a:off x="2771775" y="2073275"/>
              <a:ext cx="1238250" cy="1336675"/>
            </a:xfrm>
            <a:custGeom>
              <a:avLst/>
              <a:gdLst>
                <a:gd name="connsiteX0" fmla="*/ 0 w 1238250"/>
                <a:gd name="connsiteY0" fmla="*/ 165100 h 1336675"/>
                <a:gd name="connsiteX1" fmla="*/ 952500 w 1238250"/>
                <a:gd name="connsiteY1" fmla="*/ 165100 h 1336675"/>
                <a:gd name="connsiteX2" fmla="*/ 1085850 w 1238250"/>
                <a:gd name="connsiteY2" fmla="*/ 1155700 h 1336675"/>
                <a:gd name="connsiteX3" fmla="*/ 38100 w 1238250"/>
                <a:gd name="connsiteY3" fmla="*/ 1250950 h 133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0" h="1336675">
                  <a:moveTo>
                    <a:pt x="0" y="165100"/>
                  </a:moveTo>
                  <a:cubicBezTo>
                    <a:pt x="385762" y="82550"/>
                    <a:pt x="771525" y="0"/>
                    <a:pt x="952500" y="165100"/>
                  </a:cubicBezTo>
                  <a:cubicBezTo>
                    <a:pt x="1133475" y="330200"/>
                    <a:pt x="1238250" y="974725"/>
                    <a:pt x="1085850" y="1155700"/>
                  </a:cubicBezTo>
                  <a:cubicBezTo>
                    <a:pt x="933450" y="1336675"/>
                    <a:pt x="485775" y="1293812"/>
                    <a:pt x="38100" y="1250950"/>
                  </a:cubicBezTo>
                </a:path>
              </a:pathLst>
            </a:cu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3" name="Freeform 72"/>
            <p:cNvSpPr/>
            <p:nvPr/>
          </p:nvSpPr>
          <p:spPr bwMode="auto">
            <a:xfrm>
              <a:off x="4953000" y="2044700"/>
              <a:ext cx="1238250" cy="1336675"/>
            </a:xfrm>
            <a:custGeom>
              <a:avLst/>
              <a:gdLst>
                <a:gd name="connsiteX0" fmla="*/ 0 w 1238250"/>
                <a:gd name="connsiteY0" fmla="*/ 165100 h 1336675"/>
                <a:gd name="connsiteX1" fmla="*/ 952500 w 1238250"/>
                <a:gd name="connsiteY1" fmla="*/ 165100 h 1336675"/>
                <a:gd name="connsiteX2" fmla="*/ 1085850 w 1238250"/>
                <a:gd name="connsiteY2" fmla="*/ 1155700 h 1336675"/>
                <a:gd name="connsiteX3" fmla="*/ 38100 w 1238250"/>
                <a:gd name="connsiteY3" fmla="*/ 1250950 h 133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0" h="1336675">
                  <a:moveTo>
                    <a:pt x="0" y="165100"/>
                  </a:moveTo>
                  <a:cubicBezTo>
                    <a:pt x="385762" y="82550"/>
                    <a:pt x="771525" y="0"/>
                    <a:pt x="952500" y="165100"/>
                  </a:cubicBezTo>
                  <a:cubicBezTo>
                    <a:pt x="1133475" y="330200"/>
                    <a:pt x="1238250" y="974725"/>
                    <a:pt x="1085850" y="1155700"/>
                  </a:cubicBezTo>
                  <a:cubicBezTo>
                    <a:pt x="933450" y="1336675"/>
                    <a:pt x="485775" y="1293812"/>
                    <a:pt x="38100" y="1250950"/>
                  </a:cubicBezTo>
                </a:path>
              </a:pathLst>
            </a:custGeom>
            <a:noFill/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40969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6163733"/>
                </p:ext>
              </p:extLst>
            </p:nvPr>
          </p:nvGraphicFramePr>
          <p:xfrm>
            <a:off x="3000375" y="2509838"/>
            <a:ext cx="295275" cy="442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45" name="Equation" r:id="rId22" imgW="152334" imgH="228501" progId="Equation.DSMT4">
                    <p:embed/>
                  </p:oleObj>
                </mc:Choice>
                <mc:Fallback>
                  <p:oleObj name="Equation" r:id="rId22" imgW="152334" imgH="228501" progId="Equation.DSMT4">
                    <p:embed/>
                    <p:pic>
                      <p:nvPicPr>
                        <p:cNvPr id="40969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0375" y="2509838"/>
                          <a:ext cx="295275" cy="442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70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6612678"/>
                </p:ext>
              </p:extLst>
            </p:nvPr>
          </p:nvGraphicFramePr>
          <p:xfrm>
            <a:off x="5330825" y="2498725"/>
            <a:ext cx="32067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46" name="Equation" r:id="rId24" imgW="165028" imgH="228501" progId="Equation.DSMT4">
                    <p:embed/>
                  </p:oleObj>
                </mc:Choice>
                <mc:Fallback>
                  <p:oleObj name="Equation" r:id="rId24" imgW="165028" imgH="228501" progId="Equation.DSMT4">
                    <p:embed/>
                    <p:pic>
                      <p:nvPicPr>
                        <p:cNvPr id="4097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0825" y="2498725"/>
                          <a:ext cx="32067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7" name="Oval 76"/>
            <p:cNvSpPr/>
            <p:nvPr/>
          </p:nvSpPr>
          <p:spPr bwMode="auto">
            <a:xfrm>
              <a:off x="3724275" y="1819275"/>
              <a:ext cx="66675" cy="66675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6305550" y="2962275"/>
              <a:ext cx="66675" cy="66675"/>
            </a:xfrm>
            <a:prstGeom prst="ellipse">
              <a:avLst/>
            </a:prstGeom>
            <a:solidFill>
              <a:schemeClr val="bg2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93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9751558"/>
                </p:ext>
              </p:extLst>
            </p:nvPr>
          </p:nvGraphicFramePr>
          <p:xfrm>
            <a:off x="5788025" y="1781175"/>
            <a:ext cx="395288" cy="296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47" name="Equation" r:id="rId26" imgW="203024" imgH="152268" progId="Equation.DSMT4">
                    <p:embed/>
                  </p:oleObj>
                </mc:Choice>
                <mc:Fallback>
                  <p:oleObj name="Equation" r:id="rId26" imgW="203024" imgH="152268" progId="Equation.DSMT4">
                    <p:embed/>
                    <p:pic>
                      <p:nvPicPr>
                        <p:cNvPr id="93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88025" y="1781175"/>
                          <a:ext cx="395288" cy="296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4" name="Straight Arrow Connector 93"/>
            <p:cNvCxnSpPr/>
            <p:nvPr/>
          </p:nvCxnSpPr>
          <p:spPr bwMode="auto">
            <a:xfrm flipH="1" flipV="1">
              <a:off x="3952877" y="1895476"/>
              <a:ext cx="1781173" cy="3809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08" name="Straight Arrow Connector 107"/>
            <p:cNvCxnSpPr/>
            <p:nvPr/>
          </p:nvCxnSpPr>
          <p:spPr bwMode="auto">
            <a:xfrm>
              <a:off x="6096000" y="2105025"/>
              <a:ext cx="238125" cy="79057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>
              <a:off x="2724150" y="126682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667125" y="124777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724400" y="12192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819775" y="121920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029075" y="204787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4067175" y="312420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505200" y="385762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5648325" y="389572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905125" y="383857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019675" y="389572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515100" y="19812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534150" y="294322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1943100" y="301942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952625" y="217170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4400550" y="313372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4391025" y="203835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74505095"/>
                </p:ext>
              </p:extLst>
            </p:nvPr>
          </p:nvGraphicFramePr>
          <p:xfrm>
            <a:off x="2528407" y="985394"/>
            <a:ext cx="257323" cy="3859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48" name="Equation" r:id="rId28" imgW="152280" imgH="228600" progId="Equation.DSMT4">
                    <p:embed/>
                  </p:oleObj>
                </mc:Choice>
                <mc:Fallback>
                  <p:oleObj name="Equation" r:id="rId28" imgW="152280" imgH="228600" progId="Equation.DSMT4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2528407" y="985394"/>
                          <a:ext cx="257323" cy="38598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701620"/>
                </p:ext>
              </p:extLst>
            </p:nvPr>
          </p:nvGraphicFramePr>
          <p:xfrm>
            <a:off x="6978021" y="1804064"/>
            <a:ext cx="262749" cy="3638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49" name="Equation" r:id="rId30" imgW="164880" imgH="228600" progId="Equation.DSMT4">
                    <p:embed/>
                  </p:oleObj>
                </mc:Choice>
                <mc:Fallback>
                  <p:oleObj name="Equation" r:id="rId30" imgW="164880" imgH="228600" progId="Equation.DSMT4">
                    <p:embed/>
                    <p:pic>
                      <p:nvPicPr>
                        <p:cNvPr id="9" name="Object 8"/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6978021" y="1804064"/>
                          <a:ext cx="262749" cy="36380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782053" y="986589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KVL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22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Text Box 2"/>
          <p:cNvSpPr txBox="1">
            <a:spLocks noChangeArrowheads="1"/>
          </p:cNvSpPr>
          <p:nvPr/>
        </p:nvSpPr>
        <p:spPr bwMode="auto">
          <a:xfrm>
            <a:off x="1784721" y="0"/>
            <a:ext cx="52593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 Inductance</a:t>
            </a:r>
          </a:p>
        </p:txBody>
      </p:sp>
      <p:sp>
        <p:nvSpPr>
          <p:cNvPr id="2062" name="Text Box 59"/>
          <p:cNvSpPr txBox="1">
            <a:spLocks noChangeArrowheads="1"/>
          </p:cNvSpPr>
          <p:nvPr/>
        </p:nvSpPr>
        <p:spPr bwMode="auto">
          <a:xfrm>
            <a:off x="516825" y="4378183"/>
            <a:ext cx="8312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Current reference directions and unit </a:t>
            </a:r>
            <a:r>
              <a:rPr lang="en-US" dirty="0" smtClean="0">
                <a:solidFill>
                  <a:schemeClr val="bg1"/>
                </a:solidFill>
              </a:rPr>
              <a:t>normal vectors </a:t>
            </a:r>
            <a:r>
              <a:rPr lang="en-US" dirty="0">
                <a:solidFill>
                  <a:schemeClr val="bg1"/>
                </a:solidFill>
              </a:rPr>
              <a:t>are defined on </a:t>
            </a:r>
            <a:r>
              <a:rPr lang="en-US" u="sng" dirty="0">
                <a:solidFill>
                  <a:schemeClr val="bg1"/>
                </a:solidFill>
              </a:rPr>
              <a:t>both</a:t>
            </a:r>
            <a:r>
              <a:rPr lang="en-US" dirty="0">
                <a:solidFill>
                  <a:schemeClr val="bg1"/>
                </a:solidFill>
              </a:rPr>
              <a:t> coils.</a:t>
            </a:r>
          </a:p>
        </p:txBody>
      </p:sp>
      <p:sp>
        <p:nvSpPr>
          <p:cNvPr id="2063" name="Text Box 60"/>
          <p:cNvSpPr txBox="1">
            <a:spLocks noChangeArrowheads="1"/>
          </p:cNvSpPr>
          <p:nvPr/>
        </p:nvSpPr>
        <p:spPr bwMode="auto">
          <a:xfrm>
            <a:off x="1622425" y="2876663"/>
            <a:ext cx="56403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hlink"/>
                </a:solidFill>
              </a:rPr>
              <a:t>Two coils are in proximity of each other. </a:t>
            </a:r>
            <a:endParaRPr lang="en-US" sz="2400" dirty="0"/>
          </a:p>
        </p:txBody>
      </p:sp>
      <p:sp>
        <p:nvSpPr>
          <p:cNvPr id="2064" name="Text Box 61"/>
          <p:cNvSpPr txBox="1">
            <a:spLocks noChangeArrowheads="1"/>
          </p:cNvSpPr>
          <p:nvPr/>
        </p:nvSpPr>
        <p:spPr bwMode="auto">
          <a:xfrm>
            <a:off x="965910" y="4806366"/>
            <a:ext cx="7102913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2"/>
                </a:solidFill>
              </a:rPr>
              <a:t>(The unit </a:t>
            </a:r>
            <a:r>
              <a:rPr lang="en-US" sz="1600" dirty="0" smtClean="0">
                <a:solidFill>
                  <a:schemeClr val="bg2"/>
                </a:solidFill>
              </a:rPr>
              <a:t>normal vectors </a:t>
            </a:r>
            <a:r>
              <a:rPr lang="en-US" sz="1600" dirty="0">
                <a:solidFill>
                  <a:schemeClr val="bg2"/>
                </a:solidFill>
              </a:rPr>
              <a:t>are each determined from the corresponding current reference directions, by the right-hand rule for inductor </a:t>
            </a:r>
            <a:r>
              <a:rPr lang="en-US" sz="1600" dirty="0" smtClean="0">
                <a:solidFill>
                  <a:schemeClr val="bg2"/>
                </a:solidFill>
              </a:rPr>
              <a:t>flux.)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8" name="Text Box 207"/>
          <p:cNvSpPr txBox="1">
            <a:spLocks noChangeArrowheads="1"/>
          </p:cNvSpPr>
          <p:nvPr/>
        </p:nvSpPr>
        <p:spPr bwMode="auto">
          <a:xfrm>
            <a:off x="1057275" y="5705873"/>
            <a:ext cx="7279823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2"/>
                </a:solidFill>
              </a:rPr>
              <a:t>Reminder:</a:t>
            </a:r>
            <a:r>
              <a:rPr lang="en-US" sz="1400" dirty="0" smtClean="0">
                <a:solidFill>
                  <a:schemeClr val="bg2"/>
                </a:solidFill>
              </a:rPr>
              <a:t> </a:t>
            </a:r>
          </a:p>
          <a:p>
            <a:r>
              <a:rPr lang="en-US" sz="1400" dirty="0" smtClean="0">
                <a:solidFill>
                  <a:schemeClr val="bg2"/>
                </a:solidFill>
              </a:rPr>
              <a:t>Right-hand rule for inductor flux: Fingers </a:t>
            </a:r>
            <a:r>
              <a:rPr lang="en-US" sz="1400" dirty="0">
                <a:solidFill>
                  <a:schemeClr val="bg2"/>
                </a:solidFill>
              </a:rPr>
              <a:t>are in the direction of the current </a:t>
            </a:r>
            <a:r>
              <a:rPr lang="en-US" sz="1400" i="1" dirty="0" smtClean="0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  <a:r>
              <a:rPr lang="en-US" sz="1400" dirty="0" smtClean="0">
                <a:solidFill>
                  <a:schemeClr val="bg2"/>
                </a:solidFill>
              </a:rPr>
              <a:t>in the coil, and </a:t>
            </a:r>
            <a:r>
              <a:rPr lang="en-US" sz="1400" dirty="0">
                <a:solidFill>
                  <a:schemeClr val="bg2"/>
                </a:solidFill>
              </a:rPr>
              <a:t>the thumb gives the direction of the unit normal (the reference direction for the flux).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490663" y="1117713"/>
            <a:ext cx="5699125" cy="1622312"/>
            <a:chOff x="1490663" y="1117713"/>
            <a:chExt cx="5699125" cy="1622312"/>
          </a:xfrm>
        </p:grpSpPr>
        <p:sp>
          <p:nvSpPr>
            <p:cNvPr id="2054" name="Oval 25"/>
            <p:cNvSpPr>
              <a:spLocks noChangeArrowheads="1"/>
            </p:cNvSpPr>
            <p:nvPr/>
          </p:nvSpPr>
          <p:spPr bwMode="auto">
            <a:xfrm>
              <a:off x="1490663" y="1716200"/>
              <a:ext cx="1938337" cy="584200"/>
            </a:xfrm>
            <a:prstGeom prst="ellips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Oval 26"/>
            <p:cNvSpPr>
              <a:spLocks noChangeArrowheads="1"/>
            </p:cNvSpPr>
            <p:nvPr/>
          </p:nvSpPr>
          <p:spPr bwMode="auto">
            <a:xfrm>
              <a:off x="5251450" y="1659050"/>
              <a:ext cx="1938338" cy="584200"/>
            </a:xfrm>
            <a:prstGeom prst="ellips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Line 30"/>
            <p:cNvSpPr>
              <a:spLocks noChangeShapeType="1"/>
            </p:cNvSpPr>
            <p:nvPr/>
          </p:nvSpPr>
          <p:spPr bwMode="auto">
            <a:xfrm>
              <a:off x="5965825" y="2238488"/>
              <a:ext cx="197469" cy="594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8" name="Line 35"/>
            <p:cNvSpPr>
              <a:spLocks noChangeShapeType="1"/>
            </p:cNvSpPr>
            <p:nvPr/>
          </p:nvSpPr>
          <p:spPr bwMode="auto">
            <a:xfrm flipV="1">
              <a:off x="2495550" y="1224075"/>
              <a:ext cx="0" cy="3413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050" name="Object 36"/>
            <p:cNvGraphicFramePr>
              <a:graphicFrameLocks noChangeAspect="1"/>
            </p:cNvGraphicFramePr>
            <p:nvPr/>
          </p:nvGraphicFramePr>
          <p:xfrm>
            <a:off x="6521450" y="1117713"/>
            <a:ext cx="347663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" name="Equation" r:id="rId4" imgW="177646" imgH="241091" progId="Equation.DSMT4">
                    <p:embed/>
                  </p:oleObj>
                </mc:Choice>
                <mc:Fallback>
                  <p:oleObj name="Equation" r:id="rId4" imgW="177646" imgH="241091" progId="Equation.DSMT4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21450" y="1117713"/>
                          <a:ext cx="347663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37"/>
            <p:cNvGraphicFramePr>
              <a:graphicFrameLocks noChangeAspect="1"/>
            </p:cNvGraphicFramePr>
            <p:nvPr/>
          </p:nvGraphicFramePr>
          <p:xfrm>
            <a:off x="2722563" y="1173275"/>
            <a:ext cx="311150" cy="455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1" name="Equation" r:id="rId6" imgW="164957" imgH="241091" progId="Equation.DSMT4">
                    <p:embed/>
                  </p:oleObj>
                </mc:Choice>
                <mc:Fallback>
                  <p:oleObj name="Equation" r:id="rId6" imgW="164957" imgH="241091" progId="Equation.DSMT4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2563" y="1173275"/>
                          <a:ext cx="311150" cy="455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9" name="Line 38"/>
            <p:cNvSpPr>
              <a:spLocks noChangeShapeType="1"/>
            </p:cNvSpPr>
            <p:nvPr/>
          </p:nvSpPr>
          <p:spPr bwMode="auto">
            <a:xfrm flipV="1">
              <a:off x="6288088" y="1158988"/>
              <a:ext cx="0" cy="34131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auto">
            <a:xfrm>
              <a:off x="2009363" y="2284010"/>
              <a:ext cx="197469" cy="594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052" name="Object 37"/>
            <p:cNvGraphicFramePr>
              <a:graphicFrameLocks noChangeAspect="1"/>
            </p:cNvGraphicFramePr>
            <p:nvPr/>
          </p:nvGraphicFramePr>
          <p:xfrm>
            <a:off x="1790700" y="2309813"/>
            <a:ext cx="287338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2" name="Equation" r:id="rId8" imgW="152334" imgH="228501" progId="Equation.DSMT4">
                    <p:embed/>
                  </p:oleObj>
                </mc:Choice>
                <mc:Fallback>
                  <p:oleObj name="Equation" r:id="rId8" imgW="152334" imgH="228501" progId="Equation.DSMT4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0700" y="2309813"/>
                          <a:ext cx="287338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37"/>
            <p:cNvGraphicFramePr>
              <a:graphicFrameLocks noChangeAspect="1"/>
            </p:cNvGraphicFramePr>
            <p:nvPr/>
          </p:nvGraphicFramePr>
          <p:xfrm>
            <a:off x="5741988" y="2252663"/>
            <a:ext cx="311150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3" name="Equation" r:id="rId10" imgW="165028" imgH="228501" progId="Equation.DSMT4">
                    <p:embed/>
                  </p:oleObj>
                </mc:Choice>
                <mc:Fallback>
                  <p:oleObj name="Equation" r:id="rId10" imgW="165028" imgH="228501" progId="Equation.DSMT4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41988" y="2252663"/>
                          <a:ext cx="311150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1685925" y="3457575"/>
            <a:ext cx="5600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Note: </a:t>
            </a:r>
            <a:r>
              <a:rPr lang="en-US" sz="1400" dirty="0" smtClean="0">
                <a:solidFill>
                  <a:schemeClr val="bg2"/>
                </a:solidFill>
              </a:rPr>
              <a:t>Each coil has a set of output terminals, but this is not shown.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Text Box 2"/>
          <p:cNvSpPr txBox="1">
            <a:spLocks noChangeArrowheads="1"/>
          </p:cNvSpPr>
          <p:nvPr/>
        </p:nvSpPr>
        <p:spPr bwMode="auto">
          <a:xfrm>
            <a:off x="1433574" y="0"/>
            <a:ext cx="5983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 Inductance (cont.)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774927" y="5734277"/>
            <a:ext cx="232750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 general, if coil 2 has </a:t>
            </a:r>
            <a:r>
              <a:rPr lang="en-US" u="sng" dirty="0">
                <a:solidFill>
                  <a:schemeClr val="bg1"/>
                </a:solidFill>
              </a:rPr>
              <a:t>multiple</a:t>
            </a:r>
            <a:r>
              <a:rPr lang="en-US" dirty="0">
                <a:solidFill>
                  <a:schemeClr val="bg1"/>
                </a:solidFill>
              </a:rPr>
              <a:t> turns:</a:t>
            </a:r>
          </a:p>
        </p:txBody>
      </p:sp>
      <p:graphicFrame>
        <p:nvGraphicFramePr>
          <p:cNvPr id="3076" name="Object 21"/>
          <p:cNvGraphicFramePr>
            <a:graphicFrameLocks noChangeAspect="1"/>
          </p:cNvGraphicFramePr>
          <p:nvPr/>
        </p:nvGraphicFramePr>
        <p:xfrm>
          <a:off x="3714750" y="4446588"/>
          <a:ext cx="1417638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" name="Equation" r:id="rId4" imgW="672808" imgH="431613" progId="Equation.DSMT4">
                  <p:embed/>
                </p:oleObj>
              </mc:Choice>
              <mc:Fallback>
                <p:oleObj name="Equation" r:id="rId4" imgW="672808" imgH="431613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4446588"/>
                        <a:ext cx="1417638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22"/>
          <p:cNvGraphicFramePr>
            <a:graphicFrameLocks noChangeAspect="1"/>
          </p:cNvGraphicFramePr>
          <p:nvPr/>
        </p:nvGraphicFramePr>
        <p:xfrm>
          <a:off x="3131004" y="5633131"/>
          <a:ext cx="2568575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5" name="Equation" r:id="rId6" imgW="1218671" imgH="431613" progId="Equation.DSMT4">
                  <p:embed/>
                </p:oleObj>
              </mc:Choice>
              <mc:Fallback>
                <p:oleObj name="Equation" r:id="rId6" imgW="1218671" imgH="431613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004" y="5633131"/>
                        <a:ext cx="2568575" cy="9096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3" name="Text Box 23"/>
          <p:cNvSpPr txBox="1">
            <a:spLocks noChangeArrowheads="1"/>
          </p:cNvSpPr>
          <p:nvPr/>
        </p:nvSpPr>
        <p:spPr bwMode="auto">
          <a:xfrm>
            <a:off x="465138" y="3426958"/>
            <a:ext cx="2863850" cy="64135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Coil 1 is energized</a:t>
            </a:r>
          </a:p>
          <a:p>
            <a:r>
              <a:rPr lang="en-US" dirty="0">
                <a:solidFill>
                  <a:schemeClr val="hlink"/>
                </a:solidFill>
              </a:rPr>
              <a:t>Coil 2 is left open-circuited</a:t>
            </a:r>
          </a:p>
        </p:txBody>
      </p:sp>
      <p:sp>
        <p:nvSpPr>
          <p:cNvPr id="3094" name="Text Box 24"/>
          <p:cNvSpPr txBox="1">
            <a:spLocks noChangeArrowheads="1"/>
          </p:cNvSpPr>
          <p:nvPr/>
        </p:nvSpPr>
        <p:spPr bwMode="auto">
          <a:xfrm>
            <a:off x="773113" y="4665663"/>
            <a:ext cx="2940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Define mutual inductance: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49446" y="5759954"/>
            <a:ext cx="3121300" cy="738664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bg2"/>
                </a:solidFill>
              </a:rPr>
              <a:t>Note: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  <a:endParaRPr lang="en-US" sz="1400" dirty="0" smtClean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en-US" sz="1400" dirty="0" smtClean="0">
                <a:solidFill>
                  <a:schemeClr val="bg2"/>
                </a:solidFill>
              </a:rPr>
              <a:t>For </a:t>
            </a:r>
            <a:r>
              <a:rPr lang="en-US" sz="1400" dirty="0">
                <a:solidFill>
                  <a:schemeClr val="bg2"/>
                </a:solidFill>
              </a:rPr>
              <a:t>the figure shown, </a:t>
            </a:r>
            <a:r>
              <a:rPr lang="en-US" sz="1400" i="1" dirty="0">
                <a:solidFill>
                  <a:schemeClr val="bg2"/>
                </a:solidFill>
                <a:latin typeface="+mn-lt"/>
                <a:sym typeface="Symbol"/>
              </a:rPr>
              <a:t></a:t>
            </a:r>
            <a:r>
              <a:rPr lang="en-US" sz="1400" baseline="-25000" dirty="0">
                <a:solidFill>
                  <a:schemeClr val="bg2"/>
                </a:solidFill>
                <a:latin typeface="+mn-lt"/>
              </a:rPr>
              <a:t>21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&lt;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0</a:t>
            </a:r>
            <a:r>
              <a:rPr lang="en-US" sz="1400" dirty="0">
                <a:solidFill>
                  <a:schemeClr val="bg2"/>
                </a:solidFill>
              </a:rPr>
              <a:t> if </a:t>
            </a:r>
            <a:r>
              <a:rPr lang="en-US" sz="1400" i="1" dirty="0">
                <a:solidFill>
                  <a:schemeClr val="bg2"/>
                </a:solidFill>
                <a:latin typeface="+mn-lt"/>
              </a:rPr>
              <a:t>I</a:t>
            </a:r>
            <a:r>
              <a:rPr lang="en-US" sz="1400" baseline="-25000" dirty="0">
                <a:solidFill>
                  <a:schemeClr val="bg2"/>
                </a:solidFill>
                <a:latin typeface="+mn-lt"/>
              </a:rPr>
              <a:t>1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 &gt; 0</a:t>
            </a:r>
            <a:r>
              <a:rPr lang="en-US" sz="1400" dirty="0">
                <a:solidFill>
                  <a:schemeClr val="bg2"/>
                </a:solidFill>
              </a:rPr>
              <a:t>. </a:t>
            </a:r>
            <a:endParaRPr lang="en-US" sz="1400" dirty="0" smtClean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en-US" sz="1400" dirty="0" smtClean="0">
                <a:solidFill>
                  <a:schemeClr val="bg2"/>
                </a:solidFill>
              </a:rPr>
              <a:t>Hence, </a:t>
            </a:r>
            <a:r>
              <a:rPr lang="en-US" sz="1400" i="1" dirty="0">
                <a:solidFill>
                  <a:schemeClr val="bg2"/>
                </a:solidFill>
                <a:latin typeface="+mn-lt"/>
              </a:rPr>
              <a:t>M</a:t>
            </a:r>
            <a:r>
              <a:rPr lang="en-US" sz="1400" baseline="-25000" dirty="0">
                <a:solidFill>
                  <a:schemeClr val="bg2"/>
                </a:solidFill>
                <a:latin typeface="+mn-lt"/>
              </a:rPr>
              <a:t>21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&lt; 0</a:t>
            </a:r>
            <a:r>
              <a:rPr lang="en-US" sz="1400" dirty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606550" y="1096963"/>
            <a:ext cx="6408738" cy="1851025"/>
            <a:chOff x="1606550" y="1096963"/>
            <a:chExt cx="6408738" cy="1851025"/>
          </a:xfrm>
        </p:grpSpPr>
        <p:sp>
          <p:nvSpPr>
            <p:cNvPr id="3081" name="Arc 5"/>
            <p:cNvSpPr>
              <a:spLocks/>
            </p:cNvSpPr>
            <p:nvPr/>
          </p:nvSpPr>
          <p:spPr bwMode="auto">
            <a:xfrm>
              <a:off x="1606550" y="1122363"/>
              <a:ext cx="1016000" cy="1695450"/>
            </a:xfrm>
            <a:custGeom>
              <a:avLst/>
              <a:gdLst>
                <a:gd name="T0" fmla="*/ 252574666 w 25677"/>
                <a:gd name="T1" fmla="*/ 0 h 43200"/>
                <a:gd name="T2" fmla="*/ 0 w 25677"/>
                <a:gd name="T3" fmla="*/ 2147483647 h 43200"/>
                <a:gd name="T4" fmla="*/ 252574666 w 25677"/>
                <a:gd name="T5" fmla="*/ 1305741868 h 43200"/>
                <a:gd name="T6" fmla="*/ 0 60000 65536"/>
                <a:gd name="T7" fmla="*/ 0 60000 65536"/>
                <a:gd name="T8" fmla="*/ 0 60000 65536"/>
                <a:gd name="T9" fmla="*/ 0 w 25677"/>
                <a:gd name="T10" fmla="*/ 0 h 43200"/>
                <a:gd name="T11" fmla="*/ 25677 w 25677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677" h="43200" fill="none" extrusionOk="0">
                  <a:moveTo>
                    <a:pt x="4076" y="0"/>
                  </a:moveTo>
                  <a:cubicBezTo>
                    <a:pt x="16006" y="0"/>
                    <a:pt x="25677" y="9670"/>
                    <a:pt x="25677" y="21600"/>
                  </a:cubicBezTo>
                  <a:cubicBezTo>
                    <a:pt x="25677" y="33529"/>
                    <a:pt x="16006" y="43200"/>
                    <a:pt x="4077" y="43200"/>
                  </a:cubicBezTo>
                  <a:cubicBezTo>
                    <a:pt x="2708" y="43200"/>
                    <a:pt x="1343" y="43070"/>
                    <a:pt x="0" y="42811"/>
                  </a:cubicBezTo>
                </a:path>
                <a:path w="25677" h="43200" stroke="0" extrusionOk="0">
                  <a:moveTo>
                    <a:pt x="4076" y="0"/>
                  </a:moveTo>
                  <a:cubicBezTo>
                    <a:pt x="16006" y="0"/>
                    <a:pt x="25677" y="9670"/>
                    <a:pt x="25677" y="21600"/>
                  </a:cubicBezTo>
                  <a:cubicBezTo>
                    <a:pt x="25677" y="33529"/>
                    <a:pt x="16006" y="43200"/>
                    <a:pt x="4077" y="43200"/>
                  </a:cubicBezTo>
                  <a:cubicBezTo>
                    <a:pt x="2708" y="43200"/>
                    <a:pt x="1343" y="43070"/>
                    <a:pt x="0" y="42811"/>
                  </a:cubicBezTo>
                  <a:lnTo>
                    <a:pt x="4077" y="2160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Oval 6"/>
            <p:cNvSpPr>
              <a:spLocks noChangeArrowheads="1"/>
            </p:cNvSpPr>
            <p:nvPr/>
          </p:nvSpPr>
          <p:spPr bwMode="auto">
            <a:xfrm>
              <a:off x="2316163" y="1730375"/>
              <a:ext cx="1938337" cy="584200"/>
            </a:xfrm>
            <a:prstGeom prst="ellips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Oval 7"/>
            <p:cNvSpPr>
              <a:spLocks noChangeArrowheads="1"/>
            </p:cNvSpPr>
            <p:nvPr/>
          </p:nvSpPr>
          <p:spPr bwMode="auto">
            <a:xfrm>
              <a:off x="6076950" y="1762125"/>
              <a:ext cx="1938338" cy="584200"/>
            </a:xfrm>
            <a:prstGeom prst="ellips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Oval 8"/>
            <p:cNvSpPr>
              <a:spLocks noChangeArrowheads="1"/>
            </p:cNvSpPr>
            <p:nvPr/>
          </p:nvSpPr>
          <p:spPr bwMode="auto">
            <a:xfrm>
              <a:off x="3962400" y="1096963"/>
              <a:ext cx="2401888" cy="185102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Line 9"/>
            <p:cNvSpPr>
              <a:spLocks noChangeShapeType="1"/>
            </p:cNvSpPr>
            <p:nvPr/>
          </p:nvSpPr>
          <p:spPr bwMode="auto">
            <a:xfrm>
              <a:off x="5911850" y="1292225"/>
              <a:ext cx="122238" cy="10953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6" name="Line 10"/>
            <p:cNvSpPr>
              <a:spLocks noChangeShapeType="1"/>
            </p:cNvSpPr>
            <p:nvPr/>
          </p:nvSpPr>
          <p:spPr bwMode="auto">
            <a:xfrm flipV="1">
              <a:off x="3151188" y="2309813"/>
              <a:ext cx="19526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7" name="Line 12"/>
            <p:cNvSpPr>
              <a:spLocks noChangeShapeType="1"/>
            </p:cNvSpPr>
            <p:nvPr/>
          </p:nvSpPr>
          <p:spPr bwMode="auto">
            <a:xfrm flipH="1" flipV="1">
              <a:off x="2381250" y="1382712"/>
              <a:ext cx="116290" cy="1321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8" name="Line 13"/>
            <p:cNvSpPr>
              <a:spLocks noChangeShapeType="1"/>
            </p:cNvSpPr>
            <p:nvPr/>
          </p:nvSpPr>
          <p:spPr bwMode="auto">
            <a:xfrm flipV="1">
              <a:off x="3321050" y="1238250"/>
              <a:ext cx="0" cy="3413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75" name="Object 14"/>
            <p:cNvGraphicFramePr>
              <a:graphicFrameLocks noChangeAspect="1"/>
            </p:cNvGraphicFramePr>
            <p:nvPr/>
          </p:nvGraphicFramePr>
          <p:xfrm>
            <a:off x="3167063" y="1741488"/>
            <a:ext cx="323850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6" name="Equation" r:id="rId8" imgW="164957" imgH="241091" progId="Equation.DSMT4">
                    <p:embed/>
                  </p:oleObj>
                </mc:Choice>
                <mc:Fallback>
                  <p:oleObj name="Equation" r:id="rId8" imgW="164957" imgH="241091" progId="Equation.DSMT4">
                    <p:embed/>
                    <p:pic>
                      <p:nvPicPr>
                        <p:cNvPr id="0" name="Picture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7063" y="1741488"/>
                          <a:ext cx="323850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9" name="Line 16"/>
            <p:cNvSpPr>
              <a:spLocks noChangeShapeType="1"/>
            </p:cNvSpPr>
            <p:nvPr/>
          </p:nvSpPr>
          <p:spPr bwMode="auto">
            <a:xfrm flipV="1">
              <a:off x="7113588" y="1262063"/>
              <a:ext cx="0" cy="34131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78" name="Object 26"/>
            <p:cNvGraphicFramePr>
              <a:graphicFrameLocks noChangeAspect="1"/>
            </p:cNvGraphicFramePr>
            <p:nvPr/>
          </p:nvGraphicFramePr>
          <p:xfrm>
            <a:off x="6926263" y="1792288"/>
            <a:ext cx="349250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7" name="Equation" r:id="rId10" imgW="177646" imgH="241091" progId="Equation.DSMT4">
                    <p:embed/>
                  </p:oleObj>
                </mc:Choice>
                <mc:Fallback>
                  <p:oleObj name="Equation" r:id="rId10" imgW="177646" imgH="241091" progId="Equation.DSMT4">
                    <p:embed/>
                    <p:pic>
                      <p:nvPicPr>
                        <p:cNvPr id="0" name="Picture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26263" y="1792288"/>
                          <a:ext cx="349250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37"/>
            <p:cNvGraphicFramePr>
              <a:graphicFrameLocks noChangeAspect="1"/>
            </p:cNvGraphicFramePr>
            <p:nvPr/>
          </p:nvGraphicFramePr>
          <p:xfrm>
            <a:off x="2895600" y="2386013"/>
            <a:ext cx="287338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8" name="Equation" r:id="rId12" imgW="152334" imgH="228501" progId="Equation.DSMT4">
                    <p:embed/>
                  </p:oleObj>
                </mc:Choice>
                <mc:Fallback>
                  <p:oleObj name="Equation" r:id="rId12" imgW="152334" imgH="228501" progId="Equation.DSMT4">
                    <p:embed/>
                    <p:pic>
                      <p:nvPicPr>
                        <p:cNvPr id="0" name="Picture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5600" y="2386013"/>
                          <a:ext cx="287338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37"/>
            <p:cNvGraphicFramePr>
              <a:graphicFrameLocks noChangeAspect="1"/>
            </p:cNvGraphicFramePr>
            <p:nvPr/>
          </p:nvGraphicFramePr>
          <p:xfrm>
            <a:off x="4948238" y="2357438"/>
            <a:ext cx="431800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9" name="Equation" r:id="rId14" imgW="228600" imgH="228600" progId="Equation.DSMT4">
                    <p:embed/>
                  </p:oleObj>
                </mc:Choice>
                <mc:Fallback>
                  <p:oleObj name="Equation" r:id="rId14" imgW="228600" imgH="228600" progId="Equation.DSMT4">
                    <p:embed/>
                    <p:pic>
                      <p:nvPicPr>
                        <p:cNvPr id="0" name="Picture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8238" y="2357438"/>
                          <a:ext cx="431800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6364288" y="3516801"/>
            <a:ext cx="2616421" cy="461665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2"/>
                </a:solidFill>
              </a:rPr>
              <a:t>Meaning of subscripts:</a:t>
            </a:r>
          </a:p>
          <a:p>
            <a:pPr algn="ctr"/>
            <a:r>
              <a:rPr lang="en-US" sz="1200" dirty="0" smtClean="0">
                <a:solidFill>
                  <a:schemeClr val="bg2"/>
                </a:solidFill>
              </a:rPr>
              <a:t>“the flux through coil 2 due to coil 1”</a:t>
            </a:r>
            <a:endParaRPr lang="en-US" sz="1200" dirty="0">
              <a:solidFill>
                <a:schemeClr val="bg2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98554" y="3344767"/>
            <a:ext cx="3866353" cy="1266984"/>
            <a:chOff x="3898554" y="3344767"/>
            <a:chExt cx="3866353" cy="1266984"/>
          </a:xfrm>
        </p:grpSpPr>
        <p:graphicFrame>
          <p:nvGraphicFramePr>
            <p:cNvPr id="307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6901822"/>
                </p:ext>
              </p:extLst>
            </p:nvPr>
          </p:nvGraphicFramePr>
          <p:xfrm>
            <a:off x="3898554" y="3344767"/>
            <a:ext cx="2200275" cy="811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30" name="Equation" r:id="rId16" imgW="1066337" imgH="393529" progId="Equation.DSMT4">
                    <p:embed/>
                  </p:oleObj>
                </mc:Choice>
                <mc:Fallback>
                  <p:oleObj name="Equation" r:id="rId16" imgW="1066337" imgH="393529" progId="Equation.DSMT4">
                    <p:embed/>
                    <p:pic>
                      <p:nvPicPr>
                        <p:cNvPr id="0" name="Picture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8554" y="3344767"/>
                          <a:ext cx="2200275" cy="811213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5378163" y="4334752"/>
              <a:ext cx="23867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2"/>
                  </a:solidFill>
                </a:rPr>
                <a:t>These two numbers go together.</a:t>
              </a:r>
              <a:endParaRPr lang="en-US" sz="1200" dirty="0">
                <a:solidFill>
                  <a:schemeClr val="bg2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 bwMode="auto">
            <a:xfrm flipH="1" flipV="1">
              <a:off x="4869455" y="4155980"/>
              <a:ext cx="508709" cy="20637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 flipV="1">
              <a:off x="5464366" y="3855904"/>
              <a:ext cx="132203" cy="47884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07407"/>
              </p:ext>
            </p:extLst>
          </p:nvPr>
        </p:nvGraphicFramePr>
        <p:xfrm>
          <a:off x="534987" y="1674812"/>
          <a:ext cx="512763" cy="419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" name="Equation" r:id="rId18" imgW="279360" imgH="228600" progId="Equation.DSMT4">
                  <p:embed/>
                </p:oleObj>
              </mc:Choice>
              <mc:Fallback>
                <p:oleObj name="Equation" r:id="rId18" imgW="279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34987" y="1674812"/>
                        <a:ext cx="512763" cy="419534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3" name="Rectangle 1029"/>
          <p:cNvSpPr>
            <a:spLocks noChangeArrowheads="1"/>
          </p:cNvSpPr>
          <p:nvPr/>
        </p:nvSpPr>
        <p:spPr bwMode="auto">
          <a:xfrm rot="17348705">
            <a:off x="2449513" y="1004888"/>
            <a:ext cx="854075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5" name="Text Box 1047"/>
          <p:cNvSpPr txBox="1">
            <a:spLocks noChangeArrowheads="1"/>
          </p:cNvSpPr>
          <p:nvPr/>
        </p:nvSpPr>
        <p:spPr bwMode="auto">
          <a:xfrm>
            <a:off x="969954" y="5776913"/>
            <a:ext cx="232840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 general, if coil 1 has multiple </a:t>
            </a:r>
            <a:r>
              <a:rPr lang="en-US" dirty="0" smtClean="0">
                <a:solidFill>
                  <a:schemeClr val="bg1"/>
                </a:solidFill>
              </a:rPr>
              <a:t>turns: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099" name="Object 1048"/>
          <p:cNvGraphicFramePr>
            <a:graphicFrameLocks noChangeAspect="1"/>
          </p:cNvGraphicFramePr>
          <p:nvPr/>
        </p:nvGraphicFramePr>
        <p:xfrm>
          <a:off x="3703638" y="4402138"/>
          <a:ext cx="13366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8" name="Equation" r:id="rId4" imgW="660113" imgH="431613" progId="Equation.DSMT4">
                  <p:embed/>
                </p:oleObj>
              </mc:Choice>
              <mc:Fallback>
                <p:oleObj name="Equation" r:id="rId4" imgW="660113" imgH="431613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3638" y="4402138"/>
                        <a:ext cx="133667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054"/>
          <p:cNvGraphicFramePr>
            <a:graphicFrameLocks noChangeAspect="1"/>
          </p:cNvGraphicFramePr>
          <p:nvPr/>
        </p:nvGraphicFramePr>
        <p:xfrm>
          <a:off x="3223749" y="5690281"/>
          <a:ext cx="24161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9" name="Equation" r:id="rId6" imgW="1193800" imgH="431800" progId="Equation.DSMT4">
                  <p:embed/>
                </p:oleObj>
              </mc:Choice>
              <mc:Fallback>
                <p:oleObj name="Equation" r:id="rId6" imgW="1193800" imgH="43180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3749" y="5690281"/>
                        <a:ext cx="2416175" cy="8731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Text Box 1055"/>
          <p:cNvSpPr txBox="1">
            <a:spLocks noChangeArrowheads="1"/>
          </p:cNvSpPr>
          <p:nvPr/>
        </p:nvSpPr>
        <p:spPr bwMode="auto">
          <a:xfrm>
            <a:off x="836613" y="4602163"/>
            <a:ext cx="2940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Define mutual inductance:</a:t>
            </a:r>
          </a:p>
        </p:txBody>
      </p:sp>
      <p:sp>
        <p:nvSpPr>
          <p:cNvPr id="4107" name="Text Box 1056"/>
          <p:cNvSpPr txBox="1">
            <a:spLocks noChangeArrowheads="1"/>
          </p:cNvSpPr>
          <p:nvPr/>
        </p:nvSpPr>
        <p:spPr bwMode="auto">
          <a:xfrm>
            <a:off x="355946" y="3382581"/>
            <a:ext cx="2863850" cy="64135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Coil 2 is energized</a:t>
            </a:r>
          </a:p>
          <a:p>
            <a:r>
              <a:rPr lang="en-US" dirty="0">
                <a:solidFill>
                  <a:schemeClr val="hlink"/>
                </a:solidFill>
              </a:rPr>
              <a:t>Coil 1 is left open-circuited</a:t>
            </a:r>
          </a:p>
        </p:txBody>
      </p:sp>
      <p:sp>
        <p:nvSpPr>
          <p:cNvPr id="447522" name="Text Box 1058"/>
          <p:cNvSpPr txBox="1">
            <a:spLocks noChangeArrowheads="1"/>
          </p:cNvSpPr>
          <p:nvPr/>
        </p:nvSpPr>
        <p:spPr bwMode="auto">
          <a:xfrm>
            <a:off x="1433574" y="0"/>
            <a:ext cx="5983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 Inductance (cont.)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794409" y="5759425"/>
            <a:ext cx="3205212" cy="738664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bg2"/>
                </a:solidFill>
              </a:rPr>
              <a:t>Note: </a:t>
            </a:r>
            <a:endParaRPr lang="en-US" sz="1400" b="1" dirty="0" smtClean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en-US" sz="1400" dirty="0" smtClean="0">
                <a:solidFill>
                  <a:schemeClr val="bg2"/>
                </a:solidFill>
              </a:rPr>
              <a:t>For </a:t>
            </a:r>
            <a:r>
              <a:rPr lang="en-US" sz="1400" dirty="0">
                <a:solidFill>
                  <a:schemeClr val="bg2"/>
                </a:solidFill>
              </a:rPr>
              <a:t>the figure shown,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  <a:sym typeface="Symbol"/>
              </a:rPr>
              <a:t></a:t>
            </a:r>
            <a:r>
              <a:rPr lang="en-US" sz="1400" baseline="-25000" dirty="0" smtClean="0">
                <a:solidFill>
                  <a:schemeClr val="bg2"/>
                </a:solidFill>
                <a:latin typeface="+mn-lt"/>
                <a:sym typeface="Symbol"/>
              </a:rPr>
              <a:t>12</a:t>
            </a:r>
            <a:r>
              <a:rPr lang="en-US" sz="1400" dirty="0" smtClean="0">
                <a:solidFill>
                  <a:schemeClr val="bg2"/>
                </a:solidFill>
              </a:rPr>
              <a:t> 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&lt;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0</a:t>
            </a:r>
            <a:r>
              <a:rPr lang="en-US" sz="1400" dirty="0">
                <a:solidFill>
                  <a:schemeClr val="bg2"/>
                </a:solidFill>
              </a:rPr>
              <a:t> if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I</a:t>
            </a:r>
            <a:r>
              <a:rPr lang="en-US" sz="1400" baseline="-25000" dirty="0">
                <a:solidFill>
                  <a:schemeClr val="bg2"/>
                </a:solidFill>
                <a:latin typeface="+mn-lt"/>
              </a:rPr>
              <a:t>2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&gt; 0</a:t>
            </a:r>
            <a:r>
              <a:rPr lang="en-US" sz="1400" dirty="0">
                <a:solidFill>
                  <a:schemeClr val="bg2"/>
                </a:solidFill>
              </a:rPr>
              <a:t>. </a:t>
            </a:r>
            <a:endParaRPr lang="en-US" sz="1400" dirty="0" smtClean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en-US" sz="1400" dirty="0" smtClean="0">
                <a:solidFill>
                  <a:schemeClr val="bg2"/>
                </a:solidFill>
              </a:rPr>
              <a:t>Hence,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M</a:t>
            </a:r>
            <a:r>
              <a:rPr lang="en-US" sz="1400" baseline="-25000" dirty="0" smtClean="0">
                <a:solidFill>
                  <a:schemeClr val="bg2"/>
                </a:solidFill>
                <a:latin typeface="+mn-lt"/>
              </a:rPr>
              <a:t>12</a:t>
            </a:r>
            <a:r>
              <a:rPr lang="en-US" sz="1400" dirty="0" smtClean="0">
                <a:solidFill>
                  <a:schemeClr val="bg2"/>
                </a:solidFill>
              </a:rPr>
              <a:t> 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&lt; 0</a:t>
            </a:r>
            <a:r>
              <a:rPr lang="en-US" sz="1400" dirty="0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759258" y="1122363"/>
            <a:ext cx="6288087" cy="1851025"/>
            <a:chOff x="1759258" y="1122363"/>
            <a:chExt cx="6288087" cy="1851025"/>
          </a:xfrm>
        </p:grpSpPr>
        <p:sp>
          <p:nvSpPr>
            <p:cNvPr id="4109" name="Arc 1031"/>
            <p:cNvSpPr>
              <a:spLocks/>
            </p:cNvSpPr>
            <p:nvPr/>
          </p:nvSpPr>
          <p:spPr bwMode="auto">
            <a:xfrm flipH="1">
              <a:off x="7031345" y="1236663"/>
              <a:ext cx="1016000" cy="1695450"/>
            </a:xfrm>
            <a:custGeom>
              <a:avLst/>
              <a:gdLst>
                <a:gd name="T0" fmla="*/ 0 w 25677"/>
                <a:gd name="T1" fmla="*/ 0 h 43200"/>
                <a:gd name="T2" fmla="*/ 0 w 25677"/>
                <a:gd name="T3" fmla="*/ 1 h 43200"/>
                <a:gd name="T4" fmla="*/ 0 w 25677"/>
                <a:gd name="T5" fmla="*/ 0 h 43200"/>
                <a:gd name="T6" fmla="*/ 0 60000 65536"/>
                <a:gd name="T7" fmla="*/ 0 60000 65536"/>
                <a:gd name="T8" fmla="*/ 0 60000 65536"/>
                <a:gd name="T9" fmla="*/ 0 w 25677"/>
                <a:gd name="T10" fmla="*/ 0 h 43200"/>
                <a:gd name="T11" fmla="*/ 25677 w 25677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677" h="43200" fill="none" extrusionOk="0">
                  <a:moveTo>
                    <a:pt x="4076" y="0"/>
                  </a:moveTo>
                  <a:cubicBezTo>
                    <a:pt x="16006" y="0"/>
                    <a:pt x="25677" y="9670"/>
                    <a:pt x="25677" y="21600"/>
                  </a:cubicBezTo>
                  <a:cubicBezTo>
                    <a:pt x="25677" y="33529"/>
                    <a:pt x="16006" y="43200"/>
                    <a:pt x="4077" y="43200"/>
                  </a:cubicBezTo>
                  <a:cubicBezTo>
                    <a:pt x="2708" y="43200"/>
                    <a:pt x="1343" y="43070"/>
                    <a:pt x="0" y="42811"/>
                  </a:cubicBezTo>
                </a:path>
                <a:path w="25677" h="43200" stroke="0" extrusionOk="0">
                  <a:moveTo>
                    <a:pt x="4076" y="0"/>
                  </a:moveTo>
                  <a:cubicBezTo>
                    <a:pt x="16006" y="0"/>
                    <a:pt x="25677" y="9670"/>
                    <a:pt x="25677" y="21600"/>
                  </a:cubicBezTo>
                  <a:cubicBezTo>
                    <a:pt x="25677" y="33529"/>
                    <a:pt x="16006" y="43200"/>
                    <a:pt x="4077" y="43200"/>
                  </a:cubicBezTo>
                  <a:cubicBezTo>
                    <a:pt x="2708" y="43200"/>
                    <a:pt x="1343" y="43070"/>
                    <a:pt x="0" y="42811"/>
                  </a:cubicBezTo>
                  <a:lnTo>
                    <a:pt x="4077" y="2160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Oval 1032"/>
            <p:cNvSpPr>
              <a:spLocks noChangeArrowheads="1"/>
            </p:cNvSpPr>
            <p:nvPr/>
          </p:nvSpPr>
          <p:spPr bwMode="auto">
            <a:xfrm>
              <a:off x="1759258" y="1755776"/>
              <a:ext cx="1938337" cy="584200"/>
            </a:xfrm>
            <a:prstGeom prst="ellips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Oval 1033"/>
            <p:cNvSpPr>
              <a:spLocks noChangeArrowheads="1"/>
            </p:cNvSpPr>
            <p:nvPr/>
          </p:nvSpPr>
          <p:spPr bwMode="auto">
            <a:xfrm>
              <a:off x="5520045" y="1787526"/>
              <a:ext cx="1938337" cy="584200"/>
            </a:xfrm>
            <a:prstGeom prst="ellips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Oval 1034"/>
            <p:cNvSpPr>
              <a:spLocks noChangeArrowheads="1"/>
            </p:cNvSpPr>
            <p:nvPr/>
          </p:nvSpPr>
          <p:spPr bwMode="auto">
            <a:xfrm>
              <a:off x="3405495" y="1122363"/>
              <a:ext cx="2401887" cy="1851025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Line 1035"/>
            <p:cNvSpPr>
              <a:spLocks noChangeShapeType="1"/>
            </p:cNvSpPr>
            <p:nvPr/>
          </p:nvSpPr>
          <p:spPr bwMode="auto">
            <a:xfrm flipH="1" flipV="1">
              <a:off x="5320020" y="1290638"/>
              <a:ext cx="122237" cy="10953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4" name="Line 1037"/>
            <p:cNvSpPr>
              <a:spLocks noChangeShapeType="1"/>
            </p:cNvSpPr>
            <p:nvPr/>
          </p:nvSpPr>
          <p:spPr bwMode="auto">
            <a:xfrm>
              <a:off x="6234420" y="2366963"/>
              <a:ext cx="16986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5" name="Line 1038"/>
            <p:cNvSpPr>
              <a:spLocks noChangeShapeType="1"/>
            </p:cNvSpPr>
            <p:nvPr/>
          </p:nvSpPr>
          <p:spPr bwMode="auto">
            <a:xfrm flipV="1">
              <a:off x="7361545" y="1304926"/>
              <a:ext cx="109537" cy="10953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6" name="Line 1039"/>
            <p:cNvSpPr>
              <a:spLocks noChangeShapeType="1"/>
            </p:cNvSpPr>
            <p:nvPr/>
          </p:nvSpPr>
          <p:spPr bwMode="auto">
            <a:xfrm flipV="1">
              <a:off x="2764145" y="1263651"/>
              <a:ext cx="0" cy="3413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7" name="Line 1042"/>
            <p:cNvSpPr>
              <a:spLocks noChangeShapeType="1"/>
            </p:cNvSpPr>
            <p:nvPr/>
          </p:nvSpPr>
          <p:spPr bwMode="auto">
            <a:xfrm flipV="1">
              <a:off x="6556683" y="1287463"/>
              <a:ext cx="0" cy="34131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101" name="Object 1059"/>
            <p:cNvGraphicFramePr>
              <a:graphicFrameLocks noChangeAspect="1"/>
            </p:cNvGraphicFramePr>
            <p:nvPr/>
          </p:nvGraphicFramePr>
          <p:xfrm>
            <a:off x="2239963" y="1157288"/>
            <a:ext cx="323850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50" name="Equation" r:id="rId8" imgW="164957" imgH="241091" progId="Equation.DSMT4">
                    <p:embed/>
                  </p:oleObj>
                </mc:Choice>
                <mc:Fallback>
                  <p:oleObj name="Equation" r:id="rId8" imgW="164957" imgH="241091" progId="Equation.DSMT4">
                    <p:embed/>
                    <p:pic>
                      <p:nvPicPr>
                        <p:cNvPr id="0" name="Picture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9963" y="1157288"/>
                          <a:ext cx="323850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2" name="Object 1060"/>
            <p:cNvGraphicFramePr>
              <a:graphicFrameLocks noChangeAspect="1"/>
            </p:cNvGraphicFramePr>
            <p:nvPr/>
          </p:nvGraphicFramePr>
          <p:xfrm>
            <a:off x="6735763" y="1195388"/>
            <a:ext cx="349250" cy="47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51" name="Equation" r:id="rId10" imgW="177646" imgH="241091" progId="Equation.DSMT4">
                    <p:embed/>
                  </p:oleObj>
                </mc:Choice>
                <mc:Fallback>
                  <p:oleObj name="Equation" r:id="rId10" imgW="177646" imgH="241091" progId="Equation.DSMT4">
                    <p:embed/>
                    <p:pic>
                      <p:nvPicPr>
                        <p:cNvPr id="0" name="Picture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35763" y="1195388"/>
                          <a:ext cx="349250" cy="47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37"/>
            <p:cNvGraphicFramePr>
              <a:graphicFrameLocks noChangeAspect="1"/>
            </p:cNvGraphicFramePr>
            <p:nvPr/>
          </p:nvGraphicFramePr>
          <p:xfrm>
            <a:off x="6018213" y="2471738"/>
            <a:ext cx="311150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52" name="Equation" r:id="rId12" imgW="165028" imgH="228501" progId="Equation.DSMT4">
                    <p:embed/>
                  </p:oleObj>
                </mc:Choice>
                <mc:Fallback>
                  <p:oleObj name="Equation" r:id="rId12" imgW="165028" imgH="228501" progId="Equation.DSMT4">
                    <p:embed/>
                    <p:pic>
                      <p:nvPicPr>
                        <p:cNvPr id="0" name="Picture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8213" y="2471738"/>
                          <a:ext cx="311150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37"/>
            <p:cNvGraphicFramePr>
              <a:graphicFrameLocks noChangeAspect="1"/>
            </p:cNvGraphicFramePr>
            <p:nvPr/>
          </p:nvGraphicFramePr>
          <p:xfrm>
            <a:off x="4405313" y="2347913"/>
            <a:ext cx="431800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53" name="Equation" r:id="rId14" imgW="228600" imgH="228600" progId="Equation.DSMT4">
                    <p:embed/>
                  </p:oleObj>
                </mc:Choice>
                <mc:Fallback>
                  <p:oleObj name="Equation" r:id="rId14" imgW="228600" imgH="228600" progId="Equation.DSMT4">
                    <p:embed/>
                    <p:pic>
                      <p:nvPicPr>
                        <p:cNvPr id="0" name="Picture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5313" y="2347913"/>
                          <a:ext cx="431800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TextBox 28"/>
          <p:cNvSpPr txBox="1"/>
          <p:nvPr/>
        </p:nvSpPr>
        <p:spPr>
          <a:xfrm>
            <a:off x="6196740" y="3506280"/>
            <a:ext cx="2616421" cy="461665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2"/>
                </a:solidFill>
              </a:rPr>
              <a:t>Meaning of subscripts:</a:t>
            </a:r>
          </a:p>
          <a:p>
            <a:pPr algn="ctr"/>
            <a:r>
              <a:rPr lang="en-US" sz="1200" dirty="0" smtClean="0">
                <a:solidFill>
                  <a:schemeClr val="bg2"/>
                </a:solidFill>
              </a:rPr>
              <a:t>“the flux through coil 1 due to coil 2”</a:t>
            </a:r>
            <a:endParaRPr lang="en-US" sz="1200" dirty="0">
              <a:solidFill>
                <a:schemeClr val="bg2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776663" y="3338513"/>
            <a:ext cx="3767904" cy="1229170"/>
            <a:chOff x="3776663" y="3338513"/>
            <a:chExt cx="3767904" cy="1229170"/>
          </a:xfrm>
        </p:grpSpPr>
        <p:graphicFrame>
          <p:nvGraphicFramePr>
            <p:cNvPr id="4098" name="Object 10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023904"/>
                </p:ext>
              </p:extLst>
            </p:nvPr>
          </p:nvGraphicFramePr>
          <p:xfrm>
            <a:off x="3776663" y="3338513"/>
            <a:ext cx="2071688" cy="773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54" name="Equation" r:id="rId16" imgW="1054100" imgH="393700" progId="Equation.DSMT4">
                    <p:embed/>
                  </p:oleObj>
                </mc:Choice>
                <mc:Fallback>
                  <p:oleObj name="Equation" r:id="rId16" imgW="1054100" imgH="393700" progId="Equation.DSMT4">
                    <p:embed/>
                    <p:pic>
                      <p:nvPicPr>
                        <p:cNvPr id="0" name="Picture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6663" y="3338513"/>
                          <a:ext cx="2071688" cy="773113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Box 29"/>
            <p:cNvSpPr txBox="1"/>
            <p:nvPr/>
          </p:nvSpPr>
          <p:spPr>
            <a:xfrm>
              <a:off x="5157823" y="4290684"/>
              <a:ext cx="23867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2"/>
                  </a:solidFill>
                </a:rPr>
                <a:t>These two numbers go together.</a:t>
              </a:r>
              <a:endParaRPr lang="en-US" sz="1200" dirty="0">
                <a:solidFill>
                  <a:schemeClr val="bg2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 flipH="1" flipV="1">
              <a:off x="4671150" y="4111913"/>
              <a:ext cx="508707" cy="2063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5255043" y="3852293"/>
              <a:ext cx="110370" cy="4383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386626"/>
              </p:ext>
            </p:extLst>
          </p:nvPr>
        </p:nvGraphicFramePr>
        <p:xfrm>
          <a:off x="612774" y="1362074"/>
          <a:ext cx="500592" cy="409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5" name="Equation" r:id="rId18" imgW="279360" imgH="228600" progId="Equation.DSMT4">
                  <p:embed/>
                </p:oleObj>
              </mc:Choice>
              <mc:Fallback>
                <p:oleObj name="Equation" r:id="rId18" imgW="279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12774" y="1362074"/>
                        <a:ext cx="500592" cy="409576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40" name="Rectangle 4"/>
          <p:cNvSpPr>
            <a:spLocks noChangeArrowheads="1"/>
          </p:cNvSpPr>
          <p:nvPr/>
        </p:nvSpPr>
        <p:spPr bwMode="auto">
          <a:xfrm rot="17348705">
            <a:off x="2449513" y="1004888"/>
            <a:ext cx="854075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Text Box 21"/>
          <p:cNvSpPr txBox="1">
            <a:spLocks noChangeArrowheads="1"/>
          </p:cNvSpPr>
          <p:nvPr/>
        </p:nvSpPr>
        <p:spPr bwMode="auto">
          <a:xfrm>
            <a:off x="825500" y="1952625"/>
            <a:ext cx="62293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 general property </a:t>
            </a:r>
            <a:r>
              <a:rPr lang="en-US" sz="2000" dirty="0" smtClean="0">
                <a:solidFill>
                  <a:schemeClr val="bg1"/>
                </a:solidFill>
              </a:rPr>
              <a:t>(proof omitted) is </a:t>
            </a:r>
            <a:r>
              <a:rPr lang="en-US" sz="2000" dirty="0">
                <a:solidFill>
                  <a:schemeClr val="bg1"/>
                </a:solidFill>
              </a:rPr>
              <a:t>that both mutual inductance components are always equal:</a:t>
            </a:r>
          </a:p>
        </p:txBody>
      </p:sp>
      <p:graphicFrame>
        <p:nvGraphicFramePr>
          <p:cNvPr id="5122" name="Object 25"/>
          <p:cNvGraphicFramePr>
            <a:graphicFrameLocks noChangeAspect="1"/>
          </p:cNvGraphicFramePr>
          <p:nvPr/>
        </p:nvGraphicFramePr>
        <p:xfrm>
          <a:off x="2990087" y="3228232"/>
          <a:ext cx="255428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4" imgW="990600" imgH="228600" progId="Equation.DSMT4">
                  <p:embed/>
                </p:oleObj>
              </mc:Choice>
              <mc:Fallback>
                <p:oleObj name="Equation" r:id="rId4" imgW="99060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0087" y="3228232"/>
                        <a:ext cx="2554287" cy="5905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9562" name="Text Box 26"/>
          <p:cNvSpPr txBox="1">
            <a:spLocks noChangeArrowheads="1"/>
          </p:cNvSpPr>
          <p:nvPr/>
        </p:nvSpPr>
        <p:spPr bwMode="auto">
          <a:xfrm>
            <a:off x="1714797" y="0"/>
            <a:ext cx="5983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 Inductance (cont.)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98821" y="4254366"/>
            <a:ext cx="3514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Note</a:t>
            </a:r>
            <a:r>
              <a:rPr lang="en-US" dirty="0" smtClean="0">
                <a:solidFill>
                  <a:schemeClr val="bg2"/>
                </a:solidFill>
              </a:rPr>
              <a:t>: The units of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M</a:t>
            </a:r>
            <a:r>
              <a:rPr lang="en-US" dirty="0" smtClean="0">
                <a:solidFill>
                  <a:schemeClr val="bg2"/>
                </a:solidFill>
              </a:rPr>
              <a:t> are Henrys.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Text Box 2"/>
          <p:cNvSpPr txBox="1">
            <a:spLocks noChangeArrowheads="1"/>
          </p:cNvSpPr>
          <p:nvPr/>
        </p:nvSpPr>
        <p:spPr bwMode="auto">
          <a:xfrm>
            <a:off x="1169348" y="0"/>
            <a:ext cx="70119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Circuit Law for Coupled Coils</a:t>
            </a:r>
          </a:p>
        </p:txBody>
      </p:sp>
      <p:sp>
        <p:nvSpPr>
          <p:cNvPr id="434179" name="Rectangle 3"/>
          <p:cNvSpPr>
            <a:spLocks noChangeArrowheads="1"/>
          </p:cNvSpPr>
          <p:nvPr/>
        </p:nvSpPr>
        <p:spPr bwMode="auto">
          <a:xfrm rot="17348705">
            <a:off x="2449513" y="1004888"/>
            <a:ext cx="854075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146" name="Object 39"/>
          <p:cNvGraphicFramePr>
            <a:graphicFrameLocks noChangeAspect="1"/>
          </p:cNvGraphicFramePr>
          <p:nvPr/>
        </p:nvGraphicFramePr>
        <p:xfrm>
          <a:off x="3189288" y="1595438"/>
          <a:ext cx="2711450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6" name="Equation" r:id="rId4" imgW="1269449" imgH="812447" progId="Equation.DSMT4">
                  <p:embed/>
                </p:oleObj>
              </mc:Choice>
              <mc:Fallback>
                <p:oleObj name="Equation" r:id="rId4" imgW="1269449" imgH="812447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1595438"/>
                        <a:ext cx="2711450" cy="17319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492241"/>
              </p:ext>
            </p:extLst>
          </p:nvPr>
        </p:nvGraphicFramePr>
        <p:xfrm>
          <a:off x="509588" y="1822450"/>
          <a:ext cx="1566862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7" name="Equation" r:id="rId6" imgW="1002960" imgH="457200" progId="Equation.DSMT4">
                  <p:embed/>
                </p:oleObj>
              </mc:Choice>
              <mc:Fallback>
                <p:oleObj name="Equation" r:id="rId6" imgW="1002960" imgH="457200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1822450"/>
                        <a:ext cx="1566862" cy="7159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323221"/>
              </p:ext>
            </p:extLst>
          </p:nvPr>
        </p:nvGraphicFramePr>
        <p:xfrm>
          <a:off x="6981825" y="1903413"/>
          <a:ext cx="162718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8" name="Equation" r:id="rId8" imgW="1041120" imgH="457200" progId="Equation.DSMT4">
                  <p:embed/>
                </p:oleObj>
              </mc:Choice>
              <mc:Fallback>
                <p:oleObj name="Equation" r:id="rId8" imgW="1041120" imgH="457200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1825" y="1903413"/>
                        <a:ext cx="1627188" cy="7127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Text Box 107"/>
          <p:cNvSpPr txBox="1">
            <a:spLocks noChangeArrowheads="1"/>
          </p:cNvSpPr>
          <p:nvPr/>
        </p:nvSpPr>
        <p:spPr bwMode="auto">
          <a:xfrm>
            <a:off x="492125" y="917113"/>
            <a:ext cx="16446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Total flux through coil 1:</a:t>
            </a:r>
          </a:p>
        </p:txBody>
      </p:sp>
      <p:sp>
        <p:nvSpPr>
          <p:cNvPr id="6155" name="Text Box 108"/>
          <p:cNvSpPr txBox="1">
            <a:spLocks noChangeArrowheads="1"/>
          </p:cNvSpPr>
          <p:nvPr/>
        </p:nvSpPr>
        <p:spPr bwMode="auto">
          <a:xfrm>
            <a:off x="6943725" y="1025963"/>
            <a:ext cx="16446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Total flux through coil 2:</a:t>
            </a:r>
          </a:p>
        </p:txBody>
      </p:sp>
      <p:graphicFrame>
        <p:nvGraphicFramePr>
          <p:cNvPr id="6149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26132"/>
              </p:ext>
            </p:extLst>
          </p:nvPr>
        </p:nvGraphicFramePr>
        <p:xfrm>
          <a:off x="611312" y="3219333"/>
          <a:ext cx="12477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9" name="Equation" r:id="rId10" imgW="583947" imgH="393529" progId="Equation.DSMT4">
                  <p:embed/>
                </p:oleObj>
              </mc:Choice>
              <mc:Fallback>
                <p:oleObj name="Equation" r:id="rId10" imgW="583947" imgH="393529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12" y="3219333"/>
                        <a:ext cx="1247775" cy="838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331538"/>
              </p:ext>
            </p:extLst>
          </p:nvPr>
        </p:nvGraphicFramePr>
        <p:xfrm>
          <a:off x="7171500" y="3234833"/>
          <a:ext cx="13017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0" name="Equation" r:id="rId12" imgW="609336" imgH="393529" progId="Equation.DSMT4">
                  <p:embed/>
                </p:oleObj>
              </mc:Choice>
              <mc:Fallback>
                <p:oleObj name="Equation" r:id="rId12" imgW="609336" imgH="393529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1500" y="3234833"/>
                        <a:ext cx="1301750" cy="8382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AutoShape 112"/>
          <p:cNvSpPr>
            <a:spLocks noChangeArrowheads="1"/>
          </p:cNvSpPr>
          <p:nvPr/>
        </p:nvSpPr>
        <p:spPr bwMode="auto">
          <a:xfrm rot="-1403113">
            <a:off x="2146300" y="3314700"/>
            <a:ext cx="584200" cy="254000"/>
          </a:xfrm>
          <a:prstGeom prst="rightArrow">
            <a:avLst>
              <a:gd name="adj1" fmla="val 50000"/>
              <a:gd name="adj2" fmla="val 575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AutoShape 113"/>
          <p:cNvSpPr>
            <a:spLocks noChangeArrowheads="1"/>
          </p:cNvSpPr>
          <p:nvPr/>
        </p:nvSpPr>
        <p:spPr bwMode="auto">
          <a:xfrm rot="1403113" flipH="1">
            <a:off x="6356925" y="3310575"/>
            <a:ext cx="584200" cy="254000"/>
          </a:xfrm>
          <a:prstGeom prst="rightArrow">
            <a:avLst>
              <a:gd name="adj1" fmla="val 50000"/>
              <a:gd name="adj2" fmla="val 5750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63138" y="2814451"/>
            <a:ext cx="172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Faraday’s law: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28211" y="2836222"/>
            <a:ext cx="172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Faraday’s law: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68413" y="3900488"/>
            <a:ext cx="6657975" cy="2801937"/>
            <a:chOff x="1268413" y="3900488"/>
            <a:chExt cx="6657975" cy="2801937"/>
          </a:xfrm>
        </p:grpSpPr>
        <p:sp>
          <p:nvSpPr>
            <p:cNvPr id="6158" name="Freeform 43"/>
            <p:cNvSpPr>
              <a:spLocks/>
            </p:cNvSpPr>
            <p:nvPr/>
          </p:nvSpPr>
          <p:spPr bwMode="auto">
            <a:xfrm>
              <a:off x="1268413" y="4124325"/>
              <a:ext cx="2517775" cy="2057400"/>
            </a:xfrm>
            <a:custGeom>
              <a:avLst/>
              <a:gdLst>
                <a:gd name="T0" fmla="*/ 534 w 1586"/>
                <a:gd name="T1" fmla="*/ 1296 h 1296"/>
                <a:gd name="T2" fmla="*/ 534 w 1586"/>
                <a:gd name="T3" fmla="*/ 1166 h 1296"/>
                <a:gd name="T4" fmla="*/ 496 w 1586"/>
                <a:gd name="T5" fmla="*/ 966 h 1296"/>
                <a:gd name="T6" fmla="*/ 242 w 1586"/>
                <a:gd name="T7" fmla="*/ 858 h 1296"/>
                <a:gd name="T8" fmla="*/ 4 w 1586"/>
                <a:gd name="T9" fmla="*/ 597 h 1296"/>
                <a:gd name="T10" fmla="*/ 265 w 1586"/>
                <a:gd name="T11" fmla="*/ 244 h 1296"/>
                <a:gd name="T12" fmla="*/ 949 w 1586"/>
                <a:gd name="T13" fmla="*/ 14 h 1296"/>
                <a:gd name="T14" fmla="*/ 1502 w 1586"/>
                <a:gd name="T15" fmla="*/ 328 h 1296"/>
                <a:gd name="T16" fmla="*/ 1456 w 1586"/>
                <a:gd name="T17" fmla="*/ 620 h 1296"/>
                <a:gd name="T18" fmla="*/ 1364 w 1586"/>
                <a:gd name="T19" fmla="*/ 881 h 1296"/>
                <a:gd name="T20" fmla="*/ 1017 w 1586"/>
                <a:gd name="T21" fmla="*/ 926 h 1296"/>
                <a:gd name="T22" fmla="*/ 885 w 1586"/>
                <a:gd name="T23" fmla="*/ 1006 h 1296"/>
                <a:gd name="T24" fmla="*/ 853 w 1586"/>
                <a:gd name="T25" fmla="*/ 1154 h 1296"/>
                <a:gd name="T26" fmla="*/ 857 w 1586"/>
                <a:gd name="T27" fmla="*/ 1288 h 1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86"/>
                <a:gd name="T43" fmla="*/ 0 h 1296"/>
                <a:gd name="T44" fmla="*/ 1586 w 1586"/>
                <a:gd name="T45" fmla="*/ 1296 h 129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86" h="1296">
                  <a:moveTo>
                    <a:pt x="534" y="1296"/>
                  </a:moveTo>
                  <a:cubicBezTo>
                    <a:pt x="535" y="1274"/>
                    <a:pt x="540" y="1221"/>
                    <a:pt x="534" y="1166"/>
                  </a:cubicBezTo>
                  <a:cubicBezTo>
                    <a:pt x="528" y="1111"/>
                    <a:pt x="545" y="1017"/>
                    <a:pt x="496" y="966"/>
                  </a:cubicBezTo>
                  <a:cubicBezTo>
                    <a:pt x="447" y="915"/>
                    <a:pt x="324" y="920"/>
                    <a:pt x="242" y="858"/>
                  </a:cubicBezTo>
                  <a:cubicBezTo>
                    <a:pt x="160" y="796"/>
                    <a:pt x="0" y="699"/>
                    <a:pt x="4" y="597"/>
                  </a:cubicBezTo>
                  <a:cubicBezTo>
                    <a:pt x="8" y="495"/>
                    <a:pt x="107" y="341"/>
                    <a:pt x="265" y="244"/>
                  </a:cubicBezTo>
                  <a:cubicBezTo>
                    <a:pt x="423" y="147"/>
                    <a:pt x="743" y="0"/>
                    <a:pt x="949" y="14"/>
                  </a:cubicBezTo>
                  <a:cubicBezTo>
                    <a:pt x="1155" y="28"/>
                    <a:pt x="1418" y="227"/>
                    <a:pt x="1502" y="328"/>
                  </a:cubicBezTo>
                  <a:cubicBezTo>
                    <a:pt x="1586" y="429"/>
                    <a:pt x="1479" y="528"/>
                    <a:pt x="1456" y="620"/>
                  </a:cubicBezTo>
                  <a:cubicBezTo>
                    <a:pt x="1433" y="712"/>
                    <a:pt x="1437" y="830"/>
                    <a:pt x="1364" y="881"/>
                  </a:cubicBezTo>
                  <a:cubicBezTo>
                    <a:pt x="1291" y="932"/>
                    <a:pt x="1097" y="905"/>
                    <a:pt x="1017" y="926"/>
                  </a:cubicBezTo>
                  <a:cubicBezTo>
                    <a:pt x="937" y="947"/>
                    <a:pt x="912" y="968"/>
                    <a:pt x="885" y="1006"/>
                  </a:cubicBezTo>
                  <a:cubicBezTo>
                    <a:pt x="858" y="1044"/>
                    <a:pt x="858" y="1107"/>
                    <a:pt x="853" y="1154"/>
                  </a:cubicBezTo>
                  <a:cubicBezTo>
                    <a:pt x="848" y="1201"/>
                    <a:pt x="856" y="1260"/>
                    <a:pt x="857" y="1288"/>
                  </a:cubicBezTo>
                </a:path>
              </a:pathLst>
            </a:custGeom>
            <a:noFill/>
            <a:ln w="38100" cap="flat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9" name="Text Box 82"/>
            <p:cNvSpPr txBox="1">
              <a:spLocks noChangeArrowheads="1"/>
            </p:cNvSpPr>
            <p:nvPr/>
          </p:nvSpPr>
          <p:spPr bwMode="auto">
            <a:xfrm>
              <a:off x="2905126" y="6248400"/>
              <a:ext cx="323849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hlink"/>
                  </a:solidFill>
                </a:rPr>
                <a:t>+</a:t>
              </a:r>
            </a:p>
          </p:txBody>
        </p:sp>
        <p:sp>
          <p:nvSpPr>
            <p:cNvPr id="6160" name="Text Box 83"/>
            <p:cNvSpPr txBox="1">
              <a:spLocks noChangeArrowheads="1"/>
            </p:cNvSpPr>
            <p:nvPr/>
          </p:nvSpPr>
          <p:spPr bwMode="auto">
            <a:xfrm>
              <a:off x="1581151" y="6259513"/>
              <a:ext cx="2603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chemeClr val="hlink"/>
                  </a:solidFill>
                </a:rPr>
                <a:t>-</a:t>
              </a:r>
            </a:p>
          </p:txBody>
        </p:sp>
        <p:sp>
          <p:nvSpPr>
            <p:cNvPr id="6162" name="Line 88"/>
            <p:cNvSpPr>
              <a:spLocks noChangeShapeType="1"/>
            </p:cNvSpPr>
            <p:nvPr/>
          </p:nvSpPr>
          <p:spPr bwMode="auto">
            <a:xfrm flipV="1">
              <a:off x="3035301" y="5561013"/>
              <a:ext cx="304800" cy="254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4" name="Freeform 92"/>
            <p:cNvSpPr>
              <a:spLocks/>
            </p:cNvSpPr>
            <p:nvPr/>
          </p:nvSpPr>
          <p:spPr bwMode="auto">
            <a:xfrm>
              <a:off x="5408613" y="4060825"/>
              <a:ext cx="2517775" cy="2057400"/>
            </a:xfrm>
            <a:custGeom>
              <a:avLst/>
              <a:gdLst>
                <a:gd name="T0" fmla="*/ 534 w 1586"/>
                <a:gd name="T1" fmla="*/ 1296 h 1296"/>
                <a:gd name="T2" fmla="*/ 534 w 1586"/>
                <a:gd name="T3" fmla="*/ 1166 h 1296"/>
                <a:gd name="T4" fmla="*/ 496 w 1586"/>
                <a:gd name="T5" fmla="*/ 966 h 1296"/>
                <a:gd name="T6" fmla="*/ 242 w 1586"/>
                <a:gd name="T7" fmla="*/ 858 h 1296"/>
                <a:gd name="T8" fmla="*/ 4 w 1586"/>
                <a:gd name="T9" fmla="*/ 597 h 1296"/>
                <a:gd name="T10" fmla="*/ 265 w 1586"/>
                <a:gd name="T11" fmla="*/ 244 h 1296"/>
                <a:gd name="T12" fmla="*/ 949 w 1586"/>
                <a:gd name="T13" fmla="*/ 14 h 1296"/>
                <a:gd name="T14" fmla="*/ 1502 w 1586"/>
                <a:gd name="T15" fmla="*/ 328 h 1296"/>
                <a:gd name="T16" fmla="*/ 1456 w 1586"/>
                <a:gd name="T17" fmla="*/ 620 h 1296"/>
                <a:gd name="T18" fmla="*/ 1364 w 1586"/>
                <a:gd name="T19" fmla="*/ 881 h 1296"/>
                <a:gd name="T20" fmla="*/ 1017 w 1586"/>
                <a:gd name="T21" fmla="*/ 926 h 1296"/>
                <a:gd name="T22" fmla="*/ 885 w 1586"/>
                <a:gd name="T23" fmla="*/ 1006 h 1296"/>
                <a:gd name="T24" fmla="*/ 853 w 1586"/>
                <a:gd name="T25" fmla="*/ 1154 h 1296"/>
                <a:gd name="T26" fmla="*/ 857 w 1586"/>
                <a:gd name="T27" fmla="*/ 1288 h 1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86"/>
                <a:gd name="T43" fmla="*/ 0 h 1296"/>
                <a:gd name="T44" fmla="*/ 1586 w 1586"/>
                <a:gd name="T45" fmla="*/ 1296 h 129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86" h="1296">
                  <a:moveTo>
                    <a:pt x="534" y="1296"/>
                  </a:moveTo>
                  <a:cubicBezTo>
                    <a:pt x="535" y="1274"/>
                    <a:pt x="540" y="1221"/>
                    <a:pt x="534" y="1166"/>
                  </a:cubicBezTo>
                  <a:cubicBezTo>
                    <a:pt x="528" y="1111"/>
                    <a:pt x="545" y="1017"/>
                    <a:pt x="496" y="966"/>
                  </a:cubicBezTo>
                  <a:cubicBezTo>
                    <a:pt x="447" y="915"/>
                    <a:pt x="324" y="920"/>
                    <a:pt x="242" y="858"/>
                  </a:cubicBezTo>
                  <a:cubicBezTo>
                    <a:pt x="160" y="796"/>
                    <a:pt x="0" y="699"/>
                    <a:pt x="4" y="597"/>
                  </a:cubicBezTo>
                  <a:cubicBezTo>
                    <a:pt x="8" y="495"/>
                    <a:pt x="107" y="341"/>
                    <a:pt x="265" y="244"/>
                  </a:cubicBezTo>
                  <a:cubicBezTo>
                    <a:pt x="423" y="147"/>
                    <a:pt x="743" y="0"/>
                    <a:pt x="949" y="14"/>
                  </a:cubicBezTo>
                  <a:cubicBezTo>
                    <a:pt x="1155" y="28"/>
                    <a:pt x="1418" y="227"/>
                    <a:pt x="1502" y="328"/>
                  </a:cubicBezTo>
                  <a:cubicBezTo>
                    <a:pt x="1586" y="429"/>
                    <a:pt x="1479" y="528"/>
                    <a:pt x="1456" y="620"/>
                  </a:cubicBezTo>
                  <a:cubicBezTo>
                    <a:pt x="1433" y="712"/>
                    <a:pt x="1437" y="830"/>
                    <a:pt x="1364" y="881"/>
                  </a:cubicBezTo>
                  <a:cubicBezTo>
                    <a:pt x="1291" y="932"/>
                    <a:pt x="1097" y="905"/>
                    <a:pt x="1017" y="926"/>
                  </a:cubicBezTo>
                  <a:cubicBezTo>
                    <a:pt x="937" y="947"/>
                    <a:pt x="912" y="968"/>
                    <a:pt x="885" y="1006"/>
                  </a:cubicBezTo>
                  <a:cubicBezTo>
                    <a:pt x="858" y="1044"/>
                    <a:pt x="858" y="1107"/>
                    <a:pt x="853" y="1154"/>
                  </a:cubicBezTo>
                  <a:cubicBezTo>
                    <a:pt x="848" y="1201"/>
                    <a:pt x="856" y="1260"/>
                    <a:pt x="857" y="1288"/>
                  </a:cubicBezTo>
                </a:path>
              </a:pathLst>
            </a:custGeom>
            <a:noFill/>
            <a:ln w="38100" cap="flat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5" name="Text Box 93"/>
            <p:cNvSpPr txBox="1">
              <a:spLocks noChangeArrowheads="1"/>
            </p:cNvSpPr>
            <p:nvPr/>
          </p:nvSpPr>
          <p:spPr bwMode="auto">
            <a:xfrm>
              <a:off x="7045326" y="6184900"/>
              <a:ext cx="317499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chemeClr val="hlink"/>
                  </a:solidFill>
                </a:rPr>
                <a:t>+</a:t>
              </a:r>
            </a:p>
          </p:txBody>
        </p:sp>
        <p:sp>
          <p:nvSpPr>
            <p:cNvPr id="6166" name="Text Box 94"/>
            <p:cNvSpPr txBox="1">
              <a:spLocks noChangeArrowheads="1"/>
            </p:cNvSpPr>
            <p:nvPr/>
          </p:nvSpPr>
          <p:spPr bwMode="auto">
            <a:xfrm>
              <a:off x="5721351" y="6196013"/>
              <a:ext cx="2603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chemeClr val="hlink"/>
                  </a:solidFill>
                </a:rPr>
                <a:t>-</a:t>
              </a:r>
            </a:p>
          </p:txBody>
        </p:sp>
        <p:sp>
          <p:nvSpPr>
            <p:cNvPr id="6168" name="Line 96"/>
            <p:cNvSpPr>
              <a:spLocks noChangeShapeType="1"/>
            </p:cNvSpPr>
            <p:nvPr/>
          </p:nvSpPr>
          <p:spPr bwMode="auto">
            <a:xfrm flipV="1">
              <a:off x="7099301" y="5511800"/>
              <a:ext cx="292100" cy="127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1" name="Line 99"/>
            <p:cNvSpPr>
              <a:spLocks noChangeShapeType="1"/>
            </p:cNvSpPr>
            <p:nvPr/>
          </p:nvSpPr>
          <p:spPr bwMode="auto">
            <a:xfrm flipH="1">
              <a:off x="3911601" y="4356100"/>
              <a:ext cx="393700" cy="1778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2" name="Line 100"/>
            <p:cNvSpPr>
              <a:spLocks noChangeShapeType="1"/>
            </p:cNvSpPr>
            <p:nvPr/>
          </p:nvSpPr>
          <p:spPr bwMode="auto">
            <a:xfrm>
              <a:off x="4851401" y="4368800"/>
              <a:ext cx="431800" cy="127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02714" y="5333629"/>
              <a:ext cx="1624310" cy="954107"/>
            </a:xfrm>
            <a:prstGeom prst="rect">
              <a:avLst/>
            </a:prstGeom>
            <a:noFill/>
            <a:ln w="19050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2"/>
                  </a:solidFill>
                </a:rPr>
                <a:t>Note:</a:t>
              </a:r>
              <a:r>
                <a:rPr lang="en-US" sz="1400" dirty="0" smtClean="0">
                  <a:solidFill>
                    <a:schemeClr val="bg2"/>
                  </a:solidFill>
                </a:rPr>
                <a:t> </a:t>
              </a:r>
            </a:p>
            <a:p>
              <a:pPr algn="ctr"/>
              <a:r>
                <a:rPr lang="en-US" sz="1400" dirty="0" smtClean="0">
                  <a:solidFill>
                    <a:schemeClr val="bg2"/>
                  </a:solidFill>
                </a:rPr>
                <a:t>We use passive sign convention on both coils.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graphicFrame>
          <p:nvGraphicFramePr>
            <p:cNvPr id="35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03279219"/>
                </p:ext>
              </p:extLst>
            </p:nvPr>
          </p:nvGraphicFramePr>
          <p:xfrm>
            <a:off x="4338638" y="3900488"/>
            <a:ext cx="527050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11" name="Equation" r:id="rId14" imgW="279400" imgH="228600" progId="Equation.DSMT4">
                    <p:embed/>
                  </p:oleObj>
                </mc:Choice>
                <mc:Fallback>
                  <p:oleObj name="Equation" r:id="rId14" imgW="279400" imgH="228600" progId="Equation.DSMT4">
                    <p:embed/>
                    <p:pic>
                      <p:nvPicPr>
                        <p:cNvPr id="0" name="Picture 1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8638" y="3900488"/>
                          <a:ext cx="527050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2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1000546"/>
                </p:ext>
              </p:extLst>
            </p:nvPr>
          </p:nvGraphicFramePr>
          <p:xfrm>
            <a:off x="2425700" y="4738688"/>
            <a:ext cx="312738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12" name="Equation" r:id="rId16" imgW="165028" imgH="228501" progId="Equation.DSMT4">
                    <p:embed/>
                  </p:oleObj>
                </mc:Choice>
                <mc:Fallback>
                  <p:oleObj name="Equation" r:id="rId16" imgW="165028" imgH="228501" progId="Equation.DSMT4">
                    <p:embed/>
                    <p:pic>
                      <p:nvPicPr>
                        <p:cNvPr id="0" name="Picture 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5700" y="4738688"/>
                          <a:ext cx="312738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503556"/>
                </p:ext>
              </p:extLst>
            </p:nvPr>
          </p:nvGraphicFramePr>
          <p:xfrm>
            <a:off x="6500813" y="4672013"/>
            <a:ext cx="336550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13" name="Equation" r:id="rId18" imgW="177646" imgH="228402" progId="Equation.DSMT4">
                    <p:embed/>
                  </p:oleObj>
                </mc:Choice>
                <mc:Fallback>
                  <p:oleObj name="Equation" r:id="rId18" imgW="177646" imgH="228402" progId="Equation.DSMT4">
                    <p:embed/>
                    <p:pic>
                      <p:nvPicPr>
                        <p:cNvPr id="0" name="Picture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0813" y="4672013"/>
                          <a:ext cx="336550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4234362"/>
                </p:ext>
              </p:extLst>
            </p:nvPr>
          </p:nvGraphicFramePr>
          <p:xfrm>
            <a:off x="3025775" y="5624513"/>
            <a:ext cx="217488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14" name="Equation" r:id="rId20" imgW="114250" imgH="228501" progId="Equation.DSMT4">
                    <p:embed/>
                  </p:oleObj>
                </mc:Choice>
                <mc:Fallback>
                  <p:oleObj name="Equation" r:id="rId20" imgW="114250" imgH="228501" progId="Equation.DSMT4">
                    <p:embed/>
                    <p:pic>
                      <p:nvPicPr>
                        <p:cNvPr id="0" name="Picture 1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5775" y="5624513"/>
                          <a:ext cx="217488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0367705"/>
                </p:ext>
              </p:extLst>
            </p:nvPr>
          </p:nvGraphicFramePr>
          <p:xfrm>
            <a:off x="7043738" y="5567363"/>
            <a:ext cx="241300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15" name="Equation" r:id="rId22" imgW="126720" imgH="228600" progId="Equation.DSMT4">
                    <p:embed/>
                  </p:oleObj>
                </mc:Choice>
                <mc:Fallback>
                  <p:oleObj name="Equation" r:id="rId22" imgW="126720" imgH="228600" progId="Equation.DSMT4">
                    <p:embed/>
                    <p:pic>
                      <p:nvPicPr>
                        <p:cNvPr id="0" name="Picture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3738" y="5567363"/>
                          <a:ext cx="241300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5236873"/>
                </p:ext>
              </p:extLst>
            </p:nvPr>
          </p:nvGraphicFramePr>
          <p:xfrm>
            <a:off x="2265363" y="6272213"/>
            <a:ext cx="290512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16" name="Equation" r:id="rId24" imgW="152334" imgH="228501" progId="Equation.DSMT4">
                    <p:embed/>
                  </p:oleObj>
                </mc:Choice>
                <mc:Fallback>
                  <p:oleObj name="Equation" r:id="rId24" imgW="152334" imgH="228501" progId="Equation.DSMT4">
                    <p:embed/>
                    <p:pic>
                      <p:nvPicPr>
                        <p:cNvPr id="0" name="Picture 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5363" y="6272213"/>
                          <a:ext cx="290512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1401117"/>
                </p:ext>
              </p:extLst>
            </p:nvPr>
          </p:nvGraphicFramePr>
          <p:xfrm>
            <a:off x="6405563" y="6186488"/>
            <a:ext cx="315912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17" name="Equation" r:id="rId26" imgW="165028" imgH="228501" progId="Equation.DSMT4">
                    <p:embed/>
                  </p:oleObj>
                </mc:Choice>
                <mc:Fallback>
                  <p:oleObj name="Equation" r:id="rId26" imgW="165028" imgH="228501" progId="Equation.DSMT4">
                    <p:embed/>
                    <p:pic>
                      <p:nvPicPr>
                        <p:cNvPr id="0" name="Picture 1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5563" y="6186488"/>
                          <a:ext cx="315912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0139139"/>
                </p:ext>
              </p:extLst>
            </p:nvPr>
          </p:nvGraphicFramePr>
          <p:xfrm>
            <a:off x="1710943" y="4657707"/>
            <a:ext cx="323850" cy="473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18" name="Equation" r:id="rId28" imgW="323130" imgH="472637" progId="Equation.DSMT4">
                    <p:embed/>
                  </p:oleObj>
                </mc:Choice>
                <mc:Fallback>
                  <p:oleObj name="Equation" r:id="rId28" imgW="323130" imgH="472637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1710943" y="4657707"/>
                          <a:ext cx="323850" cy="4730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" name="Group 9"/>
            <p:cNvGrpSpPr/>
            <p:nvPr/>
          </p:nvGrpSpPr>
          <p:grpSpPr>
            <a:xfrm>
              <a:off x="1996287" y="4552272"/>
              <a:ext cx="143219" cy="143219"/>
              <a:chOff x="433301" y="4616068"/>
              <a:chExt cx="143219" cy="143219"/>
            </a:xfrm>
          </p:grpSpPr>
          <p:sp>
            <p:nvSpPr>
              <p:cNvPr id="9" name="Oval 8"/>
              <p:cNvSpPr/>
              <p:nvPr/>
            </p:nvSpPr>
            <p:spPr bwMode="auto">
              <a:xfrm>
                <a:off x="433301" y="4616068"/>
                <a:ext cx="143219" cy="143219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473725" y="4660135"/>
                <a:ext cx="55085" cy="55085"/>
              </a:xfrm>
              <a:prstGeom prst="ellipse">
                <a:avLst/>
              </a:prstGeom>
              <a:solidFill>
                <a:schemeClr val="bg2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aphicFrame>
          <p:nvGraphicFramePr>
            <p:cNvPr id="3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2464240"/>
                </p:ext>
              </p:extLst>
            </p:nvPr>
          </p:nvGraphicFramePr>
          <p:xfrm>
            <a:off x="5795994" y="4744739"/>
            <a:ext cx="328355" cy="445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19" name="Equation" r:id="rId30" imgW="177480" imgH="241200" progId="Equation.DSMT4">
                    <p:embed/>
                  </p:oleObj>
                </mc:Choice>
                <mc:Fallback>
                  <p:oleObj name="Equation" r:id="rId30" imgW="177480" imgH="241200" progId="Equation.DSMT4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5795994" y="4744739"/>
                          <a:ext cx="328355" cy="4456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0" name="Group 39"/>
            <p:cNvGrpSpPr/>
            <p:nvPr/>
          </p:nvGrpSpPr>
          <p:grpSpPr>
            <a:xfrm>
              <a:off x="6114631" y="4587714"/>
              <a:ext cx="143219" cy="143219"/>
              <a:chOff x="433301" y="4616068"/>
              <a:chExt cx="143219" cy="143219"/>
            </a:xfrm>
          </p:grpSpPr>
          <p:sp>
            <p:nvSpPr>
              <p:cNvPr id="41" name="Oval 40"/>
              <p:cNvSpPr/>
              <p:nvPr/>
            </p:nvSpPr>
            <p:spPr bwMode="auto">
              <a:xfrm>
                <a:off x="433301" y="4616068"/>
                <a:ext cx="143219" cy="143219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 bwMode="auto">
              <a:xfrm>
                <a:off x="473725" y="4660135"/>
                <a:ext cx="55085" cy="55085"/>
              </a:xfrm>
              <a:prstGeom prst="ellipse">
                <a:avLst/>
              </a:prstGeom>
              <a:solidFill>
                <a:schemeClr val="bg2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Text Box 2"/>
          <p:cNvSpPr txBox="1">
            <a:spLocks noChangeArrowheads="1"/>
          </p:cNvSpPr>
          <p:nvPr/>
        </p:nvSpPr>
        <p:spPr bwMode="auto">
          <a:xfrm>
            <a:off x="2944050" y="0"/>
            <a:ext cx="31638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aphicFrame>
        <p:nvGraphicFramePr>
          <p:cNvPr id="7170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376208"/>
              </p:ext>
            </p:extLst>
          </p:nvPr>
        </p:nvGraphicFramePr>
        <p:xfrm>
          <a:off x="2316163" y="3738563"/>
          <a:ext cx="5008562" cy="282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" name="Equation" r:id="rId4" imgW="2869920" imgH="1625400" progId="Equation.DSMT4">
                  <p:embed/>
                </p:oleObj>
              </mc:Choice>
              <mc:Fallback>
                <p:oleObj name="Equation" r:id="rId4" imgW="2869920" imgH="1625400" progId="Equation.DSMT4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3738563"/>
                        <a:ext cx="5008562" cy="282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275068"/>
              </p:ext>
            </p:extLst>
          </p:nvPr>
        </p:nvGraphicFramePr>
        <p:xfrm>
          <a:off x="5427663" y="3262313"/>
          <a:ext cx="353695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" name="Equation" r:id="rId6" imgW="1815840" imgH="482400" progId="Equation.DSMT4">
                  <p:embed/>
                </p:oleObj>
              </mc:Choice>
              <mc:Fallback>
                <p:oleObj name="Equation" r:id="rId6" imgW="1815840" imgH="482400" progId="Equation.DSMT4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7663" y="3262313"/>
                        <a:ext cx="3536950" cy="93821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87"/>
          <p:cNvSpPr txBox="1">
            <a:spLocks noChangeArrowheads="1"/>
          </p:cNvSpPr>
          <p:nvPr/>
        </p:nvSpPr>
        <p:spPr bwMode="auto">
          <a:xfrm>
            <a:off x="450850" y="2051050"/>
            <a:ext cx="1676400" cy="45720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Find</a:t>
            </a:r>
            <a:r>
              <a:rPr lang="en-US" sz="2400" i="1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M</a:t>
            </a:r>
            <a:r>
              <a:rPr lang="en-US" sz="2000" baseline="-25000">
                <a:solidFill>
                  <a:schemeClr val="bg2"/>
                </a:solidFill>
                <a:latin typeface="Times New Roman" pitchFamily="18" charset="0"/>
              </a:rPr>
              <a:t>12 </a:t>
            </a:r>
            <a:r>
              <a:rPr lang="en-US" sz="2000">
                <a:solidFill>
                  <a:schemeClr val="bg2"/>
                </a:solidFill>
                <a:latin typeface="Times New Roman" pitchFamily="18" charset="0"/>
              </a:rPr>
              <a:t>,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 M</a:t>
            </a:r>
            <a:r>
              <a:rPr lang="en-US" sz="2000" baseline="-25000">
                <a:solidFill>
                  <a:schemeClr val="bg2"/>
                </a:solidFill>
                <a:latin typeface="Times New Roman" pitchFamily="18" charset="0"/>
              </a:rPr>
              <a:t>21</a:t>
            </a:r>
          </a:p>
        </p:txBody>
      </p:sp>
      <p:graphicFrame>
        <p:nvGraphicFramePr>
          <p:cNvPr id="7172" name="Object 101"/>
          <p:cNvGraphicFramePr>
            <a:graphicFrameLocks noChangeAspect="1"/>
          </p:cNvGraphicFramePr>
          <p:nvPr/>
        </p:nvGraphicFramePr>
        <p:xfrm>
          <a:off x="7008709" y="2538496"/>
          <a:ext cx="1411288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6" name="Equation" r:id="rId8" imgW="723586" imgH="241195" progId="Equation.DSMT4">
                  <p:embed/>
                </p:oleObj>
              </mc:Choice>
              <mc:Fallback>
                <p:oleObj name="Equation" r:id="rId8" imgW="723586" imgH="241195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8709" y="2538496"/>
                        <a:ext cx="1411288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80"/>
          <p:cNvSpPr txBox="1">
            <a:spLocks noChangeArrowheads="1"/>
          </p:cNvSpPr>
          <p:nvPr/>
        </p:nvSpPr>
        <p:spPr bwMode="auto">
          <a:xfrm>
            <a:off x="1763609" y="3171269"/>
            <a:ext cx="14954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For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M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</a:rPr>
              <a:t>12</a:t>
            </a:r>
            <a:r>
              <a:rPr lang="en-US" sz="24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79" name="Straight Arrow Connector 78"/>
          <p:cNvCxnSpPr/>
          <p:nvPr/>
        </p:nvCxnSpPr>
        <p:spPr bwMode="auto">
          <a:xfrm flipV="1">
            <a:off x="6810233" y="4468667"/>
            <a:ext cx="700644" cy="1211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6342515" y="2280062"/>
            <a:ext cx="2730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Right-hand rule for inductor flux: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263524" y="3513138"/>
            <a:ext cx="2085976" cy="2446337"/>
            <a:chOff x="263524" y="3513138"/>
            <a:chExt cx="2085976" cy="2446337"/>
          </a:xfrm>
        </p:grpSpPr>
        <p:sp>
          <p:nvSpPr>
            <p:cNvPr id="7178" name="Oval 40"/>
            <p:cNvSpPr>
              <a:spLocks noChangeArrowheads="1"/>
            </p:cNvSpPr>
            <p:nvPr/>
          </p:nvSpPr>
          <p:spPr bwMode="auto">
            <a:xfrm>
              <a:off x="331788" y="4324351"/>
              <a:ext cx="1303337" cy="1281113"/>
            </a:xfrm>
            <a:prstGeom prst="ellipse">
              <a:avLst/>
            </a:prstGeom>
            <a:solidFill>
              <a:srgbClr val="FFCC66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Oval 42"/>
            <p:cNvSpPr>
              <a:spLocks noChangeArrowheads="1"/>
            </p:cNvSpPr>
            <p:nvPr/>
          </p:nvSpPr>
          <p:spPr bwMode="auto">
            <a:xfrm>
              <a:off x="692150" y="4684713"/>
              <a:ext cx="585787" cy="5842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Oval 45"/>
            <p:cNvSpPr>
              <a:spLocks noChangeArrowheads="1"/>
            </p:cNvSpPr>
            <p:nvPr/>
          </p:nvSpPr>
          <p:spPr bwMode="auto">
            <a:xfrm>
              <a:off x="384175" y="4957763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Oval 46"/>
            <p:cNvSpPr>
              <a:spLocks noChangeArrowheads="1"/>
            </p:cNvSpPr>
            <p:nvPr/>
          </p:nvSpPr>
          <p:spPr bwMode="auto">
            <a:xfrm>
              <a:off x="679450" y="5219701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Oval 50"/>
            <p:cNvSpPr>
              <a:spLocks noChangeArrowheads="1"/>
            </p:cNvSpPr>
            <p:nvPr/>
          </p:nvSpPr>
          <p:spPr bwMode="auto">
            <a:xfrm>
              <a:off x="831850" y="5314951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Oval 51"/>
            <p:cNvSpPr>
              <a:spLocks noChangeArrowheads="1"/>
            </p:cNvSpPr>
            <p:nvPr/>
          </p:nvSpPr>
          <p:spPr bwMode="auto">
            <a:xfrm>
              <a:off x="936625" y="5472113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Oval 54"/>
            <p:cNvSpPr>
              <a:spLocks noChangeArrowheads="1"/>
            </p:cNvSpPr>
            <p:nvPr/>
          </p:nvSpPr>
          <p:spPr bwMode="auto">
            <a:xfrm>
              <a:off x="1042988" y="4776788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Oval 55"/>
            <p:cNvSpPr>
              <a:spLocks noChangeArrowheads="1"/>
            </p:cNvSpPr>
            <p:nvPr/>
          </p:nvSpPr>
          <p:spPr bwMode="auto">
            <a:xfrm>
              <a:off x="1100138" y="4940301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Oval 56"/>
            <p:cNvSpPr>
              <a:spLocks noChangeArrowheads="1"/>
            </p:cNvSpPr>
            <p:nvPr/>
          </p:nvSpPr>
          <p:spPr bwMode="auto">
            <a:xfrm>
              <a:off x="836613" y="5080001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Oval 57"/>
            <p:cNvSpPr>
              <a:spLocks noChangeArrowheads="1"/>
            </p:cNvSpPr>
            <p:nvPr/>
          </p:nvSpPr>
          <p:spPr bwMode="auto">
            <a:xfrm>
              <a:off x="765175" y="4911726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Oval 58"/>
            <p:cNvSpPr>
              <a:spLocks noChangeArrowheads="1"/>
            </p:cNvSpPr>
            <p:nvPr/>
          </p:nvSpPr>
          <p:spPr bwMode="auto">
            <a:xfrm>
              <a:off x="933450" y="4930776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Oval 59"/>
            <p:cNvSpPr>
              <a:spLocks noChangeArrowheads="1"/>
            </p:cNvSpPr>
            <p:nvPr/>
          </p:nvSpPr>
          <p:spPr bwMode="auto">
            <a:xfrm>
              <a:off x="1036638" y="5072063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Oval 60"/>
            <p:cNvSpPr>
              <a:spLocks noChangeArrowheads="1"/>
            </p:cNvSpPr>
            <p:nvPr/>
          </p:nvSpPr>
          <p:spPr bwMode="auto">
            <a:xfrm>
              <a:off x="874713" y="4767263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Oval 61"/>
            <p:cNvSpPr>
              <a:spLocks noChangeArrowheads="1"/>
            </p:cNvSpPr>
            <p:nvPr/>
          </p:nvSpPr>
          <p:spPr bwMode="auto">
            <a:xfrm>
              <a:off x="1055688" y="5300663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Oval 62"/>
            <p:cNvSpPr>
              <a:spLocks noChangeArrowheads="1"/>
            </p:cNvSpPr>
            <p:nvPr/>
          </p:nvSpPr>
          <p:spPr bwMode="auto">
            <a:xfrm>
              <a:off x="1255713" y="5362576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Oval 63"/>
            <p:cNvSpPr>
              <a:spLocks noChangeArrowheads="1"/>
            </p:cNvSpPr>
            <p:nvPr/>
          </p:nvSpPr>
          <p:spPr bwMode="auto">
            <a:xfrm>
              <a:off x="1246188" y="5167313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Oval 64"/>
            <p:cNvSpPr>
              <a:spLocks noChangeArrowheads="1"/>
            </p:cNvSpPr>
            <p:nvPr/>
          </p:nvSpPr>
          <p:spPr bwMode="auto">
            <a:xfrm>
              <a:off x="1460500" y="5095876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Oval 65"/>
            <p:cNvSpPr>
              <a:spLocks noChangeArrowheads="1"/>
            </p:cNvSpPr>
            <p:nvPr/>
          </p:nvSpPr>
          <p:spPr bwMode="auto">
            <a:xfrm>
              <a:off x="1189038" y="4448176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Oval 66"/>
            <p:cNvSpPr>
              <a:spLocks noChangeArrowheads="1"/>
            </p:cNvSpPr>
            <p:nvPr/>
          </p:nvSpPr>
          <p:spPr bwMode="auto">
            <a:xfrm>
              <a:off x="1360488" y="4933951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7" name="Oval 67"/>
            <p:cNvSpPr>
              <a:spLocks noChangeArrowheads="1"/>
            </p:cNvSpPr>
            <p:nvPr/>
          </p:nvSpPr>
          <p:spPr bwMode="auto">
            <a:xfrm>
              <a:off x="1466850" y="4735513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Oval 69"/>
            <p:cNvSpPr>
              <a:spLocks noChangeArrowheads="1"/>
            </p:cNvSpPr>
            <p:nvPr/>
          </p:nvSpPr>
          <p:spPr bwMode="auto">
            <a:xfrm>
              <a:off x="927100" y="4529138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Oval 70"/>
            <p:cNvSpPr>
              <a:spLocks noChangeArrowheads="1"/>
            </p:cNvSpPr>
            <p:nvPr/>
          </p:nvSpPr>
          <p:spPr bwMode="auto">
            <a:xfrm>
              <a:off x="550863" y="5048251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Oval 71"/>
            <p:cNvSpPr>
              <a:spLocks noChangeArrowheads="1"/>
            </p:cNvSpPr>
            <p:nvPr/>
          </p:nvSpPr>
          <p:spPr bwMode="auto">
            <a:xfrm>
              <a:off x="474663" y="5205413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Oval 72"/>
            <p:cNvSpPr>
              <a:spLocks noChangeArrowheads="1"/>
            </p:cNvSpPr>
            <p:nvPr/>
          </p:nvSpPr>
          <p:spPr bwMode="auto">
            <a:xfrm>
              <a:off x="657225" y="5383213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Oval 73"/>
            <p:cNvSpPr>
              <a:spLocks noChangeArrowheads="1"/>
            </p:cNvSpPr>
            <p:nvPr/>
          </p:nvSpPr>
          <p:spPr bwMode="auto">
            <a:xfrm>
              <a:off x="962025" y="4387851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Oval 74"/>
            <p:cNvSpPr>
              <a:spLocks noChangeArrowheads="1"/>
            </p:cNvSpPr>
            <p:nvPr/>
          </p:nvSpPr>
          <p:spPr bwMode="auto">
            <a:xfrm>
              <a:off x="541338" y="4852988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Oval 75"/>
            <p:cNvSpPr>
              <a:spLocks noChangeArrowheads="1"/>
            </p:cNvSpPr>
            <p:nvPr/>
          </p:nvSpPr>
          <p:spPr bwMode="auto">
            <a:xfrm>
              <a:off x="450850" y="4676776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Oval 76"/>
            <p:cNvSpPr>
              <a:spLocks noChangeArrowheads="1"/>
            </p:cNvSpPr>
            <p:nvPr/>
          </p:nvSpPr>
          <p:spPr bwMode="auto">
            <a:xfrm>
              <a:off x="652463" y="4649788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Oval 77"/>
            <p:cNvSpPr>
              <a:spLocks noChangeArrowheads="1"/>
            </p:cNvSpPr>
            <p:nvPr/>
          </p:nvSpPr>
          <p:spPr bwMode="auto">
            <a:xfrm>
              <a:off x="700088" y="4430713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Line 84"/>
            <p:cNvSpPr>
              <a:spLocks noChangeShapeType="1"/>
            </p:cNvSpPr>
            <p:nvPr/>
          </p:nvSpPr>
          <p:spPr bwMode="auto">
            <a:xfrm flipV="1">
              <a:off x="965200" y="4851401"/>
              <a:ext cx="266700" cy="1397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11" name="Line 75"/>
            <p:cNvSpPr>
              <a:spLocks noChangeShapeType="1"/>
            </p:cNvSpPr>
            <p:nvPr/>
          </p:nvSpPr>
          <p:spPr bwMode="auto">
            <a:xfrm>
              <a:off x="965200" y="4978401"/>
              <a:ext cx="228600" cy="584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15" name="Straight Arrow Connector 114"/>
            <p:cNvCxnSpPr/>
            <p:nvPr/>
          </p:nvCxnSpPr>
          <p:spPr bwMode="auto">
            <a:xfrm>
              <a:off x="1678673" y="4981433"/>
              <a:ext cx="39578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6" name="Straight Arrow Connector 115"/>
            <p:cNvCxnSpPr/>
            <p:nvPr/>
          </p:nvCxnSpPr>
          <p:spPr bwMode="auto">
            <a:xfrm rot="16200000">
              <a:off x="780196" y="4014716"/>
              <a:ext cx="39578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123" name="Object 37"/>
            <p:cNvGraphicFramePr>
              <a:graphicFrameLocks noChangeAspect="1"/>
            </p:cNvGraphicFramePr>
            <p:nvPr/>
          </p:nvGraphicFramePr>
          <p:xfrm>
            <a:off x="2163763" y="4894263"/>
            <a:ext cx="185737" cy="201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7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Picture 1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3763" y="4894263"/>
                          <a:ext cx="185737" cy="201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4" name="Object 37"/>
            <p:cNvGraphicFramePr>
              <a:graphicFrameLocks noChangeAspect="1"/>
            </p:cNvGraphicFramePr>
            <p:nvPr/>
          </p:nvGraphicFramePr>
          <p:xfrm>
            <a:off x="879475" y="3513138"/>
            <a:ext cx="203200" cy="239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8" name="Equation" r:id="rId12" imgW="139579" imgH="164957" progId="Equation.DSMT4">
                    <p:embed/>
                  </p:oleObj>
                </mc:Choice>
                <mc:Fallback>
                  <p:oleObj name="Equation" r:id="rId12" imgW="139579" imgH="164957" progId="Equation.DSMT4">
                    <p:embed/>
                    <p:pic>
                      <p:nvPicPr>
                        <p:cNvPr id="0" name="Picture 1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9475" y="3513138"/>
                          <a:ext cx="203200" cy="239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5" name="Object 37"/>
            <p:cNvGraphicFramePr>
              <a:graphicFrameLocks noChangeAspect="1"/>
            </p:cNvGraphicFramePr>
            <p:nvPr/>
          </p:nvGraphicFramePr>
          <p:xfrm>
            <a:off x="1243013" y="5629275"/>
            <a:ext cx="276225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9" name="Equation" r:id="rId14" imgW="190500" imgH="228600" progId="Equation.DSMT4">
                    <p:embed/>
                  </p:oleObj>
                </mc:Choice>
                <mc:Fallback>
                  <p:oleObj name="Equation" r:id="rId14" imgW="190500" imgH="228600" progId="Equation.DSMT4">
                    <p:embed/>
                    <p:pic>
                      <p:nvPicPr>
                        <p:cNvPr id="0" name="Picture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3013" y="5629275"/>
                          <a:ext cx="276225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37"/>
            <p:cNvGraphicFramePr>
              <a:graphicFrameLocks noChangeAspect="1"/>
            </p:cNvGraphicFramePr>
            <p:nvPr/>
          </p:nvGraphicFramePr>
          <p:xfrm>
            <a:off x="1203325" y="4524375"/>
            <a:ext cx="258763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0" name="Equation" r:id="rId16" imgW="177646" imgH="228402" progId="Equation.DSMT4">
                    <p:embed/>
                  </p:oleObj>
                </mc:Choice>
                <mc:Fallback>
                  <p:oleObj name="Equation" r:id="rId16" imgW="177646" imgH="228402" progId="Equation.DSMT4">
                    <p:embed/>
                    <p:pic>
                      <p:nvPicPr>
                        <p:cNvPr id="0" name="Picture 1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3325" y="4524375"/>
                          <a:ext cx="258763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37"/>
            <p:cNvGraphicFramePr>
              <a:graphicFrameLocks noChangeAspect="1"/>
            </p:cNvGraphicFramePr>
            <p:nvPr/>
          </p:nvGraphicFramePr>
          <p:xfrm>
            <a:off x="263524" y="4016144"/>
            <a:ext cx="403226" cy="381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1" name="Equation" r:id="rId18" imgW="241300" imgH="228600" progId="Equation.DSMT4">
                    <p:embed/>
                  </p:oleObj>
                </mc:Choice>
                <mc:Fallback>
                  <p:oleObj name="Equation" r:id="rId18" imgW="241300" imgH="228600" progId="Equation.DSMT4">
                    <p:embed/>
                    <p:pic>
                      <p:nvPicPr>
                        <p:cNvPr id="0" name="Picture 1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524" y="4016144"/>
                          <a:ext cx="403226" cy="381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2373313" y="883413"/>
            <a:ext cx="4964112" cy="2056637"/>
            <a:chOff x="2373313" y="883413"/>
            <a:chExt cx="4964112" cy="2056637"/>
          </a:xfrm>
        </p:grpSpPr>
        <p:graphicFrame>
          <p:nvGraphicFramePr>
            <p:cNvPr id="2" name="Object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9561691"/>
                </p:ext>
              </p:extLst>
            </p:nvPr>
          </p:nvGraphicFramePr>
          <p:xfrm>
            <a:off x="5415849" y="883413"/>
            <a:ext cx="312738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2" name="Equation" r:id="rId20" imgW="215806" imgH="228501" progId="Equation.DSMT4">
                    <p:embed/>
                  </p:oleObj>
                </mc:Choice>
                <mc:Fallback>
                  <p:oleObj name="Equation" r:id="rId20" imgW="215806" imgH="228501" progId="Equation.DSMT4">
                    <p:embed/>
                    <p:pic>
                      <p:nvPicPr>
                        <p:cNvPr id="0" name="Picture 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5849" y="883413"/>
                          <a:ext cx="312738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4" name="AutoShape 92"/>
            <p:cNvSpPr>
              <a:spLocks noChangeArrowheads="1"/>
            </p:cNvSpPr>
            <p:nvPr/>
          </p:nvSpPr>
          <p:spPr bwMode="auto">
            <a:xfrm rot="16200000">
              <a:off x="5577773" y="1462913"/>
              <a:ext cx="473075" cy="596900"/>
            </a:xfrm>
            <a:prstGeom prst="can">
              <a:avLst>
                <a:gd name="adj" fmla="val 6998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AutoShape 15"/>
            <p:cNvSpPr>
              <a:spLocks noChangeArrowheads="1"/>
            </p:cNvSpPr>
            <p:nvPr/>
          </p:nvSpPr>
          <p:spPr bwMode="auto">
            <a:xfrm rot="16200000">
              <a:off x="4234749" y="770763"/>
              <a:ext cx="904875" cy="1965325"/>
            </a:xfrm>
            <a:prstGeom prst="can">
              <a:avLst>
                <a:gd name="adj" fmla="val 54298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4"/>
            <p:cNvSpPr>
              <a:spLocks noChangeArrowheads="1"/>
            </p:cNvSpPr>
            <p:nvPr/>
          </p:nvSpPr>
          <p:spPr bwMode="auto">
            <a:xfrm rot="16200000">
              <a:off x="3399724" y="1380363"/>
              <a:ext cx="473075" cy="711200"/>
            </a:xfrm>
            <a:prstGeom prst="can">
              <a:avLst>
                <a:gd name="adj" fmla="val 39595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Freeform 7"/>
            <p:cNvSpPr>
              <a:spLocks/>
            </p:cNvSpPr>
            <p:nvPr/>
          </p:nvSpPr>
          <p:spPr bwMode="auto">
            <a:xfrm>
              <a:off x="3660074" y="1458150"/>
              <a:ext cx="792162" cy="528638"/>
            </a:xfrm>
            <a:custGeom>
              <a:avLst/>
              <a:gdLst>
                <a:gd name="T0" fmla="*/ 0 w 499"/>
                <a:gd name="T1" fmla="*/ 333 h 333"/>
                <a:gd name="T2" fmla="*/ 149 w 499"/>
                <a:gd name="T3" fmla="*/ 214 h 333"/>
                <a:gd name="T4" fmla="*/ 349 w 499"/>
                <a:gd name="T5" fmla="*/ 57 h 333"/>
                <a:gd name="T6" fmla="*/ 438 w 499"/>
                <a:gd name="T7" fmla="*/ 5 h 333"/>
                <a:gd name="T8" fmla="*/ 499 w 499"/>
                <a:gd name="T9" fmla="*/ 26 h 3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9"/>
                <a:gd name="T16" fmla="*/ 0 h 333"/>
                <a:gd name="T17" fmla="*/ 499 w 499"/>
                <a:gd name="T18" fmla="*/ 333 h 3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9" h="333">
                  <a:moveTo>
                    <a:pt x="0" y="333"/>
                  </a:moveTo>
                  <a:cubicBezTo>
                    <a:pt x="25" y="313"/>
                    <a:pt x="90" y="260"/>
                    <a:pt x="149" y="214"/>
                  </a:cubicBezTo>
                  <a:cubicBezTo>
                    <a:pt x="209" y="168"/>
                    <a:pt x="301" y="92"/>
                    <a:pt x="349" y="57"/>
                  </a:cubicBezTo>
                  <a:cubicBezTo>
                    <a:pt x="397" y="22"/>
                    <a:pt x="414" y="10"/>
                    <a:pt x="438" y="5"/>
                  </a:cubicBezTo>
                  <a:cubicBezTo>
                    <a:pt x="462" y="0"/>
                    <a:pt x="490" y="22"/>
                    <a:pt x="499" y="26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8" name="Freeform 8"/>
            <p:cNvSpPr>
              <a:spLocks/>
            </p:cNvSpPr>
            <p:nvPr/>
          </p:nvSpPr>
          <p:spPr bwMode="auto">
            <a:xfrm>
              <a:off x="3764849" y="1467675"/>
              <a:ext cx="1074737" cy="563563"/>
            </a:xfrm>
            <a:custGeom>
              <a:avLst/>
              <a:gdLst>
                <a:gd name="T0" fmla="*/ 0 w 366"/>
                <a:gd name="T1" fmla="*/ 171 h 679"/>
                <a:gd name="T2" fmla="*/ 124 w 366"/>
                <a:gd name="T3" fmla="*/ 181 h 679"/>
                <a:gd name="T4" fmla="*/ 329 w 366"/>
                <a:gd name="T5" fmla="*/ 174 h 679"/>
                <a:gd name="T6" fmla="*/ 605 w 366"/>
                <a:gd name="T7" fmla="*/ 112 h 679"/>
                <a:gd name="T8" fmla="*/ 975 w 366"/>
                <a:gd name="T9" fmla="*/ 30 h 679"/>
                <a:gd name="T10" fmla="*/ 1139 w 366"/>
                <a:gd name="T11" fmla="*/ 3 h 679"/>
                <a:gd name="T12" fmla="*/ 1252 w 366"/>
                <a:gd name="T13" fmla="*/ 14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" name="Freeform 9"/>
            <p:cNvSpPr>
              <a:spLocks/>
            </p:cNvSpPr>
            <p:nvPr/>
          </p:nvSpPr>
          <p:spPr bwMode="auto">
            <a:xfrm>
              <a:off x="4126799" y="1467675"/>
              <a:ext cx="1074737" cy="563563"/>
            </a:xfrm>
            <a:custGeom>
              <a:avLst/>
              <a:gdLst>
                <a:gd name="T0" fmla="*/ 0 w 366"/>
                <a:gd name="T1" fmla="*/ 171 h 679"/>
                <a:gd name="T2" fmla="*/ 124 w 366"/>
                <a:gd name="T3" fmla="*/ 181 h 679"/>
                <a:gd name="T4" fmla="*/ 329 w 366"/>
                <a:gd name="T5" fmla="*/ 174 h 679"/>
                <a:gd name="T6" fmla="*/ 605 w 366"/>
                <a:gd name="T7" fmla="*/ 112 h 679"/>
                <a:gd name="T8" fmla="*/ 975 w 366"/>
                <a:gd name="T9" fmla="*/ 30 h 679"/>
                <a:gd name="T10" fmla="*/ 1139 w 366"/>
                <a:gd name="T11" fmla="*/ 3 h 679"/>
                <a:gd name="T12" fmla="*/ 1252 w 366"/>
                <a:gd name="T13" fmla="*/ 14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0" name="Freeform 10"/>
            <p:cNvSpPr>
              <a:spLocks/>
            </p:cNvSpPr>
            <p:nvPr/>
          </p:nvSpPr>
          <p:spPr bwMode="auto">
            <a:xfrm>
              <a:off x="4488749" y="1472438"/>
              <a:ext cx="1074737" cy="563563"/>
            </a:xfrm>
            <a:custGeom>
              <a:avLst/>
              <a:gdLst>
                <a:gd name="T0" fmla="*/ 0 w 366"/>
                <a:gd name="T1" fmla="*/ 171 h 679"/>
                <a:gd name="T2" fmla="*/ 124 w 366"/>
                <a:gd name="T3" fmla="*/ 181 h 679"/>
                <a:gd name="T4" fmla="*/ 329 w 366"/>
                <a:gd name="T5" fmla="*/ 174 h 679"/>
                <a:gd name="T6" fmla="*/ 605 w 366"/>
                <a:gd name="T7" fmla="*/ 112 h 679"/>
                <a:gd name="T8" fmla="*/ 975 w 366"/>
                <a:gd name="T9" fmla="*/ 30 h 679"/>
                <a:gd name="T10" fmla="*/ 1139 w 366"/>
                <a:gd name="T11" fmla="*/ 3 h 679"/>
                <a:gd name="T12" fmla="*/ 1252 w 366"/>
                <a:gd name="T13" fmla="*/ 14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" name="Freeform 11"/>
            <p:cNvSpPr>
              <a:spLocks/>
            </p:cNvSpPr>
            <p:nvPr/>
          </p:nvSpPr>
          <p:spPr bwMode="auto">
            <a:xfrm>
              <a:off x="4907849" y="1470850"/>
              <a:ext cx="1074737" cy="563563"/>
            </a:xfrm>
            <a:custGeom>
              <a:avLst/>
              <a:gdLst>
                <a:gd name="T0" fmla="*/ 0 w 366"/>
                <a:gd name="T1" fmla="*/ 171 h 679"/>
                <a:gd name="T2" fmla="*/ 124 w 366"/>
                <a:gd name="T3" fmla="*/ 181 h 679"/>
                <a:gd name="T4" fmla="*/ 329 w 366"/>
                <a:gd name="T5" fmla="*/ 174 h 679"/>
                <a:gd name="T6" fmla="*/ 605 w 366"/>
                <a:gd name="T7" fmla="*/ 112 h 679"/>
                <a:gd name="T8" fmla="*/ 975 w 366"/>
                <a:gd name="T9" fmla="*/ 30 h 679"/>
                <a:gd name="T10" fmla="*/ 1139 w 366"/>
                <a:gd name="T11" fmla="*/ 3 h 679"/>
                <a:gd name="T12" fmla="*/ 1252 w 366"/>
                <a:gd name="T13" fmla="*/ 14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" name="Freeform 16"/>
            <p:cNvSpPr>
              <a:spLocks/>
            </p:cNvSpPr>
            <p:nvPr/>
          </p:nvSpPr>
          <p:spPr bwMode="auto">
            <a:xfrm>
              <a:off x="4193474" y="1220025"/>
              <a:ext cx="295275" cy="1665288"/>
            </a:xfrm>
            <a:custGeom>
              <a:avLst/>
              <a:gdLst>
                <a:gd name="T0" fmla="*/ 10 w 186"/>
                <a:gd name="T1" fmla="*/ 1049 h 1049"/>
                <a:gd name="T2" fmla="*/ 4 w 186"/>
                <a:gd name="T3" fmla="*/ 745 h 1049"/>
                <a:gd name="T4" fmla="*/ 34 w 186"/>
                <a:gd name="T5" fmla="*/ 637 h 1049"/>
                <a:gd name="T6" fmla="*/ 80 w 186"/>
                <a:gd name="T7" fmla="*/ 409 h 1049"/>
                <a:gd name="T8" fmla="*/ 140 w 186"/>
                <a:gd name="T9" fmla="*/ 109 h 1049"/>
                <a:gd name="T10" fmla="*/ 167 w 186"/>
                <a:gd name="T11" fmla="*/ 10 h 1049"/>
                <a:gd name="T12" fmla="*/ 186 w 186"/>
                <a:gd name="T13" fmla="*/ 49 h 10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"/>
                <a:gd name="T22" fmla="*/ 0 h 1049"/>
                <a:gd name="T23" fmla="*/ 186 w 186"/>
                <a:gd name="T24" fmla="*/ 1049 h 10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" h="1049">
                  <a:moveTo>
                    <a:pt x="10" y="1049"/>
                  </a:moveTo>
                  <a:cubicBezTo>
                    <a:pt x="9" y="1000"/>
                    <a:pt x="0" y="814"/>
                    <a:pt x="4" y="745"/>
                  </a:cubicBezTo>
                  <a:cubicBezTo>
                    <a:pt x="8" y="676"/>
                    <a:pt x="22" y="693"/>
                    <a:pt x="34" y="637"/>
                  </a:cubicBezTo>
                  <a:cubicBezTo>
                    <a:pt x="46" y="581"/>
                    <a:pt x="62" y="497"/>
                    <a:pt x="80" y="409"/>
                  </a:cubicBezTo>
                  <a:cubicBezTo>
                    <a:pt x="98" y="321"/>
                    <a:pt x="126" y="176"/>
                    <a:pt x="140" y="109"/>
                  </a:cubicBezTo>
                  <a:cubicBezTo>
                    <a:pt x="155" y="42"/>
                    <a:pt x="160" y="20"/>
                    <a:pt x="167" y="10"/>
                  </a:cubicBezTo>
                  <a:cubicBezTo>
                    <a:pt x="174" y="0"/>
                    <a:pt x="183" y="43"/>
                    <a:pt x="18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3" name="Freeform 17"/>
            <p:cNvSpPr>
              <a:spLocks/>
            </p:cNvSpPr>
            <p:nvPr/>
          </p:nvSpPr>
          <p:spPr bwMode="auto">
            <a:xfrm>
              <a:off x="4272849" y="1220025"/>
              <a:ext cx="325437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5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5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4" name="Freeform 18"/>
            <p:cNvSpPr>
              <a:spLocks/>
            </p:cNvSpPr>
            <p:nvPr/>
          </p:nvSpPr>
          <p:spPr bwMode="auto">
            <a:xfrm>
              <a:off x="4382386" y="1220025"/>
              <a:ext cx="327025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6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6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5" name="Freeform 19"/>
            <p:cNvSpPr>
              <a:spLocks/>
            </p:cNvSpPr>
            <p:nvPr/>
          </p:nvSpPr>
          <p:spPr bwMode="auto">
            <a:xfrm>
              <a:off x="4491924" y="1215263"/>
              <a:ext cx="327025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6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6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Freeform 20"/>
            <p:cNvSpPr>
              <a:spLocks/>
            </p:cNvSpPr>
            <p:nvPr/>
          </p:nvSpPr>
          <p:spPr bwMode="auto">
            <a:xfrm>
              <a:off x="4603049" y="1215263"/>
              <a:ext cx="325437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5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5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Freeform 21"/>
            <p:cNvSpPr>
              <a:spLocks/>
            </p:cNvSpPr>
            <p:nvPr/>
          </p:nvSpPr>
          <p:spPr bwMode="auto">
            <a:xfrm>
              <a:off x="4712586" y="1224788"/>
              <a:ext cx="327025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6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6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8" name="Freeform 22"/>
            <p:cNvSpPr>
              <a:spLocks/>
            </p:cNvSpPr>
            <p:nvPr/>
          </p:nvSpPr>
          <p:spPr bwMode="auto">
            <a:xfrm>
              <a:off x="4839586" y="1220025"/>
              <a:ext cx="327025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6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6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" name="Freeform 23"/>
            <p:cNvSpPr>
              <a:spLocks/>
            </p:cNvSpPr>
            <p:nvPr/>
          </p:nvSpPr>
          <p:spPr bwMode="auto">
            <a:xfrm>
              <a:off x="4949123" y="1220025"/>
              <a:ext cx="327025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6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6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" name="Freeform 24"/>
            <p:cNvSpPr>
              <a:spLocks/>
            </p:cNvSpPr>
            <p:nvPr/>
          </p:nvSpPr>
          <p:spPr bwMode="auto">
            <a:xfrm>
              <a:off x="5060248" y="1229550"/>
              <a:ext cx="327025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6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6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5338061" y="2207450"/>
              <a:ext cx="0" cy="66516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" name="Line 26"/>
            <p:cNvSpPr>
              <a:spLocks noChangeShapeType="1"/>
            </p:cNvSpPr>
            <p:nvPr/>
          </p:nvSpPr>
          <p:spPr bwMode="auto">
            <a:xfrm flipV="1">
              <a:off x="3672773" y="2189987"/>
              <a:ext cx="2351" cy="31108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" name="Line 28"/>
            <p:cNvSpPr>
              <a:spLocks noChangeShapeType="1"/>
            </p:cNvSpPr>
            <p:nvPr/>
          </p:nvSpPr>
          <p:spPr bwMode="auto">
            <a:xfrm flipH="1">
              <a:off x="2648836" y="1734375"/>
              <a:ext cx="714375" cy="31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" name="Line 29"/>
            <p:cNvSpPr>
              <a:spLocks noChangeShapeType="1"/>
            </p:cNvSpPr>
            <p:nvPr/>
          </p:nvSpPr>
          <p:spPr bwMode="auto">
            <a:xfrm flipV="1">
              <a:off x="3356861" y="1531175"/>
              <a:ext cx="46037" cy="1952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" name="Line 33"/>
            <p:cNvSpPr>
              <a:spLocks noChangeShapeType="1"/>
            </p:cNvSpPr>
            <p:nvPr/>
          </p:nvSpPr>
          <p:spPr bwMode="auto">
            <a:xfrm flipH="1">
              <a:off x="5966711" y="1997900"/>
              <a:ext cx="0" cy="66516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8" name="Line 34"/>
            <p:cNvSpPr>
              <a:spLocks noChangeShapeType="1"/>
            </p:cNvSpPr>
            <p:nvPr/>
          </p:nvSpPr>
          <p:spPr bwMode="auto">
            <a:xfrm>
              <a:off x="3669599" y="1983613"/>
              <a:ext cx="0" cy="60483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1" name="Line 31"/>
            <p:cNvSpPr>
              <a:spLocks noChangeShapeType="1"/>
            </p:cNvSpPr>
            <p:nvPr/>
          </p:nvSpPr>
          <p:spPr bwMode="auto">
            <a:xfrm flipV="1">
              <a:off x="3952174" y="1334325"/>
              <a:ext cx="93662" cy="2079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" name="Line 96"/>
            <p:cNvSpPr>
              <a:spLocks noChangeShapeType="1"/>
            </p:cNvSpPr>
            <p:nvPr/>
          </p:nvSpPr>
          <p:spPr bwMode="auto">
            <a:xfrm flipH="1">
              <a:off x="3869624" y="1531175"/>
              <a:ext cx="76200" cy="1857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" name="Line 26"/>
            <p:cNvSpPr>
              <a:spLocks noChangeShapeType="1"/>
            </p:cNvSpPr>
            <p:nvPr/>
          </p:nvSpPr>
          <p:spPr bwMode="auto">
            <a:xfrm flipH="1" flipV="1">
              <a:off x="4197365" y="2425511"/>
              <a:ext cx="7075" cy="29785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3" name="Object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9635564"/>
                </p:ext>
              </p:extLst>
            </p:nvPr>
          </p:nvGraphicFramePr>
          <p:xfrm>
            <a:off x="5900470" y="1075756"/>
            <a:ext cx="274700" cy="327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3" name="Equation" r:id="rId22" imgW="190500" imgH="228600" progId="Equation.DSMT4">
                    <p:embed/>
                  </p:oleObj>
                </mc:Choice>
                <mc:Fallback>
                  <p:oleObj name="Equation" r:id="rId22" imgW="190500" imgH="228600" progId="Equation.DSMT4">
                    <p:embed/>
                    <p:pic>
                      <p:nvPicPr>
                        <p:cNvPr id="0" name="Picture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00470" y="1075756"/>
                          <a:ext cx="274700" cy="3275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5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3306156"/>
                </p:ext>
              </p:extLst>
            </p:nvPr>
          </p:nvGraphicFramePr>
          <p:xfrm>
            <a:off x="3070225" y="1190625"/>
            <a:ext cx="259531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4" name="Equation" r:id="rId24" imgW="177646" imgH="228402" progId="Equation.DSMT4">
                    <p:embed/>
                  </p:oleObj>
                </mc:Choice>
                <mc:Fallback>
                  <p:oleObj name="Equation" r:id="rId24" imgW="177646" imgH="228402" progId="Equation.DSMT4">
                    <p:embed/>
                    <p:pic>
                      <p:nvPicPr>
                        <p:cNvPr id="0" name="Picture 1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0225" y="1190625"/>
                          <a:ext cx="259531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6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4693444"/>
                </p:ext>
              </p:extLst>
            </p:nvPr>
          </p:nvGraphicFramePr>
          <p:xfrm>
            <a:off x="3957638" y="942975"/>
            <a:ext cx="276225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5" name="Equation" r:id="rId26" imgW="190500" imgH="228600" progId="Equation.DSMT4">
                    <p:embed/>
                  </p:oleObj>
                </mc:Choice>
                <mc:Fallback>
                  <p:oleObj name="Equation" r:id="rId26" imgW="190500" imgH="228600" progId="Equation.DSMT4">
                    <p:embed/>
                    <p:pic>
                      <p:nvPicPr>
                        <p:cNvPr id="0" name="Picture 1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7638" y="942975"/>
                          <a:ext cx="276225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1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1866604"/>
                </p:ext>
              </p:extLst>
            </p:nvPr>
          </p:nvGraphicFramePr>
          <p:xfrm>
            <a:off x="3286125" y="2062163"/>
            <a:ext cx="287338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6" name="Equation" r:id="rId27" imgW="152334" imgH="228501" progId="Equation.DSMT4">
                    <p:embed/>
                  </p:oleObj>
                </mc:Choice>
                <mc:Fallback>
                  <p:oleObj name="Equation" r:id="rId27" imgW="152334" imgH="228501" progId="Equation.DSMT4">
                    <p:embed/>
                    <p:pic>
                      <p:nvPicPr>
                        <p:cNvPr id="0" name="Picture 1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6125" y="2062163"/>
                          <a:ext cx="287338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2129122"/>
                </p:ext>
              </p:extLst>
            </p:nvPr>
          </p:nvGraphicFramePr>
          <p:xfrm>
            <a:off x="3836988" y="2509838"/>
            <a:ext cx="311150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7" name="Equation" r:id="rId29" imgW="165028" imgH="228501" progId="Equation.DSMT4">
                    <p:embed/>
                  </p:oleObj>
                </mc:Choice>
                <mc:Fallback>
                  <p:oleObj name="Equation" r:id="rId29" imgW="165028" imgH="228501" progId="Equation.DSMT4">
                    <p:embed/>
                    <p:pic>
                      <p:nvPicPr>
                        <p:cNvPr id="0" name="Picture 1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6988" y="2509838"/>
                          <a:ext cx="311150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6648304"/>
                </p:ext>
              </p:extLst>
            </p:nvPr>
          </p:nvGraphicFramePr>
          <p:xfrm>
            <a:off x="2373313" y="1654175"/>
            <a:ext cx="166687" cy="184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8" name="Equation" r:id="rId31" imgW="114102" imgH="126780" progId="Equation.DSMT4">
                    <p:embed/>
                  </p:oleObj>
                </mc:Choice>
                <mc:Fallback>
                  <p:oleObj name="Equation" r:id="rId31" imgW="114102" imgH="126780" progId="Equation.DSMT4">
                    <p:embed/>
                    <p:pic>
                      <p:nvPicPr>
                        <p:cNvPr id="0" name="Picture 1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3313" y="1654175"/>
                          <a:ext cx="166687" cy="184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9054166"/>
                </p:ext>
              </p:extLst>
            </p:nvPr>
          </p:nvGraphicFramePr>
          <p:xfrm>
            <a:off x="6340475" y="1619250"/>
            <a:ext cx="99695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9" name="Equation" r:id="rId33" imgW="685800" imgH="228600" progId="Equation.DSMT4">
                    <p:embed/>
                  </p:oleObj>
                </mc:Choice>
                <mc:Fallback>
                  <p:oleObj name="Equation" r:id="rId33" imgW="685800" imgH="228600" progId="Equation.DSMT4">
                    <p:embed/>
                    <p:pic>
                      <p:nvPicPr>
                        <p:cNvPr id="0" name="Picture 1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0475" y="1619250"/>
                          <a:ext cx="99695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6913622"/>
                </p:ext>
              </p:extLst>
            </p:nvPr>
          </p:nvGraphicFramePr>
          <p:xfrm>
            <a:off x="5750811" y="1538318"/>
            <a:ext cx="333375" cy="398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00" name="Equation" r:id="rId35" imgW="190440" imgH="228600" progId="Equation.DSMT4">
                    <p:embed/>
                  </p:oleObj>
                </mc:Choice>
                <mc:Fallback>
                  <p:oleObj name="Equation" r:id="rId35" imgW="190440" imgH="228600" progId="Equation.DSMT4">
                    <p:embed/>
                    <p:pic>
                      <p:nvPicPr>
                        <p:cNvPr id="0" name="Picture 1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0811" y="1538318"/>
                          <a:ext cx="333375" cy="398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5746691"/>
                </p:ext>
              </p:extLst>
            </p:nvPr>
          </p:nvGraphicFramePr>
          <p:xfrm>
            <a:off x="5273862" y="1809975"/>
            <a:ext cx="333375" cy="398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01" name="Equation" r:id="rId37" imgW="190440" imgH="228600" progId="Equation.DSMT4">
                    <p:embed/>
                  </p:oleObj>
                </mc:Choice>
                <mc:Fallback>
                  <p:oleObj name="Equation" r:id="rId37" imgW="190440" imgH="228600" progId="Equation.DSMT4">
                    <p:embed/>
                    <p:pic>
                      <p:nvPicPr>
                        <p:cNvPr id="0" name="Picture 1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3862" y="1809975"/>
                          <a:ext cx="333375" cy="398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/>
          <p:cNvSpPr/>
          <p:nvPr/>
        </p:nvSpPr>
        <p:spPr bwMode="auto">
          <a:xfrm>
            <a:off x="6223379" y="4776716"/>
            <a:ext cx="268857" cy="35484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2914" name="Text Box 2"/>
          <p:cNvSpPr txBox="1">
            <a:spLocks noChangeArrowheads="1"/>
          </p:cNvSpPr>
          <p:nvPr/>
        </p:nvSpPr>
        <p:spPr bwMode="auto">
          <a:xfrm>
            <a:off x="2540948" y="0"/>
            <a:ext cx="3951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8194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093269"/>
              </p:ext>
            </p:extLst>
          </p:nvPr>
        </p:nvGraphicFramePr>
        <p:xfrm>
          <a:off x="2459324" y="3951383"/>
          <a:ext cx="4795838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8" name="Equation" r:id="rId4" imgW="2806560" imgH="1346040" progId="Equation.DSMT4">
                  <p:embed/>
                </p:oleObj>
              </mc:Choice>
              <mc:Fallback>
                <p:oleObj name="Equation" r:id="rId4" imgW="2806560" imgH="1346040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324" y="3951383"/>
                        <a:ext cx="4795838" cy="229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703591"/>
              </p:ext>
            </p:extLst>
          </p:nvPr>
        </p:nvGraphicFramePr>
        <p:xfrm>
          <a:off x="5392738" y="3290888"/>
          <a:ext cx="34829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9" name="Equation" r:id="rId6" imgW="1815840" imgH="482400" progId="Equation.DSMT4">
                  <p:embed/>
                </p:oleObj>
              </mc:Choice>
              <mc:Fallback>
                <p:oleObj name="Equation" r:id="rId6" imgW="1815840" imgH="4824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3290888"/>
                        <a:ext cx="3482975" cy="9239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57"/>
          <p:cNvSpPr txBox="1">
            <a:spLocks noChangeArrowheads="1"/>
          </p:cNvSpPr>
          <p:nvPr/>
        </p:nvSpPr>
        <p:spPr bwMode="auto">
          <a:xfrm>
            <a:off x="1963015" y="3276498"/>
            <a:ext cx="14954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For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M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</a:rPr>
              <a:t>21</a:t>
            </a:r>
            <a:r>
              <a:rPr lang="en-US" sz="24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cxnSp>
        <p:nvCxnSpPr>
          <p:cNvPr id="90" name="Straight Arrow Connector 89"/>
          <p:cNvCxnSpPr/>
          <p:nvPr/>
        </p:nvCxnSpPr>
        <p:spPr bwMode="auto">
          <a:xfrm flipV="1">
            <a:off x="6568791" y="4371362"/>
            <a:ext cx="970268" cy="11371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7218169" y="4955446"/>
            <a:ext cx="1760417" cy="584775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B</a:t>
            </a:r>
            <a:r>
              <a:rPr lang="en-US" sz="1600" i="1" baseline="-25000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600" baseline="-25000" dirty="0" smtClean="0">
                <a:solidFill>
                  <a:schemeClr val="bg2"/>
                </a:solidFill>
              </a:rPr>
              <a:t>1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smtClean="0">
                <a:solidFill>
                  <a:schemeClr val="bg2"/>
                </a:solidFill>
                <a:latin typeface="+mn-lt"/>
              </a:rPr>
              <a:t>= 0</a:t>
            </a:r>
            <a:r>
              <a:rPr lang="en-US" sz="1600" dirty="0" smtClean="0">
                <a:solidFill>
                  <a:schemeClr val="bg2"/>
                </a:solidFill>
              </a:rPr>
              <a:t> for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  <a:sym typeface="Symbol"/>
              </a:rPr>
              <a:t></a:t>
            </a:r>
            <a:r>
              <a:rPr lang="en-US" sz="1600" dirty="0" smtClean="0">
                <a:solidFill>
                  <a:schemeClr val="bg2"/>
                </a:solidFill>
                <a:latin typeface="+mn-lt"/>
                <a:sym typeface="Symbol"/>
              </a:rPr>
              <a:t> &gt;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  <a:sym typeface="Symbol"/>
              </a:rPr>
              <a:t>R</a:t>
            </a:r>
            <a:r>
              <a:rPr lang="en-US" sz="1600" baseline="-25000" dirty="0" smtClean="0">
                <a:solidFill>
                  <a:schemeClr val="bg2"/>
                </a:solidFill>
                <a:latin typeface="+mn-lt"/>
                <a:sym typeface="Symbol"/>
              </a:rPr>
              <a:t>1</a:t>
            </a:r>
            <a:r>
              <a:rPr lang="en-US" sz="1600" dirty="0" smtClean="0">
                <a:solidFill>
                  <a:schemeClr val="bg2"/>
                </a:solidFill>
                <a:sym typeface="Symbol"/>
              </a:rPr>
              <a:t>.</a:t>
            </a:r>
            <a:endParaRPr lang="en-US" sz="1600" dirty="0">
              <a:solidFill>
                <a:schemeClr val="bg2"/>
              </a:solidFill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295774" y="3577987"/>
            <a:ext cx="2229717" cy="2699533"/>
            <a:chOff x="186591" y="3318680"/>
            <a:chExt cx="2229717" cy="2699533"/>
          </a:xfrm>
        </p:grpSpPr>
        <p:sp>
          <p:nvSpPr>
            <p:cNvPr id="8201" name="Oval 47"/>
            <p:cNvSpPr>
              <a:spLocks noChangeArrowheads="1"/>
            </p:cNvSpPr>
            <p:nvPr/>
          </p:nvSpPr>
          <p:spPr bwMode="auto">
            <a:xfrm>
              <a:off x="379413" y="4275138"/>
              <a:ext cx="1303337" cy="1281113"/>
            </a:xfrm>
            <a:prstGeom prst="ellipse">
              <a:avLst/>
            </a:prstGeom>
            <a:solidFill>
              <a:srgbClr val="FFCC66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Oval 49"/>
            <p:cNvSpPr>
              <a:spLocks noChangeArrowheads="1"/>
            </p:cNvSpPr>
            <p:nvPr/>
          </p:nvSpPr>
          <p:spPr bwMode="auto">
            <a:xfrm>
              <a:off x="739775" y="4622800"/>
              <a:ext cx="585787" cy="5842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Oval 51"/>
            <p:cNvSpPr>
              <a:spLocks noChangeArrowheads="1"/>
            </p:cNvSpPr>
            <p:nvPr/>
          </p:nvSpPr>
          <p:spPr bwMode="auto">
            <a:xfrm>
              <a:off x="1089025" y="4718050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Oval 52"/>
            <p:cNvSpPr>
              <a:spLocks noChangeArrowheads="1"/>
            </p:cNvSpPr>
            <p:nvPr/>
          </p:nvSpPr>
          <p:spPr bwMode="auto">
            <a:xfrm>
              <a:off x="1146175" y="4881563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Oval 55"/>
            <p:cNvSpPr>
              <a:spLocks noChangeArrowheads="1"/>
            </p:cNvSpPr>
            <p:nvPr/>
          </p:nvSpPr>
          <p:spPr bwMode="auto">
            <a:xfrm>
              <a:off x="882650" y="5021263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Oval 57"/>
            <p:cNvSpPr>
              <a:spLocks noChangeArrowheads="1"/>
            </p:cNvSpPr>
            <p:nvPr/>
          </p:nvSpPr>
          <p:spPr bwMode="auto">
            <a:xfrm>
              <a:off x="811213" y="4852988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Oval 58"/>
            <p:cNvSpPr>
              <a:spLocks noChangeArrowheads="1"/>
            </p:cNvSpPr>
            <p:nvPr/>
          </p:nvSpPr>
          <p:spPr bwMode="auto">
            <a:xfrm>
              <a:off x="979488" y="4872038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Oval 61"/>
            <p:cNvSpPr>
              <a:spLocks noChangeArrowheads="1"/>
            </p:cNvSpPr>
            <p:nvPr/>
          </p:nvSpPr>
          <p:spPr bwMode="auto">
            <a:xfrm>
              <a:off x="1082675" y="5013325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Oval 62"/>
            <p:cNvSpPr>
              <a:spLocks noChangeArrowheads="1"/>
            </p:cNvSpPr>
            <p:nvPr/>
          </p:nvSpPr>
          <p:spPr bwMode="auto">
            <a:xfrm>
              <a:off x="920750" y="4708525"/>
              <a:ext cx="88900" cy="889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Text Box 89"/>
            <p:cNvSpPr txBox="1">
              <a:spLocks noChangeArrowheads="1"/>
            </p:cNvSpPr>
            <p:nvPr/>
          </p:nvSpPr>
          <p:spPr bwMode="auto">
            <a:xfrm>
              <a:off x="186591" y="3874401"/>
              <a:ext cx="4857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Times New Roman" pitchFamily="18" charset="0"/>
                </a:rPr>
                <a:t>B</a:t>
              </a:r>
              <a:r>
                <a:rPr lang="en-US" sz="2000" i="1" baseline="-25000" dirty="0">
                  <a:solidFill>
                    <a:schemeClr val="bg1"/>
                  </a:solidFill>
                  <a:latin typeface="Times New Roman" pitchFamily="18" charset="0"/>
                </a:rPr>
                <a:t>z</a:t>
              </a:r>
              <a:r>
                <a:rPr lang="en-US" sz="2000" baseline="-25000" dirty="0">
                  <a:solidFill>
                    <a:schemeClr val="bg1"/>
                  </a:solidFill>
                  <a:latin typeface="Times New Roman" pitchFamily="18" charset="0"/>
                </a:rPr>
                <a:t>1</a:t>
              </a:r>
              <a:endParaRPr lang="en-US" sz="20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8211" name="Line 93"/>
            <p:cNvSpPr>
              <a:spLocks noChangeShapeType="1"/>
            </p:cNvSpPr>
            <p:nvPr/>
          </p:nvSpPr>
          <p:spPr bwMode="auto">
            <a:xfrm flipV="1">
              <a:off x="1016000" y="4775200"/>
              <a:ext cx="254000" cy="1397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Text Box 94"/>
            <p:cNvSpPr txBox="1">
              <a:spLocks noChangeArrowheads="1"/>
            </p:cNvSpPr>
            <p:nvPr/>
          </p:nvSpPr>
          <p:spPr bwMode="auto">
            <a:xfrm>
              <a:off x="1241425" y="4457700"/>
              <a:ext cx="4000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  <a:r>
                <a:rPr lang="en-US" baseline="-25000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213" name="Line 53"/>
            <p:cNvSpPr>
              <a:spLocks noChangeShapeType="1"/>
            </p:cNvSpPr>
            <p:nvPr/>
          </p:nvSpPr>
          <p:spPr bwMode="auto">
            <a:xfrm>
              <a:off x="1028700" y="4902200"/>
              <a:ext cx="215900" cy="635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14" name="Text Box 94"/>
            <p:cNvSpPr txBox="1">
              <a:spLocks noChangeArrowheads="1"/>
            </p:cNvSpPr>
            <p:nvPr/>
          </p:nvSpPr>
          <p:spPr bwMode="auto">
            <a:xfrm>
              <a:off x="1241425" y="4457700"/>
              <a:ext cx="4000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  <a:r>
                <a:rPr lang="en-US" baseline="-25000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215" name="Text Box 94"/>
            <p:cNvSpPr txBox="1">
              <a:spLocks noChangeArrowheads="1"/>
            </p:cNvSpPr>
            <p:nvPr/>
          </p:nvSpPr>
          <p:spPr bwMode="auto">
            <a:xfrm>
              <a:off x="949325" y="5651500"/>
              <a:ext cx="565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  <a:r>
                <a:rPr lang="en-US" baseline="-25000">
                  <a:solidFill>
                    <a:schemeClr val="bg2"/>
                  </a:solidFill>
                  <a:latin typeface="Times New Roman" pitchFamily="18" charset="0"/>
                </a:rPr>
                <a:t>2</a:t>
              </a:r>
            </a:p>
          </p:txBody>
        </p:sp>
        <p:cxnSp>
          <p:nvCxnSpPr>
            <p:cNvPr id="92" name="Straight Arrow Connector 91"/>
            <p:cNvCxnSpPr/>
            <p:nvPr/>
          </p:nvCxnSpPr>
          <p:spPr bwMode="auto">
            <a:xfrm>
              <a:off x="1678673" y="4981433"/>
              <a:ext cx="39578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3" name="Straight Arrow Connector 92"/>
            <p:cNvCxnSpPr/>
            <p:nvPr/>
          </p:nvCxnSpPr>
          <p:spPr bwMode="auto">
            <a:xfrm rot="16200000">
              <a:off x="848436" y="3960124"/>
              <a:ext cx="39578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4" name="TextBox 93"/>
            <p:cNvSpPr txBox="1"/>
            <p:nvPr/>
          </p:nvSpPr>
          <p:spPr>
            <a:xfrm>
              <a:off x="2129050" y="4790365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+mn-lt"/>
                </a:rPr>
                <a:t>x</a:t>
              </a:r>
              <a:endParaRPr lang="en-US" i="1" dirty="0">
                <a:solidFill>
                  <a:schemeClr val="bg2"/>
                </a:solidFill>
                <a:latin typeface="+mn-lt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916675" y="3318680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bg2"/>
                  </a:solidFill>
                  <a:latin typeface="+mn-lt"/>
                </a:rPr>
                <a:t>y</a:t>
              </a:r>
              <a:endParaRPr lang="en-US" i="1" dirty="0">
                <a:solidFill>
                  <a:schemeClr val="bg2"/>
                </a:solidFill>
                <a:latin typeface="+mn-lt"/>
              </a:endParaRPr>
            </a:p>
          </p:txBody>
        </p:sp>
      </p:grpSp>
      <p:graphicFrame>
        <p:nvGraphicFramePr>
          <p:cNvPr id="8197" name="Object 101"/>
          <p:cNvGraphicFramePr>
            <a:graphicFrameLocks noChangeAspect="1"/>
          </p:cNvGraphicFramePr>
          <p:nvPr/>
        </p:nvGraphicFramePr>
        <p:xfrm>
          <a:off x="6568791" y="2333602"/>
          <a:ext cx="1411288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30" name="Equation" r:id="rId8" imgW="723586" imgH="241195" progId="Equation.DSMT4">
                  <p:embed/>
                </p:oleObj>
              </mc:Choice>
              <mc:Fallback>
                <p:oleObj name="Equation" r:id="rId8" imgW="723586" imgH="241195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8791" y="2333602"/>
                        <a:ext cx="1411288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" name="Group 142"/>
          <p:cNvGrpSpPr/>
          <p:nvPr/>
        </p:nvGrpSpPr>
        <p:grpSpPr>
          <a:xfrm>
            <a:off x="2373313" y="883413"/>
            <a:ext cx="4964112" cy="2056637"/>
            <a:chOff x="2373313" y="883413"/>
            <a:chExt cx="4964112" cy="2056637"/>
          </a:xfrm>
        </p:grpSpPr>
        <p:graphicFrame>
          <p:nvGraphicFramePr>
            <p:cNvPr id="144" name="Object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16805791"/>
                </p:ext>
              </p:extLst>
            </p:nvPr>
          </p:nvGraphicFramePr>
          <p:xfrm>
            <a:off x="5415849" y="883413"/>
            <a:ext cx="312738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31" name="Equation" r:id="rId10" imgW="215806" imgH="228501" progId="Equation.DSMT4">
                    <p:embed/>
                  </p:oleObj>
                </mc:Choice>
                <mc:Fallback>
                  <p:oleObj name="Equation" r:id="rId10" imgW="215806" imgH="228501" progId="Equation.DSMT4">
                    <p:embed/>
                    <p:pic>
                      <p:nvPicPr>
                        <p:cNvPr id="0" name="Picture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5849" y="883413"/>
                          <a:ext cx="312738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5" name="AutoShape 92"/>
            <p:cNvSpPr>
              <a:spLocks noChangeArrowheads="1"/>
            </p:cNvSpPr>
            <p:nvPr/>
          </p:nvSpPr>
          <p:spPr bwMode="auto">
            <a:xfrm rot="16200000">
              <a:off x="5577773" y="1462913"/>
              <a:ext cx="473075" cy="596900"/>
            </a:xfrm>
            <a:prstGeom prst="can">
              <a:avLst>
                <a:gd name="adj" fmla="val 6998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AutoShape 15"/>
            <p:cNvSpPr>
              <a:spLocks noChangeArrowheads="1"/>
            </p:cNvSpPr>
            <p:nvPr/>
          </p:nvSpPr>
          <p:spPr bwMode="auto">
            <a:xfrm rot="16200000">
              <a:off x="4234749" y="770763"/>
              <a:ext cx="904875" cy="1965325"/>
            </a:xfrm>
            <a:prstGeom prst="can">
              <a:avLst>
                <a:gd name="adj" fmla="val 54298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AutoShape 4"/>
            <p:cNvSpPr>
              <a:spLocks noChangeArrowheads="1"/>
            </p:cNvSpPr>
            <p:nvPr/>
          </p:nvSpPr>
          <p:spPr bwMode="auto">
            <a:xfrm rot="16200000">
              <a:off x="3399724" y="1380363"/>
              <a:ext cx="473075" cy="711200"/>
            </a:xfrm>
            <a:prstGeom prst="can">
              <a:avLst>
                <a:gd name="adj" fmla="val 39595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660074" y="1458150"/>
              <a:ext cx="792162" cy="528638"/>
            </a:xfrm>
            <a:custGeom>
              <a:avLst/>
              <a:gdLst>
                <a:gd name="T0" fmla="*/ 0 w 499"/>
                <a:gd name="T1" fmla="*/ 333 h 333"/>
                <a:gd name="T2" fmla="*/ 149 w 499"/>
                <a:gd name="T3" fmla="*/ 214 h 333"/>
                <a:gd name="T4" fmla="*/ 349 w 499"/>
                <a:gd name="T5" fmla="*/ 57 h 333"/>
                <a:gd name="T6" fmla="*/ 438 w 499"/>
                <a:gd name="T7" fmla="*/ 5 h 333"/>
                <a:gd name="T8" fmla="*/ 499 w 499"/>
                <a:gd name="T9" fmla="*/ 26 h 3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9"/>
                <a:gd name="T16" fmla="*/ 0 h 333"/>
                <a:gd name="T17" fmla="*/ 499 w 499"/>
                <a:gd name="T18" fmla="*/ 333 h 3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9" h="333">
                  <a:moveTo>
                    <a:pt x="0" y="333"/>
                  </a:moveTo>
                  <a:cubicBezTo>
                    <a:pt x="25" y="313"/>
                    <a:pt x="90" y="260"/>
                    <a:pt x="149" y="214"/>
                  </a:cubicBezTo>
                  <a:cubicBezTo>
                    <a:pt x="209" y="168"/>
                    <a:pt x="301" y="92"/>
                    <a:pt x="349" y="57"/>
                  </a:cubicBezTo>
                  <a:cubicBezTo>
                    <a:pt x="397" y="22"/>
                    <a:pt x="414" y="10"/>
                    <a:pt x="438" y="5"/>
                  </a:cubicBezTo>
                  <a:cubicBezTo>
                    <a:pt x="462" y="0"/>
                    <a:pt x="490" y="22"/>
                    <a:pt x="499" y="26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764849" y="1467675"/>
              <a:ext cx="1074737" cy="563563"/>
            </a:xfrm>
            <a:custGeom>
              <a:avLst/>
              <a:gdLst>
                <a:gd name="T0" fmla="*/ 0 w 366"/>
                <a:gd name="T1" fmla="*/ 171 h 679"/>
                <a:gd name="T2" fmla="*/ 124 w 366"/>
                <a:gd name="T3" fmla="*/ 181 h 679"/>
                <a:gd name="T4" fmla="*/ 329 w 366"/>
                <a:gd name="T5" fmla="*/ 174 h 679"/>
                <a:gd name="T6" fmla="*/ 605 w 366"/>
                <a:gd name="T7" fmla="*/ 112 h 679"/>
                <a:gd name="T8" fmla="*/ 975 w 366"/>
                <a:gd name="T9" fmla="*/ 30 h 679"/>
                <a:gd name="T10" fmla="*/ 1139 w 366"/>
                <a:gd name="T11" fmla="*/ 3 h 679"/>
                <a:gd name="T12" fmla="*/ 1252 w 366"/>
                <a:gd name="T13" fmla="*/ 14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4126799" y="1467675"/>
              <a:ext cx="1074737" cy="563563"/>
            </a:xfrm>
            <a:custGeom>
              <a:avLst/>
              <a:gdLst>
                <a:gd name="T0" fmla="*/ 0 w 366"/>
                <a:gd name="T1" fmla="*/ 171 h 679"/>
                <a:gd name="T2" fmla="*/ 124 w 366"/>
                <a:gd name="T3" fmla="*/ 181 h 679"/>
                <a:gd name="T4" fmla="*/ 329 w 366"/>
                <a:gd name="T5" fmla="*/ 174 h 679"/>
                <a:gd name="T6" fmla="*/ 605 w 366"/>
                <a:gd name="T7" fmla="*/ 112 h 679"/>
                <a:gd name="T8" fmla="*/ 975 w 366"/>
                <a:gd name="T9" fmla="*/ 30 h 679"/>
                <a:gd name="T10" fmla="*/ 1139 w 366"/>
                <a:gd name="T11" fmla="*/ 3 h 679"/>
                <a:gd name="T12" fmla="*/ 1252 w 366"/>
                <a:gd name="T13" fmla="*/ 14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4488749" y="1472438"/>
              <a:ext cx="1074737" cy="563563"/>
            </a:xfrm>
            <a:custGeom>
              <a:avLst/>
              <a:gdLst>
                <a:gd name="T0" fmla="*/ 0 w 366"/>
                <a:gd name="T1" fmla="*/ 171 h 679"/>
                <a:gd name="T2" fmla="*/ 124 w 366"/>
                <a:gd name="T3" fmla="*/ 181 h 679"/>
                <a:gd name="T4" fmla="*/ 329 w 366"/>
                <a:gd name="T5" fmla="*/ 174 h 679"/>
                <a:gd name="T6" fmla="*/ 605 w 366"/>
                <a:gd name="T7" fmla="*/ 112 h 679"/>
                <a:gd name="T8" fmla="*/ 975 w 366"/>
                <a:gd name="T9" fmla="*/ 30 h 679"/>
                <a:gd name="T10" fmla="*/ 1139 w 366"/>
                <a:gd name="T11" fmla="*/ 3 h 679"/>
                <a:gd name="T12" fmla="*/ 1252 w 366"/>
                <a:gd name="T13" fmla="*/ 14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4907849" y="1470850"/>
              <a:ext cx="1074737" cy="563563"/>
            </a:xfrm>
            <a:custGeom>
              <a:avLst/>
              <a:gdLst>
                <a:gd name="T0" fmla="*/ 0 w 366"/>
                <a:gd name="T1" fmla="*/ 171 h 679"/>
                <a:gd name="T2" fmla="*/ 124 w 366"/>
                <a:gd name="T3" fmla="*/ 181 h 679"/>
                <a:gd name="T4" fmla="*/ 329 w 366"/>
                <a:gd name="T5" fmla="*/ 174 h 679"/>
                <a:gd name="T6" fmla="*/ 605 w 366"/>
                <a:gd name="T7" fmla="*/ 112 h 679"/>
                <a:gd name="T8" fmla="*/ 975 w 366"/>
                <a:gd name="T9" fmla="*/ 30 h 679"/>
                <a:gd name="T10" fmla="*/ 1139 w 366"/>
                <a:gd name="T11" fmla="*/ 3 h 679"/>
                <a:gd name="T12" fmla="*/ 1252 w 366"/>
                <a:gd name="T13" fmla="*/ 14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" name="Freeform 16"/>
            <p:cNvSpPr>
              <a:spLocks/>
            </p:cNvSpPr>
            <p:nvPr/>
          </p:nvSpPr>
          <p:spPr bwMode="auto">
            <a:xfrm>
              <a:off x="4193474" y="1220025"/>
              <a:ext cx="295275" cy="1665288"/>
            </a:xfrm>
            <a:custGeom>
              <a:avLst/>
              <a:gdLst>
                <a:gd name="T0" fmla="*/ 10 w 186"/>
                <a:gd name="T1" fmla="*/ 1049 h 1049"/>
                <a:gd name="T2" fmla="*/ 4 w 186"/>
                <a:gd name="T3" fmla="*/ 745 h 1049"/>
                <a:gd name="T4" fmla="*/ 34 w 186"/>
                <a:gd name="T5" fmla="*/ 637 h 1049"/>
                <a:gd name="T6" fmla="*/ 80 w 186"/>
                <a:gd name="T7" fmla="*/ 409 h 1049"/>
                <a:gd name="T8" fmla="*/ 140 w 186"/>
                <a:gd name="T9" fmla="*/ 109 h 1049"/>
                <a:gd name="T10" fmla="*/ 167 w 186"/>
                <a:gd name="T11" fmla="*/ 10 h 1049"/>
                <a:gd name="T12" fmla="*/ 186 w 186"/>
                <a:gd name="T13" fmla="*/ 49 h 10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"/>
                <a:gd name="T22" fmla="*/ 0 h 1049"/>
                <a:gd name="T23" fmla="*/ 186 w 186"/>
                <a:gd name="T24" fmla="*/ 1049 h 10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" h="1049">
                  <a:moveTo>
                    <a:pt x="10" y="1049"/>
                  </a:moveTo>
                  <a:cubicBezTo>
                    <a:pt x="9" y="1000"/>
                    <a:pt x="0" y="814"/>
                    <a:pt x="4" y="745"/>
                  </a:cubicBezTo>
                  <a:cubicBezTo>
                    <a:pt x="8" y="676"/>
                    <a:pt x="22" y="693"/>
                    <a:pt x="34" y="637"/>
                  </a:cubicBezTo>
                  <a:cubicBezTo>
                    <a:pt x="46" y="581"/>
                    <a:pt x="62" y="497"/>
                    <a:pt x="80" y="409"/>
                  </a:cubicBezTo>
                  <a:cubicBezTo>
                    <a:pt x="98" y="321"/>
                    <a:pt x="126" y="176"/>
                    <a:pt x="140" y="109"/>
                  </a:cubicBezTo>
                  <a:cubicBezTo>
                    <a:pt x="155" y="42"/>
                    <a:pt x="160" y="20"/>
                    <a:pt x="167" y="10"/>
                  </a:cubicBezTo>
                  <a:cubicBezTo>
                    <a:pt x="174" y="0"/>
                    <a:pt x="183" y="43"/>
                    <a:pt x="18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" name="Freeform 17"/>
            <p:cNvSpPr>
              <a:spLocks/>
            </p:cNvSpPr>
            <p:nvPr/>
          </p:nvSpPr>
          <p:spPr bwMode="auto">
            <a:xfrm>
              <a:off x="4272849" y="1220025"/>
              <a:ext cx="325437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5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5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5" name="Freeform 18"/>
            <p:cNvSpPr>
              <a:spLocks/>
            </p:cNvSpPr>
            <p:nvPr/>
          </p:nvSpPr>
          <p:spPr bwMode="auto">
            <a:xfrm>
              <a:off x="4382386" y="1220025"/>
              <a:ext cx="327025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6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6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6" name="Freeform 19"/>
            <p:cNvSpPr>
              <a:spLocks/>
            </p:cNvSpPr>
            <p:nvPr/>
          </p:nvSpPr>
          <p:spPr bwMode="auto">
            <a:xfrm>
              <a:off x="4491924" y="1215263"/>
              <a:ext cx="327025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6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6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Freeform 20"/>
            <p:cNvSpPr>
              <a:spLocks/>
            </p:cNvSpPr>
            <p:nvPr/>
          </p:nvSpPr>
          <p:spPr bwMode="auto">
            <a:xfrm>
              <a:off x="4603049" y="1215263"/>
              <a:ext cx="325437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5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5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8" name="Freeform 21"/>
            <p:cNvSpPr>
              <a:spLocks/>
            </p:cNvSpPr>
            <p:nvPr/>
          </p:nvSpPr>
          <p:spPr bwMode="auto">
            <a:xfrm>
              <a:off x="4712586" y="1224788"/>
              <a:ext cx="327025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6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6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9" name="Freeform 22"/>
            <p:cNvSpPr>
              <a:spLocks/>
            </p:cNvSpPr>
            <p:nvPr/>
          </p:nvSpPr>
          <p:spPr bwMode="auto">
            <a:xfrm>
              <a:off x="4839586" y="1220025"/>
              <a:ext cx="327025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6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6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0" name="Freeform 23"/>
            <p:cNvSpPr>
              <a:spLocks/>
            </p:cNvSpPr>
            <p:nvPr/>
          </p:nvSpPr>
          <p:spPr bwMode="auto">
            <a:xfrm>
              <a:off x="4949123" y="1220025"/>
              <a:ext cx="327025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6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6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1" name="Freeform 24"/>
            <p:cNvSpPr>
              <a:spLocks/>
            </p:cNvSpPr>
            <p:nvPr/>
          </p:nvSpPr>
          <p:spPr bwMode="auto">
            <a:xfrm>
              <a:off x="5060248" y="1229550"/>
              <a:ext cx="327025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6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6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2" name="Line 25"/>
            <p:cNvSpPr>
              <a:spLocks noChangeShapeType="1"/>
            </p:cNvSpPr>
            <p:nvPr/>
          </p:nvSpPr>
          <p:spPr bwMode="auto">
            <a:xfrm>
              <a:off x="5338061" y="2207450"/>
              <a:ext cx="0" cy="66516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" name="Line 26"/>
            <p:cNvSpPr>
              <a:spLocks noChangeShapeType="1"/>
            </p:cNvSpPr>
            <p:nvPr/>
          </p:nvSpPr>
          <p:spPr bwMode="auto">
            <a:xfrm flipV="1">
              <a:off x="3672773" y="2189987"/>
              <a:ext cx="2351" cy="31108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" name="Line 28"/>
            <p:cNvSpPr>
              <a:spLocks noChangeShapeType="1"/>
            </p:cNvSpPr>
            <p:nvPr/>
          </p:nvSpPr>
          <p:spPr bwMode="auto">
            <a:xfrm flipH="1">
              <a:off x="2648836" y="1734375"/>
              <a:ext cx="714375" cy="31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5" name="Line 29"/>
            <p:cNvSpPr>
              <a:spLocks noChangeShapeType="1"/>
            </p:cNvSpPr>
            <p:nvPr/>
          </p:nvSpPr>
          <p:spPr bwMode="auto">
            <a:xfrm flipV="1">
              <a:off x="3356861" y="1531175"/>
              <a:ext cx="46037" cy="1952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6" name="Line 33"/>
            <p:cNvSpPr>
              <a:spLocks noChangeShapeType="1"/>
            </p:cNvSpPr>
            <p:nvPr/>
          </p:nvSpPr>
          <p:spPr bwMode="auto">
            <a:xfrm flipH="1">
              <a:off x="5966711" y="1997900"/>
              <a:ext cx="0" cy="66516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7" name="Line 34"/>
            <p:cNvSpPr>
              <a:spLocks noChangeShapeType="1"/>
            </p:cNvSpPr>
            <p:nvPr/>
          </p:nvSpPr>
          <p:spPr bwMode="auto">
            <a:xfrm>
              <a:off x="3669599" y="1983613"/>
              <a:ext cx="0" cy="60483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8" name="Line 31"/>
            <p:cNvSpPr>
              <a:spLocks noChangeShapeType="1"/>
            </p:cNvSpPr>
            <p:nvPr/>
          </p:nvSpPr>
          <p:spPr bwMode="auto">
            <a:xfrm flipV="1">
              <a:off x="3952174" y="1334325"/>
              <a:ext cx="93662" cy="2079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9" name="Line 96"/>
            <p:cNvSpPr>
              <a:spLocks noChangeShapeType="1"/>
            </p:cNvSpPr>
            <p:nvPr/>
          </p:nvSpPr>
          <p:spPr bwMode="auto">
            <a:xfrm flipH="1">
              <a:off x="3869624" y="1531175"/>
              <a:ext cx="76200" cy="1857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0" name="Line 26"/>
            <p:cNvSpPr>
              <a:spLocks noChangeShapeType="1"/>
            </p:cNvSpPr>
            <p:nvPr/>
          </p:nvSpPr>
          <p:spPr bwMode="auto">
            <a:xfrm flipH="1" flipV="1">
              <a:off x="4197365" y="2425511"/>
              <a:ext cx="7075" cy="29785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71" name="Object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7773695"/>
                </p:ext>
              </p:extLst>
            </p:nvPr>
          </p:nvGraphicFramePr>
          <p:xfrm>
            <a:off x="5900470" y="1075756"/>
            <a:ext cx="274700" cy="327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32" name="Equation" r:id="rId12" imgW="190500" imgH="228600" progId="Equation.DSMT4">
                    <p:embed/>
                  </p:oleObj>
                </mc:Choice>
                <mc:Fallback>
                  <p:oleObj name="Equation" r:id="rId12" imgW="190500" imgH="228600" progId="Equation.DSMT4">
                    <p:embed/>
                    <p:pic>
                      <p:nvPicPr>
                        <p:cNvPr id="0" name="Picture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00470" y="1075756"/>
                          <a:ext cx="274700" cy="3275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2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4106212"/>
                </p:ext>
              </p:extLst>
            </p:nvPr>
          </p:nvGraphicFramePr>
          <p:xfrm>
            <a:off x="3070225" y="1190625"/>
            <a:ext cx="259531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33" name="Equation" r:id="rId14" imgW="177646" imgH="228402" progId="Equation.DSMT4">
                    <p:embed/>
                  </p:oleObj>
                </mc:Choice>
                <mc:Fallback>
                  <p:oleObj name="Equation" r:id="rId14" imgW="177646" imgH="228402" progId="Equation.DSMT4">
                    <p:embed/>
                    <p:pic>
                      <p:nvPicPr>
                        <p:cNvPr id="0" name="Picture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0225" y="1190625"/>
                          <a:ext cx="259531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3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7704733"/>
                </p:ext>
              </p:extLst>
            </p:nvPr>
          </p:nvGraphicFramePr>
          <p:xfrm>
            <a:off x="3957638" y="942975"/>
            <a:ext cx="276225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34" name="Equation" r:id="rId16" imgW="190500" imgH="228600" progId="Equation.DSMT4">
                    <p:embed/>
                  </p:oleObj>
                </mc:Choice>
                <mc:Fallback>
                  <p:oleObj name="Equation" r:id="rId16" imgW="190500" imgH="228600" progId="Equation.DSMT4">
                    <p:embed/>
                    <p:pic>
                      <p:nvPicPr>
                        <p:cNvPr id="0" name="Picture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7638" y="942975"/>
                          <a:ext cx="276225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6809463"/>
                </p:ext>
              </p:extLst>
            </p:nvPr>
          </p:nvGraphicFramePr>
          <p:xfrm>
            <a:off x="3286125" y="2062163"/>
            <a:ext cx="287338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35" name="Equation" r:id="rId18" imgW="152334" imgH="228501" progId="Equation.DSMT4">
                    <p:embed/>
                  </p:oleObj>
                </mc:Choice>
                <mc:Fallback>
                  <p:oleObj name="Equation" r:id="rId18" imgW="152334" imgH="228501" progId="Equation.DSMT4">
                    <p:embed/>
                    <p:pic>
                      <p:nvPicPr>
                        <p:cNvPr id="0" name="Picture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6125" y="2062163"/>
                          <a:ext cx="287338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5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4050721"/>
                </p:ext>
              </p:extLst>
            </p:nvPr>
          </p:nvGraphicFramePr>
          <p:xfrm>
            <a:off x="3836988" y="2509838"/>
            <a:ext cx="311150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36" name="Equation" r:id="rId20" imgW="165028" imgH="228501" progId="Equation.DSMT4">
                    <p:embed/>
                  </p:oleObj>
                </mc:Choice>
                <mc:Fallback>
                  <p:oleObj name="Equation" r:id="rId20" imgW="165028" imgH="228501" progId="Equation.DSMT4">
                    <p:embed/>
                    <p:pic>
                      <p:nvPicPr>
                        <p:cNvPr id="0" name="Picture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6988" y="2509838"/>
                          <a:ext cx="311150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6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2151924"/>
                </p:ext>
              </p:extLst>
            </p:nvPr>
          </p:nvGraphicFramePr>
          <p:xfrm>
            <a:off x="2373313" y="1654175"/>
            <a:ext cx="166687" cy="184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37" name="Equation" r:id="rId22" imgW="114102" imgH="126780" progId="Equation.DSMT4">
                    <p:embed/>
                  </p:oleObj>
                </mc:Choice>
                <mc:Fallback>
                  <p:oleObj name="Equation" r:id="rId22" imgW="114102" imgH="126780" progId="Equation.DSMT4">
                    <p:embed/>
                    <p:pic>
                      <p:nvPicPr>
                        <p:cNvPr id="0" name="Picture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3313" y="1654175"/>
                          <a:ext cx="166687" cy="184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7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5392992"/>
                </p:ext>
              </p:extLst>
            </p:nvPr>
          </p:nvGraphicFramePr>
          <p:xfrm>
            <a:off x="6340475" y="1619250"/>
            <a:ext cx="99695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38" name="Equation" r:id="rId24" imgW="685800" imgH="228600" progId="Equation.DSMT4">
                    <p:embed/>
                  </p:oleObj>
                </mc:Choice>
                <mc:Fallback>
                  <p:oleObj name="Equation" r:id="rId24" imgW="685800" imgH="228600" progId="Equation.DSMT4">
                    <p:embed/>
                    <p:pic>
                      <p:nvPicPr>
                        <p:cNvPr id="0" name="Picture 1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0475" y="1619250"/>
                          <a:ext cx="99695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8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4099318"/>
                </p:ext>
              </p:extLst>
            </p:nvPr>
          </p:nvGraphicFramePr>
          <p:xfrm>
            <a:off x="5750811" y="1538318"/>
            <a:ext cx="333375" cy="398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39" name="Equation" r:id="rId26" imgW="190440" imgH="228600" progId="Equation.DSMT4">
                    <p:embed/>
                  </p:oleObj>
                </mc:Choice>
                <mc:Fallback>
                  <p:oleObj name="Equation" r:id="rId26" imgW="190440" imgH="228600" progId="Equation.DSMT4">
                    <p:embed/>
                    <p:pic>
                      <p:nvPicPr>
                        <p:cNvPr id="0" name="Picture 1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0811" y="1538318"/>
                          <a:ext cx="333375" cy="398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9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4258729"/>
                </p:ext>
              </p:extLst>
            </p:nvPr>
          </p:nvGraphicFramePr>
          <p:xfrm>
            <a:off x="5273862" y="1809975"/>
            <a:ext cx="333375" cy="398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40" name="Equation" r:id="rId28" imgW="190440" imgH="228600" progId="Equation.DSMT4">
                    <p:embed/>
                  </p:oleObj>
                </mc:Choice>
                <mc:Fallback>
                  <p:oleObj name="Equation" r:id="rId28" imgW="190440" imgH="228600" progId="Equation.DSMT4">
                    <p:embed/>
                    <p:pic>
                      <p:nvPicPr>
                        <p:cNvPr id="0" name="Picture 1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3862" y="1809975"/>
                          <a:ext cx="333375" cy="398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Text Box 2"/>
          <p:cNvSpPr txBox="1">
            <a:spLocks noChangeArrowheads="1"/>
          </p:cNvSpPr>
          <p:nvPr/>
        </p:nvSpPr>
        <p:spPr bwMode="auto">
          <a:xfrm>
            <a:off x="1497075" y="0"/>
            <a:ext cx="54879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431107" name="Rectangle 3"/>
          <p:cNvSpPr>
            <a:spLocks noChangeArrowheads="1"/>
          </p:cNvSpPr>
          <p:nvPr/>
        </p:nvSpPr>
        <p:spPr bwMode="auto">
          <a:xfrm rot="17348705">
            <a:off x="2449513" y="1004888"/>
            <a:ext cx="854075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9218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553802"/>
              </p:ext>
            </p:extLst>
          </p:nvPr>
        </p:nvGraphicFramePr>
        <p:xfrm>
          <a:off x="2509838" y="3338513"/>
          <a:ext cx="2970212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9" name="Equation" r:id="rId4" imgW="1523880" imgH="482400" progId="Equation.DSMT4">
                  <p:embed/>
                </p:oleObj>
              </mc:Choice>
              <mc:Fallback>
                <p:oleObj name="Equation" r:id="rId4" imgW="1523880" imgH="48240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838" y="3338513"/>
                        <a:ext cx="2970212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628766"/>
              </p:ext>
            </p:extLst>
          </p:nvPr>
        </p:nvGraphicFramePr>
        <p:xfrm>
          <a:off x="2538413" y="4276725"/>
          <a:ext cx="292258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0" name="Equation" r:id="rId6" imgW="1523880" imgH="482400" progId="Equation.DSMT4">
                  <p:embed/>
                </p:oleObj>
              </mc:Choice>
              <mc:Fallback>
                <p:oleObj name="Equation" r:id="rId6" imgW="1523880" imgH="48240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4276725"/>
                        <a:ext cx="2922587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617663"/>
              </p:ext>
            </p:extLst>
          </p:nvPr>
        </p:nvGraphicFramePr>
        <p:xfrm>
          <a:off x="1925638" y="5534025"/>
          <a:ext cx="511333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1" name="Equation" r:id="rId8" imgW="2666880" imgH="482400" progId="Equation.DSMT4">
                  <p:embed/>
                </p:oleObj>
              </mc:Choice>
              <mc:Fallback>
                <p:oleObj name="Equation" r:id="rId8" imgW="2666880" imgH="48240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5534025"/>
                        <a:ext cx="5113337" cy="9239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180"/>
          <p:cNvSpPr txBox="1">
            <a:spLocks noChangeArrowheads="1"/>
          </p:cNvSpPr>
          <p:nvPr/>
        </p:nvSpPr>
        <p:spPr bwMode="auto">
          <a:xfrm>
            <a:off x="1270000" y="2959578"/>
            <a:ext cx="135165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hlink"/>
                </a:solidFill>
              </a:rPr>
              <a:t>Summary:</a:t>
            </a:r>
            <a:endParaRPr lang="en-US" sz="2000" dirty="0">
              <a:solidFill>
                <a:schemeClr val="hlink"/>
              </a:solidFill>
            </a:endParaRP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112" name="Group 111"/>
          <p:cNvGrpSpPr/>
          <p:nvPr/>
        </p:nvGrpSpPr>
        <p:grpSpPr>
          <a:xfrm>
            <a:off x="2373313" y="883413"/>
            <a:ext cx="4964112" cy="2056637"/>
            <a:chOff x="2373313" y="883413"/>
            <a:chExt cx="4964112" cy="2056637"/>
          </a:xfrm>
        </p:grpSpPr>
        <p:graphicFrame>
          <p:nvGraphicFramePr>
            <p:cNvPr id="113" name="Object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16805791"/>
                </p:ext>
              </p:extLst>
            </p:nvPr>
          </p:nvGraphicFramePr>
          <p:xfrm>
            <a:off x="5415849" y="883413"/>
            <a:ext cx="312738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52" name="Equation" r:id="rId10" imgW="215806" imgH="228501" progId="Equation.DSMT4">
                    <p:embed/>
                  </p:oleObj>
                </mc:Choice>
                <mc:Fallback>
                  <p:oleObj name="Equation" r:id="rId10" imgW="215806" imgH="228501" progId="Equation.DSMT4">
                    <p:embed/>
                    <p:pic>
                      <p:nvPicPr>
                        <p:cNvPr id="0" name="Picture 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5849" y="883413"/>
                          <a:ext cx="312738" cy="327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4" name="AutoShape 92"/>
            <p:cNvSpPr>
              <a:spLocks noChangeArrowheads="1"/>
            </p:cNvSpPr>
            <p:nvPr/>
          </p:nvSpPr>
          <p:spPr bwMode="auto">
            <a:xfrm rot="16200000">
              <a:off x="5577773" y="1462913"/>
              <a:ext cx="473075" cy="596900"/>
            </a:xfrm>
            <a:prstGeom prst="can">
              <a:avLst>
                <a:gd name="adj" fmla="val 6998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AutoShape 15"/>
            <p:cNvSpPr>
              <a:spLocks noChangeArrowheads="1"/>
            </p:cNvSpPr>
            <p:nvPr/>
          </p:nvSpPr>
          <p:spPr bwMode="auto">
            <a:xfrm rot="16200000">
              <a:off x="4234749" y="770763"/>
              <a:ext cx="904875" cy="1965325"/>
            </a:xfrm>
            <a:prstGeom prst="can">
              <a:avLst>
                <a:gd name="adj" fmla="val 54298"/>
              </a:avLst>
            </a:prstGeom>
            <a:solidFill>
              <a:srgbClr val="FF9933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AutoShape 4"/>
            <p:cNvSpPr>
              <a:spLocks noChangeArrowheads="1"/>
            </p:cNvSpPr>
            <p:nvPr/>
          </p:nvSpPr>
          <p:spPr bwMode="auto">
            <a:xfrm rot="16200000">
              <a:off x="3399724" y="1380363"/>
              <a:ext cx="473075" cy="711200"/>
            </a:xfrm>
            <a:prstGeom prst="can">
              <a:avLst>
                <a:gd name="adj" fmla="val 39595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Freeform 7"/>
            <p:cNvSpPr>
              <a:spLocks/>
            </p:cNvSpPr>
            <p:nvPr/>
          </p:nvSpPr>
          <p:spPr bwMode="auto">
            <a:xfrm>
              <a:off x="3660074" y="1458150"/>
              <a:ext cx="792162" cy="528638"/>
            </a:xfrm>
            <a:custGeom>
              <a:avLst/>
              <a:gdLst>
                <a:gd name="T0" fmla="*/ 0 w 499"/>
                <a:gd name="T1" fmla="*/ 333 h 333"/>
                <a:gd name="T2" fmla="*/ 149 w 499"/>
                <a:gd name="T3" fmla="*/ 214 h 333"/>
                <a:gd name="T4" fmla="*/ 349 w 499"/>
                <a:gd name="T5" fmla="*/ 57 h 333"/>
                <a:gd name="T6" fmla="*/ 438 w 499"/>
                <a:gd name="T7" fmla="*/ 5 h 333"/>
                <a:gd name="T8" fmla="*/ 499 w 499"/>
                <a:gd name="T9" fmla="*/ 26 h 3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9"/>
                <a:gd name="T16" fmla="*/ 0 h 333"/>
                <a:gd name="T17" fmla="*/ 499 w 499"/>
                <a:gd name="T18" fmla="*/ 333 h 3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9" h="333">
                  <a:moveTo>
                    <a:pt x="0" y="333"/>
                  </a:moveTo>
                  <a:cubicBezTo>
                    <a:pt x="25" y="313"/>
                    <a:pt x="90" y="260"/>
                    <a:pt x="149" y="214"/>
                  </a:cubicBezTo>
                  <a:cubicBezTo>
                    <a:pt x="209" y="168"/>
                    <a:pt x="301" y="92"/>
                    <a:pt x="349" y="57"/>
                  </a:cubicBezTo>
                  <a:cubicBezTo>
                    <a:pt x="397" y="22"/>
                    <a:pt x="414" y="10"/>
                    <a:pt x="438" y="5"/>
                  </a:cubicBezTo>
                  <a:cubicBezTo>
                    <a:pt x="462" y="0"/>
                    <a:pt x="490" y="22"/>
                    <a:pt x="499" y="26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" name="Freeform 8"/>
            <p:cNvSpPr>
              <a:spLocks/>
            </p:cNvSpPr>
            <p:nvPr/>
          </p:nvSpPr>
          <p:spPr bwMode="auto">
            <a:xfrm>
              <a:off x="3764849" y="1467675"/>
              <a:ext cx="1074737" cy="563563"/>
            </a:xfrm>
            <a:custGeom>
              <a:avLst/>
              <a:gdLst>
                <a:gd name="T0" fmla="*/ 0 w 366"/>
                <a:gd name="T1" fmla="*/ 171 h 679"/>
                <a:gd name="T2" fmla="*/ 124 w 366"/>
                <a:gd name="T3" fmla="*/ 181 h 679"/>
                <a:gd name="T4" fmla="*/ 329 w 366"/>
                <a:gd name="T5" fmla="*/ 174 h 679"/>
                <a:gd name="T6" fmla="*/ 605 w 366"/>
                <a:gd name="T7" fmla="*/ 112 h 679"/>
                <a:gd name="T8" fmla="*/ 975 w 366"/>
                <a:gd name="T9" fmla="*/ 30 h 679"/>
                <a:gd name="T10" fmla="*/ 1139 w 366"/>
                <a:gd name="T11" fmla="*/ 3 h 679"/>
                <a:gd name="T12" fmla="*/ 1252 w 366"/>
                <a:gd name="T13" fmla="*/ 14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9" name="Freeform 9"/>
            <p:cNvSpPr>
              <a:spLocks/>
            </p:cNvSpPr>
            <p:nvPr/>
          </p:nvSpPr>
          <p:spPr bwMode="auto">
            <a:xfrm>
              <a:off x="4126799" y="1467675"/>
              <a:ext cx="1074737" cy="563563"/>
            </a:xfrm>
            <a:custGeom>
              <a:avLst/>
              <a:gdLst>
                <a:gd name="T0" fmla="*/ 0 w 366"/>
                <a:gd name="T1" fmla="*/ 171 h 679"/>
                <a:gd name="T2" fmla="*/ 124 w 366"/>
                <a:gd name="T3" fmla="*/ 181 h 679"/>
                <a:gd name="T4" fmla="*/ 329 w 366"/>
                <a:gd name="T5" fmla="*/ 174 h 679"/>
                <a:gd name="T6" fmla="*/ 605 w 366"/>
                <a:gd name="T7" fmla="*/ 112 h 679"/>
                <a:gd name="T8" fmla="*/ 975 w 366"/>
                <a:gd name="T9" fmla="*/ 30 h 679"/>
                <a:gd name="T10" fmla="*/ 1139 w 366"/>
                <a:gd name="T11" fmla="*/ 3 h 679"/>
                <a:gd name="T12" fmla="*/ 1252 w 366"/>
                <a:gd name="T13" fmla="*/ 14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0" name="Freeform 10"/>
            <p:cNvSpPr>
              <a:spLocks/>
            </p:cNvSpPr>
            <p:nvPr/>
          </p:nvSpPr>
          <p:spPr bwMode="auto">
            <a:xfrm>
              <a:off x="4488749" y="1472438"/>
              <a:ext cx="1074737" cy="563563"/>
            </a:xfrm>
            <a:custGeom>
              <a:avLst/>
              <a:gdLst>
                <a:gd name="T0" fmla="*/ 0 w 366"/>
                <a:gd name="T1" fmla="*/ 171 h 679"/>
                <a:gd name="T2" fmla="*/ 124 w 366"/>
                <a:gd name="T3" fmla="*/ 181 h 679"/>
                <a:gd name="T4" fmla="*/ 329 w 366"/>
                <a:gd name="T5" fmla="*/ 174 h 679"/>
                <a:gd name="T6" fmla="*/ 605 w 366"/>
                <a:gd name="T7" fmla="*/ 112 h 679"/>
                <a:gd name="T8" fmla="*/ 975 w 366"/>
                <a:gd name="T9" fmla="*/ 30 h 679"/>
                <a:gd name="T10" fmla="*/ 1139 w 366"/>
                <a:gd name="T11" fmla="*/ 3 h 679"/>
                <a:gd name="T12" fmla="*/ 1252 w 366"/>
                <a:gd name="T13" fmla="*/ 14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1" name="Freeform 11"/>
            <p:cNvSpPr>
              <a:spLocks/>
            </p:cNvSpPr>
            <p:nvPr/>
          </p:nvSpPr>
          <p:spPr bwMode="auto">
            <a:xfrm>
              <a:off x="4907849" y="1470850"/>
              <a:ext cx="1074737" cy="563563"/>
            </a:xfrm>
            <a:custGeom>
              <a:avLst/>
              <a:gdLst>
                <a:gd name="T0" fmla="*/ 0 w 366"/>
                <a:gd name="T1" fmla="*/ 171 h 679"/>
                <a:gd name="T2" fmla="*/ 124 w 366"/>
                <a:gd name="T3" fmla="*/ 181 h 679"/>
                <a:gd name="T4" fmla="*/ 329 w 366"/>
                <a:gd name="T5" fmla="*/ 174 h 679"/>
                <a:gd name="T6" fmla="*/ 605 w 366"/>
                <a:gd name="T7" fmla="*/ 112 h 679"/>
                <a:gd name="T8" fmla="*/ 975 w 366"/>
                <a:gd name="T9" fmla="*/ 30 h 679"/>
                <a:gd name="T10" fmla="*/ 1139 w 366"/>
                <a:gd name="T11" fmla="*/ 3 h 679"/>
                <a:gd name="T12" fmla="*/ 1252 w 366"/>
                <a:gd name="T13" fmla="*/ 14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" name="Freeform 16"/>
            <p:cNvSpPr>
              <a:spLocks/>
            </p:cNvSpPr>
            <p:nvPr/>
          </p:nvSpPr>
          <p:spPr bwMode="auto">
            <a:xfrm>
              <a:off x="4193474" y="1220025"/>
              <a:ext cx="295275" cy="1665288"/>
            </a:xfrm>
            <a:custGeom>
              <a:avLst/>
              <a:gdLst>
                <a:gd name="T0" fmla="*/ 10 w 186"/>
                <a:gd name="T1" fmla="*/ 1049 h 1049"/>
                <a:gd name="T2" fmla="*/ 4 w 186"/>
                <a:gd name="T3" fmla="*/ 745 h 1049"/>
                <a:gd name="T4" fmla="*/ 34 w 186"/>
                <a:gd name="T5" fmla="*/ 637 h 1049"/>
                <a:gd name="T6" fmla="*/ 80 w 186"/>
                <a:gd name="T7" fmla="*/ 409 h 1049"/>
                <a:gd name="T8" fmla="*/ 140 w 186"/>
                <a:gd name="T9" fmla="*/ 109 h 1049"/>
                <a:gd name="T10" fmla="*/ 167 w 186"/>
                <a:gd name="T11" fmla="*/ 10 h 1049"/>
                <a:gd name="T12" fmla="*/ 186 w 186"/>
                <a:gd name="T13" fmla="*/ 49 h 10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6"/>
                <a:gd name="T22" fmla="*/ 0 h 1049"/>
                <a:gd name="T23" fmla="*/ 186 w 186"/>
                <a:gd name="T24" fmla="*/ 1049 h 10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6" h="1049">
                  <a:moveTo>
                    <a:pt x="10" y="1049"/>
                  </a:moveTo>
                  <a:cubicBezTo>
                    <a:pt x="9" y="1000"/>
                    <a:pt x="0" y="814"/>
                    <a:pt x="4" y="745"/>
                  </a:cubicBezTo>
                  <a:cubicBezTo>
                    <a:pt x="8" y="676"/>
                    <a:pt x="22" y="693"/>
                    <a:pt x="34" y="637"/>
                  </a:cubicBezTo>
                  <a:cubicBezTo>
                    <a:pt x="46" y="581"/>
                    <a:pt x="62" y="497"/>
                    <a:pt x="80" y="409"/>
                  </a:cubicBezTo>
                  <a:cubicBezTo>
                    <a:pt x="98" y="321"/>
                    <a:pt x="126" y="176"/>
                    <a:pt x="140" y="109"/>
                  </a:cubicBezTo>
                  <a:cubicBezTo>
                    <a:pt x="155" y="42"/>
                    <a:pt x="160" y="20"/>
                    <a:pt x="167" y="10"/>
                  </a:cubicBezTo>
                  <a:cubicBezTo>
                    <a:pt x="174" y="0"/>
                    <a:pt x="183" y="43"/>
                    <a:pt x="18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" name="Freeform 17"/>
            <p:cNvSpPr>
              <a:spLocks/>
            </p:cNvSpPr>
            <p:nvPr/>
          </p:nvSpPr>
          <p:spPr bwMode="auto">
            <a:xfrm>
              <a:off x="4272849" y="1220025"/>
              <a:ext cx="325437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5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5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" name="Freeform 18"/>
            <p:cNvSpPr>
              <a:spLocks/>
            </p:cNvSpPr>
            <p:nvPr/>
          </p:nvSpPr>
          <p:spPr bwMode="auto">
            <a:xfrm>
              <a:off x="4382386" y="1220025"/>
              <a:ext cx="327025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6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6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5" name="Freeform 19"/>
            <p:cNvSpPr>
              <a:spLocks/>
            </p:cNvSpPr>
            <p:nvPr/>
          </p:nvSpPr>
          <p:spPr bwMode="auto">
            <a:xfrm>
              <a:off x="4491924" y="1215263"/>
              <a:ext cx="327025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6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6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6" name="Freeform 20"/>
            <p:cNvSpPr>
              <a:spLocks/>
            </p:cNvSpPr>
            <p:nvPr/>
          </p:nvSpPr>
          <p:spPr bwMode="auto">
            <a:xfrm>
              <a:off x="4603049" y="1215263"/>
              <a:ext cx="325437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5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5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" name="Freeform 21"/>
            <p:cNvSpPr>
              <a:spLocks/>
            </p:cNvSpPr>
            <p:nvPr/>
          </p:nvSpPr>
          <p:spPr bwMode="auto">
            <a:xfrm>
              <a:off x="4712586" y="1224788"/>
              <a:ext cx="327025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6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6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" name="Freeform 22"/>
            <p:cNvSpPr>
              <a:spLocks/>
            </p:cNvSpPr>
            <p:nvPr/>
          </p:nvSpPr>
          <p:spPr bwMode="auto">
            <a:xfrm>
              <a:off x="4839586" y="1220025"/>
              <a:ext cx="327025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6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6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" name="Freeform 23"/>
            <p:cNvSpPr>
              <a:spLocks/>
            </p:cNvSpPr>
            <p:nvPr/>
          </p:nvSpPr>
          <p:spPr bwMode="auto">
            <a:xfrm>
              <a:off x="4949123" y="1220025"/>
              <a:ext cx="327025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6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6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0" name="Freeform 24"/>
            <p:cNvSpPr>
              <a:spLocks/>
            </p:cNvSpPr>
            <p:nvPr/>
          </p:nvSpPr>
          <p:spPr bwMode="auto">
            <a:xfrm>
              <a:off x="5060248" y="1229550"/>
              <a:ext cx="327025" cy="1077913"/>
            </a:xfrm>
            <a:custGeom>
              <a:avLst/>
              <a:gdLst>
                <a:gd name="T0" fmla="*/ 0 w 366"/>
                <a:gd name="T1" fmla="*/ 625 h 679"/>
                <a:gd name="T2" fmla="*/ 11 w 366"/>
                <a:gd name="T3" fmla="*/ 661 h 679"/>
                <a:gd name="T4" fmla="*/ 30 w 366"/>
                <a:gd name="T5" fmla="*/ 637 h 679"/>
                <a:gd name="T6" fmla="*/ 56 w 366"/>
                <a:gd name="T7" fmla="*/ 409 h 679"/>
                <a:gd name="T8" fmla="*/ 90 w 366"/>
                <a:gd name="T9" fmla="*/ 109 h 679"/>
                <a:gd name="T10" fmla="*/ 105 w 366"/>
                <a:gd name="T11" fmla="*/ 10 h 679"/>
                <a:gd name="T12" fmla="*/ 116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" name="Line 25"/>
            <p:cNvSpPr>
              <a:spLocks noChangeShapeType="1"/>
            </p:cNvSpPr>
            <p:nvPr/>
          </p:nvSpPr>
          <p:spPr bwMode="auto">
            <a:xfrm>
              <a:off x="5338061" y="2207450"/>
              <a:ext cx="0" cy="66516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" name="Line 26"/>
            <p:cNvSpPr>
              <a:spLocks noChangeShapeType="1"/>
            </p:cNvSpPr>
            <p:nvPr/>
          </p:nvSpPr>
          <p:spPr bwMode="auto">
            <a:xfrm flipV="1">
              <a:off x="3672773" y="2189987"/>
              <a:ext cx="2351" cy="31108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" name="Line 28"/>
            <p:cNvSpPr>
              <a:spLocks noChangeShapeType="1"/>
            </p:cNvSpPr>
            <p:nvPr/>
          </p:nvSpPr>
          <p:spPr bwMode="auto">
            <a:xfrm flipH="1">
              <a:off x="2648836" y="1734375"/>
              <a:ext cx="714375" cy="31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4" name="Line 29"/>
            <p:cNvSpPr>
              <a:spLocks noChangeShapeType="1"/>
            </p:cNvSpPr>
            <p:nvPr/>
          </p:nvSpPr>
          <p:spPr bwMode="auto">
            <a:xfrm flipV="1">
              <a:off x="3356861" y="1531175"/>
              <a:ext cx="46037" cy="1952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" name="Line 33"/>
            <p:cNvSpPr>
              <a:spLocks noChangeShapeType="1"/>
            </p:cNvSpPr>
            <p:nvPr/>
          </p:nvSpPr>
          <p:spPr bwMode="auto">
            <a:xfrm flipH="1">
              <a:off x="5966711" y="1997900"/>
              <a:ext cx="0" cy="66516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" name="Line 34"/>
            <p:cNvSpPr>
              <a:spLocks noChangeShapeType="1"/>
            </p:cNvSpPr>
            <p:nvPr/>
          </p:nvSpPr>
          <p:spPr bwMode="auto">
            <a:xfrm>
              <a:off x="3669599" y="1983613"/>
              <a:ext cx="0" cy="60483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" name="Line 31"/>
            <p:cNvSpPr>
              <a:spLocks noChangeShapeType="1"/>
            </p:cNvSpPr>
            <p:nvPr/>
          </p:nvSpPr>
          <p:spPr bwMode="auto">
            <a:xfrm flipV="1">
              <a:off x="3952174" y="1334325"/>
              <a:ext cx="93662" cy="2079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8" name="Line 96"/>
            <p:cNvSpPr>
              <a:spLocks noChangeShapeType="1"/>
            </p:cNvSpPr>
            <p:nvPr/>
          </p:nvSpPr>
          <p:spPr bwMode="auto">
            <a:xfrm flipH="1">
              <a:off x="3869624" y="1531175"/>
              <a:ext cx="76200" cy="1857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9" name="Line 26"/>
            <p:cNvSpPr>
              <a:spLocks noChangeShapeType="1"/>
            </p:cNvSpPr>
            <p:nvPr/>
          </p:nvSpPr>
          <p:spPr bwMode="auto">
            <a:xfrm flipH="1" flipV="1">
              <a:off x="4197365" y="2425511"/>
              <a:ext cx="7075" cy="29785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40" name="Object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7773695"/>
                </p:ext>
              </p:extLst>
            </p:nvPr>
          </p:nvGraphicFramePr>
          <p:xfrm>
            <a:off x="5900470" y="1075756"/>
            <a:ext cx="274700" cy="327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53" name="Equation" r:id="rId12" imgW="190500" imgH="228600" progId="Equation.DSMT4">
                    <p:embed/>
                  </p:oleObj>
                </mc:Choice>
                <mc:Fallback>
                  <p:oleObj name="Equation" r:id="rId12" imgW="190500" imgH="228600" progId="Equation.DSMT4">
                    <p:embed/>
                    <p:pic>
                      <p:nvPicPr>
                        <p:cNvPr id="0" name="Picture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00470" y="1075756"/>
                          <a:ext cx="274700" cy="3275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1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4106212"/>
                </p:ext>
              </p:extLst>
            </p:nvPr>
          </p:nvGraphicFramePr>
          <p:xfrm>
            <a:off x="3070225" y="1190625"/>
            <a:ext cx="259531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54" name="Equation" r:id="rId14" imgW="177646" imgH="228402" progId="Equation.DSMT4">
                    <p:embed/>
                  </p:oleObj>
                </mc:Choice>
                <mc:Fallback>
                  <p:oleObj name="Equation" r:id="rId14" imgW="177646" imgH="228402" progId="Equation.DSMT4">
                    <p:embed/>
                    <p:pic>
                      <p:nvPicPr>
                        <p:cNvPr id="0" name="Picture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0225" y="1190625"/>
                          <a:ext cx="259531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2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7704733"/>
                </p:ext>
              </p:extLst>
            </p:nvPr>
          </p:nvGraphicFramePr>
          <p:xfrm>
            <a:off x="3957638" y="942975"/>
            <a:ext cx="276225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55" name="Equation" r:id="rId16" imgW="190500" imgH="228600" progId="Equation.DSMT4">
                    <p:embed/>
                  </p:oleObj>
                </mc:Choice>
                <mc:Fallback>
                  <p:oleObj name="Equation" r:id="rId16" imgW="190500" imgH="228600" progId="Equation.DSMT4">
                    <p:embed/>
                    <p:pic>
                      <p:nvPicPr>
                        <p:cNvPr id="0" name="Picture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7638" y="942975"/>
                          <a:ext cx="276225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6809463"/>
                </p:ext>
              </p:extLst>
            </p:nvPr>
          </p:nvGraphicFramePr>
          <p:xfrm>
            <a:off x="3286125" y="2062163"/>
            <a:ext cx="287338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56" name="Equation" r:id="rId18" imgW="152334" imgH="228501" progId="Equation.DSMT4">
                    <p:embed/>
                  </p:oleObj>
                </mc:Choice>
                <mc:Fallback>
                  <p:oleObj name="Equation" r:id="rId18" imgW="152334" imgH="228501" progId="Equation.DSMT4">
                    <p:embed/>
                    <p:pic>
                      <p:nvPicPr>
                        <p:cNvPr id="0" name="Picture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6125" y="2062163"/>
                          <a:ext cx="287338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4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4050721"/>
                </p:ext>
              </p:extLst>
            </p:nvPr>
          </p:nvGraphicFramePr>
          <p:xfrm>
            <a:off x="3836988" y="2509838"/>
            <a:ext cx="311150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57" name="Equation" r:id="rId20" imgW="165028" imgH="228501" progId="Equation.DSMT4">
                    <p:embed/>
                  </p:oleObj>
                </mc:Choice>
                <mc:Fallback>
                  <p:oleObj name="Equation" r:id="rId20" imgW="165028" imgH="228501" progId="Equation.DSMT4">
                    <p:embed/>
                    <p:pic>
                      <p:nvPicPr>
                        <p:cNvPr id="0" name="Picture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6988" y="2509838"/>
                          <a:ext cx="311150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5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12151924"/>
                </p:ext>
              </p:extLst>
            </p:nvPr>
          </p:nvGraphicFramePr>
          <p:xfrm>
            <a:off x="2373313" y="1654175"/>
            <a:ext cx="166687" cy="184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58" name="Equation" r:id="rId22" imgW="114102" imgH="126780" progId="Equation.DSMT4">
                    <p:embed/>
                  </p:oleObj>
                </mc:Choice>
                <mc:Fallback>
                  <p:oleObj name="Equation" r:id="rId22" imgW="114102" imgH="126780" progId="Equation.DSMT4">
                    <p:embed/>
                    <p:pic>
                      <p:nvPicPr>
                        <p:cNvPr id="0" name="Picture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3313" y="1654175"/>
                          <a:ext cx="166687" cy="184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6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5392992"/>
                </p:ext>
              </p:extLst>
            </p:nvPr>
          </p:nvGraphicFramePr>
          <p:xfrm>
            <a:off x="6340475" y="1619250"/>
            <a:ext cx="99695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59" name="Equation" r:id="rId24" imgW="685800" imgH="228600" progId="Equation.DSMT4">
                    <p:embed/>
                  </p:oleObj>
                </mc:Choice>
                <mc:Fallback>
                  <p:oleObj name="Equation" r:id="rId24" imgW="685800" imgH="228600" progId="Equation.DSMT4">
                    <p:embed/>
                    <p:pic>
                      <p:nvPicPr>
                        <p:cNvPr id="0" name="Picture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0475" y="1619250"/>
                          <a:ext cx="99695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7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4099318"/>
                </p:ext>
              </p:extLst>
            </p:nvPr>
          </p:nvGraphicFramePr>
          <p:xfrm>
            <a:off x="5750811" y="1538318"/>
            <a:ext cx="333375" cy="398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60" name="Equation" r:id="rId26" imgW="190440" imgH="228600" progId="Equation.DSMT4">
                    <p:embed/>
                  </p:oleObj>
                </mc:Choice>
                <mc:Fallback>
                  <p:oleObj name="Equation" r:id="rId26" imgW="190440" imgH="228600" progId="Equation.DSMT4">
                    <p:embed/>
                    <p:pic>
                      <p:nvPicPr>
                        <p:cNvPr id="0" name="Picture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0811" y="1538318"/>
                          <a:ext cx="333375" cy="398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8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4258729"/>
                </p:ext>
              </p:extLst>
            </p:nvPr>
          </p:nvGraphicFramePr>
          <p:xfrm>
            <a:off x="5273862" y="1809975"/>
            <a:ext cx="333375" cy="398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61" name="Equation" r:id="rId28" imgW="190440" imgH="228600" progId="Equation.DSMT4">
                    <p:embed/>
                  </p:oleObj>
                </mc:Choice>
                <mc:Fallback>
                  <p:oleObj name="Equation" r:id="rId28" imgW="190440" imgH="228600" progId="Equation.DSMT4">
                    <p:embed/>
                    <p:pic>
                      <p:nvPicPr>
                        <p:cNvPr id="0" name="Picture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3862" y="1809975"/>
                          <a:ext cx="333375" cy="398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12234</TotalTime>
  <Words>671</Words>
  <Application>Microsoft Office PowerPoint</Application>
  <PresentationFormat>On-screen Show (4:3)</PresentationFormat>
  <Paragraphs>159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Symbol</vt:lpstr>
      <vt:lpstr>Times New Roman</vt:lpstr>
      <vt:lpstr>Wingdings</vt:lpstr>
      <vt:lpstr>Soaring</vt:lpstr>
      <vt:lpstr>Photo Editor Photo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Jackson, David R</cp:lastModifiedBy>
  <cp:revision>968</cp:revision>
  <cp:lastPrinted>1999-08-25T18:07:04Z</cp:lastPrinted>
  <dcterms:created xsi:type="dcterms:W3CDTF">1999-08-24T13:57:19Z</dcterms:created>
  <dcterms:modified xsi:type="dcterms:W3CDTF">2023-05-03T00:30:08Z</dcterms:modified>
</cp:coreProperties>
</file>