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76" r:id="rId2"/>
    <p:sldId id="370" r:id="rId3"/>
    <p:sldId id="372" r:id="rId4"/>
    <p:sldId id="373" r:id="rId5"/>
    <p:sldId id="374" r:id="rId6"/>
    <p:sldId id="375" r:id="rId7"/>
    <p:sldId id="380" r:id="rId8"/>
    <p:sldId id="383" r:id="rId9"/>
    <p:sldId id="378" r:id="rId10"/>
    <p:sldId id="379" r:id="rId11"/>
    <p:sldId id="376" r:id="rId12"/>
    <p:sldId id="377" r:id="rId13"/>
    <p:sldId id="381" r:id="rId14"/>
    <p:sldId id="38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FF"/>
    <a:srgbClr val="CC00CC"/>
    <a:srgbClr val="FFFF99"/>
    <a:srgbClr val="ADADAD"/>
    <a:srgbClr val="B4B4B4"/>
    <a:srgbClr val="CCFFFF"/>
    <a:srgbClr val="0000FF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2.emf"/><Relationship Id="rId3" Type="http://schemas.openxmlformats.org/officeDocument/2006/relationships/image" Target="../media/image38.wmf"/><Relationship Id="rId7" Type="http://schemas.openxmlformats.org/officeDocument/2006/relationships/image" Target="../media/image43.wmf"/><Relationship Id="rId12" Type="http://schemas.openxmlformats.org/officeDocument/2006/relationships/image" Target="../media/image61.wmf"/><Relationship Id="rId2" Type="http://schemas.openxmlformats.org/officeDocument/2006/relationships/image" Target="../media/image55.wmf"/><Relationship Id="rId1" Type="http://schemas.openxmlformats.org/officeDocument/2006/relationships/image" Target="../media/image54.emf"/><Relationship Id="rId6" Type="http://schemas.openxmlformats.org/officeDocument/2006/relationships/image" Target="../media/image40.wmf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4.emf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image" Target="../media/image58.wmf"/><Relationship Id="rId14" Type="http://schemas.openxmlformats.org/officeDocument/2006/relationships/image" Target="../media/image63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77.emf"/><Relationship Id="rId3" Type="http://schemas.openxmlformats.org/officeDocument/2006/relationships/image" Target="../media/image38.wmf"/><Relationship Id="rId7" Type="http://schemas.openxmlformats.org/officeDocument/2006/relationships/image" Target="../media/image43.wmf"/><Relationship Id="rId12" Type="http://schemas.openxmlformats.org/officeDocument/2006/relationships/image" Target="../media/image76.emf"/><Relationship Id="rId2" Type="http://schemas.openxmlformats.org/officeDocument/2006/relationships/image" Target="../media/image55.wmf"/><Relationship Id="rId1" Type="http://schemas.openxmlformats.org/officeDocument/2006/relationships/image" Target="../media/image72.wmf"/><Relationship Id="rId6" Type="http://schemas.openxmlformats.org/officeDocument/2006/relationships/image" Target="../media/image40.wmf"/><Relationship Id="rId11" Type="http://schemas.openxmlformats.org/officeDocument/2006/relationships/image" Target="../media/image75.emf"/><Relationship Id="rId5" Type="http://schemas.openxmlformats.org/officeDocument/2006/relationships/image" Target="../media/image57.wmf"/><Relationship Id="rId10" Type="http://schemas.openxmlformats.org/officeDocument/2006/relationships/image" Target="../media/image74.wmf"/><Relationship Id="rId4" Type="http://schemas.openxmlformats.org/officeDocument/2006/relationships/image" Target="../media/image56.wmf"/><Relationship Id="rId9" Type="http://schemas.openxmlformats.org/officeDocument/2006/relationships/image" Target="../media/image73.wmf"/><Relationship Id="rId1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0.wmf"/><Relationship Id="rId7" Type="http://schemas.openxmlformats.org/officeDocument/2006/relationships/image" Target="../media/image13.e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4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e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4.wmf"/><Relationship Id="rId5" Type="http://schemas.openxmlformats.org/officeDocument/2006/relationships/image" Target="../media/image19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4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4.wmf"/><Relationship Id="rId5" Type="http://schemas.openxmlformats.org/officeDocument/2006/relationships/image" Target="../media/image19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.wmf"/><Relationship Id="rId11" Type="http://schemas.openxmlformats.org/officeDocument/2006/relationships/image" Target="../media/image46.emf"/><Relationship Id="rId5" Type="http://schemas.openxmlformats.org/officeDocument/2006/relationships/image" Target="../media/image41.wmf"/><Relationship Id="rId10" Type="http://schemas.openxmlformats.org/officeDocument/2006/relationships/image" Target="../media/image45.emf"/><Relationship Id="rId4" Type="http://schemas.openxmlformats.org/officeDocument/2006/relationships/image" Target="../media/image40.wmf"/><Relationship Id="rId9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4F17F1B-C5F6-409B-B2DE-7FB94B6D6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9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FC471C-ABA6-4D29-8B87-C6DEE0839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33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E4E24-1E23-42ED-B5AF-A9085FDAD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780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54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2927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73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7.bin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oleObject" Target="../embeddings/oleObject58.bin"/><Relationship Id="rId10" Type="http://schemas.openxmlformats.org/officeDocument/2006/relationships/oleObject" Target="../embeddings/oleObject55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9.wmf"/><Relationship Id="rId14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wmf"/><Relationship Id="rId18" Type="http://schemas.openxmlformats.org/officeDocument/2006/relationships/image" Target="../media/image43.wmf"/><Relationship Id="rId26" Type="http://schemas.openxmlformats.org/officeDocument/2006/relationships/image" Target="../media/image60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71.bin"/><Relationship Id="rId34" Type="http://schemas.openxmlformats.org/officeDocument/2006/relationships/image" Target="../media/image64.e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6.bin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3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image" Target="../media/image4.wmf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56.wmf"/><Relationship Id="rId24" Type="http://schemas.openxmlformats.org/officeDocument/2006/relationships/image" Target="../media/image59.wmf"/><Relationship Id="rId32" Type="http://schemas.openxmlformats.org/officeDocument/2006/relationships/image" Target="../media/image63.emf"/><Relationship Id="rId5" Type="http://schemas.openxmlformats.org/officeDocument/2006/relationships/image" Target="../media/image54.emf"/><Relationship Id="rId15" Type="http://schemas.openxmlformats.org/officeDocument/2006/relationships/image" Target="../media/image40.wmf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61.wmf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0.bin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67.bin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62.emf"/><Relationship Id="rId8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69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89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82.bin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oleObject" Target="../embeddings/oleObject85.bin"/><Relationship Id="rId10" Type="http://schemas.openxmlformats.org/officeDocument/2006/relationships/oleObject" Target="../embeddings/oleObject81.bin"/><Relationship Id="rId19" Type="http://schemas.openxmlformats.org/officeDocument/2006/relationships/oleObject" Target="../embeddings/oleObject88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84.bin"/><Relationship Id="rId22" Type="http://schemas.openxmlformats.org/officeDocument/2006/relationships/image" Target="../media/image7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57.wmf"/><Relationship Id="rId18" Type="http://schemas.openxmlformats.org/officeDocument/2006/relationships/image" Target="../media/image43.wmf"/><Relationship Id="rId26" Type="http://schemas.openxmlformats.org/officeDocument/2006/relationships/image" Target="../media/image75.emf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91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6.bin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image" Target="../media/image4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56.wmf"/><Relationship Id="rId24" Type="http://schemas.openxmlformats.org/officeDocument/2006/relationships/image" Target="../media/image74.wmf"/><Relationship Id="rId32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40.wmf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76.emf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0.bin"/><Relationship Id="rId31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67.bin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7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4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1.wmf"/><Relationship Id="rId5" Type="http://schemas.openxmlformats.org/officeDocument/2006/relationships/image" Target="../media/image16.wmf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1.wmf"/><Relationship Id="rId5" Type="http://schemas.openxmlformats.org/officeDocument/2006/relationships/image" Target="../media/image21.wmf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6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12" Type="http://schemas.openxmlformats.org/officeDocument/2006/relationships/image" Target="../media/image3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4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2.wmf"/><Relationship Id="rId25" Type="http://schemas.openxmlformats.org/officeDocument/2006/relationships/image" Target="../media/image46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37.wmf"/><Relationship Id="rId15" Type="http://schemas.openxmlformats.org/officeDocument/2006/relationships/image" Target="../media/image4.wmf"/><Relationship Id="rId23" Type="http://schemas.openxmlformats.org/officeDocument/2006/relationships/image" Target="../media/image45.e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5896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105399" y="4724400"/>
            <a:ext cx="347254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34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Magnetic Circuits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03017" y="3959476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17" y="3959476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9911" y="964077"/>
            <a:ext cx="5964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is the circuit model of the previous structure.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759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706775"/>
              </p:ext>
            </p:extLst>
          </p:nvPr>
        </p:nvGraphicFramePr>
        <p:xfrm>
          <a:off x="6364967" y="2199275"/>
          <a:ext cx="180975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06" name="Equation" r:id="rId4" imgW="838080" imgH="1358640" progId="Equation.DSMT4">
                  <p:embed/>
                </p:oleObj>
              </mc:Choice>
              <mc:Fallback>
                <p:oleObj name="Equation" r:id="rId4" imgW="838080" imgH="135864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967" y="2199275"/>
                        <a:ext cx="1809750" cy="2928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465807" y="1605523"/>
            <a:ext cx="5091112" cy="4221023"/>
            <a:chOff x="249238" y="1563187"/>
            <a:chExt cx="5091112" cy="4221023"/>
          </a:xfrm>
        </p:grpSpPr>
        <p:graphicFrame>
          <p:nvGraphicFramePr>
            <p:cNvPr id="4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9597014"/>
                </p:ext>
              </p:extLst>
            </p:nvPr>
          </p:nvGraphicFramePr>
          <p:xfrm>
            <a:off x="249238" y="3347954"/>
            <a:ext cx="1087437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07" name="Equation" r:id="rId6" imgW="545760" imgH="241200" progId="Equation.DSMT4">
                    <p:embed/>
                  </p:oleObj>
                </mc:Choice>
                <mc:Fallback>
                  <p:oleObj name="Equation" r:id="rId6" imgW="545760" imgH="241200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238" y="3347954"/>
                          <a:ext cx="1087437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Rectangle 51"/>
            <p:cNvSpPr/>
            <p:nvPr/>
          </p:nvSpPr>
          <p:spPr bwMode="auto">
            <a:xfrm>
              <a:off x="1677746" y="2208194"/>
              <a:ext cx="2975212" cy="2784143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" name="Group 26"/>
            <p:cNvGrpSpPr/>
            <p:nvPr/>
          </p:nvGrpSpPr>
          <p:grpSpPr>
            <a:xfrm>
              <a:off x="1445732" y="3340959"/>
              <a:ext cx="436729" cy="508084"/>
              <a:chOff x="6687403" y="3562066"/>
              <a:chExt cx="436729" cy="508084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6687403" y="3589361"/>
                <a:ext cx="436729" cy="436729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755643" y="3562066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+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785211" y="3700818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-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 bwMode="auto">
            <a:xfrm rot="5400000">
              <a:off x="4509846" y="2527374"/>
              <a:ext cx="268462" cy="20128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/>
            <p:nvPr/>
          </p:nvSpPr>
          <p:spPr bwMode="auto">
            <a:xfrm rot="10800000">
              <a:off x="2873994" y="2096740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 bwMode="auto">
            <a:xfrm rot="10800000">
              <a:off x="2814618" y="4875566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8"/>
            <p:cNvSpPr/>
            <p:nvPr/>
          </p:nvSpPr>
          <p:spPr bwMode="auto">
            <a:xfrm rot="5400000">
              <a:off x="4492128" y="4319897"/>
              <a:ext cx="325981" cy="1795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/>
            <p:nvPr/>
          </p:nvSpPr>
          <p:spPr bwMode="auto">
            <a:xfrm rot="5400000">
              <a:off x="4262244" y="3407775"/>
              <a:ext cx="795649" cy="1933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/>
            <p:nvPr/>
          </p:nvSpPr>
          <p:spPr bwMode="auto">
            <a:xfrm rot="5400000">
              <a:off x="1438202" y="2751861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940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1625712"/>
                </p:ext>
              </p:extLst>
            </p:nvPr>
          </p:nvGraphicFramePr>
          <p:xfrm>
            <a:off x="958850" y="2205038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08" name="Equation" r:id="rId8" imgW="241200" imgH="228600" progId="Equation.DSMT4">
                    <p:embed/>
                  </p:oleObj>
                </mc:Choice>
                <mc:Fallback>
                  <p:oleObj name="Equation" r:id="rId8" imgW="241200" imgH="22860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850" y="2205038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Arrow Connector 28"/>
            <p:cNvCxnSpPr/>
            <p:nvPr/>
          </p:nvCxnSpPr>
          <p:spPr bwMode="auto">
            <a:xfrm>
              <a:off x="2822974" y="2544455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6718101"/>
                </p:ext>
              </p:extLst>
            </p:nvPr>
          </p:nvGraphicFramePr>
          <p:xfrm>
            <a:off x="2695575" y="2700338"/>
            <a:ext cx="912813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09" name="Equation" r:id="rId10" imgW="457200" imgH="228600" progId="Equation.DSMT4">
                    <p:embed/>
                  </p:oleObj>
                </mc:Choice>
                <mc:Fallback>
                  <p:oleObj name="Equation" r:id="rId10" imgW="457200" imgH="2286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5575" y="2700338"/>
                          <a:ext cx="912813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0371167"/>
                </p:ext>
              </p:extLst>
            </p:nvPr>
          </p:nvGraphicFramePr>
          <p:xfrm>
            <a:off x="2910681" y="1563187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10" name="Equation" r:id="rId12" imgW="241200" imgH="228600" progId="Equation.DSMT4">
                    <p:embed/>
                  </p:oleObj>
                </mc:Choice>
                <mc:Fallback>
                  <p:oleObj name="Equation" r:id="rId12" imgW="241200" imgH="228600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0681" y="1563187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279926"/>
                </p:ext>
              </p:extLst>
            </p:nvPr>
          </p:nvGraphicFramePr>
          <p:xfrm>
            <a:off x="4806950" y="2205038"/>
            <a:ext cx="5080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11" name="Equation" r:id="rId13" imgW="253800" imgH="228600" progId="Equation.DSMT4">
                    <p:embed/>
                  </p:oleObj>
                </mc:Choice>
                <mc:Fallback>
                  <p:oleObj name="Equation" r:id="rId13" imgW="253800" imgH="22860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6950" y="2205038"/>
                          <a:ext cx="5080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953162"/>
                </p:ext>
              </p:extLst>
            </p:nvPr>
          </p:nvGraphicFramePr>
          <p:xfrm>
            <a:off x="4806950" y="4419954"/>
            <a:ext cx="5080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12" name="Equation" r:id="rId15" imgW="253800" imgH="228600" progId="Equation.DSMT4">
                    <p:embed/>
                  </p:oleObj>
                </mc:Choice>
                <mc:Fallback>
                  <p:oleObj name="Equation" r:id="rId15" imgW="253800" imgH="228600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6950" y="4419954"/>
                          <a:ext cx="5080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496550"/>
                </p:ext>
              </p:extLst>
            </p:nvPr>
          </p:nvGraphicFramePr>
          <p:xfrm>
            <a:off x="4832350" y="3284538"/>
            <a:ext cx="508000" cy="481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13" name="Equation" r:id="rId16" imgW="253800" imgH="241200" progId="Equation.DSMT4">
                    <p:embed/>
                  </p:oleObj>
                </mc:Choice>
                <mc:Fallback>
                  <p:oleObj name="Equation" r:id="rId16" imgW="253800" imgH="241200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350" y="3284538"/>
                          <a:ext cx="508000" cy="481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9500137"/>
                </p:ext>
              </p:extLst>
            </p:nvPr>
          </p:nvGraphicFramePr>
          <p:xfrm>
            <a:off x="2845567" y="5328598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014" name="Equation" r:id="rId18" imgW="241200" imgH="228600" progId="Equation.DSMT4">
                    <p:embed/>
                  </p:oleObj>
                </mc:Choice>
                <mc:Fallback>
                  <p:oleObj name="Equation" r:id="rId18" imgW="241200" imgH="22860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5567" y="5328598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487087"/>
              </p:ext>
            </p:extLst>
          </p:nvPr>
        </p:nvGraphicFramePr>
        <p:xfrm>
          <a:off x="225425" y="6137943"/>
          <a:ext cx="35480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15" name="Equation" r:id="rId19" imgW="2222280" imgH="253800" progId="Equation.DSMT4">
                  <p:embed/>
                </p:oleObj>
              </mc:Choice>
              <mc:Fallback>
                <p:oleObj name="Equation" r:id="rId19" imgW="2222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25425" y="6137943"/>
                        <a:ext cx="354806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38071" y="6136102"/>
            <a:ext cx="500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(Air gaps in a core choke off the magnetic flux!)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42488" y="833000"/>
            <a:ext cx="466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Another example is shown here.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226390" y="5375788"/>
            <a:ext cx="5392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Each segment of the structure is a reluctance.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666" y="5942213"/>
            <a:ext cx="6488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The cross sectional area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600" dirty="0" smtClean="0">
                <a:solidFill>
                  <a:schemeClr val="bg2"/>
                </a:solidFill>
              </a:rPr>
              <a:t> is different for the middle segments.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65893"/>
              </p:ext>
            </p:extLst>
          </p:nvPr>
        </p:nvGraphicFramePr>
        <p:xfrm>
          <a:off x="7271760" y="4800473"/>
          <a:ext cx="1245197" cy="190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98" name="Equation" r:id="rId4" imgW="888788" imgH="1359506" progId="Equation.DSMT4">
                  <p:embed/>
                </p:oleObj>
              </mc:Choice>
              <mc:Fallback>
                <p:oleObj name="Equation" r:id="rId4" imgW="888788" imgH="135950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71760" y="4800473"/>
                        <a:ext cx="1245197" cy="19033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95114" y="1327726"/>
            <a:ext cx="7654935" cy="3846772"/>
            <a:chOff x="495114" y="1327726"/>
            <a:chExt cx="7654935" cy="3846772"/>
          </a:xfrm>
        </p:grpSpPr>
        <p:sp>
          <p:nvSpPr>
            <p:cNvPr id="17" name="Cube 16"/>
            <p:cNvSpPr/>
            <p:nvPr/>
          </p:nvSpPr>
          <p:spPr bwMode="auto">
            <a:xfrm>
              <a:off x="1604664" y="1767787"/>
              <a:ext cx="3293404" cy="2895749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80229" y="2461137"/>
              <a:ext cx="2155433" cy="176226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1988015" y="3824363"/>
              <a:ext cx="544513" cy="40046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2522332" y="3817243"/>
              <a:ext cx="16110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2512135" y="2508009"/>
              <a:ext cx="0" cy="13561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2399976" y="2461136"/>
              <a:ext cx="1733370" cy="14682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589598" y="3614231"/>
              <a:ext cx="896437" cy="257798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613035" y="3245111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1614986" y="2942385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1616936" y="2639659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570121" y="2594752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560356" y="3873981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874793" y="3872029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876745" y="2585688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5050190"/>
                </p:ext>
              </p:extLst>
            </p:nvPr>
          </p:nvGraphicFramePr>
          <p:xfrm>
            <a:off x="904699" y="3980437"/>
            <a:ext cx="250144" cy="300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899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4699" y="3980437"/>
                          <a:ext cx="250144" cy="3005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Cube 42"/>
            <p:cNvSpPr/>
            <p:nvPr/>
          </p:nvSpPr>
          <p:spPr bwMode="auto">
            <a:xfrm>
              <a:off x="4459312" y="1770062"/>
              <a:ext cx="3293404" cy="2895749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845510" y="2449764"/>
              <a:ext cx="2155433" cy="176226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flipV="1">
              <a:off x="4866836" y="3822436"/>
              <a:ext cx="506692" cy="4009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376980" y="3805870"/>
              <a:ext cx="16110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5366783" y="2496636"/>
              <a:ext cx="0" cy="13561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254624" y="2449763"/>
              <a:ext cx="1733370" cy="14682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4485" y="3113900"/>
              <a:ext cx="1555844" cy="31389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4133792" y="3113900"/>
              <a:ext cx="74671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4829828" y="2718115"/>
              <a:ext cx="423080" cy="3957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 rot="19076691">
              <a:off x="4870590" y="2862427"/>
              <a:ext cx="653713" cy="330989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 flipV="1">
              <a:off x="4815228" y="2733032"/>
              <a:ext cx="435935" cy="3827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4" name="Parallelogram 103"/>
            <p:cNvSpPr/>
            <p:nvPr/>
          </p:nvSpPr>
          <p:spPr bwMode="auto">
            <a:xfrm>
              <a:off x="4133079" y="3117412"/>
              <a:ext cx="1121135" cy="310100"/>
            </a:xfrm>
            <a:prstGeom prst="parallelogram">
              <a:avLst>
                <a:gd name="adj" fmla="val 132586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4498840" y="2539982"/>
              <a:ext cx="302150" cy="55659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4133080" y="3112475"/>
              <a:ext cx="6967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1" name="Freeform 110"/>
            <p:cNvSpPr/>
            <p:nvPr/>
          </p:nvSpPr>
          <p:spPr bwMode="auto">
            <a:xfrm>
              <a:off x="4835266" y="3154914"/>
              <a:ext cx="397566" cy="310101"/>
            </a:xfrm>
            <a:custGeom>
              <a:avLst/>
              <a:gdLst>
                <a:gd name="connsiteX0" fmla="*/ 0 w 397566"/>
                <a:gd name="connsiteY0" fmla="*/ 302150 h 310101"/>
                <a:gd name="connsiteX1" fmla="*/ 389614 w 397566"/>
                <a:gd name="connsiteY1" fmla="*/ 0 h 310101"/>
                <a:gd name="connsiteX2" fmla="*/ 397566 w 397566"/>
                <a:gd name="connsiteY2" fmla="*/ 310101 h 310101"/>
                <a:gd name="connsiteX3" fmla="*/ 0 w 397566"/>
                <a:gd name="connsiteY3" fmla="*/ 302150 h 3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566" h="310101">
                  <a:moveTo>
                    <a:pt x="0" y="302150"/>
                  </a:moveTo>
                  <a:lnTo>
                    <a:pt x="389614" y="0"/>
                  </a:lnTo>
                  <a:lnTo>
                    <a:pt x="397566" y="310101"/>
                  </a:lnTo>
                  <a:lnTo>
                    <a:pt x="0" y="30215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4700617" y="1967488"/>
              <a:ext cx="28263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6353741"/>
                </p:ext>
              </p:extLst>
            </p:nvPr>
          </p:nvGraphicFramePr>
          <p:xfrm>
            <a:off x="5935486" y="1357888"/>
            <a:ext cx="255588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0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35486" y="1357888"/>
                          <a:ext cx="255588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7" name="Straight Arrow Connector 116"/>
            <p:cNvCxnSpPr/>
            <p:nvPr/>
          </p:nvCxnSpPr>
          <p:spPr bwMode="auto">
            <a:xfrm>
              <a:off x="7584342" y="2036761"/>
              <a:ext cx="0" cy="2258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598677"/>
                </p:ext>
              </p:extLst>
            </p:nvPr>
          </p:nvGraphicFramePr>
          <p:xfrm>
            <a:off x="7896049" y="2856488"/>
            <a:ext cx="2540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1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6049" y="2856488"/>
                          <a:ext cx="254000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7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0062449"/>
                </p:ext>
              </p:extLst>
            </p:nvPr>
          </p:nvGraphicFramePr>
          <p:xfrm>
            <a:off x="5499707" y="3401702"/>
            <a:ext cx="274637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2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9707" y="3401702"/>
                          <a:ext cx="274637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1" name="Straight Arrow Connector 120"/>
            <p:cNvCxnSpPr/>
            <p:nvPr/>
          </p:nvCxnSpPr>
          <p:spPr bwMode="auto">
            <a:xfrm>
              <a:off x="5349802" y="3190646"/>
              <a:ext cx="0" cy="924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3982160" y="3012517"/>
              <a:ext cx="0" cy="3641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4510162"/>
                </p:ext>
              </p:extLst>
            </p:nvPr>
          </p:nvGraphicFramePr>
          <p:xfrm>
            <a:off x="3554235" y="2977282"/>
            <a:ext cx="293688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3" name="Equation" r:id="rId14" imgW="190417" imgH="241195" progId="Equation.DSMT4">
                    <p:embed/>
                  </p:oleObj>
                </mc:Choice>
                <mc:Fallback>
                  <p:oleObj name="Equation" r:id="rId14" imgW="190417" imgH="241195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4235" y="2977282"/>
                          <a:ext cx="293688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Arrow Connector 48"/>
            <p:cNvCxnSpPr/>
            <p:nvPr/>
          </p:nvCxnSpPr>
          <p:spPr bwMode="auto">
            <a:xfrm>
              <a:off x="1843117" y="1967488"/>
              <a:ext cx="28263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195980"/>
                </p:ext>
              </p:extLst>
            </p:nvPr>
          </p:nvGraphicFramePr>
          <p:xfrm>
            <a:off x="3162124" y="1327726"/>
            <a:ext cx="255587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4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124" y="1327726"/>
                          <a:ext cx="255587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780768"/>
                </p:ext>
              </p:extLst>
            </p:nvPr>
          </p:nvGraphicFramePr>
          <p:xfrm>
            <a:off x="5307016" y="2704028"/>
            <a:ext cx="801687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5" name="Equation" r:id="rId17" imgW="533169" imgH="203112" progId="Equation.DSMT4">
                    <p:embed/>
                  </p:oleObj>
                </mc:Choice>
                <mc:Fallback>
                  <p:oleObj name="Equation" r:id="rId17" imgW="533169" imgH="203112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7016" y="2704028"/>
                          <a:ext cx="801687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6373035"/>
                </p:ext>
              </p:extLst>
            </p:nvPr>
          </p:nvGraphicFramePr>
          <p:xfrm>
            <a:off x="495114" y="3029071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6" name="Equation" r:id="rId19" imgW="508000" imgH="190500" progId="Equation.DSMT4">
                    <p:embed/>
                  </p:oleObj>
                </mc:Choice>
                <mc:Fallback>
                  <p:oleObj name="Equation" r:id="rId19" imgW="508000" imgH="190500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14" y="3029071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5" name="Straight Connector 84"/>
            <p:cNvCxnSpPr/>
            <p:nvPr/>
          </p:nvCxnSpPr>
          <p:spPr bwMode="auto">
            <a:xfrm flipV="1">
              <a:off x="5252471" y="3136330"/>
              <a:ext cx="0" cy="29800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749322"/>
                </p:ext>
              </p:extLst>
            </p:nvPr>
          </p:nvGraphicFramePr>
          <p:xfrm>
            <a:off x="2850414" y="4228358"/>
            <a:ext cx="317080" cy="4388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7" name="Equation" r:id="rId21" imgW="164880" imgH="228600" progId="Equation.DSMT4">
                    <p:embed/>
                  </p:oleObj>
                </mc:Choice>
                <mc:Fallback>
                  <p:oleObj name="Equation" r:id="rId21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850414" y="4228358"/>
                          <a:ext cx="317080" cy="4388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205855"/>
                </p:ext>
              </p:extLst>
            </p:nvPr>
          </p:nvGraphicFramePr>
          <p:xfrm>
            <a:off x="5900835" y="4258266"/>
            <a:ext cx="283433" cy="392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8" name="Equation" r:id="rId23" imgW="164880" imgH="228600" progId="Equation.DSMT4">
                    <p:embed/>
                  </p:oleObj>
                </mc:Choice>
                <mc:Fallback>
                  <p:oleObj name="Equation" r:id="rId2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900835" y="4258266"/>
                          <a:ext cx="283433" cy="3924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7528836"/>
                </p:ext>
              </p:extLst>
            </p:nvPr>
          </p:nvGraphicFramePr>
          <p:xfrm>
            <a:off x="4442267" y="3062545"/>
            <a:ext cx="333774" cy="398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09" name="Equation" r:id="rId25" imgW="190440" imgH="228600" progId="Equation.DSMT4">
                    <p:embed/>
                  </p:oleObj>
                </mc:Choice>
                <mc:Fallback>
                  <p:oleObj name="Equation" r:id="rId25" imgW="1904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442267" y="3062545"/>
                          <a:ext cx="333774" cy="398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418822"/>
                </p:ext>
              </p:extLst>
            </p:nvPr>
          </p:nvGraphicFramePr>
          <p:xfrm>
            <a:off x="5727630" y="3055527"/>
            <a:ext cx="1025273" cy="419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10" name="Equation" r:id="rId27" imgW="558720" imgH="228600" progId="Equation.DSMT4">
                    <p:embed/>
                  </p:oleObj>
                </mc:Choice>
                <mc:Fallback>
                  <p:oleObj name="Equation" r:id="rId27" imgW="55872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5727630" y="3055527"/>
                          <a:ext cx="1025273" cy="4194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3040843"/>
                </p:ext>
              </p:extLst>
            </p:nvPr>
          </p:nvGraphicFramePr>
          <p:xfrm>
            <a:off x="4580289" y="4219348"/>
            <a:ext cx="3397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11" name="Equation" r:id="rId29" imgW="340042" imgH="407023" progId="Equation.DSMT4">
                    <p:embed/>
                  </p:oleObj>
                </mc:Choice>
                <mc:Fallback>
                  <p:oleObj name="Equation" r:id="rId29" imgW="340042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4580289" y="4219348"/>
                          <a:ext cx="3397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4710221"/>
                </p:ext>
              </p:extLst>
            </p:nvPr>
          </p:nvGraphicFramePr>
          <p:xfrm>
            <a:off x="4261351" y="4739523"/>
            <a:ext cx="1631950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12" name="Equation" r:id="rId31" imgW="1632204" imgH="434422" progId="Equation.DSMT4">
                    <p:embed/>
                  </p:oleObj>
                </mc:Choice>
                <mc:Fallback>
                  <p:oleObj name="Equation" r:id="rId31" imgW="1632204" imgH="4344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4261351" y="4739523"/>
                          <a:ext cx="1631950" cy="434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" name="Straight Arrow Connector 59"/>
            <p:cNvCxnSpPr/>
            <p:nvPr/>
          </p:nvCxnSpPr>
          <p:spPr bwMode="auto">
            <a:xfrm>
              <a:off x="4984843" y="2430379"/>
              <a:ext cx="0" cy="5255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615679"/>
                </p:ext>
              </p:extLst>
            </p:nvPr>
          </p:nvGraphicFramePr>
          <p:xfrm>
            <a:off x="4566235" y="2493211"/>
            <a:ext cx="274637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913" name="Equation" r:id="rId33" imgW="274553" imgH="353666" progId="Equation.DSMT4">
                    <p:embed/>
                  </p:oleObj>
                </mc:Choice>
                <mc:Fallback>
                  <p:oleObj name="Equation" r:id="rId33" imgW="274553" imgH="35366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4566235" y="2493211"/>
                          <a:ext cx="274637" cy="354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03453" y="763207"/>
            <a:ext cx="5964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is the circuit model of the previous structure.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4182" y="6068257"/>
            <a:ext cx="7768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can solve this using a mesh-current approach (details omitted).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62885" y="1328967"/>
            <a:ext cx="49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 that meshed currents have been defined.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8938" y="1775828"/>
            <a:ext cx="7995734" cy="4060769"/>
            <a:chOff x="388938" y="1775828"/>
            <a:chExt cx="7995734" cy="4060769"/>
          </a:xfrm>
        </p:grpSpPr>
        <p:graphicFrame>
          <p:nvGraphicFramePr>
            <p:cNvPr id="4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755830"/>
                </p:ext>
              </p:extLst>
            </p:nvPr>
          </p:nvGraphicFramePr>
          <p:xfrm>
            <a:off x="388938" y="3578225"/>
            <a:ext cx="108902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38" name="Equation" r:id="rId4" imgW="545760" imgH="241200" progId="Equation.DSMT4">
                    <p:embed/>
                  </p:oleObj>
                </mc:Choice>
                <mc:Fallback>
                  <p:oleObj name="Equation" r:id="rId4" imgW="545760" imgH="241200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38" y="3578225"/>
                          <a:ext cx="1089025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Rectangle 51"/>
            <p:cNvSpPr/>
            <p:nvPr/>
          </p:nvSpPr>
          <p:spPr bwMode="auto">
            <a:xfrm>
              <a:off x="1774355" y="2438528"/>
              <a:ext cx="2975212" cy="2784143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4" name="Group 26"/>
            <p:cNvGrpSpPr/>
            <p:nvPr/>
          </p:nvGrpSpPr>
          <p:grpSpPr>
            <a:xfrm>
              <a:off x="1542341" y="3571293"/>
              <a:ext cx="436729" cy="508084"/>
              <a:chOff x="6687403" y="3562066"/>
              <a:chExt cx="436729" cy="508084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6687403" y="3589361"/>
                <a:ext cx="436729" cy="436729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755643" y="3562066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+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785211" y="3700818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-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60" name="Rectangle 59"/>
            <p:cNvSpPr/>
            <p:nvPr/>
          </p:nvSpPr>
          <p:spPr bwMode="auto">
            <a:xfrm>
              <a:off x="4729332" y="2436549"/>
              <a:ext cx="2975212" cy="2784143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5400000">
              <a:off x="4594423" y="2757708"/>
              <a:ext cx="268462" cy="20128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 rot="5400000">
              <a:off x="7472736" y="3684818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 bwMode="auto">
            <a:xfrm rot="10800000">
              <a:off x="6012666" y="2352804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/>
            <p:nvPr/>
          </p:nvSpPr>
          <p:spPr bwMode="auto">
            <a:xfrm rot="10800000">
              <a:off x="2970603" y="2327074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 bwMode="auto">
            <a:xfrm rot="10800000">
              <a:off x="2911227" y="5105900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 bwMode="auto">
            <a:xfrm rot="10800000">
              <a:off x="6046312" y="5117776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8"/>
            <p:cNvSpPr/>
            <p:nvPr/>
          </p:nvSpPr>
          <p:spPr bwMode="auto">
            <a:xfrm rot="5400000">
              <a:off x="4564673" y="4550231"/>
              <a:ext cx="325981" cy="179516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rot="5400000">
              <a:off x="4345806" y="3638109"/>
              <a:ext cx="795649" cy="1933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/>
            <p:nvPr/>
          </p:nvSpPr>
          <p:spPr bwMode="auto">
            <a:xfrm rot="5400000">
              <a:off x="1523794" y="2982195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940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6914740"/>
                </p:ext>
              </p:extLst>
            </p:nvPr>
          </p:nvGraphicFramePr>
          <p:xfrm>
            <a:off x="1149767" y="2378492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39" name="Equation" r:id="rId6" imgW="241200" imgH="228600" progId="Equation.DSMT4">
                    <p:embed/>
                  </p:oleObj>
                </mc:Choice>
                <mc:Fallback>
                  <p:oleObj name="Equation" r:id="rId6" imgW="241200" imgH="22860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767" y="2378492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Arrow Connector 33"/>
            <p:cNvCxnSpPr/>
            <p:nvPr/>
          </p:nvCxnSpPr>
          <p:spPr bwMode="auto">
            <a:xfrm>
              <a:off x="2924034" y="2786540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5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2946923"/>
                </p:ext>
              </p:extLst>
            </p:nvPr>
          </p:nvGraphicFramePr>
          <p:xfrm>
            <a:off x="2639703" y="2937847"/>
            <a:ext cx="1014413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0" name="Equation" r:id="rId8" imgW="508000" imgH="228600" progId="Equation.DSMT4">
                    <p:embed/>
                  </p:oleObj>
                </mc:Choice>
                <mc:Fallback>
                  <p:oleObj name="Equation" r:id="rId8" imgW="508000" imgH="22860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9703" y="2937847"/>
                          <a:ext cx="1014413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Arrow Connector 35"/>
            <p:cNvCxnSpPr/>
            <p:nvPr/>
          </p:nvCxnSpPr>
          <p:spPr bwMode="auto">
            <a:xfrm>
              <a:off x="5860088" y="2789673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940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9740867"/>
                </p:ext>
              </p:extLst>
            </p:nvPr>
          </p:nvGraphicFramePr>
          <p:xfrm>
            <a:off x="5756559" y="2920384"/>
            <a:ext cx="109061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1" name="Equation" r:id="rId10" imgW="545863" imgH="228501" progId="Equation.DSMT4">
                    <p:embed/>
                  </p:oleObj>
                </mc:Choice>
                <mc:Fallback>
                  <p:oleObj name="Equation" r:id="rId10" imgW="545863" imgH="228501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6559" y="2920384"/>
                          <a:ext cx="1090613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38"/>
            <p:cNvSpPr/>
            <p:nvPr/>
          </p:nvSpPr>
          <p:spPr bwMode="auto">
            <a:xfrm>
              <a:off x="2156346" y="2782505"/>
              <a:ext cx="2183642" cy="2197289"/>
            </a:xfrm>
            <a:prstGeom prst="rect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237753" y="2791009"/>
              <a:ext cx="2183642" cy="2197289"/>
            </a:xfrm>
            <a:prstGeom prst="rect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rot="16200000" flipH="1" flipV="1">
              <a:off x="7072665" y="3733272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2955879" y="4973209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>
              <a:off x="5944739" y="4992089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5400000" flipH="1">
              <a:off x="1800758" y="3817433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rot="5400000" flipH="1">
              <a:off x="4881921" y="3749194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16200000" flipH="1" flipV="1">
              <a:off x="3985415" y="3735547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9333711"/>
                </p:ext>
              </p:extLst>
            </p:nvPr>
          </p:nvGraphicFramePr>
          <p:xfrm>
            <a:off x="2970602" y="1775828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2" name="Equation" r:id="rId12" imgW="241200" imgH="228600" progId="Equation.DSMT4">
                    <p:embed/>
                  </p:oleObj>
                </mc:Choice>
                <mc:Fallback>
                  <p:oleObj name="Equation" r:id="rId12" imgW="241200" imgH="228600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0602" y="1775828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0522894"/>
                </p:ext>
              </p:extLst>
            </p:nvPr>
          </p:nvGraphicFramePr>
          <p:xfrm>
            <a:off x="6010215" y="1806586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3" name="Equation" r:id="rId13" imgW="241200" imgH="228600" progId="Equation.DSMT4">
                    <p:embed/>
                  </p:oleObj>
                </mc:Choice>
                <mc:Fallback>
                  <p:oleObj name="Equation" r:id="rId13" imgW="241200" imgH="228600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0215" y="1806586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1056619"/>
                </p:ext>
              </p:extLst>
            </p:nvPr>
          </p:nvGraphicFramePr>
          <p:xfrm>
            <a:off x="7902072" y="3571293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4" name="Equation" r:id="rId14" imgW="241200" imgH="228600" progId="Equation.DSMT4">
                    <p:embed/>
                  </p:oleObj>
                </mc:Choice>
                <mc:Fallback>
                  <p:oleObj name="Equation" r:id="rId14" imgW="241200" imgH="228600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02072" y="3571293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967034"/>
                </p:ext>
              </p:extLst>
            </p:nvPr>
          </p:nvGraphicFramePr>
          <p:xfrm>
            <a:off x="6058281" y="5373961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5" name="Equation" r:id="rId15" imgW="241200" imgH="228600" progId="Equation.DSMT4">
                    <p:embed/>
                  </p:oleObj>
                </mc:Choice>
                <mc:Fallback>
                  <p:oleObj name="Equation" r:id="rId15" imgW="241200" imgH="228600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8281" y="5373961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7964139"/>
                </p:ext>
              </p:extLst>
            </p:nvPr>
          </p:nvGraphicFramePr>
          <p:xfrm>
            <a:off x="2995450" y="5380985"/>
            <a:ext cx="48260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6" name="Equation" r:id="rId16" imgW="241200" imgH="228600" progId="Equation.DSMT4">
                    <p:embed/>
                  </p:oleObj>
                </mc:Choice>
                <mc:Fallback>
                  <p:oleObj name="Equation" r:id="rId16" imgW="241200" imgH="228600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5450" y="5380985"/>
                          <a:ext cx="48260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944288"/>
                </p:ext>
              </p:extLst>
            </p:nvPr>
          </p:nvGraphicFramePr>
          <p:xfrm>
            <a:off x="4829175" y="2476720"/>
            <a:ext cx="410122" cy="367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7" name="Equation" r:id="rId17" imgW="253800" imgH="228600" progId="Equation.DSMT4">
                    <p:embed/>
                  </p:oleObj>
                </mc:Choice>
                <mc:Fallback>
                  <p:oleObj name="Equation" r:id="rId17" imgW="253800" imgH="228600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9175" y="2476720"/>
                          <a:ext cx="410122" cy="3678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9211108"/>
                </p:ext>
              </p:extLst>
            </p:nvPr>
          </p:nvGraphicFramePr>
          <p:xfrm>
            <a:off x="4774381" y="4811716"/>
            <a:ext cx="407212" cy="365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8" name="Equation" r:id="rId19" imgW="253800" imgH="228600" progId="Equation.DSMT4">
                    <p:embed/>
                  </p:oleObj>
                </mc:Choice>
                <mc:Fallback>
                  <p:oleObj name="Equation" r:id="rId19" imgW="253800" imgH="228600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4381" y="4811716"/>
                          <a:ext cx="407212" cy="365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490518"/>
                </p:ext>
              </p:extLst>
            </p:nvPr>
          </p:nvGraphicFramePr>
          <p:xfrm>
            <a:off x="4822383" y="3558594"/>
            <a:ext cx="423988" cy="40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949" name="Equation" r:id="rId21" imgW="253800" imgH="241200" progId="Equation.DSMT4">
                    <p:embed/>
                  </p:oleObj>
                </mc:Choice>
                <mc:Fallback>
                  <p:oleObj name="Equation" r:id="rId21" imgW="253800" imgH="241200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2383" y="3558594"/>
                          <a:ext cx="423988" cy="40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650507" y="5072130"/>
            <a:ext cx="814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Once the fluxes </a:t>
            </a:r>
            <a:r>
              <a:rPr lang="en-US" i="1" dirty="0" smtClean="0">
                <a:solidFill>
                  <a:schemeClr val="bg1"/>
                </a:solidFill>
                <a:sym typeface="Symbol" panose="05050102010706020507" pitchFamily="18" charset="2"/>
              </a:rPr>
              <a:t>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and </a:t>
            </a:r>
            <a:r>
              <a:rPr lang="en-US" i="1" dirty="0" smtClean="0">
                <a:solidFill>
                  <a:schemeClr val="bg1"/>
                </a:solidFill>
                <a:sym typeface="Symbol" panose="05050102010706020507" pitchFamily="18" charset="2"/>
              </a:rPr>
              <a:t>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2</a:t>
            </a:r>
            <a:r>
              <a:rPr lang="en-US" baseline="-25000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are known (from the mesh-current analysis), we can find the value of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 in any part of the structure.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387461"/>
              </p:ext>
            </p:extLst>
          </p:nvPr>
        </p:nvGraphicFramePr>
        <p:xfrm>
          <a:off x="3850607" y="5883442"/>
          <a:ext cx="37703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9" name="Equation" r:id="rId4" imgW="2336760" imgH="457200" progId="Equation.DSMT4">
                  <p:embed/>
                </p:oleObj>
              </mc:Choice>
              <mc:Fallback>
                <p:oleObj name="Equation" r:id="rId4" imgW="2336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0607" y="5883442"/>
                        <a:ext cx="3770313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4791" y="6070360"/>
            <a:ext cx="30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Example: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 inside </a:t>
            </a:r>
            <a:r>
              <a:rPr lang="en-US" dirty="0" smtClean="0">
                <a:solidFill>
                  <a:schemeClr val="bg1"/>
                </a:solidFill>
              </a:rPr>
              <a:t>air </a:t>
            </a:r>
            <a:r>
              <a:rPr lang="en-US" dirty="0" smtClean="0">
                <a:solidFill>
                  <a:schemeClr val="bg1"/>
                </a:solidFill>
              </a:rPr>
              <a:t>gap: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648335" y="1285107"/>
            <a:ext cx="7654935" cy="3338085"/>
            <a:chOff x="648335" y="1285107"/>
            <a:chExt cx="7654935" cy="3338085"/>
          </a:xfrm>
        </p:grpSpPr>
        <p:sp>
          <p:nvSpPr>
            <p:cNvPr id="17" name="Cube 16"/>
            <p:cNvSpPr/>
            <p:nvPr/>
          </p:nvSpPr>
          <p:spPr bwMode="auto">
            <a:xfrm>
              <a:off x="1757885" y="1725168"/>
              <a:ext cx="3293404" cy="2895749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133450" y="2418518"/>
              <a:ext cx="2155433" cy="176226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2141236" y="3781744"/>
              <a:ext cx="544513" cy="40046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2675553" y="3774624"/>
              <a:ext cx="16110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2665356" y="2465390"/>
              <a:ext cx="0" cy="13561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2553197" y="2418517"/>
              <a:ext cx="1733370" cy="14682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742819" y="3571612"/>
              <a:ext cx="896437" cy="257798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766256" y="3202492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1768207" y="2899766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1770157" y="2597040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723342" y="2552133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713577" y="3831362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1028014" y="3829410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1029966" y="2543069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3491145"/>
                </p:ext>
              </p:extLst>
            </p:nvPr>
          </p:nvGraphicFramePr>
          <p:xfrm>
            <a:off x="1057920" y="3937818"/>
            <a:ext cx="250144" cy="300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0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39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20" y="3937818"/>
                          <a:ext cx="250144" cy="3005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Cube 42"/>
            <p:cNvSpPr/>
            <p:nvPr/>
          </p:nvSpPr>
          <p:spPr bwMode="auto">
            <a:xfrm>
              <a:off x="4612533" y="1727443"/>
              <a:ext cx="3293404" cy="2895749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998731" y="2407145"/>
              <a:ext cx="2155433" cy="176226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flipV="1">
              <a:off x="5020057" y="3779817"/>
              <a:ext cx="506692" cy="4009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530201" y="3763251"/>
              <a:ext cx="16110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5520004" y="2454017"/>
              <a:ext cx="0" cy="13561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407845" y="2407144"/>
              <a:ext cx="1733370" cy="14682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027706" y="3071281"/>
              <a:ext cx="1555844" cy="31389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4287013" y="3071281"/>
              <a:ext cx="74671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4983049" y="2675496"/>
              <a:ext cx="423080" cy="3957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 rot="19076691">
              <a:off x="5023811" y="2819808"/>
              <a:ext cx="653713" cy="330989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 flipV="1">
              <a:off x="4968449" y="2690413"/>
              <a:ext cx="435935" cy="3827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4" name="Parallelogram 103"/>
            <p:cNvSpPr/>
            <p:nvPr/>
          </p:nvSpPr>
          <p:spPr bwMode="auto">
            <a:xfrm>
              <a:off x="4286300" y="3074793"/>
              <a:ext cx="1121135" cy="310100"/>
            </a:xfrm>
            <a:prstGeom prst="parallelogram">
              <a:avLst>
                <a:gd name="adj" fmla="val 132586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4652061" y="2497363"/>
              <a:ext cx="302150" cy="55659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4286301" y="3069856"/>
              <a:ext cx="6967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1" name="Freeform 110"/>
            <p:cNvSpPr/>
            <p:nvPr/>
          </p:nvSpPr>
          <p:spPr bwMode="auto">
            <a:xfrm>
              <a:off x="4988487" y="3112295"/>
              <a:ext cx="397566" cy="310101"/>
            </a:xfrm>
            <a:custGeom>
              <a:avLst/>
              <a:gdLst>
                <a:gd name="connsiteX0" fmla="*/ 0 w 397566"/>
                <a:gd name="connsiteY0" fmla="*/ 302150 h 310101"/>
                <a:gd name="connsiteX1" fmla="*/ 389614 w 397566"/>
                <a:gd name="connsiteY1" fmla="*/ 0 h 310101"/>
                <a:gd name="connsiteX2" fmla="*/ 397566 w 397566"/>
                <a:gd name="connsiteY2" fmla="*/ 310101 h 310101"/>
                <a:gd name="connsiteX3" fmla="*/ 0 w 397566"/>
                <a:gd name="connsiteY3" fmla="*/ 302150 h 3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566" h="310101">
                  <a:moveTo>
                    <a:pt x="0" y="302150"/>
                  </a:moveTo>
                  <a:lnTo>
                    <a:pt x="389614" y="0"/>
                  </a:lnTo>
                  <a:lnTo>
                    <a:pt x="397566" y="310101"/>
                  </a:lnTo>
                  <a:lnTo>
                    <a:pt x="0" y="30215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4853838" y="1924869"/>
              <a:ext cx="28263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6124500"/>
                </p:ext>
              </p:extLst>
            </p:nvPr>
          </p:nvGraphicFramePr>
          <p:xfrm>
            <a:off x="6088707" y="1315269"/>
            <a:ext cx="255588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1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5837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8707" y="1315269"/>
                          <a:ext cx="255588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7" name="Straight Arrow Connector 116"/>
            <p:cNvCxnSpPr/>
            <p:nvPr/>
          </p:nvCxnSpPr>
          <p:spPr bwMode="auto">
            <a:xfrm>
              <a:off x="7737563" y="1994142"/>
              <a:ext cx="0" cy="2258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5148996"/>
                </p:ext>
              </p:extLst>
            </p:nvPr>
          </p:nvGraphicFramePr>
          <p:xfrm>
            <a:off x="8049270" y="2813869"/>
            <a:ext cx="2540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2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5837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9270" y="2813869"/>
                          <a:ext cx="254000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7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929766"/>
                </p:ext>
              </p:extLst>
            </p:nvPr>
          </p:nvGraphicFramePr>
          <p:xfrm>
            <a:off x="5652928" y="3359083"/>
            <a:ext cx="274637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3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5837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928" y="3359083"/>
                          <a:ext cx="274637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1" name="Straight Arrow Connector 120"/>
            <p:cNvCxnSpPr/>
            <p:nvPr/>
          </p:nvCxnSpPr>
          <p:spPr bwMode="auto">
            <a:xfrm>
              <a:off x="5503023" y="3148027"/>
              <a:ext cx="0" cy="924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4135381" y="2969898"/>
              <a:ext cx="0" cy="3641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716988"/>
                </p:ext>
              </p:extLst>
            </p:nvPr>
          </p:nvGraphicFramePr>
          <p:xfrm>
            <a:off x="3707456" y="2934663"/>
            <a:ext cx="293688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4" name="Equation" r:id="rId14" imgW="190417" imgH="241195" progId="Equation.DSMT4">
                    <p:embed/>
                  </p:oleObj>
                </mc:Choice>
                <mc:Fallback>
                  <p:oleObj name="Equation" r:id="rId14" imgW="190417" imgH="241195" progId="Equation.DSMT4">
                    <p:embed/>
                    <p:pic>
                      <p:nvPicPr>
                        <p:cNvPr id="5837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456" y="2934663"/>
                          <a:ext cx="293688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Arrow Connector 48"/>
            <p:cNvCxnSpPr/>
            <p:nvPr/>
          </p:nvCxnSpPr>
          <p:spPr bwMode="auto">
            <a:xfrm>
              <a:off x="1996338" y="1924869"/>
              <a:ext cx="28263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837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7882538"/>
                </p:ext>
              </p:extLst>
            </p:nvPr>
          </p:nvGraphicFramePr>
          <p:xfrm>
            <a:off x="3315345" y="1285107"/>
            <a:ext cx="255587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5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58379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5345" y="1285107"/>
                          <a:ext cx="255587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2201316"/>
                </p:ext>
              </p:extLst>
            </p:nvPr>
          </p:nvGraphicFramePr>
          <p:xfrm>
            <a:off x="5640710" y="2841883"/>
            <a:ext cx="801687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6" name="Equation" r:id="rId17" imgW="533169" imgH="203112" progId="Equation.DSMT4">
                    <p:embed/>
                  </p:oleObj>
                </mc:Choice>
                <mc:Fallback>
                  <p:oleObj name="Equation" r:id="rId17" imgW="533169" imgH="203112" progId="Equation.DSMT4">
                    <p:embed/>
                    <p:pic>
                      <p:nvPicPr>
                        <p:cNvPr id="5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710" y="2841883"/>
                          <a:ext cx="801687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3543085"/>
                </p:ext>
              </p:extLst>
            </p:nvPr>
          </p:nvGraphicFramePr>
          <p:xfrm>
            <a:off x="648335" y="2986452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7" name="Equation" r:id="rId19" imgW="508000" imgH="190500" progId="Equation.DSMT4">
                    <p:embed/>
                  </p:oleObj>
                </mc:Choice>
                <mc:Fallback>
                  <p:oleObj name="Equation" r:id="rId19" imgW="508000" imgH="190500" progId="Equation.DSMT4">
                    <p:embed/>
                    <p:pic>
                      <p:nvPicPr>
                        <p:cNvPr id="59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335" y="2986452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5" name="Straight Connector 84"/>
            <p:cNvCxnSpPr/>
            <p:nvPr/>
          </p:nvCxnSpPr>
          <p:spPr bwMode="auto">
            <a:xfrm flipV="1">
              <a:off x="5405692" y="3093711"/>
              <a:ext cx="0" cy="29800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2794021" y="2538659"/>
              <a:ext cx="1260624" cy="1244753"/>
            </a:xfrm>
            <a:prstGeom prst="rect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5581339" y="2498553"/>
              <a:ext cx="1260624" cy="1244753"/>
            </a:xfrm>
            <a:prstGeom prst="rect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>
              <a:off x="3212432" y="2545908"/>
              <a:ext cx="3972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6096000" y="2497588"/>
              <a:ext cx="3972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0695672"/>
                </p:ext>
              </p:extLst>
            </p:nvPr>
          </p:nvGraphicFramePr>
          <p:xfrm>
            <a:off x="3098382" y="2518610"/>
            <a:ext cx="318587" cy="409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8" name="Equation" r:id="rId21" imgW="177480" imgH="228600" progId="Equation.DSMT4">
                    <p:embed/>
                  </p:oleObj>
                </mc:Choice>
                <mc:Fallback>
                  <p:oleObj name="Equation" r:id="rId21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098382" y="2518610"/>
                          <a:ext cx="318587" cy="409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8638152"/>
                </p:ext>
              </p:extLst>
            </p:nvPr>
          </p:nvGraphicFramePr>
          <p:xfrm>
            <a:off x="6496214" y="2530891"/>
            <a:ext cx="297240" cy="356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999" name="Equation" r:id="rId23" imgW="190440" imgH="228600" progId="Equation.DSMT4">
                    <p:embed/>
                  </p:oleObj>
                </mc:Choice>
                <mc:Fallback>
                  <p:oleObj name="Equation" r:id="rId23" imgW="1904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6496214" y="2530891"/>
                          <a:ext cx="297240" cy="356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13671"/>
                </p:ext>
              </p:extLst>
            </p:nvPr>
          </p:nvGraphicFramePr>
          <p:xfrm>
            <a:off x="3041650" y="4182896"/>
            <a:ext cx="3175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000" name="Equation" r:id="rId25" imgW="317013" imgH="439109" progId="Equation.DSMT4">
                    <p:embed/>
                  </p:oleObj>
                </mc:Choice>
                <mc:Fallback>
                  <p:oleObj name="Equation" r:id="rId25" imgW="317013" imgH="43910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041650" y="4182896"/>
                          <a:ext cx="317500" cy="4397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8825936"/>
                </p:ext>
              </p:extLst>
            </p:nvPr>
          </p:nvGraphicFramePr>
          <p:xfrm>
            <a:off x="6017293" y="4194677"/>
            <a:ext cx="284163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001" name="Equation" r:id="rId27" imgW="283549" imgH="391881" progId="Equation.DSMT4">
                    <p:embed/>
                  </p:oleObj>
                </mc:Choice>
                <mc:Fallback>
                  <p:oleObj name="Equation" r:id="rId27" imgW="283549" imgH="39188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6017293" y="4194677"/>
                          <a:ext cx="284163" cy="3921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1129092"/>
                </p:ext>
              </p:extLst>
            </p:nvPr>
          </p:nvGraphicFramePr>
          <p:xfrm>
            <a:off x="4609852" y="3012407"/>
            <a:ext cx="3333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002" name="Equation" r:id="rId29" imgW="333925" imgH="399452" progId="Equation.DSMT4">
                    <p:embed/>
                  </p:oleObj>
                </mc:Choice>
                <mc:Fallback>
                  <p:oleObj name="Equation" r:id="rId29" imgW="333925" imgH="39945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4609852" y="3012407"/>
                          <a:ext cx="333375" cy="4000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6448259"/>
                </p:ext>
              </p:extLst>
            </p:nvPr>
          </p:nvGraphicFramePr>
          <p:xfrm>
            <a:off x="5238667" y="2704597"/>
            <a:ext cx="331954" cy="394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003" name="Equation" r:id="rId31" imgW="203040" imgH="241200" progId="Equation.DSMT4">
                    <p:embed/>
                  </p:oleObj>
                </mc:Choice>
                <mc:Fallback>
                  <p:oleObj name="Equation" r:id="rId31" imgW="2030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238667" y="2704597"/>
                          <a:ext cx="331954" cy="394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4" name="Straight Arrow Connector 123"/>
            <p:cNvCxnSpPr/>
            <p:nvPr/>
          </p:nvCxnSpPr>
          <p:spPr bwMode="auto">
            <a:xfrm>
              <a:off x="5073315" y="2995863"/>
              <a:ext cx="0" cy="296779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med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596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21261" y="816510"/>
            <a:ext cx="4096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Note on Modeling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71" y="4449501"/>
            <a:ext cx="4552429" cy="2312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9043" y="2613099"/>
            <a:ext cx="3826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bg1"/>
                </a:solidFill>
              </a:rPr>
              <a:t>The magnetic flux going out of a junction must be zero (magnetic Gauss law).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73316" y="5051499"/>
            <a:ext cx="3826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bg1"/>
                </a:solidFill>
              </a:rPr>
              <a:t>The current going out of a junction must be zero (KCL).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89096" y="3270823"/>
            <a:ext cx="3826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bg1"/>
                </a:solidFill>
              </a:rPr>
              <a:t>Around any loop, we have Ampere's law.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93370" y="5709227"/>
            <a:ext cx="3826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bg1"/>
                </a:solidFill>
              </a:rPr>
              <a:t>Around any loop, we have the KVL law.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7644" y="1259819"/>
            <a:ext cx="554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 have a perfect duality in the modeling equations.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61" y="2149780"/>
            <a:ext cx="4309548" cy="18862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16514" y="1599617"/>
            <a:ext cx="4615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(This is why the method works for any structure.)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2090675" y="0"/>
            <a:ext cx="4522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642407" y="5776463"/>
            <a:ext cx="468109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1"/>
                </a:solidFill>
              </a:rPr>
              <a:t> cross-sectional area of core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 smtClean="0">
                <a:solidFill>
                  <a:schemeClr val="bg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1"/>
                </a:solidFill>
              </a:rPr>
              <a:t> length of core (going all the way around)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26254" y="1402804"/>
            <a:ext cx="7179999" cy="3922761"/>
            <a:chOff x="1394348" y="1120702"/>
            <a:chExt cx="7179999" cy="3922761"/>
          </a:xfrm>
        </p:grpSpPr>
        <p:sp>
          <p:nvSpPr>
            <p:cNvPr id="42" name="Cube 41"/>
            <p:cNvSpPr/>
            <p:nvPr/>
          </p:nvSpPr>
          <p:spPr bwMode="auto">
            <a:xfrm>
              <a:off x="2610623" y="1670870"/>
              <a:ext cx="3835730" cy="3372593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048032" y="2478394"/>
              <a:ext cx="2510369" cy="205245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V="1">
              <a:off x="3057100" y="4064277"/>
              <a:ext cx="634178" cy="4664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679403" y="4057811"/>
              <a:ext cx="18763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3667527" y="2532985"/>
              <a:ext cx="0" cy="1579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536899" y="2478393"/>
              <a:ext cx="2018805" cy="171004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2593076" y="3821369"/>
              <a:ext cx="1044054" cy="300250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2620372" y="3391466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2622644" y="3038890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2624916" y="2686314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>
              <a:off x="1405721" y="2634012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1394348" y="4123892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1760563" y="4121618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H="1">
              <a:off x="1762837" y="2636286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326700"/>
                </p:ext>
              </p:extLst>
            </p:nvPr>
          </p:nvGraphicFramePr>
          <p:xfrm>
            <a:off x="1795463" y="4246563"/>
            <a:ext cx="230187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3" name="Equation" r:id="rId4" imgW="126835" imgH="152202" progId="Equation.DSMT4">
                    <p:embed/>
                  </p:oleObj>
                </mc:Choice>
                <mc:Fallback>
                  <p:oleObj name="Equation" r:id="rId4" imgW="126835" imgH="152202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463" y="4246563"/>
                          <a:ext cx="230187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1" name="Straight Arrow Connector 70"/>
            <p:cNvCxnSpPr/>
            <p:nvPr/>
          </p:nvCxnSpPr>
          <p:spPr bwMode="auto">
            <a:xfrm>
              <a:off x="4148921" y="1883385"/>
              <a:ext cx="7779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1024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676118"/>
                </p:ext>
              </p:extLst>
            </p:nvPr>
          </p:nvGraphicFramePr>
          <p:xfrm>
            <a:off x="4349004" y="1120702"/>
            <a:ext cx="82232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4" name="Equation" r:id="rId6" imgW="457002" imgH="253890" progId="Equation.DSMT4">
                    <p:embed/>
                  </p:oleObj>
                </mc:Choice>
                <mc:Fallback>
                  <p:oleObj name="Equation" r:id="rId6" imgW="457002" imgH="253890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004" y="1120702"/>
                          <a:ext cx="822325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707072"/>
                </p:ext>
              </p:extLst>
            </p:nvPr>
          </p:nvGraphicFramePr>
          <p:xfrm>
            <a:off x="3878263" y="3163888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5" name="Equation" r:id="rId8" imgW="508000" imgH="190500" progId="Equation.DSMT4">
                    <p:embed/>
                  </p:oleObj>
                </mc:Choice>
                <mc:Fallback>
                  <p:oleObj name="Equation" r:id="rId8" imgW="508000" imgH="190500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263" y="3163888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Arrow Connector 23"/>
            <p:cNvCxnSpPr/>
            <p:nvPr/>
          </p:nvCxnSpPr>
          <p:spPr bwMode="auto">
            <a:xfrm flipH="1">
              <a:off x="4014718" y="4778985"/>
              <a:ext cx="7779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>
              <a:off x="5794042" y="3504620"/>
              <a:ext cx="7779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16200000" flipV="1">
              <a:off x="2474795" y="3061643"/>
              <a:ext cx="7779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" name="Rectangle 1"/>
            <p:cNvSpPr/>
            <p:nvPr/>
          </p:nvSpPr>
          <p:spPr bwMode="auto">
            <a:xfrm>
              <a:off x="7696042" y="2676146"/>
              <a:ext cx="878305" cy="433249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Curved Down Arrow 3"/>
            <p:cNvSpPr/>
            <p:nvPr/>
          </p:nvSpPr>
          <p:spPr bwMode="auto">
            <a:xfrm>
              <a:off x="6802820" y="1957761"/>
              <a:ext cx="1332375" cy="520630"/>
            </a:xfrm>
            <a:prstGeom prst="curved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042474"/>
                </p:ext>
              </p:extLst>
            </p:nvPr>
          </p:nvGraphicFramePr>
          <p:xfrm>
            <a:off x="7998161" y="2719135"/>
            <a:ext cx="287216" cy="311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" name="Equation" r:id="rId10" imgW="152280" imgH="164880" progId="Equation.DSMT4">
                    <p:embed/>
                  </p:oleObj>
                </mc:Choice>
                <mc:Fallback>
                  <p:oleObj name="Equation" r:id="rId10" imgW="152280" imgH="164880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8161" y="2719135"/>
                          <a:ext cx="287216" cy="311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Oval 2"/>
            <p:cNvSpPr/>
            <p:nvPr/>
          </p:nvSpPr>
          <p:spPr bwMode="auto">
            <a:xfrm>
              <a:off x="5226683" y="2518074"/>
              <a:ext cx="1576137" cy="43325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932807" y="2343612"/>
              <a:ext cx="496625" cy="399123"/>
            </a:xfrm>
            <a:prstGeom prst="rect">
              <a:avLst/>
            </a:prstGeom>
            <a:solidFill>
              <a:srgbClr val="ADADAD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1610" y="2335576"/>
              <a:ext cx="327988" cy="39912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618756" y="2189746"/>
              <a:ext cx="3326083" cy="2853717"/>
            </a:xfrm>
            <a:prstGeom prst="rect">
              <a:avLst/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085047"/>
                </p:ext>
              </p:extLst>
            </p:nvPr>
          </p:nvGraphicFramePr>
          <p:xfrm>
            <a:off x="3153347" y="4515902"/>
            <a:ext cx="338999" cy="406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" name="Equation" r:id="rId12" imgW="190440" imgH="228600" progId="Equation.DSMT4">
                    <p:embed/>
                  </p:oleObj>
                </mc:Choice>
                <mc:Fallback>
                  <p:oleObj name="Equation" r:id="rId12" imgW="1904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53347" y="4515902"/>
                          <a:ext cx="338999" cy="4067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2416105"/>
                </p:ext>
              </p:extLst>
            </p:nvPr>
          </p:nvGraphicFramePr>
          <p:xfrm>
            <a:off x="3580566" y="1706561"/>
            <a:ext cx="293605" cy="391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" name="Equation" r:id="rId14" imgW="152280" imgH="203040" progId="Equation.DSMT4">
                    <p:embed/>
                  </p:oleObj>
                </mc:Choice>
                <mc:Fallback>
                  <p:oleObj name="Equation" r:id="rId14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580566" y="1706561"/>
                          <a:ext cx="293605" cy="3914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133543" y="805360"/>
            <a:ext cx="462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Consider a transformer type of core: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427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969014"/>
              </p:ext>
            </p:extLst>
          </p:nvPr>
        </p:nvGraphicFramePr>
        <p:xfrm>
          <a:off x="453508" y="1553830"/>
          <a:ext cx="26892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1" name="Equation" r:id="rId4" imgW="1346040" imgH="380880" progId="Equation.DSMT4">
                  <p:embed/>
                </p:oleObj>
              </mc:Choice>
              <mc:Fallback>
                <p:oleObj name="Equation" r:id="rId4" imgW="1346040" imgH="38088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08" y="1553830"/>
                        <a:ext cx="26892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04967" y="955342"/>
            <a:ext cx="2490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Apply Ampere’s law: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8112" y="995183"/>
            <a:ext cx="584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Assume that the magnetic flux in the core is </a:t>
            </a:r>
            <a:r>
              <a:rPr lang="en-US" u="sng" dirty="0" smtClean="0">
                <a:solidFill>
                  <a:schemeClr val="bg1"/>
                </a:solidFill>
              </a:rPr>
              <a:t>constant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3656" y="1510834"/>
            <a:ext cx="4491538" cy="52322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This assumption will be accurate if the core has a high permeability (not much flux leakage from the core).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226930"/>
              </p:ext>
            </p:extLst>
          </p:nvPr>
        </p:nvGraphicFramePr>
        <p:xfrm>
          <a:off x="7304401" y="2729556"/>
          <a:ext cx="15986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2" name="Equation" r:id="rId6" imgW="876240" imgH="380880" progId="Equation.DSMT4">
                  <p:embed/>
                </p:oleObj>
              </mc:Choice>
              <mc:Fallback>
                <p:oleObj name="Equation" r:id="rId6" imgW="876240" imgH="38088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401" y="2729556"/>
                        <a:ext cx="1598612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own Arrow 2"/>
          <p:cNvSpPr/>
          <p:nvPr/>
        </p:nvSpPr>
        <p:spPr bwMode="auto">
          <a:xfrm>
            <a:off x="7762100" y="3408876"/>
            <a:ext cx="265484" cy="29297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312617"/>
              </p:ext>
            </p:extLst>
          </p:nvPr>
        </p:nvGraphicFramePr>
        <p:xfrm>
          <a:off x="7374621" y="5004850"/>
          <a:ext cx="1149858" cy="34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3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74621" y="5004850"/>
                        <a:ext cx="1149858" cy="349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41531" y="2260425"/>
            <a:ext cx="5799641" cy="3881206"/>
            <a:chOff x="678415" y="2356678"/>
            <a:chExt cx="5799641" cy="3881206"/>
          </a:xfrm>
        </p:grpSpPr>
        <p:sp>
          <p:nvSpPr>
            <p:cNvPr id="42" name="Cube 41"/>
            <p:cNvSpPr/>
            <p:nvPr/>
          </p:nvSpPr>
          <p:spPr bwMode="auto">
            <a:xfrm>
              <a:off x="1894690" y="2749042"/>
              <a:ext cx="3835730" cy="3372593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32099" y="3556566"/>
              <a:ext cx="2510369" cy="205245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V="1">
              <a:off x="2332099" y="5154481"/>
              <a:ext cx="643246" cy="44621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963470" y="5135983"/>
              <a:ext cx="18763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951594" y="3611157"/>
              <a:ext cx="0" cy="1579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2820966" y="3556565"/>
              <a:ext cx="2018805" cy="171004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1877143" y="4899541"/>
              <a:ext cx="1044054" cy="300250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1904439" y="4469638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1906711" y="4117062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1908983" y="3764486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>
              <a:off x="689788" y="3712184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678415" y="5202064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1044630" y="5199790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H="1">
              <a:off x="1046904" y="3714458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8580853"/>
                </p:ext>
              </p:extLst>
            </p:nvPr>
          </p:nvGraphicFramePr>
          <p:xfrm>
            <a:off x="1080264" y="5326063"/>
            <a:ext cx="228600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04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264" y="5326063"/>
                          <a:ext cx="228600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24"/>
            <p:cNvSpPr/>
            <p:nvPr/>
          </p:nvSpPr>
          <p:spPr bwMode="auto">
            <a:xfrm>
              <a:off x="2122797" y="3029801"/>
              <a:ext cx="3261815" cy="2743200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3692295" y="3029801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427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6712331"/>
                </p:ext>
              </p:extLst>
            </p:nvPr>
          </p:nvGraphicFramePr>
          <p:xfrm>
            <a:off x="3857631" y="2356678"/>
            <a:ext cx="274638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05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7631" y="2356678"/>
                          <a:ext cx="274638" cy="322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314886"/>
                </p:ext>
              </p:extLst>
            </p:nvPr>
          </p:nvGraphicFramePr>
          <p:xfrm>
            <a:off x="3171002" y="4316413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06" name="Equation" r:id="rId14" imgW="508000" imgH="190500" progId="Equation.DSMT4">
                    <p:embed/>
                  </p:oleObj>
                </mc:Choice>
                <mc:Fallback>
                  <p:oleObj name="Equation" r:id="rId14" imgW="508000" imgH="190500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002" y="4316413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6387670"/>
                </p:ext>
              </p:extLst>
            </p:nvPr>
          </p:nvGraphicFramePr>
          <p:xfrm>
            <a:off x="5690656" y="5853709"/>
            <a:ext cx="78740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07" name="Equation" r:id="rId16" imgW="788035" imgH="384310" progId="Equation.DSMT4">
                    <p:embed/>
                  </p:oleObj>
                </mc:Choice>
                <mc:Fallback>
                  <p:oleObj name="Equation" r:id="rId16" imgW="788035" imgH="38431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690656" y="5853709"/>
                          <a:ext cx="787400" cy="384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9654570"/>
                </p:ext>
              </p:extLst>
            </p:nvPr>
          </p:nvGraphicFramePr>
          <p:xfrm>
            <a:off x="5426707" y="4217318"/>
            <a:ext cx="3397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08" name="Equation" r:id="rId18" imgW="340042" imgH="407023" progId="Equation.DSMT4">
                    <p:embed/>
                  </p:oleObj>
                </mc:Choice>
                <mc:Fallback>
                  <p:oleObj name="Equation" r:id="rId18" imgW="340042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5426707" y="4217318"/>
                          <a:ext cx="3397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5818579" y="2450474"/>
            <a:ext cx="14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Ampere’s law: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6328610"/>
            <a:ext cx="474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=</a:t>
            </a:r>
            <a:r>
              <a:rPr lang="en-US" dirty="0" smtClean="0">
                <a:solidFill>
                  <a:schemeClr val="bg1"/>
                </a:solidFill>
              </a:rPr>
              <a:t> length of core (going all the way around)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8610" y="5553273"/>
            <a:ext cx="1997242" cy="116955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contour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chemeClr val="bg2"/>
                </a:solidFill>
              </a:rPr>
              <a:t> is defined in the same direction as the magnetic field for convenience.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5149517" y="4764507"/>
            <a:ext cx="1410771" cy="7856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46127"/>
              </p:ext>
            </p:extLst>
          </p:nvPr>
        </p:nvGraphicFramePr>
        <p:xfrm>
          <a:off x="7153423" y="3944680"/>
          <a:ext cx="1516282" cy="68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9" name="Equation" r:id="rId20" imgW="838080" imgH="380880" progId="Equation.DSMT4">
                  <p:embed/>
                </p:oleObj>
              </mc:Choice>
              <mc:Fallback>
                <p:oleObj name="Equation" r:id="rId20" imgW="8380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53423" y="3944680"/>
                        <a:ext cx="1516282" cy="689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Down Arrow 40"/>
          <p:cNvSpPr/>
          <p:nvPr/>
        </p:nvSpPr>
        <p:spPr bwMode="auto">
          <a:xfrm>
            <a:off x="7786907" y="4560737"/>
            <a:ext cx="265484" cy="29297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427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156183"/>
              </p:ext>
            </p:extLst>
          </p:nvPr>
        </p:nvGraphicFramePr>
        <p:xfrm>
          <a:off x="665163" y="1617663"/>
          <a:ext cx="75866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1" name="Equation" r:id="rId4" imgW="4089240" imgH="431640" progId="Equation.DSMT4">
                  <p:embed/>
                </p:oleObj>
              </mc:Choice>
              <mc:Fallback>
                <p:oleObj name="Equation" r:id="rId4" imgW="4089240" imgH="43164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617663"/>
                        <a:ext cx="7586662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57947" y="854339"/>
            <a:ext cx="7308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Assuming </a:t>
            </a:r>
            <a:r>
              <a:rPr lang="en-US" sz="2000" i="1" dirty="0" smtClean="0">
                <a:solidFill>
                  <a:schemeClr val="bg1"/>
                </a:solidFill>
                <a:sym typeface="Symbol" panose="05050102010706020507" pitchFamily="18" charset="2"/>
              </a:rPr>
              <a:t>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 is constant, t</a:t>
            </a:r>
            <a:r>
              <a:rPr lang="en-US" sz="2000" dirty="0" smtClean="0">
                <a:solidFill>
                  <a:schemeClr val="bg1"/>
                </a:solidFill>
              </a:rPr>
              <a:t>he magnetic flux in the core is then: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530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40624"/>
              </p:ext>
            </p:extLst>
          </p:nvPr>
        </p:nvGraphicFramePr>
        <p:xfrm>
          <a:off x="6406944" y="4140880"/>
          <a:ext cx="180022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2" name="Equation" r:id="rId6" imgW="901309" imgH="672808" progId="Equation.DSMT4">
                  <p:embed/>
                </p:oleObj>
              </mc:Choice>
              <mc:Fallback>
                <p:oleObj name="Equation" r:id="rId6" imgW="901309" imgH="672808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6944" y="4140880"/>
                        <a:ext cx="1800225" cy="1341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3745" y="3545655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90595"/>
              </p:ext>
            </p:extLst>
          </p:nvPr>
        </p:nvGraphicFramePr>
        <p:xfrm>
          <a:off x="5892133" y="2570390"/>
          <a:ext cx="1660007" cy="29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3" name="Equation" r:id="rId8" imgW="1155600" imgH="203040" progId="Equation.DSMT4">
                  <p:embed/>
                </p:oleObj>
              </mc:Choice>
              <mc:Fallback>
                <p:oleObj name="Equation" r:id="rId8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92133" y="2570390"/>
                        <a:ext cx="1660007" cy="29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54912" y="2792584"/>
            <a:ext cx="5052005" cy="3372593"/>
            <a:chOff x="254912" y="2792584"/>
            <a:chExt cx="5052005" cy="3372593"/>
          </a:xfrm>
        </p:grpSpPr>
        <p:sp>
          <p:nvSpPr>
            <p:cNvPr id="12" name="Cube 11"/>
            <p:cNvSpPr/>
            <p:nvPr/>
          </p:nvSpPr>
          <p:spPr bwMode="auto">
            <a:xfrm>
              <a:off x="1471187" y="2792584"/>
              <a:ext cx="3835730" cy="3372593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08596" y="3600108"/>
              <a:ext cx="2510369" cy="205245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1917664" y="5198023"/>
              <a:ext cx="634178" cy="46641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539967" y="5179525"/>
              <a:ext cx="18763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2528091" y="3654699"/>
              <a:ext cx="0" cy="1579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2397463" y="3600107"/>
              <a:ext cx="2018805" cy="171004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453640" y="4943083"/>
              <a:ext cx="1044054" cy="300250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480936" y="4513180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483208" y="4160604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1485480" y="3808028"/>
              <a:ext cx="1075898" cy="423081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266285" y="3755726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254912" y="5245606"/>
              <a:ext cx="120100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621127" y="5243332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623401" y="3758000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577488"/>
                </p:ext>
              </p:extLst>
            </p:nvPr>
          </p:nvGraphicFramePr>
          <p:xfrm>
            <a:off x="656761" y="5369605"/>
            <a:ext cx="228600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4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761" y="5369605"/>
                          <a:ext cx="228600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 bwMode="auto">
            <a:xfrm>
              <a:off x="3268792" y="3051571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2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4456095"/>
                </p:ext>
              </p:extLst>
            </p:nvPr>
          </p:nvGraphicFramePr>
          <p:xfrm>
            <a:off x="2803519" y="2901950"/>
            <a:ext cx="27463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5" name="Equation" r:id="rId12" imgW="152268" imgH="164957" progId="Equation.DSMT4">
                    <p:embed/>
                  </p:oleObj>
                </mc:Choice>
                <mc:Fallback>
                  <p:oleObj name="Equation" r:id="rId12" imgW="152268" imgH="164957" progId="Equation.DSMT4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3519" y="2901950"/>
                          <a:ext cx="274638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2115688"/>
                </p:ext>
              </p:extLst>
            </p:nvPr>
          </p:nvGraphicFramePr>
          <p:xfrm>
            <a:off x="2747499" y="4359955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6" name="Equation" r:id="rId14" imgW="508000" imgH="190500" progId="Equation.DSMT4">
                    <p:embed/>
                  </p:oleObj>
                </mc:Choice>
                <mc:Fallback>
                  <p:oleObj name="Equation" r:id="rId14" imgW="508000" imgH="190500" progId="Equation.DSMT4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7499" y="4359955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 bwMode="auto">
            <a:xfrm flipH="1">
              <a:off x="3011759" y="5878933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5400000">
              <a:off x="4813264" y="4500509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6200000" flipV="1">
              <a:off x="1512780" y="4106998"/>
              <a:ext cx="49131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3746954"/>
                </p:ext>
              </p:extLst>
            </p:nvPr>
          </p:nvGraphicFramePr>
          <p:xfrm>
            <a:off x="4380104" y="2818175"/>
            <a:ext cx="3397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7" name="Equation" r:id="rId16" imgW="340042" imgH="407023" progId="Equation.DSMT4">
                    <p:embed/>
                  </p:oleObj>
                </mc:Choice>
                <mc:Fallback>
                  <p:oleObj name="Equation" r:id="rId16" imgW="340042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380104" y="2818175"/>
                          <a:ext cx="3397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427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561602"/>
              </p:ext>
            </p:extLst>
          </p:nvPr>
        </p:nvGraphicFramePr>
        <p:xfrm>
          <a:off x="2319255" y="1639457"/>
          <a:ext cx="1963988" cy="107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19" name="Equation" r:id="rId4" imgW="787320" imgH="431640" progId="Equation.DSMT4">
                  <p:embed/>
                </p:oleObj>
              </mc:Choice>
              <mc:Fallback>
                <p:oleObj name="Equation" r:id="rId4" imgW="787320" imgH="43164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255" y="1639457"/>
                        <a:ext cx="1963988" cy="107374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9439" y="991376"/>
            <a:ext cx="6789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Define the </a:t>
            </a:r>
            <a:r>
              <a:rPr lang="en-US" sz="2000" u="sng" dirty="0" smtClean="0">
                <a:solidFill>
                  <a:schemeClr val="bg1"/>
                </a:solidFill>
              </a:rPr>
              <a:t>reluctance</a:t>
            </a:r>
            <a:r>
              <a:rPr lang="en-US" sz="2000" dirty="0" smtClean="0">
                <a:solidFill>
                  <a:schemeClr val="bg1"/>
                </a:solidFill>
              </a:rPr>
              <a:t> (“magnetic resistance”) of the core: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632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22717"/>
              </p:ext>
            </p:extLst>
          </p:nvPr>
        </p:nvGraphicFramePr>
        <p:xfrm>
          <a:off x="6280150" y="2392363"/>
          <a:ext cx="1219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20" name="Equation" r:id="rId6" imgW="507960" imgH="457200" progId="Equation.DSMT4">
                  <p:embed/>
                </p:oleObj>
              </mc:Choice>
              <mc:Fallback>
                <p:oleObj name="Equation" r:id="rId6" imgW="507960" imgH="4572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2392363"/>
                        <a:ext cx="1219200" cy="1095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773003" y="1910687"/>
            <a:ext cx="183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63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9119"/>
              </p:ext>
            </p:extLst>
          </p:nvPr>
        </p:nvGraphicFramePr>
        <p:xfrm>
          <a:off x="6199188" y="4652963"/>
          <a:ext cx="13573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21" name="Equation" r:id="rId8" imgW="545760" imgH="241200" progId="Equation.DSMT4">
                  <p:embed/>
                </p:oleObj>
              </mc:Choice>
              <mc:Fallback>
                <p:oleObj name="Equation" r:id="rId8" imgW="545760" imgH="2412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4652963"/>
                        <a:ext cx="1357312" cy="5984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977719" y="401244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96569" y="5486400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“magnetic voltage source”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4220" y="3302918"/>
            <a:ext cx="4549100" cy="2930498"/>
            <a:chOff x="514220" y="3302918"/>
            <a:chExt cx="4549100" cy="2930498"/>
          </a:xfrm>
        </p:grpSpPr>
        <p:sp>
          <p:nvSpPr>
            <p:cNvPr id="35" name="Cube 34"/>
            <p:cNvSpPr/>
            <p:nvPr/>
          </p:nvSpPr>
          <p:spPr bwMode="auto">
            <a:xfrm>
              <a:off x="1609420" y="3316406"/>
              <a:ext cx="3453900" cy="2917010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03287" y="4014847"/>
              <a:ext cx="2260473" cy="1775199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V="1">
              <a:off x="2003287" y="5404066"/>
              <a:ext cx="579213" cy="3859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571808" y="5380910"/>
              <a:ext cx="16895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2561114" y="4062063"/>
              <a:ext cx="0" cy="136606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443489" y="4014846"/>
              <a:ext cx="1817842" cy="147904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593620" y="5176407"/>
              <a:ext cx="940123" cy="259691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618199" y="4804577"/>
              <a:ext cx="968797" cy="365930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1620245" y="4499629"/>
              <a:ext cx="968797" cy="365930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1622290" y="4194680"/>
              <a:ext cx="968797" cy="365930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H="1">
              <a:off x="524461" y="4149443"/>
              <a:ext cx="10814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514220" y="5438064"/>
              <a:ext cx="10814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843980" y="5436097"/>
              <a:ext cx="4424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846028" y="4151410"/>
              <a:ext cx="4424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2102746"/>
                </p:ext>
              </p:extLst>
            </p:nvPr>
          </p:nvGraphicFramePr>
          <p:xfrm>
            <a:off x="876067" y="5545313"/>
            <a:ext cx="205844" cy="23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622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067" y="5545313"/>
                          <a:ext cx="205844" cy="237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 bwMode="auto">
            <a:xfrm>
              <a:off x="3228081" y="3540408"/>
              <a:ext cx="4424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4544671"/>
                </p:ext>
              </p:extLst>
            </p:nvPr>
          </p:nvGraphicFramePr>
          <p:xfrm>
            <a:off x="2809124" y="3410998"/>
            <a:ext cx="247299" cy="258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623" name="Equation" r:id="rId12" imgW="152268" imgH="164957" progId="Equation.DSMT4">
                    <p:embed/>
                  </p:oleObj>
                </mc:Choice>
                <mc:Fallback>
                  <p:oleObj name="Equation" r:id="rId12" imgW="152268" imgH="164957" progId="Equation.DSMT4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124" y="3410998"/>
                          <a:ext cx="247299" cy="2581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1407246"/>
                </p:ext>
              </p:extLst>
            </p:nvPr>
          </p:nvGraphicFramePr>
          <p:xfrm>
            <a:off x="2758681" y="4672050"/>
            <a:ext cx="829093" cy="297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624" name="Equation" r:id="rId14" imgW="508000" imgH="190500" progId="Equation.DSMT4">
                    <p:embed/>
                  </p:oleObj>
                </mc:Choice>
                <mc:Fallback>
                  <p:oleObj name="Equation" r:id="rId14" imgW="508000" imgH="190500" progId="Equation.DSMT4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8681" y="4672050"/>
                          <a:ext cx="829093" cy="2979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4" name="Straight Arrow Connector 53"/>
            <p:cNvCxnSpPr/>
            <p:nvPr/>
          </p:nvCxnSpPr>
          <p:spPr bwMode="auto">
            <a:xfrm flipH="1">
              <a:off x="2996635" y="5985839"/>
              <a:ext cx="4424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5400000">
              <a:off x="4627538" y="4793618"/>
              <a:ext cx="42495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rot="16200000" flipV="1">
              <a:off x="1655603" y="4453264"/>
              <a:ext cx="42495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2606105"/>
                </p:ext>
              </p:extLst>
            </p:nvPr>
          </p:nvGraphicFramePr>
          <p:xfrm>
            <a:off x="4115700" y="3302918"/>
            <a:ext cx="3397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625" name="Equation" r:id="rId16" imgW="340042" imgH="407023" progId="Equation.DSMT4">
                    <p:embed/>
                  </p:oleObj>
                </mc:Choice>
                <mc:Fallback>
                  <p:oleObj name="Equation" r:id="rId16" imgW="340042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115700" y="3302918"/>
                          <a:ext cx="3397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11905" y="1113325"/>
            <a:ext cx="5535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Circuit model of the system (“magnetic circuit”):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216025" y="2197100"/>
            <a:ext cx="6634163" cy="3453073"/>
            <a:chOff x="1216025" y="2197100"/>
            <a:chExt cx="6634163" cy="3453073"/>
          </a:xfrm>
        </p:grpSpPr>
        <p:graphicFrame>
          <p:nvGraphicFramePr>
            <p:cNvPr id="5734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709849"/>
                </p:ext>
              </p:extLst>
            </p:nvPr>
          </p:nvGraphicFramePr>
          <p:xfrm>
            <a:off x="1216025" y="3997325"/>
            <a:ext cx="108902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84" name="Equation" r:id="rId4" imgW="545760" imgH="241200" progId="Equation.DSMT4">
                    <p:embed/>
                  </p:oleObj>
                </mc:Choice>
                <mc:Fallback>
                  <p:oleObj name="Equation" r:id="rId4" imgW="545760" imgH="241200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6025" y="3997325"/>
                          <a:ext cx="1089025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74947"/>
                </p:ext>
              </p:extLst>
            </p:nvPr>
          </p:nvGraphicFramePr>
          <p:xfrm>
            <a:off x="6278563" y="3849688"/>
            <a:ext cx="1571625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85" name="Equation" r:id="rId6" imgW="787320" imgH="431640" progId="Equation.DSMT4">
                    <p:embed/>
                  </p:oleObj>
                </mc:Choice>
                <mc:Fallback>
                  <p:oleObj name="Equation" r:id="rId6" imgW="787320" imgH="431640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8563" y="3849688"/>
                          <a:ext cx="1571625" cy="860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 bwMode="auto">
            <a:xfrm>
              <a:off x="3944203" y="2707084"/>
              <a:ext cx="7096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7351" name="Object 28"/>
            <p:cNvGraphicFramePr>
              <a:graphicFrameLocks noChangeAspect="1"/>
            </p:cNvGraphicFramePr>
            <p:nvPr/>
          </p:nvGraphicFramePr>
          <p:xfrm>
            <a:off x="3860800" y="2197100"/>
            <a:ext cx="91281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86" name="Equation" r:id="rId8" imgW="457200" imgH="228600" progId="Equation.DSMT4">
                    <p:embed/>
                  </p:oleObj>
                </mc:Choice>
                <mc:Fallback>
                  <p:oleObj name="Equation" r:id="rId8" imgW="457200" imgH="228600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800" y="2197100"/>
                          <a:ext cx="912813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Rectangle 33"/>
            <p:cNvSpPr/>
            <p:nvPr/>
          </p:nvSpPr>
          <p:spPr bwMode="auto">
            <a:xfrm>
              <a:off x="2811439" y="2866030"/>
              <a:ext cx="2975212" cy="2784143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5400000">
              <a:off x="5545542" y="4126175"/>
              <a:ext cx="477672" cy="191068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79425" y="3998795"/>
              <a:ext cx="436729" cy="508084"/>
              <a:chOff x="6687403" y="3562066"/>
              <a:chExt cx="436729" cy="508084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6687403" y="3589361"/>
                <a:ext cx="436729" cy="436729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755643" y="3562066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+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85211" y="3700818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-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99842" y="1226168"/>
            <a:ext cx="3629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Circuit analogy for the system: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6655" y="2201779"/>
            <a:ext cx="2286000" cy="2959768"/>
            <a:chOff x="3404937" y="1684421"/>
            <a:chExt cx="2286000" cy="2959768"/>
          </a:xfrm>
        </p:grpSpPr>
        <p:sp>
          <p:nvSpPr>
            <p:cNvPr id="2" name="Rectangle 1"/>
            <p:cNvSpPr/>
            <p:nvPr/>
          </p:nvSpPr>
          <p:spPr bwMode="auto">
            <a:xfrm>
              <a:off x="3404937" y="1684421"/>
              <a:ext cx="2286000" cy="2959768"/>
            </a:xfrm>
            <a:prstGeom prst="rect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734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9540529"/>
                </p:ext>
              </p:extLst>
            </p:nvPr>
          </p:nvGraphicFramePr>
          <p:xfrm>
            <a:off x="3835400" y="2794000"/>
            <a:ext cx="108902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36" name="Equation" r:id="rId4" imgW="545760" imgH="241200" progId="Equation.DSMT4">
                    <p:embed/>
                  </p:oleObj>
                </mc:Choice>
                <mc:Fallback>
                  <p:oleObj name="Equation" r:id="rId4" imgW="545760" imgH="241200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5400" y="2794000"/>
                          <a:ext cx="1089025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2665548"/>
                </p:ext>
              </p:extLst>
            </p:nvPr>
          </p:nvGraphicFramePr>
          <p:xfrm>
            <a:off x="3797072" y="3510150"/>
            <a:ext cx="1571625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37" name="Equation" r:id="rId6" imgW="787320" imgH="431640" progId="Equation.DSMT4">
                    <p:embed/>
                  </p:oleObj>
                </mc:Choice>
                <mc:Fallback>
                  <p:oleObj name="Equation" r:id="rId6" imgW="787320" imgH="43164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7072" y="3510150"/>
                          <a:ext cx="1571625" cy="860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1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1618624"/>
                </p:ext>
              </p:extLst>
            </p:nvPr>
          </p:nvGraphicFramePr>
          <p:xfrm>
            <a:off x="3839027" y="1931882"/>
            <a:ext cx="91281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38" name="Equation" r:id="rId8" imgW="457200" imgH="228600" progId="Equation.DSMT4">
                    <p:embed/>
                  </p:oleObj>
                </mc:Choice>
                <mc:Fallback>
                  <p:oleObj name="Equation" r:id="rId8" imgW="457200" imgH="228600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027" y="1931882"/>
                          <a:ext cx="912813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45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63031" y="778493"/>
            <a:ext cx="6033170" cy="707886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Using a magnetic circuit, we can calculate inductance or mutual inductance (for a pair of coils).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131348"/>
              </p:ext>
            </p:extLst>
          </p:nvPr>
        </p:nvGraphicFramePr>
        <p:xfrm>
          <a:off x="1682750" y="2640013"/>
          <a:ext cx="10731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2750" y="2640013"/>
                        <a:ext cx="1073150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1950" y="1895475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CC"/>
                </a:solidFill>
              </a:rPr>
              <a:t>Example </a:t>
            </a:r>
            <a:r>
              <a:rPr lang="en-US" dirty="0" smtClean="0">
                <a:solidFill>
                  <a:srgbClr val="CC00CC"/>
                </a:solidFill>
              </a:rPr>
              <a:t>(Find coil inductance </a:t>
            </a:r>
            <a:r>
              <a:rPr lang="en-US" i="1" dirty="0" err="1" smtClean="0">
                <a:solidFill>
                  <a:srgbClr val="CC00CC"/>
                </a:solidFill>
                <a:latin typeface="+mn-lt"/>
              </a:rPr>
              <a:t>L</a:t>
            </a:r>
            <a:r>
              <a:rPr lang="en-US" i="1" baseline="-25000" dirty="0" err="1" smtClean="0">
                <a:solidFill>
                  <a:srgbClr val="CC00CC"/>
                </a:solidFill>
                <a:latin typeface="+mn-lt"/>
              </a:rPr>
              <a:t>coil</a:t>
            </a:r>
            <a:r>
              <a:rPr lang="en-US" dirty="0" smtClean="0">
                <a:solidFill>
                  <a:srgbClr val="CC00CC"/>
                </a:solidFill>
              </a:rPr>
              <a:t>):</a:t>
            </a:r>
            <a:endParaRPr lang="en-US" dirty="0">
              <a:solidFill>
                <a:srgbClr val="CC00CC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849137"/>
              </p:ext>
            </p:extLst>
          </p:nvPr>
        </p:nvGraphicFramePr>
        <p:xfrm>
          <a:off x="2052638" y="3448865"/>
          <a:ext cx="757238" cy="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2638" y="3448865"/>
                        <a:ext cx="757238" cy="38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602043"/>
              </p:ext>
            </p:extLst>
          </p:nvPr>
        </p:nvGraphicFramePr>
        <p:xfrm>
          <a:off x="938213" y="4530725"/>
          <a:ext cx="23209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Equation" r:id="rId8" imgW="1625400" imgH="482400" progId="Equation.DSMT4">
                  <p:embed/>
                </p:oleObj>
              </mc:Choice>
              <mc:Fallback>
                <p:oleObj name="Equation" r:id="rId8" imgW="1625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8213" y="4530725"/>
                        <a:ext cx="232092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66672"/>
              </p:ext>
            </p:extLst>
          </p:nvPr>
        </p:nvGraphicFramePr>
        <p:xfrm>
          <a:off x="1771650" y="5686425"/>
          <a:ext cx="11001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Equation" r:id="rId10" imgW="647640" imgH="457200" progId="Equation.DSMT4">
                  <p:embed/>
                </p:oleObj>
              </mc:Choice>
              <mc:Fallback>
                <p:oleObj name="Equation" r:id="rId10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1650" y="5686425"/>
                        <a:ext cx="1100138" cy="7778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4825" y="402907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Hence,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2975" y="54006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5102" y="4409632"/>
            <a:ext cx="4174998" cy="218242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41877" y="1926475"/>
            <a:ext cx="4337799" cy="2096052"/>
            <a:chOff x="4341877" y="1926475"/>
            <a:chExt cx="4337799" cy="209605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341877" y="1926475"/>
              <a:ext cx="3068573" cy="1973822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315200" y="3714750"/>
              <a:ext cx="13644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bg2"/>
                  </a:solidFill>
                  <a:latin typeface="+mn-lt"/>
                </a:rPr>
                <a:t>L</a:t>
              </a:r>
              <a:r>
                <a:rPr lang="en-US" sz="1400" dirty="0" smtClean="0">
                  <a:solidFill>
                    <a:schemeClr val="bg2"/>
                  </a:solidFill>
                  <a:latin typeface="+mn-lt"/>
                </a:rPr>
                <a:t> =</a:t>
              </a:r>
              <a:r>
                <a:rPr lang="en-US" sz="1400" dirty="0" smtClean="0">
                  <a:solidFill>
                    <a:schemeClr val="bg2"/>
                  </a:solidFill>
                </a:rPr>
                <a:t> core length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1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98020" y="895134"/>
            <a:ext cx="5964073" cy="707886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concept of reluctance allows us to easily solve more complicated magnetic circuit problems.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18805" y="6163292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Each </a:t>
            </a:r>
            <a:r>
              <a:rPr lang="en-US" u="sng" dirty="0" smtClean="0">
                <a:solidFill>
                  <a:schemeClr val="bg1"/>
                </a:solidFill>
              </a:rPr>
              <a:t>segment</a:t>
            </a:r>
            <a:r>
              <a:rPr lang="en-US" dirty="0" smtClean="0">
                <a:solidFill>
                  <a:schemeClr val="bg1"/>
                </a:solidFill>
              </a:rPr>
              <a:t> of the structure is a </a:t>
            </a:r>
            <a:r>
              <a:rPr lang="en-US" u="sng" dirty="0" smtClean="0">
                <a:solidFill>
                  <a:schemeClr val="bg1"/>
                </a:solidFill>
              </a:rPr>
              <a:t>reluctance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719943" y="0"/>
            <a:ext cx="5725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Circuits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5969" y="2711862"/>
            <a:ext cx="1828800" cy="1815882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</a:t>
            </a:r>
            <a:r>
              <a:rPr lang="en-US" sz="1600" dirty="0" smtClean="0">
                <a:solidFill>
                  <a:schemeClr val="bg2"/>
                </a:solidFill>
              </a:rPr>
              <a:t>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magnetic flux does not change as we go through the air gap (so magnetic current is continuous).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37336" y="1951874"/>
            <a:ext cx="6216827" cy="3758465"/>
            <a:chOff x="937336" y="1951874"/>
            <a:chExt cx="6216827" cy="3758465"/>
          </a:xfrm>
        </p:grpSpPr>
        <p:sp>
          <p:nvSpPr>
            <p:cNvPr id="50" name="Cube 49"/>
            <p:cNvSpPr/>
            <p:nvPr/>
          </p:nvSpPr>
          <p:spPr bwMode="auto">
            <a:xfrm>
              <a:off x="2042407" y="2399592"/>
              <a:ext cx="3293404" cy="2895749"/>
            </a:xfrm>
            <a:prstGeom prst="cube">
              <a:avLst>
                <a:gd name="adj" fmla="val 15141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419730" y="3092942"/>
              <a:ext cx="2155433" cy="176226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2427516" y="4456168"/>
              <a:ext cx="544513" cy="40046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961833" y="4449048"/>
              <a:ext cx="16110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951636" y="3139814"/>
              <a:ext cx="0" cy="13561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Rectangle 54"/>
            <p:cNvSpPr/>
            <p:nvPr/>
          </p:nvSpPr>
          <p:spPr bwMode="auto">
            <a:xfrm>
              <a:off x="2845827" y="3092941"/>
              <a:ext cx="1733370" cy="146826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2029099" y="4246036"/>
              <a:ext cx="896437" cy="257798"/>
            </a:xfrm>
            <a:custGeom>
              <a:avLst/>
              <a:gdLst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296538 w 1658204"/>
                <a:gd name="connsiteY3" fmla="*/ 245659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050878 w 1658204"/>
                <a:gd name="connsiteY2" fmla="*/ 272955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27546"/>
                <a:gd name="connsiteX1" fmla="*/ 832514 w 1658204"/>
                <a:gd name="connsiteY1" fmla="*/ 300250 h 327546"/>
                <a:gd name="connsiteX2" fmla="*/ 1050878 w 1658204"/>
                <a:gd name="connsiteY2" fmla="*/ 327546 h 327546"/>
                <a:gd name="connsiteX3" fmla="*/ 1337481 w 1658204"/>
                <a:gd name="connsiteY3" fmla="*/ 272954 h 327546"/>
                <a:gd name="connsiteX4" fmla="*/ 1583141 w 1658204"/>
                <a:gd name="connsiteY4" fmla="*/ 204716 h 327546"/>
                <a:gd name="connsiteX5" fmla="*/ 1651380 w 1658204"/>
                <a:gd name="connsiteY5" fmla="*/ 109182 h 327546"/>
                <a:gd name="connsiteX6" fmla="*/ 1542197 w 1658204"/>
                <a:gd name="connsiteY6" fmla="*/ 0 h 327546"/>
                <a:gd name="connsiteX0" fmla="*/ 0 w 1658204"/>
                <a:gd name="connsiteY0" fmla="*/ 313898 h 313898"/>
                <a:gd name="connsiteX1" fmla="*/ 832514 w 1658204"/>
                <a:gd name="connsiteY1" fmla="*/ 300250 h 313898"/>
                <a:gd name="connsiteX2" fmla="*/ 1105469 w 1658204"/>
                <a:gd name="connsiteY2" fmla="*/ 286602 h 313898"/>
                <a:gd name="connsiteX3" fmla="*/ 1337481 w 1658204"/>
                <a:gd name="connsiteY3" fmla="*/ 272954 h 313898"/>
                <a:gd name="connsiteX4" fmla="*/ 1583141 w 1658204"/>
                <a:gd name="connsiteY4" fmla="*/ 204716 h 313898"/>
                <a:gd name="connsiteX5" fmla="*/ 1651380 w 1658204"/>
                <a:gd name="connsiteY5" fmla="*/ 109182 h 313898"/>
                <a:gd name="connsiteX6" fmla="*/ 1542197 w 1658204"/>
                <a:gd name="connsiteY6" fmla="*/ 0 h 313898"/>
                <a:gd name="connsiteX0" fmla="*/ 0 w 1658204"/>
                <a:gd name="connsiteY0" fmla="*/ 313898 h 313898"/>
                <a:gd name="connsiteX1" fmla="*/ 614150 w 1658204"/>
                <a:gd name="connsiteY1" fmla="*/ 300249 h 313898"/>
                <a:gd name="connsiteX2" fmla="*/ 832514 w 1658204"/>
                <a:gd name="connsiteY2" fmla="*/ 300250 h 313898"/>
                <a:gd name="connsiteX3" fmla="*/ 1105469 w 1658204"/>
                <a:gd name="connsiteY3" fmla="*/ 286602 h 313898"/>
                <a:gd name="connsiteX4" fmla="*/ 1337481 w 1658204"/>
                <a:gd name="connsiteY4" fmla="*/ 272954 h 313898"/>
                <a:gd name="connsiteX5" fmla="*/ 1583141 w 1658204"/>
                <a:gd name="connsiteY5" fmla="*/ 204716 h 313898"/>
                <a:gd name="connsiteX6" fmla="*/ 1651380 w 1658204"/>
                <a:gd name="connsiteY6" fmla="*/ 109182 h 313898"/>
                <a:gd name="connsiteX7" fmla="*/ 1542197 w 1658204"/>
                <a:gd name="connsiteY7" fmla="*/ 0 h 313898"/>
                <a:gd name="connsiteX0" fmla="*/ 0 w 1753739"/>
                <a:gd name="connsiteY0" fmla="*/ 464023 h 464023"/>
                <a:gd name="connsiteX1" fmla="*/ 709685 w 1753739"/>
                <a:gd name="connsiteY1" fmla="*/ 300249 h 464023"/>
                <a:gd name="connsiteX2" fmla="*/ 928049 w 1753739"/>
                <a:gd name="connsiteY2" fmla="*/ 300250 h 464023"/>
                <a:gd name="connsiteX3" fmla="*/ 1201004 w 1753739"/>
                <a:gd name="connsiteY3" fmla="*/ 286602 h 464023"/>
                <a:gd name="connsiteX4" fmla="*/ 1433016 w 1753739"/>
                <a:gd name="connsiteY4" fmla="*/ 272954 h 464023"/>
                <a:gd name="connsiteX5" fmla="*/ 1678676 w 1753739"/>
                <a:gd name="connsiteY5" fmla="*/ 204716 h 464023"/>
                <a:gd name="connsiteX6" fmla="*/ 1746915 w 1753739"/>
                <a:gd name="connsiteY6" fmla="*/ 109182 h 464023"/>
                <a:gd name="connsiteX7" fmla="*/ 1637732 w 1753739"/>
                <a:gd name="connsiteY7" fmla="*/ 0 h 464023"/>
                <a:gd name="connsiteX0" fmla="*/ 0 w 1044054"/>
                <a:gd name="connsiteY0" fmla="*/ 300249 h 300250"/>
                <a:gd name="connsiteX1" fmla="*/ 218364 w 1044054"/>
                <a:gd name="connsiteY1" fmla="*/ 300250 h 300250"/>
                <a:gd name="connsiteX2" fmla="*/ 491319 w 1044054"/>
                <a:gd name="connsiteY2" fmla="*/ 286602 h 300250"/>
                <a:gd name="connsiteX3" fmla="*/ 723331 w 1044054"/>
                <a:gd name="connsiteY3" fmla="*/ 272954 h 300250"/>
                <a:gd name="connsiteX4" fmla="*/ 968991 w 1044054"/>
                <a:gd name="connsiteY4" fmla="*/ 204716 h 300250"/>
                <a:gd name="connsiteX5" fmla="*/ 1037230 w 1044054"/>
                <a:gd name="connsiteY5" fmla="*/ 109182 h 300250"/>
                <a:gd name="connsiteX6" fmla="*/ 928047 w 1044054"/>
                <a:gd name="connsiteY6" fmla="*/ 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4054" h="300250">
                  <a:moveTo>
                    <a:pt x="0" y="300249"/>
                  </a:moveTo>
                  <a:lnTo>
                    <a:pt x="218364" y="300250"/>
                  </a:lnTo>
                  <a:cubicBezTo>
                    <a:pt x="393510" y="293426"/>
                    <a:pt x="491319" y="286602"/>
                    <a:pt x="491319" y="286602"/>
                  </a:cubicBezTo>
                  <a:lnTo>
                    <a:pt x="723331" y="272954"/>
                  </a:lnTo>
                  <a:cubicBezTo>
                    <a:pt x="812042" y="261581"/>
                    <a:pt x="916675" y="232011"/>
                    <a:pt x="968991" y="204716"/>
                  </a:cubicBezTo>
                  <a:cubicBezTo>
                    <a:pt x="1021307" y="177421"/>
                    <a:pt x="1044054" y="143301"/>
                    <a:pt x="1037230" y="109182"/>
                  </a:cubicBezTo>
                  <a:cubicBezTo>
                    <a:pt x="1030406" y="75063"/>
                    <a:pt x="979226" y="37531"/>
                    <a:pt x="928047" y="0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2052536" y="3876916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2054487" y="3574190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2056437" y="3271464"/>
              <a:ext cx="923779" cy="363262"/>
            </a:xfrm>
            <a:custGeom>
              <a:avLst/>
              <a:gdLst>
                <a:gd name="connsiteX0" fmla="*/ 0 w 1075898"/>
                <a:gd name="connsiteY0" fmla="*/ 402609 h 423081"/>
                <a:gd name="connsiteX1" fmla="*/ 341194 w 1075898"/>
                <a:gd name="connsiteY1" fmla="*/ 416257 h 423081"/>
                <a:gd name="connsiteX2" fmla="*/ 764274 w 1075898"/>
                <a:gd name="connsiteY2" fmla="*/ 361666 h 423081"/>
                <a:gd name="connsiteX3" fmla="*/ 1009934 w 1075898"/>
                <a:gd name="connsiteY3" fmla="*/ 279780 h 423081"/>
                <a:gd name="connsiteX4" fmla="*/ 1064525 w 1075898"/>
                <a:gd name="connsiteY4" fmla="*/ 129654 h 423081"/>
                <a:gd name="connsiteX5" fmla="*/ 941695 w 1075898"/>
                <a:gd name="connsiteY5" fmla="*/ 20472 h 423081"/>
                <a:gd name="connsiteX6" fmla="*/ 928047 w 1075898"/>
                <a:gd name="connsiteY6" fmla="*/ 6824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898" h="423081">
                  <a:moveTo>
                    <a:pt x="0" y="402609"/>
                  </a:moveTo>
                  <a:cubicBezTo>
                    <a:pt x="106907" y="412845"/>
                    <a:pt x="213815" y="423081"/>
                    <a:pt x="341194" y="416257"/>
                  </a:cubicBezTo>
                  <a:cubicBezTo>
                    <a:pt x="468573" y="409433"/>
                    <a:pt x="652817" y="384412"/>
                    <a:pt x="764274" y="361666"/>
                  </a:cubicBezTo>
                  <a:cubicBezTo>
                    <a:pt x="875731" y="338920"/>
                    <a:pt x="959892" y="318449"/>
                    <a:pt x="1009934" y="279780"/>
                  </a:cubicBezTo>
                  <a:cubicBezTo>
                    <a:pt x="1059976" y="241111"/>
                    <a:pt x="1075898" y="172872"/>
                    <a:pt x="1064525" y="129654"/>
                  </a:cubicBezTo>
                  <a:cubicBezTo>
                    <a:pt x="1053152" y="86436"/>
                    <a:pt x="964441" y="40944"/>
                    <a:pt x="941695" y="20472"/>
                  </a:cubicBezTo>
                  <a:cubicBezTo>
                    <a:pt x="918949" y="0"/>
                    <a:pt x="923498" y="3412"/>
                    <a:pt x="928047" y="6824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flipH="1">
              <a:off x="1009622" y="3226557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H="1">
              <a:off x="999857" y="4505786"/>
              <a:ext cx="10311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1314294" y="4503834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H="1">
              <a:off x="1316246" y="3232280"/>
              <a:ext cx="42185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8756952"/>
                </p:ext>
              </p:extLst>
            </p:nvPr>
          </p:nvGraphicFramePr>
          <p:xfrm>
            <a:off x="1344200" y="4612242"/>
            <a:ext cx="241980" cy="2888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3" name="Equation" r:id="rId4" imgW="126835" imgH="152202" progId="Equation.DSMT4">
                    <p:embed/>
                  </p:oleObj>
                </mc:Choice>
                <mc:Fallback>
                  <p:oleObj name="Equation" r:id="rId4" imgW="126835" imgH="152202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200" y="4612242"/>
                          <a:ext cx="241980" cy="2888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 bwMode="auto">
            <a:xfrm>
              <a:off x="4313986" y="3752055"/>
              <a:ext cx="1555844" cy="31389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4566495" y="3749104"/>
              <a:ext cx="33219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2263568" y="2618343"/>
              <a:ext cx="28263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7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67445"/>
                </p:ext>
              </p:extLst>
            </p:nvPr>
          </p:nvGraphicFramePr>
          <p:xfrm>
            <a:off x="2973201" y="2025072"/>
            <a:ext cx="255588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4" name="Equation" r:id="rId6" imgW="165028" imgH="228501" progId="Equation.DSMT4">
                    <p:embed/>
                  </p:oleObj>
                </mc:Choice>
                <mc:Fallback>
                  <p:oleObj name="Equation" r:id="rId6" imgW="165028" imgH="228501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3201" y="2025072"/>
                          <a:ext cx="255588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1746863"/>
                </p:ext>
              </p:extLst>
            </p:nvPr>
          </p:nvGraphicFramePr>
          <p:xfrm>
            <a:off x="5389908" y="4188455"/>
            <a:ext cx="2746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5" name="Equation" r:id="rId8" imgW="177646" imgH="228402" progId="Equation.DSMT4">
                    <p:embed/>
                  </p:oleObj>
                </mc:Choice>
                <mc:Fallback>
                  <p:oleObj name="Equation" r:id="rId8" imgW="177646" imgH="228402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9908" y="4188455"/>
                          <a:ext cx="2746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9" name="Straight Arrow Connector 78"/>
            <p:cNvCxnSpPr/>
            <p:nvPr/>
          </p:nvCxnSpPr>
          <p:spPr bwMode="auto">
            <a:xfrm>
              <a:off x="4421661" y="3644322"/>
              <a:ext cx="0" cy="3641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8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1938805"/>
                </p:ext>
              </p:extLst>
            </p:nvPr>
          </p:nvGraphicFramePr>
          <p:xfrm>
            <a:off x="3993736" y="3609087"/>
            <a:ext cx="293688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6" name="Equation" r:id="rId10" imgW="190417" imgH="241195" progId="Equation.DSMT4">
                    <p:embed/>
                  </p:oleObj>
                </mc:Choice>
                <mc:Fallback>
                  <p:oleObj name="Equation" r:id="rId10" imgW="190417" imgH="241195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3736" y="3609087"/>
                          <a:ext cx="293688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Rectangle 81"/>
            <p:cNvSpPr/>
            <p:nvPr/>
          </p:nvSpPr>
          <p:spPr bwMode="auto">
            <a:xfrm rot="19524641">
              <a:off x="4934320" y="3528727"/>
              <a:ext cx="676275" cy="248683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4923981" y="3772366"/>
              <a:ext cx="410256" cy="310101"/>
            </a:xfrm>
            <a:custGeom>
              <a:avLst/>
              <a:gdLst>
                <a:gd name="connsiteX0" fmla="*/ 0 w 397566"/>
                <a:gd name="connsiteY0" fmla="*/ 302150 h 310101"/>
                <a:gd name="connsiteX1" fmla="*/ 389614 w 397566"/>
                <a:gd name="connsiteY1" fmla="*/ 0 h 310101"/>
                <a:gd name="connsiteX2" fmla="*/ 397566 w 397566"/>
                <a:gd name="connsiteY2" fmla="*/ 310101 h 310101"/>
                <a:gd name="connsiteX3" fmla="*/ 0 w 397566"/>
                <a:gd name="connsiteY3" fmla="*/ 302150 h 3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566" h="310101">
                  <a:moveTo>
                    <a:pt x="0" y="302150"/>
                  </a:moveTo>
                  <a:lnTo>
                    <a:pt x="389614" y="0"/>
                  </a:lnTo>
                  <a:lnTo>
                    <a:pt x="397566" y="310101"/>
                  </a:lnTo>
                  <a:lnTo>
                    <a:pt x="0" y="302150"/>
                  </a:lnTo>
                  <a:close/>
                </a:path>
              </a:pathLst>
            </a:custGeom>
            <a:solidFill>
              <a:srgbClr val="ADADAD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flipV="1">
              <a:off x="5333299" y="3772449"/>
              <a:ext cx="0" cy="32843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V="1">
              <a:off x="4892038" y="3447679"/>
              <a:ext cx="447675" cy="3076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3" name="Parallelogram 82"/>
            <p:cNvSpPr/>
            <p:nvPr/>
          </p:nvSpPr>
          <p:spPr bwMode="auto">
            <a:xfrm>
              <a:off x="4576297" y="3759660"/>
              <a:ext cx="764461" cy="310100"/>
            </a:xfrm>
            <a:prstGeom prst="parallelogram">
              <a:avLst>
                <a:gd name="adj" fmla="val 139067"/>
              </a:avLst>
            </a:prstGeom>
            <a:solidFill>
              <a:schemeClr val="tx1">
                <a:lumMod val="85000"/>
              </a:schemeClr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3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163855"/>
                </p:ext>
              </p:extLst>
            </p:nvPr>
          </p:nvGraphicFramePr>
          <p:xfrm>
            <a:off x="5522213" y="4938624"/>
            <a:ext cx="1631950" cy="433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7" name="Equation" r:id="rId12" imgW="1054100" imgH="279400" progId="Equation.DSMT4">
                    <p:embed/>
                  </p:oleObj>
                </mc:Choice>
                <mc:Fallback>
                  <p:oleObj name="Equation" r:id="rId12" imgW="1054100" imgH="279400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2213" y="4938624"/>
                          <a:ext cx="1631950" cy="433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6" name="Straight Arrow Connector 75"/>
            <p:cNvCxnSpPr/>
            <p:nvPr/>
          </p:nvCxnSpPr>
          <p:spPr bwMode="auto">
            <a:xfrm>
              <a:off x="5130593" y="3917827"/>
              <a:ext cx="0" cy="11446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4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308326"/>
                </p:ext>
              </p:extLst>
            </p:nvPr>
          </p:nvGraphicFramePr>
          <p:xfrm>
            <a:off x="937336" y="3682648"/>
            <a:ext cx="9207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8" name="Equation" r:id="rId14" imgW="508000" imgH="190500" progId="Equation.DSMT4">
                    <p:embed/>
                  </p:oleObj>
                </mc:Choice>
                <mc:Fallback>
                  <p:oleObj name="Equation" r:id="rId14" imgW="508000" imgH="190500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336" y="3682648"/>
                          <a:ext cx="92075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4855340"/>
                </p:ext>
              </p:extLst>
            </p:nvPr>
          </p:nvGraphicFramePr>
          <p:xfrm>
            <a:off x="2517362" y="5404851"/>
            <a:ext cx="2214789" cy="305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99" name="Equation" r:id="rId16" imgW="1473200" imgH="203200" progId="Equation.DSMT4">
                    <p:embed/>
                  </p:oleObj>
                </mc:Choice>
                <mc:Fallback>
                  <p:oleObj name="Equation" r:id="rId16" imgW="1473200" imgH="203200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362" y="5404851"/>
                          <a:ext cx="2214789" cy="305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3753028"/>
                </p:ext>
              </p:extLst>
            </p:nvPr>
          </p:nvGraphicFramePr>
          <p:xfrm>
            <a:off x="5546993" y="3406877"/>
            <a:ext cx="801687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000" name="Equation" r:id="rId18" imgW="533169" imgH="203112" progId="Equation.DSMT4">
                    <p:embed/>
                  </p:oleObj>
                </mc:Choice>
                <mc:Fallback>
                  <p:oleObj name="Equation" r:id="rId18" imgW="533169" imgH="203112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993" y="3406877"/>
                          <a:ext cx="801687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09232"/>
                </p:ext>
              </p:extLst>
            </p:nvPr>
          </p:nvGraphicFramePr>
          <p:xfrm>
            <a:off x="3780172" y="1951874"/>
            <a:ext cx="3149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001" name="Equation" r:id="rId20" imgW="2095200" imgH="177480" progId="Equation.DSMT4">
                    <p:embed/>
                  </p:oleObj>
                </mc:Choice>
                <mc:Fallback>
                  <p:oleObj name="Equation" r:id="rId20" imgW="2095200" imgH="177480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0172" y="1951874"/>
                          <a:ext cx="3149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716600"/>
                </p:ext>
              </p:extLst>
            </p:nvPr>
          </p:nvGraphicFramePr>
          <p:xfrm>
            <a:off x="4981393" y="2801071"/>
            <a:ext cx="3397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002" name="Equation" r:id="rId22" imgW="340042" imgH="407023" progId="Equation.DSMT4">
                    <p:embed/>
                  </p:oleObj>
                </mc:Choice>
                <mc:Fallback>
                  <p:oleObj name="Equation" r:id="rId22" imgW="340042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981393" y="2801071"/>
                          <a:ext cx="3397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2" name="Straight Arrow Connector 41"/>
            <p:cNvCxnSpPr/>
            <p:nvPr/>
          </p:nvCxnSpPr>
          <p:spPr bwMode="auto">
            <a:xfrm>
              <a:off x="4705477" y="2951290"/>
              <a:ext cx="0" cy="7784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3625755"/>
                </p:ext>
              </p:extLst>
            </p:nvPr>
          </p:nvGraphicFramePr>
          <p:xfrm>
            <a:off x="4289509" y="3191042"/>
            <a:ext cx="274637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003" name="Equation" r:id="rId24" imgW="274553" imgH="353666" progId="Equation.DSMT4">
                    <p:embed/>
                  </p:oleObj>
                </mc:Choice>
                <mc:Fallback>
                  <p:oleObj name="Equation" r:id="rId24" imgW="274553" imgH="35366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4289509" y="3191042"/>
                          <a:ext cx="274637" cy="354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12588</TotalTime>
  <Words>536</Words>
  <Application>Microsoft Office PowerPoint</Application>
  <PresentationFormat>On-screen Show (4:3)</PresentationFormat>
  <Paragraphs>97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1040</cp:revision>
  <cp:lastPrinted>1999-08-25T18:07:04Z</cp:lastPrinted>
  <dcterms:created xsi:type="dcterms:W3CDTF">1999-08-24T13:57:19Z</dcterms:created>
  <dcterms:modified xsi:type="dcterms:W3CDTF">2023-05-03T00:36:49Z</dcterms:modified>
</cp:coreProperties>
</file>