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82" r:id="rId6"/>
    <p:sldId id="279" r:id="rId7"/>
    <p:sldId id="261" r:id="rId8"/>
    <p:sldId id="263" r:id="rId9"/>
    <p:sldId id="280" r:id="rId10"/>
    <p:sldId id="277" r:id="rId11"/>
    <p:sldId id="276" r:id="rId12"/>
    <p:sldId id="278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1" r:id="rId22"/>
    <p:sldId id="273" r:id="rId23"/>
    <p:sldId id="284" r:id="rId24"/>
    <p:sldId id="283" r:id="rId25"/>
    <p:sldId id="285" r:id="rId2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FF99"/>
    <a:srgbClr val="FFFF66"/>
    <a:srgbClr val="FF00FF"/>
    <a:srgbClr val="33CC33"/>
    <a:srgbClr val="CCECFF"/>
    <a:srgbClr val="CC00CC"/>
    <a:srgbClr val="6600FF"/>
    <a:srgbClr val="FF99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177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38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10.wmf"/><Relationship Id="rId5" Type="http://schemas.openxmlformats.org/officeDocument/2006/relationships/image" Target="../media/image11.wmf"/><Relationship Id="rId4" Type="http://schemas.openxmlformats.org/officeDocument/2006/relationships/image" Target="../media/image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40.wmf"/><Relationship Id="rId7" Type="http://schemas.openxmlformats.org/officeDocument/2006/relationships/image" Target="../media/image11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10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1.wmf"/><Relationship Id="rId7" Type="http://schemas.openxmlformats.org/officeDocument/2006/relationships/image" Target="../media/image46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5.wmf"/><Relationship Id="rId5" Type="http://schemas.openxmlformats.org/officeDocument/2006/relationships/image" Target="../media/image36.wmf"/><Relationship Id="rId4" Type="http://schemas.openxmlformats.org/officeDocument/2006/relationships/image" Target="../media/image1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39.wmf"/><Relationship Id="rId1" Type="http://schemas.openxmlformats.org/officeDocument/2006/relationships/image" Target="../media/image47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5.wmf"/><Relationship Id="rId5" Type="http://schemas.openxmlformats.org/officeDocument/2006/relationships/image" Target="../media/image43.wmf"/><Relationship Id="rId4" Type="http://schemas.openxmlformats.org/officeDocument/2006/relationships/image" Target="../media/image54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36.wmf"/><Relationship Id="rId7" Type="http://schemas.openxmlformats.org/officeDocument/2006/relationships/image" Target="../media/image60.wmf"/><Relationship Id="rId12" Type="http://schemas.openxmlformats.org/officeDocument/2006/relationships/image" Target="../media/image64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11.wmf"/><Relationship Id="rId11" Type="http://schemas.openxmlformats.org/officeDocument/2006/relationships/image" Target="../media/image63.wmf"/><Relationship Id="rId5" Type="http://schemas.openxmlformats.org/officeDocument/2006/relationships/image" Target="../media/image59.wmf"/><Relationship Id="rId10" Type="http://schemas.openxmlformats.org/officeDocument/2006/relationships/image" Target="../media/image62.wmf"/><Relationship Id="rId4" Type="http://schemas.openxmlformats.org/officeDocument/2006/relationships/image" Target="../media/image45.wmf"/><Relationship Id="rId9" Type="http://schemas.openxmlformats.org/officeDocument/2006/relationships/image" Target="../media/image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80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79.wmf"/><Relationship Id="rId5" Type="http://schemas.openxmlformats.org/officeDocument/2006/relationships/image" Target="../media/image11.wmf"/><Relationship Id="rId4" Type="http://schemas.openxmlformats.org/officeDocument/2006/relationships/image" Target="../media/image7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0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79.wmf"/><Relationship Id="rId5" Type="http://schemas.openxmlformats.org/officeDocument/2006/relationships/image" Target="../media/image78.wmf"/><Relationship Id="rId4" Type="http://schemas.openxmlformats.org/officeDocument/2006/relationships/image" Target="../media/image1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45.wmf"/><Relationship Id="rId1" Type="http://schemas.openxmlformats.org/officeDocument/2006/relationships/image" Target="../media/image84.wmf"/><Relationship Id="rId6" Type="http://schemas.openxmlformats.org/officeDocument/2006/relationships/image" Target="../media/image6.wmf"/><Relationship Id="rId5" Type="http://schemas.openxmlformats.org/officeDocument/2006/relationships/image" Target="../media/image86.wmf"/><Relationship Id="rId4" Type="http://schemas.openxmlformats.org/officeDocument/2006/relationships/image" Target="../media/image36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9.wmf"/><Relationship Id="rId7" Type="http://schemas.openxmlformats.org/officeDocument/2006/relationships/image" Target="../media/image36.wmf"/><Relationship Id="rId12" Type="http://schemas.openxmlformats.org/officeDocument/2006/relationships/image" Target="../media/image60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85.wmf"/><Relationship Id="rId11" Type="http://schemas.openxmlformats.org/officeDocument/2006/relationships/image" Target="../media/image11.wmf"/><Relationship Id="rId5" Type="http://schemas.openxmlformats.org/officeDocument/2006/relationships/image" Target="../media/image45.wmf"/><Relationship Id="rId10" Type="http://schemas.openxmlformats.org/officeDocument/2006/relationships/image" Target="../media/image6.wmf"/><Relationship Id="rId4" Type="http://schemas.openxmlformats.org/officeDocument/2006/relationships/image" Target="../media/image84.wmf"/><Relationship Id="rId9" Type="http://schemas.openxmlformats.org/officeDocument/2006/relationships/image" Target="../media/image90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97.wmf"/><Relationship Id="rId13" Type="http://schemas.openxmlformats.org/officeDocument/2006/relationships/image" Target="../media/image109.wmf"/><Relationship Id="rId3" Type="http://schemas.openxmlformats.org/officeDocument/2006/relationships/image" Target="../media/image102.wmf"/><Relationship Id="rId7" Type="http://schemas.openxmlformats.org/officeDocument/2006/relationships/image" Target="../media/image93.wmf"/><Relationship Id="rId12" Type="http://schemas.openxmlformats.org/officeDocument/2006/relationships/image" Target="../media/image108.wmf"/><Relationship Id="rId2" Type="http://schemas.openxmlformats.org/officeDocument/2006/relationships/image" Target="../media/image101.wmf"/><Relationship Id="rId1" Type="http://schemas.openxmlformats.org/officeDocument/2006/relationships/image" Target="../media/image100.wmf"/><Relationship Id="rId6" Type="http://schemas.openxmlformats.org/officeDocument/2006/relationships/image" Target="../media/image92.wmf"/><Relationship Id="rId11" Type="http://schemas.openxmlformats.org/officeDocument/2006/relationships/image" Target="../media/image107.wmf"/><Relationship Id="rId5" Type="http://schemas.openxmlformats.org/officeDocument/2006/relationships/image" Target="../media/image104.wmf"/><Relationship Id="rId10" Type="http://schemas.openxmlformats.org/officeDocument/2006/relationships/image" Target="../media/image106.wmf"/><Relationship Id="rId4" Type="http://schemas.openxmlformats.org/officeDocument/2006/relationships/image" Target="../media/image103.wmf"/><Relationship Id="rId9" Type="http://schemas.openxmlformats.org/officeDocument/2006/relationships/image" Target="../media/image105.wmf"/><Relationship Id="rId14" Type="http://schemas.openxmlformats.org/officeDocument/2006/relationships/image" Target="../media/image1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image" Target="../media/image10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6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2.wmf"/><Relationship Id="rId10" Type="http://schemas.openxmlformats.org/officeDocument/2006/relationships/image" Target="../media/image21.wmf"/><Relationship Id="rId4" Type="http://schemas.openxmlformats.org/officeDocument/2006/relationships/image" Target="../media/image11.wmf"/><Relationship Id="rId9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10.wmf"/><Relationship Id="rId7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10.wmf"/><Relationship Id="rId7" Type="http://schemas.openxmlformats.org/officeDocument/2006/relationships/image" Target="../media/image27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A3DD499-07E5-43A7-A908-125EB3EE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61B31F9-C52C-44F7-B44B-1A8E71A99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21598F-28AB-45E5-B605-073B6DF1B8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D8788-D954-4339-8683-8A3BBB46AEE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5CA45-D189-43AF-A527-0E939B2E88F4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5CA45-D189-43AF-A527-0E939B2E88F4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05CA45-D189-43AF-A527-0E939B2E88F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F27E05-D44E-4B93-9B2C-64DC4A35D56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22A7D1-08A8-4EC9-B76F-F3AACCDE438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0773CA-7493-4318-A152-54F26C3B474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441D7-3D0B-49B4-8625-A8CD6705AE2A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B3E507-34E3-41AD-BDD9-A32D2C4910F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29B8A-A69F-4726-B7EB-3DE0F7443DA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0EA33-3D5D-4611-BF69-117050C5CD3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5B98D-4402-4967-B397-78CD13C76B5F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15B98D-4402-4967-B397-78CD13C76B5F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E22EE-F2CC-45E3-B082-77E5C6FD9648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E22EE-F2CC-45E3-B082-77E5C6FD964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E22EE-F2CC-45E3-B082-77E5C6FD9648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EE22EE-F2CC-45E3-B082-77E5C6FD9648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1479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2C5B3E-62C8-426C-94F2-D7F52817A88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30D9A-74C7-4866-9B94-5924AB8974D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30D9A-74C7-4866-9B94-5924AB8974D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930D9A-74C7-4866-9B94-5924AB8974D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6FB897-DC39-4935-8A1C-FD3C986ECDC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B042B-7E7A-4431-917C-CEC740E9D4E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CD8788-D954-4339-8683-8A3BBB46AEE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11" Type="http://schemas.openxmlformats.org/officeDocument/2006/relationships/image" Target="../media/image6.wmf"/><Relationship Id="rId5" Type="http://schemas.openxmlformats.org/officeDocument/2006/relationships/image" Target="../media/image3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51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5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8.bin"/><Relationship Id="rId5" Type="http://schemas.openxmlformats.org/officeDocument/2006/relationships/image" Target="../media/image36.wmf"/><Relationship Id="rId4" Type="http://schemas.openxmlformats.org/officeDocument/2006/relationships/oleObject" Target="../embeddings/oleObject5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66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65.bin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41.wmf"/><Relationship Id="rId5" Type="http://schemas.openxmlformats.org/officeDocument/2006/relationships/image" Target="../media/image38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12.wmf"/><Relationship Id="rId4" Type="http://schemas.openxmlformats.org/officeDocument/2006/relationships/oleObject" Target="../embeddings/oleObject59.bin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6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image" Target="../media/image36.wmf"/><Relationship Id="rId18" Type="http://schemas.openxmlformats.org/officeDocument/2006/relationships/oleObject" Target="../embeddings/oleObject7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71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73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10.wmf"/><Relationship Id="rId5" Type="http://schemas.openxmlformats.org/officeDocument/2006/relationships/image" Target="../media/image43.wmf"/><Relationship Id="rId15" Type="http://schemas.openxmlformats.org/officeDocument/2006/relationships/image" Target="../media/image45.wmf"/><Relationship Id="rId10" Type="http://schemas.openxmlformats.org/officeDocument/2006/relationships/oleObject" Target="../embeddings/oleObject70.bin"/><Relationship Id="rId19" Type="http://schemas.openxmlformats.org/officeDocument/2006/relationships/image" Target="../media/image6.wmf"/><Relationship Id="rId4" Type="http://schemas.openxmlformats.org/officeDocument/2006/relationships/oleObject" Target="../embeddings/oleObject6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72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image" Target="../media/image50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7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6.bin"/><Relationship Id="rId11" Type="http://schemas.openxmlformats.org/officeDocument/2006/relationships/image" Target="../media/image49.wmf"/><Relationship Id="rId5" Type="http://schemas.openxmlformats.org/officeDocument/2006/relationships/image" Target="../media/image47.wmf"/><Relationship Id="rId10" Type="http://schemas.openxmlformats.org/officeDocument/2006/relationships/oleObject" Target="../embeddings/oleObject78.bin"/><Relationship Id="rId4" Type="http://schemas.openxmlformats.org/officeDocument/2006/relationships/oleObject" Target="../embeddings/oleObject75.bin"/><Relationship Id="rId9" Type="http://schemas.openxmlformats.org/officeDocument/2006/relationships/image" Target="../media/image4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image" Target="../media/image43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52.wmf"/><Relationship Id="rId12" Type="http://schemas.openxmlformats.org/officeDocument/2006/relationships/oleObject" Target="../embeddings/oleObject84.bin"/><Relationship Id="rId17" Type="http://schemas.openxmlformats.org/officeDocument/2006/relationships/oleObject" Target="../embeddings/oleObject86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56.emf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1.bin"/><Relationship Id="rId11" Type="http://schemas.openxmlformats.org/officeDocument/2006/relationships/image" Target="../media/image54.wmf"/><Relationship Id="rId5" Type="http://schemas.openxmlformats.org/officeDocument/2006/relationships/image" Target="../media/image51.wmf"/><Relationship Id="rId15" Type="http://schemas.openxmlformats.org/officeDocument/2006/relationships/image" Target="../media/image55.wmf"/><Relationship Id="rId10" Type="http://schemas.openxmlformats.org/officeDocument/2006/relationships/oleObject" Target="../embeddings/oleObject83.bin"/><Relationship Id="rId4" Type="http://schemas.openxmlformats.org/officeDocument/2006/relationships/oleObject" Target="../embeddings/oleObject80.bin"/><Relationship Id="rId9" Type="http://schemas.openxmlformats.org/officeDocument/2006/relationships/image" Target="../media/image53.wmf"/><Relationship Id="rId14" Type="http://schemas.openxmlformats.org/officeDocument/2006/relationships/oleObject" Target="../embeddings/oleObject8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59.wmf"/><Relationship Id="rId18" Type="http://schemas.openxmlformats.org/officeDocument/2006/relationships/oleObject" Target="../embeddings/oleObject94.bin"/><Relationship Id="rId26" Type="http://schemas.openxmlformats.org/officeDocument/2006/relationships/image" Target="../media/image63.wmf"/><Relationship Id="rId3" Type="http://schemas.openxmlformats.org/officeDocument/2006/relationships/notesSlide" Target="../notesSlides/notesSlide16.xml"/><Relationship Id="rId21" Type="http://schemas.openxmlformats.org/officeDocument/2006/relationships/oleObject" Target="../embeddings/oleObject96.bin"/><Relationship Id="rId7" Type="http://schemas.openxmlformats.org/officeDocument/2006/relationships/image" Target="../media/image58.wmf"/><Relationship Id="rId12" Type="http://schemas.openxmlformats.org/officeDocument/2006/relationships/oleObject" Target="../embeddings/oleObject91.bin"/><Relationship Id="rId17" Type="http://schemas.openxmlformats.org/officeDocument/2006/relationships/image" Target="../media/image60.wmf"/><Relationship Id="rId25" Type="http://schemas.openxmlformats.org/officeDocument/2006/relationships/oleObject" Target="../embeddings/oleObject98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93.bin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45.wmf"/><Relationship Id="rId24" Type="http://schemas.openxmlformats.org/officeDocument/2006/relationships/image" Target="../media/image62.wmf"/><Relationship Id="rId5" Type="http://schemas.openxmlformats.org/officeDocument/2006/relationships/image" Target="../media/image57.wmf"/><Relationship Id="rId15" Type="http://schemas.openxmlformats.org/officeDocument/2006/relationships/image" Target="../media/image11.wmf"/><Relationship Id="rId23" Type="http://schemas.openxmlformats.org/officeDocument/2006/relationships/oleObject" Target="../embeddings/oleObject97.bin"/><Relationship Id="rId28" Type="http://schemas.openxmlformats.org/officeDocument/2006/relationships/image" Target="../media/image64.wmf"/><Relationship Id="rId10" Type="http://schemas.openxmlformats.org/officeDocument/2006/relationships/oleObject" Target="../embeddings/oleObject90.bin"/><Relationship Id="rId19" Type="http://schemas.openxmlformats.org/officeDocument/2006/relationships/oleObject" Target="../embeddings/oleObject95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92.bin"/><Relationship Id="rId22" Type="http://schemas.openxmlformats.org/officeDocument/2006/relationships/image" Target="../media/image6.wmf"/><Relationship Id="rId27" Type="http://schemas.openxmlformats.org/officeDocument/2006/relationships/oleObject" Target="../embeddings/oleObject9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66.wmf"/><Relationship Id="rId12" Type="http://schemas.openxmlformats.org/officeDocument/2006/relationships/image" Target="../media/image6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68.wmf"/><Relationship Id="rId5" Type="http://schemas.openxmlformats.org/officeDocument/2006/relationships/image" Target="../media/image65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6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05.bin"/><Relationship Id="rId5" Type="http://schemas.openxmlformats.org/officeDocument/2006/relationships/image" Target="../media/image68.wmf"/><Relationship Id="rId4" Type="http://schemas.openxmlformats.org/officeDocument/2006/relationships/oleObject" Target="../embeddings/oleObject10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8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7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7.bin"/><Relationship Id="rId11" Type="http://schemas.openxmlformats.org/officeDocument/2006/relationships/image" Target="../media/image74.wmf"/><Relationship Id="rId5" Type="http://schemas.openxmlformats.org/officeDocument/2006/relationships/image" Target="../media/image71.wmf"/><Relationship Id="rId10" Type="http://schemas.openxmlformats.org/officeDocument/2006/relationships/oleObject" Target="../embeddings/oleObject109.bin"/><Relationship Id="rId4" Type="http://schemas.openxmlformats.org/officeDocument/2006/relationships/oleObject" Target="../embeddings/oleObject106.bin"/><Relationship Id="rId9" Type="http://schemas.openxmlformats.org/officeDocument/2006/relationships/image" Target="../media/image7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17.bin"/><Relationship Id="rId3" Type="http://schemas.openxmlformats.org/officeDocument/2006/relationships/notesSlide" Target="../notesSlides/notesSlide20.xml"/><Relationship Id="rId7" Type="http://schemas.openxmlformats.org/officeDocument/2006/relationships/image" Target="../media/image76.wmf"/><Relationship Id="rId12" Type="http://schemas.openxmlformats.org/officeDocument/2006/relationships/oleObject" Target="../embeddings/oleObject114.bin"/><Relationship Id="rId17" Type="http://schemas.openxmlformats.org/officeDocument/2006/relationships/image" Target="../media/image8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16.bin"/><Relationship Id="rId20" Type="http://schemas.openxmlformats.org/officeDocument/2006/relationships/oleObject" Target="../embeddings/oleObject119.bin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78.wmf"/><Relationship Id="rId5" Type="http://schemas.openxmlformats.org/officeDocument/2006/relationships/image" Target="../media/image75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113.bin"/><Relationship Id="rId19" Type="http://schemas.openxmlformats.org/officeDocument/2006/relationships/oleObject" Target="../embeddings/oleObject118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11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2.bin"/><Relationship Id="rId13" Type="http://schemas.openxmlformats.org/officeDocument/2006/relationships/image" Target="../media/image78.wmf"/><Relationship Id="rId18" Type="http://schemas.openxmlformats.org/officeDocument/2006/relationships/oleObject" Target="../embeddings/oleObject127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82.wmf"/><Relationship Id="rId12" Type="http://schemas.openxmlformats.org/officeDocument/2006/relationships/oleObject" Target="../embeddings/oleObject124.bin"/><Relationship Id="rId17" Type="http://schemas.openxmlformats.org/officeDocument/2006/relationships/image" Target="../media/image80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6.bin"/><Relationship Id="rId20" Type="http://schemas.openxmlformats.org/officeDocument/2006/relationships/oleObject" Target="../embeddings/oleObject129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21.bin"/><Relationship Id="rId11" Type="http://schemas.openxmlformats.org/officeDocument/2006/relationships/image" Target="../media/image11.wmf"/><Relationship Id="rId5" Type="http://schemas.openxmlformats.org/officeDocument/2006/relationships/image" Target="../media/image81.wmf"/><Relationship Id="rId15" Type="http://schemas.openxmlformats.org/officeDocument/2006/relationships/image" Target="../media/image79.wmf"/><Relationship Id="rId10" Type="http://schemas.openxmlformats.org/officeDocument/2006/relationships/oleObject" Target="../embeddings/oleObject123.bin"/><Relationship Id="rId19" Type="http://schemas.openxmlformats.org/officeDocument/2006/relationships/oleObject" Target="../embeddings/oleObject128.bin"/><Relationship Id="rId4" Type="http://schemas.openxmlformats.org/officeDocument/2006/relationships/oleObject" Target="../embeddings/oleObject120.bin"/><Relationship Id="rId9" Type="http://schemas.openxmlformats.org/officeDocument/2006/relationships/image" Target="../media/image83.wmf"/><Relationship Id="rId14" Type="http://schemas.openxmlformats.org/officeDocument/2006/relationships/oleObject" Target="../embeddings/oleObject125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2.bin"/><Relationship Id="rId13" Type="http://schemas.openxmlformats.org/officeDocument/2006/relationships/image" Target="../media/image86.wmf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5.wmf"/><Relationship Id="rId12" Type="http://schemas.openxmlformats.org/officeDocument/2006/relationships/oleObject" Target="../embeddings/oleObject13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31.bin"/><Relationship Id="rId11" Type="http://schemas.openxmlformats.org/officeDocument/2006/relationships/image" Target="../media/image36.wmf"/><Relationship Id="rId5" Type="http://schemas.openxmlformats.org/officeDocument/2006/relationships/image" Target="../media/image84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133.bin"/><Relationship Id="rId4" Type="http://schemas.openxmlformats.org/officeDocument/2006/relationships/oleObject" Target="../embeddings/oleObject130.bin"/><Relationship Id="rId9" Type="http://schemas.openxmlformats.org/officeDocument/2006/relationships/image" Target="../media/image85.wmf"/><Relationship Id="rId14" Type="http://schemas.openxmlformats.org/officeDocument/2006/relationships/oleObject" Target="../embeddings/oleObject13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143.bin"/><Relationship Id="rId26" Type="http://schemas.openxmlformats.org/officeDocument/2006/relationships/oleObject" Target="../embeddings/oleObject147.bin"/><Relationship Id="rId3" Type="http://schemas.openxmlformats.org/officeDocument/2006/relationships/notesSlide" Target="../notesSlides/notesSlide23.xml"/><Relationship Id="rId21" Type="http://schemas.openxmlformats.org/officeDocument/2006/relationships/image" Target="../media/image90.wmf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140.bin"/><Relationship Id="rId17" Type="http://schemas.openxmlformats.org/officeDocument/2006/relationships/image" Target="../media/image36.wmf"/><Relationship Id="rId25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42.bin"/><Relationship Id="rId20" Type="http://schemas.openxmlformats.org/officeDocument/2006/relationships/oleObject" Target="../embeddings/oleObject144.bin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84.wmf"/><Relationship Id="rId24" Type="http://schemas.openxmlformats.org/officeDocument/2006/relationships/oleObject" Target="../embeddings/oleObject146.bin"/><Relationship Id="rId5" Type="http://schemas.openxmlformats.org/officeDocument/2006/relationships/image" Target="../media/image87.wmf"/><Relationship Id="rId15" Type="http://schemas.openxmlformats.org/officeDocument/2006/relationships/image" Target="../media/image85.wmf"/><Relationship Id="rId23" Type="http://schemas.openxmlformats.org/officeDocument/2006/relationships/image" Target="../media/image6.wmf"/><Relationship Id="rId10" Type="http://schemas.openxmlformats.org/officeDocument/2006/relationships/oleObject" Target="../embeddings/oleObject139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141.bin"/><Relationship Id="rId22" Type="http://schemas.openxmlformats.org/officeDocument/2006/relationships/oleObject" Target="../embeddings/oleObject145.bin"/><Relationship Id="rId27" Type="http://schemas.openxmlformats.org/officeDocument/2006/relationships/image" Target="../media/image6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95.wmf"/><Relationship Id="rId18" Type="http://schemas.openxmlformats.org/officeDocument/2006/relationships/oleObject" Target="../embeddings/oleObject155.bin"/><Relationship Id="rId3" Type="http://schemas.openxmlformats.org/officeDocument/2006/relationships/notesSlide" Target="../notesSlides/notesSlide24.xml"/><Relationship Id="rId21" Type="http://schemas.openxmlformats.org/officeDocument/2006/relationships/image" Target="../media/image99.wmf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152.bin"/><Relationship Id="rId17" Type="http://schemas.openxmlformats.org/officeDocument/2006/relationships/image" Target="../media/image9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4.bin"/><Relationship Id="rId20" Type="http://schemas.openxmlformats.org/officeDocument/2006/relationships/oleObject" Target="../embeddings/oleObject156.bin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49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151.bin"/><Relationship Id="rId19" Type="http://schemas.openxmlformats.org/officeDocument/2006/relationships/image" Target="../media/image98.wmf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15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9.bin"/><Relationship Id="rId13" Type="http://schemas.openxmlformats.org/officeDocument/2006/relationships/image" Target="../media/image104.wmf"/><Relationship Id="rId18" Type="http://schemas.openxmlformats.org/officeDocument/2006/relationships/oleObject" Target="../embeddings/oleObject154.bin"/><Relationship Id="rId26" Type="http://schemas.openxmlformats.org/officeDocument/2006/relationships/oleObject" Target="../embeddings/oleObject165.bin"/><Relationship Id="rId3" Type="http://schemas.openxmlformats.org/officeDocument/2006/relationships/notesSlide" Target="../notesSlides/notesSlide25.xml"/><Relationship Id="rId21" Type="http://schemas.openxmlformats.org/officeDocument/2006/relationships/image" Target="../media/image105.wmf"/><Relationship Id="rId7" Type="http://schemas.openxmlformats.org/officeDocument/2006/relationships/image" Target="../media/image101.wmf"/><Relationship Id="rId12" Type="http://schemas.openxmlformats.org/officeDocument/2006/relationships/oleObject" Target="../embeddings/oleObject161.bin"/><Relationship Id="rId17" Type="http://schemas.openxmlformats.org/officeDocument/2006/relationships/image" Target="../media/image93.wmf"/><Relationship Id="rId25" Type="http://schemas.openxmlformats.org/officeDocument/2006/relationships/image" Target="../media/image10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50.bin"/><Relationship Id="rId20" Type="http://schemas.openxmlformats.org/officeDocument/2006/relationships/oleObject" Target="../embeddings/oleObject162.bin"/><Relationship Id="rId29" Type="http://schemas.openxmlformats.org/officeDocument/2006/relationships/image" Target="../media/image109.wmf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58.bin"/><Relationship Id="rId11" Type="http://schemas.openxmlformats.org/officeDocument/2006/relationships/image" Target="../media/image103.wmf"/><Relationship Id="rId24" Type="http://schemas.openxmlformats.org/officeDocument/2006/relationships/oleObject" Target="../embeddings/oleObject164.bin"/><Relationship Id="rId5" Type="http://schemas.openxmlformats.org/officeDocument/2006/relationships/image" Target="../media/image100.wmf"/><Relationship Id="rId15" Type="http://schemas.openxmlformats.org/officeDocument/2006/relationships/image" Target="../media/image92.wmf"/><Relationship Id="rId23" Type="http://schemas.openxmlformats.org/officeDocument/2006/relationships/image" Target="../media/image106.wmf"/><Relationship Id="rId28" Type="http://schemas.openxmlformats.org/officeDocument/2006/relationships/oleObject" Target="../embeddings/oleObject166.bin"/><Relationship Id="rId10" Type="http://schemas.openxmlformats.org/officeDocument/2006/relationships/oleObject" Target="../embeddings/oleObject160.bin"/><Relationship Id="rId19" Type="http://schemas.openxmlformats.org/officeDocument/2006/relationships/image" Target="../media/image97.wmf"/><Relationship Id="rId31" Type="http://schemas.openxmlformats.org/officeDocument/2006/relationships/image" Target="../media/image110.wmf"/><Relationship Id="rId4" Type="http://schemas.openxmlformats.org/officeDocument/2006/relationships/oleObject" Target="../embeddings/oleObject157.bin"/><Relationship Id="rId9" Type="http://schemas.openxmlformats.org/officeDocument/2006/relationships/image" Target="../media/image102.wmf"/><Relationship Id="rId14" Type="http://schemas.openxmlformats.org/officeDocument/2006/relationships/oleObject" Target="../embeddings/oleObject149.bin"/><Relationship Id="rId22" Type="http://schemas.openxmlformats.org/officeDocument/2006/relationships/oleObject" Target="../embeddings/oleObject163.bin"/><Relationship Id="rId27" Type="http://schemas.openxmlformats.org/officeDocument/2006/relationships/image" Target="../media/image108.wmf"/><Relationship Id="rId30" Type="http://schemas.openxmlformats.org/officeDocument/2006/relationships/oleObject" Target="../embeddings/oleObject16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15.jpeg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5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23.bin"/><Relationship Id="rId26" Type="http://schemas.openxmlformats.org/officeDocument/2006/relationships/image" Target="../media/image22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18.wmf"/><Relationship Id="rId25" Type="http://schemas.openxmlformats.org/officeDocument/2006/relationships/oleObject" Target="../embeddings/oleObject27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29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1.wmf"/><Relationship Id="rId24" Type="http://schemas.openxmlformats.org/officeDocument/2006/relationships/image" Target="../media/image21.wmf"/><Relationship Id="rId5" Type="http://schemas.openxmlformats.org/officeDocument/2006/relationships/image" Target="../media/image16.wmf"/><Relationship Id="rId15" Type="http://schemas.openxmlformats.org/officeDocument/2006/relationships/image" Target="../media/image17.wmf"/><Relationship Id="rId23" Type="http://schemas.openxmlformats.org/officeDocument/2006/relationships/oleObject" Target="../embeddings/oleObject26.bin"/><Relationship Id="rId28" Type="http://schemas.openxmlformats.org/officeDocument/2006/relationships/image" Target="../media/image23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Relationship Id="rId27" Type="http://schemas.openxmlformats.org/officeDocument/2006/relationships/oleObject" Target="../embeddings/oleObject28.bin"/><Relationship Id="rId30" Type="http://schemas.openxmlformats.org/officeDocument/2006/relationships/image" Target="../media/image2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3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6.wmf"/><Relationship Id="rId12" Type="http://schemas.openxmlformats.org/officeDocument/2006/relationships/oleObject" Target="../embeddings/oleObject34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36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11.wmf"/><Relationship Id="rId5" Type="http://schemas.openxmlformats.org/officeDocument/2006/relationships/image" Target="../media/image25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33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30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12.wmf"/><Relationship Id="rId18" Type="http://schemas.openxmlformats.org/officeDocument/2006/relationships/oleObject" Target="../embeddings/oleObject4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11.wmf"/><Relationship Id="rId5" Type="http://schemas.openxmlformats.org/officeDocument/2006/relationships/image" Target="../media/image29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1.bin"/><Relationship Id="rId19" Type="http://schemas.openxmlformats.org/officeDocument/2006/relationships/image" Target="../media/image28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33.wmf"/><Relationship Id="rId5" Type="http://schemas.openxmlformats.org/officeDocument/2006/relationships/image" Target="../media/image30.wmf"/><Relationship Id="rId10" Type="http://schemas.openxmlformats.org/officeDocument/2006/relationships/oleObject" Target="../embeddings/oleObject49.bin"/><Relationship Id="rId4" Type="http://schemas.openxmlformats.org/officeDocument/2006/relationships/oleObject" Target="../embeddings/oleObject46.bin"/><Relationship Id="rId9" Type="http://schemas.openxmlformats.org/officeDocument/2006/relationships/image" Target="../media/image3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5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031964" y="2455910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</a:t>
            </a:r>
            <a:r>
              <a:rPr lang="en-US" sz="2400" smtClean="0">
                <a:solidFill>
                  <a:schemeClr val="bg2"/>
                </a:solidFill>
              </a:rPr>
              <a:t>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622722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667534" y="3837296"/>
            <a:ext cx="423080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 dirty="0">
                <a:solidFill>
                  <a:schemeClr val="bg1"/>
                </a:solidFill>
              </a:rPr>
              <a:t>Notes </a:t>
            </a:r>
            <a:r>
              <a:rPr lang="en-US" sz="4000" dirty="0" smtClean="0">
                <a:solidFill>
                  <a:schemeClr val="bg1"/>
                </a:solidFill>
              </a:rPr>
              <a:t>4</a:t>
            </a: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Electric Field and Voltage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10"/>
          <p:cNvGraphicFramePr>
            <a:graphicFrameLocks noChangeAspect="1"/>
          </p:cNvGraphicFramePr>
          <p:nvPr/>
        </p:nvGraphicFramePr>
        <p:xfrm>
          <a:off x="578892" y="3935105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92" y="3935105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 err="1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</a:t>
            </a:r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6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3318</a:t>
            </a:r>
            <a:endParaRPr lang="en-US" sz="36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Applied Electricity and Magnetism</a:t>
            </a:r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4635500" y="5524500"/>
            <a:ext cx="419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solidFill>
                  <a:schemeClr val="bg2"/>
                </a:solidFill>
              </a:rPr>
              <a:t>Notes prepared by the EM Group University of Houston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101272" y="0"/>
            <a:ext cx="768569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Physical Interpretation of Voltage</a:t>
            </a: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543471" y="1673523"/>
            <a:ext cx="832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Point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dirty="0" smtClean="0">
                <a:solidFill>
                  <a:schemeClr val="bg2"/>
                </a:solidFill>
              </a:rPr>
              <a:t> is at a higher voltage, and hence a higher potential energy, than point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2"/>
                </a:solidFill>
              </a:rPr>
              <a:t>. 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768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690263"/>
              </p:ext>
            </p:extLst>
          </p:nvPr>
        </p:nvGraphicFramePr>
        <p:xfrm>
          <a:off x="1504633" y="5162413"/>
          <a:ext cx="61150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8" name="Equation" r:id="rId4" imgW="2730500" imgH="254000" progId="Equation.DSMT4">
                  <p:embed/>
                </p:oleObj>
              </mc:Choice>
              <mc:Fallback>
                <p:oleObj name="Equation" r:id="rId4" imgW="2730500" imgH="2540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4633" y="5162413"/>
                        <a:ext cx="61150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574860" y="950594"/>
            <a:ext cx="224373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6600FF"/>
                </a:solidFill>
              </a:rPr>
              <a:t>Example:</a:t>
            </a:r>
            <a:endParaRPr lang="en-US" sz="2400" b="1" dirty="0">
              <a:solidFill>
                <a:srgbClr val="6600FF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40638" y="4352709"/>
            <a:ext cx="253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Parallel-plate capacitor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52894" y="2515521"/>
            <a:ext cx="7904126" cy="1879600"/>
            <a:chOff x="452894" y="2671935"/>
            <a:chExt cx="7904126" cy="1879600"/>
          </a:xfrm>
        </p:grpSpPr>
        <p:sp>
          <p:nvSpPr>
            <p:cNvPr id="14" name="Rectangle 43"/>
            <p:cNvSpPr>
              <a:spLocks noChangeArrowheads="1"/>
            </p:cNvSpPr>
            <p:nvPr/>
          </p:nvSpPr>
          <p:spPr bwMode="auto">
            <a:xfrm>
              <a:off x="3150020" y="2970385"/>
              <a:ext cx="5207000" cy="889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5" name="Rectangle 44"/>
            <p:cNvSpPr>
              <a:spLocks noChangeArrowheads="1"/>
            </p:cNvSpPr>
            <p:nvPr/>
          </p:nvSpPr>
          <p:spPr bwMode="auto">
            <a:xfrm>
              <a:off x="3150020" y="4151485"/>
              <a:ext cx="5207000" cy="889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grpSp>
          <p:nvGrpSpPr>
            <p:cNvPr id="16" name="Group 66"/>
            <p:cNvGrpSpPr>
              <a:grpSpLocks/>
            </p:cNvGrpSpPr>
            <p:nvPr/>
          </p:nvGrpSpPr>
          <p:grpSpPr bwMode="auto">
            <a:xfrm>
              <a:off x="3721520" y="2983085"/>
              <a:ext cx="3987800" cy="379413"/>
              <a:chOff x="2054" y="2007"/>
              <a:chExt cx="2512" cy="239"/>
            </a:xfrm>
          </p:grpSpPr>
          <p:grpSp>
            <p:nvGrpSpPr>
              <p:cNvPr id="51" name="Group 51"/>
              <p:cNvGrpSpPr>
                <a:grpSpLocks/>
              </p:cNvGrpSpPr>
              <p:nvPr/>
            </p:nvGrpSpPr>
            <p:grpSpPr bwMode="auto">
              <a:xfrm>
                <a:off x="2054" y="2007"/>
                <a:ext cx="832" cy="231"/>
                <a:chOff x="2054" y="2007"/>
                <a:chExt cx="832" cy="231"/>
              </a:xfrm>
            </p:grpSpPr>
            <p:grpSp>
              <p:nvGrpSpPr>
                <p:cNvPr id="66" name="Group 47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70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71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67" name="Group 48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68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69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52" name="Group 52"/>
              <p:cNvGrpSpPr>
                <a:grpSpLocks/>
              </p:cNvGrpSpPr>
              <p:nvPr/>
            </p:nvGrpSpPr>
            <p:grpSpPr bwMode="auto">
              <a:xfrm>
                <a:off x="2894" y="2007"/>
                <a:ext cx="832" cy="231"/>
                <a:chOff x="2054" y="2007"/>
                <a:chExt cx="832" cy="231"/>
              </a:xfrm>
            </p:grpSpPr>
            <p:grpSp>
              <p:nvGrpSpPr>
                <p:cNvPr id="60" name="Group 53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64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65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61" name="Group 56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62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63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53" name="Group 59"/>
              <p:cNvGrpSpPr>
                <a:grpSpLocks/>
              </p:cNvGrpSpPr>
              <p:nvPr/>
            </p:nvGrpSpPr>
            <p:grpSpPr bwMode="auto">
              <a:xfrm>
                <a:off x="3734" y="2015"/>
                <a:ext cx="832" cy="231"/>
                <a:chOff x="2054" y="2007"/>
                <a:chExt cx="832" cy="231"/>
              </a:xfrm>
            </p:grpSpPr>
            <p:grpSp>
              <p:nvGrpSpPr>
                <p:cNvPr id="54" name="Group 60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58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59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55" name="Group 63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56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57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</p:grp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3772320" y="3846685"/>
              <a:ext cx="3930650" cy="379413"/>
              <a:chOff x="2054" y="2007"/>
              <a:chExt cx="2476" cy="239"/>
            </a:xfrm>
          </p:grpSpPr>
          <p:grpSp>
            <p:nvGrpSpPr>
              <p:cNvPr id="30" name="Group 68"/>
              <p:cNvGrpSpPr>
                <a:grpSpLocks/>
              </p:cNvGrpSpPr>
              <p:nvPr/>
            </p:nvGrpSpPr>
            <p:grpSpPr bwMode="auto">
              <a:xfrm>
                <a:off x="2054" y="2007"/>
                <a:ext cx="796" cy="231"/>
                <a:chOff x="2054" y="2007"/>
                <a:chExt cx="796" cy="231"/>
              </a:xfrm>
            </p:grpSpPr>
            <p:grpSp>
              <p:nvGrpSpPr>
                <p:cNvPr id="45" name="Group 69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49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50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46" name="Group 72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47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48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31" name="Group 75"/>
              <p:cNvGrpSpPr>
                <a:grpSpLocks/>
              </p:cNvGrpSpPr>
              <p:nvPr/>
            </p:nvGrpSpPr>
            <p:grpSpPr bwMode="auto">
              <a:xfrm>
                <a:off x="2894" y="2007"/>
                <a:ext cx="796" cy="231"/>
                <a:chOff x="2054" y="2007"/>
                <a:chExt cx="796" cy="231"/>
              </a:xfrm>
            </p:grpSpPr>
            <p:grpSp>
              <p:nvGrpSpPr>
                <p:cNvPr id="39" name="Group 76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43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44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40" name="Group 79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41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42" name="Text 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32" name="Group 82"/>
              <p:cNvGrpSpPr>
                <a:grpSpLocks/>
              </p:cNvGrpSpPr>
              <p:nvPr/>
            </p:nvGrpSpPr>
            <p:grpSpPr bwMode="auto">
              <a:xfrm>
                <a:off x="3734" y="2015"/>
                <a:ext cx="796" cy="231"/>
                <a:chOff x="2054" y="2007"/>
                <a:chExt cx="796" cy="231"/>
              </a:xfrm>
            </p:grpSpPr>
            <p:grpSp>
              <p:nvGrpSpPr>
                <p:cNvPr id="33" name="Group 83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37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38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34" name="Group 86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35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36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sp>
          <p:nvSpPr>
            <p:cNvPr id="18" name="Oval 89"/>
            <p:cNvSpPr>
              <a:spLocks noChangeArrowheads="1"/>
            </p:cNvSpPr>
            <p:nvPr/>
          </p:nvSpPr>
          <p:spPr bwMode="auto">
            <a:xfrm>
              <a:off x="1349795" y="3310110"/>
              <a:ext cx="584200" cy="584200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9" name="Text Box 90"/>
            <p:cNvSpPr txBox="1">
              <a:spLocks noChangeArrowheads="1"/>
            </p:cNvSpPr>
            <p:nvPr/>
          </p:nvSpPr>
          <p:spPr bwMode="auto">
            <a:xfrm>
              <a:off x="1491391" y="3281535"/>
              <a:ext cx="3175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" name="Text Box 91"/>
            <p:cNvSpPr txBox="1">
              <a:spLocks noChangeArrowheads="1"/>
            </p:cNvSpPr>
            <p:nvPr/>
          </p:nvSpPr>
          <p:spPr bwMode="auto">
            <a:xfrm>
              <a:off x="1514895" y="3560935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21" name="Freeform 92"/>
            <p:cNvSpPr>
              <a:spLocks/>
            </p:cNvSpPr>
            <p:nvPr/>
          </p:nvSpPr>
          <p:spPr bwMode="auto">
            <a:xfrm>
              <a:off x="1641895" y="2671935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2" name="Freeform 93"/>
            <p:cNvSpPr>
              <a:spLocks/>
            </p:cNvSpPr>
            <p:nvPr/>
          </p:nvSpPr>
          <p:spPr bwMode="auto">
            <a:xfrm flipV="1">
              <a:off x="1654595" y="4113385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4" name="Oval 96"/>
            <p:cNvSpPr>
              <a:spLocks noChangeArrowheads="1"/>
            </p:cNvSpPr>
            <p:nvPr/>
          </p:nvSpPr>
          <p:spPr bwMode="auto">
            <a:xfrm>
              <a:off x="5309020" y="3559348"/>
              <a:ext cx="127000" cy="1270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25" name="Line 97"/>
            <p:cNvSpPr>
              <a:spLocks noChangeShapeType="1"/>
            </p:cNvSpPr>
            <p:nvPr/>
          </p:nvSpPr>
          <p:spPr bwMode="auto">
            <a:xfrm>
              <a:off x="1641895" y="3110085"/>
              <a:ext cx="0" cy="200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98"/>
            <p:cNvSpPr>
              <a:spLocks noChangeShapeType="1"/>
            </p:cNvSpPr>
            <p:nvPr/>
          </p:nvSpPr>
          <p:spPr bwMode="auto">
            <a:xfrm>
              <a:off x="1654595" y="3910185"/>
              <a:ext cx="0" cy="200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7" name="AutoShape 99"/>
            <p:cNvSpPr>
              <a:spLocks noChangeArrowheads="1"/>
            </p:cNvSpPr>
            <p:nvPr/>
          </p:nvSpPr>
          <p:spPr bwMode="auto">
            <a:xfrm rot="5400000">
              <a:off x="5664620" y="3519043"/>
              <a:ext cx="736600" cy="152400"/>
            </a:xfrm>
            <a:prstGeom prst="rightArrow">
              <a:avLst>
                <a:gd name="adj1" fmla="val 50000"/>
                <a:gd name="adj2" fmla="val 12083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71"/>
            <p:cNvSpPr/>
            <p:nvPr/>
          </p:nvSpPr>
          <p:spPr bwMode="auto">
            <a:xfrm>
              <a:off x="6990251" y="3065656"/>
              <a:ext cx="119743" cy="11974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 bwMode="auto">
            <a:xfrm>
              <a:off x="6990247" y="4019938"/>
              <a:ext cx="119743" cy="11974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80" name="Object 101"/>
            <p:cNvGraphicFramePr>
              <a:graphicFrameLocks noChangeAspect="1"/>
            </p:cNvGraphicFramePr>
            <p:nvPr/>
          </p:nvGraphicFramePr>
          <p:xfrm>
            <a:off x="6225949" y="3475718"/>
            <a:ext cx="274637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69" name="Equation" r:id="rId6" imgW="152334" imgH="190417" progId="Equation.DSMT4">
                    <p:embed/>
                  </p:oleObj>
                </mc:Choice>
                <mc:Fallback>
                  <p:oleObj name="Equation" r:id="rId6" imgW="152334" imgH="190417" progId="Equation.DSMT4">
                    <p:embed/>
                    <p:pic>
                      <p:nvPicPr>
                        <p:cNvPr id="0" name="Picture 1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25949" y="3475718"/>
                          <a:ext cx="274637" cy="344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808" name="Object 101"/>
            <p:cNvGraphicFramePr>
              <a:graphicFrameLocks noChangeAspect="1"/>
            </p:cNvGraphicFramePr>
            <p:nvPr/>
          </p:nvGraphicFramePr>
          <p:xfrm>
            <a:off x="4574494" y="3463926"/>
            <a:ext cx="595312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70" name="Equation" r:id="rId8" imgW="330057" imgH="203112" progId="Equation.DSMT4">
                    <p:embed/>
                  </p:oleObj>
                </mc:Choice>
                <mc:Fallback>
                  <p:oleObj name="Equation" r:id="rId8" imgW="330057" imgH="203112" progId="Equation.DSMT4">
                    <p:embed/>
                    <p:pic>
                      <p:nvPicPr>
                        <p:cNvPr id="0" name="Picture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4494" y="3463926"/>
                          <a:ext cx="595312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" name="Object 101"/>
            <p:cNvGraphicFramePr>
              <a:graphicFrameLocks noChangeAspect="1"/>
            </p:cNvGraphicFramePr>
            <p:nvPr/>
          </p:nvGraphicFramePr>
          <p:xfrm>
            <a:off x="452894" y="3348603"/>
            <a:ext cx="722765" cy="426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71" name="Equation" r:id="rId10" imgW="431613" imgH="253890" progId="Equation.DSMT4">
                    <p:embed/>
                  </p:oleObj>
                </mc:Choice>
                <mc:Fallback>
                  <p:oleObj name="Equation" r:id="rId10" imgW="431613" imgH="253890" progId="Equation.DSMT4">
                    <p:embed/>
                    <p:pic>
                      <p:nvPicPr>
                        <p:cNvPr id="0" name="Picture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894" y="3348603"/>
                          <a:ext cx="722765" cy="426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101"/>
            <p:cNvGraphicFramePr>
              <a:graphicFrameLocks noChangeAspect="1"/>
            </p:cNvGraphicFramePr>
            <p:nvPr/>
          </p:nvGraphicFramePr>
          <p:xfrm>
            <a:off x="7172777" y="3229430"/>
            <a:ext cx="254612" cy="3410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72" name="Equation" r:id="rId12" imgW="152268" imgH="203024" progId="Equation.DSMT4">
                    <p:embed/>
                  </p:oleObj>
                </mc:Choice>
                <mc:Fallback>
                  <p:oleObj name="Equation" r:id="rId12" imgW="152268" imgH="203024" progId="Equation.DSMT4">
                    <p:embed/>
                    <p:pic>
                      <p:nvPicPr>
                        <p:cNvPr id="0" name="Picture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72777" y="3229430"/>
                          <a:ext cx="254612" cy="3410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101"/>
            <p:cNvGraphicFramePr>
              <a:graphicFrameLocks noChangeAspect="1"/>
            </p:cNvGraphicFramePr>
            <p:nvPr/>
          </p:nvGraphicFramePr>
          <p:xfrm>
            <a:off x="7184117" y="3679371"/>
            <a:ext cx="223502" cy="2798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6973" name="Equation" r:id="rId14" imgW="152334" imgH="190417" progId="Equation.DSMT4">
                    <p:embed/>
                  </p:oleObj>
                </mc:Choice>
                <mc:Fallback>
                  <p:oleObj name="Equation" r:id="rId14" imgW="152334" imgH="190417" progId="Equation.DSMT4">
                    <p:embed/>
                    <p:pic>
                      <p:nvPicPr>
                        <p:cNvPr id="0" name="Picture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84117" y="3679371"/>
                          <a:ext cx="223502" cy="2798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5" name="TextBox 74"/>
          <p:cNvSpPr txBox="1"/>
          <p:nvPr/>
        </p:nvSpPr>
        <p:spPr>
          <a:xfrm>
            <a:off x="1101272" y="5978430"/>
            <a:ext cx="6981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The charge is at a higher potential energy when near the top plate!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330121" y="0"/>
            <a:ext cx="266611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Comments</a:t>
            </a: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00501" y="1064524"/>
            <a:ext cx="7915702" cy="209288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287338" indent="-287338"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</a:rPr>
              <a:t>The electric field vector points from positive charges to negative charges.</a:t>
            </a:r>
          </a:p>
          <a:p>
            <a:pPr marL="287338" indent="-287338"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</a:rPr>
              <a:t>Positive charges are at a higher voltage, and negative charges are at a lower voltage.</a:t>
            </a:r>
          </a:p>
          <a:p>
            <a:pPr marL="231775" indent="-231775">
              <a:spcAft>
                <a:spcPts val="1800"/>
              </a:spcAft>
              <a:buFont typeface="Wingdings" pitchFamily="2" charset="2"/>
              <a:buChar char="v"/>
            </a:pPr>
            <a:r>
              <a:rPr lang="en-US" sz="2000" dirty="0" smtClean="0">
                <a:solidFill>
                  <a:schemeClr val="bg1"/>
                </a:solidFill>
              </a:rPr>
              <a:t> The electric field points from higher voltage to lower voltage.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518208" y="3841419"/>
            <a:ext cx="7900226" cy="1879600"/>
            <a:chOff x="550865" y="3841419"/>
            <a:chExt cx="7900226" cy="1879600"/>
          </a:xfrm>
        </p:grpSpPr>
        <p:sp>
          <p:nvSpPr>
            <p:cNvPr id="81" name="Rectangle 43"/>
            <p:cNvSpPr>
              <a:spLocks noChangeArrowheads="1"/>
            </p:cNvSpPr>
            <p:nvPr/>
          </p:nvSpPr>
          <p:spPr bwMode="auto">
            <a:xfrm>
              <a:off x="3244091" y="4139869"/>
              <a:ext cx="5207000" cy="889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82" name="Rectangle 44"/>
            <p:cNvSpPr>
              <a:spLocks noChangeArrowheads="1"/>
            </p:cNvSpPr>
            <p:nvPr/>
          </p:nvSpPr>
          <p:spPr bwMode="auto">
            <a:xfrm>
              <a:off x="3244091" y="5320969"/>
              <a:ext cx="5207000" cy="889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grpSp>
          <p:nvGrpSpPr>
            <p:cNvPr id="83" name="Group 66"/>
            <p:cNvGrpSpPr>
              <a:grpSpLocks/>
            </p:cNvGrpSpPr>
            <p:nvPr/>
          </p:nvGrpSpPr>
          <p:grpSpPr bwMode="auto">
            <a:xfrm>
              <a:off x="3815591" y="4152569"/>
              <a:ext cx="3987800" cy="379413"/>
              <a:chOff x="2054" y="2007"/>
              <a:chExt cx="2512" cy="239"/>
            </a:xfrm>
          </p:grpSpPr>
          <p:grpSp>
            <p:nvGrpSpPr>
              <p:cNvPr id="118" name="Group 51"/>
              <p:cNvGrpSpPr>
                <a:grpSpLocks/>
              </p:cNvGrpSpPr>
              <p:nvPr/>
            </p:nvGrpSpPr>
            <p:grpSpPr bwMode="auto">
              <a:xfrm>
                <a:off x="2054" y="2007"/>
                <a:ext cx="832" cy="231"/>
                <a:chOff x="2054" y="2007"/>
                <a:chExt cx="832" cy="231"/>
              </a:xfrm>
            </p:grpSpPr>
            <p:grpSp>
              <p:nvGrpSpPr>
                <p:cNvPr id="133" name="Group 47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37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38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134" name="Group 48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35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36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119" name="Group 52"/>
              <p:cNvGrpSpPr>
                <a:grpSpLocks/>
              </p:cNvGrpSpPr>
              <p:nvPr/>
            </p:nvGrpSpPr>
            <p:grpSpPr bwMode="auto">
              <a:xfrm>
                <a:off x="2894" y="2007"/>
                <a:ext cx="832" cy="231"/>
                <a:chOff x="2054" y="2007"/>
                <a:chExt cx="832" cy="231"/>
              </a:xfrm>
            </p:grpSpPr>
            <p:grpSp>
              <p:nvGrpSpPr>
                <p:cNvPr id="127" name="Group 53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31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32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128" name="Group 56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9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30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120" name="Group 59"/>
              <p:cNvGrpSpPr>
                <a:grpSpLocks/>
              </p:cNvGrpSpPr>
              <p:nvPr/>
            </p:nvGrpSpPr>
            <p:grpSpPr bwMode="auto">
              <a:xfrm>
                <a:off x="3734" y="2015"/>
                <a:ext cx="832" cy="231"/>
                <a:chOff x="2054" y="2007"/>
                <a:chExt cx="832" cy="231"/>
              </a:xfrm>
            </p:grpSpPr>
            <p:grpSp>
              <p:nvGrpSpPr>
                <p:cNvPr id="121" name="Group 60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5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26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122" name="Group 63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3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24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</p:grpSp>
        <p:grpSp>
          <p:nvGrpSpPr>
            <p:cNvPr id="84" name="Group 67"/>
            <p:cNvGrpSpPr>
              <a:grpSpLocks/>
            </p:cNvGrpSpPr>
            <p:nvPr/>
          </p:nvGrpSpPr>
          <p:grpSpPr bwMode="auto">
            <a:xfrm>
              <a:off x="3866391" y="5016169"/>
              <a:ext cx="3930650" cy="379413"/>
              <a:chOff x="2054" y="2007"/>
              <a:chExt cx="2476" cy="239"/>
            </a:xfrm>
          </p:grpSpPr>
          <p:grpSp>
            <p:nvGrpSpPr>
              <p:cNvPr id="97" name="Group 68"/>
              <p:cNvGrpSpPr>
                <a:grpSpLocks/>
              </p:cNvGrpSpPr>
              <p:nvPr/>
            </p:nvGrpSpPr>
            <p:grpSpPr bwMode="auto">
              <a:xfrm>
                <a:off x="2054" y="2007"/>
                <a:ext cx="796" cy="231"/>
                <a:chOff x="2054" y="2007"/>
                <a:chExt cx="796" cy="231"/>
              </a:xfrm>
            </p:grpSpPr>
            <p:grpSp>
              <p:nvGrpSpPr>
                <p:cNvPr id="112" name="Group 69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16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17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13" name="Group 72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14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15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98" name="Group 75"/>
              <p:cNvGrpSpPr>
                <a:grpSpLocks/>
              </p:cNvGrpSpPr>
              <p:nvPr/>
            </p:nvGrpSpPr>
            <p:grpSpPr bwMode="auto">
              <a:xfrm>
                <a:off x="2894" y="2007"/>
                <a:ext cx="796" cy="231"/>
                <a:chOff x="2054" y="2007"/>
                <a:chExt cx="796" cy="231"/>
              </a:xfrm>
            </p:grpSpPr>
            <p:grpSp>
              <p:nvGrpSpPr>
                <p:cNvPr id="106" name="Group 76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10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11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07" name="Group 79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08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09" name="Text 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99" name="Group 82"/>
              <p:cNvGrpSpPr>
                <a:grpSpLocks/>
              </p:cNvGrpSpPr>
              <p:nvPr/>
            </p:nvGrpSpPr>
            <p:grpSpPr bwMode="auto">
              <a:xfrm>
                <a:off x="3734" y="2015"/>
                <a:ext cx="796" cy="231"/>
                <a:chOff x="2054" y="2007"/>
                <a:chExt cx="796" cy="231"/>
              </a:xfrm>
            </p:grpSpPr>
            <p:grpSp>
              <p:nvGrpSpPr>
                <p:cNvPr id="100" name="Group 83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04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05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01" name="Group 86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02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03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sp>
          <p:nvSpPr>
            <p:cNvPr id="85" name="Oval 89"/>
            <p:cNvSpPr>
              <a:spLocks noChangeArrowheads="1"/>
            </p:cNvSpPr>
            <p:nvPr/>
          </p:nvSpPr>
          <p:spPr bwMode="auto">
            <a:xfrm>
              <a:off x="1443866" y="4479594"/>
              <a:ext cx="584200" cy="584200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86" name="Text Box 90"/>
            <p:cNvSpPr txBox="1">
              <a:spLocks noChangeArrowheads="1"/>
            </p:cNvSpPr>
            <p:nvPr/>
          </p:nvSpPr>
          <p:spPr bwMode="auto">
            <a:xfrm>
              <a:off x="1585462" y="4451019"/>
              <a:ext cx="3175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87" name="Text Box 91"/>
            <p:cNvSpPr txBox="1">
              <a:spLocks noChangeArrowheads="1"/>
            </p:cNvSpPr>
            <p:nvPr/>
          </p:nvSpPr>
          <p:spPr bwMode="auto">
            <a:xfrm>
              <a:off x="1608966" y="4730419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88" name="Freeform 92"/>
            <p:cNvSpPr>
              <a:spLocks/>
            </p:cNvSpPr>
            <p:nvPr/>
          </p:nvSpPr>
          <p:spPr bwMode="auto">
            <a:xfrm>
              <a:off x="1735966" y="3841419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9" name="Freeform 93"/>
            <p:cNvSpPr>
              <a:spLocks/>
            </p:cNvSpPr>
            <p:nvPr/>
          </p:nvSpPr>
          <p:spPr bwMode="auto">
            <a:xfrm flipV="1">
              <a:off x="1748666" y="5282869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" name="Line 97"/>
            <p:cNvSpPr>
              <a:spLocks noChangeShapeType="1"/>
            </p:cNvSpPr>
            <p:nvPr/>
          </p:nvSpPr>
          <p:spPr bwMode="auto">
            <a:xfrm>
              <a:off x="1735966" y="4279569"/>
              <a:ext cx="0" cy="200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3" name="Line 98"/>
            <p:cNvSpPr>
              <a:spLocks noChangeShapeType="1"/>
            </p:cNvSpPr>
            <p:nvPr/>
          </p:nvSpPr>
          <p:spPr bwMode="auto">
            <a:xfrm>
              <a:off x="1748666" y="5079669"/>
              <a:ext cx="0" cy="200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4" name="AutoShape 99"/>
            <p:cNvSpPr>
              <a:spLocks noChangeArrowheads="1"/>
            </p:cNvSpPr>
            <p:nvPr/>
          </p:nvSpPr>
          <p:spPr bwMode="auto">
            <a:xfrm rot="5400000">
              <a:off x="5772339" y="4702175"/>
              <a:ext cx="736600" cy="152400"/>
            </a:xfrm>
            <a:prstGeom prst="rightArrow">
              <a:avLst>
                <a:gd name="adj1" fmla="val 50000"/>
                <a:gd name="adj2" fmla="val 12083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62" name="Object 101"/>
            <p:cNvGraphicFramePr>
              <a:graphicFrameLocks noChangeAspect="1"/>
            </p:cNvGraphicFramePr>
            <p:nvPr/>
          </p:nvGraphicFramePr>
          <p:xfrm>
            <a:off x="6411006" y="4575174"/>
            <a:ext cx="338137" cy="424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271" name="Equation" r:id="rId4" imgW="152334" imgH="190417" progId="Equation.DSMT4">
                    <p:embed/>
                  </p:oleObj>
                </mc:Choice>
                <mc:Fallback>
                  <p:oleObj name="Equation" r:id="rId4" imgW="152334" imgH="190417" progId="Equation.DSMT4">
                    <p:embed/>
                    <p:pic>
                      <p:nvPicPr>
                        <p:cNvPr id="0" name="Picture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1006" y="4575174"/>
                          <a:ext cx="338137" cy="4241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101"/>
            <p:cNvGraphicFramePr>
              <a:graphicFrameLocks noChangeAspect="1"/>
            </p:cNvGraphicFramePr>
            <p:nvPr/>
          </p:nvGraphicFramePr>
          <p:xfrm>
            <a:off x="550865" y="4556918"/>
            <a:ext cx="722765" cy="426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7272" name="Equation" r:id="rId6" imgW="431613" imgH="253890" progId="Equation.DSMT4">
                    <p:embed/>
                  </p:oleObj>
                </mc:Choice>
                <mc:Fallback>
                  <p:oleObj name="Equation" r:id="rId6" imgW="431613" imgH="253890" progId="Equation.DSMT4">
                    <p:embed/>
                    <p:pic>
                      <p:nvPicPr>
                        <p:cNvPr id="0" name="Picture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865" y="4556918"/>
                          <a:ext cx="722765" cy="426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1316211" y="0"/>
            <a:ext cx="7143302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Review of Doing Line Integrals</a:t>
            </a: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8" name="Slide Number Placeholder 77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7827" name="Object 19"/>
          <p:cNvGraphicFramePr>
            <a:graphicFrameLocks noChangeAspect="1"/>
          </p:cNvGraphicFramePr>
          <p:nvPr/>
        </p:nvGraphicFramePr>
        <p:xfrm>
          <a:off x="3647170" y="740228"/>
          <a:ext cx="1653408" cy="1064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" name="Equation" r:id="rId4" imgW="875920" imgH="495085" progId="Equation.DSMT4">
                  <p:embed/>
                </p:oleObj>
              </mc:Choice>
              <mc:Fallback>
                <p:oleObj name="Equation" r:id="rId4" imgW="875920" imgH="495085" progId="Equation.DSMT4">
                  <p:embed/>
                  <p:pic>
                    <p:nvPicPr>
                      <p:cNvPr id="0" name="Picture 1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7170" y="740228"/>
                        <a:ext cx="1653408" cy="10647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TextBox 65"/>
          <p:cNvSpPr txBox="1"/>
          <p:nvPr/>
        </p:nvSpPr>
        <p:spPr>
          <a:xfrm>
            <a:off x="642257" y="1730821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 rectangular coordinates,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7828" name="Object 78"/>
          <p:cNvGraphicFramePr>
            <a:graphicFrameLocks noChangeAspect="1"/>
          </p:cNvGraphicFramePr>
          <p:nvPr/>
        </p:nvGraphicFramePr>
        <p:xfrm>
          <a:off x="3288620" y="2169800"/>
          <a:ext cx="2546123" cy="452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7" name="Equation" r:id="rId6" imgW="1358310" imgH="241195" progId="Equation.DSMT4">
                  <p:embed/>
                </p:oleObj>
              </mc:Choice>
              <mc:Fallback>
                <p:oleObj name="Equation" r:id="rId6" imgW="1358310" imgH="241195" progId="Equation.DSMT4">
                  <p:embed/>
                  <p:pic>
                    <p:nvPicPr>
                      <p:cNvPr id="0" name="Picture 1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8620" y="2169800"/>
                        <a:ext cx="2546123" cy="4525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29" name="Object 79"/>
          <p:cNvGraphicFramePr>
            <a:graphicFrameLocks noChangeAspect="1"/>
          </p:cNvGraphicFramePr>
          <p:nvPr/>
        </p:nvGraphicFramePr>
        <p:xfrm>
          <a:off x="1499054" y="2819847"/>
          <a:ext cx="609123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8" name="Equation" r:id="rId8" imgW="2933700" imgH="228600" progId="Equation.DSMT4">
                  <p:embed/>
                </p:oleObj>
              </mc:Choice>
              <mc:Fallback>
                <p:oleObj name="Equation" r:id="rId8" imgW="2933700" imgH="228600" progId="Equation.DSMT4">
                  <p:embed/>
                  <p:pic>
                    <p:nvPicPr>
                      <p:cNvPr id="0" name="Picture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054" y="2819847"/>
                        <a:ext cx="609123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19"/>
          <p:cNvGraphicFramePr>
            <a:graphicFrameLocks noChangeAspect="1"/>
          </p:cNvGraphicFramePr>
          <p:nvPr/>
        </p:nvGraphicFramePr>
        <p:xfrm>
          <a:off x="2334227" y="3647614"/>
          <a:ext cx="3693206" cy="1086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9" name="Equation" r:id="rId10" imgW="1916868" imgH="495085" progId="Equation.DSMT4">
                  <p:embed/>
                </p:oleObj>
              </mc:Choice>
              <mc:Fallback>
                <p:oleObj name="Equation" r:id="rId10" imgW="1916868" imgH="495085" progId="Equation.DSMT4">
                  <p:embed/>
                  <p:pic>
                    <p:nvPicPr>
                      <p:cNvPr id="0" name="Picture 1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4227" y="3647614"/>
                        <a:ext cx="3693206" cy="10867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1374200" y="3562220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37026" y="3859060"/>
            <a:ext cx="2743201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Note: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bg2"/>
                </a:solidFill>
              </a:rPr>
              <a:t>The limits are </a:t>
            </a:r>
            <a:r>
              <a:rPr lang="en-US" sz="1600" u="sng" dirty="0" smtClean="0">
                <a:solidFill>
                  <a:schemeClr val="bg2"/>
                </a:solidFill>
              </a:rPr>
              <a:t>vector</a:t>
            </a:r>
            <a:r>
              <a:rPr lang="en-US" sz="1600" dirty="0" smtClean="0">
                <a:solidFill>
                  <a:schemeClr val="bg2"/>
                </a:solidFill>
              </a:rPr>
              <a:t> points.</a:t>
            </a:r>
            <a:endParaRPr lang="en-US" sz="1600" dirty="0">
              <a:solidFill>
                <a:schemeClr val="bg2"/>
              </a:solidFill>
            </a:endParaRPr>
          </a:p>
        </p:txBody>
      </p:sp>
      <p:graphicFrame>
        <p:nvGraphicFramePr>
          <p:cNvPr id="77833" name="Object 9"/>
          <p:cNvGraphicFramePr>
            <a:graphicFrameLocks noChangeAspect="1"/>
          </p:cNvGraphicFramePr>
          <p:nvPr/>
        </p:nvGraphicFramePr>
        <p:xfrm>
          <a:off x="1851705" y="4873986"/>
          <a:ext cx="5746523" cy="91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50" name="Equation" r:id="rId12" imgW="3543300" imgH="495300" progId="Equation.DSMT4">
                  <p:embed/>
                </p:oleObj>
              </mc:Choice>
              <mc:Fallback>
                <p:oleObj name="Equation" r:id="rId12" imgW="3543300" imgH="495300" progId="Equation.DSMT4">
                  <p:embed/>
                  <p:pic>
                    <p:nvPicPr>
                      <p:cNvPr id="0" name="Picture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1705" y="4873986"/>
                        <a:ext cx="5746523" cy="916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1349829" y="475704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96075" y="5966285"/>
            <a:ext cx="7758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Each integrand must be </a:t>
            </a:r>
            <a:r>
              <a:rPr lang="en-US" u="sng" dirty="0" smtClean="0">
                <a:solidFill>
                  <a:schemeClr val="bg1"/>
                </a:solidFill>
              </a:rPr>
              <a:t>parameterized</a:t>
            </a:r>
            <a:r>
              <a:rPr lang="en-US" dirty="0" smtClean="0">
                <a:solidFill>
                  <a:schemeClr val="bg1"/>
                </a:solidFill>
              </a:rPr>
              <a:t> in terms of the respective integration variable. This requires knowledge of the path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920922" y="940308"/>
            <a:ext cx="2711450" cy="898605"/>
            <a:chOff x="1185636" y="1905000"/>
            <a:chExt cx="5725401" cy="1436142"/>
          </a:xfrm>
        </p:grpSpPr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1702583" y="2348955"/>
              <a:ext cx="4775199" cy="992187"/>
            </a:xfrm>
            <a:custGeom>
              <a:avLst/>
              <a:gdLst>
                <a:gd name="T0" fmla="*/ 0 w 3008"/>
                <a:gd name="T1" fmla="*/ 819049453 h 625"/>
                <a:gd name="T2" fmla="*/ 383063725 w 3008"/>
                <a:gd name="T3" fmla="*/ 597275902 h 625"/>
                <a:gd name="T4" fmla="*/ 907256352 w 3008"/>
                <a:gd name="T5" fmla="*/ 254534859 h 625"/>
                <a:gd name="T6" fmla="*/ 1532254899 w 3008"/>
                <a:gd name="T7" fmla="*/ 52922465 h 625"/>
                <a:gd name="T8" fmla="*/ 2147483647 w 3008"/>
                <a:gd name="T9" fmla="*/ 73083697 h 625"/>
                <a:gd name="T10" fmla="*/ 2147483647 w 3008"/>
                <a:gd name="T11" fmla="*/ 496469742 h 625"/>
                <a:gd name="T12" fmla="*/ 2147483647 w 3008"/>
                <a:gd name="T13" fmla="*/ 1101306899 h 625"/>
                <a:gd name="T14" fmla="*/ 2147483647 w 3008"/>
                <a:gd name="T15" fmla="*/ 1504531538 h 625"/>
                <a:gd name="T16" fmla="*/ 2147483647 w 3008"/>
                <a:gd name="T17" fmla="*/ 1524692770 h 625"/>
                <a:gd name="T18" fmla="*/ 2147483647 w 3008"/>
                <a:gd name="T19" fmla="*/ 1262596755 h 625"/>
                <a:gd name="T20" fmla="*/ 2147483647 w 3008"/>
                <a:gd name="T21" fmla="*/ 758565757 h 625"/>
                <a:gd name="T22" fmla="*/ 2147483647 w 3008"/>
                <a:gd name="T23" fmla="*/ 315018555 h 625"/>
                <a:gd name="T24" fmla="*/ 2147483647 w 3008"/>
                <a:gd name="T25" fmla="*/ 113406186 h 625"/>
                <a:gd name="T26" fmla="*/ 2147483647 w 3008"/>
                <a:gd name="T27" fmla="*/ 113406186 h 6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08"/>
                <a:gd name="T43" fmla="*/ 0 h 625"/>
                <a:gd name="T44" fmla="*/ 3008 w 3008"/>
                <a:gd name="T45" fmla="*/ 625 h 6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08" h="625">
                  <a:moveTo>
                    <a:pt x="0" y="325"/>
                  </a:moveTo>
                  <a:cubicBezTo>
                    <a:pt x="46" y="299"/>
                    <a:pt x="92" y="274"/>
                    <a:pt x="152" y="237"/>
                  </a:cubicBezTo>
                  <a:cubicBezTo>
                    <a:pt x="212" y="200"/>
                    <a:pt x="284" y="137"/>
                    <a:pt x="360" y="101"/>
                  </a:cubicBezTo>
                  <a:cubicBezTo>
                    <a:pt x="436" y="65"/>
                    <a:pt x="519" y="33"/>
                    <a:pt x="608" y="21"/>
                  </a:cubicBezTo>
                  <a:cubicBezTo>
                    <a:pt x="697" y="9"/>
                    <a:pt x="803" y="0"/>
                    <a:pt x="896" y="29"/>
                  </a:cubicBezTo>
                  <a:cubicBezTo>
                    <a:pt x="989" y="58"/>
                    <a:pt x="1089" y="129"/>
                    <a:pt x="1168" y="197"/>
                  </a:cubicBezTo>
                  <a:cubicBezTo>
                    <a:pt x="1247" y="265"/>
                    <a:pt x="1279" y="370"/>
                    <a:pt x="1368" y="437"/>
                  </a:cubicBezTo>
                  <a:cubicBezTo>
                    <a:pt x="1457" y="504"/>
                    <a:pt x="1613" y="569"/>
                    <a:pt x="1704" y="597"/>
                  </a:cubicBezTo>
                  <a:cubicBezTo>
                    <a:pt x="1795" y="625"/>
                    <a:pt x="1817" y="621"/>
                    <a:pt x="1912" y="605"/>
                  </a:cubicBezTo>
                  <a:cubicBezTo>
                    <a:pt x="2007" y="589"/>
                    <a:pt x="2185" y="552"/>
                    <a:pt x="2272" y="501"/>
                  </a:cubicBezTo>
                  <a:cubicBezTo>
                    <a:pt x="2359" y="450"/>
                    <a:pt x="2373" y="364"/>
                    <a:pt x="2432" y="301"/>
                  </a:cubicBezTo>
                  <a:cubicBezTo>
                    <a:pt x="2491" y="238"/>
                    <a:pt x="2551" y="168"/>
                    <a:pt x="2624" y="125"/>
                  </a:cubicBezTo>
                  <a:cubicBezTo>
                    <a:pt x="2697" y="82"/>
                    <a:pt x="2808" y="58"/>
                    <a:pt x="2872" y="45"/>
                  </a:cubicBezTo>
                  <a:cubicBezTo>
                    <a:pt x="2936" y="32"/>
                    <a:pt x="2972" y="38"/>
                    <a:pt x="3008" y="45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1639083" y="280456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6436507" y="234895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2" name="Object 101"/>
            <p:cNvGraphicFramePr>
              <a:graphicFrameLocks noChangeAspect="1"/>
            </p:cNvGraphicFramePr>
            <p:nvPr/>
          </p:nvGraphicFramePr>
          <p:xfrm>
            <a:off x="6574518" y="1905000"/>
            <a:ext cx="336519" cy="421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051" name="Equation" r:id="rId14" imgW="152334" imgH="190417" progId="Equation.DSMT4">
                    <p:embed/>
                  </p:oleObj>
                </mc:Choice>
                <mc:Fallback>
                  <p:oleObj name="Equation" r:id="rId14" imgW="152334" imgH="190417" progId="Equation.DSMT4">
                    <p:embed/>
                    <p:pic>
                      <p:nvPicPr>
                        <p:cNvPr id="0" name="Picture 1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4518" y="1905000"/>
                          <a:ext cx="336519" cy="421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01"/>
            <p:cNvGraphicFramePr>
              <a:graphicFrameLocks noChangeAspect="1"/>
            </p:cNvGraphicFramePr>
            <p:nvPr/>
          </p:nvGraphicFramePr>
          <p:xfrm>
            <a:off x="1185636" y="2358572"/>
            <a:ext cx="336550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052" name="Equation" r:id="rId16" imgW="152268" imgH="203024" progId="Equation.DSMT4">
                    <p:embed/>
                  </p:oleObj>
                </mc:Choice>
                <mc:Fallback>
                  <p:oleObj name="Equation" r:id="rId16" imgW="152268" imgH="203024" progId="Equation.DSMT4">
                    <p:embed/>
                    <p:pic>
                      <p:nvPicPr>
                        <p:cNvPr id="0" name="Picture 1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636" y="2358572"/>
                          <a:ext cx="336550" cy="450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101"/>
            <p:cNvGraphicFramePr>
              <a:graphicFrameLocks noChangeAspect="1"/>
            </p:cNvGraphicFramePr>
            <p:nvPr/>
          </p:nvGraphicFramePr>
          <p:xfrm>
            <a:off x="4342267" y="2800578"/>
            <a:ext cx="3365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053" name="Equation" r:id="rId18" imgW="152202" imgH="177569" progId="Equation.DSMT4">
                    <p:embed/>
                  </p:oleObj>
                </mc:Choice>
                <mc:Fallback>
                  <p:oleObj name="Equation" r:id="rId18" imgW="152202" imgH="177569" progId="Equation.DSMT4">
                    <p:embed/>
                    <p:pic>
                      <p:nvPicPr>
                        <p:cNvPr id="0" name="Picture 1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2267" y="2800578"/>
                          <a:ext cx="33655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 bwMode="auto">
            <a:xfrm>
              <a:off x="4193599" y="3210633"/>
              <a:ext cx="313898" cy="122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3330121" y="0"/>
            <a:ext cx="2160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sp>
        <p:nvSpPr>
          <p:cNvPr id="9222" name="Text Box 81"/>
          <p:cNvSpPr txBox="1">
            <a:spLocks noChangeArrowheads="1"/>
          </p:cNvSpPr>
          <p:nvPr/>
        </p:nvSpPr>
        <p:spPr bwMode="auto">
          <a:xfrm>
            <a:off x="987425" y="3475038"/>
            <a:ext cx="1131888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Find: </a:t>
            </a:r>
            <a:r>
              <a:rPr lang="en-US" sz="2400" i="1" u="sng" dirty="0">
                <a:solidFill>
                  <a:schemeClr val="bg2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9223" name="Text Box 82"/>
          <p:cNvSpPr txBox="1">
            <a:spLocks noChangeArrowheads="1"/>
          </p:cNvSpPr>
          <p:nvPr/>
        </p:nvSpPr>
        <p:spPr bwMode="auto">
          <a:xfrm>
            <a:off x="2065405" y="4172921"/>
            <a:ext cx="138211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Assume:</a:t>
            </a:r>
          </a:p>
        </p:txBody>
      </p:sp>
      <p:graphicFrame>
        <p:nvGraphicFramePr>
          <p:cNvPr id="9218" name="Object 83"/>
          <p:cNvGraphicFramePr>
            <a:graphicFrameLocks noChangeAspect="1"/>
          </p:cNvGraphicFramePr>
          <p:nvPr/>
        </p:nvGraphicFramePr>
        <p:xfrm>
          <a:off x="3457575" y="4125913"/>
          <a:ext cx="25463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4" name="Equation" r:id="rId4" imgW="1040948" imgH="253890" progId="Equation.DSMT4">
                  <p:embed/>
                </p:oleObj>
              </mc:Choice>
              <mc:Fallback>
                <p:oleObj name="Equation" r:id="rId4" imgW="1040948" imgH="25389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7575" y="4125913"/>
                        <a:ext cx="2546350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84"/>
          <p:cNvGraphicFramePr>
            <a:graphicFrameLocks noChangeAspect="1"/>
          </p:cNvGraphicFramePr>
          <p:nvPr/>
        </p:nvGraphicFramePr>
        <p:xfrm>
          <a:off x="2625725" y="5100638"/>
          <a:ext cx="4532313" cy="1211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5" name="Equation" r:id="rId6" imgW="1854200" imgH="495300" progId="Equation.DSMT4">
                  <p:embed/>
                </p:oleObj>
              </mc:Choice>
              <mc:Fallback>
                <p:oleObj name="Equation" r:id="rId6" imgW="1854200" imgH="49530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5725" y="5100638"/>
                        <a:ext cx="4532313" cy="1211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Slide Number Placeholder 77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196245" y="4138033"/>
            <a:ext cx="2647665" cy="584775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“Ideal parallel-plate capacitor assumption”</a:t>
            </a:r>
            <a:endParaRPr lang="en-US" sz="1600" dirty="0">
              <a:solidFill>
                <a:schemeClr val="bg1"/>
              </a:solidFill>
            </a:endParaRPr>
          </a:p>
        </p:txBody>
      </p:sp>
      <p:grpSp>
        <p:nvGrpSpPr>
          <p:cNvPr id="87" name="Group 86"/>
          <p:cNvGrpSpPr/>
          <p:nvPr/>
        </p:nvGrpSpPr>
        <p:grpSpPr>
          <a:xfrm>
            <a:off x="76202" y="812802"/>
            <a:ext cx="8512626" cy="2384424"/>
            <a:chOff x="76202" y="812802"/>
            <a:chExt cx="8512626" cy="2384424"/>
          </a:xfrm>
        </p:grpSpPr>
        <p:sp>
          <p:nvSpPr>
            <p:cNvPr id="9224" name="Rectangle 13"/>
            <p:cNvSpPr>
              <a:spLocks noChangeArrowheads="1"/>
            </p:cNvSpPr>
            <p:nvPr/>
          </p:nvSpPr>
          <p:spPr bwMode="auto">
            <a:xfrm>
              <a:off x="2657475" y="1387475"/>
              <a:ext cx="5207000" cy="889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9225" name="Rectangle 14"/>
            <p:cNvSpPr>
              <a:spLocks noChangeArrowheads="1"/>
            </p:cNvSpPr>
            <p:nvPr/>
          </p:nvSpPr>
          <p:spPr bwMode="auto">
            <a:xfrm>
              <a:off x="2657475" y="2568575"/>
              <a:ext cx="5207000" cy="889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grpSp>
          <p:nvGrpSpPr>
            <p:cNvPr id="9226" name="Group 15"/>
            <p:cNvGrpSpPr>
              <a:grpSpLocks/>
            </p:cNvGrpSpPr>
            <p:nvPr/>
          </p:nvGrpSpPr>
          <p:grpSpPr bwMode="auto">
            <a:xfrm>
              <a:off x="3228975" y="1400175"/>
              <a:ext cx="3987800" cy="379413"/>
              <a:chOff x="2054" y="2007"/>
              <a:chExt cx="2512" cy="239"/>
            </a:xfrm>
          </p:grpSpPr>
          <p:grpSp>
            <p:nvGrpSpPr>
              <p:cNvPr id="9274" name="Group 16"/>
              <p:cNvGrpSpPr>
                <a:grpSpLocks/>
              </p:cNvGrpSpPr>
              <p:nvPr/>
            </p:nvGrpSpPr>
            <p:grpSpPr bwMode="auto">
              <a:xfrm>
                <a:off x="2054" y="2007"/>
                <a:ext cx="832" cy="231"/>
                <a:chOff x="2054" y="2007"/>
                <a:chExt cx="832" cy="231"/>
              </a:xfrm>
            </p:grpSpPr>
            <p:grpSp>
              <p:nvGrpSpPr>
                <p:cNvPr id="9289" name="Group 17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9293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9294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9290" name="Group 20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9291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9292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9275" name="Group 23"/>
              <p:cNvGrpSpPr>
                <a:grpSpLocks/>
              </p:cNvGrpSpPr>
              <p:nvPr/>
            </p:nvGrpSpPr>
            <p:grpSpPr bwMode="auto">
              <a:xfrm>
                <a:off x="2894" y="2007"/>
                <a:ext cx="832" cy="231"/>
                <a:chOff x="2054" y="2007"/>
                <a:chExt cx="832" cy="231"/>
              </a:xfrm>
            </p:grpSpPr>
            <p:grpSp>
              <p:nvGrpSpPr>
                <p:cNvPr id="9283" name="Group 24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9287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9288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9284" name="Group 27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9285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9286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9276" name="Group 30"/>
              <p:cNvGrpSpPr>
                <a:grpSpLocks/>
              </p:cNvGrpSpPr>
              <p:nvPr/>
            </p:nvGrpSpPr>
            <p:grpSpPr bwMode="auto">
              <a:xfrm>
                <a:off x="3734" y="2015"/>
                <a:ext cx="832" cy="231"/>
                <a:chOff x="2054" y="2007"/>
                <a:chExt cx="832" cy="231"/>
              </a:xfrm>
            </p:grpSpPr>
            <p:grpSp>
              <p:nvGrpSpPr>
                <p:cNvPr id="9277" name="Group 31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9281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9282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9278" name="Group 34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927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9280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</p:grpSp>
        <p:grpSp>
          <p:nvGrpSpPr>
            <p:cNvPr id="9227" name="Group 37"/>
            <p:cNvGrpSpPr>
              <a:grpSpLocks/>
            </p:cNvGrpSpPr>
            <p:nvPr/>
          </p:nvGrpSpPr>
          <p:grpSpPr bwMode="auto">
            <a:xfrm>
              <a:off x="3279775" y="2276475"/>
              <a:ext cx="3930650" cy="379413"/>
              <a:chOff x="2054" y="2007"/>
              <a:chExt cx="2476" cy="239"/>
            </a:xfrm>
          </p:grpSpPr>
          <p:grpSp>
            <p:nvGrpSpPr>
              <p:cNvPr id="9253" name="Group 38"/>
              <p:cNvGrpSpPr>
                <a:grpSpLocks/>
              </p:cNvGrpSpPr>
              <p:nvPr/>
            </p:nvGrpSpPr>
            <p:grpSpPr bwMode="auto">
              <a:xfrm>
                <a:off x="2054" y="2007"/>
                <a:ext cx="796" cy="231"/>
                <a:chOff x="2054" y="2007"/>
                <a:chExt cx="796" cy="231"/>
              </a:xfrm>
            </p:grpSpPr>
            <p:grpSp>
              <p:nvGrpSpPr>
                <p:cNvPr id="9268" name="Group 39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9272" name="Text Box 4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9273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9269" name="Group 42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9270" name="Text Box 4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9271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9254" name="Group 45"/>
              <p:cNvGrpSpPr>
                <a:grpSpLocks/>
              </p:cNvGrpSpPr>
              <p:nvPr/>
            </p:nvGrpSpPr>
            <p:grpSpPr bwMode="auto">
              <a:xfrm>
                <a:off x="2894" y="2007"/>
                <a:ext cx="796" cy="231"/>
                <a:chOff x="2054" y="2007"/>
                <a:chExt cx="796" cy="231"/>
              </a:xfrm>
            </p:grpSpPr>
            <p:grpSp>
              <p:nvGrpSpPr>
                <p:cNvPr id="9262" name="Group 46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9266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9267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9263" name="Group 49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9264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9265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9255" name="Group 52"/>
              <p:cNvGrpSpPr>
                <a:grpSpLocks/>
              </p:cNvGrpSpPr>
              <p:nvPr/>
            </p:nvGrpSpPr>
            <p:grpSpPr bwMode="auto">
              <a:xfrm>
                <a:off x="3734" y="2015"/>
                <a:ext cx="796" cy="231"/>
                <a:chOff x="2054" y="2007"/>
                <a:chExt cx="796" cy="231"/>
              </a:xfrm>
            </p:grpSpPr>
            <p:grpSp>
              <p:nvGrpSpPr>
                <p:cNvPr id="9256" name="Group 53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9260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9261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9257" name="Group 56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9258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9259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sp>
          <p:nvSpPr>
            <p:cNvPr id="9228" name="Oval 59"/>
            <p:cNvSpPr>
              <a:spLocks noChangeArrowheads="1"/>
            </p:cNvSpPr>
            <p:nvPr/>
          </p:nvSpPr>
          <p:spPr bwMode="auto">
            <a:xfrm>
              <a:off x="857250" y="1727200"/>
              <a:ext cx="584200" cy="584200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60"/>
            <p:cNvSpPr txBox="1">
              <a:spLocks noChangeArrowheads="1"/>
            </p:cNvSpPr>
            <p:nvPr/>
          </p:nvSpPr>
          <p:spPr bwMode="auto">
            <a:xfrm>
              <a:off x="985198" y="1698625"/>
              <a:ext cx="3175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9230" name="Text Box 61"/>
            <p:cNvSpPr txBox="1">
              <a:spLocks noChangeArrowheads="1"/>
            </p:cNvSpPr>
            <p:nvPr/>
          </p:nvSpPr>
          <p:spPr bwMode="auto">
            <a:xfrm>
              <a:off x="1022350" y="1978025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9231" name="Freeform 62"/>
            <p:cNvSpPr>
              <a:spLocks/>
            </p:cNvSpPr>
            <p:nvPr/>
          </p:nvSpPr>
          <p:spPr bwMode="auto">
            <a:xfrm>
              <a:off x="1149350" y="1089025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2" name="Freeform 63"/>
            <p:cNvSpPr>
              <a:spLocks/>
            </p:cNvSpPr>
            <p:nvPr/>
          </p:nvSpPr>
          <p:spPr bwMode="auto">
            <a:xfrm flipV="1">
              <a:off x="1162050" y="2530475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4" name="Line 66"/>
            <p:cNvSpPr>
              <a:spLocks noChangeShapeType="1"/>
            </p:cNvSpPr>
            <p:nvPr/>
          </p:nvSpPr>
          <p:spPr bwMode="auto">
            <a:xfrm>
              <a:off x="1149350" y="1527175"/>
              <a:ext cx="0" cy="200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67"/>
            <p:cNvSpPr>
              <a:spLocks noChangeShapeType="1"/>
            </p:cNvSpPr>
            <p:nvPr/>
          </p:nvSpPr>
          <p:spPr bwMode="auto">
            <a:xfrm>
              <a:off x="1162050" y="2327275"/>
              <a:ext cx="0" cy="200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6" name="AutoShape 68"/>
            <p:cNvSpPr>
              <a:spLocks noChangeArrowheads="1"/>
            </p:cNvSpPr>
            <p:nvPr/>
          </p:nvSpPr>
          <p:spPr bwMode="auto">
            <a:xfrm rot="5400000">
              <a:off x="5203825" y="2047875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8" name="AutoShape 70"/>
            <p:cNvSpPr>
              <a:spLocks noChangeArrowheads="1"/>
            </p:cNvSpPr>
            <p:nvPr/>
          </p:nvSpPr>
          <p:spPr bwMode="auto">
            <a:xfrm rot="5400000">
              <a:off x="4865688" y="2046288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9" name="AutoShape 71"/>
            <p:cNvSpPr>
              <a:spLocks noChangeArrowheads="1"/>
            </p:cNvSpPr>
            <p:nvPr/>
          </p:nvSpPr>
          <p:spPr bwMode="auto">
            <a:xfrm rot="5400000">
              <a:off x="4524375" y="205105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0" name="AutoShape 72"/>
            <p:cNvSpPr>
              <a:spLocks noChangeArrowheads="1"/>
            </p:cNvSpPr>
            <p:nvPr/>
          </p:nvSpPr>
          <p:spPr bwMode="auto">
            <a:xfrm rot="5400000">
              <a:off x="4181475" y="2046288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1" name="AutoShape 73"/>
            <p:cNvSpPr>
              <a:spLocks noChangeArrowheads="1"/>
            </p:cNvSpPr>
            <p:nvPr/>
          </p:nvSpPr>
          <p:spPr bwMode="auto">
            <a:xfrm rot="5400000">
              <a:off x="3838575" y="205105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2" name="AutoShape 74"/>
            <p:cNvSpPr>
              <a:spLocks noChangeArrowheads="1"/>
            </p:cNvSpPr>
            <p:nvPr/>
          </p:nvSpPr>
          <p:spPr bwMode="auto">
            <a:xfrm rot="5400000">
              <a:off x="3495675" y="205105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AutoShape 75"/>
            <p:cNvSpPr>
              <a:spLocks noChangeArrowheads="1"/>
            </p:cNvSpPr>
            <p:nvPr/>
          </p:nvSpPr>
          <p:spPr bwMode="auto">
            <a:xfrm rot="5400000">
              <a:off x="3127375" y="205105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AutoShape 76"/>
            <p:cNvSpPr>
              <a:spLocks noChangeArrowheads="1"/>
            </p:cNvSpPr>
            <p:nvPr/>
          </p:nvSpPr>
          <p:spPr bwMode="auto">
            <a:xfrm rot="5400000">
              <a:off x="5534025" y="203835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5" name="AutoShape 77"/>
            <p:cNvSpPr>
              <a:spLocks noChangeArrowheads="1"/>
            </p:cNvSpPr>
            <p:nvPr/>
          </p:nvSpPr>
          <p:spPr bwMode="auto">
            <a:xfrm rot="5400000">
              <a:off x="5883275" y="205105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6" name="AutoShape 78"/>
            <p:cNvSpPr>
              <a:spLocks noChangeArrowheads="1"/>
            </p:cNvSpPr>
            <p:nvPr/>
          </p:nvSpPr>
          <p:spPr bwMode="auto">
            <a:xfrm rot="5400000">
              <a:off x="6219825" y="205105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9" name="Oval 85"/>
            <p:cNvSpPr>
              <a:spLocks noChangeArrowheads="1"/>
            </p:cNvSpPr>
            <p:nvPr/>
          </p:nvSpPr>
          <p:spPr bwMode="auto">
            <a:xfrm>
              <a:off x="5159375" y="13366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50" name="Oval 86"/>
            <p:cNvSpPr>
              <a:spLocks noChangeArrowheads="1"/>
            </p:cNvSpPr>
            <p:nvPr/>
          </p:nvSpPr>
          <p:spPr bwMode="auto">
            <a:xfrm>
              <a:off x="5159375" y="253047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81" name="Object 101"/>
            <p:cNvGraphicFramePr>
              <a:graphicFrameLocks noChangeAspect="1"/>
            </p:cNvGraphicFramePr>
            <p:nvPr/>
          </p:nvGraphicFramePr>
          <p:xfrm>
            <a:off x="5289550" y="812802"/>
            <a:ext cx="336550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6" name="Equation" r:id="rId8" imgW="152268" imgH="203024" progId="Equation.DSMT4">
                    <p:embed/>
                  </p:oleObj>
                </mc:Choice>
                <mc:Fallback>
                  <p:oleObj name="Equation" r:id="rId8" imgW="152268" imgH="203024" progId="Equation.DSMT4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9550" y="812802"/>
                          <a:ext cx="336550" cy="450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101"/>
            <p:cNvGraphicFramePr>
              <a:graphicFrameLocks noChangeAspect="1"/>
            </p:cNvGraphicFramePr>
            <p:nvPr/>
          </p:nvGraphicFramePr>
          <p:xfrm>
            <a:off x="5333546" y="2775859"/>
            <a:ext cx="336519" cy="421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7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33546" y="2775859"/>
                          <a:ext cx="336519" cy="421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101"/>
            <p:cNvGraphicFramePr>
              <a:graphicFrameLocks noChangeAspect="1"/>
            </p:cNvGraphicFramePr>
            <p:nvPr/>
          </p:nvGraphicFramePr>
          <p:xfrm>
            <a:off x="6813777" y="1831974"/>
            <a:ext cx="338137" cy="424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8" name="Equation" r:id="rId12" imgW="152334" imgH="190417" progId="Equation.DSMT4">
                    <p:embed/>
                  </p:oleObj>
                </mc:Choice>
                <mc:Fallback>
                  <p:oleObj name="Equation" r:id="rId12" imgW="152334" imgH="190417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3777" y="1831974"/>
                          <a:ext cx="338137" cy="4241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01"/>
            <p:cNvGraphicFramePr>
              <a:graphicFrameLocks noChangeAspect="1"/>
            </p:cNvGraphicFramePr>
            <p:nvPr/>
          </p:nvGraphicFramePr>
          <p:xfrm>
            <a:off x="8036378" y="1300513"/>
            <a:ext cx="552450" cy="276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39" name="Equation" r:id="rId14" imgW="355138" imgH="177569" progId="Equation.DSMT4">
                    <p:embed/>
                  </p:oleObj>
                </mc:Choice>
                <mc:Fallback>
                  <p:oleObj name="Equation" r:id="rId14" imgW="355138" imgH="177569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36378" y="1300513"/>
                          <a:ext cx="552450" cy="2767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1"/>
            <p:cNvGraphicFramePr>
              <a:graphicFrameLocks noChangeAspect="1"/>
            </p:cNvGraphicFramePr>
            <p:nvPr/>
          </p:nvGraphicFramePr>
          <p:xfrm>
            <a:off x="8004628" y="2475139"/>
            <a:ext cx="571500" cy="2778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40" name="Equation" r:id="rId16" imgW="368140" imgH="177723" progId="Equation.DSMT4">
                    <p:embed/>
                  </p:oleObj>
                </mc:Choice>
                <mc:Fallback>
                  <p:oleObj name="Equation" r:id="rId16" imgW="368140" imgH="177723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04628" y="2475139"/>
                          <a:ext cx="571500" cy="2778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101"/>
            <p:cNvGraphicFramePr>
              <a:graphicFrameLocks noChangeAspect="1"/>
            </p:cNvGraphicFramePr>
            <p:nvPr/>
          </p:nvGraphicFramePr>
          <p:xfrm>
            <a:off x="76202" y="1813718"/>
            <a:ext cx="722765" cy="426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441" name="Equation" r:id="rId18" imgW="431613" imgH="253890" progId="Equation.DSMT4">
                    <p:embed/>
                  </p:oleObj>
                </mc:Choice>
                <mc:Fallback>
                  <p:oleObj name="Equation" r:id="rId18" imgW="431613" imgH="253890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202" y="1813718"/>
                          <a:ext cx="722765" cy="426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/>
          <p:cNvSpPr txBox="1">
            <a:spLocks noChangeArrowheads="1"/>
          </p:cNvSpPr>
          <p:nvPr/>
        </p:nvSpPr>
        <p:spPr bwMode="auto">
          <a:xfrm>
            <a:off x="2613706" y="0"/>
            <a:ext cx="37433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10250" name="Text Box 71"/>
          <p:cNvSpPr txBox="1">
            <a:spLocks noChangeArrowheads="1"/>
          </p:cNvSpPr>
          <p:nvPr/>
        </p:nvSpPr>
        <p:spPr bwMode="auto">
          <a:xfrm>
            <a:off x="454025" y="2336800"/>
            <a:ext cx="38290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Evaluate in rectangular coordinates:</a:t>
            </a:r>
          </a:p>
        </p:txBody>
      </p:sp>
      <p:graphicFrame>
        <p:nvGraphicFramePr>
          <p:cNvPr id="10242" name="Object 73"/>
          <p:cNvGraphicFramePr>
            <a:graphicFrameLocks noChangeAspect="1"/>
          </p:cNvGraphicFramePr>
          <p:nvPr/>
        </p:nvGraphicFramePr>
        <p:xfrm>
          <a:off x="2265136" y="943202"/>
          <a:ext cx="3851275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8" name="Equation" r:id="rId4" imgW="1854200" imgH="495300" progId="Equation.DSMT4">
                  <p:embed/>
                </p:oleObj>
              </mc:Choice>
              <mc:Fallback>
                <p:oleObj name="Equation" r:id="rId4" imgW="1854200" imgH="495300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136" y="943202"/>
                        <a:ext cx="3851275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78"/>
          <p:cNvGraphicFramePr>
            <a:graphicFrameLocks noChangeAspect="1"/>
          </p:cNvGraphicFramePr>
          <p:nvPr/>
        </p:nvGraphicFramePr>
        <p:xfrm>
          <a:off x="2570163" y="2871788"/>
          <a:ext cx="2822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9" name="Equation" r:id="rId6" imgW="1358310" imgH="241195" progId="Equation.DSMT4">
                  <p:embed/>
                </p:oleObj>
              </mc:Choice>
              <mc:Fallback>
                <p:oleObj name="Equation" r:id="rId6" imgW="1358310" imgH="241195" progId="Equation.DSMT4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163" y="2871788"/>
                        <a:ext cx="2822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80"/>
          <p:cNvGraphicFramePr>
            <a:graphicFrameLocks noChangeAspect="1"/>
          </p:cNvGraphicFramePr>
          <p:nvPr/>
        </p:nvGraphicFramePr>
        <p:xfrm>
          <a:off x="2628673" y="3556000"/>
          <a:ext cx="28749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0" name="Equation" r:id="rId8" imgW="1384300" imgH="228600" progId="Equation.DSMT4">
                  <p:embed/>
                </p:oleObj>
              </mc:Choice>
              <mc:Fallback>
                <p:oleObj name="Equation" r:id="rId8" imgW="1384300" imgH="228600" progId="Equation.DSMT4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8673" y="3556000"/>
                        <a:ext cx="28749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81"/>
          <p:cNvGraphicFramePr>
            <a:graphicFrameLocks noChangeAspect="1"/>
          </p:cNvGraphicFramePr>
          <p:nvPr/>
        </p:nvGraphicFramePr>
        <p:xfrm>
          <a:off x="709613" y="4789488"/>
          <a:ext cx="371951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1" name="Equation" r:id="rId10" imgW="1790700" imgH="241300" progId="Equation.DSMT4">
                  <p:embed/>
                </p:oleObj>
              </mc:Choice>
              <mc:Fallback>
                <p:oleObj name="Equation" r:id="rId10" imgW="1790700" imgH="241300" progId="Equation.DSMT4">
                  <p:embed/>
                  <p:pic>
                    <p:nvPicPr>
                      <p:cNvPr id="0" name="Picture 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4789488"/>
                        <a:ext cx="3719512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2" name="Line 83"/>
          <p:cNvSpPr>
            <a:spLocks noChangeShapeType="1"/>
          </p:cNvSpPr>
          <p:nvPr/>
        </p:nvSpPr>
        <p:spPr bwMode="auto">
          <a:xfrm flipV="1">
            <a:off x="3606800" y="4789488"/>
            <a:ext cx="419100" cy="5016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0247" name="Object 84"/>
          <p:cNvGraphicFramePr>
            <a:graphicFrameLocks noChangeAspect="1"/>
          </p:cNvGraphicFramePr>
          <p:nvPr/>
        </p:nvGraphicFramePr>
        <p:xfrm>
          <a:off x="2637738" y="5505734"/>
          <a:ext cx="3875087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2" name="Equation" r:id="rId12" imgW="1866090" imgH="495085" progId="Equation.DSMT4">
                  <p:embed/>
                </p:oleObj>
              </mc:Choice>
              <mc:Fallback>
                <p:oleObj name="Equation" r:id="rId12" imgW="1866090" imgH="495085" progId="Equation.DSMT4">
                  <p:embed/>
                  <p:pic>
                    <p:nvPicPr>
                      <p:cNvPr id="0" name="Picture 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7738" y="5505734"/>
                        <a:ext cx="3875087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3" name="Line 83"/>
          <p:cNvSpPr>
            <a:spLocks noChangeShapeType="1"/>
          </p:cNvSpPr>
          <p:nvPr/>
        </p:nvSpPr>
        <p:spPr bwMode="auto">
          <a:xfrm flipV="1">
            <a:off x="2653731" y="4750819"/>
            <a:ext cx="419100" cy="50165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2581049" y="0"/>
            <a:ext cx="37433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11274" name="Text Box 3"/>
          <p:cNvSpPr txBox="1">
            <a:spLocks noChangeArrowheads="1"/>
          </p:cNvSpPr>
          <p:nvPr/>
        </p:nvSpPr>
        <p:spPr bwMode="auto">
          <a:xfrm>
            <a:off x="1369107" y="5715000"/>
            <a:ext cx="190308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Hence, we have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249166" y="797636"/>
          <a:ext cx="3429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5" name="Equation" r:id="rId4" imgW="1651000" imgH="495300" progId="Equation.DSMT4">
                  <p:embed/>
                </p:oleObj>
              </mc:Choice>
              <mc:Fallback>
                <p:oleObj name="Equation" r:id="rId4" imgW="1651000" imgH="495300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166" y="797636"/>
                        <a:ext cx="3429000" cy="102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21616"/>
              </p:ext>
            </p:extLst>
          </p:nvPr>
        </p:nvGraphicFramePr>
        <p:xfrm>
          <a:off x="1158889" y="2088296"/>
          <a:ext cx="16621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6" name="Equation" r:id="rId6" imgW="799753" imgH="469696" progId="Equation.DSMT4">
                  <p:embed/>
                </p:oleObj>
              </mc:Choice>
              <mc:Fallback>
                <p:oleObj name="Equation" r:id="rId6" imgW="799753" imgH="469696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9" y="2088296"/>
                        <a:ext cx="1662112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375296"/>
              </p:ext>
            </p:extLst>
          </p:nvPr>
        </p:nvGraphicFramePr>
        <p:xfrm>
          <a:off x="1242420" y="3511397"/>
          <a:ext cx="1344613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7" name="Equation" r:id="rId8" imgW="647700" imgH="228600" progId="Equation.DSMT4">
                  <p:embed/>
                </p:oleObj>
              </mc:Choice>
              <mc:Fallback>
                <p:oleObj name="Equation" r:id="rId8" imgW="647700" imgH="228600" progId="Equation.DSMT4">
                  <p:embed/>
                  <p:pic>
                    <p:nvPicPr>
                      <p:cNvPr id="0" name="Picture 1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2420" y="3511397"/>
                        <a:ext cx="1344613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5" name="AutoShape 14"/>
          <p:cNvSpPr>
            <a:spLocks noChangeArrowheads="1"/>
          </p:cNvSpPr>
          <p:nvPr/>
        </p:nvSpPr>
        <p:spPr bwMode="auto">
          <a:xfrm>
            <a:off x="2842668" y="3583143"/>
            <a:ext cx="542925" cy="303213"/>
          </a:xfrm>
          <a:prstGeom prst="rightArrow">
            <a:avLst>
              <a:gd name="adj1" fmla="val 50000"/>
              <a:gd name="adj2" fmla="val 44764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6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48049"/>
              </p:ext>
            </p:extLst>
          </p:nvPr>
        </p:nvGraphicFramePr>
        <p:xfrm>
          <a:off x="3828481" y="3511397"/>
          <a:ext cx="1397000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8" name="Equation" r:id="rId10" imgW="672808" imgH="228501" progId="Equation.DSMT4">
                  <p:embed/>
                </p:oleObj>
              </mc:Choice>
              <mc:Fallback>
                <p:oleObj name="Equation" r:id="rId10" imgW="672808" imgH="228501" progId="Equation.DSMT4">
                  <p:embed/>
                  <p:pic>
                    <p:nvPicPr>
                      <p:cNvPr id="0" name="Picture 1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481" y="3511397"/>
                        <a:ext cx="1397000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355963"/>
              </p:ext>
            </p:extLst>
          </p:nvPr>
        </p:nvGraphicFramePr>
        <p:xfrm>
          <a:off x="2537995" y="4559968"/>
          <a:ext cx="225980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59" name="Equation" r:id="rId12" imgW="1040948" imgH="253890" progId="Equation.DSMT4">
                  <p:embed/>
                </p:oleObj>
              </mc:Choice>
              <mc:Fallback>
                <p:oleObj name="Equation" r:id="rId12" imgW="1040948" imgH="253890" progId="Equation.DSMT4">
                  <p:embed/>
                  <p:pic>
                    <p:nvPicPr>
                      <p:cNvPr id="0" name="Picture 1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7995" y="4559968"/>
                        <a:ext cx="225980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ct 17"/>
          <p:cNvGraphicFramePr>
            <a:graphicFrameLocks noChangeAspect="1"/>
          </p:cNvGraphicFramePr>
          <p:nvPr/>
        </p:nvGraphicFramePr>
        <p:xfrm>
          <a:off x="3410774" y="5368925"/>
          <a:ext cx="3973512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0" name="Equation" r:id="rId14" imgW="1625600" imgH="431800" progId="Equation.DSMT4">
                  <p:embed/>
                </p:oleObj>
              </mc:Choice>
              <mc:Fallback>
                <p:oleObj name="Equation" r:id="rId14" imgW="1625600" imgH="431800" progId="Equation.DSMT4">
                  <p:embed/>
                  <p:pic>
                    <p:nvPicPr>
                      <p:cNvPr id="0" name="Picture 1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0774" y="5368925"/>
                        <a:ext cx="3973512" cy="105568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1108030" y="4610100"/>
            <a:ext cx="1263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Recall that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382835" y="1235454"/>
            <a:ext cx="5543776" cy="1551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" name="Object 83"/>
          <p:cNvGraphicFramePr>
            <a:graphicFrameLocks noChangeAspect="1"/>
          </p:cNvGraphicFramePr>
          <p:nvPr/>
        </p:nvGraphicFramePr>
        <p:xfrm>
          <a:off x="6009705" y="2958099"/>
          <a:ext cx="1749824" cy="4265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1" name="Equation" r:id="rId17" imgW="1040948" imgH="253890" progId="Equation.DSMT4">
                  <p:embed/>
                </p:oleObj>
              </mc:Choice>
              <mc:Fallback>
                <p:oleObj name="Equation" r:id="rId17" imgW="1040948" imgH="253890" progId="Equation.DSMT4">
                  <p:embed/>
                  <p:pic>
                    <p:nvPicPr>
                      <p:cNvPr id="0" name="Picture 1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9705" y="2958099"/>
                        <a:ext cx="1749824" cy="4265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71"/>
          <p:cNvSpPr txBox="1">
            <a:spLocks noChangeArrowheads="1"/>
          </p:cNvSpPr>
          <p:nvPr/>
        </p:nvSpPr>
        <p:spPr bwMode="auto">
          <a:xfrm>
            <a:off x="598404" y="1939760"/>
            <a:ext cx="389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 Box 71"/>
          <p:cNvSpPr txBox="1">
            <a:spLocks noChangeArrowheads="1"/>
          </p:cNvSpPr>
          <p:nvPr/>
        </p:nvSpPr>
        <p:spPr bwMode="auto">
          <a:xfrm>
            <a:off x="822994" y="3150939"/>
            <a:ext cx="38985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or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3236006" y="0"/>
            <a:ext cx="21605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552409" y="3752451"/>
            <a:ext cx="8305800" cy="677108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A proton is released at point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</a:rPr>
              <a:t> on 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the top plate with zero velocity. </a:t>
            </a:r>
          </a:p>
          <a:p>
            <a:pPr>
              <a:defRPr/>
            </a:pP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Find the velocity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000" dirty="0">
                <a:solidFill>
                  <a:schemeClr val="bg2"/>
                </a:solidFill>
                <a:latin typeface="Arial" pitchFamily="34" charset="0"/>
              </a:rPr>
              <a:t>(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sz="2000" dirty="0">
                <a:solidFill>
                  <a:schemeClr val="bg2"/>
                </a:solidFill>
                <a:latin typeface="Arial" pitchFamily="34" charset="0"/>
              </a:rPr>
              <a:t>)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 of the proton at distance 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x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 from the top 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</a:rPr>
              <a:t>plate (at point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)</a:t>
            </a:r>
            <a:r>
              <a:rPr lang="en-US" dirty="0" smtClean="0">
                <a:solidFill>
                  <a:schemeClr val="bg2"/>
                </a:solidFill>
                <a:latin typeface="Arial" pitchFamily="34" charset="0"/>
              </a:rPr>
              <a:t>.</a:t>
            </a:r>
            <a:endParaRPr lang="en-US" dirty="0">
              <a:solidFill>
                <a:schemeClr val="bg2"/>
              </a:solidFill>
              <a:latin typeface="Arial" pitchFamily="34" charset="0"/>
            </a:endParaRPr>
          </a:p>
        </p:txBody>
      </p:sp>
      <p:graphicFrame>
        <p:nvGraphicFramePr>
          <p:cNvPr id="12290" name="Object 89"/>
          <p:cNvGraphicFramePr>
            <a:graphicFrameLocks noChangeAspect="1"/>
          </p:cNvGraphicFramePr>
          <p:nvPr/>
        </p:nvGraphicFramePr>
        <p:xfrm>
          <a:off x="3706813" y="4940300"/>
          <a:ext cx="4078287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1" name="Equation" r:id="rId4" imgW="2120900" imgH="254000" progId="Equation.DSMT4">
                  <p:embed/>
                </p:oleObj>
              </mc:Choice>
              <mc:Fallback>
                <p:oleObj name="Equation" r:id="rId4" imgW="2120900" imgH="254000" progId="Equation.DSMT4">
                  <p:embed/>
                  <p:pic>
                    <p:nvPicPr>
                      <p:cNvPr id="0" name="Picture 2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813" y="4940300"/>
                        <a:ext cx="4078287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90"/>
          <p:cNvGraphicFramePr>
            <a:graphicFrameLocks noChangeAspect="1"/>
          </p:cNvGraphicFramePr>
          <p:nvPr/>
        </p:nvGraphicFramePr>
        <p:xfrm>
          <a:off x="1485900" y="5715000"/>
          <a:ext cx="57531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42" name="Equation" r:id="rId6" imgW="2895600" imgH="393700" progId="Equation.DSMT4">
                  <p:embed/>
                </p:oleObj>
              </mc:Choice>
              <mc:Fallback>
                <p:oleObj name="Equation" r:id="rId6" imgW="2895600" imgH="393700" progId="Equation.DSMT4">
                  <p:embed/>
                  <p:pic>
                    <p:nvPicPr>
                      <p:cNvPr id="0" name="Picture 2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5900" y="5715000"/>
                        <a:ext cx="57531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Slide Number Placeholder 70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3" name="Text Box 18"/>
          <p:cNvSpPr txBox="1">
            <a:spLocks noChangeArrowheads="1"/>
          </p:cNvSpPr>
          <p:nvPr/>
        </p:nvSpPr>
        <p:spPr bwMode="auto">
          <a:xfrm>
            <a:off x="971550" y="4958443"/>
            <a:ext cx="263405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Conservation of energy: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1" name="Straight Connector 80"/>
          <p:cNvCxnSpPr/>
          <p:nvPr/>
        </p:nvCxnSpPr>
        <p:spPr bwMode="auto">
          <a:xfrm flipV="1">
            <a:off x="4667534" y="4790365"/>
            <a:ext cx="668741" cy="81886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90" name="Group 89"/>
          <p:cNvGrpSpPr/>
          <p:nvPr/>
        </p:nvGrpSpPr>
        <p:grpSpPr>
          <a:xfrm>
            <a:off x="206834" y="1089025"/>
            <a:ext cx="8654144" cy="2076903"/>
            <a:chOff x="206834" y="1089025"/>
            <a:chExt cx="8654144" cy="2076903"/>
          </a:xfrm>
        </p:grpSpPr>
        <p:sp>
          <p:nvSpPr>
            <p:cNvPr id="12297" name="Rectangle 14"/>
            <p:cNvSpPr>
              <a:spLocks noChangeArrowheads="1"/>
            </p:cNvSpPr>
            <p:nvPr/>
          </p:nvSpPr>
          <p:spPr bwMode="auto">
            <a:xfrm>
              <a:off x="2929625" y="1387475"/>
              <a:ext cx="5207000" cy="88900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2298" name="Rectangle 15"/>
            <p:cNvSpPr>
              <a:spLocks noChangeArrowheads="1"/>
            </p:cNvSpPr>
            <p:nvPr/>
          </p:nvSpPr>
          <p:spPr bwMode="auto">
            <a:xfrm>
              <a:off x="2929625" y="2568575"/>
              <a:ext cx="5207000" cy="88900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grpSp>
          <p:nvGrpSpPr>
            <p:cNvPr id="12299" name="Group 16"/>
            <p:cNvGrpSpPr>
              <a:grpSpLocks/>
            </p:cNvGrpSpPr>
            <p:nvPr/>
          </p:nvGrpSpPr>
          <p:grpSpPr bwMode="auto">
            <a:xfrm>
              <a:off x="3501125" y="1400175"/>
              <a:ext cx="3987800" cy="379413"/>
              <a:chOff x="2054" y="2007"/>
              <a:chExt cx="2512" cy="239"/>
            </a:xfrm>
          </p:grpSpPr>
          <p:grpSp>
            <p:nvGrpSpPr>
              <p:cNvPr id="12339" name="Group 17"/>
              <p:cNvGrpSpPr>
                <a:grpSpLocks/>
              </p:cNvGrpSpPr>
              <p:nvPr/>
            </p:nvGrpSpPr>
            <p:grpSpPr bwMode="auto">
              <a:xfrm>
                <a:off x="2054" y="2007"/>
                <a:ext cx="832" cy="231"/>
                <a:chOff x="2054" y="2007"/>
                <a:chExt cx="832" cy="231"/>
              </a:xfrm>
            </p:grpSpPr>
            <p:grpSp>
              <p:nvGrpSpPr>
                <p:cNvPr id="12354" name="Group 18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358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2359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12355" name="Group 21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356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2357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12340" name="Group 24"/>
              <p:cNvGrpSpPr>
                <a:grpSpLocks/>
              </p:cNvGrpSpPr>
              <p:nvPr/>
            </p:nvGrpSpPr>
            <p:grpSpPr bwMode="auto">
              <a:xfrm>
                <a:off x="2894" y="2007"/>
                <a:ext cx="832" cy="231"/>
                <a:chOff x="2054" y="2007"/>
                <a:chExt cx="832" cy="231"/>
              </a:xfrm>
            </p:grpSpPr>
            <p:grpSp>
              <p:nvGrpSpPr>
                <p:cNvPr id="12348" name="Group 25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352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2353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12349" name="Group 28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350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2351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12341" name="Group 31"/>
              <p:cNvGrpSpPr>
                <a:grpSpLocks/>
              </p:cNvGrpSpPr>
              <p:nvPr/>
            </p:nvGrpSpPr>
            <p:grpSpPr bwMode="auto">
              <a:xfrm>
                <a:off x="3734" y="2015"/>
                <a:ext cx="832" cy="231"/>
                <a:chOff x="2054" y="2007"/>
                <a:chExt cx="832" cy="231"/>
              </a:xfrm>
            </p:grpSpPr>
            <p:grpSp>
              <p:nvGrpSpPr>
                <p:cNvPr id="12342" name="Group 32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346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2347" name="Text Box 3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12343" name="Group 35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12344" name="Text Box 3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12345" name="Text Box 3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</p:grpSp>
        <p:grpSp>
          <p:nvGrpSpPr>
            <p:cNvPr id="12300" name="Group 38"/>
            <p:cNvGrpSpPr>
              <a:grpSpLocks/>
            </p:cNvGrpSpPr>
            <p:nvPr/>
          </p:nvGrpSpPr>
          <p:grpSpPr bwMode="auto">
            <a:xfrm>
              <a:off x="3551925" y="2276475"/>
              <a:ext cx="3930650" cy="379413"/>
              <a:chOff x="2054" y="2007"/>
              <a:chExt cx="2476" cy="239"/>
            </a:xfrm>
          </p:grpSpPr>
          <p:grpSp>
            <p:nvGrpSpPr>
              <p:cNvPr id="12318" name="Group 39"/>
              <p:cNvGrpSpPr>
                <a:grpSpLocks/>
              </p:cNvGrpSpPr>
              <p:nvPr/>
            </p:nvGrpSpPr>
            <p:grpSpPr bwMode="auto">
              <a:xfrm>
                <a:off x="2054" y="2007"/>
                <a:ext cx="796" cy="231"/>
                <a:chOff x="2054" y="2007"/>
                <a:chExt cx="796" cy="231"/>
              </a:xfrm>
            </p:grpSpPr>
            <p:grpSp>
              <p:nvGrpSpPr>
                <p:cNvPr id="12333" name="Group 40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2337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233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2334" name="Group 43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2335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2336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12319" name="Group 46"/>
              <p:cNvGrpSpPr>
                <a:grpSpLocks/>
              </p:cNvGrpSpPr>
              <p:nvPr/>
            </p:nvGrpSpPr>
            <p:grpSpPr bwMode="auto">
              <a:xfrm>
                <a:off x="2894" y="2007"/>
                <a:ext cx="796" cy="231"/>
                <a:chOff x="2054" y="2007"/>
                <a:chExt cx="796" cy="231"/>
              </a:xfrm>
            </p:grpSpPr>
            <p:grpSp>
              <p:nvGrpSpPr>
                <p:cNvPr id="12327" name="Group 47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2331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2332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2328" name="Group 50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2329" name="Text Box 5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2330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12320" name="Group 53"/>
              <p:cNvGrpSpPr>
                <a:grpSpLocks/>
              </p:cNvGrpSpPr>
              <p:nvPr/>
            </p:nvGrpSpPr>
            <p:grpSpPr bwMode="auto">
              <a:xfrm>
                <a:off x="3734" y="2015"/>
                <a:ext cx="796" cy="231"/>
                <a:chOff x="2054" y="2007"/>
                <a:chExt cx="796" cy="231"/>
              </a:xfrm>
            </p:grpSpPr>
            <p:grpSp>
              <p:nvGrpSpPr>
                <p:cNvPr id="12321" name="Group 54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2325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2326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2322" name="Group 57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12323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2324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sp>
          <p:nvSpPr>
            <p:cNvPr id="12301" name="Oval 60"/>
            <p:cNvSpPr>
              <a:spLocks noChangeArrowheads="1"/>
            </p:cNvSpPr>
            <p:nvPr/>
          </p:nvSpPr>
          <p:spPr bwMode="auto">
            <a:xfrm>
              <a:off x="1129400" y="1727200"/>
              <a:ext cx="584200" cy="584200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Text Box 61"/>
            <p:cNvSpPr txBox="1">
              <a:spLocks noChangeArrowheads="1"/>
            </p:cNvSpPr>
            <p:nvPr/>
          </p:nvSpPr>
          <p:spPr bwMode="auto">
            <a:xfrm>
              <a:off x="1257348" y="1698625"/>
              <a:ext cx="3175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2303" name="Text Box 62"/>
            <p:cNvSpPr txBox="1">
              <a:spLocks noChangeArrowheads="1"/>
            </p:cNvSpPr>
            <p:nvPr/>
          </p:nvSpPr>
          <p:spPr bwMode="auto">
            <a:xfrm>
              <a:off x="1283614" y="1956253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2304" name="Freeform 63"/>
            <p:cNvSpPr>
              <a:spLocks/>
            </p:cNvSpPr>
            <p:nvPr/>
          </p:nvSpPr>
          <p:spPr bwMode="auto">
            <a:xfrm>
              <a:off x="1421500" y="1089025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5" name="Freeform 64"/>
            <p:cNvSpPr>
              <a:spLocks/>
            </p:cNvSpPr>
            <p:nvPr/>
          </p:nvSpPr>
          <p:spPr bwMode="auto">
            <a:xfrm flipV="1">
              <a:off x="1434200" y="2530475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7" name="Line 66"/>
            <p:cNvSpPr>
              <a:spLocks noChangeShapeType="1"/>
            </p:cNvSpPr>
            <p:nvPr/>
          </p:nvSpPr>
          <p:spPr bwMode="auto">
            <a:xfrm>
              <a:off x="1421500" y="1527175"/>
              <a:ext cx="0" cy="200025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08" name="Line 67"/>
            <p:cNvSpPr>
              <a:spLocks noChangeShapeType="1"/>
            </p:cNvSpPr>
            <p:nvPr/>
          </p:nvSpPr>
          <p:spPr bwMode="auto">
            <a:xfrm>
              <a:off x="1434200" y="2327275"/>
              <a:ext cx="0" cy="200025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0" name="AutoShape 78"/>
            <p:cNvSpPr>
              <a:spLocks noChangeArrowheads="1"/>
            </p:cNvSpPr>
            <p:nvPr/>
          </p:nvSpPr>
          <p:spPr bwMode="auto">
            <a:xfrm rot="5400000">
              <a:off x="6474963" y="2001379"/>
              <a:ext cx="736600" cy="122925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3" name="Oval 86"/>
            <p:cNvSpPr>
              <a:spLocks noChangeArrowheads="1"/>
            </p:cNvSpPr>
            <p:nvPr/>
          </p:nvSpPr>
          <p:spPr bwMode="auto">
            <a:xfrm>
              <a:off x="4121529" y="1572287"/>
              <a:ext cx="101600" cy="101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91"/>
            <p:cNvSpPr>
              <a:spLocks noChangeShapeType="1"/>
            </p:cNvSpPr>
            <p:nvPr/>
          </p:nvSpPr>
          <p:spPr bwMode="auto">
            <a:xfrm>
              <a:off x="4172329" y="1738644"/>
              <a:ext cx="0" cy="366712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316" name="Oval 95"/>
            <p:cNvSpPr>
              <a:spLocks noChangeArrowheads="1"/>
            </p:cNvSpPr>
            <p:nvPr/>
          </p:nvSpPr>
          <p:spPr bwMode="auto">
            <a:xfrm>
              <a:off x="4135177" y="2169804"/>
              <a:ext cx="101600" cy="1016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 bwMode="auto">
            <a:xfrm>
              <a:off x="3352807" y="1480457"/>
              <a:ext cx="0" cy="108857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aphicFrame>
          <p:nvGraphicFramePr>
            <p:cNvPr id="79" name="Object 101"/>
            <p:cNvGraphicFramePr>
              <a:graphicFrameLocks noChangeAspect="1"/>
            </p:cNvGraphicFramePr>
            <p:nvPr/>
          </p:nvGraphicFramePr>
          <p:xfrm>
            <a:off x="7031498" y="1853746"/>
            <a:ext cx="338137" cy="424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3" name="Equation" r:id="rId8" imgW="152334" imgH="190417" progId="Equation.DSMT4">
                    <p:embed/>
                  </p:oleObj>
                </mc:Choice>
                <mc:Fallback>
                  <p:oleObj name="Equation" r:id="rId8" imgW="152334" imgH="190417" progId="Equation.DSMT4">
                    <p:embed/>
                    <p:pic>
                      <p:nvPicPr>
                        <p:cNvPr id="0" name="Picture 2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31498" y="1853746"/>
                          <a:ext cx="338137" cy="4241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101"/>
            <p:cNvGraphicFramePr>
              <a:graphicFrameLocks noChangeAspect="1"/>
            </p:cNvGraphicFramePr>
            <p:nvPr/>
          </p:nvGraphicFramePr>
          <p:xfrm>
            <a:off x="8308528" y="1300513"/>
            <a:ext cx="552450" cy="276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4" name="Equation" r:id="rId10" imgW="355138" imgH="177569" progId="Equation.DSMT4">
                    <p:embed/>
                  </p:oleObj>
                </mc:Choice>
                <mc:Fallback>
                  <p:oleObj name="Equation" r:id="rId10" imgW="355138" imgH="177569" progId="Equation.DSMT4">
                    <p:embed/>
                    <p:pic>
                      <p:nvPicPr>
                        <p:cNvPr id="0" name="Picture 2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08528" y="1300513"/>
                          <a:ext cx="552450" cy="2767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4" name="Object 101"/>
            <p:cNvGraphicFramePr>
              <a:graphicFrameLocks noChangeAspect="1"/>
            </p:cNvGraphicFramePr>
            <p:nvPr/>
          </p:nvGraphicFramePr>
          <p:xfrm>
            <a:off x="8276325" y="2465388"/>
            <a:ext cx="573088" cy="2778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5" name="Equation" r:id="rId12" imgW="368140" imgH="177723" progId="Equation.DSMT4">
                    <p:embed/>
                  </p:oleObj>
                </mc:Choice>
                <mc:Fallback>
                  <p:oleObj name="Equation" r:id="rId12" imgW="368140" imgH="177723" progId="Equation.DSMT4">
                    <p:embed/>
                    <p:pic>
                      <p:nvPicPr>
                        <p:cNvPr id="0" name="Picture 2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76325" y="2465388"/>
                          <a:ext cx="573088" cy="2778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101"/>
            <p:cNvGraphicFramePr>
              <a:graphicFrameLocks noChangeAspect="1"/>
            </p:cNvGraphicFramePr>
            <p:nvPr/>
          </p:nvGraphicFramePr>
          <p:xfrm>
            <a:off x="3791241" y="1621971"/>
            <a:ext cx="251432" cy="3368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6" name="Equation" r:id="rId14" imgW="152268" imgH="203024" progId="Equation.DSMT4">
                    <p:embed/>
                  </p:oleObj>
                </mc:Choice>
                <mc:Fallback>
                  <p:oleObj name="Equation" r:id="rId14" imgW="152268" imgH="203024" progId="Equation.DSMT4">
                    <p:embed/>
                    <p:pic>
                      <p:nvPicPr>
                        <p:cNvPr id="0" name="Picture 2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1241" y="1621971"/>
                          <a:ext cx="251432" cy="3368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6" name="Object 101"/>
            <p:cNvGraphicFramePr>
              <a:graphicFrameLocks noChangeAspect="1"/>
            </p:cNvGraphicFramePr>
            <p:nvPr/>
          </p:nvGraphicFramePr>
          <p:xfrm>
            <a:off x="3792317" y="2121355"/>
            <a:ext cx="250825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7" name="Equation" r:id="rId16" imgW="152334" imgH="190417" progId="Equation.DSMT4">
                    <p:embed/>
                  </p:oleObj>
                </mc:Choice>
                <mc:Fallback>
                  <p:oleObj name="Equation" r:id="rId16" imgW="152334" imgH="190417" progId="Equation.DSMT4">
                    <p:embed/>
                    <p:pic>
                      <p:nvPicPr>
                        <p:cNvPr id="0" name="Picture 2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2317" y="2121355"/>
                          <a:ext cx="250825" cy="31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01"/>
            <p:cNvGraphicFramePr>
              <a:graphicFrameLocks noChangeAspect="1"/>
            </p:cNvGraphicFramePr>
            <p:nvPr/>
          </p:nvGraphicFramePr>
          <p:xfrm>
            <a:off x="4258589" y="1692257"/>
            <a:ext cx="400504" cy="201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8" name="Equation" r:id="rId18" imgW="355138" imgH="177569" progId="Equation.DSMT4">
                    <p:embed/>
                  </p:oleObj>
                </mc:Choice>
                <mc:Fallback>
                  <p:oleObj name="Equation" r:id="rId18" imgW="355138" imgH="177569" progId="Equation.DSMT4">
                    <p:embed/>
                    <p:pic>
                      <p:nvPicPr>
                        <p:cNvPr id="0" name="Picture 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58589" y="1692257"/>
                          <a:ext cx="400504" cy="201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1"/>
            <p:cNvGraphicFramePr>
              <a:graphicFrameLocks noChangeAspect="1"/>
            </p:cNvGraphicFramePr>
            <p:nvPr/>
          </p:nvGraphicFramePr>
          <p:xfrm>
            <a:off x="4262897" y="2256974"/>
            <a:ext cx="414337" cy="158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49" name="Equation" r:id="rId19" imgW="368300" imgH="139700" progId="Equation.DSMT4">
                    <p:embed/>
                  </p:oleObj>
                </mc:Choice>
                <mc:Fallback>
                  <p:oleObj name="Equation" r:id="rId19" imgW="368300" imgH="139700" progId="Equation.DSMT4">
                    <p:embed/>
                    <p:pic>
                      <p:nvPicPr>
                        <p:cNvPr id="0" name="Picture 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2897" y="2256974"/>
                          <a:ext cx="414337" cy="158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6" name="Object 101"/>
            <p:cNvGraphicFramePr>
              <a:graphicFrameLocks noChangeAspect="1"/>
            </p:cNvGraphicFramePr>
            <p:nvPr/>
          </p:nvGraphicFramePr>
          <p:xfrm>
            <a:off x="206834" y="1835490"/>
            <a:ext cx="722765" cy="426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50" name="Equation" r:id="rId21" imgW="431613" imgH="253890" progId="Equation.DSMT4">
                    <p:embed/>
                  </p:oleObj>
                </mc:Choice>
                <mc:Fallback>
                  <p:oleObj name="Equation" r:id="rId21" imgW="431613" imgH="253890" progId="Equation.DSMT4">
                    <p:embed/>
                    <p:pic>
                      <p:nvPicPr>
                        <p:cNvPr id="0" name="Picture 2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834" y="1835490"/>
                          <a:ext cx="722765" cy="426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01"/>
            <p:cNvGraphicFramePr>
              <a:graphicFrameLocks noChangeAspect="1"/>
            </p:cNvGraphicFramePr>
            <p:nvPr/>
          </p:nvGraphicFramePr>
          <p:xfrm>
            <a:off x="395060" y="2738891"/>
            <a:ext cx="1085850" cy="427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51" name="Equation" r:id="rId23" imgW="647419" imgH="253890" progId="Equation.DSMT4">
                    <p:embed/>
                  </p:oleObj>
                </mc:Choice>
                <mc:Fallback>
                  <p:oleObj name="Equation" r:id="rId23" imgW="647419" imgH="253890" progId="Equation.DSMT4">
                    <p:embed/>
                    <p:pic>
                      <p:nvPicPr>
                        <p:cNvPr id="0" name="Picture 2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060" y="2738891"/>
                          <a:ext cx="1085850" cy="4270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01"/>
            <p:cNvGraphicFramePr>
              <a:graphicFrameLocks noChangeAspect="1"/>
            </p:cNvGraphicFramePr>
            <p:nvPr/>
          </p:nvGraphicFramePr>
          <p:xfrm>
            <a:off x="4372429" y="1941967"/>
            <a:ext cx="542925" cy="2016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52" name="Equation" r:id="rId25" imgW="482181" imgH="177646" progId="Equation.DSMT4">
                    <p:embed/>
                  </p:oleObj>
                </mc:Choice>
                <mc:Fallback>
                  <p:oleObj name="Equation" r:id="rId25" imgW="482181" imgH="177646" progId="Equation.DSMT4">
                    <p:embed/>
                    <p:pic>
                      <p:nvPicPr>
                        <p:cNvPr id="0" name="Picture 2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2429" y="1941967"/>
                          <a:ext cx="542925" cy="2016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01"/>
            <p:cNvGraphicFramePr>
              <a:graphicFrameLocks noChangeAspect="1"/>
            </p:cNvGraphicFramePr>
            <p:nvPr/>
          </p:nvGraphicFramePr>
          <p:xfrm>
            <a:off x="2222953" y="1828801"/>
            <a:ext cx="1013004" cy="3574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653" name="Equation" r:id="rId27" imgW="723586" imgH="253890" progId="Equation.DSMT4">
                    <p:embed/>
                  </p:oleObj>
                </mc:Choice>
                <mc:Fallback>
                  <p:oleObj name="Equation" r:id="rId27" imgW="723586" imgH="253890" progId="Equation.DSMT4">
                    <p:embed/>
                    <p:pic>
                      <p:nvPicPr>
                        <p:cNvPr id="0" name="Picture 2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2953" y="1828801"/>
                          <a:ext cx="1013004" cy="3574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2733449" y="0"/>
            <a:ext cx="37433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graphicFrame>
        <p:nvGraphicFramePr>
          <p:cNvPr id="13314" name="Object 71"/>
          <p:cNvGraphicFramePr>
            <a:graphicFrameLocks noChangeAspect="1"/>
          </p:cNvGraphicFramePr>
          <p:nvPr/>
        </p:nvGraphicFramePr>
        <p:xfrm>
          <a:off x="3246205" y="888146"/>
          <a:ext cx="33797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2" name="Equation" r:id="rId4" imgW="1790700" imgH="393700" progId="Equation.DSMT4">
                  <p:embed/>
                </p:oleObj>
              </mc:Choice>
              <mc:Fallback>
                <p:oleObj name="Equation" r:id="rId4" imgW="1790700" imgH="3937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6205" y="888146"/>
                        <a:ext cx="3379787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74"/>
          <p:cNvGraphicFramePr>
            <a:graphicFrameLocks noChangeAspect="1"/>
          </p:cNvGraphicFramePr>
          <p:nvPr/>
        </p:nvGraphicFramePr>
        <p:xfrm>
          <a:off x="823913" y="1827213"/>
          <a:ext cx="704373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" name="Equation" r:id="rId6" imgW="3721100" imgH="495300" progId="Equation.DSMT4">
                  <p:embed/>
                </p:oleObj>
              </mc:Choice>
              <mc:Fallback>
                <p:oleObj name="Equation" r:id="rId6" imgW="3721100" imgH="4953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1827213"/>
                        <a:ext cx="704373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Text Box 75"/>
          <p:cNvSpPr txBox="1">
            <a:spLocks noChangeArrowheads="1"/>
          </p:cNvSpPr>
          <p:nvPr/>
        </p:nvSpPr>
        <p:spPr bwMode="auto">
          <a:xfrm>
            <a:off x="1458724" y="3257029"/>
            <a:ext cx="9890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Hence:</a:t>
            </a:r>
          </a:p>
        </p:txBody>
      </p:sp>
      <p:graphicFrame>
        <p:nvGraphicFramePr>
          <p:cNvPr id="13316" name="Object 76"/>
          <p:cNvGraphicFramePr>
            <a:graphicFrameLocks noChangeAspect="1"/>
          </p:cNvGraphicFramePr>
          <p:nvPr/>
        </p:nvGraphicFramePr>
        <p:xfrm>
          <a:off x="2650936" y="3071292"/>
          <a:ext cx="2468563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4" name="Equation" r:id="rId8" imgW="1307532" imgH="431613" progId="Equation.DSMT4">
                  <p:embed/>
                </p:oleObj>
              </mc:Choice>
              <mc:Fallback>
                <p:oleObj name="Equation" r:id="rId8" imgW="1307532" imgH="431613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0936" y="3071292"/>
                        <a:ext cx="2468563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77"/>
          <p:cNvGraphicFramePr>
            <a:graphicFrameLocks noChangeAspect="1"/>
          </p:cNvGraphicFramePr>
          <p:nvPr/>
        </p:nvGraphicFramePr>
        <p:xfrm>
          <a:off x="3110245" y="4144774"/>
          <a:ext cx="220503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5" name="Equation" r:id="rId10" imgW="1168400" imgH="520700" progId="Equation.DSMT4">
                  <p:embed/>
                </p:oleObj>
              </mc:Choice>
              <mc:Fallback>
                <p:oleObj name="Equation" r:id="rId10" imgW="1168400" imgH="5207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0245" y="4144774"/>
                        <a:ext cx="2205037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9" name="Text Box 75"/>
          <p:cNvSpPr txBox="1">
            <a:spLocks noChangeArrowheads="1"/>
          </p:cNvSpPr>
          <p:nvPr/>
        </p:nvSpPr>
        <p:spPr bwMode="auto">
          <a:xfrm>
            <a:off x="2429990" y="4419362"/>
            <a:ext cx="45557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321061" y="5218809"/>
            <a:ext cx="6067347" cy="1461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 Box 75"/>
          <p:cNvSpPr txBox="1">
            <a:spLocks noChangeArrowheads="1"/>
          </p:cNvSpPr>
          <p:nvPr/>
        </p:nvSpPr>
        <p:spPr bwMode="auto">
          <a:xfrm>
            <a:off x="1160748" y="1048366"/>
            <a:ext cx="192232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From last slide: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2766106" y="0"/>
            <a:ext cx="37433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1111250" y="4800600"/>
            <a:ext cx="989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Hence:</a:t>
            </a:r>
          </a:p>
        </p:txBody>
      </p:sp>
      <p:graphicFrame>
        <p:nvGraphicFramePr>
          <p:cNvPr id="14338" name="Object 7"/>
          <p:cNvGraphicFramePr>
            <a:graphicFrameLocks noChangeAspect="1"/>
          </p:cNvGraphicFramePr>
          <p:nvPr/>
        </p:nvGraphicFramePr>
        <p:xfrm>
          <a:off x="1258888" y="1236663"/>
          <a:ext cx="2205037" cy="982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2" name="Equation" r:id="rId4" imgW="1168400" imgH="520700" progId="Equation.DSMT4">
                  <p:embed/>
                </p:oleObj>
              </mc:Choice>
              <mc:Fallback>
                <p:oleObj name="Equation" r:id="rId4" imgW="1168400" imgH="5207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1236663"/>
                        <a:ext cx="2205037" cy="982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2587625" y="2457450"/>
            <a:ext cx="12271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h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= 0.1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 [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m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]</a:t>
            </a:r>
          </a:p>
        </p:txBody>
      </p:sp>
      <p:sp>
        <p:nvSpPr>
          <p:cNvPr id="122889" name="Text Box 9"/>
          <p:cNvSpPr txBox="1">
            <a:spLocks noChangeArrowheads="1"/>
          </p:cNvSpPr>
          <p:nvPr/>
        </p:nvSpPr>
        <p:spPr bwMode="auto">
          <a:xfrm>
            <a:off x="1149350" y="2444750"/>
            <a:ext cx="1217613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V</a:t>
            </a:r>
            <a:r>
              <a:rPr lang="en-US" sz="2000" baseline="-25000" dirty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= 9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  [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V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]</a:t>
            </a:r>
          </a:p>
        </p:txBody>
      </p:sp>
      <p:sp>
        <p:nvSpPr>
          <p:cNvPr id="122890" name="Text Box 10"/>
          <p:cNvSpPr txBox="1">
            <a:spLocks noChangeArrowheads="1"/>
          </p:cNvSpPr>
          <p:nvPr/>
        </p:nvSpPr>
        <p:spPr bwMode="auto">
          <a:xfrm>
            <a:off x="1231900" y="3194050"/>
            <a:ext cx="218040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 =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1.602 </a:t>
            </a:r>
            <a:r>
              <a:rPr lang="en-US" dirty="0" smtClean="0">
                <a:solidFill>
                  <a:schemeClr val="bg2"/>
                </a:solidFill>
                <a:latin typeface="+mn-lt"/>
                <a:sym typeface="Symbol"/>
              </a:rPr>
              <a:t>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10</a:t>
            </a:r>
            <a:r>
              <a:rPr lang="en-US" baseline="30000" dirty="0">
                <a:solidFill>
                  <a:schemeClr val="bg2"/>
                </a:solidFill>
                <a:latin typeface="+mn-lt"/>
              </a:rPr>
              <a:t>-19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 [C]</a:t>
            </a:r>
          </a:p>
        </p:txBody>
      </p:sp>
      <p:sp>
        <p:nvSpPr>
          <p:cNvPr id="122891" name="Text Box 11"/>
          <p:cNvSpPr txBox="1">
            <a:spLocks noChangeArrowheads="1"/>
          </p:cNvSpPr>
          <p:nvPr/>
        </p:nvSpPr>
        <p:spPr bwMode="auto">
          <a:xfrm>
            <a:off x="1229342" y="3789363"/>
            <a:ext cx="23352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solidFill>
                  <a:schemeClr val="bg2"/>
                </a:solidFill>
                <a:latin typeface="Times New Roman" pitchFamily="18" charset="0"/>
              </a:rPr>
              <a:t>m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 =</a:t>
            </a:r>
            <a:r>
              <a:rPr lang="en-US" dirty="0">
                <a:solidFill>
                  <a:schemeClr val="bg2"/>
                </a:solidFill>
                <a:latin typeface="Arial" pitchFamily="34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1.673 </a:t>
            </a:r>
            <a:r>
              <a:rPr lang="en-US" dirty="0" smtClean="0">
                <a:solidFill>
                  <a:schemeClr val="bg2"/>
                </a:solidFill>
                <a:latin typeface="+mn-lt"/>
                <a:sym typeface="Symbol"/>
              </a:rPr>
              <a:t></a:t>
            </a:r>
            <a:r>
              <a:rPr lang="en-US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10</a:t>
            </a:r>
            <a:r>
              <a:rPr lang="en-US" baseline="30000" dirty="0">
                <a:solidFill>
                  <a:schemeClr val="bg2"/>
                </a:solidFill>
                <a:latin typeface="+mn-lt"/>
              </a:rPr>
              <a:t>-27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 [kg]</a:t>
            </a:r>
          </a:p>
        </p:txBody>
      </p:sp>
      <p:graphicFrame>
        <p:nvGraphicFramePr>
          <p:cNvPr id="14339" name="Object 12"/>
          <p:cNvGraphicFramePr>
            <a:graphicFrameLocks noChangeAspect="1"/>
          </p:cNvGraphicFramePr>
          <p:nvPr/>
        </p:nvGraphicFramePr>
        <p:xfrm>
          <a:off x="2411389" y="5115114"/>
          <a:ext cx="3308350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3" name="Equation" r:id="rId6" imgW="1752600" imgH="266700" progId="Equation.DSMT4">
                  <p:embed/>
                </p:oleObj>
              </mc:Choice>
              <mc:Fallback>
                <p:oleObj name="Equation" r:id="rId6" imgW="1752600" imgH="2667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389" y="5115114"/>
                        <a:ext cx="3308350" cy="503238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3753066" y="3377951"/>
            <a:ext cx="5126242" cy="584775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(See Appendix B </a:t>
            </a:r>
            <a:r>
              <a:rPr lang="en-US" sz="1600" dirty="0" smtClean="0">
                <a:solidFill>
                  <a:schemeClr val="bg2"/>
                </a:solidFill>
              </a:rPr>
              <a:t>of the </a:t>
            </a:r>
            <a:r>
              <a:rPr lang="en-US" sz="1600" dirty="0" err="1">
                <a:solidFill>
                  <a:schemeClr val="bg2"/>
                </a:solidFill>
              </a:rPr>
              <a:t>Hayt</a:t>
            </a:r>
            <a:r>
              <a:rPr lang="en-US" sz="1600" dirty="0">
                <a:solidFill>
                  <a:schemeClr val="bg2"/>
                </a:solidFill>
              </a:rPr>
              <a:t> &amp; Buck book or Appendix D of </a:t>
            </a:r>
            <a:r>
              <a:rPr lang="en-US" sz="1600" dirty="0" smtClean="0">
                <a:solidFill>
                  <a:schemeClr val="bg2"/>
                </a:solidFill>
              </a:rPr>
              <a:t>the Shen </a:t>
            </a:r>
            <a:r>
              <a:rPr lang="en-US" sz="1600" dirty="0">
                <a:solidFill>
                  <a:schemeClr val="bg2"/>
                </a:solidFill>
              </a:rPr>
              <a:t>&amp; Kong </a:t>
            </a:r>
            <a:r>
              <a:rPr lang="en-US" sz="1600" dirty="0" smtClean="0">
                <a:solidFill>
                  <a:schemeClr val="bg2"/>
                </a:solidFill>
              </a:rPr>
              <a:t>book for these values.)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2499859" y="0"/>
            <a:ext cx="3863558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Reference Point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470944" y="1014453"/>
            <a:ext cx="8464368" cy="138499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  A </a:t>
            </a:r>
            <a:r>
              <a:rPr lang="en-US" sz="2000" dirty="0">
                <a:solidFill>
                  <a:schemeClr val="hlink"/>
                </a:solidFill>
              </a:rPr>
              <a:t>reference </a:t>
            </a:r>
            <a:r>
              <a:rPr lang="en-US" sz="2000" dirty="0" smtClean="0">
                <a:solidFill>
                  <a:schemeClr val="hlink"/>
                </a:solidFill>
              </a:rPr>
              <a:t>point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400" i="1" u="sng" dirty="0">
                <a:solidFill>
                  <a:schemeClr val="bg1"/>
                </a:solidFill>
                <a:latin typeface="Times New Roman" pitchFamily="18" charset="0"/>
              </a:rPr>
              <a:t>R</a:t>
            </a:r>
            <a:r>
              <a:rPr lang="en-US" sz="24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is a point where the voltage is </a:t>
            </a:r>
            <a:r>
              <a:rPr lang="en-US" sz="2000" u="sng" dirty="0" smtClean="0">
                <a:solidFill>
                  <a:schemeClr val="bg1"/>
                </a:solidFill>
              </a:rPr>
              <a:t>assigned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  This makes the voltage </a:t>
            </a:r>
            <a:r>
              <a:rPr lang="en-US" sz="2000" u="sng" dirty="0" smtClean="0">
                <a:solidFill>
                  <a:schemeClr val="bg1"/>
                </a:solidFill>
              </a:rPr>
              <a:t>unique</a:t>
            </a:r>
            <a:r>
              <a:rPr lang="en-US" sz="2000" dirty="0" smtClean="0">
                <a:solidFill>
                  <a:schemeClr val="bg1"/>
                </a:solidFill>
              </a:rPr>
              <a:t> at all points in space.</a:t>
            </a:r>
          </a:p>
          <a:p>
            <a:pPr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bg1"/>
                </a:solidFill>
              </a:rPr>
              <a:t>  The voltage at a given point is often called the “potential” 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 at the point.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5373" name="Text Box 33"/>
          <p:cNvSpPr txBox="1">
            <a:spLocks noChangeArrowheads="1"/>
          </p:cNvSpPr>
          <p:nvPr/>
        </p:nvSpPr>
        <p:spPr bwMode="auto">
          <a:xfrm>
            <a:off x="990600" y="5971041"/>
            <a:ext cx="709748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+mn-lt"/>
                <a:sym typeface="Symbol" pitchFamily="18" charset="2"/>
              </a:rPr>
              <a:t></a:t>
            </a:r>
            <a:r>
              <a:rPr lang="en-US" baseline="-25000" dirty="0">
                <a:solidFill>
                  <a:schemeClr val="bg2"/>
                </a:solidFill>
                <a:latin typeface="+mn-lt"/>
                <a:sym typeface="Symbol" pitchFamily="18" charset="2"/>
              </a:rPr>
              <a:t>0</a:t>
            </a:r>
            <a:r>
              <a:rPr lang="en-US" dirty="0">
                <a:solidFill>
                  <a:schemeClr val="bg2"/>
                </a:solidFill>
                <a:sym typeface="Symbol" pitchFamily="18" charset="2"/>
              </a:rPr>
              <a:t> is often chosen to be </a:t>
            </a:r>
            <a:r>
              <a:rPr lang="en-US" dirty="0" smtClean="0">
                <a:solidFill>
                  <a:schemeClr val="bg2"/>
                </a:solidFill>
                <a:sym typeface="Symbol" pitchFamily="18" charset="2"/>
              </a:rPr>
              <a:t>zero, but this is not necessary.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718458" y="5007428"/>
            <a:ext cx="7609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Integrating the electric field along </a:t>
            </a:r>
            <a:r>
              <a:rPr lang="en-US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dirty="0" smtClean="0">
                <a:solidFill>
                  <a:schemeClr val="bg2"/>
                </a:solidFill>
              </a:rPr>
              <a:t> will determine the potential at point </a:t>
            </a:r>
            <a:r>
              <a:rPr lang="en-US" i="1" u="sng" dirty="0" smtClean="0">
                <a:solidFill>
                  <a:schemeClr val="bg2"/>
                </a:solidFill>
                <a:latin typeface="+mn-lt"/>
              </a:rPr>
              <a:t>r</a:t>
            </a:r>
            <a:r>
              <a:rPr lang="en-US" dirty="0" smtClean="0">
                <a:solidFill>
                  <a:schemeClr val="bg2"/>
                </a:solidFill>
              </a:rPr>
              <a:t>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071234" y="3031445"/>
            <a:ext cx="4933497" cy="1268640"/>
            <a:chOff x="2071234" y="3031445"/>
            <a:chExt cx="4933497" cy="1268640"/>
          </a:xfrm>
        </p:grpSpPr>
        <p:grpSp>
          <p:nvGrpSpPr>
            <p:cNvPr id="15375" name="Group 17"/>
            <p:cNvGrpSpPr>
              <a:grpSpLocks/>
            </p:cNvGrpSpPr>
            <p:nvPr/>
          </p:nvGrpSpPr>
          <p:grpSpPr bwMode="auto">
            <a:xfrm>
              <a:off x="5236028" y="3389086"/>
              <a:ext cx="254000" cy="838200"/>
              <a:chOff x="2424" y="2128"/>
              <a:chExt cx="160" cy="528"/>
            </a:xfrm>
          </p:grpSpPr>
          <p:sp>
            <p:nvSpPr>
              <p:cNvPr id="15382" name="Oval 13"/>
              <p:cNvSpPr>
                <a:spLocks noChangeArrowheads="1"/>
              </p:cNvSpPr>
              <p:nvPr/>
            </p:nvSpPr>
            <p:spPr bwMode="auto">
              <a:xfrm>
                <a:off x="2456" y="2128"/>
                <a:ext cx="104" cy="104"/>
              </a:xfrm>
              <a:prstGeom prst="ellipse">
                <a:avLst/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Line 15"/>
              <p:cNvSpPr>
                <a:spLocks noChangeShapeType="1"/>
              </p:cNvSpPr>
              <p:nvPr/>
            </p:nvSpPr>
            <p:spPr bwMode="auto">
              <a:xfrm>
                <a:off x="2504" y="2232"/>
                <a:ext cx="0" cy="312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5384" name="AutoShape 16"/>
              <p:cNvSpPr>
                <a:spLocks noChangeArrowheads="1"/>
              </p:cNvSpPr>
              <p:nvPr/>
            </p:nvSpPr>
            <p:spPr bwMode="auto">
              <a:xfrm flipV="1">
                <a:off x="2424" y="2544"/>
                <a:ext cx="160" cy="112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377" name="Freeform 21"/>
            <p:cNvSpPr>
              <a:spLocks/>
            </p:cNvSpPr>
            <p:nvPr/>
          </p:nvSpPr>
          <p:spPr bwMode="auto">
            <a:xfrm>
              <a:off x="3218316" y="3541486"/>
              <a:ext cx="2081212" cy="711200"/>
            </a:xfrm>
            <a:custGeom>
              <a:avLst/>
              <a:gdLst>
                <a:gd name="T0" fmla="*/ 1311 w 1311"/>
                <a:gd name="T1" fmla="*/ 0 h 448"/>
                <a:gd name="T2" fmla="*/ 1255 w 1311"/>
                <a:gd name="T3" fmla="*/ 88 h 448"/>
                <a:gd name="T4" fmla="*/ 1183 w 1311"/>
                <a:gd name="T5" fmla="*/ 128 h 448"/>
                <a:gd name="T6" fmla="*/ 1127 w 1311"/>
                <a:gd name="T7" fmla="*/ 128 h 448"/>
                <a:gd name="T8" fmla="*/ 1031 w 1311"/>
                <a:gd name="T9" fmla="*/ 96 h 448"/>
                <a:gd name="T10" fmla="*/ 943 w 1311"/>
                <a:gd name="T11" fmla="*/ 64 h 448"/>
                <a:gd name="T12" fmla="*/ 855 w 1311"/>
                <a:gd name="T13" fmla="*/ 64 h 448"/>
                <a:gd name="T14" fmla="*/ 719 w 1311"/>
                <a:gd name="T15" fmla="*/ 104 h 448"/>
                <a:gd name="T16" fmla="*/ 599 w 1311"/>
                <a:gd name="T17" fmla="*/ 232 h 448"/>
                <a:gd name="T18" fmla="*/ 519 w 1311"/>
                <a:gd name="T19" fmla="*/ 336 h 448"/>
                <a:gd name="T20" fmla="*/ 351 w 1311"/>
                <a:gd name="T21" fmla="*/ 432 h 448"/>
                <a:gd name="T22" fmla="*/ 207 w 1311"/>
                <a:gd name="T23" fmla="*/ 432 h 448"/>
                <a:gd name="T24" fmla="*/ 143 w 1311"/>
                <a:gd name="T25" fmla="*/ 392 h 448"/>
                <a:gd name="T26" fmla="*/ 23 w 1311"/>
                <a:gd name="T27" fmla="*/ 272 h 448"/>
                <a:gd name="T28" fmla="*/ 7 w 1311"/>
                <a:gd name="T29" fmla="*/ 224 h 44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11"/>
                <a:gd name="T46" fmla="*/ 0 h 448"/>
                <a:gd name="T47" fmla="*/ 1311 w 1311"/>
                <a:gd name="T48" fmla="*/ 448 h 44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11" h="448">
                  <a:moveTo>
                    <a:pt x="1311" y="0"/>
                  </a:moveTo>
                  <a:cubicBezTo>
                    <a:pt x="1293" y="33"/>
                    <a:pt x="1276" y="67"/>
                    <a:pt x="1255" y="88"/>
                  </a:cubicBezTo>
                  <a:cubicBezTo>
                    <a:pt x="1234" y="109"/>
                    <a:pt x="1204" y="121"/>
                    <a:pt x="1183" y="128"/>
                  </a:cubicBezTo>
                  <a:cubicBezTo>
                    <a:pt x="1162" y="135"/>
                    <a:pt x="1152" y="133"/>
                    <a:pt x="1127" y="128"/>
                  </a:cubicBezTo>
                  <a:cubicBezTo>
                    <a:pt x="1102" y="123"/>
                    <a:pt x="1062" y="107"/>
                    <a:pt x="1031" y="96"/>
                  </a:cubicBezTo>
                  <a:cubicBezTo>
                    <a:pt x="1000" y="85"/>
                    <a:pt x="972" y="69"/>
                    <a:pt x="943" y="64"/>
                  </a:cubicBezTo>
                  <a:cubicBezTo>
                    <a:pt x="914" y="59"/>
                    <a:pt x="892" y="57"/>
                    <a:pt x="855" y="64"/>
                  </a:cubicBezTo>
                  <a:cubicBezTo>
                    <a:pt x="818" y="71"/>
                    <a:pt x="762" y="76"/>
                    <a:pt x="719" y="104"/>
                  </a:cubicBezTo>
                  <a:cubicBezTo>
                    <a:pt x="676" y="132"/>
                    <a:pt x="632" y="193"/>
                    <a:pt x="599" y="232"/>
                  </a:cubicBezTo>
                  <a:cubicBezTo>
                    <a:pt x="566" y="271"/>
                    <a:pt x="560" y="303"/>
                    <a:pt x="519" y="336"/>
                  </a:cubicBezTo>
                  <a:cubicBezTo>
                    <a:pt x="478" y="369"/>
                    <a:pt x="403" y="416"/>
                    <a:pt x="351" y="432"/>
                  </a:cubicBezTo>
                  <a:cubicBezTo>
                    <a:pt x="299" y="448"/>
                    <a:pt x="242" y="439"/>
                    <a:pt x="207" y="432"/>
                  </a:cubicBezTo>
                  <a:cubicBezTo>
                    <a:pt x="172" y="425"/>
                    <a:pt x="174" y="419"/>
                    <a:pt x="143" y="392"/>
                  </a:cubicBezTo>
                  <a:cubicBezTo>
                    <a:pt x="112" y="365"/>
                    <a:pt x="46" y="300"/>
                    <a:pt x="23" y="272"/>
                  </a:cubicBezTo>
                  <a:cubicBezTo>
                    <a:pt x="0" y="244"/>
                    <a:pt x="11" y="239"/>
                    <a:pt x="7" y="224"/>
                  </a:cubicBezTo>
                </a:path>
              </a:pathLst>
            </a:custGeom>
            <a:noFill/>
            <a:ln w="38100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379" name="Oval 25"/>
            <p:cNvSpPr>
              <a:spLocks noChangeArrowheads="1"/>
            </p:cNvSpPr>
            <p:nvPr/>
          </p:nvSpPr>
          <p:spPr bwMode="auto">
            <a:xfrm>
              <a:off x="3123066" y="3795486"/>
              <a:ext cx="139700" cy="1397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81" name="AutoShape 27"/>
            <p:cNvSpPr>
              <a:spLocks noChangeArrowheads="1"/>
            </p:cNvSpPr>
            <p:nvPr/>
          </p:nvSpPr>
          <p:spPr bwMode="auto">
            <a:xfrm rot="14034093">
              <a:off x="4329569" y="3583665"/>
              <a:ext cx="166688" cy="203200"/>
            </a:xfrm>
            <a:prstGeom prst="triangle">
              <a:avLst>
                <a:gd name="adj" fmla="val 50000"/>
              </a:avLst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" name="Object 101"/>
            <p:cNvGraphicFramePr>
              <a:graphicFrameLocks noChangeAspect="1"/>
            </p:cNvGraphicFramePr>
            <p:nvPr/>
          </p:nvGraphicFramePr>
          <p:xfrm>
            <a:off x="2071234" y="3212193"/>
            <a:ext cx="1374775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74" name="Equation" r:id="rId4" imgW="761669" imgH="253890" progId="Equation.DSMT4">
                    <p:embed/>
                  </p:oleObj>
                </mc:Choice>
                <mc:Fallback>
                  <p:oleObj name="Equation" r:id="rId4" imgW="761669" imgH="253890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71234" y="3212193"/>
                          <a:ext cx="1374775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7" name="Object 101"/>
            <p:cNvGraphicFramePr>
              <a:graphicFrameLocks noChangeAspect="1"/>
            </p:cNvGraphicFramePr>
            <p:nvPr/>
          </p:nvGraphicFramePr>
          <p:xfrm>
            <a:off x="4297363" y="3977822"/>
            <a:ext cx="274637" cy="322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75" name="Equation" r:id="rId6" imgW="152202" imgH="177569" progId="Equation.DSMT4">
                    <p:embed/>
                  </p:oleObj>
                </mc:Choice>
                <mc:Fallback>
                  <p:oleObj name="Equation" r:id="rId6" imgW="152202" imgH="177569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7363" y="3977822"/>
                          <a:ext cx="274637" cy="322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8" name="Object 101"/>
            <p:cNvGraphicFramePr>
              <a:graphicFrameLocks noChangeAspect="1"/>
            </p:cNvGraphicFramePr>
            <p:nvPr/>
          </p:nvGraphicFramePr>
          <p:xfrm>
            <a:off x="4907189" y="3031445"/>
            <a:ext cx="274638" cy="346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76" name="Equation" r:id="rId8" imgW="152334" imgH="190417" progId="Equation.DSMT4">
                    <p:embed/>
                  </p:oleObj>
                </mc:Choice>
                <mc:Fallback>
                  <p:oleObj name="Equation" r:id="rId8" imgW="152334" imgH="190417" progId="Equation.DSMT4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7189" y="3031445"/>
                          <a:ext cx="274638" cy="3460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369" name="Object 101"/>
            <p:cNvGraphicFramePr>
              <a:graphicFrameLocks noChangeAspect="1"/>
            </p:cNvGraphicFramePr>
            <p:nvPr/>
          </p:nvGraphicFramePr>
          <p:xfrm>
            <a:off x="5675993" y="3116036"/>
            <a:ext cx="1328738" cy="461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477" name="Equation" r:id="rId10" imgW="736280" imgH="253890" progId="Equation.DSMT4">
                    <p:embed/>
                  </p:oleObj>
                </mc:Choice>
                <mc:Fallback>
                  <p:oleObj name="Equation" r:id="rId10" imgW="736280" imgH="253890" progId="Equation.DSMT4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75993" y="3116036"/>
                          <a:ext cx="1328738" cy="461963"/>
                        </a:xfrm>
                        <a:prstGeom prst="rect">
                          <a:avLst/>
                        </a:prstGeom>
                        <a:solidFill>
                          <a:srgbClr val="FFFF99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3"/>
          <p:cNvSpPr txBox="1">
            <a:spLocks noChangeArrowheads="1"/>
          </p:cNvSpPr>
          <p:nvPr/>
        </p:nvSpPr>
        <p:spPr bwMode="auto">
          <a:xfrm>
            <a:off x="570220" y="3536428"/>
            <a:ext cx="471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bg1"/>
                </a:solidFill>
              </a:rPr>
              <a:t>so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954338" y="0"/>
            <a:ext cx="3090862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Electric Field</a:t>
            </a:r>
          </a:p>
        </p:txBody>
      </p:sp>
      <p:graphicFrame>
        <p:nvGraphicFramePr>
          <p:cNvPr id="2050" name="Object 101"/>
          <p:cNvGraphicFramePr>
            <a:graphicFrameLocks noChangeAspect="1"/>
          </p:cNvGraphicFramePr>
          <p:nvPr/>
        </p:nvGraphicFramePr>
        <p:xfrm>
          <a:off x="1148734" y="4012821"/>
          <a:ext cx="1270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Equation" r:id="rId4" imgW="520474" imgH="203112" progId="Equation.DSMT4">
                  <p:embed/>
                </p:oleObj>
              </mc:Choice>
              <mc:Fallback>
                <p:oleObj name="Equation" r:id="rId4" imgW="520474" imgH="203112" progId="Equation.DSMT4">
                  <p:embed/>
                  <p:pic>
                    <p:nvPicPr>
                      <p:cNvPr id="0" name="Picture 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8734" y="4012821"/>
                        <a:ext cx="12700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102"/>
          <p:cNvGraphicFramePr>
            <a:graphicFrameLocks noChangeAspect="1"/>
          </p:cNvGraphicFramePr>
          <p:nvPr/>
        </p:nvGraphicFramePr>
        <p:xfrm>
          <a:off x="3571326" y="3062288"/>
          <a:ext cx="1331912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Equation" r:id="rId6" imgW="545863" imgH="418918" progId="Equation.DSMT4">
                  <p:embed/>
                </p:oleObj>
              </mc:Choice>
              <mc:Fallback>
                <p:oleObj name="Equation" r:id="rId6" imgW="545863" imgH="418918" progId="Equation.DSMT4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326" y="3062288"/>
                        <a:ext cx="1331912" cy="102076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1" name="Text Box 104"/>
          <p:cNvSpPr txBox="1">
            <a:spLocks noChangeArrowheads="1"/>
          </p:cNvSpPr>
          <p:nvPr/>
        </p:nvSpPr>
        <p:spPr bwMode="auto">
          <a:xfrm>
            <a:off x="1486185" y="5086302"/>
            <a:ext cx="656272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electric-field vector is </a:t>
            </a:r>
            <a:r>
              <a:rPr lang="en-US" i="1" dirty="0">
                <a:solidFill>
                  <a:schemeClr val="bg1"/>
                </a:solidFill>
              </a:rPr>
              <a:t>the force vector for a unit charge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072" name="Text Box 107"/>
          <p:cNvSpPr txBox="1">
            <a:spLocks noChangeArrowheads="1"/>
          </p:cNvSpPr>
          <p:nvPr/>
        </p:nvSpPr>
        <p:spPr bwMode="auto">
          <a:xfrm>
            <a:off x="3478213" y="5781675"/>
            <a:ext cx="3021012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bg2"/>
                </a:solidFill>
              </a:rPr>
              <a:t>Units of electric field: [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V/m</a:t>
            </a:r>
            <a:r>
              <a:rPr lang="en-US" dirty="0">
                <a:solidFill>
                  <a:schemeClr val="bg2"/>
                </a:solidFill>
              </a:rPr>
              <a:t>]</a:t>
            </a:r>
          </a:p>
        </p:txBody>
      </p:sp>
      <p:sp>
        <p:nvSpPr>
          <p:cNvPr id="2074" name="TextBox 66"/>
          <p:cNvSpPr txBox="1">
            <a:spLocks noChangeArrowheads="1"/>
          </p:cNvSpPr>
          <p:nvPr/>
        </p:nvSpPr>
        <p:spPr bwMode="auto">
          <a:xfrm>
            <a:off x="5535613" y="3030290"/>
            <a:ext cx="3036887" cy="116955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2"/>
                </a:solidFill>
              </a:rPr>
              <a:t>Note: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  <a:endParaRPr lang="en-US" sz="1400" dirty="0" smtClean="0">
              <a:solidFill>
                <a:schemeClr val="bg2"/>
              </a:solidFill>
            </a:endParaRP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</a:t>
            </a:r>
            <a:r>
              <a:rPr lang="en-US" sz="1400" dirty="0">
                <a:solidFill>
                  <a:schemeClr val="bg2"/>
                </a:solidFill>
              </a:rPr>
              <a:t>“test” charge is small enough so that it does not disturb the charge on the </a:t>
            </a:r>
            <a:r>
              <a:rPr lang="en-US" sz="1400" dirty="0" smtClean="0">
                <a:solidFill>
                  <a:schemeClr val="bg2"/>
                </a:solidFill>
              </a:rPr>
              <a:t>capacitor and hence the field from the capacitor.</a:t>
            </a:r>
            <a:endParaRPr lang="en-US" sz="1400" dirty="0">
              <a:solidFill>
                <a:schemeClr val="bg2"/>
              </a:solidFill>
            </a:endParaRP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202522" y="1057275"/>
            <a:ext cx="7893728" cy="1879600"/>
            <a:chOff x="202522" y="1057275"/>
            <a:chExt cx="7893728" cy="1879600"/>
          </a:xfrm>
        </p:grpSpPr>
        <p:sp>
          <p:nvSpPr>
            <p:cNvPr id="2055" name="Rectangle 43"/>
            <p:cNvSpPr>
              <a:spLocks noChangeArrowheads="1"/>
            </p:cNvSpPr>
            <p:nvPr/>
          </p:nvSpPr>
          <p:spPr bwMode="auto">
            <a:xfrm>
              <a:off x="2889250" y="1355725"/>
              <a:ext cx="5207000" cy="889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56" name="Rectangle 44"/>
            <p:cNvSpPr>
              <a:spLocks noChangeArrowheads="1"/>
            </p:cNvSpPr>
            <p:nvPr/>
          </p:nvSpPr>
          <p:spPr bwMode="auto">
            <a:xfrm>
              <a:off x="2889250" y="2536825"/>
              <a:ext cx="5207000" cy="88900"/>
            </a:xfrm>
            <a:prstGeom prst="rect">
              <a:avLst/>
            </a:prstGeom>
            <a:solidFill>
              <a:srgbClr val="FF9900"/>
            </a:solidFill>
            <a:ln w="12700">
              <a:solidFill>
                <a:srgbClr val="FF99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grpSp>
          <p:nvGrpSpPr>
            <p:cNvPr id="2057" name="Group 66"/>
            <p:cNvGrpSpPr>
              <a:grpSpLocks/>
            </p:cNvGrpSpPr>
            <p:nvPr/>
          </p:nvGrpSpPr>
          <p:grpSpPr bwMode="auto">
            <a:xfrm>
              <a:off x="3460750" y="1368425"/>
              <a:ext cx="3987800" cy="379413"/>
              <a:chOff x="2054" y="2007"/>
              <a:chExt cx="2512" cy="239"/>
            </a:xfrm>
          </p:grpSpPr>
          <p:grpSp>
            <p:nvGrpSpPr>
              <p:cNvPr id="2096" name="Group 51"/>
              <p:cNvGrpSpPr>
                <a:grpSpLocks/>
              </p:cNvGrpSpPr>
              <p:nvPr/>
            </p:nvGrpSpPr>
            <p:grpSpPr bwMode="auto">
              <a:xfrm>
                <a:off x="2054" y="2007"/>
                <a:ext cx="832" cy="231"/>
                <a:chOff x="2054" y="2007"/>
                <a:chExt cx="832" cy="231"/>
              </a:xfrm>
            </p:grpSpPr>
            <p:grpSp>
              <p:nvGrpSpPr>
                <p:cNvPr id="2111" name="Group 47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2115" name="Text Box 4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2116" name="Text Box 4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2112" name="Group 48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2113" name="Text Box 4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2114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2097" name="Group 52"/>
              <p:cNvGrpSpPr>
                <a:grpSpLocks/>
              </p:cNvGrpSpPr>
              <p:nvPr/>
            </p:nvGrpSpPr>
            <p:grpSpPr bwMode="auto">
              <a:xfrm>
                <a:off x="2894" y="2007"/>
                <a:ext cx="832" cy="231"/>
                <a:chOff x="2054" y="2007"/>
                <a:chExt cx="832" cy="231"/>
              </a:xfrm>
            </p:grpSpPr>
            <p:grpSp>
              <p:nvGrpSpPr>
                <p:cNvPr id="2105" name="Group 53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2109" name="Text Box 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2110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2106" name="Group 56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2107" name="Text Box 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2108" name="Text Box 5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  <p:grpSp>
            <p:nvGrpSpPr>
              <p:cNvPr id="2098" name="Group 59"/>
              <p:cNvGrpSpPr>
                <a:grpSpLocks/>
              </p:cNvGrpSpPr>
              <p:nvPr/>
            </p:nvGrpSpPr>
            <p:grpSpPr bwMode="auto">
              <a:xfrm>
                <a:off x="3734" y="2015"/>
                <a:ext cx="832" cy="231"/>
                <a:chOff x="2054" y="2007"/>
                <a:chExt cx="832" cy="231"/>
              </a:xfrm>
            </p:grpSpPr>
            <p:grpSp>
              <p:nvGrpSpPr>
                <p:cNvPr id="2099" name="Group 60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2103" name="Text Box 6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2104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  <p:grpSp>
              <p:nvGrpSpPr>
                <p:cNvPr id="2100" name="Group 63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400" cy="231"/>
                  <a:chOff x="2054" y="2007"/>
                  <a:chExt cx="400" cy="231"/>
                </a:xfrm>
              </p:grpSpPr>
              <p:sp>
                <p:nvSpPr>
                  <p:cNvPr id="2101" name="Text Box 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  <p:sp>
                <p:nvSpPr>
                  <p:cNvPr id="2102" name="Text Box 6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200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+</a:t>
                    </a:r>
                  </a:p>
                </p:txBody>
              </p:sp>
            </p:grpSp>
          </p:grpSp>
        </p:grpSp>
        <p:grpSp>
          <p:nvGrpSpPr>
            <p:cNvPr id="2058" name="Group 67"/>
            <p:cNvGrpSpPr>
              <a:grpSpLocks/>
            </p:cNvGrpSpPr>
            <p:nvPr/>
          </p:nvGrpSpPr>
          <p:grpSpPr bwMode="auto">
            <a:xfrm>
              <a:off x="3511550" y="2232025"/>
              <a:ext cx="3930650" cy="379413"/>
              <a:chOff x="2054" y="2007"/>
              <a:chExt cx="2476" cy="239"/>
            </a:xfrm>
          </p:grpSpPr>
          <p:grpSp>
            <p:nvGrpSpPr>
              <p:cNvPr id="2075" name="Group 68"/>
              <p:cNvGrpSpPr>
                <a:grpSpLocks/>
              </p:cNvGrpSpPr>
              <p:nvPr/>
            </p:nvGrpSpPr>
            <p:grpSpPr bwMode="auto">
              <a:xfrm>
                <a:off x="2054" y="2007"/>
                <a:ext cx="796" cy="231"/>
                <a:chOff x="2054" y="2007"/>
                <a:chExt cx="796" cy="231"/>
              </a:xfrm>
            </p:grpSpPr>
            <p:grpSp>
              <p:nvGrpSpPr>
                <p:cNvPr id="2090" name="Group 69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2094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2095" name="Text Box 7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2091" name="Group 72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2092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2093" name="Text Box 7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2076" name="Group 75"/>
              <p:cNvGrpSpPr>
                <a:grpSpLocks/>
              </p:cNvGrpSpPr>
              <p:nvPr/>
            </p:nvGrpSpPr>
            <p:grpSpPr bwMode="auto">
              <a:xfrm>
                <a:off x="2894" y="2007"/>
                <a:ext cx="796" cy="231"/>
                <a:chOff x="2054" y="2007"/>
                <a:chExt cx="796" cy="231"/>
              </a:xfrm>
            </p:grpSpPr>
            <p:grpSp>
              <p:nvGrpSpPr>
                <p:cNvPr id="2084" name="Group 76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2088" name="Text Box 7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2089" name="Text Box 7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2085" name="Group 79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2086" name="Text Box 8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2087" name="Text Box 8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2077" name="Group 82"/>
              <p:cNvGrpSpPr>
                <a:grpSpLocks/>
              </p:cNvGrpSpPr>
              <p:nvPr/>
            </p:nvGrpSpPr>
            <p:grpSpPr bwMode="auto">
              <a:xfrm>
                <a:off x="3734" y="2015"/>
                <a:ext cx="796" cy="231"/>
                <a:chOff x="2054" y="2007"/>
                <a:chExt cx="796" cy="231"/>
              </a:xfrm>
            </p:grpSpPr>
            <p:grpSp>
              <p:nvGrpSpPr>
                <p:cNvPr id="2078" name="Group 83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2082" name="Text Box 8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2083" name="Text Box 8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2079" name="Group 86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64" cy="231"/>
                  <a:chOff x="2054" y="2007"/>
                  <a:chExt cx="364" cy="231"/>
                </a:xfrm>
              </p:grpSpPr>
              <p:sp>
                <p:nvSpPr>
                  <p:cNvPr id="2080" name="Text Box 8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2081" name="Text Box 8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64" cy="231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sp>
          <p:nvSpPr>
            <p:cNvPr id="2059" name="Oval 89"/>
            <p:cNvSpPr>
              <a:spLocks noChangeArrowheads="1"/>
            </p:cNvSpPr>
            <p:nvPr/>
          </p:nvSpPr>
          <p:spPr bwMode="auto">
            <a:xfrm>
              <a:off x="1089025" y="1695450"/>
              <a:ext cx="584200" cy="584200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2060" name="Text Box 90"/>
            <p:cNvSpPr txBox="1">
              <a:spLocks noChangeArrowheads="1"/>
            </p:cNvSpPr>
            <p:nvPr/>
          </p:nvSpPr>
          <p:spPr bwMode="auto">
            <a:xfrm>
              <a:off x="1215357" y="1666875"/>
              <a:ext cx="3175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2061" name="Text Box 91"/>
            <p:cNvSpPr txBox="1">
              <a:spLocks noChangeArrowheads="1"/>
            </p:cNvSpPr>
            <p:nvPr/>
          </p:nvSpPr>
          <p:spPr bwMode="auto">
            <a:xfrm>
              <a:off x="1250893" y="1946275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2062" name="Freeform 92"/>
            <p:cNvSpPr>
              <a:spLocks/>
            </p:cNvSpPr>
            <p:nvPr/>
          </p:nvSpPr>
          <p:spPr bwMode="auto">
            <a:xfrm>
              <a:off x="1381125" y="1057275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3" name="Freeform 93"/>
            <p:cNvSpPr>
              <a:spLocks/>
            </p:cNvSpPr>
            <p:nvPr/>
          </p:nvSpPr>
          <p:spPr bwMode="auto">
            <a:xfrm flipV="1">
              <a:off x="1393825" y="2498725"/>
              <a:ext cx="1828800" cy="438150"/>
            </a:xfrm>
            <a:custGeom>
              <a:avLst/>
              <a:gdLst>
                <a:gd name="T0" fmla="*/ 0 w 1152"/>
                <a:gd name="T1" fmla="*/ 695563016 h 276"/>
                <a:gd name="T2" fmla="*/ 262096238 w 1152"/>
                <a:gd name="T3" fmla="*/ 393144300 h 276"/>
                <a:gd name="T4" fmla="*/ 1008062470 w 1152"/>
                <a:gd name="T5" fmla="*/ 90725610 h 276"/>
                <a:gd name="T6" fmla="*/ 1713706317 w 1152"/>
                <a:gd name="T7" fmla="*/ 10080624 h 276"/>
                <a:gd name="T8" fmla="*/ 2147483647 w 1152"/>
                <a:gd name="T9" fmla="*/ 151209358 h 276"/>
                <a:gd name="T10" fmla="*/ 2147483647 w 1152"/>
                <a:gd name="T11" fmla="*/ 473789364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5" name="Oval 96"/>
            <p:cNvSpPr>
              <a:spLocks noChangeArrowheads="1"/>
            </p:cNvSpPr>
            <p:nvPr/>
          </p:nvSpPr>
          <p:spPr bwMode="auto">
            <a:xfrm>
              <a:off x="4338554" y="1944688"/>
              <a:ext cx="127000" cy="1270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folHlink"/>
                </a:solidFill>
              </a:endParaRPr>
            </a:p>
          </p:txBody>
        </p:sp>
        <p:sp>
          <p:nvSpPr>
            <p:cNvPr id="2066" name="Line 97"/>
            <p:cNvSpPr>
              <a:spLocks noChangeShapeType="1"/>
            </p:cNvSpPr>
            <p:nvPr/>
          </p:nvSpPr>
          <p:spPr bwMode="auto">
            <a:xfrm>
              <a:off x="1381125" y="1495425"/>
              <a:ext cx="0" cy="200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7" name="Line 98"/>
            <p:cNvSpPr>
              <a:spLocks noChangeShapeType="1"/>
            </p:cNvSpPr>
            <p:nvPr/>
          </p:nvSpPr>
          <p:spPr bwMode="auto">
            <a:xfrm>
              <a:off x="1393825" y="2307557"/>
              <a:ext cx="0" cy="20002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8" name="AutoShape 99"/>
            <p:cNvSpPr>
              <a:spLocks noChangeArrowheads="1"/>
            </p:cNvSpPr>
            <p:nvPr/>
          </p:nvSpPr>
          <p:spPr bwMode="auto">
            <a:xfrm rot="5400000">
              <a:off x="4740460" y="1931679"/>
              <a:ext cx="736600" cy="152400"/>
            </a:xfrm>
            <a:prstGeom prst="rightArrow">
              <a:avLst>
                <a:gd name="adj1" fmla="val 50000"/>
                <a:gd name="adj2" fmla="val 12083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52" name="Object 101"/>
            <p:cNvGraphicFramePr>
              <a:graphicFrameLocks noChangeAspect="1"/>
            </p:cNvGraphicFramePr>
            <p:nvPr/>
          </p:nvGraphicFramePr>
          <p:xfrm>
            <a:off x="5315330" y="1794249"/>
            <a:ext cx="2777781" cy="50634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7" name="Equation" r:id="rId8" imgW="1396394" imgH="253890" progId="Equation.DSMT4">
                    <p:embed/>
                  </p:oleObj>
                </mc:Choice>
                <mc:Fallback>
                  <p:oleObj name="Equation" r:id="rId8" imgW="1396394" imgH="253890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15330" y="1794249"/>
                          <a:ext cx="2777781" cy="50634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01"/>
            <p:cNvGraphicFramePr>
              <a:graphicFrameLocks noChangeAspect="1"/>
            </p:cNvGraphicFramePr>
            <p:nvPr/>
          </p:nvGraphicFramePr>
          <p:xfrm>
            <a:off x="3869561" y="1847850"/>
            <a:ext cx="309563" cy="403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8" name="Equation" r:id="rId10" imgW="126780" imgH="164814" progId="Equation.DSMT4">
                    <p:embed/>
                  </p:oleObj>
                </mc:Choice>
                <mc:Fallback>
                  <p:oleObj name="Equation" r:id="rId10" imgW="126780" imgH="164814" progId="Equation.DSMT4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69561" y="1847850"/>
                          <a:ext cx="309563" cy="403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4" name="Object 101"/>
            <p:cNvGraphicFramePr>
              <a:graphicFrameLocks noChangeAspect="1"/>
            </p:cNvGraphicFramePr>
            <p:nvPr/>
          </p:nvGraphicFramePr>
          <p:xfrm>
            <a:off x="202522" y="1791945"/>
            <a:ext cx="722765" cy="426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9" name="Equation" r:id="rId12" imgW="431613" imgH="253890" progId="Equation.DSMT4">
                    <p:embed/>
                  </p:oleObj>
                </mc:Choice>
                <mc:Fallback>
                  <p:oleObj name="Equation" r:id="rId12" imgW="431613" imgH="253890" progId="Equation.DSMT4">
                    <p:embed/>
                    <p:pic>
                      <p:nvPicPr>
                        <p:cNvPr id="0" name="Picture 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522" y="1791945"/>
                          <a:ext cx="722765" cy="426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461407" y="0"/>
            <a:ext cx="2160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sp>
        <p:nvSpPr>
          <p:cNvPr id="16391" name="Text Box 27"/>
          <p:cNvSpPr txBox="1">
            <a:spLocks noChangeArrowheads="1"/>
          </p:cNvSpPr>
          <p:nvPr/>
        </p:nvSpPr>
        <p:spPr bwMode="auto">
          <a:xfrm>
            <a:off x="428488" y="2661072"/>
            <a:ext cx="8226425" cy="7016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Find the potential on the left terminal (cathode) </a:t>
            </a:r>
            <a:r>
              <a:rPr lang="en-US" dirty="0" smtClean="0">
                <a:solidFill>
                  <a:schemeClr val="bg2"/>
                </a:solidFill>
              </a:rPr>
              <a:t>assuming the reference point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dirty="0">
                <a:solidFill>
                  <a:schemeClr val="bg2"/>
                </a:solidFill>
              </a:rPr>
              <a:t> is on </a:t>
            </a:r>
            <a:r>
              <a:rPr lang="en-US" dirty="0" smtClean="0">
                <a:solidFill>
                  <a:schemeClr val="bg2"/>
                </a:solidFill>
              </a:rPr>
              <a:t>the right </a:t>
            </a:r>
            <a:r>
              <a:rPr lang="en-US" dirty="0">
                <a:solidFill>
                  <a:schemeClr val="bg2"/>
                </a:solidFill>
              </a:rPr>
              <a:t>terminal (anode) and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= 0</a:t>
            </a:r>
            <a:r>
              <a:rPr lang="en-US" dirty="0">
                <a:solidFill>
                  <a:schemeClr val="bg2"/>
                </a:solidFill>
              </a:rPr>
              <a:t> at </a:t>
            </a:r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reference point.</a:t>
            </a:r>
          </a:p>
        </p:txBody>
      </p:sp>
      <p:graphicFrame>
        <p:nvGraphicFramePr>
          <p:cNvPr id="1638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5293409"/>
              </p:ext>
            </p:extLst>
          </p:nvPr>
        </p:nvGraphicFramePr>
        <p:xfrm>
          <a:off x="4573588" y="4033838"/>
          <a:ext cx="32639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8" name="Equation" r:id="rId4" imgW="1726451" imgH="253890" progId="Equation.DSMT4">
                  <p:embed/>
                </p:oleObj>
              </mc:Choice>
              <mc:Fallback>
                <p:oleObj name="Equation" r:id="rId4" imgW="1726451" imgH="25389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4033838"/>
                        <a:ext cx="32639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Line 41"/>
          <p:cNvSpPr>
            <a:spLocks noChangeShapeType="1"/>
          </p:cNvSpPr>
          <p:nvPr/>
        </p:nvSpPr>
        <p:spPr bwMode="auto">
          <a:xfrm flipV="1">
            <a:off x="5198201" y="3996848"/>
            <a:ext cx="571500" cy="5730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6387" name="Object 42"/>
          <p:cNvGraphicFramePr>
            <a:graphicFrameLocks noChangeAspect="1"/>
          </p:cNvGraphicFramePr>
          <p:nvPr/>
        </p:nvGraphicFramePr>
        <p:xfrm>
          <a:off x="5413068" y="5113243"/>
          <a:ext cx="18224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59" name="Equation" r:id="rId6" imgW="965200" imgH="254000" progId="Equation.DSMT4">
                  <p:embed/>
                </p:oleObj>
              </mc:Choice>
              <mc:Fallback>
                <p:oleObj name="Equation" r:id="rId6" imgW="965200" imgH="25400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068" y="5113243"/>
                        <a:ext cx="1822450" cy="4794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769803" y="768581"/>
            <a:ext cx="2645160" cy="1484080"/>
            <a:chOff x="913495" y="489856"/>
            <a:chExt cx="2645160" cy="1484080"/>
          </a:xfrm>
        </p:grpSpPr>
        <p:grpSp>
          <p:nvGrpSpPr>
            <p:cNvPr id="16390" name="Group 28"/>
            <p:cNvGrpSpPr>
              <a:grpSpLocks/>
            </p:cNvGrpSpPr>
            <p:nvPr/>
          </p:nvGrpSpPr>
          <p:grpSpPr bwMode="auto">
            <a:xfrm>
              <a:off x="1007613" y="835699"/>
              <a:ext cx="1187450" cy="1138237"/>
              <a:chOff x="1061" y="819"/>
              <a:chExt cx="748" cy="717"/>
            </a:xfrm>
          </p:grpSpPr>
          <p:sp>
            <p:nvSpPr>
              <p:cNvPr id="16403" name="Rectangle 21"/>
              <p:cNvSpPr>
                <a:spLocks noChangeArrowheads="1"/>
              </p:cNvSpPr>
              <p:nvPr/>
            </p:nvSpPr>
            <p:spPr bwMode="auto">
              <a:xfrm>
                <a:off x="1205" y="1040"/>
                <a:ext cx="451" cy="496"/>
              </a:xfrm>
              <a:prstGeom prst="rect">
                <a:avLst/>
              </a:prstGeom>
              <a:solidFill>
                <a:srgbClr val="33CC33"/>
              </a:solidFill>
              <a:ln w="12700">
                <a:solidFill>
                  <a:schemeClr val="bg2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4" name="Rectangle 22"/>
              <p:cNvSpPr>
                <a:spLocks noChangeArrowheads="1"/>
              </p:cNvSpPr>
              <p:nvPr/>
            </p:nvSpPr>
            <p:spPr bwMode="auto">
              <a:xfrm>
                <a:off x="1261" y="952"/>
                <a:ext cx="75" cy="176"/>
              </a:xfrm>
              <a:prstGeom prst="rect">
                <a:avLst/>
              </a:prstGeom>
              <a:solidFill>
                <a:srgbClr val="33CC33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5" name="Rectangle 23"/>
              <p:cNvSpPr>
                <a:spLocks noChangeArrowheads="1"/>
              </p:cNvSpPr>
              <p:nvPr/>
            </p:nvSpPr>
            <p:spPr bwMode="auto">
              <a:xfrm>
                <a:off x="1526" y="952"/>
                <a:ext cx="70" cy="176"/>
              </a:xfrm>
              <a:prstGeom prst="rect">
                <a:avLst/>
              </a:prstGeom>
              <a:solidFill>
                <a:srgbClr val="33CC33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407" name="Text Box 25"/>
              <p:cNvSpPr txBox="1">
                <a:spLocks noChangeArrowheads="1"/>
              </p:cNvSpPr>
              <p:nvPr/>
            </p:nvSpPr>
            <p:spPr bwMode="auto">
              <a:xfrm>
                <a:off x="1609" y="836"/>
                <a:ext cx="200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6408" name="Text Box 26"/>
              <p:cNvSpPr txBox="1">
                <a:spLocks noChangeArrowheads="1"/>
              </p:cNvSpPr>
              <p:nvPr/>
            </p:nvSpPr>
            <p:spPr bwMode="auto">
              <a:xfrm>
                <a:off x="1061" y="819"/>
                <a:ext cx="164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-</a:t>
                </a:r>
              </a:p>
            </p:txBody>
          </p:sp>
        </p:grpSp>
        <p:graphicFrame>
          <p:nvGraphicFramePr>
            <p:cNvPr id="16389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435377"/>
                </p:ext>
              </p:extLst>
            </p:nvPr>
          </p:nvGraphicFramePr>
          <p:xfrm>
            <a:off x="2190230" y="1291313"/>
            <a:ext cx="1368425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0" name="Equation" r:id="rId8" imgW="723586" imgH="253890" progId="Equation.DSMT4">
                    <p:embed/>
                  </p:oleObj>
                </mc:Choice>
                <mc:Fallback>
                  <p:oleObj name="Equation" r:id="rId8" imgW="723586" imgH="253890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90230" y="1291313"/>
                          <a:ext cx="1368425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74610708"/>
                </p:ext>
              </p:extLst>
            </p:nvPr>
          </p:nvGraphicFramePr>
          <p:xfrm>
            <a:off x="1947636" y="534080"/>
            <a:ext cx="29368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1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7636" y="534080"/>
                          <a:ext cx="293688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364489"/>
                </p:ext>
              </p:extLst>
            </p:nvPr>
          </p:nvGraphicFramePr>
          <p:xfrm>
            <a:off x="913495" y="489856"/>
            <a:ext cx="293213" cy="392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2" name="Equation" r:id="rId12" imgW="152268" imgH="203024" progId="Equation.DSMT4">
                    <p:embed/>
                  </p:oleObj>
                </mc:Choice>
                <mc:Fallback>
                  <p:oleObj name="Equation" r:id="rId12" imgW="152268" imgH="203024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3495" y="489856"/>
                          <a:ext cx="293213" cy="3927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86353025"/>
                </p:ext>
              </p:extLst>
            </p:nvPr>
          </p:nvGraphicFramePr>
          <p:xfrm>
            <a:off x="1305152" y="1391784"/>
            <a:ext cx="566737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3" name="Equation" r:id="rId14" imgW="380835" imgH="253890" progId="Equation.DSMT4">
                    <p:embed/>
                  </p:oleObj>
                </mc:Choice>
                <mc:Fallback>
                  <p:oleObj name="Equation" r:id="rId14" imgW="380835" imgH="253890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5152" y="1391784"/>
                          <a:ext cx="566737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821577" y="1555869"/>
            <a:ext cx="1948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 9 volt battery:</a:t>
            </a:r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967242" y="4115480"/>
            <a:ext cx="2714892" cy="2050773"/>
            <a:chOff x="967242" y="4115480"/>
            <a:chExt cx="2714892" cy="2050773"/>
          </a:xfrm>
        </p:grpSpPr>
        <p:sp>
          <p:nvSpPr>
            <p:cNvPr id="16394" name="Rectangle 30"/>
            <p:cNvSpPr>
              <a:spLocks noChangeArrowheads="1"/>
            </p:cNvSpPr>
            <p:nvPr/>
          </p:nvSpPr>
          <p:spPr bwMode="auto">
            <a:xfrm>
              <a:off x="1149634" y="4742354"/>
              <a:ext cx="715963" cy="787400"/>
            </a:xfrm>
            <a:prstGeom prst="rect">
              <a:avLst/>
            </a:prstGeom>
            <a:solidFill>
              <a:srgbClr val="33CC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31"/>
            <p:cNvSpPr>
              <a:spLocks noChangeArrowheads="1"/>
            </p:cNvSpPr>
            <p:nvPr/>
          </p:nvSpPr>
          <p:spPr bwMode="auto">
            <a:xfrm>
              <a:off x="1238534" y="4602654"/>
              <a:ext cx="119063" cy="279400"/>
            </a:xfrm>
            <a:prstGeom prst="rect">
              <a:avLst/>
            </a:prstGeom>
            <a:solidFill>
              <a:srgbClr val="33CC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Rectangle 32"/>
            <p:cNvSpPr>
              <a:spLocks noChangeArrowheads="1"/>
            </p:cNvSpPr>
            <p:nvPr/>
          </p:nvSpPr>
          <p:spPr bwMode="auto">
            <a:xfrm>
              <a:off x="1659222" y="4602654"/>
              <a:ext cx="111125" cy="279400"/>
            </a:xfrm>
            <a:prstGeom prst="rect">
              <a:avLst/>
            </a:prstGeom>
            <a:solidFill>
              <a:srgbClr val="33CC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Line 37"/>
            <p:cNvSpPr>
              <a:spLocks noChangeShapeType="1"/>
            </p:cNvSpPr>
            <p:nvPr/>
          </p:nvSpPr>
          <p:spPr bwMode="auto">
            <a:xfrm>
              <a:off x="1770347" y="4602654"/>
              <a:ext cx="1404938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1" name="Line 38"/>
            <p:cNvSpPr>
              <a:spLocks noChangeShapeType="1"/>
            </p:cNvSpPr>
            <p:nvPr/>
          </p:nvSpPr>
          <p:spPr bwMode="auto">
            <a:xfrm>
              <a:off x="3175284" y="4602654"/>
              <a:ext cx="0" cy="712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AutoShape 39"/>
            <p:cNvSpPr>
              <a:spLocks noChangeArrowheads="1"/>
            </p:cNvSpPr>
            <p:nvPr/>
          </p:nvSpPr>
          <p:spPr bwMode="auto">
            <a:xfrm flipV="1">
              <a:off x="3076859" y="5315441"/>
              <a:ext cx="222250" cy="2667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388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9538125"/>
                </p:ext>
              </p:extLst>
            </p:nvPr>
          </p:nvGraphicFramePr>
          <p:xfrm>
            <a:off x="2710300" y="5778034"/>
            <a:ext cx="971834" cy="388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4" name="Equation" r:id="rId16" imgW="634725" imgH="253890" progId="Equation.DSMT4">
                    <p:embed/>
                  </p:oleObj>
                </mc:Choice>
                <mc:Fallback>
                  <p:oleObj name="Equation" r:id="rId16" imgW="634725" imgH="253890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0300" y="5778034"/>
                          <a:ext cx="971834" cy="388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548048"/>
                </p:ext>
              </p:extLst>
            </p:nvPr>
          </p:nvGraphicFramePr>
          <p:xfrm>
            <a:off x="1228953" y="4951412"/>
            <a:ext cx="566737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5" name="Equation" r:id="rId18" imgW="380835" imgH="253890" progId="Equation.DSMT4">
                    <p:embed/>
                  </p:oleObj>
                </mc:Choice>
                <mc:Fallback>
                  <p:oleObj name="Equation" r:id="rId18" imgW="380835" imgH="253890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8953" y="4951412"/>
                          <a:ext cx="566737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64794191"/>
                </p:ext>
              </p:extLst>
            </p:nvPr>
          </p:nvGraphicFramePr>
          <p:xfrm>
            <a:off x="1774348" y="4158343"/>
            <a:ext cx="293687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6" name="Equation" r:id="rId19" imgW="152334" imgH="190417" progId="Equation.DSMT4">
                    <p:embed/>
                  </p:oleObj>
                </mc:Choice>
                <mc:Fallback>
                  <p:oleObj name="Equation" r:id="rId19" imgW="152334" imgH="190417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4348" y="4158343"/>
                          <a:ext cx="293687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19739204"/>
                </p:ext>
              </p:extLst>
            </p:nvPr>
          </p:nvGraphicFramePr>
          <p:xfrm>
            <a:off x="967242" y="4115480"/>
            <a:ext cx="293687" cy="39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667" name="Equation" r:id="rId20" imgW="152268" imgH="203024" progId="Equation.DSMT4">
                    <p:embed/>
                  </p:oleObj>
                </mc:Choice>
                <mc:Fallback>
                  <p:oleObj name="Equation" r:id="rId20" imgW="152268" imgH="203024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7242" y="4115480"/>
                          <a:ext cx="293687" cy="39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4" name="Text Box 25"/>
            <p:cNvSpPr txBox="1">
              <a:spLocks noChangeArrowheads="1"/>
            </p:cNvSpPr>
            <p:nvPr/>
          </p:nvSpPr>
          <p:spPr bwMode="auto">
            <a:xfrm>
              <a:off x="1494314" y="4655936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35" name="Text Box 26"/>
            <p:cNvSpPr txBox="1">
              <a:spLocks noChangeArrowheads="1"/>
            </p:cNvSpPr>
            <p:nvPr/>
          </p:nvSpPr>
          <p:spPr bwMode="auto">
            <a:xfrm>
              <a:off x="1256454" y="4632708"/>
              <a:ext cx="2603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Text Box 3"/>
          <p:cNvSpPr txBox="1">
            <a:spLocks noChangeArrowheads="1"/>
          </p:cNvSpPr>
          <p:nvPr/>
        </p:nvSpPr>
        <p:spPr bwMode="auto">
          <a:xfrm>
            <a:off x="3475055" y="0"/>
            <a:ext cx="2160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sp>
        <p:nvSpPr>
          <p:cNvPr id="16391" name="Text Box 27"/>
          <p:cNvSpPr txBox="1">
            <a:spLocks noChangeArrowheads="1"/>
          </p:cNvSpPr>
          <p:nvPr/>
        </p:nvSpPr>
        <p:spPr bwMode="auto">
          <a:xfrm>
            <a:off x="327025" y="2583400"/>
            <a:ext cx="8226425" cy="701675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Find the potential on the </a:t>
            </a:r>
            <a:r>
              <a:rPr lang="en-US" dirty="0" smtClean="0">
                <a:solidFill>
                  <a:schemeClr val="bg2"/>
                </a:solidFill>
              </a:rPr>
              <a:t>right </a:t>
            </a:r>
            <a:r>
              <a:rPr lang="en-US" dirty="0">
                <a:solidFill>
                  <a:schemeClr val="bg2"/>
                </a:solidFill>
              </a:rPr>
              <a:t>terminal </a:t>
            </a:r>
            <a:r>
              <a:rPr lang="en-US" dirty="0" smtClean="0">
                <a:solidFill>
                  <a:schemeClr val="bg2"/>
                </a:solidFill>
              </a:rPr>
              <a:t>(anode) assuming the reference point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dirty="0">
                <a:solidFill>
                  <a:schemeClr val="bg2"/>
                </a:solidFill>
              </a:rPr>
              <a:t> is </a:t>
            </a:r>
            <a:r>
              <a:rPr lang="en-US" dirty="0" smtClean="0">
                <a:solidFill>
                  <a:schemeClr val="bg2"/>
                </a:solidFill>
              </a:rPr>
              <a:t>on the left </a:t>
            </a:r>
            <a:r>
              <a:rPr lang="en-US" dirty="0">
                <a:solidFill>
                  <a:schemeClr val="bg2"/>
                </a:solidFill>
              </a:rPr>
              <a:t>terminal </a:t>
            </a:r>
            <a:r>
              <a:rPr lang="en-US" dirty="0" smtClean="0">
                <a:solidFill>
                  <a:schemeClr val="bg2"/>
                </a:solidFill>
              </a:rPr>
              <a:t>(cathode) </a:t>
            </a:r>
            <a:r>
              <a:rPr lang="en-US" dirty="0">
                <a:solidFill>
                  <a:schemeClr val="bg2"/>
                </a:solidFill>
              </a:rPr>
              <a:t>and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</a:t>
            </a:r>
            <a:r>
              <a:rPr lang="en-US" dirty="0">
                <a:solidFill>
                  <a:schemeClr val="bg2"/>
                </a:solidFill>
              </a:rPr>
              <a:t> </a:t>
            </a:r>
            <a:r>
              <a:rPr lang="en-US" dirty="0">
                <a:solidFill>
                  <a:schemeClr val="bg2"/>
                </a:solidFill>
                <a:latin typeface="Times New Roman" pitchFamily="18" charset="0"/>
              </a:rPr>
              <a:t>= 0</a:t>
            </a:r>
            <a:r>
              <a:rPr lang="en-US" dirty="0">
                <a:solidFill>
                  <a:schemeClr val="bg2"/>
                </a:solidFill>
              </a:rPr>
              <a:t> at </a:t>
            </a:r>
            <a:r>
              <a:rPr lang="en-US" dirty="0" smtClean="0">
                <a:solidFill>
                  <a:schemeClr val="bg2"/>
                </a:solidFill>
              </a:rPr>
              <a:t>the </a:t>
            </a:r>
            <a:r>
              <a:rPr lang="en-US" dirty="0">
                <a:solidFill>
                  <a:schemeClr val="bg2"/>
                </a:solidFill>
              </a:rPr>
              <a:t>reference point.</a:t>
            </a:r>
          </a:p>
        </p:txBody>
      </p:sp>
      <p:graphicFrame>
        <p:nvGraphicFramePr>
          <p:cNvPr id="1638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7018852"/>
              </p:ext>
            </p:extLst>
          </p:nvPr>
        </p:nvGraphicFramePr>
        <p:xfrm>
          <a:off x="4573588" y="4154488"/>
          <a:ext cx="3262312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70" name="Equation" r:id="rId4" imgW="1726451" imgH="253890" progId="Equation.DSMT4">
                  <p:embed/>
                </p:oleObj>
              </mc:Choice>
              <mc:Fallback>
                <p:oleObj name="Equation" r:id="rId4" imgW="1726451" imgH="25389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588" y="4154488"/>
                        <a:ext cx="3262312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3" name="Line 41"/>
          <p:cNvSpPr>
            <a:spLocks noChangeShapeType="1"/>
          </p:cNvSpPr>
          <p:nvPr/>
        </p:nvSpPr>
        <p:spPr bwMode="auto">
          <a:xfrm flipV="1">
            <a:off x="6163596" y="4096602"/>
            <a:ext cx="571500" cy="573088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6387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7216627"/>
              </p:ext>
            </p:extLst>
          </p:nvPr>
        </p:nvGraphicFramePr>
        <p:xfrm>
          <a:off x="5508625" y="5234525"/>
          <a:ext cx="163036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971" name="Equation" r:id="rId6" imgW="863225" imgH="253890" progId="Equation.DSMT4">
                  <p:embed/>
                </p:oleObj>
              </mc:Choice>
              <mc:Fallback>
                <p:oleObj name="Equation" r:id="rId6" imgW="863225" imgH="253890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234525"/>
                        <a:ext cx="1630363" cy="4794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2866584" y="726385"/>
            <a:ext cx="2583839" cy="1484080"/>
            <a:chOff x="1214447" y="478970"/>
            <a:chExt cx="2583839" cy="1484080"/>
          </a:xfrm>
        </p:grpSpPr>
        <p:sp>
          <p:nvSpPr>
            <p:cNvPr id="16403" name="Rectangle 21"/>
            <p:cNvSpPr>
              <a:spLocks noChangeArrowheads="1"/>
            </p:cNvSpPr>
            <p:nvPr/>
          </p:nvSpPr>
          <p:spPr bwMode="auto">
            <a:xfrm>
              <a:off x="1486585" y="1175650"/>
              <a:ext cx="715963" cy="787400"/>
            </a:xfrm>
            <a:prstGeom prst="rect">
              <a:avLst/>
            </a:prstGeom>
            <a:solidFill>
              <a:srgbClr val="33CC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4" name="Rectangle 22"/>
            <p:cNvSpPr>
              <a:spLocks noChangeArrowheads="1"/>
            </p:cNvSpPr>
            <p:nvPr/>
          </p:nvSpPr>
          <p:spPr bwMode="auto">
            <a:xfrm>
              <a:off x="1575485" y="1035950"/>
              <a:ext cx="119063" cy="279400"/>
            </a:xfrm>
            <a:prstGeom prst="rect">
              <a:avLst/>
            </a:prstGeom>
            <a:solidFill>
              <a:srgbClr val="33CC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5" name="Rectangle 23"/>
            <p:cNvSpPr>
              <a:spLocks noChangeArrowheads="1"/>
            </p:cNvSpPr>
            <p:nvPr/>
          </p:nvSpPr>
          <p:spPr bwMode="auto">
            <a:xfrm>
              <a:off x="1996173" y="1035950"/>
              <a:ext cx="111125" cy="279400"/>
            </a:xfrm>
            <a:prstGeom prst="rect">
              <a:avLst/>
            </a:prstGeom>
            <a:solidFill>
              <a:srgbClr val="33CC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389" name="Object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141539"/>
                </p:ext>
              </p:extLst>
            </p:nvPr>
          </p:nvGraphicFramePr>
          <p:xfrm>
            <a:off x="2431448" y="1334022"/>
            <a:ext cx="1366838" cy="4794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972" name="Equation" r:id="rId8" imgW="723586" imgH="253890" progId="Equation.DSMT4">
                    <p:embed/>
                  </p:oleObj>
                </mc:Choice>
                <mc:Fallback>
                  <p:oleObj name="Equation" r:id="rId8" imgW="723586" imgH="253890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1448" y="1334022"/>
                          <a:ext cx="1366838" cy="4794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101"/>
            <p:cNvGraphicFramePr>
              <a:graphicFrameLocks noChangeAspect="1"/>
            </p:cNvGraphicFramePr>
            <p:nvPr/>
          </p:nvGraphicFramePr>
          <p:xfrm>
            <a:off x="1272721" y="478970"/>
            <a:ext cx="293213" cy="392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973" name="Equation" r:id="rId10" imgW="152268" imgH="203024" progId="Equation.DSMT4">
                    <p:embed/>
                  </p:oleObj>
                </mc:Choice>
                <mc:Fallback>
                  <p:oleObj name="Equation" r:id="rId10" imgW="152268" imgH="203024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2721" y="478970"/>
                          <a:ext cx="293213" cy="3927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7703" name="Object 101"/>
            <p:cNvGraphicFramePr>
              <a:graphicFrameLocks noChangeAspect="1"/>
            </p:cNvGraphicFramePr>
            <p:nvPr/>
          </p:nvGraphicFramePr>
          <p:xfrm>
            <a:off x="2285093" y="501422"/>
            <a:ext cx="29368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974" name="Equation" r:id="rId12" imgW="152334" imgH="190417" progId="Equation.DSMT4">
                    <p:embed/>
                  </p:oleObj>
                </mc:Choice>
                <mc:Fallback>
                  <p:oleObj name="Equation" r:id="rId12" imgW="152334" imgH="190417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5093" y="501422"/>
                          <a:ext cx="293688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7704" name="Object 5"/>
            <p:cNvGraphicFramePr>
              <a:graphicFrameLocks noChangeAspect="1"/>
            </p:cNvGraphicFramePr>
            <p:nvPr/>
          </p:nvGraphicFramePr>
          <p:xfrm>
            <a:off x="1587728" y="1370695"/>
            <a:ext cx="567644" cy="377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975" name="Equation" r:id="rId14" imgW="380835" imgH="253890" progId="Equation.DSMT4">
                    <p:embed/>
                  </p:oleObj>
                </mc:Choice>
                <mc:Fallback>
                  <p:oleObj name="Equation" r:id="rId14" imgW="380835" imgH="253890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7728" y="1370695"/>
                          <a:ext cx="567644" cy="377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2" name="Text Box 25"/>
            <p:cNvSpPr txBox="1">
              <a:spLocks noChangeArrowheads="1"/>
            </p:cNvSpPr>
            <p:nvPr/>
          </p:nvSpPr>
          <p:spPr bwMode="auto">
            <a:xfrm>
              <a:off x="2171485" y="873572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/>
          </p:nvSpPr>
          <p:spPr bwMode="auto">
            <a:xfrm>
              <a:off x="1214447" y="868357"/>
              <a:ext cx="2603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23536" y="3707439"/>
            <a:ext cx="1994118" cy="2092884"/>
            <a:chOff x="312519" y="4093028"/>
            <a:chExt cx="1994118" cy="2092884"/>
          </a:xfrm>
        </p:grpSpPr>
        <p:sp>
          <p:nvSpPr>
            <p:cNvPr id="16394" name="Rectangle 30"/>
            <p:cNvSpPr>
              <a:spLocks noChangeArrowheads="1"/>
            </p:cNvSpPr>
            <p:nvPr/>
          </p:nvSpPr>
          <p:spPr bwMode="auto">
            <a:xfrm>
              <a:off x="1407967" y="4685814"/>
              <a:ext cx="715963" cy="787400"/>
            </a:xfrm>
            <a:prstGeom prst="rect">
              <a:avLst/>
            </a:prstGeom>
            <a:solidFill>
              <a:srgbClr val="33CC33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5" name="Rectangle 31"/>
            <p:cNvSpPr>
              <a:spLocks noChangeArrowheads="1"/>
            </p:cNvSpPr>
            <p:nvPr/>
          </p:nvSpPr>
          <p:spPr bwMode="auto">
            <a:xfrm>
              <a:off x="1496867" y="4546114"/>
              <a:ext cx="119063" cy="279400"/>
            </a:xfrm>
            <a:prstGeom prst="rect">
              <a:avLst/>
            </a:prstGeom>
            <a:solidFill>
              <a:srgbClr val="33CC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6" name="Rectangle 32"/>
            <p:cNvSpPr>
              <a:spLocks noChangeArrowheads="1"/>
            </p:cNvSpPr>
            <p:nvPr/>
          </p:nvSpPr>
          <p:spPr bwMode="auto">
            <a:xfrm>
              <a:off x="1917555" y="4546114"/>
              <a:ext cx="111125" cy="279400"/>
            </a:xfrm>
            <a:prstGeom prst="rect">
              <a:avLst/>
            </a:prstGeom>
            <a:solidFill>
              <a:srgbClr val="33CC33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0" name="Line 37"/>
            <p:cNvSpPr>
              <a:spLocks noChangeShapeType="1"/>
            </p:cNvSpPr>
            <p:nvPr/>
          </p:nvSpPr>
          <p:spPr bwMode="auto">
            <a:xfrm>
              <a:off x="687099" y="4546114"/>
              <a:ext cx="899971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1" name="Line 38"/>
            <p:cNvSpPr>
              <a:spLocks noChangeShapeType="1"/>
            </p:cNvSpPr>
            <p:nvPr/>
          </p:nvSpPr>
          <p:spPr bwMode="auto">
            <a:xfrm>
              <a:off x="690416" y="4546114"/>
              <a:ext cx="0" cy="71278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2" name="AutoShape 39"/>
            <p:cNvSpPr>
              <a:spLocks noChangeArrowheads="1"/>
            </p:cNvSpPr>
            <p:nvPr/>
          </p:nvSpPr>
          <p:spPr bwMode="auto">
            <a:xfrm flipV="1">
              <a:off x="578344" y="5258900"/>
              <a:ext cx="222250" cy="266700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388" name="Object 40"/>
            <p:cNvGraphicFramePr>
              <a:graphicFrameLocks noChangeAspect="1"/>
            </p:cNvGraphicFramePr>
            <p:nvPr/>
          </p:nvGraphicFramePr>
          <p:xfrm>
            <a:off x="312519" y="5797693"/>
            <a:ext cx="971834" cy="3882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976" name="Equation" r:id="rId16" imgW="634725" imgH="253890" progId="Equation.DSMT4">
                    <p:embed/>
                  </p:oleObj>
                </mc:Choice>
                <mc:Fallback>
                  <p:oleObj name="Equation" r:id="rId16" imgW="634725" imgH="253890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519" y="5797693"/>
                          <a:ext cx="971834" cy="3882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7706" name="Object 5"/>
            <p:cNvGraphicFramePr>
              <a:graphicFrameLocks noChangeAspect="1"/>
            </p:cNvGraphicFramePr>
            <p:nvPr/>
          </p:nvGraphicFramePr>
          <p:xfrm>
            <a:off x="1468438" y="4875213"/>
            <a:ext cx="566737" cy="3778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977" name="Equation" r:id="rId18" imgW="380835" imgH="253890" progId="Equation.DSMT4">
                    <p:embed/>
                  </p:oleObj>
                </mc:Choice>
                <mc:Fallback>
                  <p:oleObj name="Equation" r:id="rId18" imgW="380835" imgH="253890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68438" y="4875213"/>
                          <a:ext cx="566737" cy="3778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01"/>
            <p:cNvGraphicFramePr>
              <a:graphicFrameLocks noChangeAspect="1"/>
            </p:cNvGraphicFramePr>
            <p:nvPr/>
          </p:nvGraphicFramePr>
          <p:xfrm>
            <a:off x="1229177" y="4093028"/>
            <a:ext cx="293213" cy="3927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978" name="Equation" r:id="rId19" imgW="152268" imgH="203024" progId="Equation.DSMT4">
                    <p:embed/>
                  </p:oleObj>
                </mc:Choice>
                <mc:Fallback>
                  <p:oleObj name="Equation" r:id="rId19" imgW="152268" imgH="203024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9177" y="4093028"/>
                          <a:ext cx="293213" cy="39279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01"/>
            <p:cNvGraphicFramePr>
              <a:graphicFrameLocks noChangeAspect="1"/>
            </p:cNvGraphicFramePr>
            <p:nvPr/>
          </p:nvGraphicFramePr>
          <p:xfrm>
            <a:off x="2012949" y="4137251"/>
            <a:ext cx="293688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979" name="Equation" r:id="rId20" imgW="152334" imgH="190417" progId="Equation.DSMT4">
                    <p:embed/>
                  </p:oleObj>
                </mc:Choice>
                <mc:Fallback>
                  <p:oleObj name="Equation" r:id="rId20" imgW="152334" imgH="190417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2949" y="4137251"/>
                          <a:ext cx="293688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Text Box 25"/>
            <p:cNvSpPr txBox="1">
              <a:spLocks noChangeArrowheads="1"/>
            </p:cNvSpPr>
            <p:nvPr/>
          </p:nvSpPr>
          <p:spPr bwMode="auto">
            <a:xfrm>
              <a:off x="1763995" y="4600459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37" name="Text Box 26"/>
            <p:cNvSpPr txBox="1">
              <a:spLocks noChangeArrowheads="1"/>
            </p:cNvSpPr>
            <p:nvPr/>
          </p:nvSpPr>
          <p:spPr bwMode="auto">
            <a:xfrm>
              <a:off x="1524621" y="4570812"/>
              <a:ext cx="2603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978925" y="5989723"/>
            <a:ext cx="55579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the more usual choice for the reference point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(on the negative terminal).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75083" y="1534527"/>
            <a:ext cx="1948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 9 volt battery: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814840" y="3744867"/>
            <a:ext cx="7412037" cy="7620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Find the potential </a:t>
            </a:r>
            <a:r>
              <a:rPr lang="en-US" dirty="0" smtClean="0">
                <a:solidFill>
                  <a:schemeClr val="bg2"/>
                </a:solidFill>
              </a:rPr>
              <a:t>function </a:t>
            </a:r>
            <a:r>
              <a:rPr lang="en-US" dirty="0" smtClean="0">
                <a:solidFill>
                  <a:schemeClr val="bg2"/>
                </a:solidFill>
                <a:sym typeface="Symbol" panose="05050102010706020507" pitchFamily="18" charset="2"/>
              </a:rPr>
              <a:t>(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dirty="0" smtClean="0">
                <a:solidFill>
                  <a:schemeClr val="bg2"/>
                </a:solidFill>
                <a:sym typeface="Symbol" panose="05050102010706020507" pitchFamily="18" charset="2"/>
              </a:rPr>
              <a:t>)</a:t>
            </a:r>
            <a:r>
              <a:rPr lang="en-US" sz="2400" i="1" dirty="0" smtClean="0">
                <a:solidFill>
                  <a:schemeClr val="bg2"/>
                </a:solidFill>
                <a:latin typeface="Times New Roman" pitchFamily="18" charset="0"/>
              </a:rPr>
              <a:t>,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 &lt; x &lt; h, </a:t>
            </a:r>
            <a:r>
              <a:rPr lang="en-US" dirty="0" smtClean="0">
                <a:solidFill>
                  <a:schemeClr val="bg2"/>
                </a:solidFill>
              </a:rPr>
              <a:t>assuming </a:t>
            </a:r>
            <a:r>
              <a:rPr lang="en-US" dirty="0">
                <a:solidFill>
                  <a:schemeClr val="bg2"/>
                </a:solidFill>
              </a:rPr>
              <a:t>that the reference point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dirty="0">
                <a:solidFill>
                  <a:schemeClr val="bg2"/>
                </a:solidFill>
              </a:rPr>
              <a:t> is on the bottom plate, and the voltage at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dirty="0">
                <a:solidFill>
                  <a:schemeClr val="bg2"/>
                </a:solidFill>
              </a:rPr>
              <a:t> is zero. </a:t>
            </a:r>
          </a:p>
        </p:txBody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393305" y="0"/>
            <a:ext cx="216058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</a:t>
            </a: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206830" y="1112151"/>
            <a:ext cx="8206240" cy="1974084"/>
            <a:chOff x="174173" y="850894"/>
            <a:chExt cx="8206240" cy="1974084"/>
          </a:xfrm>
        </p:grpSpPr>
        <p:sp>
          <p:nvSpPr>
            <p:cNvPr id="19468" name="Line 19"/>
            <p:cNvSpPr>
              <a:spLocks noChangeShapeType="1"/>
            </p:cNvSpPr>
            <p:nvPr/>
          </p:nvSpPr>
          <p:spPr bwMode="auto">
            <a:xfrm>
              <a:off x="3967617" y="2230432"/>
              <a:ext cx="0" cy="288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9" name="AutoShape 20"/>
            <p:cNvSpPr>
              <a:spLocks noChangeArrowheads="1"/>
            </p:cNvSpPr>
            <p:nvPr/>
          </p:nvSpPr>
          <p:spPr bwMode="auto">
            <a:xfrm flipV="1">
              <a:off x="3859667" y="2525707"/>
              <a:ext cx="211138" cy="236538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25"/>
            <p:cNvSpPr>
              <a:spLocks noChangeArrowheads="1"/>
            </p:cNvSpPr>
            <p:nvPr/>
          </p:nvSpPr>
          <p:spPr bwMode="auto">
            <a:xfrm>
              <a:off x="2721429" y="1116007"/>
              <a:ext cx="4957763" cy="79375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9471" name="Rectangle 26"/>
            <p:cNvSpPr>
              <a:spLocks noChangeArrowheads="1"/>
            </p:cNvSpPr>
            <p:nvPr/>
          </p:nvSpPr>
          <p:spPr bwMode="auto">
            <a:xfrm>
              <a:off x="2721429" y="2165344"/>
              <a:ext cx="4957763" cy="77788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3265954" y="1143966"/>
              <a:ext cx="3811588" cy="366547"/>
              <a:chOff x="6609652" y="270511"/>
              <a:chExt cx="3811588" cy="366547"/>
            </a:xfrm>
          </p:grpSpPr>
          <p:sp>
            <p:nvSpPr>
              <p:cNvPr id="19528" name="Text Box 30"/>
              <p:cNvSpPr txBox="1">
                <a:spLocks noChangeArrowheads="1"/>
              </p:cNvSpPr>
              <p:nvPr/>
            </p:nvSpPr>
            <p:spPr bwMode="auto">
              <a:xfrm>
                <a:off x="6609652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9" name="Text Box 31"/>
              <p:cNvSpPr txBox="1">
                <a:spLocks noChangeArrowheads="1"/>
              </p:cNvSpPr>
              <p:nvPr/>
            </p:nvSpPr>
            <p:spPr bwMode="auto">
              <a:xfrm>
                <a:off x="6928131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6" name="Text Box 33"/>
              <p:cNvSpPr txBox="1">
                <a:spLocks noChangeArrowheads="1"/>
              </p:cNvSpPr>
              <p:nvPr/>
            </p:nvSpPr>
            <p:spPr bwMode="auto">
              <a:xfrm>
                <a:off x="7245099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7" name="Text Box 34"/>
              <p:cNvSpPr txBox="1">
                <a:spLocks noChangeArrowheads="1"/>
              </p:cNvSpPr>
              <p:nvPr/>
            </p:nvSpPr>
            <p:spPr bwMode="auto">
              <a:xfrm>
                <a:off x="7563578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2" name="Text Box 37"/>
              <p:cNvSpPr txBox="1">
                <a:spLocks noChangeArrowheads="1"/>
              </p:cNvSpPr>
              <p:nvPr/>
            </p:nvSpPr>
            <p:spPr bwMode="auto">
              <a:xfrm>
                <a:off x="7880546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3" name="Text Box 38"/>
              <p:cNvSpPr txBox="1">
                <a:spLocks noChangeArrowheads="1"/>
              </p:cNvSpPr>
              <p:nvPr/>
            </p:nvSpPr>
            <p:spPr bwMode="auto">
              <a:xfrm>
                <a:off x="8199025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0" name="Text Box 40"/>
              <p:cNvSpPr txBox="1">
                <a:spLocks noChangeArrowheads="1"/>
              </p:cNvSpPr>
              <p:nvPr/>
            </p:nvSpPr>
            <p:spPr bwMode="auto">
              <a:xfrm>
                <a:off x="8515993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1" name="Text Box 41"/>
              <p:cNvSpPr txBox="1">
                <a:spLocks noChangeArrowheads="1"/>
              </p:cNvSpPr>
              <p:nvPr/>
            </p:nvSpPr>
            <p:spPr bwMode="auto">
              <a:xfrm>
                <a:off x="8834472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16" name="Text Box 44"/>
              <p:cNvSpPr txBox="1">
                <a:spLocks noChangeArrowheads="1"/>
              </p:cNvSpPr>
              <p:nvPr/>
            </p:nvSpPr>
            <p:spPr bwMode="auto">
              <a:xfrm>
                <a:off x="9151440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17" name="Text Box 45"/>
              <p:cNvSpPr txBox="1">
                <a:spLocks noChangeArrowheads="1"/>
              </p:cNvSpPr>
              <p:nvPr/>
            </p:nvSpPr>
            <p:spPr bwMode="auto">
              <a:xfrm>
                <a:off x="9469919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14" name="Text Box 47"/>
              <p:cNvSpPr txBox="1">
                <a:spLocks noChangeArrowheads="1"/>
              </p:cNvSpPr>
              <p:nvPr/>
            </p:nvSpPr>
            <p:spPr bwMode="auto">
              <a:xfrm>
                <a:off x="9786887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15" name="Text Box 48"/>
              <p:cNvSpPr txBox="1">
                <a:spLocks noChangeArrowheads="1"/>
              </p:cNvSpPr>
              <p:nvPr/>
            </p:nvSpPr>
            <p:spPr bwMode="auto">
              <a:xfrm>
                <a:off x="10105371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</p:grpSp>
        <p:grpSp>
          <p:nvGrpSpPr>
            <p:cNvPr id="19473" name="Group 49"/>
            <p:cNvGrpSpPr>
              <a:grpSpLocks/>
            </p:cNvGrpSpPr>
            <p:nvPr/>
          </p:nvGrpSpPr>
          <p:grpSpPr bwMode="auto">
            <a:xfrm>
              <a:off x="3313567" y="1904994"/>
              <a:ext cx="3754438" cy="377825"/>
              <a:chOff x="2054" y="2007"/>
              <a:chExt cx="2484" cy="268"/>
            </a:xfrm>
          </p:grpSpPr>
          <p:grpSp>
            <p:nvGrpSpPr>
              <p:cNvPr id="19488" name="Group 50"/>
              <p:cNvGrpSpPr>
                <a:grpSpLocks/>
              </p:cNvGrpSpPr>
              <p:nvPr/>
            </p:nvGrpSpPr>
            <p:grpSpPr bwMode="auto">
              <a:xfrm>
                <a:off x="2054" y="2007"/>
                <a:ext cx="804" cy="260"/>
                <a:chOff x="2054" y="2007"/>
                <a:chExt cx="804" cy="260"/>
              </a:xfrm>
            </p:grpSpPr>
            <p:grpSp>
              <p:nvGrpSpPr>
                <p:cNvPr id="19503" name="Group 51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507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508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9504" name="Group 54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505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506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19489" name="Group 57"/>
              <p:cNvGrpSpPr>
                <a:grpSpLocks/>
              </p:cNvGrpSpPr>
              <p:nvPr/>
            </p:nvGrpSpPr>
            <p:grpSpPr bwMode="auto">
              <a:xfrm>
                <a:off x="2894" y="2007"/>
                <a:ext cx="804" cy="260"/>
                <a:chOff x="2054" y="2007"/>
                <a:chExt cx="804" cy="260"/>
              </a:xfrm>
            </p:grpSpPr>
            <p:grpSp>
              <p:nvGrpSpPr>
                <p:cNvPr id="19497" name="Group 58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501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502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9498" name="Group 61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499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500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19490" name="Group 64"/>
              <p:cNvGrpSpPr>
                <a:grpSpLocks/>
              </p:cNvGrpSpPr>
              <p:nvPr/>
            </p:nvGrpSpPr>
            <p:grpSpPr bwMode="auto">
              <a:xfrm>
                <a:off x="3734" y="2015"/>
                <a:ext cx="804" cy="260"/>
                <a:chOff x="2054" y="2007"/>
                <a:chExt cx="804" cy="260"/>
              </a:xfrm>
            </p:grpSpPr>
            <p:grpSp>
              <p:nvGrpSpPr>
                <p:cNvPr id="19491" name="Group 65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495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496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9492" name="Group 68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493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494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sp>
          <p:nvSpPr>
            <p:cNvPr id="19474" name="Oval 71"/>
            <p:cNvSpPr>
              <a:spLocks noChangeArrowheads="1"/>
            </p:cNvSpPr>
            <p:nvPr/>
          </p:nvSpPr>
          <p:spPr bwMode="auto">
            <a:xfrm>
              <a:off x="1008517" y="1417632"/>
              <a:ext cx="555625" cy="519113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9475" name="Text Box 72"/>
            <p:cNvSpPr txBox="1">
              <a:spLocks noChangeArrowheads="1"/>
            </p:cNvSpPr>
            <p:nvPr/>
          </p:nvSpPr>
          <p:spPr bwMode="auto">
            <a:xfrm>
              <a:off x="1130115" y="1392232"/>
              <a:ext cx="3175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9476" name="Text Box 73"/>
            <p:cNvSpPr txBox="1">
              <a:spLocks noChangeArrowheads="1"/>
            </p:cNvSpPr>
            <p:nvPr/>
          </p:nvSpPr>
          <p:spPr bwMode="auto">
            <a:xfrm>
              <a:off x="1165679" y="1639882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9477" name="Freeform 74"/>
            <p:cNvSpPr>
              <a:spLocks/>
            </p:cNvSpPr>
            <p:nvPr/>
          </p:nvSpPr>
          <p:spPr bwMode="auto">
            <a:xfrm>
              <a:off x="1286329" y="850894"/>
              <a:ext cx="1741488" cy="388938"/>
            </a:xfrm>
            <a:custGeom>
              <a:avLst/>
              <a:gdLst>
                <a:gd name="T0" fmla="*/ 0 w 1152"/>
                <a:gd name="T1" fmla="*/ 217 h 276"/>
                <a:gd name="T2" fmla="*/ 94 w 1152"/>
                <a:gd name="T3" fmla="*/ 123 h 276"/>
                <a:gd name="T4" fmla="*/ 363 w 1152"/>
                <a:gd name="T5" fmla="*/ 28 h 276"/>
                <a:gd name="T6" fmla="*/ 617 w 1152"/>
                <a:gd name="T7" fmla="*/ 4 h 276"/>
                <a:gd name="T8" fmla="*/ 900 w 1152"/>
                <a:gd name="T9" fmla="*/ 47 h 276"/>
                <a:gd name="T10" fmla="*/ 1045 w 1152"/>
                <a:gd name="T11" fmla="*/ 148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8" name="Freeform 75"/>
            <p:cNvSpPr>
              <a:spLocks/>
            </p:cNvSpPr>
            <p:nvPr/>
          </p:nvSpPr>
          <p:spPr bwMode="auto">
            <a:xfrm flipV="1">
              <a:off x="1299029" y="2130419"/>
              <a:ext cx="1739900" cy="388938"/>
            </a:xfrm>
            <a:custGeom>
              <a:avLst/>
              <a:gdLst>
                <a:gd name="T0" fmla="*/ 0 w 1152"/>
                <a:gd name="T1" fmla="*/ 217 h 276"/>
                <a:gd name="T2" fmla="*/ 94 w 1152"/>
                <a:gd name="T3" fmla="*/ 123 h 276"/>
                <a:gd name="T4" fmla="*/ 362 w 1152"/>
                <a:gd name="T5" fmla="*/ 28 h 276"/>
                <a:gd name="T6" fmla="*/ 616 w 1152"/>
                <a:gd name="T7" fmla="*/ 4 h 276"/>
                <a:gd name="T8" fmla="*/ 898 w 1152"/>
                <a:gd name="T9" fmla="*/ 47 h 276"/>
                <a:gd name="T10" fmla="*/ 1043 w 1152"/>
                <a:gd name="T11" fmla="*/ 148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0" name="Line 77"/>
            <p:cNvSpPr>
              <a:spLocks noChangeShapeType="1"/>
            </p:cNvSpPr>
            <p:nvPr/>
          </p:nvSpPr>
          <p:spPr bwMode="auto">
            <a:xfrm>
              <a:off x="1286329" y="1239832"/>
              <a:ext cx="0" cy="17780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1" name="Line 78"/>
            <p:cNvSpPr>
              <a:spLocks noChangeShapeType="1"/>
            </p:cNvSpPr>
            <p:nvPr/>
          </p:nvSpPr>
          <p:spPr bwMode="auto">
            <a:xfrm>
              <a:off x="1299029" y="1951032"/>
              <a:ext cx="0" cy="176213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4" name="Object 30"/>
            <p:cNvGraphicFramePr>
              <a:graphicFrameLocks noChangeAspect="1"/>
            </p:cNvGraphicFramePr>
            <p:nvPr/>
          </p:nvGraphicFramePr>
          <p:xfrm>
            <a:off x="4294968" y="2388358"/>
            <a:ext cx="1091550" cy="436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24" name="Equation" r:id="rId4" imgW="634725" imgH="253890" progId="Equation.DSMT4">
                    <p:embed/>
                  </p:oleObj>
                </mc:Choice>
                <mc:Fallback>
                  <p:oleObj name="Equation" r:id="rId4" imgW="634725" imgH="253890" progId="Equation.DSMT4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4968" y="2388358"/>
                          <a:ext cx="1091550" cy="4366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86" name="Oval 83"/>
            <p:cNvSpPr>
              <a:spLocks noChangeArrowheads="1"/>
            </p:cNvSpPr>
            <p:nvPr/>
          </p:nvSpPr>
          <p:spPr bwMode="auto">
            <a:xfrm>
              <a:off x="3850781" y="1760561"/>
              <a:ext cx="166526" cy="15554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" name="Object 101"/>
            <p:cNvGraphicFramePr>
              <a:graphicFrameLocks noChangeAspect="1"/>
            </p:cNvGraphicFramePr>
            <p:nvPr/>
          </p:nvGraphicFramePr>
          <p:xfrm>
            <a:off x="7818671" y="1028369"/>
            <a:ext cx="552450" cy="276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25" name="Equation" r:id="rId6" imgW="355138" imgH="177569" progId="Equation.DSMT4">
                    <p:embed/>
                  </p:oleObj>
                </mc:Choice>
                <mc:Fallback>
                  <p:oleObj name="Equation" r:id="rId6" imgW="355138" imgH="177569" progId="Equation.DSMT4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18671" y="1028369"/>
                          <a:ext cx="552450" cy="2767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7" name="Object 11"/>
            <p:cNvGraphicFramePr>
              <a:graphicFrameLocks noChangeAspect="1"/>
            </p:cNvGraphicFramePr>
            <p:nvPr/>
          </p:nvGraphicFramePr>
          <p:xfrm>
            <a:off x="7808913" y="2041978"/>
            <a:ext cx="571500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26" name="Equation" r:id="rId8" imgW="368140" imgH="177723" progId="Equation.DSMT4">
                    <p:embed/>
                  </p:oleObj>
                </mc:Choice>
                <mc:Fallback>
                  <p:oleObj name="Equation" r:id="rId8" imgW="368140" imgH="177723" progId="Equation.DSMT4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08913" y="2041978"/>
                          <a:ext cx="571500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101"/>
            <p:cNvGraphicFramePr>
              <a:graphicFrameLocks noChangeAspect="1"/>
            </p:cNvGraphicFramePr>
            <p:nvPr/>
          </p:nvGraphicFramePr>
          <p:xfrm>
            <a:off x="6628727" y="1494517"/>
            <a:ext cx="338137" cy="424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27" name="Equation" r:id="rId10" imgW="152334" imgH="190417" progId="Equation.DSMT4">
                    <p:embed/>
                  </p:oleObj>
                </mc:Choice>
                <mc:Fallback>
                  <p:oleObj name="Equation" r:id="rId10" imgW="152334" imgH="190417" progId="Equation.DSMT4">
                    <p:embed/>
                    <p:pic>
                      <p:nvPicPr>
                        <p:cNvPr id="0" name="Picture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8727" y="1494517"/>
                          <a:ext cx="338137" cy="4241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1"/>
            <p:cNvGraphicFramePr>
              <a:graphicFrameLocks noChangeAspect="1"/>
            </p:cNvGraphicFramePr>
            <p:nvPr/>
          </p:nvGraphicFramePr>
          <p:xfrm>
            <a:off x="4170135" y="1495928"/>
            <a:ext cx="1022351" cy="418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28" name="Equation" r:id="rId12" imgW="622030" imgH="253890" progId="Equation.DSMT4">
                    <p:embed/>
                  </p:oleObj>
                </mc:Choice>
                <mc:Fallback>
                  <p:oleObj name="Equation" r:id="rId12" imgW="622030" imgH="253890" progId="Equation.DSMT4">
                    <p:embed/>
                    <p:pic>
                      <p:nvPicPr>
                        <p:cNvPr id="0" name="Picture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0135" y="1495928"/>
                          <a:ext cx="1022351" cy="4188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101"/>
            <p:cNvGraphicFramePr>
              <a:graphicFrameLocks noChangeAspect="1"/>
            </p:cNvGraphicFramePr>
            <p:nvPr/>
          </p:nvGraphicFramePr>
          <p:xfrm>
            <a:off x="174173" y="1508918"/>
            <a:ext cx="722765" cy="426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729" name="Equation" r:id="rId14" imgW="431613" imgH="253890" progId="Equation.DSMT4">
                    <p:embed/>
                  </p:oleObj>
                </mc:Choice>
                <mc:Fallback>
                  <p:oleObj name="Equation" r:id="rId14" imgW="431613" imgH="253890" progId="Equation.DSMT4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173" y="1508918"/>
                          <a:ext cx="722765" cy="426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6" name="AutoShape 78"/>
            <p:cNvSpPr>
              <a:spLocks noChangeArrowheads="1"/>
            </p:cNvSpPr>
            <p:nvPr/>
          </p:nvSpPr>
          <p:spPr bwMode="auto">
            <a:xfrm rot="5400000">
              <a:off x="6067540" y="1632020"/>
              <a:ext cx="762057" cy="177421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3" name="Text Box 10"/>
          <p:cNvSpPr txBox="1">
            <a:spLocks noChangeArrowheads="1"/>
          </p:cNvSpPr>
          <p:nvPr/>
        </p:nvSpPr>
        <p:spPr bwMode="auto">
          <a:xfrm>
            <a:off x="760412" y="3048181"/>
            <a:ext cx="7412037" cy="7620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Find the potential </a:t>
            </a:r>
            <a:r>
              <a:rPr lang="en-US" dirty="0" smtClean="0">
                <a:solidFill>
                  <a:schemeClr val="bg2"/>
                </a:solidFill>
              </a:rPr>
              <a:t>function </a:t>
            </a:r>
            <a:r>
              <a:rPr lang="en-US" dirty="0" smtClean="0">
                <a:solidFill>
                  <a:schemeClr val="bg2"/>
                </a:solidFill>
                <a:sym typeface="Symbol" panose="05050102010706020507" pitchFamily="18" charset="2"/>
              </a:rPr>
              <a:t>(</a:t>
            </a:r>
            <a:r>
              <a:rPr lang="en-US" i="1" dirty="0" smtClean="0">
                <a:solidFill>
                  <a:schemeClr val="bg2"/>
                </a:solidFill>
                <a:latin typeface="+mn-lt"/>
                <a:sym typeface="Symbol" panose="05050102010706020507" pitchFamily="18" charset="2"/>
              </a:rPr>
              <a:t>x</a:t>
            </a:r>
            <a:r>
              <a:rPr lang="en-US" dirty="0" smtClean="0">
                <a:solidFill>
                  <a:schemeClr val="bg2"/>
                </a:solidFill>
                <a:sym typeface="Symbol" panose="05050102010706020507" pitchFamily="18" charset="2"/>
              </a:rPr>
              <a:t>)</a:t>
            </a:r>
            <a:r>
              <a:rPr lang="en-US" sz="2400" i="1" dirty="0" smtClean="0">
                <a:solidFill>
                  <a:schemeClr val="bg2"/>
                </a:solidFill>
                <a:latin typeface="Times New Roman" pitchFamily="18" charset="0"/>
              </a:rPr>
              <a:t>,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0</a:t>
            </a:r>
            <a:r>
              <a:rPr lang="en-US" sz="2000" i="1" dirty="0" smtClean="0">
                <a:solidFill>
                  <a:schemeClr val="bg2"/>
                </a:solidFill>
                <a:latin typeface="Times New Roman" pitchFamily="18" charset="0"/>
              </a:rPr>
              <a:t> &lt; x &lt; h, </a:t>
            </a:r>
            <a:r>
              <a:rPr lang="en-US" dirty="0" smtClean="0">
                <a:solidFill>
                  <a:schemeClr val="bg2"/>
                </a:solidFill>
              </a:rPr>
              <a:t>assuming </a:t>
            </a:r>
            <a:r>
              <a:rPr lang="en-US" dirty="0">
                <a:solidFill>
                  <a:schemeClr val="bg2"/>
                </a:solidFill>
              </a:rPr>
              <a:t>that the reference point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dirty="0">
                <a:solidFill>
                  <a:schemeClr val="bg2"/>
                </a:solidFill>
              </a:rPr>
              <a:t> is on the bottom plate, and the voltage at </a:t>
            </a:r>
            <a:r>
              <a:rPr lang="en-US" sz="2000" i="1" u="sng" dirty="0">
                <a:solidFill>
                  <a:schemeClr val="bg2"/>
                </a:solidFill>
                <a:latin typeface="Times New Roman" pitchFamily="18" charset="0"/>
              </a:rPr>
              <a:t>R</a:t>
            </a:r>
            <a:r>
              <a:rPr lang="en-US" dirty="0">
                <a:solidFill>
                  <a:schemeClr val="bg2"/>
                </a:solidFill>
              </a:rPr>
              <a:t> is zero. </a:t>
            </a:r>
          </a:p>
        </p:txBody>
      </p:sp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3393305" y="0"/>
            <a:ext cx="377859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Example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2" name="Object 90"/>
          <p:cNvGraphicFramePr>
            <a:graphicFrameLocks noChangeAspect="1"/>
          </p:cNvGraphicFramePr>
          <p:nvPr/>
        </p:nvGraphicFramePr>
        <p:xfrm>
          <a:off x="1354138" y="3981450"/>
          <a:ext cx="6665912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4" name="Equation" r:id="rId4" imgW="3530600" imgH="469900" progId="Equation.DSMT4">
                  <p:embed/>
                </p:oleObj>
              </mc:Choice>
              <mc:Fallback>
                <p:oleObj name="Equation" r:id="rId4" imgW="3530600" imgH="469900" progId="Equation.DSMT4">
                  <p:embed/>
                  <p:pic>
                    <p:nvPicPr>
                      <p:cNvPr id="0" name="Object 1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4138" y="3981450"/>
                        <a:ext cx="6665912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90"/>
          <p:cNvGraphicFramePr>
            <a:graphicFrameLocks noChangeAspect="1"/>
          </p:cNvGraphicFramePr>
          <p:nvPr/>
        </p:nvGraphicFramePr>
        <p:xfrm>
          <a:off x="3351545" y="5193661"/>
          <a:ext cx="40513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5" name="Equation" r:id="rId6" imgW="2145369" imgH="253890" progId="Equation.DSMT4">
                  <p:embed/>
                </p:oleObj>
              </mc:Choice>
              <mc:Fallback>
                <p:oleObj name="Equation" r:id="rId6" imgW="2145369" imgH="253890" progId="Equation.DSMT4">
                  <p:embed/>
                  <p:pic>
                    <p:nvPicPr>
                      <p:cNvPr id="0" name="Object 1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545" y="5193661"/>
                        <a:ext cx="40513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8" name="Straight Connector 77"/>
          <p:cNvCxnSpPr/>
          <p:nvPr/>
        </p:nvCxnSpPr>
        <p:spPr bwMode="auto">
          <a:xfrm flipV="1">
            <a:off x="4263663" y="5105911"/>
            <a:ext cx="468085" cy="6531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9465" name="Object 95"/>
          <p:cNvGraphicFramePr>
            <a:graphicFrameLocks noChangeAspect="1"/>
          </p:cNvGraphicFramePr>
          <p:nvPr/>
        </p:nvGraphicFramePr>
        <p:xfrm>
          <a:off x="3048907" y="5907541"/>
          <a:ext cx="2852738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6" name="Equation" r:id="rId8" imgW="1511300" imgH="431800" progId="Equation.DSMT4">
                  <p:embed/>
                </p:oleObj>
              </mc:Choice>
              <mc:Fallback>
                <p:oleObj name="Equation" r:id="rId8" imgW="1511300" imgH="431800" progId="Equation.DSMT4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907" y="5907541"/>
                        <a:ext cx="2852738" cy="814387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2483896" y="5227093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Also,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899810" y="6086051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89"/>
          <p:cNvGrpSpPr/>
          <p:nvPr/>
        </p:nvGrpSpPr>
        <p:grpSpPr>
          <a:xfrm>
            <a:off x="174173" y="734867"/>
            <a:ext cx="8206240" cy="2090111"/>
            <a:chOff x="174173" y="734867"/>
            <a:chExt cx="8206240" cy="2090111"/>
          </a:xfrm>
        </p:grpSpPr>
        <p:sp>
          <p:nvSpPr>
            <p:cNvPr id="19468" name="Line 19"/>
            <p:cNvSpPr>
              <a:spLocks noChangeShapeType="1"/>
            </p:cNvSpPr>
            <p:nvPr/>
          </p:nvSpPr>
          <p:spPr bwMode="auto">
            <a:xfrm>
              <a:off x="3967617" y="2230432"/>
              <a:ext cx="0" cy="2889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9" name="AutoShape 20"/>
            <p:cNvSpPr>
              <a:spLocks noChangeArrowheads="1"/>
            </p:cNvSpPr>
            <p:nvPr/>
          </p:nvSpPr>
          <p:spPr bwMode="auto">
            <a:xfrm flipV="1">
              <a:off x="3859667" y="2525707"/>
              <a:ext cx="211138" cy="236538"/>
            </a:xfrm>
            <a:prstGeom prst="triangle">
              <a:avLst>
                <a:gd name="adj" fmla="val 50000"/>
              </a:avLst>
            </a:prstGeom>
            <a:solidFill>
              <a:schemeClr val="bg2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Rectangle 25"/>
            <p:cNvSpPr>
              <a:spLocks noChangeArrowheads="1"/>
            </p:cNvSpPr>
            <p:nvPr/>
          </p:nvSpPr>
          <p:spPr bwMode="auto">
            <a:xfrm>
              <a:off x="2721429" y="1116007"/>
              <a:ext cx="4957763" cy="79375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9471" name="Rectangle 26"/>
            <p:cNvSpPr>
              <a:spLocks noChangeArrowheads="1"/>
            </p:cNvSpPr>
            <p:nvPr/>
          </p:nvSpPr>
          <p:spPr bwMode="auto">
            <a:xfrm>
              <a:off x="2721429" y="2165344"/>
              <a:ext cx="4957763" cy="77788"/>
            </a:xfrm>
            <a:prstGeom prst="rect">
              <a:avLst/>
            </a:prstGeom>
            <a:solidFill>
              <a:srgbClr val="FF9933"/>
            </a:solidFill>
            <a:ln w="12700">
              <a:solidFill>
                <a:srgbClr val="FF9933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grpSp>
          <p:nvGrpSpPr>
            <p:cNvPr id="6" name="Group 88"/>
            <p:cNvGrpSpPr/>
            <p:nvPr/>
          </p:nvGrpSpPr>
          <p:grpSpPr>
            <a:xfrm>
              <a:off x="3265954" y="1143966"/>
              <a:ext cx="3811588" cy="366547"/>
              <a:chOff x="6609652" y="270511"/>
              <a:chExt cx="3811588" cy="366547"/>
            </a:xfrm>
          </p:grpSpPr>
          <p:sp>
            <p:nvSpPr>
              <p:cNvPr id="19528" name="Text Box 30"/>
              <p:cNvSpPr txBox="1">
                <a:spLocks noChangeArrowheads="1"/>
              </p:cNvSpPr>
              <p:nvPr/>
            </p:nvSpPr>
            <p:spPr bwMode="auto">
              <a:xfrm>
                <a:off x="6609652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9" name="Text Box 31"/>
              <p:cNvSpPr txBox="1">
                <a:spLocks noChangeArrowheads="1"/>
              </p:cNvSpPr>
              <p:nvPr/>
            </p:nvSpPr>
            <p:spPr bwMode="auto">
              <a:xfrm>
                <a:off x="6928131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6" name="Text Box 33"/>
              <p:cNvSpPr txBox="1">
                <a:spLocks noChangeArrowheads="1"/>
              </p:cNvSpPr>
              <p:nvPr/>
            </p:nvSpPr>
            <p:spPr bwMode="auto">
              <a:xfrm>
                <a:off x="7245099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7" name="Text Box 34"/>
              <p:cNvSpPr txBox="1">
                <a:spLocks noChangeArrowheads="1"/>
              </p:cNvSpPr>
              <p:nvPr/>
            </p:nvSpPr>
            <p:spPr bwMode="auto">
              <a:xfrm>
                <a:off x="7563578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2" name="Text Box 37"/>
              <p:cNvSpPr txBox="1">
                <a:spLocks noChangeArrowheads="1"/>
              </p:cNvSpPr>
              <p:nvPr/>
            </p:nvSpPr>
            <p:spPr bwMode="auto">
              <a:xfrm>
                <a:off x="7880546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3" name="Text Box 38"/>
              <p:cNvSpPr txBox="1">
                <a:spLocks noChangeArrowheads="1"/>
              </p:cNvSpPr>
              <p:nvPr/>
            </p:nvSpPr>
            <p:spPr bwMode="auto">
              <a:xfrm>
                <a:off x="8199025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0" name="Text Box 40"/>
              <p:cNvSpPr txBox="1">
                <a:spLocks noChangeArrowheads="1"/>
              </p:cNvSpPr>
              <p:nvPr/>
            </p:nvSpPr>
            <p:spPr bwMode="auto">
              <a:xfrm>
                <a:off x="8515993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21" name="Text Box 41"/>
              <p:cNvSpPr txBox="1">
                <a:spLocks noChangeArrowheads="1"/>
              </p:cNvSpPr>
              <p:nvPr/>
            </p:nvSpPr>
            <p:spPr bwMode="auto">
              <a:xfrm>
                <a:off x="8834472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16" name="Text Box 44"/>
              <p:cNvSpPr txBox="1">
                <a:spLocks noChangeArrowheads="1"/>
              </p:cNvSpPr>
              <p:nvPr/>
            </p:nvSpPr>
            <p:spPr bwMode="auto">
              <a:xfrm>
                <a:off x="9151440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17" name="Text Box 45"/>
              <p:cNvSpPr txBox="1">
                <a:spLocks noChangeArrowheads="1"/>
              </p:cNvSpPr>
              <p:nvPr/>
            </p:nvSpPr>
            <p:spPr bwMode="auto">
              <a:xfrm>
                <a:off x="9469919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14" name="Text Box 47"/>
              <p:cNvSpPr txBox="1">
                <a:spLocks noChangeArrowheads="1"/>
              </p:cNvSpPr>
              <p:nvPr/>
            </p:nvSpPr>
            <p:spPr bwMode="auto">
              <a:xfrm>
                <a:off x="9786887" y="270511"/>
                <a:ext cx="317380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  <p:sp>
            <p:nvSpPr>
              <p:cNvPr id="19515" name="Text Box 48"/>
              <p:cNvSpPr txBox="1">
                <a:spLocks noChangeArrowheads="1"/>
              </p:cNvSpPr>
              <p:nvPr/>
            </p:nvSpPr>
            <p:spPr bwMode="auto">
              <a:xfrm>
                <a:off x="10105371" y="270511"/>
                <a:ext cx="315869" cy="366547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+</a:t>
                </a:r>
              </a:p>
            </p:txBody>
          </p:sp>
        </p:grpSp>
        <p:grpSp>
          <p:nvGrpSpPr>
            <p:cNvPr id="7" name="Group 49"/>
            <p:cNvGrpSpPr>
              <a:grpSpLocks/>
            </p:cNvGrpSpPr>
            <p:nvPr/>
          </p:nvGrpSpPr>
          <p:grpSpPr bwMode="auto">
            <a:xfrm>
              <a:off x="3313567" y="1904994"/>
              <a:ext cx="3754438" cy="377825"/>
              <a:chOff x="2054" y="2007"/>
              <a:chExt cx="2484" cy="268"/>
            </a:xfrm>
          </p:grpSpPr>
          <p:grpSp>
            <p:nvGrpSpPr>
              <p:cNvPr id="8" name="Group 50"/>
              <p:cNvGrpSpPr>
                <a:grpSpLocks/>
              </p:cNvGrpSpPr>
              <p:nvPr/>
            </p:nvGrpSpPr>
            <p:grpSpPr bwMode="auto">
              <a:xfrm>
                <a:off x="2054" y="2007"/>
                <a:ext cx="804" cy="260"/>
                <a:chOff x="2054" y="2007"/>
                <a:chExt cx="804" cy="260"/>
              </a:xfrm>
            </p:grpSpPr>
            <p:grpSp>
              <p:nvGrpSpPr>
                <p:cNvPr id="9" name="Group 51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507" name="Text Box 5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508" name="Text Box 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0" name="Group 54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505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506" name="Text Box 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11" name="Group 57"/>
              <p:cNvGrpSpPr>
                <a:grpSpLocks/>
              </p:cNvGrpSpPr>
              <p:nvPr/>
            </p:nvGrpSpPr>
            <p:grpSpPr bwMode="auto">
              <a:xfrm>
                <a:off x="2894" y="2007"/>
                <a:ext cx="804" cy="260"/>
                <a:chOff x="2054" y="2007"/>
                <a:chExt cx="804" cy="260"/>
              </a:xfrm>
            </p:grpSpPr>
            <p:grpSp>
              <p:nvGrpSpPr>
                <p:cNvPr id="12" name="Group 58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501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502" name="Text Box 6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3" name="Group 61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499" name="Text Box 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500" name="Text Box 6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  <p:grpSp>
            <p:nvGrpSpPr>
              <p:cNvPr id="14" name="Group 64"/>
              <p:cNvGrpSpPr>
                <a:grpSpLocks/>
              </p:cNvGrpSpPr>
              <p:nvPr/>
            </p:nvGrpSpPr>
            <p:grpSpPr bwMode="auto">
              <a:xfrm>
                <a:off x="3734" y="2015"/>
                <a:ext cx="804" cy="260"/>
                <a:chOff x="2054" y="2007"/>
                <a:chExt cx="804" cy="260"/>
              </a:xfrm>
            </p:grpSpPr>
            <p:grpSp>
              <p:nvGrpSpPr>
                <p:cNvPr id="15" name="Group 65"/>
                <p:cNvGrpSpPr>
                  <a:grpSpLocks/>
                </p:cNvGrpSpPr>
                <p:nvPr/>
              </p:nvGrpSpPr>
              <p:grpSpPr bwMode="auto">
                <a:xfrm>
                  <a:off x="2054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495" name="Text Box 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496" name="Text Box 6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  <p:grpSp>
              <p:nvGrpSpPr>
                <p:cNvPr id="16" name="Group 68"/>
                <p:cNvGrpSpPr>
                  <a:grpSpLocks/>
                </p:cNvGrpSpPr>
                <p:nvPr/>
              </p:nvGrpSpPr>
              <p:grpSpPr bwMode="auto">
                <a:xfrm>
                  <a:off x="2486" y="2007"/>
                  <a:ext cx="372" cy="260"/>
                  <a:chOff x="2054" y="2007"/>
                  <a:chExt cx="372" cy="260"/>
                </a:xfrm>
              </p:grpSpPr>
              <p:sp>
                <p:nvSpPr>
                  <p:cNvPr id="19493" name="Text Box 6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  <p:sp>
                <p:nvSpPr>
                  <p:cNvPr id="19494" name="Text Box 7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4" y="2007"/>
                    <a:ext cx="172" cy="26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olidFill>
                          <a:schemeClr val="bg2"/>
                        </a:solidFill>
                      </a:rPr>
                      <a:t>-</a:t>
                    </a:r>
                  </a:p>
                </p:txBody>
              </p:sp>
            </p:grpSp>
          </p:grpSp>
        </p:grpSp>
        <p:sp>
          <p:nvSpPr>
            <p:cNvPr id="19474" name="Oval 71"/>
            <p:cNvSpPr>
              <a:spLocks noChangeArrowheads="1"/>
            </p:cNvSpPr>
            <p:nvPr/>
          </p:nvSpPr>
          <p:spPr bwMode="auto">
            <a:xfrm>
              <a:off x="1008517" y="1417632"/>
              <a:ext cx="555625" cy="519113"/>
            </a:xfrm>
            <a:prstGeom prst="ellips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19475" name="Text Box 72"/>
            <p:cNvSpPr txBox="1">
              <a:spLocks noChangeArrowheads="1"/>
            </p:cNvSpPr>
            <p:nvPr/>
          </p:nvSpPr>
          <p:spPr bwMode="auto">
            <a:xfrm>
              <a:off x="1130115" y="1392232"/>
              <a:ext cx="3175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9476" name="Text Box 73"/>
            <p:cNvSpPr txBox="1">
              <a:spLocks noChangeArrowheads="1"/>
            </p:cNvSpPr>
            <p:nvPr/>
          </p:nvSpPr>
          <p:spPr bwMode="auto">
            <a:xfrm>
              <a:off x="1165679" y="1639882"/>
              <a:ext cx="2603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9477" name="Freeform 74"/>
            <p:cNvSpPr>
              <a:spLocks/>
            </p:cNvSpPr>
            <p:nvPr/>
          </p:nvSpPr>
          <p:spPr bwMode="auto">
            <a:xfrm>
              <a:off x="1286329" y="850894"/>
              <a:ext cx="1741488" cy="388938"/>
            </a:xfrm>
            <a:custGeom>
              <a:avLst/>
              <a:gdLst>
                <a:gd name="T0" fmla="*/ 0 w 1152"/>
                <a:gd name="T1" fmla="*/ 217 h 276"/>
                <a:gd name="T2" fmla="*/ 94 w 1152"/>
                <a:gd name="T3" fmla="*/ 123 h 276"/>
                <a:gd name="T4" fmla="*/ 363 w 1152"/>
                <a:gd name="T5" fmla="*/ 28 h 276"/>
                <a:gd name="T6" fmla="*/ 617 w 1152"/>
                <a:gd name="T7" fmla="*/ 4 h 276"/>
                <a:gd name="T8" fmla="*/ 900 w 1152"/>
                <a:gd name="T9" fmla="*/ 47 h 276"/>
                <a:gd name="T10" fmla="*/ 1045 w 1152"/>
                <a:gd name="T11" fmla="*/ 148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8" name="Freeform 75"/>
            <p:cNvSpPr>
              <a:spLocks/>
            </p:cNvSpPr>
            <p:nvPr/>
          </p:nvSpPr>
          <p:spPr bwMode="auto">
            <a:xfrm flipV="1">
              <a:off x="1299029" y="2130419"/>
              <a:ext cx="1739900" cy="388938"/>
            </a:xfrm>
            <a:custGeom>
              <a:avLst/>
              <a:gdLst>
                <a:gd name="T0" fmla="*/ 0 w 1152"/>
                <a:gd name="T1" fmla="*/ 217 h 276"/>
                <a:gd name="T2" fmla="*/ 94 w 1152"/>
                <a:gd name="T3" fmla="*/ 123 h 276"/>
                <a:gd name="T4" fmla="*/ 362 w 1152"/>
                <a:gd name="T5" fmla="*/ 28 h 276"/>
                <a:gd name="T6" fmla="*/ 616 w 1152"/>
                <a:gd name="T7" fmla="*/ 4 h 276"/>
                <a:gd name="T8" fmla="*/ 898 w 1152"/>
                <a:gd name="T9" fmla="*/ 47 h 276"/>
                <a:gd name="T10" fmla="*/ 1043 w 1152"/>
                <a:gd name="T11" fmla="*/ 148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152"/>
                <a:gd name="T19" fmla="*/ 0 h 276"/>
                <a:gd name="T20" fmla="*/ 1152 w 1152"/>
                <a:gd name="T21" fmla="*/ 276 h 27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152" h="276">
                  <a:moveTo>
                    <a:pt x="0" y="276"/>
                  </a:moveTo>
                  <a:cubicBezTo>
                    <a:pt x="18" y="236"/>
                    <a:pt x="37" y="196"/>
                    <a:pt x="104" y="156"/>
                  </a:cubicBezTo>
                  <a:cubicBezTo>
                    <a:pt x="171" y="116"/>
                    <a:pt x="304" y="61"/>
                    <a:pt x="400" y="36"/>
                  </a:cubicBezTo>
                  <a:cubicBezTo>
                    <a:pt x="496" y="11"/>
                    <a:pt x="581" y="0"/>
                    <a:pt x="680" y="4"/>
                  </a:cubicBezTo>
                  <a:cubicBezTo>
                    <a:pt x="779" y="8"/>
                    <a:pt x="913" y="29"/>
                    <a:pt x="992" y="60"/>
                  </a:cubicBezTo>
                  <a:cubicBezTo>
                    <a:pt x="1071" y="91"/>
                    <a:pt x="1123" y="164"/>
                    <a:pt x="1152" y="188"/>
                  </a:cubicBezTo>
                </a:path>
              </a:pathLst>
            </a:custGeom>
            <a:noFill/>
            <a:ln w="28575" cap="flat" cmpd="sng">
              <a:solidFill>
                <a:srgbClr val="FF99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0" name="Line 77"/>
            <p:cNvSpPr>
              <a:spLocks noChangeShapeType="1"/>
            </p:cNvSpPr>
            <p:nvPr/>
          </p:nvSpPr>
          <p:spPr bwMode="auto">
            <a:xfrm>
              <a:off x="1286329" y="1239832"/>
              <a:ext cx="0" cy="177800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81" name="Line 78"/>
            <p:cNvSpPr>
              <a:spLocks noChangeShapeType="1"/>
            </p:cNvSpPr>
            <p:nvPr/>
          </p:nvSpPr>
          <p:spPr bwMode="auto">
            <a:xfrm>
              <a:off x="1299029" y="1951032"/>
              <a:ext cx="0" cy="176213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74" name="Object 30"/>
            <p:cNvGraphicFramePr>
              <a:graphicFrameLocks noChangeAspect="1"/>
            </p:cNvGraphicFramePr>
            <p:nvPr/>
          </p:nvGraphicFramePr>
          <p:xfrm>
            <a:off x="4294968" y="2388358"/>
            <a:ext cx="1091550" cy="4366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97" name="Equation" r:id="rId10" imgW="634725" imgH="253890" progId="Equation.DSMT4">
                    <p:embed/>
                  </p:oleObj>
                </mc:Choice>
                <mc:Fallback>
                  <p:oleObj name="Equation" r:id="rId10" imgW="634725" imgH="253890" progId="Equation.DSMT4">
                    <p:embed/>
                    <p:pic>
                      <p:nvPicPr>
                        <p:cNvPr id="0" name="Object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94968" y="2388358"/>
                          <a:ext cx="1091550" cy="4366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0" name="Straight Connector 79"/>
            <p:cNvCxnSpPr/>
            <p:nvPr/>
          </p:nvCxnSpPr>
          <p:spPr bwMode="auto">
            <a:xfrm>
              <a:off x="3930555" y="1201003"/>
              <a:ext cx="0" cy="6823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486" name="Oval 83"/>
            <p:cNvSpPr>
              <a:spLocks noChangeArrowheads="1"/>
            </p:cNvSpPr>
            <p:nvPr/>
          </p:nvSpPr>
          <p:spPr bwMode="auto">
            <a:xfrm>
              <a:off x="3850781" y="1760561"/>
              <a:ext cx="166526" cy="15554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79" name="Object 101"/>
            <p:cNvGraphicFramePr>
              <a:graphicFrameLocks noChangeAspect="1"/>
            </p:cNvGraphicFramePr>
            <p:nvPr/>
          </p:nvGraphicFramePr>
          <p:xfrm>
            <a:off x="7818671" y="1028369"/>
            <a:ext cx="552450" cy="27678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98" name="Equation" r:id="rId12" imgW="355138" imgH="177569" progId="Equation.DSMT4">
                    <p:embed/>
                  </p:oleObj>
                </mc:Choice>
                <mc:Fallback>
                  <p:oleObj name="Equation" r:id="rId12" imgW="355138" imgH="177569" progId="Equation.DSMT4">
                    <p:embed/>
                    <p:pic>
                      <p:nvPicPr>
                        <p:cNvPr id="0" name="Object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18671" y="1028369"/>
                          <a:ext cx="552450" cy="27678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7" name="Object 11"/>
            <p:cNvGraphicFramePr>
              <a:graphicFrameLocks noChangeAspect="1"/>
            </p:cNvGraphicFramePr>
            <p:nvPr/>
          </p:nvGraphicFramePr>
          <p:xfrm>
            <a:off x="7808913" y="2041978"/>
            <a:ext cx="571500" cy="2762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699" name="Equation" r:id="rId14" imgW="368140" imgH="177723" progId="Equation.DSMT4">
                    <p:embed/>
                  </p:oleObj>
                </mc:Choice>
                <mc:Fallback>
                  <p:oleObj name="Equation" r:id="rId14" imgW="368140" imgH="177723" progId="Equation.DSMT4">
                    <p:embed/>
                    <p:pic>
                      <p:nvPicPr>
                        <p:cNvPr id="0" name="Object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08913" y="2041978"/>
                          <a:ext cx="571500" cy="2762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" name="Object 101"/>
            <p:cNvGraphicFramePr>
              <a:graphicFrameLocks noChangeAspect="1"/>
            </p:cNvGraphicFramePr>
            <p:nvPr/>
          </p:nvGraphicFramePr>
          <p:xfrm>
            <a:off x="6628727" y="1494517"/>
            <a:ext cx="338137" cy="424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0" name="Equation" r:id="rId16" imgW="152334" imgH="190417" progId="Equation.DSMT4">
                    <p:embed/>
                  </p:oleObj>
                </mc:Choice>
                <mc:Fallback>
                  <p:oleObj name="Equation" r:id="rId16" imgW="152334" imgH="190417" progId="Equation.DSMT4">
                    <p:embed/>
                    <p:pic>
                      <p:nvPicPr>
                        <p:cNvPr id="0" name="Object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8727" y="1494517"/>
                          <a:ext cx="338137" cy="4241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01"/>
            <p:cNvGraphicFramePr>
              <a:graphicFrameLocks noChangeAspect="1"/>
            </p:cNvGraphicFramePr>
            <p:nvPr/>
          </p:nvGraphicFramePr>
          <p:xfrm>
            <a:off x="4170135" y="1495928"/>
            <a:ext cx="1022351" cy="4188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1" name="Equation" r:id="rId18" imgW="622030" imgH="253890" progId="Equation.DSMT4">
                    <p:embed/>
                  </p:oleObj>
                </mc:Choice>
                <mc:Fallback>
                  <p:oleObj name="Equation" r:id="rId18" imgW="622030" imgH="253890" progId="Equation.DSMT4">
                    <p:embed/>
                    <p:pic>
                      <p:nvPicPr>
                        <p:cNvPr id="0" name="Object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0135" y="1495928"/>
                          <a:ext cx="1022351" cy="4188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01"/>
            <p:cNvGraphicFramePr>
              <a:graphicFrameLocks noChangeAspect="1"/>
            </p:cNvGraphicFramePr>
            <p:nvPr/>
          </p:nvGraphicFramePr>
          <p:xfrm>
            <a:off x="3532868" y="1384753"/>
            <a:ext cx="250825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2" name="Equation" r:id="rId20" imgW="152202" imgH="177569" progId="Equation.DSMT4">
                    <p:embed/>
                  </p:oleObj>
                </mc:Choice>
                <mc:Fallback>
                  <p:oleObj name="Equation" r:id="rId20" imgW="152202" imgH="177569" progId="Equation.DSMT4">
                    <p:embed/>
                    <p:pic>
                      <p:nvPicPr>
                        <p:cNvPr id="0" name="Object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32868" y="1384753"/>
                          <a:ext cx="250825" cy="292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4" name="Object 101"/>
            <p:cNvGraphicFramePr>
              <a:graphicFrameLocks noChangeAspect="1"/>
            </p:cNvGraphicFramePr>
            <p:nvPr/>
          </p:nvGraphicFramePr>
          <p:xfrm>
            <a:off x="174173" y="1508918"/>
            <a:ext cx="722765" cy="4262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3" name="Equation" r:id="rId22" imgW="431613" imgH="253890" progId="Equation.DSMT4">
                    <p:embed/>
                  </p:oleObj>
                </mc:Choice>
                <mc:Fallback>
                  <p:oleObj name="Equation" r:id="rId22" imgW="431613" imgH="253890" progId="Equation.DSMT4">
                    <p:embed/>
                    <p:pic>
                      <p:nvPicPr>
                        <p:cNvPr id="0" name="Object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173" y="1508918"/>
                          <a:ext cx="722765" cy="4262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92" name="Straight Arrow Connector 91"/>
            <p:cNvCxnSpPr/>
            <p:nvPr/>
          </p:nvCxnSpPr>
          <p:spPr bwMode="auto">
            <a:xfrm>
              <a:off x="3929744" y="1415143"/>
              <a:ext cx="0" cy="19594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81" name="Object 101"/>
            <p:cNvGraphicFramePr>
              <a:graphicFrameLocks noChangeAspect="1"/>
            </p:cNvGraphicFramePr>
            <p:nvPr/>
          </p:nvGraphicFramePr>
          <p:xfrm>
            <a:off x="4091491" y="734867"/>
            <a:ext cx="251432" cy="3368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4" name="Equation" r:id="rId24" imgW="152268" imgH="203024" progId="Equation.DSMT4">
                    <p:embed/>
                  </p:oleObj>
                </mc:Choice>
                <mc:Fallback>
                  <p:oleObj name="Equation" r:id="rId24" imgW="152268" imgH="203024" progId="Equation.DSMT4">
                    <p:embed/>
                    <p:pic>
                      <p:nvPicPr>
                        <p:cNvPr id="0" name="Object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91491" y="734867"/>
                          <a:ext cx="251432" cy="3368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" name="Object 101"/>
            <p:cNvGraphicFramePr>
              <a:graphicFrameLocks noChangeAspect="1"/>
            </p:cNvGraphicFramePr>
            <p:nvPr/>
          </p:nvGraphicFramePr>
          <p:xfrm>
            <a:off x="3492067" y="1684626"/>
            <a:ext cx="250825" cy="315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05" name="Equation" r:id="rId26" imgW="152334" imgH="190417" progId="Equation.DSMT4">
                    <p:embed/>
                  </p:oleObj>
                </mc:Choice>
                <mc:Fallback>
                  <p:oleObj name="Equation" r:id="rId26" imgW="152334" imgH="190417" progId="Equation.DSMT4">
                    <p:embed/>
                    <p:pic>
                      <p:nvPicPr>
                        <p:cNvPr id="0" name="Object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92067" y="1684626"/>
                          <a:ext cx="250825" cy="315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Oval 83"/>
            <p:cNvSpPr>
              <a:spLocks noChangeArrowheads="1"/>
            </p:cNvSpPr>
            <p:nvPr/>
          </p:nvSpPr>
          <p:spPr bwMode="auto">
            <a:xfrm>
              <a:off x="3853055" y="1066800"/>
              <a:ext cx="166526" cy="15554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78"/>
            <p:cNvSpPr>
              <a:spLocks noChangeArrowheads="1"/>
            </p:cNvSpPr>
            <p:nvPr/>
          </p:nvSpPr>
          <p:spPr bwMode="auto">
            <a:xfrm rot="5400000">
              <a:off x="6067540" y="1632020"/>
              <a:ext cx="762057" cy="177421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1718510" y="0"/>
            <a:ext cx="60875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Voltage Drop in Dynamics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45966" y="888433"/>
            <a:ext cx="7546418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In </a:t>
            </a:r>
            <a:r>
              <a:rPr lang="en-US" sz="2000" u="sng" dirty="0" smtClean="0">
                <a:solidFill>
                  <a:schemeClr val="bg1"/>
                </a:solidFill>
              </a:rPr>
              <a:t>statics</a:t>
            </a:r>
            <a:r>
              <a:rPr lang="en-US" sz="2000" dirty="0" smtClean="0">
                <a:solidFill>
                  <a:schemeClr val="bg1"/>
                </a:solidFill>
              </a:rPr>
              <a:t>, the voltage drop is unique, and does not depend on the shape of the path. In dynamics, this is not generally true. 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260909" y="1821719"/>
            <a:ext cx="5159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FF"/>
                </a:solidFill>
              </a:rPr>
              <a:t>Example:  </a:t>
            </a:r>
            <a:r>
              <a:rPr lang="en-US" dirty="0" smtClean="0">
                <a:solidFill>
                  <a:srgbClr val="FF00FF"/>
                </a:solidFill>
              </a:rPr>
              <a:t>TE</a:t>
            </a:r>
            <a:r>
              <a:rPr lang="en-US" baseline="-25000" dirty="0" smtClean="0">
                <a:solidFill>
                  <a:srgbClr val="FF00FF"/>
                </a:solidFill>
              </a:rPr>
              <a:t>10</a:t>
            </a:r>
            <a:r>
              <a:rPr lang="en-US" dirty="0" smtClean="0">
                <a:solidFill>
                  <a:srgbClr val="FF00FF"/>
                </a:solidFill>
              </a:rPr>
              <a:t> mode of rectangular waveguide</a:t>
            </a:r>
            <a:endParaRPr lang="en-US" dirty="0">
              <a:solidFill>
                <a:srgbClr val="FF00FF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535460" y="5197341"/>
            <a:ext cx="7980711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There is a voltage drop along path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</a:rPr>
              <a:t>1 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i="1" dirty="0" err="1" smtClean="0">
                <a:solidFill>
                  <a:schemeClr val="bg1"/>
                </a:solidFill>
                <a:latin typeface="+mn-lt"/>
              </a:rPr>
              <a:t>V</a:t>
            </a:r>
            <a:r>
              <a:rPr lang="en-US" i="1" baseline="-25000" dirty="0" err="1" smtClean="0">
                <a:solidFill>
                  <a:schemeClr val="bg1"/>
                </a:solidFill>
                <a:latin typeface="+mn-lt"/>
              </a:rPr>
              <a:t>AB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 =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</a:rPr>
              <a:t>0</a:t>
            </a:r>
            <a:r>
              <a:rPr lang="en-US" dirty="0" smtClean="0">
                <a:solidFill>
                  <a:schemeClr val="bg1"/>
                </a:solidFill>
                <a:latin typeface="+mn-lt"/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There is no voltage drop along path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baseline="-25000" dirty="0" smtClean="0">
                <a:solidFill>
                  <a:schemeClr val="bg1"/>
                </a:solidFill>
                <a:latin typeface="+mn-lt"/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 (which stays inside the PEC metal).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0245" y="6256925"/>
            <a:ext cx="5314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So…the voltage drop is not uniquely defined!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1720257" y="2399051"/>
            <a:ext cx="5560970" cy="2531445"/>
            <a:chOff x="1720257" y="2518797"/>
            <a:chExt cx="5560970" cy="2531445"/>
          </a:xfrm>
        </p:grpSpPr>
        <p:graphicFrame>
          <p:nvGraphicFramePr>
            <p:cNvPr id="192531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0804810"/>
                </p:ext>
              </p:extLst>
            </p:nvPr>
          </p:nvGraphicFramePr>
          <p:xfrm>
            <a:off x="3079558" y="2689171"/>
            <a:ext cx="2127250" cy="6080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34" name="Equation" r:id="rId4" imgW="1511300" imgH="431800" progId="Equation.DSMT4">
                    <p:embed/>
                  </p:oleObj>
                </mc:Choice>
                <mc:Fallback>
                  <p:oleObj name="Equation" r:id="rId4" imgW="1511300" imgH="431800" progId="Equation.DSMT4">
                    <p:embed/>
                    <p:pic>
                      <p:nvPicPr>
                        <p:cNvPr id="0" name="Picture 1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79558" y="2689171"/>
                          <a:ext cx="2127250" cy="6080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5" name="Rectangle 74"/>
            <p:cNvSpPr/>
            <p:nvPr/>
          </p:nvSpPr>
          <p:spPr bwMode="auto">
            <a:xfrm>
              <a:off x="2113782" y="3595346"/>
              <a:ext cx="2381459" cy="1004836"/>
            </a:xfrm>
            <a:prstGeom prst="rect">
              <a:avLst/>
            </a:prstGeom>
            <a:noFill/>
            <a:ln w="28575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8" name="Straight Arrow Connector 87"/>
            <p:cNvCxnSpPr/>
            <p:nvPr/>
          </p:nvCxnSpPr>
          <p:spPr bwMode="auto">
            <a:xfrm flipV="1">
              <a:off x="3307028" y="4086040"/>
              <a:ext cx="0" cy="51246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 flipV="1">
              <a:off x="2981852" y="4225042"/>
              <a:ext cx="0" cy="37346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1" name="Straight Arrow Connector 90"/>
            <p:cNvCxnSpPr/>
            <p:nvPr/>
          </p:nvCxnSpPr>
          <p:spPr bwMode="auto">
            <a:xfrm flipV="1">
              <a:off x="3632204" y="4225042"/>
              <a:ext cx="0" cy="37346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 flipV="1">
              <a:off x="2656676" y="4332225"/>
              <a:ext cx="0" cy="26628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 flipV="1">
              <a:off x="3957380" y="4332225"/>
              <a:ext cx="0" cy="26628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 bwMode="auto">
            <a:xfrm flipV="1">
              <a:off x="2331500" y="4431033"/>
              <a:ext cx="0" cy="16747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9" name="Straight Arrow Connector 98"/>
            <p:cNvCxnSpPr/>
            <p:nvPr/>
          </p:nvCxnSpPr>
          <p:spPr bwMode="auto">
            <a:xfrm flipV="1">
              <a:off x="4282555" y="4431033"/>
              <a:ext cx="0" cy="16747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2" name="Straight Arrow Connector 101"/>
            <p:cNvCxnSpPr/>
            <p:nvPr/>
          </p:nvCxnSpPr>
          <p:spPr bwMode="auto">
            <a:xfrm>
              <a:off x="4748037" y="4597854"/>
              <a:ext cx="5197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3" name="Straight Arrow Connector 102"/>
            <p:cNvCxnSpPr/>
            <p:nvPr/>
          </p:nvCxnSpPr>
          <p:spPr bwMode="auto">
            <a:xfrm rot="16200000">
              <a:off x="1839604" y="3142835"/>
              <a:ext cx="5197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92527" name="Object 15"/>
            <p:cNvGraphicFramePr>
              <a:graphicFrameLocks noChangeAspect="1"/>
            </p:cNvGraphicFramePr>
            <p:nvPr/>
          </p:nvGraphicFramePr>
          <p:xfrm>
            <a:off x="5435306" y="4491908"/>
            <a:ext cx="207879" cy="228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35" name="Equation" r:id="rId6" imgW="126835" imgH="139518" progId="Equation.DSMT4">
                    <p:embed/>
                  </p:oleObj>
                </mc:Choice>
                <mc:Fallback>
                  <p:oleObj name="Equation" r:id="rId6" imgW="126835" imgH="139518" progId="Equation.DSMT4">
                    <p:embed/>
                    <p:pic>
                      <p:nvPicPr>
                        <p:cNvPr id="0" name="Picture 1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5306" y="4491908"/>
                          <a:ext cx="207879" cy="228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28" name="Object 16"/>
            <p:cNvGraphicFramePr>
              <a:graphicFrameLocks noChangeAspect="1"/>
            </p:cNvGraphicFramePr>
            <p:nvPr/>
          </p:nvGraphicFramePr>
          <p:xfrm>
            <a:off x="2010569" y="2518797"/>
            <a:ext cx="208175" cy="246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36" name="Equation" r:id="rId8" imgW="139579" imgH="164957" progId="Equation.DSMT4">
                    <p:embed/>
                  </p:oleObj>
                </mc:Choice>
                <mc:Fallback>
                  <p:oleObj name="Equation" r:id="rId8" imgW="139579" imgH="164957" progId="Equation.DSMT4">
                    <p:embed/>
                    <p:pic>
                      <p:nvPicPr>
                        <p:cNvPr id="0" name="Picture 1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0569" y="2518797"/>
                          <a:ext cx="208175" cy="246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29" name="Object 17"/>
            <p:cNvGraphicFramePr>
              <a:graphicFrameLocks noChangeAspect="1"/>
            </p:cNvGraphicFramePr>
            <p:nvPr/>
          </p:nvGraphicFramePr>
          <p:xfrm>
            <a:off x="3191369" y="4819854"/>
            <a:ext cx="209444" cy="230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37" name="Equation" r:id="rId10" imgW="126835" imgH="139518" progId="Equation.DSMT4">
                    <p:embed/>
                  </p:oleObj>
                </mc:Choice>
                <mc:Fallback>
                  <p:oleObj name="Equation" r:id="rId10" imgW="126835" imgH="139518" progId="Equation.DSMT4">
                    <p:embed/>
                    <p:pic>
                      <p:nvPicPr>
                        <p:cNvPr id="0" name="Picture 1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1369" y="4819854"/>
                          <a:ext cx="209444" cy="2303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30" name="Object 18"/>
            <p:cNvGraphicFramePr>
              <a:graphicFrameLocks noChangeAspect="1"/>
            </p:cNvGraphicFramePr>
            <p:nvPr/>
          </p:nvGraphicFramePr>
          <p:xfrm>
            <a:off x="1720257" y="3931639"/>
            <a:ext cx="188328" cy="2636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38" name="Equation" r:id="rId12" imgW="126725" imgH="177415" progId="Equation.DSMT4">
                    <p:embed/>
                  </p:oleObj>
                </mc:Choice>
                <mc:Fallback>
                  <p:oleObj name="Equation" r:id="rId12" imgW="126725" imgH="177415" progId="Equation.DSMT4">
                    <p:embed/>
                    <p:pic>
                      <p:nvPicPr>
                        <p:cNvPr id="0" name="Picture 1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0257" y="3931639"/>
                          <a:ext cx="188328" cy="2636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7" name="Straight Connector 106"/>
            <p:cNvCxnSpPr>
              <a:stCxn id="75" idx="2"/>
              <a:endCxn id="75" idx="0"/>
            </p:cNvCxnSpPr>
            <p:nvPr/>
          </p:nvCxnSpPr>
          <p:spPr bwMode="auto">
            <a:xfrm flipV="1">
              <a:off x="3304512" y="3595346"/>
              <a:ext cx="0" cy="100483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8" name="Oval 107"/>
            <p:cNvSpPr/>
            <p:nvPr/>
          </p:nvSpPr>
          <p:spPr bwMode="auto">
            <a:xfrm>
              <a:off x="3246497" y="4540108"/>
              <a:ext cx="105878" cy="10587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3254518" y="3537476"/>
              <a:ext cx="105878" cy="10587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11" name="Straight Arrow Connector 110"/>
            <p:cNvCxnSpPr/>
            <p:nvPr/>
          </p:nvCxnSpPr>
          <p:spPr bwMode="auto">
            <a:xfrm flipV="1">
              <a:off x="3304248" y="3808589"/>
              <a:ext cx="0" cy="1925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92532" name="Object 20"/>
            <p:cNvGraphicFramePr>
              <a:graphicFrameLocks noChangeAspect="1"/>
            </p:cNvGraphicFramePr>
            <p:nvPr/>
          </p:nvGraphicFramePr>
          <p:xfrm>
            <a:off x="3425516" y="3696693"/>
            <a:ext cx="254117" cy="32672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39" name="Equation" r:id="rId14" imgW="177646" imgH="228402" progId="Equation.DSMT4">
                    <p:embed/>
                  </p:oleObj>
                </mc:Choice>
                <mc:Fallback>
                  <p:oleObj name="Equation" r:id="rId14" imgW="177646" imgH="228402" progId="Equation.DSMT4">
                    <p:embed/>
                    <p:pic>
                      <p:nvPicPr>
                        <p:cNvPr id="0" name="Picture 1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25516" y="3696693"/>
                          <a:ext cx="254117" cy="32672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14" name="Straight Connector 113"/>
            <p:cNvCxnSpPr/>
            <p:nvPr/>
          </p:nvCxnSpPr>
          <p:spPr bwMode="auto">
            <a:xfrm flipH="1">
              <a:off x="2072214" y="4694112"/>
              <a:ext cx="121278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 bwMode="auto">
            <a:xfrm rot="5400000" flipH="1">
              <a:off x="1444968" y="4086115"/>
              <a:ext cx="121278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6" name="Straight Connector 115"/>
            <p:cNvCxnSpPr/>
            <p:nvPr/>
          </p:nvCxnSpPr>
          <p:spPr bwMode="auto">
            <a:xfrm flipH="1">
              <a:off x="2051360" y="3508600"/>
              <a:ext cx="121278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 flipV="1">
              <a:off x="2051359" y="3893612"/>
              <a:ext cx="0" cy="1925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8" name="Straight Arrow Connector 117"/>
            <p:cNvCxnSpPr/>
            <p:nvPr/>
          </p:nvCxnSpPr>
          <p:spPr bwMode="auto">
            <a:xfrm rot="16200000" flipV="1">
              <a:off x="2579144" y="4594652"/>
              <a:ext cx="0" cy="1925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9" name="Straight Arrow Connector 118"/>
            <p:cNvCxnSpPr/>
            <p:nvPr/>
          </p:nvCxnSpPr>
          <p:spPr bwMode="auto">
            <a:xfrm rot="5400000" flipH="1" flipV="1">
              <a:off x="2673793" y="3418765"/>
              <a:ext cx="0" cy="19250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92533" name="Object 21"/>
            <p:cNvGraphicFramePr>
              <a:graphicFrameLocks noChangeAspect="1"/>
            </p:cNvGraphicFramePr>
            <p:nvPr/>
          </p:nvGraphicFramePr>
          <p:xfrm>
            <a:off x="2438794" y="3105450"/>
            <a:ext cx="259064" cy="3108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40" name="Equation" r:id="rId16" imgW="190500" imgH="228600" progId="Equation.DSMT4">
                    <p:embed/>
                  </p:oleObj>
                </mc:Choice>
                <mc:Fallback>
                  <p:oleObj name="Equation" r:id="rId16" imgW="190500" imgH="228600" progId="Equation.DSMT4">
                    <p:embed/>
                    <p:pic>
                      <p:nvPicPr>
                        <p:cNvPr id="0" name="Picture 1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8794" y="3105450"/>
                          <a:ext cx="259064" cy="3108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34" name="Object 22"/>
            <p:cNvGraphicFramePr>
              <a:graphicFrameLocks noChangeAspect="1"/>
            </p:cNvGraphicFramePr>
            <p:nvPr/>
          </p:nvGraphicFramePr>
          <p:xfrm>
            <a:off x="4084747" y="3954303"/>
            <a:ext cx="253038" cy="316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41" name="Equation" r:id="rId18" imgW="152334" imgH="190417" progId="Equation.DSMT4">
                    <p:embed/>
                  </p:oleObj>
                </mc:Choice>
                <mc:Fallback>
                  <p:oleObj name="Equation" r:id="rId18" imgW="152334" imgH="190417" progId="Equation.DSMT4">
                    <p:embed/>
                    <p:pic>
                      <p:nvPicPr>
                        <p:cNvPr id="0" name="Picture 1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4747" y="3954303"/>
                          <a:ext cx="253038" cy="316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35" name="Object 23"/>
            <p:cNvGraphicFramePr>
              <a:graphicFrameLocks noChangeAspect="1"/>
            </p:cNvGraphicFramePr>
            <p:nvPr/>
          </p:nvGraphicFramePr>
          <p:xfrm>
            <a:off x="4650978" y="3693609"/>
            <a:ext cx="465494" cy="241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2742" name="Equation" r:id="rId20" imgW="342603" imgH="177646" progId="Equation.DSMT4">
                    <p:embed/>
                  </p:oleObj>
                </mc:Choice>
                <mc:Fallback>
                  <p:oleObj name="Equation" r:id="rId20" imgW="342603" imgH="177646" progId="Equation.DSMT4">
                    <p:embed/>
                    <p:pic>
                      <p:nvPicPr>
                        <p:cNvPr id="0" name="Picture 1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0978" y="3693609"/>
                          <a:ext cx="465494" cy="241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TextBox 1"/>
            <p:cNvSpPr txBox="1"/>
            <p:nvPr/>
          </p:nvSpPr>
          <p:spPr>
            <a:xfrm>
              <a:off x="5387248" y="2785566"/>
              <a:ext cx="17491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(phasor </a:t>
              </a:r>
              <a:r>
                <a:rPr lang="en-US" i="1" u="sng" dirty="0" smtClean="0">
                  <a:solidFill>
                    <a:schemeClr val="bg1"/>
                  </a:solidFill>
                  <a:latin typeface="+mn-lt"/>
                </a:rPr>
                <a:t>E</a:t>
              </a:r>
              <a:r>
                <a:rPr lang="en-US" dirty="0" smtClean="0">
                  <a:solidFill>
                    <a:schemeClr val="bg1"/>
                  </a:solidFill>
                </a:rPr>
                <a:t> field)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286771" y="3148984"/>
              <a:ext cx="19944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chemeClr val="bg1"/>
                  </a:solidFill>
                </a:rPr>
                <a:t>(microwave frequency)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07824" y="4691742"/>
              <a:ext cx="25929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2"/>
                  </a:solidFill>
                </a:rPr>
                <a:t>PEC: Perfect Electric Conductor</a:t>
              </a:r>
              <a:endParaRPr lang="en-US" sz="1200" dirty="0">
                <a:solidFill>
                  <a:schemeClr val="bg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782077" y="0"/>
            <a:ext cx="768569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Voltage Drop in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Dynamics (cont.)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73" name="Slide Number Placeholder 72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757998" y="840307"/>
            <a:ext cx="7546418" cy="707886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One situation where voltage is uniquely defined, even at high frequency: </a:t>
            </a:r>
            <a:r>
              <a:rPr lang="en-US" sz="2000" b="1" dirty="0" smtClean="0">
                <a:solidFill>
                  <a:schemeClr val="bg1"/>
                </a:solidFill>
              </a:rPr>
              <a:t>a TEM mode on a transmission line</a:t>
            </a:r>
            <a:r>
              <a:rPr lang="en-US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2347947"/>
              </p:ext>
            </p:extLst>
          </p:nvPr>
        </p:nvGraphicFramePr>
        <p:xfrm>
          <a:off x="4739029" y="1737722"/>
          <a:ext cx="1661778" cy="765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3" name="Equation" r:id="rId4" imgW="965160" imgH="444240" progId="Equation.DSMT4">
                  <p:embed/>
                </p:oleObj>
              </mc:Choice>
              <mc:Fallback>
                <p:oleObj name="Equation" r:id="rId4" imgW="965160" imgH="444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39029" y="1737722"/>
                        <a:ext cx="1661778" cy="765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352242"/>
              </p:ext>
            </p:extLst>
          </p:nvPr>
        </p:nvGraphicFramePr>
        <p:xfrm>
          <a:off x="5238558" y="2985417"/>
          <a:ext cx="3339966" cy="5999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4" name="Equation" r:id="rId6" imgW="2120760" imgH="380880" progId="Equation.DSMT4">
                  <p:embed/>
                </p:oleObj>
              </mc:Choice>
              <mc:Fallback>
                <p:oleObj name="Equation" r:id="rId6" imgW="21207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38558" y="2985417"/>
                        <a:ext cx="3339966" cy="5999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 bwMode="auto">
          <a:xfrm flipH="1">
            <a:off x="8037102" y="2803353"/>
            <a:ext cx="156410" cy="7579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7591936" y="3741818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TEM mode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61756" y="1937079"/>
            <a:ext cx="1757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(Faraday’s law)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108424"/>
              </p:ext>
            </p:extLst>
          </p:nvPr>
        </p:nvGraphicFramePr>
        <p:xfrm>
          <a:off x="6116145" y="4501812"/>
          <a:ext cx="1451726" cy="777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5" name="Equation" r:id="rId8" imgW="711000" imgH="380880" progId="Equation.DSMT4">
                  <p:embed/>
                </p:oleObj>
              </mc:Choice>
              <mc:Fallback>
                <p:oleObj name="Equation" r:id="rId8" imgW="71100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16145" y="4501812"/>
                        <a:ext cx="1451726" cy="777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Down Arrow 32"/>
          <p:cNvSpPr/>
          <p:nvPr/>
        </p:nvSpPr>
        <p:spPr bwMode="auto">
          <a:xfrm>
            <a:off x="6617376" y="3862134"/>
            <a:ext cx="336877" cy="397045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474515"/>
              </p:ext>
            </p:extLst>
          </p:nvPr>
        </p:nvGraphicFramePr>
        <p:xfrm>
          <a:off x="5810031" y="5871408"/>
          <a:ext cx="2174244" cy="765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6" name="Equation" r:id="rId10" imgW="1117440" imgH="393480" progId="Equation.DSMT4">
                  <p:embed/>
                </p:oleObj>
              </mc:Choice>
              <mc:Fallback>
                <p:oleObj name="Equation" r:id="rId10" imgW="1117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10031" y="5871408"/>
                        <a:ext cx="2174244" cy="765926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Down Arrow 75"/>
          <p:cNvSpPr/>
          <p:nvPr/>
        </p:nvSpPr>
        <p:spPr bwMode="auto">
          <a:xfrm>
            <a:off x="6637429" y="5265819"/>
            <a:ext cx="340887" cy="389023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631652"/>
              </p:ext>
            </p:extLst>
          </p:nvPr>
        </p:nvGraphicFramePr>
        <p:xfrm>
          <a:off x="450849" y="5611810"/>
          <a:ext cx="1481050" cy="837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37" name="Equation" r:id="rId12" imgW="876240" imgH="495000" progId="Equation.DSMT4">
                  <p:embed/>
                </p:oleObj>
              </mc:Choice>
              <mc:Fallback>
                <p:oleObj name="Equation" r:id="rId12" imgW="876240" imgH="495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50849" y="5611810"/>
                        <a:ext cx="1481050" cy="83711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2466473" y="5883443"/>
            <a:ext cx="2683043" cy="646331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2"/>
                </a:solidFill>
              </a:rPr>
              <a:t>The counterclockwise closed path </a:t>
            </a:r>
            <a:r>
              <a:rPr lang="en-US" sz="12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200" dirty="0" smtClean="0">
                <a:solidFill>
                  <a:schemeClr val="bg2"/>
                </a:solidFill>
              </a:rPr>
              <a:t> goes from </a:t>
            </a:r>
            <a:r>
              <a:rPr lang="en-US" sz="1200" i="1" u="sng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200" dirty="0" smtClean="0">
                <a:solidFill>
                  <a:schemeClr val="bg2"/>
                </a:solidFill>
              </a:rPr>
              <a:t> to </a:t>
            </a:r>
            <a:r>
              <a:rPr lang="en-US" sz="1200" i="1" u="sng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sz="1200" dirty="0" smtClean="0">
                <a:solidFill>
                  <a:schemeClr val="bg2"/>
                </a:solidFill>
              </a:rPr>
              <a:t> along </a:t>
            </a:r>
            <a:r>
              <a:rPr lang="en-US" sz="12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200" baseline="-25000" dirty="0" smtClean="0">
                <a:solidFill>
                  <a:schemeClr val="bg2"/>
                </a:solidFill>
                <a:latin typeface="+mn-lt"/>
              </a:rPr>
              <a:t>1</a:t>
            </a:r>
            <a:r>
              <a:rPr lang="en-US" sz="1200" dirty="0" smtClean="0">
                <a:solidFill>
                  <a:schemeClr val="bg2"/>
                </a:solidFill>
              </a:rPr>
              <a:t>, and then from </a:t>
            </a:r>
            <a:r>
              <a:rPr lang="en-US" sz="1200" i="1" u="sng" dirty="0" smtClean="0">
                <a:solidFill>
                  <a:schemeClr val="bg2"/>
                </a:solidFill>
                <a:latin typeface="+mn-lt"/>
              </a:rPr>
              <a:t>B</a:t>
            </a:r>
            <a:r>
              <a:rPr lang="en-US" sz="1200" dirty="0" smtClean="0">
                <a:solidFill>
                  <a:schemeClr val="bg2"/>
                </a:solidFill>
              </a:rPr>
              <a:t> back to </a:t>
            </a:r>
            <a:r>
              <a:rPr lang="en-US" sz="1200" i="1" u="sng" dirty="0" smtClean="0">
                <a:solidFill>
                  <a:schemeClr val="bg2"/>
                </a:solidFill>
                <a:latin typeface="+mn-lt"/>
              </a:rPr>
              <a:t>A</a:t>
            </a:r>
            <a:r>
              <a:rPr lang="en-US" sz="1200" dirty="0" smtClean="0">
                <a:solidFill>
                  <a:schemeClr val="bg2"/>
                </a:solidFill>
              </a:rPr>
              <a:t> along </a:t>
            </a:r>
            <a:r>
              <a:rPr lang="en-US" sz="1200" i="1" dirty="0" smtClean="0">
                <a:solidFill>
                  <a:schemeClr val="bg2"/>
                </a:solidFill>
                <a:latin typeface="+mn-lt"/>
              </a:rPr>
              <a:t>C</a:t>
            </a:r>
            <a:r>
              <a:rPr lang="en-US" sz="1200" baseline="-25000" dirty="0" smtClean="0">
                <a:solidFill>
                  <a:schemeClr val="bg2"/>
                </a:solidFill>
                <a:latin typeface="+mn-lt"/>
              </a:rPr>
              <a:t>2</a:t>
            </a:r>
            <a:r>
              <a:rPr lang="en-US" sz="1200" dirty="0" smtClean="0">
                <a:solidFill>
                  <a:schemeClr val="bg2"/>
                </a:solidFill>
              </a:rPr>
              <a:t>.</a:t>
            </a:r>
            <a:endParaRPr lang="en-US" sz="1200" dirty="0">
              <a:solidFill>
                <a:schemeClr val="bg2"/>
              </a:solidFill>
            </a:endParaRPr>
          </a:p>
        </p:txBody>
      </p:sp>
      <p:grpSp>
        <p:nvGrpSpPr>
          <p:cNvPr id="125952" name="Group 125951"/>
          <p:cNvGrpSpPr/>
          <p:nvPr/>
        </p:nvGrpSpPr>
        <p:grpSpPr>
          <a:xfrm>
            <a:off x="454300" y="1814721"/>
            <a:ext cx="4100824" cy="3864183"/>
            <a:chOff x="454300" y="1814721"/>
            <a:chExt cx="4100824" cy="3864183"/>
          </a:xfrm>
        </p:grpSpPr>
        <p:sp>
          <p:nvSpPr>
            <p:cNvPr id="45" name="Oval 44"/>
            <p:cNvSpPr/>
            <p:nvPr/>
          </p:nvSpPr>
          <p:spPr bwMode="auto">
            <a:xfrm>
              <a:off x="937206" y="2619740"/>
              <a:ext cx="2557749" cy="2557749"/>
            </a:xfrm>
            <a:prstGeom prst="ellipse">
              <a:avLst/>
            </a:prstGeom>
            <a:solidFill>
              <a:schemeClr val="tx2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9252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6602184"/>
                </p:ext>
              </p:extLst>
            </p:nvPr>
          </p:nvGraphicFramePr>
          <p:xfrm>
            <a:off x="4347245" y="3699694"/>
            <a:ext cx="207879" cy="2286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8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192527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7245" y="3699694"/>
                          <a:ext cx="207879" cy="2286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252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0296023"/>
                </p:ext>
              </p:extLst>
            </p:nvPr>
          </p:nvGraphicFramePr>
          <p:xfrm>
            <a:off x="2167414" y="1814721"/>
            <a:ext cx="208175" cy="2460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39" name="Equation" r:id="rId16" imgW="139579" imgH="164957" progId="Equation.DSMT4">
                    <p:embed/>
                  </p:oleObj>
                </mc:Choice>
                <mc:Fallback>
                  <p:oleObj name="Equation" r:id="rId16" imgW="139579" imgH="164957" progId="Equation.DSMT4">
                    <p:embed/>
                    <p:pic>
                      <p:nvPicPr>
                        <p:cNvPr id="192528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7414" y="1814721"/>
                          <a:ext cx="208175" cy="2460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Oval 7"/>
            <p:cNvSpPr/>
            <p:nvPr/>
          </p:nvSpPr>
          <p:spPr bwMode="auto">
            <a:xfrm>
              <a:off x="1082261" y="2775812"/>
              <a:ext cx="2247441" cy="2247441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1996662" y="3580043"/>
              <a:ext cx="495759" cy="495759"/>
            </a:xfrm>
            <a:prstGeom prst="ellipse">
              <a:avLst/>
            </a:prstGeom>
            <a:solidFill>
              <a:srgbClr val="FFC000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02" name="Straight Arrow Connector 101"/>
            <p:cNvCxnSpPr/>
            <p:nvPr/>
          </p:nvCxnSpPr>
          <p:spPr bwMode="auto">
            <a:xfrm>
              <a:off x="454300" y="3838307"/>
              <a:ext cx="3736457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Arrow Connector 102"/>
            <p:cNvCxnSpPr/>
            <p:nvPr/>
          </p:nvCxnSpPr>
          <p:spPr bwMode="auto">
            <a:xfrm flipV="1">
              <a:off x="2255946" y="2136835"/>
              <a:ext cx="0" cy="33821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0" name="Oval 49"/>
            <p:cNvSpPr/>
            <p:nvPr/>
          </p:nvSpPr>
          <p:spPr bwMode="auto">
            <a:xfrm>
              <a:off x="2918599" y="4618226"/>
              <a:ext cx="105878" cy="10587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3" name="Straight Connector 12"/>
            <p:cNvCxnSpPr>
              <a:stCxn id="49" idx="5"/>
              <a:endCxn id="50" idx="1"/>
            </p:cNvCxnSpPr>
            <p:nvPr/>
          </p:nvCxnSpPr>
          <p:spPr bwMode="auto">
            <a:xfrm>
              <a:off x="2403044" y="4058604"/>
              <a:ext cx="531060" cy="575127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" name="Freeform 13"/>
            <p:cNvSpPr/>
            <p:nvPr/>
          </p:nvSpPr>
          <p:spPr bwMode="auto">
            <a:xfrm>
              <a:off x="2393269" y="3932583"/>
              <a:ext cx="653217" cy="705079"/>
            </a:xfrm>
            <a:custGeom>
              <a:avLst/>
              <a:gdLst>
                <a:gd name="connsiteX0" fmla="*/ 0 w 653217"/>
                <a:gd name="connsiteY0" fmla="*/ 66101 h 705079"/>
                <a:gd name="connsiteX1" fmla="*/ 308472 w 653217"/>
                <a:gd name="connsiteY1" fmla="*/ 0 h 705079"/>
                <a:gd name="connsiteX2" fmla="*/ 550843 w 653217"/>
                <a:gd name="connsiteY2" fmla="*/ 66101 h 705079"/>
                <a:gd name="connsiteX3" fmla="*/ 649995 w 653217"/>
                <a:gd name="connsiteY3" fmla="*/ 242371 h 705079"/>
                <a:gd name="connsiteX4" fmla="*/ 627961 w 653217"/>
                <a:gd name="connsiteY4" fmla="*/ 528810 h 705079"/>
                <a:gd name="connsiteX5" fmla="*/ 616944 w 653217"/>
                <a:gd name="connsiteY5" fmla="*/ 705079 h 705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53217" h="705079">
                  <a:moveTo>
                    <a:pt x="0" y="66101"/>
                  </a:moveTo>
                  <a:cubicBezTo>
                    <a:pt x="108332" y="33050"/>
                    <a:pt x="216665" y="0"/>
                    <a:pt x="308472" y="0"/>
                  </a:cubicBezTo>
                  <a:cubicBezTo>
                    <a:pt x="400279" y="0"/>
                    <a:pt x="493923" y="25706"/>
                    <a:pt x="550843" y="66101"/>
                  </a:cubicBezTo>
                  <a:cubicBezTo>
                    <a:pt x="607764" y="106496"/>
                    <a:pt x="637142" y="165253"/>
                    <a:pt x="649995" y="242371"/>
                  </a:cubicBezTo>
                  <a:cubicBezTo>
                    <a:pt x="662848" y="319489"/>
                    <a:pt x="633469" y="451692"/>
                    <a:pt x="627961" y="528810"/>
                  </a:cubicBezTo>
                  <a:cubicBezTo>
                    <a:pt x="622453" y="605928"/>
                    <a:pt x="619698" y="655503"/>
                    <a:pt x="616944" y="705079"/>
                  </a:cubicBezTo>
                </a:path>
              </a:pathLst>
            </a:custGeom>
            <a:noFill/>
            <a:ln w="1905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192533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8372181"/>
                </p:ext>
              </p:extLst>
            </p:nvPr>
          </p:nvGraphicFramePr>
          <p:xfrm>
            <a:off x="3067826" y="3833600"/>
            <a:ext cx="250091" cy="3001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0" name="Equation" r:id="rId18" imgW="190500" imgH="228600" progId="Equation.DSMT4">
                    <p:embed/>
                  </p:oleObj>
                </mc:Choice>
                <mc:Fallback>
                  <p:oleObj name="Equation" r:id="rId18" imgW="190500" imgH="228600" progId="Equation.DSMT4">
                    <p:embed/>
                    <p:pic>
                      <p:nvPicPr>
                        <p:cNvPr id="192533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7826" y="3833600"/>
                          <a:ext cx="250091" cy="3001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9171081"/>
                </p:ext>
              </p:extLst>
            </p:nvPr>
          </p:nvGraphicFramePr>
          <p:xfrm>
            <a:off x="2387350" y="4328978"/>
            <a:ext cx="248683" cy="290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1" name="Equation" r:id="rId20" imgW="177480" imgH="228600" progId="Equation.DSMT4">
                    <p:embed/>
                  </p:oleObj>
                </mc:Choice>
                <mc:Fallback>
                  <p:oleObj name="Equation" r:id="rId20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2387350" y="4328978"/>
                          <a:ext cx="248683" cy="29075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Connector 16"/>
            <p:cNvCxnSpPr/>
            <p:nvPr/>
          </p:nvCxnSpPr>
          <p:spPr bwMode="auto">
            <a:xfrm>
              <a:off x="2584255" y="4253635"/>
              <a:ext cx="111896" cy="139683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0" name="Straight Connector 59"/>
            <p:cNvCxnSpPr>
              <a:endCxn id="14" idx="3"/>
            </p:cNvCxnSpPr>
            <p:nvPr/>
          </p:nvCxnSpPr>
          <p:spPr bwMode="auto">
            <a:xfrm>
              <a:off x="3005821" y="4054782"/>
              <a:ext cx="37443" cy="120172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6751680"/>
                </p:ext>
              </p:extLst>
            </p:nvPr>
          </p:nvGraphicFramePr>
          <p:xfrm>
            <a:off x="2704219" y="4047363"/>
            <a:ext cx="213370" cy="271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2" name="Equation" r:id="rId22" imgW="139680" imgH="177480" progId="Equation.DSMT4">
                    <p:embed/>
                  </p:oleObj>
                </mc:Choice>
                <mc:Fallback>
                  <p:oleObj name="Equation" r:id="rId22" imgW="1396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2704219" y="4047363"/>
                          <a:ext cx="213370" cy="271562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62575366"/>
                </p:ext>
              </p:extLst>
            </p:nvPr>
          </p:nvGraphicFramePr>
          <p:xfrm>
            <a:off x="1933072" y="4047707"/>
            <a:ext cx="280737" cy="3743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3" name="Equation" r:id="rId24" imgW="152280" imgH="203040" progId="Equation.DSMT4">
                    <p:embed/>
                  </p:oleObj>
                </mc:Choice>
                <mc:Fallback>
                  <p:oleObj name="Equation" r:id="rId24" imgW="152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1933072" y="4047707"/>
                          <a:ext cx="280737" cy="37431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39709964"/>
                </p:ext>
              </p:extLst>
            </p:nvPr>
          </p:nvGraphicFramePr>
          <p:xfrm>
            <a:off x="3182017" y="4706352"/>
            <a:ext cx="271045" cy="361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4" name="Equation" r:id="rId26" imgW="152280" imgH="203040" progId="Equation.DSMT4">
                    <p:embed/>
                  </p:oleObj>
                </mc:Choice>
                <mc:Fallback>
                  <p:oleObj name="Equation" r:id="rId26" imgW="152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3182017" y="4706352"/>
                          <a:ext cx="271045" cy="36139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3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2451654"/>
                </p:ext>
              </p:extLst>
            </p:nvPr>
          </p:nvGraphicFramePr>
          <p:xfrm>
            <a:off x="2609431" y="5276347"/>
            <a:ext cx="1274764" cy="4025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5" name="Equation" r:id="rId28" imgW="723600" imgH="228600" progId="Equation.DSMT4">
                    <p:embed/>
                  </p:oleObj>
                </mc:Choice>
                <mc:Fallback>
                  <p:oleObj name="Equation" r:id="rId28" imgW="7236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2609431" y="5276347"/>
                          <a:ext cx="1274764" cy="40255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6" name="Freeform 45"/>
            <p:cNvSpPr/>
            <p:nvPr/>
          </p:nvSpPr>
          <p:spPr bwMode="auto">
            <a:xfrm>
              <a:off x="2455163" y="3988497"/>
              <a:ext cx="528969" cy="593472"/>
            </a:xfrm>
            <a:custGeom>
              <a:avLst/>
              <a:gdLst>
                <a:gd name="connsiteX0" fmla="*/ 5298 w 473782"/>
                <a:gd name="connsiteY0" fmla="*/ 70036 h 466007"/>
                <a:gd name="connsiteX1" fmla="*/ 203191 w 473782"/>
                <a:gd name="connsiteY1" fmla="*/ 308872 h 466007"/>
                <a:gd name="connsiteX2" fmla="*/ 394259 w 473782"/>
                <a:gd name="connsiteY2" fmla="*/ 465821 h 466007"/>
                <a:gd name="connsiteX3" fmla="*/ 455674 w 473782"/>
                <a:gd name="connsiteY3" fmla="*/ 336167 h 466007"/>
                <a:gd name="connsiteX4" fmla="*/ 469322 w 473782"/>
                <a:gd name="connsiteY4" fmla="*/ 138275 h 466007"/>
                <a:gd name="connsiteX5" fmla="*/ 387435 w 473782"/>
                <a:gd name="connsiteY5" fmla="*/ 15445 h 466007"/>
                <a:gd name="connsiteX6" fmla="*/ 210015 w 473782"/>
                <a:gd name="connsiteY6" fmla="*/ 1797 h 466007"/>
                <a:gd name="connsiteX7" fmla="*/ 18946 w 473782"/>
                <a:gd name="connsiteY7" fmla="*/ 15445 h 466007"/>
                <a:gd name="connsiteX8" fmla="*/ 53065 w 473782"/>
                <a:gd name="connsiteY8" fmla="*/ 42740 h 466007"/>
                <a:gd name="connsiteX9" fmla="*/ 5298 w 473782"/>
                <a:gd name="connsiteY9" fmla="*/ 70036 h 466007"/>
                <a:gd name="connsiteX0" fmla="*/ 5298 w 473782"/>
                <a:gd name="connsiteY0" fmla="*/ 70036 h 466007"/>
                <a:gd name="connsiteX1" fmla="*/ 203191 w 473782"/>
                <a:gd name="connsiteY1" fmla="*/ 308872 h 466007"/>
                <a:gd name="connsiteX2" fmla="*/ 394259 w 473782"/>
                <a:gd name="connsiteY2" fmla="*/ 465821 h 466007"/>
                <a:gd name="connsiteX3" fmla="*/ 455674 w 473782"/>
                <a:gd name="connsiteY3" fmla="*/ 336167 h 466007"/>
                <a:gd name="connsiteX4" fmla="*/ 469322 w 473782"/>
                <a:gd name="connsiteY4" fmla="*/ 138275 h 466007"/>
                <a:gd name="connsiteX5" fmla="*/ 387435 w 473782"/>
                <a:gd name="connsiteY5" fmla="*/ 15445 h 466007"/>
                <a:gd name="connsiteX6" fmla="*/ 210015 w 473782"/>
                <a:gd name="connsiteY6" fmla="*/ 1797 h 466007"/>
                <a:gd name="connsiteX7" fmla="*/ 18946 w 473782"/>
                <a:gd name="connsiteY7" fmla="*/ 15445 h 466007"/>
                <a:gd name="connsiteX8" fmla="*/ 53065 w 473782"/>
                <a:gd name="connsiteY8" fmla="*/ 42740 h 466007"/>
                <a:gd name="connsiteX9" fmla="*/ 5298 w 473782"/>
                <a:gd name="connsiteY9" fmla="*/ 70036 h 466007"/>
                <a:gd name="connsiteX0" fmla="*/ 5298 w 473782"/>
                <a:gd name="connsiteY0" fmla="*/ 70036 h 466007"/>
                <a:gd name="connsiteX1" fmla="*/ 203191 w 473782"/>
                <a:gd name="connsiteY1" fmla="*/ 308872 h 466007"/>
                <a:gd name="connsiteX2" fmla="*/ 394259 w 473782"/>
                <a:gd name="connsiteY2" fmla="*/ 465821 h 466007"/>
                <a:gd name="connsiteX3" fmla="*/ 455674 w 473782"/>
                <a:gd name="connsiteY3" fmla="*/ 336167 h 466007"/>
                <a:gd name="connsiteX4" fmla="*/ 469322 w 473782"/>
                <a:gd name="connsiteY4" fmla="*/ 138275 h 466007"/>
                <a:gd name="connsiteX5" fmla="*/ 387435 w 473782"/>
                <a:gd name="connsiteY5" fmla="*/ 15445 h 466007"/>
                <a:gd name="connsiteX6" fmla="*/ 210015 w 473782"/>
                <a:gd name="connsiteY6" fmla="*/ 1797 h 466007"/>
                <a:gd name="connsiteX7" fmla="*/ 18946 w 473782"/>
                <a:gd name="connsiteY7" fmla="*/ 15445 h 466007"/>
                <a:gd name="connsiteX8" fmla="*/ 53065 w 473782"/>
                <a:gd name="connsiteY8" fmla="*/ 42740 h 466007"/>
                <a:gd name="connsiteX9" fmla="*/ 5298 w 473782"/>
                <a:gd name="connsiteY9" fmla="*/ 70036 h 466007"/>
                <a:gd name="connsiteX0" fmla="*/ 44194 w 464911"/>
                <a:gd name="connsiteY0" fmla="*/ 42740 h 466007"/>
                <a:gd name="connsiteX1" fmla="*/ 194320 w 464911"/>
                <a:gd name="connsiteY1" fmla="*/ 308872 h 466007"/>
                <a:gd name="connsiteX2" fmla="*/ 385388 w 464911"/>
                <a:gd name="connsiteY2" fmla="*/ 465821 h 466007"/>
                <a:gd name="connsiteX3" fmla="*/ 446803 w 464911"/>
                <a:gd name="connsiteY3" fmla="*/ 336167 h 466007"/>
                <a:gd name="connsiteX4" fmla="*/ 460451 w 464911"/>
                <a:gd name="connsiteY4" fmla="*/ 138275 h 466007"/>
                <a:gd name="connsiteX5" fmla="*/ 378564 w 464911"/>
                <a:gd name="connsiteY5" fmla="*/ 15445 h 466007"/>
                <a:gd name="connsiteX6" fmla="*/ 201144 w 464911"/>
                <a:gd name="connsiteY6" fmla="*/ 1797 h 466007"/>
                <a:gd name="connsiteX7" fmla="*/ 10075 w 464911"/>
                <a:gd name="connsiteY7" fmla="*/ 15445 h 466007"/>
                <a:gd name="connsiteX8" fmla="*/ 44194 w 464911"/>
                <a:gd name="connsiteY8" fmla="*/ 42740 h 466007"/>
                <a:gd name="connsiteX0" fmla="*/ 80769 w 460543"/>
                <a:gd name="connsiteY0" fmla="*/ 76859 h 466007"/>
                <a:gd name="connsiteX1" fmla="*/ 189952 w 460543"/>
                <a:gd name="connsiteY1" fmla="*/ 308872 h 466007"/>
                <a:gd name="connsiteX2" fmla="*/ 381020 w 460543"/>
                <a:gd name="connsiteY2" fmla="*/ 465821 h 466007"/>
                <a:gd name="connsiteX3" fmla="*/ 442435 w 460543"/>
                <a:gd name="connsiteY3" fmla="*/ 336167 h 466007"/>
                <a:gd name="connsiteX4" fmla="*/ 456083 w 460543"/>
                <a:gd name="connsiteY4" fmla="*/ 138275 h 466007"/>
                <a:gd name="connsiteX5" fmla="*/ 374196 w 460543"/>
                <a:gd name="connsiteY5" fmla="*/ 15445 h 466007"/>
                <a:gd name="connsiteX6" fmla="*/ 196776 w 460543"/>
                <a:gd name="connsiteY6" fmla="*/ 1797 h 466007"/>
                <a:gd name="connsiteX7" fmla="*/ 5707 w 460543"/>
                <a:gd name="connsiteY7" fmla="*/ 15445 h 466007"/>
                <a:gd name="connsiteX8" fmla="*/ 80769 w 460543"/>
                <a:gd name="connsiteY8" fmla="*/ 76859 h 466007"/>
                <a:gd name="connsiteX0" fmla="*/ 80769 w 459335"/>
                <a:gd name="connsiteY0" fmla="*/ 76859 h 578105"/>
                <a:gd name="connsiteX1" fmla="*/ 189952 w 459335"/>
                <a:gd name="connsiteY1" fmla="*/ 308872 h 578105"/>
                <a:gd name="connsiteX2" fmla="*/ 437118 w 459335"/>
                <a:gd name="connsiteY2" fmla="*/ 578018 h 578105"/>
                <a:gd name="connsiteX3" fmla="*/ 442435 w 459335"/>
                <a:gd name="connsiteY3" fmla="*/ 336167 h 578105"/>
                <a:gd name="connsiteX4" fmla="*/ 456083 w 459335"/>
                <a:gd name="connsiteY4" fmla="*/ 138275 h 578105"/>
                <a:gd name="connsiteX5" fmla="*/ 374196 w 459335"/>
                <a:gd name="connsiteY5" fmla="*/ 15445 h 578105"/>
                <a:gd name="connsiteX6" fmla="*/ 196776 w 459335"/>
                <a:gd name="connsiteY6" fmla="*/ 1797 h 578105"/>
                <a:gd name="connsiteX7" fmla="*/ 5707 w 459335"/>
                <a:gd name="connsiteY7" fmla="*/ 15445 h 578105"/>
                <a:gd name="connsiteX8" fmla="*/ 80769 w 459335"/>
                <a:gd name="connsiteY8" fmla="*/ 76859 h 578105"/>
                <a:gd name="connsiteX0" fmla="*/ 80769 w 471828"/>
                <a:gd name="connsiteY0" fmla="*/ 76859 h 578148"/>
                <a:gd name="connsiteX1" fmla="*/ 189952 w 471828"/>
                <a:gd name="connsiteY1" fmla="*/ 308872 h 578148"/>
                <a:gd name="connsiteX2" fmla="*/ 437118 w 471828"/>
                <a:gd name="connsiteY2" fmla="*/ 578018 h 578148"/>
                <a:gd name="connsiteX3" fmla="*/ 470484 w 471828"/>
                <a:gd name="connsiteY3" fmla="*/ 341777 h 578148"/>
                <a:gd name="connsiteX4" fmla="*/ 456083 w 471828"/>
                <a:gd name="connsiteY4" fmla="*/ 138275 h 578148"/>
                <a:gd name="connsiteX5" fmla="*/ 374196 w 471828"/>
                <a:gd name="connsiteY5" fmla="*/ 15445 h 578148"/>
                <a:gd name="connsiteX6" fmla="*/ 196776 w 471828"/>
                <a:gd name="connsiteY6" fmla="*/ 1797 h 578148"/>
                <a:gd name="connsiteX7" fmla="*/ 5707 w 471828"/>
                <a:gd name="connsiteY7" fmla="*/ 15445 h 578148"/>
                <a:gd name="connsiteX8" fmla="*/ 80769 w 471828"/>
                <a:gd name="connsiteY8" fmla="*/ 76859 h 578148"/>
                <a:gd name="connsiteX0" fmla="*/ 80769 w 471828"/>
                <a:gd name="connsiteY0" fmla="*/ 91892 h 593181"/>
                <a:gd name="connsiteX1" fmla="*/ 189952 w 471828"/>
                <a:gd name="connsiteY1" fmla="*/ 323905 h 593181"/>
                <a:gd name="connsiteX2" fmla="*/ 437118 w 471828"/>
                <a:gd name="connsiteY2" fmla="*/ 593051 h 593181"/>
                <a:gd name="connsiteX3" fmla="*/ 470484 w 471828"/>
                <a:gd name="connsiteY3" fmla="*/ 356810 h 593181"/>
                <a:gd name="connsiteX4" fmla="*/ 456083 w 471828"/>
                <a:gd name="connsiteY4" fmla="*/ 153308 h 593181"/>
                <a:gd name="connsiteX5" fmla="*/ 374196 w 471828"/>
                <a:gd name="connsiteY5" fmla="*/ 30478 h 593181"/>
                <a:gd name="connsiteX6" fmla="*/ 202385 w 471828"/>
                <a:gd name="connsiteY6" fmla="*/ 0 h 593181"/>
                <a:gd name="connsiteX7" fmla="*/ 5707 w 471828"/>
                <a:gd name="connsiteY7" fmla="*/ 30478 h 593181"/>
                <a:gd name="connsiteX8" fmla="*/ 80769 w 471828"/>
                <a:gd name="connsiteY8" fmla="*/ 91892 h 593181"/>
                <a:gd name="connsiteX0" fmla="*/ 32572 w 479729"/>
                <a:gd name="connsiteY0" fmla="*/ 114332 h 593181"/>
                <a:gd name="connsiteX1" fmla="*/ 197853 w 479729"/>
                <a:gd name="connsiteY1" fmla="*/ 323905 h 593181"/>
                <a:gd name="connsiteX2" fmla="*/ 445019 w 479729"/>
                <a:gd name="connsiteY2" fmla="*/ 593051 h 593181"/>
                <a:gd name="connsiteX3" fmla="*/ 478385 w 479729"/>
                <a:gd name="connsiteY3" fmla="*/ 356810 h 593181"/>
                <a:gd name="connsiteX4" fmla="*/ 463984 w 479729"/>
                <a:gd name="connsiteY4" fmla="*/ 153308 h 593181"/>
                <a:gd name="connsiteX5" fmla="*/ 382097 w 479729"/>
                <a:gd name="connsiteY5" fmla="*/ 30478 h 593181"/>
                <a:gd name="connsiteX6" fmla="*/ 210286 w 479729"/>
                <a:gd name="connsiteY6" fmla="*/ 0 h 593181"/>
                <a:gd name="connsiteX7" fmla="*/ 13608 w 479729"/>
                <a:gd name="connsiteY7" fmla="*/ 30478 h 593181"/>
                <a:gd name="connsiteX8" fmla="*/ 32572 w 479729"/>
                <a:gd name="connsiteY8" fmla="*/ 114332 h 593181"/>
                <a:gd name="connsiteX0" fmla="*/ 81367 w 528524"/>
                <a:gd name="connsiteY0" fmla="*/ 114623 h 593472"/>
                <a:gd name="connsiteX1" fmla="*/ 246648 w 528524"/>
                <a:gd name="connsiteY1" fmla="*/ 324196 h 593472"/>
                <a:gd name="connsiteX2" fmla="*/ 493814 w 528524"/>
                <a:gd name="connsiteY2" fmla="*/ 593342 h 593472"/>
                <a:gd name="connsiteX3" fmla="*/ 527180 w 528524"/>
                <a:gd name="connsiteY3" fmla="*/ 357101 h 593472"/>
                <a:gd name="connsiteX4" fmla="*/ 512779 w 528524"/>
                <a:gd name="connsiteY4" fmla="*/ 153599 h 593472"/>
                <a:gd name="connsiteX5" fmla="*/ 430892 w 528524"/>
                <a:gd name="connsiteY5" fmla="*/ 30769 h 593472"/>
                <a:gd name="connsiteX6" fmla="*/ 259081 w 528524"/>
                <a:gd name="connsiteY6" fmla="*/ 291 h 593472"/>
                <a:gd name="connsiteX7" fmla="*/ 6304 w 528524"/>
                <a:gd name="connsiteY7" fmla="*/ 41988 h 593472"/>
                <a:gd name="connsiteX8" fmla="*/ 81367 w 528524"/>
                <a:gd name="connsiteY8" fmla="*/ 114623 h 593472"/>
                <a:gd name="connsiteX0" fmla="*/ 76202 w 528969"/>
                <a:gd name="connsiteY0" fmla="*/ 131453 h 593472"/>
                <a:gd name="connsiteX1" fmla="*/ 247093 w 528969"/>
                <a:gd name="connsiteY1" fmla="*/ 324196 h 593472"/>
                <a:gd name="connsiteX2" fmla="*/ 494259 w 528969"/>
                <a:gd name="connsiteY2" fmla="*/ 593342 h 593472"/>
                <a:gd name="connsiteX3" fmla="*/ 527625 w 528969"/>
                <a:gd name="connsiteY3" fmla="*/ 357101 h 593472"/>
                <a:gd name="connsiteX4" fmla="*/ 513224 w 528969"/>
                <a:gd name="connsiteY4" fmla="*/ 153599 h 593472"/>
                <a:gd name="connsiteX5" fmla="*/ 431337 w 528969"/>
                <a:gd name="connsiteY5" fmla="*/ 30769 h 593472"/>
                <a:gd name="connsiteX6" fmla="*/ 259526 w 528969"/>
                <a:gd name="connsiteY6" fmla="*/ 291 h 593472"/>
                <a:gd name="connsiteX7" fmla="*/ 6749 w 528969"/>
                <a:gd name="connsiteY7" fmla="*/ 41988 h 593472"/>
                <a:gd name="connsiteX8" fmla="*/ 76202 w 528969"/>
                <a:gd name="connsiteY8" fmla="*/ 131453 h 593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28969" h="593472">
                  <a:moveTo>
                    <a:pt x="76202" y="131453"/>
                  </a:moveTo>
                  <a:cubicBezTo>
                    <a:pt x="116259" y="178488"/>
                    <a:pt x="177417" y="247215"/>
                    <a:pt x="247093" y="324196"/>
                  </a:cubicBezTo>
                  <a:cubicBezTo>
                    <a:pt x="316769" y="401177"/>
                    <a:pt x="447504" y="587858"/>
                    <a:pt x="494259" y="593342"/>
                  </a:cubicBezTo>
                  <a:cubicBezTo>
                    <a:pt x="541014" y="598826"/>
                    <a:pt x="524464" y="430391"/>
                    <a:pt x="527625" y="357101"/>
                  </a:cubicBezTo>
                  <a:cubicBezTo>
                    <a:pt x="530786" y="283811"/>
                    <a:pt x="529272" y="207988"/>
                    <a:pt x="513224" y="153599"/>
                  </a:cubicBezTo>
                  <a:cubicBezTo>
                    <a:pt x="497176" y="99210"/>
                    <a:pt x="473620" y="56320"/>
                    <a:pt x="431337" y="30769"/>
                  </a:cubicBezTo>
                  <a:cubicBezTo>
                    <a:pt x="389054" y="5218"/>
                    <a:pt x="330291" y="-1579"/>
                    <a:pt x="259526" y="291"/>
                  </a:cubicBezTo>
                  <a:cubicBezTo>
                    <a:pt x="188761" y="2161"/>
                    <a:pt x="32907" y="35164"/>
                    <a:pt x="6749" y="41988"/>
                  </a:cubicBezTo>
                  <a:cubicBezTo>
                    <a:pt x="-19409" y="48812"/>
                    <a:pt x="36145" y="84418"/>
                    <a:pt x="76202" y="131453"/>
                  </a:cubicBezTo>
                  <a:close/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87598971"/>
                </p:ext>
              </p:extLst>
            </p:nvPr>
          </p:nvGraphicFramePr>
          <p:xfrm>
            <a:off x="2781390" y="3600869"/>
            <a:ext cx="158088" cy="2399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646" name="Equation" r:id="rId30" imgW="152280" imgH="177480" progId="Equation.DSMT4">
                    <p:embed/>
                  </p:oleObj>
                </mc:Choice>
                <mc:Fallback>
                  <p:oleObj name="Equation" r:id="rId30" imgW="1522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2781390" y="3600869"/>
                          <a:ext cx="158088" cy="23994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3" name="Straight Arrow Connector 52"/>
            <p:cNvCxnSpPr>
              <a:stCxn id="46" idx="3"/>
            </p:cNvCxnSpPr>
            <p:nvPr/>
          </p:nvCxnSpPr>
          <p:spPr bwMode="auto">
            <a:xfrm flipH="1" flipV="1">
              <a:off x="2982037" y="4237630"/>
              <a:ext cx="751" cy="10796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63" name="TextBox 62"/>
            <p:cNvSpPr txBox="1"/>
            <p:nvPr/>
          </p:nvSpPr>
          <p:spPr>
            <a:xfrm>
              <a:off x="866274" y="2322094"/>
              <a:ext cx="7232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Coax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 bwMode="auto">
            <a:xfrm>
              <a:off x="2312671" y="3968231"/>
              <a:ext cx="105878" cy="105878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25953" name="TextBox 125952"/>
          <p:cNvSpPr txBox="1"/>
          <p:nvPr/>
        </p:nvSpPr>
        <p:spPr>
          <a:xfrm>
            <a:off x="3657600" y="274320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Magnetic flux: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47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371725" y="0"/>
            <a:ext cx="4673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Electric Field (cont.)</a:t>
            </a:r>
          </a:p>
        </p:txBody>
      </p:sp>
      <p:graphicFrame>
        <p:nvGraphicFramePr>
          <p:cNvPr id="3074" name="Object 62"/>
          <p:cNvGraphicFramePr>
            <a:graphicFrameLocks noChangeAspect="1"/>
          </p:cNvGraphicFramePr>
          <p:nvPr/>
        </p:nvGraphicFramePr>
        <p:xfrm>
          <a:off x="2279650" y="4887913"/>
          <a:ext cx="257175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5" name="Equation" r:id="rId4" imgW="1054100" imgH="482600" progId="Equation.DSMT4">
                  <p:embed/>
                </p:oleObj>
              </mc:Choice>
              <mc:Fallback>
                <p:oleObj name="Equation" r:id="rId4" imgW="1054100" imgH="48260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4887913"/>
                        <a:ext cx="2571750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66"/>
          <p:cNvSpPr txBox="1">
            <a:spLocks noChangeArrowheads="1"/>
          </p:cNvSpPr>
          <p:nvPr/>
        </p:nvSpPr>
        <p:spPr bwMode="auto">
          <a:xfrm>
            <a:off x="390525" y="1489075"/>
            <a:ext cx="56356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Note:</a:t>
            </a:r>
            <a:r>
              <a:rPr lang="en-US" dirty="0">
                <a:solidFill>
                  <a:schemeClr val="bg1"/>
                </a:solidFill>
              </a:rPr>
              <a:t> The electric-field vector may be non-uniform.</a:t>
            </a:r>
          </a:p>
        </p:txBody>
      </p:sp>
      <p:sp>
        <p:nvSpPr>
          <p:cNvPr id="3089" name="Text Box 75"/>
          <p:cNvSpPr txBox="1">
            <a:spLocks noChangeArrowheads="1"/>
          </p:cNvSpPr>
          <p:nvPr/>
        </p:nvSpPr>
        <p:spPr bwMode="auto">
          <a:xfrm>
            <a:off x="666750" y="2657475"/>
            <a:ext cx="33623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Point </a:t>
            </a:r>
            <a:r>
              <a:rPr lang="en-US" dirty="0">
                <a:solidFill>
                  <a:schemeClr val="bg2"/>
                </a:solidFill>
              </a:rPr>
              <a:t>charge </a:t>
            </a:r>
            <a:r>
              <a:rPr lang="en-US" sz="2400" i="1" dirty="0">
                <a:solidFill>
                  <a:schemeClr val="bg2"/>
                </a:solidFill>
                <a:latin typeface="Times New Roman" pitchFamily="18" charset="0"/>
              </a:rPr>
              <a:t>q</a:t>
            </a:r>
            <a:r>
              <a:rPr lang="en-US" dirty="0">
                <a:solidFill>
                  <a:schemeClr val="bg2"/>
                </a:solidFill>
              </a:rPr>
              <a:t> in free space: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4067175" y="2428875"/>
            <a:ext cx="2485345" cy="1943100"/>
            <a:chOff x="4067175" y="2428875"/>
            <a:chExt cx="2485345" cy="1943100"/>
          </a:xfrm>
        </p:grpSpPr>
        <p:sp>
          <p:nvSpPr>
            <p:cNvPr id="3078" name="Oval 57"/>
            <p:cNvSpPr>
              <a:spLocks noChangeArrowheads="1"/>
            </p:cNvSpPr>
            <p:nvPr/>
          </p:nvSpPr>
          <p:spPr bwMode="auto">
            <a:xfrm>
              <a:off x="5102225" y="3378200"/>
              <a:ext cx="127000" cy="1270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9" name="AutoShape 60"/>
            <p:cNvSpPr>
              <a:spLocks noChangeArrowheads="1"/>
            </p:cNvSpPr>
            <p:nvPr/>
          </p:nvSpPr>
          <p:spPr bwMode="auto">
            <a:xfrm rot="5400000">
              <a:off x="4816475" y="3959225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2" name="AutoShape 68"/>
            <p:cNvSpPr>
              <a:spLocks noChangeArrowheads="1"/>
            </p:cNvSpPr>
            <p:nvPr/>
          </p:nvSpPr>
          <p:spPr bwMode="auto">
            <a:xfrm rot="16200000" flipV="1">
              <a:off x="4803775" y="2752725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AutoShape 69"/>
            <p:cNvSpPr>
              <a:spLocks noChangeArrowheads="1"/>
            </p:cNvSpPr>
            <p:nvPr/>
          </p:nvSpPr>
          <p:spPr bwMode="auto">
            <a:xfrm flipV="1">
              <a:off x="5489575" y="341630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70"/>
            <p:cNvSpPr>
              <a:spLocks noChangeArrowheads="1"/>
            </p:cNvSpPr>
            <p:nvPr/>
          </p:nvSpPr>
          <p:spPr bwMode="auto">
            <a:xfrm flipH="1" flipV="1">
              <a:off x="4067175" y="340995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71"/>
            <p:cNvSpPr>
              <a:spLocks noChangeArrowheads="1"/>
            </p:cNvSpPr>
            <p:nvPr/>
          </p:nvSpPr>
          <p:spPr bwMode="auto">
            <a:xfrm rot="19437858" flipV="1">
              <a:off x="5400675" y="2962275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72"/>
            <p:cNvSpPr>
              <a:spLocks noChangeArrowheads="1"/>
            </p:cNvSpPr>
            <p:nvPr/>
          </p:nvSpPr>
          <p:spPr bwMode="auto">
            <a:xfrm rot="19437858" flipH="1">
              <a:off x="4187825" y="386080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73"/>
            <p:cNvSpPr>
              <a:spLocks noChangeArrowheads="1"/>
            </p:cNvSpPr>
            <p:nvPr/>
          </p:nvSpPr>
          <p:spPr bwMode="auto">
            <a:xfrm rot="2162142">
              <a:off x="5400675" y="3860800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74"/>
            <p:cNvSpPr>
              <a:spLocks noChangeArrowheads="1"/>
            </p:cNvSpPr>
            <p:nvPr/>
          </p:nvSpPr>
          <p:spPr bwMode="auto">
            <a:xfrm rot="2162142" flipH="1" flipV="1">
              <a:off x="4210050" y="2917825"/>
              <a:ext cx="736600" cy="88900"/>
            </a:xfrm>
            <a:prstGeom prst="rightArrow">
              <a:avLst>
                <a:gd name="adj1" fmla="val 50000"/>
                <a:gd name="adj2" fmla="val 207143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8" name="Object 101"/>
            <p:cNvGraphicFramePr>
              <a:graphicFrameLocks noChangeAspect="1"/>
            </p:cNvGraphicFramePr>
            <p:nvPr/>
          </p:nvGraphicFramePr>
          <p:xfrm>
            <a:off x="6181045" y="2448379"/>
            <a:ext cx="371475" cy="46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6" name="Equation" r:id="rId6" imgW="152334" imgH="190417" progId="Equation.DSMT4">
                    <p:embed/>
                  </p:oleObj>
                </mc:Choice>
                <mc:Fallback>
                  <p:oleObj name="Equation" r:id="rId6" imgW="152334" imgH="190417" progId="Equation.DSMT4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1045" y="2448379"/>
                          <a:ext cx="371475" cy="46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01"/>
            <p:cNvGraphicFramePr>
              <a:graphicFrameLocks noChangeAspect="1"/>
            </p:cNvGraphicFramePr>
            <p:nvPr/>
          </p:nvGraphicFramePr>
          <p:xfrm>
            <a:off x="5183495" y="3123185"/>
            <a:ext cx="254000" cy="3308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7" name="Equation" r:id="rId8" imgW="126780" imgH="164814" progId="Equation.DSMT4">
                    <p:embed/>
                  </p:oleObj>
                </mc:Choice>
                <mc:Fallback>
                  <p:oleObj name="Equation" r:id="rId8" imgW="126780" imgH="164814" progId="Equation.DSMT4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3495" y="3123185"/>
                          <a:ext cx="254000" cy="3308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1" name="TextBox 20"/>
          <p:cNvSpPr txBox="1"/>
          <p:nvPr/>
        </p:nvSpPr>
        <p:spPr>
          <a:xfrm>
            <a:off x="5158854" y="5308980"/>
            <a:ext cx="1492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nonuniform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2752725" y="0"/>
            <a:ext cx="3149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Voltage Drop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71489" y="1132764"/>
            <a:ext cx="65579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voltage drop </a:t>
            </a:r>
            <a:r>
              <a:rPr lang="en-US" sz="2000" b="1" i="1" dirty="0">
                <a:solidFill>
                  <a:schemeClr val="hlink"/>
                </a:solidFill>
              </a:rPr>
              <a:t>between two points</a:t>
            </a:r>
            <a:r>
              <a:rPr lang="en-US" sz="2000" dirty="0">
                <a:solidFill>
                  <a:schemeClr val="bg1"/>
                </a:solidFill>
              </a:rPr>
              <a:t> is now defined.</a:t>
            </a:r>
          </a:p>
        </p:txBody>
      </p:sp>
      <p:sp>
        <p:nvSpPr>
          <p:cNvPr id="4106" name="Text Box 91"/>
          <p:cNvSpPr txBox="1">
            <a:spLocks noChangeArrowheads="1"/>
          </p:cNvSpPr>
          <p:nvPr/>
        </p:nvSpPr>
        <p:spPr bwMode="auto">
          <a:xfrm>
            <a:off x="7735888" y="2433638"/>
            <a:ext cx="738187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2"/>
                </a:solidFill>
              </a:rPr>
              <a:t>Volta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410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076551"/>
              </p:ext>
            </p:extLst>
          </p:nvPr>
        </p:nvGraphicFramePr>
        <p:xfrm>
          <a:off x="855290" y="3891741"/>
          <a:ext cx="3620457" cy="1109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3" name="Equation" r:id="rId4" imgW="1841500" imgH="495300" progId="Equation.DSMT4">
                  <p:embed/>
                </p:oleObj>
              </mc:Choice>
              <mc:Fallback>
                <p:oleObj name="Equation" r:id="rId4" imgW="1841500" imgH="495300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290" y="3891741"/>
                        <a:ext cx="3620457" cy="110913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55094" y="5718412"/>
            <a:ext cx="817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Comment:</a:t>
            </a:r>
            <a:r>
              <a:rPr lang="en-US" dirty="0" smtClean="0">
                <a:solidFill>
                  <a:schemeClr val="bg1"/>
                </a:solidFill>
              </a:rPr>
              <a:t> In </a:t>
            </a:r>
            <a:r>
              <a:rPr lang="en-US" i="1" dirty="0" smtClean="0">
                <a:solidFill>
                  <a:schemeClr val="bg1"/>
                </a:solidFill>
              </a:rPr>
              <a:t>statics</a:t>
            </a:r>
            <a:r>
              <a:rPr lang="en-US" dirty="0" smtClean="0">
                <a:solidFill>
                  <a:schemeClr val="bg1"/>
                </a:solidFill>
              </a:rPr>
              <a:t>, the line integral is independent of the shape of the path.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15153" y="6155140"/>
            <a:ext cx="5596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(This will be proven later after we talk about the curl.)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601496" y="1750306"/>
            <a:ext cx="5850021" cy="1826981"/>
            <a:chOff x="728436" y="2024743"/>
            <a:chExt cx="5850021" cy="1826981"/>
          </a:xfrm>
        </p:grpSpPr>
        <p:sp>
          <p:nvSpPr>
            <p:cNvPr id="4107" name="Freeform 18"/>
            <p:cNvSpPr>
              <a:spLocks/>
            </p:cNvSpPr>
            <p:nvPr/>
          </p:nvSpPr>
          <p:spPr bwMode="auto">
            <a:xfrm>
              <a:off x="1189491" y="2455859"/>
              <a:ext cx="4775199" cy="992187"/>
            </a:xfrm>
            <a:custGeom>
              <a:avLst/>
              <a:gdLst>
                <a:gd name="T0" fmla="*/ 0 w 3008"/>
                <a:gd name="T1" fmla="*/ 819049453 h 625"/>
                <a:gd name="T2" fmla="*/ 383063725 w 3008"/>
                <a:gd name="T3" fmla="*/ 597275902 h 625"/>
                <a:gd name="T4" fmla="*/ 907256352 w 3008"/>
                <a:gd name="T5" fmla="*/ 254534859 h 625"/>
                <a:gd name="T6" fmla="*/ 1532254899 w 3008"/>
                <a:gd name="T7" fmla="*/ 52922465 h 625"/>
                <a:gd name="T8" fmla="*/ 2147483647 w 3008"/>
                <a:gd name="T9" fmla="*/ 73083697 h 625"/>
                <a:gd name="T10" fmla="*/ 2147483647 w 3008"/>
                <a:gd name="T11" fmla="*/ 496469742 h 625"/>
                <a:gd name="T12" fmla="*/ 2147483647 w 3008"/>
                <a:gd name="T13" fmla="*/ 1101306899 h 625"/>
                <a:gd name="T14" fmla="*/ 2147483647 w 3008"/>
                <a:gd name="T15" fmla="*/ 1504531538 h 625"/>
                <a:gd name="T16" fmla="*/ 2147483647 w 3008"/>
                <a:gd name="T17" fmla="*/ 1524692770 h 625"/>
                <a:gd name="T18" fmla="*/ 2147483647 w 3008"/>
                <a:gd name="T19" fmla="*/ 1262596755 h 625"/>
                <a:gd name="T20" fmla="*/ 2147483647 w 3008"/>
                <a:gd name="T21" fmla="*/ 758565757 h 625"/>
                <a:gd name="T22" fmla="*/ 2147483647 w 3008"/>
                <a:gd name="T23" fmla="*/ 315018555 h 625"/>
                <a:gd name="T24" fmla="*/ 2147483647 w 3008"/>
                <a:gd name="T25" fmla="*/ 113406186 h 625"/>
                <a:gd name="T26" fmla="*/ 2147483647 w 3008"/>
                <a:gd name="T27" fmla="*/ 113406186 h 6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08"/>
                <a:gd name="T43" fmla="*/ 0 h 625"/>
                <a:gd name="T44" fmla="*/ 3008 w 3008"/>
                <a:gd name="T45" fmla="*/ 625 h 6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08" h="625">
                  <a:moveTo>
                    <a:pt x="0" y="325"/>
                  </a:moveTo>
                  <a:cubicBezTo>
                    <a:pt x="46" y="299"/>
                    <a:pt x="92" y="274"/>
                    <a:pt x="152" y="237"/>
                  </a:cubicBezTo>
                  <a:cubicBezTo>
                    <a:pt x="212" y="200"/>
                    <a:pt x="284" y="137"/>
                    <a:pt x="360" y="101"/>
                  </a:cubicBezTo>
                  <a:cubicBezTo>
                    <a:pt x="436" y="65"/>
                    <a:pt x="519" y="33"/>
                    <a:pt x="608" y="21"/>
                  </a:cubicBezTo>
                  <a:cubicBezTo>
                    <a:pt x="697" y="9"/>
                    <a:pt x="803" y="0"/>
                    <a:pt x="896" y="29"/>
                  </a:cubicBezTo>
                  <a:cubicBezTo>
                    <a:pt x="989" y="58"/>
                    <a:pt x="1089" y="129"/>
                    <a:pt x="1168" y="197"/>
                  </a:cubicBezTo>
                  <a:cubicBezTo>
                    <a:pt x="1247" y="265"/>
                    <a:pt x="1279" y="370"/>
                    <a:pt x="1368" y="437"/>
                  </a:cubicBezTo>
                  <a:cubicBezTo>
                    <a:pt x="1457" y="504"/>
                    <a:pt x="1613" y="569"/>
                    <a:pt x="1704" y="597"/>
                  </a:cubicBezTo>
                  <a:cubicBezTo>
                    <a:pt x="1795" y="625"/>
                    <a:pt x="1817" y="621"/>
                    <a:pt x="1912" y="605"/>
                  </a:cubicBezTo>
                  <a:cubicBezTo>
                    <a:pt x="2007" y="589"/>
                    <a:pt x="2185" y="552"/>
                    <a:pt x="2272" y="501"/>
                  </a:cubicBezTo>
                  <a:cubicBezTo>
                    <a:pt x="2359" y="450"/>
                    <a:pt x="2373" y="364"/>
                    <a:pt x="2432" y="301"/>
                  </a:cubicBezTo>
                  <a:cubicBezTo>
                    <a:pt x="2491" y="238"/>
                    <a:pt x="2551" y="168"/>
                    <a:pt x="2624" y="125"/>
                  </a:cubicBezTo>
                  <a:cubicBezTo>
                    <a:pt x="2697" y="82"/>
                    <a:pt x="2808" y="58"/>
                    <a:pt x="2872" y="45"/>
                  </a:cubicBezTo>
                  <a:cubicBezTo>
                    <a:pt x="2936" y="32"/>
                    <a:pt x="2972" y="38"/>
                    <a:pt x="3008" y="45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9" name="Oval 20"/>
            <p:cNvSpPr>
              <a:spLocks noChangeArrowheads="1"/>
            </p:cNvSpPr>
            <p:nvPr/>
          </p:nvSpPr>
          <p:spPr bwMode="auto">
            <a:xfrm>
              <a:off x="1125991" y="2911471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21"/>
            <p:cNvSpPr>
              <a:spLocks noChangeArrowheads="1"/>
            </p:cNvSpPr>
            <p:nvPr/>
          </p:nvSpPr>
          <p:spPr bwMode="auto">
            <a:xfrm>
              <a:off x="5923415" y="245585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AutoShape 25"/>
            <p:cNvSpPr>
              <a:spLocks noChangeArrowheads="1"/>
            </p:cNvSpPr>
            <p:nvPr/>
          </p:nvSpPr>
          <p:spPr bwMode="auto">
            <a:xfrm rot="2369812" flipH="1">
              <a:off x="4699517" y="3657751"/>
              <a:ext cx="1104900" cy="193973"/>
            </a:xfrm>
            <a:prstGeom prst="rightArrow">
              <a:avLst>
                <a:gd name="adj1" fmla="val 50000"/>
                <a:gd name="adj2" fmla="val 217500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3594885" y="3286833"/>
              <a:ext cx="313898" cy="122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20" name="Object 101"/>
            <p:cNvGraphicFramePr>
              <a:graphicFrameLocks noChangeAspect="1"/>
            </p:cNvGraphicFramePr>
            <p:nvPr/>
          </p:nvGraphicFramePr>
          <p:xfrm>
            <a:off x="6106432" y="2024743"/>
            <a:ext cx="336519" cy="421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4" name="Equation" r:id="rId6" imgW="152334" imgH="190417" progId="Equation.DSMT4">
                    <p:embed/>
                  </p:oleObj>
                </mc:Choice>
                <mc:Fallback>
                  <p:oleObj name="Equation" r:id="rId6" imgW="152334" imgH="190417" progId="Equation.DSMT4">
                    <p:embed/>
                    <p:pic>
                      <p:nvPicPr>
                        <p:cNvPr id="0" name="Picture 9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06432" y="2024743"/>
                          <a:ext cx="336519" cy="421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3" name="Object 101"/>
            <p:cNvGraphicFramePr>
              <a:graphicFrameLocks noChangeAspect="1"/>
            </p:cNvGraphicFramePr>
            <p:nvPr/>
          </p:nvGraphicFramePr>
          <p:xfrm>
            <a:off x="728436" y="2467429"/>
            <a:ext cx="336550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5" name="Equation" r:id="rId8" imgW="152268" imgH="203024" progId="Equation.DSMT4">
                    <p:embed/>
                  </p:oleObj>
                </mc:Choice>
                <mc:Fallback>
                  <p:oleObj name="Equation" r:id="rId8" imgW="152268" imgH="203024" progId="Equation.DSMT4">
                    <p:embed/>
                    <p:pic>
                      <p:nvPicPr>
                        <p:cNvPr id="0" name="Picture 9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8436" y="2467429"/>
                          <a:ext cx="336550" cy="450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4" name="Object 101"/>
            <p:cNvGraphicFramePr>
              <a:graphicFrameLocks noChangeAspect="1"/>
            </p:cNvGraphicFramePr>
            <p:nvPr/>
          </p:nvGraphicFramePr>
          <p:xfrm>
            <a:off x="3754438" y="2735263"/>
            <a:ext cx="3365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6" name="Equation" r:id="rId10" imgW="152202" imgH="177569" progId="Equation.DSMT4">
                    <p:embed/>
                  </p:oleObj>
                </mc:Choice>
                <mc:Fallback>
                  <p:oleObj name="Equation" r:id="rId10" imgW="152202" imgH="177569" progId="Equation.DSMT4">
                    <p:embed/>
                    <p:pic>
                      <p:nvPicPr>
                        <p:cNvPr id="0" name="Picture 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54438" y="2735263"/>
                          <a:ext cx="33655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101"/>
            <p:cNvGraphicFramePr>
              <a:graphicFrameLocks noChangeAspect="1"/>
            </p:cNvGraphicFramePr>
            <p:nvPr/>
          </p:nvGraphicFramePr>
          <p:xfrm>
            <a:off x="5407707" y="3309256"/>
            <a:ext cx="1170750" cy="461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7" name="Equation" r:id="rId12" imgW="647419" imgH="253890" progId="Equation.DSMT4">
                    <p:embed/>
                  </p:oleObj>
                </mc:Choice>
                <mc:Fallback>
                  <p:oleObj name="Equation" r:id="rId12" imgW="647419" imgH="253890" progId="Equation.DSMT4">
                    <p:embed/>
                    <p:pic>
                      <p:nvPicPr>
                        <p:cNvPr id="0" name="Picture 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07707" y="3309256"/>
                          <a:ext cx="1170750" cy="461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" name="Group 6"/>
          <p:cNvGrpSpPr/>
          <p:nvPr/>
        </p:nvGrpSpPr>
        <p:grpSpPr>
          <a:xfrm>
            <a:off x="6400800" y="3613532"/>
            <a:ext cx="2467779" cy="1773715"/>
            <a:chOff x="6444867" y="3844887"/>
            <a:chExt cx="2467779" cy="1773715"/>
          </a:xfrm>
        </p:grpSpPr>
        <p:sp>
          <p:nvSpPr>
            <p:cNvPr id="6" name="Rectangle 5"/>
            <p:cNvSpPr/>
            <p:nvPr/>
          </p:nvSpPr>
          <p:spPr bwMode="auto">
            <a:xfrm>
              <a:off x="6444867" y="3844887"/>
              <a:ext cx="2467779" cy="1773715"/>
            </a:xfrm>
            <a:prstGeom prst="rect">
              <a:avLst/>
            </a:prstGeom>
            <a:solidFill>
              <a:srgbClr val="CCEC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graphicFrame>
          <p:nvGraphicFramePr>
            <p:cNvPr id="3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76105614"/>
                </p:ext>
              </p:extLst>
            </p:nvPr>
          </p:nvGraphicFramePr>
          <p:xfrm>
            <a:off x="6883055" y="4272383"/>
            <a:ext cx="1707977" cy="784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58" name="Equation" r:id="rId14" imgW="1079032" imgH="495085" progId="Equation.DSMT4">
                    <p:embed/>
                  </p:oleObj>
                </mc:Choice>
                <mc:Fallback>
                  <p:oleObj name="Equation" r:id="rId14" imgW="1079032" imgH="495085" progId="Equation.DSMT4">
                    <p:embed/>
                    <p:pic>
                      <p:nvPicPr>
                        <p:cNvPr id="0" name="Picture 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3055" y="4272383"/>
                          <a:ext cx="1707977" cy="7843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" name="TextBox 3"/>
            <p:cNvSpPr txBox="1"/>
            <p:nvPr/>
          </p:nvSpPr>
          <p:spPr>
            <a:xfrm>
              <a:off x="7149948" y="3922005"/>
              <a:ext cx="11079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Notation: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477918" y="5100809"/>
              <a:ext cx="23199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/>
                  </a:solidFill>
                  <a:latin typeface="+mn-lt"/>
                </a:rPr>
                <a:t>C</a:t>
              </a:r>
              <a:r>
                <a:rPr lang="en-US" dirty="0" smtClean="0">
                  <a:solidFill>
                    <a:schemeClr val="bg2"/>
                  </a:solidFill>
                  <a:latin typeface="+mn-lt"/>
                </a:rPr>
                <a:t> =</a:t>
              </a:r>
              <a:r>
                <a:rPr lang="en-US" dirty="0" smtClean="0">
                  <a:solidFill>
                    <a:schemeClr val="bg2"/>
                  </a:solidFill>
                </a:rPr>
                <a:t> path from </a:t>
              </a:r>
              <a:r>
                <a:rPr lang="en-US" i="1" u="sng" dirty="0" smtClean="0">
                  <a:solidFill>
                    <a:schemeClr val="bg2"/>
                  </a:solidFill>
                  <a:latin typeface="+mn-lt"/>
                </a:rPr>
                <a:t>A</a:t>
              </a:r>
              <a:r>
                <a:rPr lang="en-US" dirty="0" smtClean="0">
                  <a:solidFill>
                    <a:schemeClr val="bg2"/>
                  </a:solidFill>
                </a:rPr>
                <a:t> to </a:t>
              </a:r>
              <a:r>
                <a:rPr lang="en-US" i="1" u="sng" dirty="0" smtClean="0">
                  <a:solidFill>
                    <a:schemeClr val="bg2"/>
                  </a:solidFill>
                  <a:latin typeface="+mn-lt"/>
                </a:rPr>
                <a:t>B</a:t>
              </a:r>
              <a:r>
                <a:rPr lang="en-US" dirty="0" smtClean="0">
                  <a:solidFill>
                    <a:schemeClr val="bg2"/>
                  </a:solidFill>
                </a:rPr>
                <a:t>.</a:t>
              </a:r>
              <a:endParaRPr lang="en-US" dirty="0">
                <a:solidFill>
                  <a:schemeClr val="bg2"/>
                </a:solidFill>
              </a:endParaRPr>
            </a:p>
          </p:txBody>
        </p: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204114" y="314302"/>
            <a:ext cx="1676400" cy="206502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2752725" y="0"/>
            <a:ext cx="31496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Voltage Drop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880922" y="887103"/>
            <a:ext cx="65579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Here all of the mathematical terms are defined.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4101" name="Object 19"/>
          <p:cNvGraphicFramePr>
            <a:graphicFrameLocks noChangeAspect="1"/>
          </p:cNvGraphicFramePr>
          <p:nvPr/>
        </p:nvGraphicFramePr>
        <p:xfrm>
          <a:off x="5783807" y="5297085"/>
          <a:ext cx="1846263" cy="117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2172" name="Equation" r:id="rId4" imgW="888614" imgH="495085" progId="Equation.DSMT4">
                  <p:embed/>
                </p:oleObj>
              </mc:Choice>
              <mc:Fallback>
                <p:oleObj name="Equation" r:id="rId4" imgW="888614" imgH="495085" progId="Equation.DSMT4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3807" y="5297085"/>
                        <a:ext cx="1846263" cy="11715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1492711" y="1473200"/>
            <a:ext cx="6873603" cy="4652465"/>
            <a:chOff x="1492711" y="1473200"/>
            <a:chExt cx="6873603" cy="4652465"/>
          </a:xfrm>
        </p:grpSpPr>
        <p:sp>
          <p:nvSpPr>
            <p:cNvPr id="4113" name="AutoShape 25"/>
            <p:cNvSpPr>
              <a:spLocks noChangeArrowheads="1"/>
            </p:cNvSpPr>
            <p:nvPr/>
          </p:nvSpPr>
          <p:spPr bwMode="auto">
            <a:xfrm rot="2369812" flipH="1">
              <a:off x="6444731" y="3907892"/>
              <a:ext cx="1104900" cy="218243"/>
            </a:xfrm>
            <a:prstGeom prst="rightArrow">
              <a:avLst>
                <a:gd name="adj1" fmla="val 50000"/>
                <a:gd name="adj2" fmla="val 217500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8334905"/>
                </p:ext>
              </p:extLst>
            </p:nvPr>
          </p:nvGraphicFramePr>
          <p:xfrm>
            <a:off x="7195564" y="3391142"/>
            <a:ext cx="1170750" cy="461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73" name="Equation" r:id="rId6" imgW="647419" imgH="253890" progId="Equation.DSMT4">
                    <p:embed/>
                  </p:oleObj>
                </mc:Choice>
                <mc:Fallback>
                  <p:oleObj name="Equation" r:id="rId6" imgW="647419" imgH="253890" progId="Equation.DSMT4">
                    <p:embed/>
                    <p:pic>
                      <p:nvPicPr>
                        <p:cNvPr id="0" name="Picture 2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95564" y="3391142"/>
                          <a:ext cx="1170750" cy="461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07" name="Freeform 18"/>
            <p:cNvSpPr>
              <a:spLocks/>
            </p:cNvSpPr>
            <p:nvPr/>
          </p:nvSpPr>
          <p:spPr bwMode="auto">
            <a:xfrm>
              <a:off x="1953766" y="2060074"/>
              <a:ext cx="4775199" cy="992187"/>
            </a:xfrm>
            <a:custGeom>
              <a:avLst/>
              <a:gdLst>
                <a:gd name="T0" fmla="*/ 0 w 3008"/>
                <a:gd name="T1" fmla="*/ 819049453 h 625"/>
                <a:gd name="T2" fmla="*/ 383063725 w 3008"/>
                <a:gd name="T3" fmla="*/ 597275902 h 625"/>
                <a:gd name="T4" fmla="*/ 907256352 w 3008"/>
                <a:gd name="T5" fmla="*/ 254534859 h 625"/>
                <a:gd name="T6" fmla="*/ 1532254899 w 3008"/>
                <a:gd name="T7" fmla="*/ 52922465 h 625"/>
                <a:gd name="T8" fmla="*/ 2147483647 w 3008"/>
                <a:gd name="T9" fmla="*/ 73083697 h 625"/>
                <a:gd name="T10" fmla="*/ 2147483647 w 3008"/>
                <a:gd name="T11" fmla="*/ 496469742 h 625"/>
                <a:gd name="T12" fmla="*/ 2147483647 w 3008"/>
                <a:gd name="T13" fmla="*/ 1101306899 h 625"/>
                <a:gd name="T14" fmla="*/ 2147483647 w 3008"/>
                <a:gd name="T15" fmla="*/ 1504531538 h 625"/>
                <a:gd name="T16" fmla="*/ 2147483647 w 3008"/>
                <a:gd name="T17" fmla="*/ 1524692770 h 625"/>
                <a:gd name="T18" fmla="*/ 2147483647 w 3008"/>
                <a:gd name="T19" fmla="*/ 1262596755 h 625"/>
                <a:gd name="T20" fmla="*/ 2147483647 w 3008"/>
                <a:gd name="T21" fmla="*/ 758565757 h 625"/>
                <a:gd name="T22" fmla="*/ 2147483647 w 3008"/>
                <a:gd name="T23" fmla="*/ 315018555 h 625"/>
                <a:gd name="T24" fmla="*/ 2147483647 w 3008"/>
                <a:gd name="T25" fmla="*/ 113406186 h 625"/>
                <a:gd name="T26" fmla="*/ 2147483647 w 3008"/>
                <a:gd name="T27" fmla="*/ 113406186 h 6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08"/>
                <a:gd name="T43" fmla="*/ 0 h 625"/>
                <a:gd name="T44" fmla="*/ 3008 w 3008"/>
                <a:gd name="T45" fmla="*/ 625 h 6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08" h="625">
                  <a:moveTo>
                    <a:pt x="0" y="325"/>
                  </a:moveTo>
                  <a:cubicBezTo>
                    <a:pt x="46" y="299"/>
                    <a:pt x="92" y="274"/>
                    <a:pt x="152" y="237"/>
                  </a:cubicBezTo>
                  <a:cubicBezTo>
                    <a:pt x="212" y="200"/>
                    <a:pt x="284" y="137"/>
                    <a:pt x="360" y="101"/>
                  </a:cubicBezTo>
                  <a:cubicBezTo>
                    <a:pt x="436" y="65"/>
                    <a:pt x="519" y="33"/>
                    <a:pt x="608" y="21"/>
                  </a:cubicBezTo>
                  <a:cubicBezTo>
                    <a:pt x="697" y="9"/>
                    <a:pt x="803" y="0"/>
                    <a:pt x="896" y="29"/>
                  </a:cubicBezTo>
                  <a:cubicBezTo>
                    <a:pt x="989" y="58"/>
                    <a:pt x="1089" y="129"/>
                    <a:pt x="1168" y="197"/>
                  </a:cubicBezTo>
                  <a:cubicBezTo>
                    <a:pt x="1247" y="265"/>
                    <a:pt x="1279" y="370"/>
                    <a:pt x="1368" y="437"/>
                  </a:cubicBezTo>
                  <a:cubicBezTo>
                    <a:pt x="1457" y="504"/>
                    <a:pt x="1613" y="569"/>
                    <a:pt x="1704" y="597"/>
                  </a:cubicBezTo>
                  <a:cubicBezTo>
                    <a:pt x="1795" y="625"/>
                    <a:pt x="1817" y="621"/>
                    <a:pt x="1912" y="605"/>
                  </a:cubicBezTo>
                  <a:cubicBezTo>
                    <a:pt x="2007" y="589"/>
                    <a:pt x="2185" y="552"/>
                    <a:pt x="2272" y="501"/>
                  </a:cubicBezTo>
                  <a:cubicBezTo>
                    <a:pt x="2359" y="450"/>
                    <a:pt x="2373" y="364"/>
                    <a:pt x="2432" y="301"/>
                  </a:cubicBezTo>
                  <a:cubicBezTo>
                    <a:pt x="2491" y="238"/>
                    <a:pt x="2551" y="168"/>
                    <a:pt x="2624" y="125"/>
                  </a:cubicBezTo>
                  <a:cubicBezTo>
                    <a:pt x="2697" y="82"/>
                    <a:pt x="2808" y="58"/>
                    <a:pt x="2872" y="45"/>
                  </a:cubicBezTo>
                  <a:cubicBezTo>
                    <a:pt x="2936" y="32"/>
                    <a:pt x="2972" y="38"/>
                    <a:pt x="3008" y="45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9" name="Oval 20"/>
            <p:cNvSpPr>
              <a:spLocks noChangeArrowheads="1"/>
            </p:cNvSpPr>
            <p:nvPr/>
          </p:nvSpPr>
          <p:spPr bwMode="auto">
            <a:xfrm>
              <a:off x="1890266" y="2515686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21"/>
            <p:cNvSpPr>
              <a:spLocks noChangeArrowheads="1"/>
            </p:cNvSpPr>
            <p:nvPr/>
          </p:nvSpPr>
          <p:spPr bwMode="auto">
            <a:xfrm>
              <a:off x="6687690" y="2060074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 bwMode="auto">
            <a:xfrm>
              <a:off x="4359160" y="2891048"/>
              <a:ext cx="313898" cy="122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20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04524707"/>
                </p:ext>
              </p:extLst>
            </p:nvPr>
          </p:nvGraphicFramePr>
          <p:xfrm>
            <a:off x="6870707" y="1628958"/>
            <a:ext cx="336519" cy="421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74" name="Equation" r:id="rId8" imgW="152334" imgH="190417" progId="Equation.DSMT4">
                    <p:embed/>
                  </p:oleObj>
                </mc:Choice>
                <mc:Fallback>
                  <p:oleObj name="Equation" r:id="rId8" imgW="152334" imgH="190417" progId="Equation.DSMT4">
                    <p:embed/>
                    <p:pic>
                      <p:nvPicPr>
                        <p:cNvPr id="0" name="Picture 2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70707" y="1628958"/>
                          <a:ext cx="336519" cy="421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3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6434833"/>
                </p:ext>
              </p:extLst>
            </p:nvPr>
          </p:nvGraphicFramePr>
          <p:xfrm>
            <a:off x="1492711" y="2071644"/>
            <a:ext cx="336550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75" name="Equation" r:id="rId10" imgW="152268" imgH="203024" progId="Equation.DSMT4">
                    <p:embed/>
                  </p:oleObj>
                </mc:Choice>
                <mc:Fallback>
                  <p:oleObj name="Equation" r:id="rId10" imgW="152268" imgH="203024" progId="Equation.DSMT4">
                    <p:embed/>
                    <p:pic>
                      <p:nvPicPr>
                        <p:cNvPr id="0" name="Picture 22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92711" y="2071644"/>
                          <a:ext cx="336550" cy="450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4" name="Object 10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38446599"/>
                </p:ext>
              </p:extLst>
            </p:nvPr>
          </p:nvGraphicFramePr>
          <p:xfrm>
            <a:off x="4518713" y="2339478"/>
            <a:ext cx="3365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76" name="Equation" r:id="rId12" imgW="152202" imgH="177569" progId="Equation.DSMT4">
                    <p:embed/>
                  </p:oleObj>
                </mc:Choice>
                <mc:Fallback>
                  <p:oleObj name="Equation" r:id="rId12" imgW="152202" imgH="177569" progId="Equation.DSMT4">
                    <p:embed/>
                    <p:pic>
                      <p:nvPicPr>
                        <p:cNvPr id="0" name="Picture 2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18713" y="2339478"/>
                          <a:ext cx="33655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4" name="Group 33"/>
            <p:cNvGrpSpPr/>
            <p:nvPr/>
          </p:nvGrpSpPr>
          <p:grpSpPr>
            <a:xfrm>
              <a:off x="1526015" y="3609194"/>
              <a:ext cx="3193694" cy="2516471"/>
              <a:chOff x="1935448" y="3895797"/>
              <a:chExt cx="3193694" cy="2516471"/>
            </a:xfrm>
          </p:grpSpPr>
          <p:cxnSp>
            <p:nvCxnSpPr>
              <p:cNvPr id="23" name="Straight Connector 22"/>
              <p:cNvCxnSpPr/>
              <p:nvPr/>
            </p:nvCxnSpPr>
            <p:spPr bwMode="auto">
              <a:xfrm>
                <a:off x="3152632" y="5486399"/>
                <a:ext cx="151490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" name="Straight Connector 24"/>
              <p:cNvCxnSpPr/>
              <p:nvPr/>
            </p:nvCxnSpPr>
            <p:spPr bwMode="auto">
              <a:xfrm flipH="1">
                <a:off x="2306472" y="5486400"/>
                <a:ext cx="832514" cy="66874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 flipV="1">
                <a:off x="3134436" y="4326341"/>
                <a:ext cx="0" cy="114186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bg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aphicFrame>
            <p:nvGraphicFramePr>
              <p:cNvPr id="161799" name="Object 9"/>
              <p:cNvGraphicFramePr>
                <a:graphicFrameLocks noChangeAspect="1"/>
              </p:cNvGraphicFramePr>
              <p:nvPr/>
            </p:nvGraphicFramePr>
            <p:xfrm>
              <a:off x="1935448" y="6158268"/>
              <a:ext cx="230187" cy="2540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2177" name="Equation" r:id="rId14" imgW="126835" imgH="139518" progId="Equation.DSMT4">
                      <p:embed/>
                    </p:oleObj>
                  </mc:Choice>
                  <mc:Fallback>
                    <p:oleObj name="Equation" r:id="rId14" imgW="126835" imgH="139518" progId="Equation.DSMT4">
                      <p:embed/>
                      <p:pic>
                        <p:nvPicPr>
                          <p:cNvPr id="0" name="Picture 23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5448" y="6158268"/>
                            <a:ext cx="230187" cy="2540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1800" name="Object 9"/>
              <p:cNvGraphicFramePr>
                <a:graphicFrameLocks noChangeAspect="1"/>
              </p:cNvGraphicFramePr>
              <p:nvPr/>
            </p:nvGraphicFramePr>
            <p:xfrm>
              <a:off x="4875142" y="5359780"/>
              <a:ext cx="254000" cy="30003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2178" name="Equation" r:id="rId16" imgW="139579" imgH="164957" progId="Equation.DSMT4">
                      <p:embed/>
                    </p:oleObj>
                  </mc:Choice>
                  <mc:Fallback>
                    <p:oleObj name="Equation" r:id="rId16" imgW="139579" imgH="164957" progId="Equation.DSMT4">
                      <p:embed/>
                      <p:pic>
                        <p:nvPicPr>
                          <p:cNvPr id="0" name="Picture 2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875142" y="5359780"/>
                            <a:ext cx="254000" cy="30003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1801" name="Object 9"/>
              <p:cNvGraphicFramePr>
                <a:graphicFrameLocks noChangeAspect="1"/>
              </p:cNvGraphicFramePr>
              <p:nvPr/>
            </p:nvGraphicFramePr>
            <p:xfrm>
              <a:off x="3019686" y="3895797"/>
              <a:ext cx="231775" cy="2301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2179" name="Equation" r:id="rId18" imgW="126725" imgH="126725" progId="Equation.DSMT4">
                      <p:embed/>
                    </p:oleObj>
                  </mc:Choice>
                  <mc:Fallback>
                    <p:oleObj name="Equation" r:id="rId18" imgW="126725" imgH="126725" progId="Equation.DSMT4">
                      <p:embed/>
                      <p:pic>
                        <p:nvPicPr>
                          <p:cNvPr id="0" name="Picture 23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19686" y="3895797"/>
                            <a:ext cx="231775" cy="2301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12700">
                                <a:solidFill>
                                  <a:schemeClr val="tx1"/>
                                </a:solidFill>
                                <a:miter lim="800000"/>
                                <a:headEnd type="none" w="sm" len="sm"/>
                                <a:tailEnd type="none" w="sm" len="sm"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33" name="Oval 20"/>
            <p:cNvSpPr>
              <a:spLocks noChangeArrowheads="1"/>
            </p:cNvSpPr>
            <p:nvPr/>
          </p:nvSpPr>
          <p:spPr bwMode="auto">
            <a:xfrm>
              <a:off x="3298260" y="2040289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6180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1138846"/>
                </p:ext>
              </p:extLst>
            </p:nvPr>
          </p:nvGraphicFramePr>
          <p:xfrm>
            <a:off x="2389188" y="1473200"/>
            <a:ext cx="2944812" cy="4619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80" name="Equation" r:id="rId20" imgW="1625600" imgH="254000" progId="Equation.DSMT4">
                    <p:embed/>
                  </p:oleObj>
                </mc:Choice>
                <mc:Fallback>
                  <p:oleObj name="Equation" r:id="rId20" imgW="1625600" imgH="254000" progId="Equation.DSMT4">
                    <p:embed/>
                    <p:pic>
                      <p:nvPicPr>
                        <p:cNvPr id="0" name="Picture 2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9188" y="1473200"/>
                          <a:ext cx="2944812" cy="4619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6" name="Straight Arrow Connector 35"/>
            <p:cNvCxnSpPr>
              <a:endCxn id="4109" idx="5"/>
            </p:cNvCxnSpPr>
            <p:nvPr/>
          </p:nvCxnSpPr>
          <p:spPr bwMode="auto">
            <a:xfrm flipH="1" flipV="1">
              <a:off x="2020348" y="2645768"/>
              <a:ext cx="709204" cy="256767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61803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3539196"/>
                </p:ext>
              </p:extLst>
            </p:nvPr>
          </p:nvGraphicFramePr>
          <p:xfrm>
            <a:off x="1917604" y="3821373"/>
            <a:ext cx="264865" cy="3548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81" name="Equation" r:id="rId22" imgW="152268" imgH="203024" progId="Equation.DSMT4">
                    <p:embed/>
                  </p:oleObj>
                </mc:Choice>
                <mc:Fallback>
                  <p:oleObj name="Equation" r:id="rId22" imgW="152268" imgH="203024" progId="Equation.DSMT4">
                    <p:embed/>
                    <p:pic>
                      <p:nvPicPr>
                        <p:cNvPr id="0" name="Picture 2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7604" y="3821373"/>
                          <a:ext cx="264865" cy="3548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9" name="Straight Arrow Connector 38"/>
            <p:cNvCxnSpPr>
              <a:endCxn id="33" idx="4"/>
            </p:cNvCxnSpPr>
            <p:nvPr/>
          </p:nvCxnSpPr>
          <p:spPr bwMode="auto">
            <a:xfrm flipV="1">
              <a:off x="2729552" y="2192689"/>
              <a:ext cx="644908" cy="30071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61804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95985651"/>
                </p:ext>
              </p:extLst>
            </p:nvPr>
          </p:nvGraphicFramePr>
          <p:xfrm>
            <a:off x="2788480" y="2696926"/>
            <a:ext cx="220662" cy="288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82" name="Equation" r:id="rId23" imgW="126780" imgH="164814" progId="Equation.DSMT4">
                    <p:embed/>
                  </p:oleObj>
                </mc:Choice>
                <mc:Fallback>
                  <p:oleObj name="Equation" r:id="rId23" imgW="126780" imgH="164814" progId="Equation.DSMT4">
                    <p:embed/>
                    <p:pic>
                      <p:nvPicPr>
                        <p:cNvPr id="0" name="Picture 2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8480" y="2696926"/>
                          <a:ext cx="220662" cy="2889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1" name="Straight Arrow Connector 40"/>
            <p:cNvCxnSpPr>
              <a:endCxn id="4110" idx="3"/>
            </p:cNvCxnSpPr>
            <p:nvPr/>
          </p:nvCxnSpPr>
          <p:spPr bwMode="auto">
            <a:xfrm flipV="1">
              <a:off x="2745474" y="2190156"/>
              <a:ext cx="3964534" cy="298462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33CC33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6180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7227190"/>
                </p:ext>
              </p:extLst>
            </p:nvPr>
          </p:nvGraphicFramePr>
          <p:xfrm>
            <a:off x="4718074" y="3836893"/>
            <a:ext cx="265112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83" name="Equation" r:id="rId25" imgW="152268" imgH="203024" progId="Equation.DSMT4">
                    <p:embed/>
                  </p:oleObj>
                </mc:Choice>
                <mc:Fallback>
                  <p:oleObj name="Equation" r:id="rId25" imgW="152268" imgH="203024" progId="Equation.DSMT4">
                    <p:embed/>
                    <p:pic>
                      <p:nvPicPr>
                        <p:cNvPr id="0" name="Picture 2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18074" y="3836893"/>
                          <a:ext cx="265112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6" name="Straight Arrow Connector 45"/>
            <p:cNvCxnSpPr/>
            <p:nvPr/>
          </p:nvCxnSpPr>
          <p:spPr bwMode="auto">
            <a:xfrm>
              <a:off x="3469285" y="2143074"/>
              <a:ext cx="324792" cy="21798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6180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9781959"/>
                </p:ext>
              </p:extLst>
            </p:nvPr>
          </p:nvGraphicFramePr>
          <p:xfrm>
            <a:off x="3817488" y="1983475"/>
            <a:ext cx="352425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84" name="Equation" r:id="rId27" imgW="203024" imgH="203024" progId="Equation.DSMT4">
                    <p:embed/>
                  </p:oleObj>
                </mc:Choice>
                <mc:Fallback>
                  <p:oleObj name="Equation" r:id="rId27" imgW="203024" imgH="203024" progId="Equation.DSMT4">
                    <p:embed/>
                    <p:pic>
                      <p:nvPicPr>
                        <p:cNvPr id="0" name="Picture 2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7488" y="1983475"/>
                          <a:ext cx="352425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 bwMode="auto">
            <a:xfrm flipV="1">
              <a:off x="2729552" y="2361063"/>
              <a:ext cx="1050878" cy="283873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aphicFrame>
          <p:nvGraphicFramePr>
            <p:cNvPr id="161807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45816001"/>
                </p:ext>
              </p:extLst>
            </p:nvPr>
          </p:nvGraphicFramePr>
          <p:xfrm>
            <a:off x="3508612" y="3211845"/>
            <a:ext cx="750888" cy="355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2185" name="Equation" r:id="rId29" imgW="431613" imgH="203112" progId="Equation.DSMT4">
                    <p:embed/>
                  </p:oleObj>
                </mc:Choice>
                <mc:Fallback>
                  <p:oleObj name="Equation" r:id="rId29" imgW="431613" imgH="203112" progId="Equation.DSMT4">
                    <p:embed/>
                    <p:pic>
                      <p:nvPicPr>
                        <p:cNvPr id="0" name="Picture 2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8612" y="3211845"/>
                          <a:ext cx="750888" cy="355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592666" y="0"/>
            <a:ext cx="4862806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Voltage </a:t>
            </a: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Drop (Cont.)</a:t>
            </a: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404938" y="5775325"/>
          <a:ext cx="15494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6" name="Equation" r:id="rId4" imgW="634725" imgH="228501" progId="Equation.DSMT4">
                  <p:embed/>
                </p:oleObj>
              </mc:Choice>
              <mc:Fallback>
                <p:oleObj name="Equation" r:id="rId4" imgW="634725" imgH="228501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5775325"/>
                        <a:ext cx="15494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471488" y="1132764"/>
            <a:ext cx="786729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We now explore the </a:t>
            </a:r>
            <a:r>
              <a:rPr lang="en-US" sz="2000" i="1" dirty="0" smtClean="0">
                <a:solidFill>
                  <a:schemeClr val="bg1"/>
                </a:solidFill>
              </a:rPr>
              <a:t>physical interpretation </a:t>
            </a:r>
            <a:r>
              <a:rPr lang="en-US" sz="2000" dirty="0" smtClean="0">
                <a:solidFill>
                  <a:schemeClr val="bg1"/>
                </a:solidFill>
              </a:rPr>
              <a:t>of voltage drop.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104" name="Text Box 31"/>
          <p:cNvSpPr txBox="1">
            <a:spLocks noChangeArrowheads="1"/>
          </p:cNvSpPr>
          <p:nvPr/>
        </p:nvSpPr>
        <p:spPr bwMode="auto">
          <a:xfrm>
            <a:off x="528638" y="4640490"/>
            <a:ext cx="7700962" cy="6771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>
                <a:solidFill>
                  <a:schemeClr val="bg1"/>
                </a:solidFill>
              </a:rPr>
              <a:t>test charge is moved from point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 to point </a:t>
            </a:r>
            <a:r>
              <a:rPr lang="en-US" sz="2000" i="1" u="sng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dirty="0">
                <a:solidFill>
                  <a:schemeClr val="bg1"/>
                </a:solidFill>
              </a:rPr>
              <a:t> at a constant </a:t>
            </a:r>
            <a:r>
              <a:rPr lang="en-US" dirty="0" smtClean="0">
                <a:solidFill>
                  <a:schemeClr val="bg1"/>
                </a:solidFill>
              </a:rPr>
              <a:t>speed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(no increase in kinetic energy).</a:t>
            </a:r>
          </a:p>
        </p:txBody>
      </p:sp>
      <p:graphicFrame>
        <p:nvGraphicFramePr>
          <p:cNvPr id="4099" name="Object 32"/>
          <p:cNvGraphicFramePr>
            <a:graphicFrameLocks noChangeAspect="1"/>
          </p:cNvGraphicFramePr>
          <p:nvPr/>
        </p:nvGraphicFramePr>
        <p:xfrm>
          <a:off x="3697288" y="5775325"/>
          <a:ext cx="29749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67" name="Equation" r:id="rId6" imgW="1219200" imgH="228600" progId="Equation.DSMT4">
                  <p:embed/>
                </p:oleObj>
              </mc:Choice>
              <mc:Fallback>
                <p:oleObj name="Equation" r:id="rId6" imgW="1219200" imgH="22860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5775325"/>
                        <a:ext cx="297497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185636" y="1948544"/>
            <a:ext cx="5725401" cy="2029581"/>
            <a:chOff x="1185636" y="1905000"/>
            <a:chExt cx="5725401" cy="2029581"/>
          </a:xfrm>
        </p:grpSpPr>
        <p:sp>
          <p:nvSpPr>
            <p:cNvPr id="4107" name="Freeform 18"/>
            <p:cNvSpPr>
              <a:spLocks/>
            </p:cNvSpPr>
            <p:nvPr/>
          </p:nvSpPr>
          <p:spPr bwMode="auto">
            <a:xfrm>
              <a:off x="1702583" y="2348955"/>
              <a:ext cx="4775199" cy="992187"/>
            </a:xfrm>
            <a:custGeom>
              <a:avLst/>
              <a:gdLst>
                <a:gd name="T0" fmla="*/ 0 w 3008"/>
                <a:gd name="T1" fmla="*/ 819049453 h 625"/>
                <a:gd name="T2" fmla="*/ 383063725 w 3008"/>
                <a:gd name="T3" fmla="*/ 597275902 h 625"/>
                <a:gd name="T4" fmla="*/ 907256352 w 3008"/>
                <a:gd name="T5" fmla="*/ 254534859 h 625"/>
                <a:gd name="T6" fmla="*/ 1532254899 w 3008"/>
                <a:gd name="T7" fmla="*/ 52922465 h 625"/>
                <a:gd name="T8" fmla="*/ 2147483647 w 3008"/>
                <a:gd name="T9" fmla="*/ 73083697 h 625"/>
                <a:gd name="T10" fmla="*/ 2147483647 w 3008"/>
                <a:gd name="T11" fmla="*/ 496469742 h 625"/>
                <a:gd name="T12" fmla="*/ 2147483647 w 3008"/>
                <a:gd name="T13" fmla="*/ 1101306899 h 625"/>
                <a:gd name="T14" fmla="*/ 2147483647 w 3008"/>
                <a:gd name="T15" fmla="*/ 1504531538 h 625"/>
                <a:gd name="T16" fmla="*/ 2147483647 w 3008"/>
                <a:gd name="T17" fmla="*/ 1524692770 h 625"/>
                <a:gd name="T18" fmla="*/ 2147483647 w 3008"/>
                <a:gd name="T19" fmla="*/ 1262596755 h 625"/>
                <a:gd name="T20" fmla="*/ 2147483647 w 3008"/>
                <a:gd name="T21" fmla="*/ 758565757 h 625"/>
                <a:gd name="T22" fmla="*/ 2147483647 w 3008"/>
                <a:gd name="T23" fmla="*/ 315018555 h 625"/>
                <a:gd name="T24" fmla="*/ 2147483647 w 3008"/>
                <a:gd name="T25" fmla="*/ 113406186 h 625"/>
                <a:gd name="T26" fmla="*/ 2147483647 w 3008"/>
                <a:gd name="T27" fmla="*/ 113406186 h 6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08"/>
                <a:gd name="T43" fmla="*/ 0 h 625"/>
                <a:gd name="T44" fmla="*/ 3008 w 3008"/>
                <a:gd name="T45" fmla="*/ 625 h 6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08" h="625">
                  <a:moveTo>
                    <a:pt x="0" y="325"/>
                  </a:moveTo>
                  <a:cubicBezTo>
                    <a:pt x="46" y="299"/>
                    <a:pt x="92" y="274"/>
                    <a:pt x="152" y="237"/>
                  </a:cubicBezTo>
                  <a:cubicBezTo>
                    <a:pt x="212" y="200"/>
                    <a:pt x="284" y="137"/>
                    <a:pt x="360" y="101"/>
                  </a:cubicBezTo>
                  <a:cubicBezTo>
                    <a:pt x="436" y="65"/>
                    <a:pt x="519" y="33"/>
                    <a:pt x="608" y="21"/>
                  </a:cubicBezTo>
                  <a:cubicBezTo>
                    <a:pt x="697" y="9"/>
                    <a:pt x="803" y="0"/>
                    <a:pt x="896" y="29"/>
                  </a:cubicBezTo>
                  <a:cubicBezTo>
                    <a:pt x="989" y="58"/>
                    <a:pt x="1089" y="129"/>
                    <a:pt x="1168" y="197"/>
                  </a:cubicBezTo>
                  <a:cubicBezTo>
                    <a:pt x="1247" y="265"/>
                    <a:pt x="1279" y="370"/>
                    <a:pt x="1368" y="437"/>
                  </a:cubicBezTo>
                  <a:cubicBezTo>
                    <a:pt x="1457" y="504"/>
                    <a:pt x="1613" y="569"/>
                    <a:pt x="1704" y="597"/>
                  </a:cubicBezTo>
                  <a:cubicBezTo>
                    <a:pt x="1795" y="625"/>
                    <a:pt x="1817" y="621"/>
                    <a:pt x="1912" y="605"/>
                  </a:cubicBezTo>
                  <a:cubicBezTo>
                    <a:pt x="2007" y="589"/>
                    <a:pt x="2185" y="552"/>
                    <a:pt x="2272" y="501"/>
                  </a:cubicBezTo>
                  <a:cubicBezTo>
                    <a:pt x="2359" y="450"/>
                    <a:pt x="2373" y="364"/>
                    <a:pt x="2432" y="301"/>
                  </a:cubicBezTo>
                  <a:cubicBezTo>
                    <a:pt x="2491" y="238"/>
                    <a:pt x="2551" y="168"/>
                    <a:pt x="2624" y="125"/>
                  </a:cubicBezTo>
                  <a:cubicBezTo>
                    <a:pt x="2697" y="82"/>
                    <a:pt x="2808" y="58"/>
                    <a:pt x="2872" y="45"/>
                  </a:cubicBezTo>
                  <a:cubicBezTo>
                    <a:pt x="2936" y="32"/>
                    <a:pt x="2972" y="38"/>
                    <a:pt x="3008" y="45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9" name="Oval 20"/>
            <p:cNvSpPr>
              <a:spLocks noChangeArrowheads="1"/>
            </p:cNvSpPr>
            <p:nvPr/>
          </p:nvSpPr>
          <p:spPr bwMode="auto">
            <a:xfrm>
              <a:off x="1639083" y="280456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21"/>
            <p:cNvSpPr>
              <a:spLocks noChangeArrowheads="1"/>
            </p:cNvSpPr>
            <p:nvPr/>
          </p:nvSpPr>
          <p:spPr bwMode="auto">
            <a:xfrm>
              <a:off x="6436507" y="234895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AutoShape 25"/>
            <p:cNvSpPr>
              <a:spLocks noChangeArrowheads="1"/>
            </p:cNvSpPr>
            <p:nvPr/>
          </p:nvSpPr>
          <p:spPr bwMode="auto">
            <a:xfrm rot="2674105" flipH="1">
              <a:off x="4809282" y="3709951"/>
              <a:ext cx="1104900" cy="224630"/>
            </a:xfrm>
            <a:prstGeom prst="rightArrow">
              <a:avLst>
                <a:gd name="adj1" fmla="val 50000"/>
                <a:gd name="adj2" fmla="val 217500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Oval 27"/>
            <p:cNvSpPr>
              <a:spLocks noChangeArrowheads="1"/>
            </p:cNvSpPr>
            <p:nvPr/>
          </p:nvSpPr>
          <p:spPr bwMode="auto">
            <a:xfrm>
              <a:off x="3632983" y="2791867"/>
              <a:ext cx="165100" cy="1651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AutoShape 29"/>
            <p:cNvSpPr>
              <a:spLocks noChangeArrowheads="1"/>
            </p:cNvSpPr>
            <p:nvPr/>
          </p:nvSpPr>
          <p:spPr bwMode="auto">
            <a:xfrm rot="2776281">
              <a:off x="3264589" y="2958294"/>
              <a:ext cx="368300" cy="228600"/>
            </a:xfrm>
            <a:prstGeom prst="rightArrow">
              <a:avLst>
                <a:gd name="adj1" fmla="val 50000"/>
                <a:gd name="adj2" fmla="val 40278"/>
              </a:avLst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1" name="Object 101"/>
            <p:cNvGraphicFramePr>
              <a:graphicFrameLocks noChangeAspect="1"/>
            </p:cNvGraphicFramePr>
            <p:nvPr/>
          </p:nvGraphicFramePr>
          <p:xfrm>
            <a:off x="6574518" y="1905000"/>
            <a:ext cx="336519" cy="421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68" name="Equation" r:id="rId8" imgW="152334" imgH="190417" progId="Equation.DSMT4">
                    <p:embed/>
                  </p:oleObj>
                </mc:Choice>
                <mc:Fallback>
                  <p:oleObj name="Equation" r:id="rId8" imgW="152334" imgH="190417" progId="Equation.DSMT4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4518" y="1905000"/>
                          <a:ext cx="336519" cy="421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101"/>
            <p:cNvGraphicFramePr>
              <a:graphicFrameLocks noChangeAspect="1"/>
            </p:cNvGraphicFramePr>
            <p:nvPr/>
          </p:nvGraphicFramePr>
          <p:xfrm>
            <a:off x="1185636" y="2358572"/>
            <a:ext cx="336550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69" name="Equation" r:id="rId10" imgW="152268" imgH="203024" progId="Equation.DSMT4">
                    <p:embed/>
                  </p:oleObj>
                </mc:Choice>
                <mc:Fallback>
                  <p:oleObj name="Equation" r:id="rId10" imgW="152268" imgH="203024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636" y="2358572"/>
                          <a:ext cx="336550" cy="450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101"/>
            <p:cNvGraphicFramePr>
              <a:graphicFrameLocks noChangeAspect="1"/>
            </p:cNvGraphicFramePr>
            <p:nvPr/>
          </p:nvGraphicFramePr>
          <p:xfrm>
            <a:off x="4342267" y="2800578"/>
            <a:ext cx="3365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70" name="Equation" r:id="rId12" imgW="152202" imgH="177569" progId="Equation.DSMT4">
                    <p:embed/>
                  </p:oleObj>
                </mc:Choice>
                <mc:Fallback>
                  <p:oleObj name="Equation" r:id="rId12" imgW="152202" imgH="177569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2267" y="2800578"/>
                          <a:ext cx="33655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Straight Arrow Connector 25"/>
            <p:cNvCxnSpPr/>
            <p:nvPr/>
          </p:nvCxnSpPr>
          <p:spPr bwMode="auto">
            <a:xfrm>
              <a:off x="4193599" y="3210633"/>
              <a:ext cx="313898" cy="122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27" name="Object 101"/>
            <p:cNvGraphicFramePr>
              <a:graphicFrameLocks noChangeAspect="1"/>
            </p:cNvGraphicFramePr>
            <p:nvPr/>
          </p:nvGraphicFramePr>
          <p:xfrm>
            <a:off x="5592765" y="3287485"/>
            <a:ext cx="1170750" cy="461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71" name="Equation" r:id="rId14" imgW="647419" imgH="253890" progId="Equation.DSMT4">
                    <p:embed/>
                  </p:oleObj>
                </mc:Choice>
                <mc:Fallback>
                  <p:oleObj name="Equation" r:id="rId14" imgW="647419" imgH="253890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2765" y="3287485"/>
                          <a:ext cx="1170750" cy="461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101"/>
            <p:cNvGraphicFramePr>
              <a:graphicFrameLocks noChangeAspect="1"/>
            </p:cNvGraphicFramePr>
            <p:nvPr/>
          </p:nvGraphicFramePr>
          <p:xfrm>
            <a:off x="2441349" y="3299052"/>
            <a:ext cx="1398587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72" name="Equation" r:id="rId16" imgW="774364" imgH="253890" progId="Equation.DSMT4">
                    <p:embed/>
                  </p:oleObj>
                </mc:Choice>
                <mc:Fallback>
                  <p:oleObj name="Equation" r:id="rId16" imgW="774364" imgH="253890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1349" y="3299052"/>
                          <a:ext cx="1398587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4457" name="Object 101"/>
            <p:cNvGraphicFramePr>
              <a:graphicFrameLocks noChangeAspect="1"/>
            </p:cNvGraphicFramePr>
            <p:nvPr/>
          </p:nvGraphicFramePr>
          <p:xfrm>
            <a:off x="3663724" y="2059668"/>
            <a:ext cx="1674812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73" name="Equation" r:id="rId18" imgW="926698" imgH="203112" progId="Equation.DSMT4">
                    <p:embed/>
                  </p:oleObj>
                </mc:Choice>
                <mc:Fallback>
                  <p:oleObj name="Equation" r:id="rId18" imgW="926698" imgH="203112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3724" y="2059668"/>
                          <a:ext cx="1674812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2230438" y="0"/>
            <a:ext cx="4732337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Voltage Drop (cont.)</a:t>
            </a:r>
          </a:p>
        </p:txBody>
      </p:sp>
      <p:sp>
        <p:nvSpPr>
          <p:cNvPr id="5125" name="Text Box 17"/>
          <p:cNvSpPr txBox="1">
            <a:spLocks noChangeArrowheads="1"/>
          </p:cNvSpPr>
          <p:nvPr/>
        </p:nvSpPr>
        <p:spPr bwMode="auto">
          <a:xfrm>
            <a:off x="1193800" y="3863975"/>
            <a:ext cx="5908675" cy="4000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</a:rPr>
              <a:t>W</a:t>
            </a:r>
            <a:r>
              <a:rPr lang="en-US" sz="1200" i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sz="2000" i="1" baseline="30000" dirty="0" err="1">
                <a:solidFill>
                  <a:schemeClr val="bg1"/>
                </a:solidFill>
                <a:latin typeface="Times New Roman" pitchFamily="18" charset="0"/>
              </a:rPr>
              <a:t>ext</a:t>
            </a:r>
            <a:r>
              <a:rPr lang="en-US" sz="2000" i="1" baseline="30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=</a:t>
            </a:r>
            <a:r>
              <a:rPr lang="en-US" dirty="0">
                <a:solidFill>
                  <a:schemeClr val="bg1"/>
                </a:solidFill>
              </a:rPr>
              <a:t> work done by observer in moving the charge. </a:t>
            </a:r>
          </a:p>
        </p:txBody>
      </p:sp>
      <p:graphicFrame>
        <p:nvGraphicFramePr>
          <p:cNvPr id="5122" name="Object 18"/>
          <p:cNvGraphicFramePr>
            <a:graphicFrameLocks noChangeAspect="1"/>
          </p:cNvGraphicFramePr>
          <p:nvPr/>
        </p:nvGraphicFramePr>
        <p:xfrm>
          <a:off x="1285804" y="4353329"/>
          <a:ext cx="6388100" cy="1208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8" name="Equation" r:id="rId4" imgW="2616200" imgH="495300" progId="Equation.DSMT4">
                  <p:embed/>
                </p:oleObj>
              </mc:Choice>
              <mc:Fallback>
                <p:oleObj name="Equation" r:id="rId4" imgW="2616200" imgH="495300" progId="Equation.DSMT4">
                  <p:embed/>
                  <p:pic>
                    <p:nvPicPr>
                      <p:cNvPr id="0" name="Picture 1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04" y="4353329"/>
                        <a:ext cx="6388100" cy="1208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123" name="Object 20"/>
          <p:cNvGraphicFramePr>
            <a:graphicFrameLocks noChangeAspect="1"/>
          </p:cNvGraphicFramePr>
          <p:nvPr/>
        </p:nvGraphicFramePr>
        <p:xfrm>
          <a:off x="3162964" y="5842568"/>
          <a:ext cx="214153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9" name="Equation" r:id="rId6" imgW="876300" imgH="241300" progId="Equation.DSMT4">
                  <p:embed/>
                </p:oleObj>
              </mc:Choice>
              <mc:Fallback>
                <p:oleObj name="Equation" r:id="rId6" imgW="876300" imgH="241300" progId="Equation.DSMT4">
                  <p:embed/>
                  <p:pic>
                    <p:nvPicPr>
                      <p:cNvPr id="0" name="Picture 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964" y="5842568"/>
                        <a:ext cx="214153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2225068" y="5915004"/>
            <a:ext cx="85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Hence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533323" y="1086343"/>
            <a:ext cx="5725401" cy="1981928"/>
            <a:chOff x="1185636" y="1905000"/>
            <a:chExt cx="5725401" cy="1981928"/>
          </a:xfrm>
        </p:grpSpPr>
        <p:sp>
          <p:nvSpPr>
            <p:cNvPr id="34" name="Freeform 18"/>
            <p:cNvSpPr>
              <a:spLocks/>
            </p:cNvSpPr>
            <p:nvPr/>
          </p:nvSpPr>
          <p:spPr bwMode="auto">
            <a:xfrm>
              <a:off x="1702583" y="2348955"/>
              <a:ext cx="4775199" cy="992187"/>
            </a:xfrm>
            <a:custGeom>
              <a:avLst/>
              <a:gdLst>
                <a:gd name="T0" fmla="*/ 0 w 3008"/>
                <a:gd name="T1" fmla="*/ 819049453 h 625"/>
                <a:gd name="T2" fmla="*/ 383063725 w 3008"/>
                <a:gd name="T3" fmla="*/ 597275902 h 625"/>
                <a:gd name="T4" fmla="*/ 907256352 w 3008"/>
                <a:gd name="T5" fmla="*/ 254534859 h 625"/>
                <a:gd name="T6" fmla="*/ 1532254899 w 3008"/>
                <a:gd name="T7" fmla="*/ 52922465 h 625"/>
                <a:gd name="T8" fmla="*/ 2147483647 w 3008"/>
                <a:gd name="T9" fmla="*/ 73083697 h 625"/>
                <a:gd name="T10" fmla="*/ 2147483647 w 3008"/>
                <a:gd name="T11" fmla="*/ 496469742 h 625"/>
                <a:gd name="T12" fmla="*/ 2147483647 w 3008"/>
                <a:gd name="T13" fmla="*/ 1101306899 h 625"/>
                <a:gd name="T14" fmla="*/ 2147483647 w 3008"/>
                <a:gd name="T15" fmla="*/ 1504531538 h 625"/>
                <a:gd name="T16" fmla="*/ 2147483647 w 3008"/>
                <a:gd name="T17" fmla="*/ 1524692770 h 625"/>
                <a:gd name="T18" fmla="*/ 2147483647 w 3008"/>
                <a:gd name="T19" fmla="*/ 1262596755 h 625"/>
                <a:gd name="T20" fmla="*/ 2147483647 w 3008"/>
                <a:gd name="T21" fmla="*/ 758565757 h 625"/>
                <a:gd name="T22" fmla="*/ 2147483647 w 3008"/>
                <a:gd name="T23" fmla="*/ 315018555 h 625"/>
                <a:gd name="T24" fmla="*/ 2147483647 w 3008"/>
                <a:gd name="T25" fmla="*/ 113406186 h 625"/>
                <a:gd name="T26" fmla="*/ 2147483647 w 3008"/>
                <a:gd name="T27" fmla="*/ 113406186 h 62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3008"/>
                <a:gd name="T43" fmla="*/ 0 h 625"/>
                <a:gd name="T44" fmla="*/ 3008 w 3008"/>
                <a:gd name="T45" fmla="*/ 625 h 62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3008" h="625">
                  <a:moveTo>
                    <a:pt x="0" y="325"/>
                  </a:moveTo>
                  <a:cubicBezTo>
                    <a:pt x="46" y="299"/>
                    <a:pt x="92" y="274"/>
                    <a:pt x="152" y="237"/>
                  </a:cubicBezTo>
                  <a:cubicBezTo>
                    <a:pt x="212" y="200"/>
                    <a:pt x="284" y="137"/>
                    <a:pt x="360" y="101"/>
                  </a:cubicBezTo>
                  <a:cubicBezTo>
                    <a:pt x="436" y="65"/>
                    <a:pt x="519" y="33"/>
                    <a:pt x="608" y="21"/>
                  </a:cubicBezTo>
                  <a:cubicBezTo>
                    <a:pt x="697" y="9"/>
                    <a:pt x="803" y="0"/>
                    <a:pt x="896" y="29"/>
                  </a:cubicBezTo>
                  <a:cubicBezTo>
                    <a:pt x="989" y="58"/>
                    <a:pt x="1089" y="129"/>
                    <a:pt x="1168" y="197"/>
                  </a:cubicBezTo>
                  <a:cubicBezTo>
                    <a:pt x="1247" y="265"/>
                    <a:pt x="1279" y="370"/>
                    <a:pt x="1368" y="437"/>
                  </a:cubicBezTo>
                  <a:cubicBezTo>
                    <a:pt x="1457" y="504"/>
                    <a:pt x="1613" y="569"/>
                    <a:pt x="1704" y="597"/>
                  </a:cubicBezTo>
                  <a:cubicBezTo>
                    <a:pt x="1795" y="625"/>
                    <a:pt x="1817" y="621"/>
                    <a:pt x="1912" y="605"/>
                  </a:cubicBezTo>
                  <a:cubicBezTo>
                    <a:pt x="2007" y="589"/>
                    <a:pt x="2185" y="552"/>
                    <a:pt x="2272" y="501"/>
                  </a:cubicBezTo>
                  <a:cubicBezTo>
                    <a:pt x="2359" y="450"/>
                    <a:pt x="2373" y="364"/>
                    <a:pt x="2432" y="301"/>
                  </a:cubicBezTo>
                  <a:cubicBezTo>
                    <a:pt x="2491" y="238"/>
                    <a:pt x="2551" y="168"/>
                    <a:pt x="2624" y="125"/>
                  </a:cubicBezTo>
                  <a:cubicBezTo>
                    <a:pt x="2697" y="82"/>
                    <a:pt x="2808" y="58"/>
                    <a:pt x="2872" y="45"/>
                  </a:cubicBezTo>
                  <a:cubicBezTo>
                    <a:pt x="2936" y="32"/>
                    <a:pt x="2972" y="38"/>
                    <a:pt x="3008" y="45"/>
                  </a:cubicBezTo>
                </a:path>
              </a:pathLst>
            </a:custGeom>
            <a:noFill/>
            <a:ln w="38100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Oval 20"/>
            <p:cNvSpPr>
              <a:spLocks noChangeArrowheads="1"/>
            </p:cNvSpPr>
            <p:nvPr/>
          </p:nvSpPr>
          <p:spPr bwMode="auto">
            <a:xfrm>
              <a:off x="1639083" y="2804567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21"/>
            <p:cNvSpPr>
              <a:spLocks noChangeArrowheads="1"/>
            </p:cNvSpPr>
            <p:nvPr/>
          </p:nvSpPr>
          <p:spPr bwMode="auto">
            <a:xfrm>
              <a:off x="6436507" y="2348955"/>
              <a:ext cx="152400" cy="1524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25"/>
            <p:cNvSpPr>
              <a:spLocks noChangeArrowheads="1"/>
            </p:cNvSpPr>
            <p:nvPr/>
          </p:nvSpPr>
          <p:spPr bwMode="auto">
            <a:xfrm rot="2674105" flipH="1">
              <a:off x="4828810" y="3717953"/>
              <a:ext cx="1104900" cy="168975"/>
            </a:xfrm>
            <a:prstGeom prst="rightArrow">
              <a:avLst>
                <a:gd name="adj1" fmla="val 50000"/>
                <a:gd name="adj2" fmla="val 217500"/>
              </a:avLst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27"/>
            <p:cNvSpPr>
              <a:spLocks noChangeArrowheads="1"/>
            </p:cNvSpPr>
            <p:nvPr/>
          </p:nvSpPr>
          <p:spPr bwMode="auto">
            <a:xfrm>
              <a:off x="3632983" y="2791867"/>
              <a:ext cx="165100" cy="165100"/>
            </a:xfrm>
            <a:prstGeom prst="ellipse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AutoShape 29"/>
            <p:cNvSpPr>
              <a:spLocks noChangeArrowheads="1"/>
            </p:cNvSpPr>
            <p:nvPr/>
          </p:nvSpPr>
          <p:spPr bwMode="auto">
            <a:xfrm rot="2776281">
              <a:off x="3264589" y="2958294"/>
              <a:ext cx="368300" cy="228600"/>
            </a:xfrm>
            <a:prstGeom prst="rightArrow">
              <a:avLst>
                <a:gd name="adj1" fmla="val 50000"/>
                <a:gd name="adj2" fmla="val 40278"/>
              </a:avLst>
            </a:prstGeom>
            <a:solidFill>
              <a:srgbClr val="FF00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0" name="Object 101"/>
            <p:cNvGraphicFramePr>
              <a:graphicFrameLocks noChangeAspect="1"/>
            </p:cNvGraphicFramePr>
            <p:nvPr/>
          </p:nvGraphicFramePr>
          <p:xfrm>
            <a:off x="6574518" y="1905000"/>
            <a:ext cx="336519" cy="4213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0" name="Equation" r:id="rId8" imgW="152334" imgH="190417" progId="Equation.DSMT4">
                    <p:embed/>
                  </p:oleObj>
                </mc:Choice>
                <mc:Fallback>
                  <p:oleObj name="Equation" r:id="rId8" imgW="152334" imgH="190417" progId="Equation.DSMT4">
                    <p:embed/>
                    <p:pic>
                      <p:nvPicPr>
                        <p:cNvPr id="0" name="Picture 1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4518" y="1905000"/>
                          <a:ext cx="336519" cy="4213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Object 101"/>
            <p:cNvGraphicFramePr>
              <a:graphicFrameLocks noChangeAspect="1"/>
            </p:cNvGraphicFramePr>
            <p:nvPr/>
          </p:nvGraphicFramePr>
          <p:xfrm>
            <a:off x="1185636" y="2358572"/>
            <a:ext cx="336550" cy="450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1" name="Equation" r:id="rId10" imgW="152268" imgH="203024" progId="Equation.DSMT4">
                    <p:embed/>
                  </p:oleObj>
                </mc:Choice>
                <mc:Fallback>
                  <p:oleObj name="Equation" r:id="rId10" imgW="152268" imgH="203024" progId="Equation.DSMT4">
                    <p:embed/>
                    <p:pic>
                      <p:nvPicPr>
                        <p:cNvPr id="0" name="Picture 1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5636" y="2358572"/>
                          <a:ext cx="336550" cy="450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101"/>
            <p:cNvGraphicFramePr>
              <a:graphicFrameLocks noChangeAspect="1"/>
            </p:cNvGraphicFramePr>
            <p:nvPr/>
          </p:nvGraphicFramePr>
          <p:xfrm>
            <a:off x="4342267" y="2800578"/>
            <a:ext cx="336550" cy="393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2" name="Equation" r:id="rId12" imgW="152202" imgH="177569" progId="Equation.DSMT4">
                    <p:embed/>
                  </p:oleObj>
                </mc:Choice>
                <mc:Fallback>
                  <p:oleObj name="Equation" r:id="rId12" imgW="152202" imgH="177569" progId="Equation.DSMT4">
                    <p:embed/>
                    <p:pic>
                      <p:nvPicPr>
                        <p:cNvPr id="0" name="Picture 1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42267" y="2800578"/>
                          <a:ext cx="336550" cy="393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3" name="Straight Arrow Connector 42"/>
            <p:cNvCxnSpPr/>
            <p:nvPr/>
          </p:nvCxnSpPr>
          <p:spPr bwMode="auto">
            <a:xfrm>
              <a:off x="4193599" y="3210633"/>
              <a:ext cx="313898" cy="1228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triangle" w="lg" len="med"/>
            </a:ln>
            <a:effectLst/>
          </p:spPr>
        </p:cxnSp>
        <p:graphicFrame>
          <p:nvGraphicFramePr>
            <p:cNvPr id="44" name="Object 101"/>
            <p:cNvGraphicFramePr>
              <a:graphicFrameLocks noChangeAspect="1"/>
            </p:cNvGraphicFramePr>
            <p:nvPr/>
          </p:nvGraphicFramePr>
          <p:xfrm>
            <a:off x="5592765" y="3287485"/>
            <a:ext cx="1170750" cy="4612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3" name="Equation" r:id="rId14" imgW="647419" imgH="253890" progId="Equation.DSMT4">
                    <p:embed/>
                  </p:oleObj>
                </mc:Choice>
                <mc:Fallback>
                  <p:oleObj name="Equation" r:id="rId14" imgW="647419" imgH="253890" progId="Equation.DSMT4">
                    <p:embed/>
                    <p:pic>
                      <p:nvPicPr>
                        <p:cNvPr id="0" name="Picture 1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2765" y="3287485"/>
                          <a:ext cx="1170750" cy="4612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101"/>
            <p:cNvGraphicFramePr>
              <a:graphicFrameLocks noChangeAspect="1"/>
            </p:cNvGraphicFramePr>
            <p:nvPr/>
          </p:nvGraphicFramePr>
          <p:xfrm>
            <a:off x="2441349" y="3299052"/>
            <a:ext cx="1398587" cy="4603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4" name="Equation" r:id="rId16" imgW="774364" imgH="253890" progId="Equation.DSMT4">
                    <p:embed/>
                  </p:oleObj>
                </mc:Choice>
                <mc:Fallback>
                  <p:oleObj name="Equation" r:id="rId16" imgW="774364" imgH="253890" progId="Equation.DSMT4">
                    <p:embed/>
                    <p:pic>
                      <p:nvPicPr>
                        <p:cNvPr id="0" name="Picture 1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41349" y="3299052"/>
                          <a:ext cx="1398587" cy="4603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101"/>
            <p:cNvGraphicFramePr>
              <a:graphicFrameLocks noChangeAspect="1"/>
            </p:cNvGraphicFramePr>
            <p:nvPr/>
          </p:nvGraphicFramePr>
          <p:xfrm>
            <a:off x="3663724" y="2059668"/>
            <a:ext cx="1674812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345" name="Equation" r:id="rId18" imgW="926698" imgH="203112" progId="Equation.DSMT4">
                    <p:embed/>
                  </p:oleObj>
                </mc:Choice>
                <mc:Fallback>
                  <p:oleObj name="Equation" r:id="rId18" imgW="926698" imgH="203112" progId="Equation.DSMT4">
                    <p:embed/>
                    <p:pic>
                      <p:nvPicPr>
                        <p:cNvPr id="0" name="Picture 1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3724" y="2059668"/>
                          <a:ext cx="1674812" cy="3683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" name="TextBox 21"/>
          <p:cNvSpPr txBox="1"/>
          <p:nvPr/>
        </p:nvSpPr>
        <p:spPr>
          <a:xfrm>
            <a:off x="696036" y="3398293"/>
            <a:ext cx="9973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Define: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2251075" y="0"/>
            <a:ext cx="473233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Voltage Drop (cont.)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1960563" y="3494088"/>
            <a:ext cx="620712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7170" name="Object 20"/>
          <p:cNvGraphicFramePr>
            <a:graphicFrameLocks noChangeAspect="1"/>
          </p:cNvGraphicFramePr>
          <p:nvPr/>
        </p:nvGraphicFramePr>
        <p:xfrm>
          <a:off x="2971896" y="1202331"/>
          <a:ext cx="214153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Equation" r:id="rId4" imgW="876300" imgH="241300" progId="Equation.DSMT4">
                  <p:embed/>
                </p:oleObj>
              </mc:Choice>
              <mc:Fallback>
                <p:oleObj name="Equation" r:id="rId4" imgW="876300" imgH="24130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96" y="1202331"/>
                        <a:ext cx="214153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22"/>
          <p:cNvGraphicFramePr>
            <a:graphicFrameLocks noChangeAspect="1"/>
          </p:cNvGraphicFramePr>
          <p:nvPr/>
        </p:nvGraphicFramePr>
        <p:xfrm>
          <a:off x="3370263" y="2374900"/>
          <a:ext cx="359568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9" name="Equation" r:id="rId6" imgW="1473200" imgH="254000" progId="Equation.DSMT4">
                  <p:embed/>
                </p:oleObj>
              </mc:Choice>
              <mc:Fallback>
                <p:oleObj name="Equation" r:id="rId6" imgW="1473200" imgH="25400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0263" y="2374900"/>
                        <a:ext cx="359568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23"/>
          <p:cNvSpPr txBox="1">
            <a:spLocks noChangeArrowheads="1"/>
          </p:cNvSpPr>
          <p:nvPr/>
        </p:nvSpPr>
        <p:spPr bwMode="auto">
          <a:xfrm>
            <a:off x="1384300" y="2455863"/>
            <a:ext cx="20177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But we also have</a:t>
            </a:r>
          </a:p>
        </p:txBody>
      </p:sp>
      <p:graphicFrame>
        <p:nvGraphicFramePr>
          <p:cNvPr id="7172" name="Object 24"/>
          <p:cNvGraphicFramePr>
            <a:graphicFrameLocks noChangeAspect="1"/>
          </p:cNvGraphicFramePr>
          <p:nvPr/>
        </p:nvGraphicFramePr>
        <p:xfrm>
          <a:off x="2693988" y="3683000"/>
          <a:ext cx="384333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" name="Equation" r:id="rId8" imgW="1574800" imgH="254000" progId="Equation.DSMT4">
                  <p:embed/>
                </p:oleObj>
              </mc:Choice>
              <mc:Fallback>
                <p:oleObj name="Equation" r:id="rId8" imgW="1574800" imgH="2540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3988" y="3683000"/>
                        <a:ext cx="3843337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25"/>
          <p:cNvSpPr txBox="1">
            <a:spLocks noChangeArrowheads="1"/>
          </p:cNvSpPr>
          <p:nvPr/>
        </p:nvSpPr>
        <p:spPr bwMode="auto">
          <a:xfrm>
            <a:off x="2349405" y="4806264"/>
            <a:ext cx="6207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or</a:t>
            </a:r>
          </a:p>
        </p:txBody>
      </p:sp>
      <p:graphicFrame>
        <p:nvGraphicFramePr>
          <p:cNvPr id="7173" name="Object 26"/>
          <p:cNvGraphicFramePr>
            <a:graphicFrameLocks noChangeAspect="1"/>
          </p:cNvGraphicFramePr>
          <p:nvPr/>
        </p:nvGraphicFramePr>
        <p:xfrm>
          <a:off x="2709863" y="5118100"/>
          <a:ext cx="4027487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Equation" r:id="rId10" imgW="1651000" imgH="419100" progId="Equation.DSMT4">
                  <p:embed/>
                </p:oleObj>
              </mc:Choice>
              <mc:Fallback>
                <p:oleObj name="Equation" r:id="rId10" imgW="1651000" imgH="4191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5118100"/>
                        <a:ext cx="4027487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2" name="Text Box 23"/>
          <p:cNvSpPr txBox="1">
            <a:spLocks noChangeArrowheads="1"/>
          </p:cNvSpPr>
          <p:nvPr/>
        </p:nvSpPr>
        <p:spPr bwMode="auto">
          <a:xfrm>
            <a:off x="867961" y="1284430"/>
            <a:ext cx="2243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From the last slide: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15200" y="2322095"/>
            <a:ext cx="1455821" cy="738664"/>
          </a:xfrm>
          <a:prstGeom prst="rect">
            <a:avLst/>
          </a:prstGeom>
          <a:noFill/>
          <a:ln w="1270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(Remember: no change in kinetic energy.)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1101272" y="0"/>
            <a:ext cx="7685694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0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Physical Interpretation of Voltage</a:t>
            </a:r>
            <a:endParaRPr lang="en-US" sz="4000" dirty="0">
              <a:solidFill>
                <a:srgbClr val="FF99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239000" y="6400800"/>
            <a:ext cx="1905000" cy="457200"/>
          </a:xfrm>
        </p:spPr>
        <p:txBody>
          <a:bodyPr/>
          <a:lstStyle/>
          <a:p>
            <a:pPr>
              <a:defRPr/>
            </a:pPr>
            <a:fld id="{0010532A-229C-4053-921F-FBB26330DF0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9303" y="3646063"/>
            <a:ext cx="8639033" cy="369332"/>
          </a:xfrm>
          <a:prstGeom prst="rect">
            <a:avLst/>
          </a:prstGeom>
          <a:solidFill>
            <a:srgbClr val="FFFF66"/>
          </a:solidFill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voltage drop is equal to the change in potential energy of a unit test charge.</a:t>
            </a:r>
            <a:endParaRPr lang="en-US" dirty="0">
              <a:solidFill>
                <a:schemeClr val="bg2"/>
              </a:solidFill>
            </a:endParaRPr>
          </a:p>
        </p:txBody>
      </p:sp>
      <p:graphicFrame>
        <p:nvGraphicFramePr>
          <p:cNvPr id="76806" name="Object 10"/>
          <p:cNvGraphicFramePr>
            <a:graphicFrameLocks noChangeAspect="1"/>
          </p:cNvGraphicFramePr>
          <p:nvPr/>
        </p:nvGraphicFramePr>
        <p:xfrm>
          <a:off x="2249488" y="1689100"/>
          <a:ext cx="437832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9" name="Equation" r:id="rId4" imgW="1954951" imgH="253890" progId="Equation.DSMT4">
                  <p:embed/>
                </p:oleObj>
              </mc:Choice>
              <mc:Fallback>
                <p:oleObj name="Equation" r:id="rId4" imgW="1954951" imgH="25389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9488" y="1689100"/>
                        <a:ext cx="4378325" cy="55880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23"/>
          <p:cNvSpPr txBox="1">
            <a:spLocks noChangeArrowheads="1"/>
          </p:cNvSpPr>
          <p:nvPr/>
        </p:nvSpPr>
        <p:spPr bwMode="auto">
          <a:xfrm>
            <a:off x="499470" y="3044991"/>
            <a:ext cx="2243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Conclusion: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7" name="Text Box 23"/>
          <p:cNvSpPr txBox="1">
            <a:spLocks noChangeArrowheads="1"/>
          </p:cNvSpPr>
          <p:nvPr/>
        </p:nvSpPr>
        <p:spPr bwMode="auto">
          <a:xfrm>
            <a:off x="1061303" y="1081988"/>
            <a:ext cx="121787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Result: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8" name="Right Arrow 7"/>
          <p:cNvSpPr/>
          <p:nvPr/>
        </p:nvSpPr>
        <p:spPr bwMode="auto">
          <a:xfrm>
            <a:off x="1784265" y="5110727"/>
            <a:ext cx="464024" cy="32754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89482" y="4824125"/>
            <a:ext cx="4162568" cy="923330"/>
          </a:xfrm>
          <a:prstGeom prst="rect">
            <a:avLst/>
          </a:prstGeom>
          <a:solidFill>
            <a:srgbClr val="FFFF66"/>
          </a:solidFill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The voltage at a point can be thought of as the potential energy of a unit test charge at that point. 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6172</TotalTime>
  <Words>1208</Words>
  <Application>Microsoft Office PowerPoint</Application>
  <PresentationFormat>On-screen Show (4:3)</PresentationFormat>
  <Paragraphs>364</Paragraphs>
  <Slides>25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Jackson, David R</cp:lastModifiedBy>
  <cp:revision>525</cp:revision>
  <cp:lastPrinted>1999-08-25T18:07:04Z</cp:lastPrinted>
  <dcterms:created xsi:type="dcterms:W3CDTF">1999-08-24T13:57:19Z</dcterms:created>
  <dcterms:modified xsi:type="dcterms:W3CDTF">2023-02-01T02:19:12Z</dcterms:modified>
</cp:coreProperties>
</file>