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18"/>
  </p:notesMasterIdLst>
  <p:handoutMasterIdLst>
    <p:handoutMasterId r:id="rId19"/>
  </p:handoutMasterIdLst>
  <p:sldIdLst>
    <p:sldId id="256" r:id="rId2"/>
    <p:sldId id="274" r:id="rId3"/>
    <p:sldId id="275" r:id="rId4"/>
    <p:sldId id="277" r:id="rId5"/>
    <p:sldId id="278" r:id="rId6"/>
    <p:sldId id="284" r:id="rId7"/>
    <p:sldId id="276" r:id="rId8"/>
    <p:sldId id="280" r:id="rId9"/>
    <p:sldId id="279" r:id="rId10"/>
    <p:sldId id="281" r:id="rId11"/>
    <p:sldId id="287" r:id="rId12"/>
    <p:sldId id="288" r:id="rId13"/>
    <p:sldId id="282" r:id="rId14"/>
    <p:sldId id="289" r:id="rId15"/>
    <p:sldId id="285" r:id="rId16"/>
    <p:sldId id="286" r:id="rId1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6600"/>
    <a:srgbClr val="FFFF99"/>
    <a:srgbClr val="9900CC"/>
    <a:srgbClr val="CC9900"/>
    <a:srgbClr val="00DFDA"/>
    <a:srgbClr val="FFCCFF"/>
    <a:srgbClr val="33CC33"/>
    <a:srgbClr val="FF9933"/>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80" d="100"/>
          <a:sy n="80" d="100"/>
        </p:scale>
        <p:origin x="1776" y="25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26" d="100"/>
          <a:sy n="26" d="100"/>
        </p:scale>
        <p:origin x="-1320" y="-90"/>
      </p:cViewPr>
      <p:guideLst>
        <p:guide orient="horz" pos="3024"/>
        <p:guide pos="230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17.wmf"/><Relationship Id="rId7" Type="http://schemas.openxmlformats.org/officeDocument/2006/relationships/image" Target="../media/image10.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9.wmf"/><Relationship Id="rId5" Type="http://schemas.openxmlformats.org/officeDocument/2006/relationships/image" Target="../media/image11.wmf"/><Relationship Id="rId10" Type="http://schemas.openxmlformats.org/officeDocument/2006/relationships/image" Target="../media/image13.wmf"/><Relationship Id="rId4" Type="http://schemas.openxmlformats.org/officeDocument/2006/relationships/image" Target="../media/image8.wmf"/><Relationship Id="rId9"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1026"/>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defTabSz="966788">
              <a:defRPr sz="1300">
                <a:latin typeface="Times New Roman" pitchFamily="18" charset="0"/>
              </a:defRPr>
            </a:lvl1pPr>
          </a:lstStyle>
          <a:p>
            <a:pPr>
              <a:defRPr/>
            </a:pPr>
            <a:endParaRPr lang="en-US"/>
          </a:p>
        </p:txBody>
      </p:sp>
      <p:sp>
        <p:nvSpPr>
          <p:cNvPr id="72707" name="Rectangle 1027"/>
          <p:cNvSpPr>
            <a:spLocks noGrp="1" noChangeArrowheads="1"/>
          </p:cNvSpPr>
          <p:nvPr>
            <p:ph type="dt" sz="quarter" idx="1"/>
          </p:nvPr>
        </p:nvSpPr>
        <p:spPr bwMode="auto">
          <a:xfrm>
            <a:off x="4146550" y="0"/>
            <a:ext cx="3168650" cy="481013"/>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algn="r" defTabSz="966788">
              <a:defRPr sz="1300">
                <a:latin typeface="Times New Roman" pitchFamily="18" charset="0"/>
              </a:defRPr>
            </a:lvl1pPr>
          </a:lstStyle>
          <a:p>
            <a:pPr>
              <a:defRPr/>
            </a:pPr>
            <a:endParaRPr lang="en-US"/>
          </a:p>
        </p:txBody>
      </p:sp>
      <p:sp>
        <p:nvSpPr>
          <p:cNvPr id="72708" name="Rectangle 1028"/>
          <p:cNvSpPr>
            <a:spLocks noGrp="1" noChangeArrowheads="1"/>
          </p:cNvSpPr>
          <p:nvPr>
            <p:ph type="ftr" sz="quarter" idx="2"/>
          </p:nvPr>
        </p:nvSpPr>
        <p:spPr bwMode="auto">
          <a:xfrm>
            <a:off x="0" y="9120188"/>
            <a:ext cx="3168650" cy="481012"/>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defTabSz="966788">
              <a:defRPr sz="1300">
                <a:latin typeface="Times New Roman" pitchFamily="18" charset="0"/>
              </a:defRPr>
            </a:lvl1pPr>
          </a:lstStyle>
          <a:p>
            <a:pPr>
              <a:defRPr/>
            </a:pPr>
            <a:endParaRPr lang="en-US"/>
          </a:p>
        </p:txBody>
      </p:sp>
      <p:sp>
        <p:nvSpPr>
          <p:cNvPr id="72709" name="Rectangle 1029"/>
          <p:cNvSpPr>
            <a:spLocks noGrp="1" noChangeArrowheads="1"/>
          </p:cNvSpPr>
          <p:nvPr>
            <p:ph type="sldNum" sz="quarter" idx="3"/>
          </p:nvPr>
        </p:nvSpPr>
        <p:spPr bwMode="auto">
          <a:xfrm>
            <a:off x="4146550" y="9120188"/>
            <a:ext cx="3168650" cy="481012"/>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algn="r" defTabSz="966788">
              <a:defRPr sz="1300">
                <a:latin typeface="Times New Roman" pitchFamily="18" charset="0"/>
              </a:defRPr>
            </a:lvl1pPr>
          </a:lstStyle>
          <a:p>
            <a:pPr>
              <a:defRPr/>
            </a:pPr>
            <a:fld id="{8157BA83-C0BF-4D9A-8E87-4E9879DCC94A}" type="slidenum">
              <a:rPr lang="en-US"/>
              <a:pPr>
                <a:defRPr/>
              </a:pPr>
              <a:t>‹#›</a:t>
            </a:fld>
            <a:endParaRPr lang="en-US"/>
          </a:p>
        </p:txBody>
      </p:sp>
    </p:spTree>
    <p:extLst>
      <p:ext uri="{BB962C8B-B14F-4D97-AF65-F5344CB8AC3E}">
        <p14:creationId xmlns:p14="http://schemas.microsoft.com/office/powerpoint/2010/main" val="1523432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168650" cy="481013"/>
          </a:xfrm>
          <a:prstGeom prst="rect">
            <a:avLst/>
          </a:prstGeom>
          <a:noFill/>
          <a:ln w="12700">
            <a:noFill/>
            <a:miter lim="800000"/>
            <a:headEnd type="none" w="sm" len="sm"/>
            <a:tailEnd type="none" w="sm" len="sm"/>
          </a:ln>
          <a:effectLst/>
        </p:spPr>
        <p:txBody>
          <a:bodyPr vert="horz" wrap="none" lIns="96649" tIns="48325" rIns="96649" bIns="48325" numCol="1" anchor="t" anchorCtr="0" compatLnSpc="1">
            <a:prstTxWarp prst="textNoShape">
              <a:avLst/>
            </a:prstTxWarp>
          </a:bodyPr>
          <a:lstStyle>
            <a:lvl1pPr defTabSz="966788">
              <a:defRPr sz="1300">
                <a:latin typeface="Times New Roman" pitchFamily="18" charset="0"/>
              </a:defRPr>
            </a:lvl1pPr>
          </a:lstStyle>
          <a:p>
            <a:pPr>
              <a:defRPr/>
            </a:pPr>
            <a:endParaRPr lang="en-US"/>
          </a:p>
        </p:txBody>
      </p:sp>
      <p:sp>
        <p:nvSpPr>
          <p:cNvPr id="50179" name="Rectangle 3"/>
          <p:cNvSpPr>
            <a:spLocks noGrp="1" noChangeArrowheads="1"/>
          </p:cNvSpPr>
          <p:nvPr>
            <p:ph type="dt" idx="1"/>
          </p:nvPr>
        </p:nvSpPr>
        <p:spPr bwMode="auto">
          <a:xfrm>
            <a:off x="4146550" y="0"/>
            <a:ext cx="3168650" cy="481013"/>
          </a:xfrm>
          <a:prstGeom prst="rect">
            <a:avLst/>
          </a:prstGeom>
          <a:noFill/>
          <a:ln w="12700">
            <a:noFill/>
            <a:miter lim="800000"/>
            <a:headEnd type="none" w="sm" len="sm"/>
            <a:tailEnd type="none" w="sm" len="sm"/>
          </a:ln>
          <a:effectLst/>
        </p:spPr>
        <p:txBody>
          <a:bodyPr vert="horz" wrap="none" lIns="96649" tIns="48325" rIns="96649" bIns="48325" numCol="1" anchor="t" anchorCtr="0" compatLnSpc="1">
            <a:prstTxWarp prst="textNoShape">
              <a:avLst/>
            </a:prstTxWarp>
          </a:bodyPr>
          <a:lstStyle>
            <a:lvl1pPr algn="r" defTabSz="966788">
              <a:defRPr sz="1300">
                <a:latin typeface="Times New Roman" pitchFamily="18"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74725" y="4560888"/>
            <a:ext cx="5365750" cy="4321175"/>
          </a:xfrm>
          <a:prstGeom prst="rect">
            <a:avLst/>
          </a:prstGeom>
          <a:noFill/>
          <a:ln w="12700">
            <a:noFill/>
            <a:miter lim="800000"/>
            <a:headEnd type="none" w="sm" len="sm"/>
            <a:tailEnd type="none" w="sm" len="sm"/>
          </a:ln>
          <a:effectLst/>
        </p:spPr>
        <p:txBody>
          <a:bodyPr vert="horz" wrap="none" lIns="96649" tIns="48325" rIns="96649" bIns="483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9120188"/>
            <a:ext cx="3168650" cy="481012"/>
          </a:xfrm>
          <a:prstGeom prst="rect">
            <a:avLst/>
          </a:prstGeom>
          <a:noFill/>
          <a:ln w="12700">
            <a:noFill/>
            <a:miter lim="800000"/>
            <a:headEnd type="none" w="sm" len="sm"/>
            <a:tailEnd type="none" w="sm" len="sm"/>
          </a:ln>
          <a:effectLst/>
        </p:spPr>
        <p:txBody>
          <a:bodyPr vert="horz" wrap="none" lIns="96649" tIns="48325" rIns="96649" bIns="48325" numCol="1" anchor="b" anchorCtr="0" compatLnSpc="1">
            <a:prstTxWarp prst="textNoShape">
              <a:avLst/>
            </a:prstTxWarp>
          </a:bodyPr>
          <a:lstStyle>
            <a:lvl1pPr defTabSz="966788">
              <a:defRPr sz="1300">
                <a:latin typeface="Times New Roman" pitchFamily="18" charset="0"/>
              </a:defRPr>
            </a:lvl1pPr>
          </a:lstStyle>
          <a:p>
            <a:pPr>
              <a:defRPr/>
            </a:pPr>
            <a:endParaRPr lang="en-US"/>
          </a:p>
        </p:txBody>
      </p:sp>
      <p:sp>
        <p:nvSpPr>
          <p:cNvPr id="50183" name="Rectangle 7"/>
          <p:cNvSpPr>
            <a:spLocks noGrp="1" noChangeArrowheads="1"/>
          </p:cNvSpPr>
          <p:nvPr>
            <p:ph type="sldNum" sz="quarter" idx="5"/>
          </p:nvPr>
        </p:nvSpPr>
        <p:spPr bwMode="auto">
          <a:xfrm>
            <a:off x="4146550" y="9120188"/>
            <a:ext cx="3168650" cy="481012"/>
          </a:xfrm>
          <a:prstGeom prst="rect">
            <a:avLst/>
          </a:prstGeom>
          <a:noFill/>
          <a:ln w="12700">
            <a:noFill/>
            <a:miter lim="800000"/>
            <a:headEnd type="none" w="sm" len="sm"/>
            <a:tailEnd type="none" w="sm" len="sm"/>
          </a:ln>
          <a:effectLst/>
        </p:spPr>
        <p:txBody>
          <a:bodyPr vert="horz" wrap="none" lIns="96649" tIns="48325" rIns="96649" bIns="48325" numCol="1" anchor="b" anchorCtr="0" compatLnSpc="1">
            <a:prstTxWarp prst="textNoShape">
              <a:avLst/>
            </a:prstTxWarp>
          </a:bodyPr>
          <a:lstStyle>
            <a:lvl1pPr algn="r" defTabSz="966788">
              <a:defRPr sz="1300">
                <a:latin typeface="Times New Roman" pitchFamily="18" charset="0"/>
              </a:defRPr>
            </a:lvl1pPr>
          </a:lstStyle>
          <a:p>
            <a:pPr>
              <a:defRPr/>
            </a:pPr>
            <a:fld id="{877C566D-F321-4FF9-97DA-7CD1EF2E0B03}" type="slidenum">
              <a:rPr lang="en-US"/>
              <a:pPr>
                <a:defRPr/>
              </a:pPr>
              <a:t>‹#›</a:t>
            </a:fld>
            <a:endParaRPr lang="en-US"/>
          </a:p>
        </p:txBody>
      </p:sp>
    </p:spTree>
    <p:extLst>
      <p:ext uri="{BB962C8B-B14F-4D97-AF65-F5344CB8AC3E}">
        <p14:creationId xmlns:p14="http://schemas.microsoft.com/office/powerpoint/2010/main" val="534257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568A4189-3D03-4ACF-B67A-7D5EAF08058C}" type="slidenum">
              <a:rPr lang="en-US" smtClean="0"/>
              <a:pPr/>
              <a:t>1</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F7AFF32-AD63-4828-9601-F732D6318895}" type="slidenum">
              <a:rPr lang="en-US" smtClean="0"/>
              <a:pPr/>
              <a:t>10</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F7AFF32-AD63-4828-9601-F732D6318895}" type="slidenum">
              <a:rPr lang="en-US" smtClean="0"/>
              <a:pPr/>
              <a:t>11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F7AFF32-AD63-4828-9601-F732D6318895}" type="slidenum">
              <a:rPr lang="en-US" smtClean="0"/>
              <a:pPr/>
              <a:t>12</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F911CDF-D094-4B15-AE8D-31BF7905A093}" type="slidenum">
              <a:rPr lang="en-US" smtClean="0"/>
              <a:pPr/>
              <a:t>13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F911CDF-D094-4B15-AE8D-31BF7905A093}" type="slidenum">
              <a:rPr lang="en-US" smtClean="0"/>
              <a:pPr/>
              <a:t>14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F911CDF-D094-4B15-AE8D-31BF7905A093}" type="slidenum">
              <a:rPr lang="en-US" smtClean="0"/>
              <a:pPr/>
              <a:t>15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F911CDF-D094-4B15-AE8D-31BF7905A093}" type="slidenum">
              <a:rPr lang="en-US" smtClean="0"/>
              <a:pPr/>
              <a:t>16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5E4168A-0627-4A04-8061-A6920B0F85B3}" type="slidenum">
              <a:rPr lang="en-US" smtClean="0"/>
              <a:pPr/>
              <a:t>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A401C57-F550-4698-B241-2E654DFD2D7C}" type="slidenum">
              <a:rPr lang="en-US" smtClean="0"/>
              <a:pPr/>
              <a:t>3</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53099C8-51D4-4C39-A757-EE8F5CF6E131}" type="slidenum">
              <a:rPr lang="en-US" smtClean="0"/>
              <a:pPr/>
              <a:t>4</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0814FCBF-6A9F-4EAD-B593-BD0A9F5FED7C}" type="slidenum">
              <a:rPr lang="en-US" smtClean="0"/>
              <a:pPr/>
              <a:t>5</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092B802-A4C8-495B-B3B3-76B89D08E3CD}" type="slidenum">
              <a:rPr lang="en-US" smtClean="0"/>
              <a:pPr/>
              <a:t>6</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CAF1917-13E6-4772-9D61-D919EBC799BF}" type="slidenum">
              <a:rPr lang="en-US" smtClean="0"/>
              <a:pPr/>
              <a:t>7</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8902823-3B33-499E-8FD5-EFBBC219F8A7}" type="slidenum">
              <a:rPr lang="en-US" smtClean="0"/>
              <a:pPr/>
              <a:t>8</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37A2331-307D-4C1B-9EE8-C891970C5A57}" type="slidenum">
              <a:rPr lang="en-US" smtClean="0"/>
              <a:pPr/>
              <a:t>9</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Arc 4"/>
          <p:cNvSpPr>
            <a:spLocks/>
          </p:cNvSpPr>
          <p:nvPr/>
        </p:nvSpPr>
        <p:spPr bwMode="auto">
          <a:xfrm>
            <a:off x="-1035050" y="1552575"/>
            <a:ext cx="6726238" cy="5305425"/>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sp>
        <p:nvSpPr>
          <p:cNvPr id="66565" name="Rectangle 5"/>
          <p:cNvSpPr>
            <a:spLocks noGrp="1" noChangeArrowheads="1"/>
          </p:cNvSpPr>
          <p:nvPr>
            <p:ph type="ctrTitle" sz="quarter"/>
          </p:nvPr>
        </p:nvSpPr>
        <p:spPr bwMode="auto">
          <a:xfrm>
            <a:off x="1293813" y="762000"/>
            <a:ext cx="7772400" cy="1143000"/>
          </a:xfrm>
          <a:prstGeom prst="rect">
            <a:avLst/>
          </a:prstGeom>
          <a:noFill/>
          <a:ln>
            <a:miter lim="800000"/>
            <a:headEnd/>
            <a:tailEnd/>
          </a:ln>
        </p:spPr>
        <p:txBody>
          <a:bodyPr vert="horz" wrap="square" lIns="92075" tIns="46038" rIns="92075" bIns="46038" numCol="1" anchor="b" anchorCtr="0" compatLnSpc="1">
            <a:prstTxWarp prst="textNoShape">
              <a:avLst/>
            </a:prstTxWarp>
          </a:bodyPr>
          <a:lstStyle>
            <a:lvl1pPr>
              <a:defRPr/>
            </a:lvl1pPr>
          </a:lstStyle>
          <a:p>
            <a:r>
              <a:rPr lang="en-US"/>
              <a:t>Click to edit Master title style</a:t>
            </a:r>
          </a:p>
        </p:txBody>
      </p:sp>
      <p:sp>
        <p:nvSpPr>
          <p:cNvPr id="66566" name="Rectangle 6"/>
          <p:cNvSpPr>
            <a:spLocks noGrp="1" noChangeArrowheads="1"/>
          </p:cNvSpPr>
          <p:nvPr>
            <p:ph type="subTitle" sz="quarter" idx="1"/>
          </p:nvPr>
        </p:nvSpPr>
        <p:spPr bwMode="auto">
          <a:xfrm>
            <a:off x="685800" y="3429000"/>
            <a:ext cx="6400800" cy="17526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7" name="Rectangle 7"/>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en-US"/>
          </a:p>
        </p:txBody>
      </p:sp>
      <p:sp>
        <p:nvSpPr>
          <p:cNvPr id="8" name="Rectangle 8"/>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endParaRPr lang="en-US"/>
          </a:p>
        </p:txBody>
      </p:sp>
      <p:sp>
        <p:nvSpPr>
          <p:cNvPr id="10" name="Slide Number Placeholder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9"/>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defRPr sz="1200">
                <a:solidFill>
                  <a:schemeClr val="bg2"/>
                </a:solidFill>
                <a:latin typeface="+mj-lt"/>
              </a:defRPr>
            </a:lvl1pPr>
          </a:lstStyle>
          <a:p>
            <a:pPr>
              <a:defRPr/>
            </a:pPr>
            <a:fld id="{554E014D-B399-4B40-A20B-ED06D7FA19C5}" type="slidenum">
              <a:rPr lang="en-US" smtClean="0"/>
              <a:pPr>
                <a:defRPr/>
              </a:pPr>
              <a:t>‹#›</a:t>
            </a:fld>
            <a:endParaRPr lang="en-US"/>
          </a:p>
        </p:txBody>
      </p:sp>
    </p:spTree>
  </p:cSld>
  <p:clrMap bg1="dk2" tx1="lt1" bg2="dk1" tx2="lt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notesSlide" Target="../notesSlides/notesSlide10.xml"/><Relationship Id="rId7"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8.wmf"/><Relationship Id="rId5" Type="http://schemas.openxmlformats.org/officeDocument/2006/relationships/oleObject" Target="../embeddings/oleObject23.bin"/><Relationship Id="rId10" Type="http://schemas.openxmlformats.org/officeDocument/2006/relationships/image" Target="../media/image20.wmf"/><Relationship Id="rId4" Type="http://schemas.openxmlformats.org/officeDocument/2006/relationships/image" Target="../media/image2.jpeg"/><Relationship Id="rId9" Type="http://schemas.openxmlformats.org/officeDocument/2006/relationships/oleObject" Target="../embeddings/oleObject25.bin"/></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notesSlide" Target="../notesSlides/notesSlide13.xml"/><Relationship Id="rId7" Type="http://schemas.openxmlformats.org/officeDocument/2006/relationships/oleObject" Target="../embeddings/oleObject27.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26.bin"/><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26.emf"/><Relationship Id="rId4" Type="http://schemas.openxmlformats.org/officeDocument/2006/relationships/image" Target="../media/image2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9.wmf"/><Relationship Id="rId18" Type="http://schemas.openxmlformats.org/officeDocument/2006/relationships/oleObject" Target="../embeddings/oleObject10.bin"/><Relationship Id="rId3" Type="http://schemas.openxmlformats.org/officeDocument/2006/relationships/notesSlide" Target="../notesSlides/notesSlide5.xml"/><Relationship Id="rId21" Type="http://schemas.openxmlformats.org/officeDocument/2006/relationships/image" Target="../media/image13.wmf"/><Relationship Id="rId7" Type="http://schemas.openxmlformats.org/officeDocument/2006/relationships/image" Target="../media/image6.wmf"/><Relationship Id="rId12" Type="http://schemas.openxmlformats.org/officeDocument/2006/relationships/oleObject" Target="../embeddings/oleObject7.bin"/><Relationship Id="rId17" Type="http://schemas.openxmlformats.org/officeDocument/2006/relationships/image" Target="../media/image11.wmf"/><Relationship Id="rId2" Type="http://schemas.openxmlformats.org/officeDocument/2006/relationships/slideLayout" Target="../slideLayouts/slideLayout6.xml"/><Relationship Id="rId16" Type="http://schemas.openxmlformats.org/officeDocument/2006/relationships/oleObject" Target="../embeddings/oleObject9.bin"/><Relationship Id="rId20" Type="http://schemas.openxmlformats.org/officeDocument/2006/relationships/oleObject" Target="../embeddings/oleObject11.bin"/><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8.wmf"/><Relationship Id="rId5" Type="http://schemas.openxmlformats.org/officeDocument/2006/relationships/image" Target="../media/image5.wmf"/><Relationship Id="rId15" Type="http://schemas.openxmlformats.org/officeDocument/2006/relationships/image" Target="../media/image10.wmf"/><Relationship Id="rId23" Type="http://schemas.openxmlformats.org/officeDocument/2006/relationships/image" Target="../media/image14.wmf"/><Relationship Id="rId10" Type="http://schemas.openxmlformats.org/officeDocument/2006/relationships/oleObject" Target="../embeddings/oleObject6.bin"/><Relationship Id="rId19" Type="http://schemas.openxmlformats.org/officeDocument/2006/relationships/image" Target="../media/image12.wmf"/><Relationship Id="rId4" Type="http://schemas.openxmlformats.org/officeDocument/2006/relationships/oleObject" Target="../embeddings/oleObject3.bin"/><Relationship Id="rId9" Type="http://schemas.openxmlformats.org/officeDocument/2006/relationships/image" Target="../media/image7.wmf"/><Relationship Id="rId14" Type="http://schemas.openxmlformats.org/officeDocument/2006/relationships/oleObject" Target="../embeddings/oleObject8.bin"/><Relationship Id="rId22"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11.wmf"/><Relationship Id="rId18" Type="http://schemas.openxmlformats.org/officeDocument/2006/relationships/oleObject" Target="../embeddings/oleObject20.bin"/><Relationship Id="rId3" Type="http://schemas.openxmlformats.org/officeDocument/2006/relationships/notesSlide" Target="../notesSlides/notesSlide6.xml"/><Relationship Id="rId21" Type="http://schemas.openxmlformats.org/officeDocument/2006/relationships/image" Target="../media/image14.wmf"/><Relationship Id="rId7" Type="http://schemas.openxmlformats.org/officeDocument/2006/relationships/image" Target="../media/image16.wmf"/><Relationship Id="rId12" Type="http://schemas.openxmlformats.org/officeDocument/2006/relationships/oleObject" Target="../embeddings/oleObject17.bin"/><Relationship Id="rId17" Type="http://schemas.openxmlformats.org/officeDocument/2006/relationships/image" Target="../media/image10.wmf"/><Relationship Id="rId2" Type="http://schemas.openxmlformats.org/officeDocument/2006/relationships/slideLayout" Target="../slideLayouts/slideLayout6.xml"/><Relationship Id="rId16" Type="http://schemas.openxmlformats.org/officeDocument/2006/relationships/oleObject" Target="../embeddings/oleObject19.bin"/><Relationship Id="rId20" Type="http://schemas.openxmlformats.org/officeDocument/2006/relationships/oleObject" Target="../embeddings/oleObject21.bin"/><Relationship Id="rId1" Type="http://schemas.openxmlformats.org/officeDocument/2006/relationships/vmlDrawing" Target="../drawings/vmlDrawing4.vml"/><Relationship Id="rId6" Type="http://schemas.openxmlformats.org/officeDocument/2006/relationships/oleObject" Target="../embeddings/oleObject14.bin"/><Relationship Id="rId11" Type="http://schemas.openxmlformats.org/officeDocument/2006/relationships/image" Target="../media/image8.wmf"/><Relationship Id="rId5" Type="http://schemas.openxmlformats.org/officeDocument/2006/relationships/image" Target="../media/image15.wmf"/><Relationship Id="rId15" Type="http://schemas.openxmlformats.org/officeDocument/2006/relationships/image" Target="../media/image9.wmf"/><Relationship Id="rId23" Type="http://schemas.openxmlformats.org/officeDocument/2006/relationships/image" Target="../media/image13.wmf"/><Relationship Id="rId10" Type="http://schemas.openxmlformats.org/officeDocument/2006/relationships/oleObject" Target="../embeddings/oleObject16.bin"/><Relationship Id="rId19" Type="http://schemas.openxmlformats.org/officeDocument/2006/relationships/image" Target="../media/image12.wmf"/><Relationship Id="rId4" Type="http://schemas.openxmlformats.org/officeDocument/2006/relationships/oleObject" Target="../embeddings/oleObject13.bin"/><Relationship Id="rId9" Type="http://schemas.openxmlformats.org/officeDocument/2006/relationships/image" Target="../media/image17.wmf"/><Relationship Id="rId14" Type="http://schemas.openxmlformats.org/officeDocument/2006/relationships/oleObject" Target="../embeddings/oleObject18.bin"/><Relationship Id="rId22" Type="http://schemas.openxmlformats.org/officeDocument/2006/relationships/oleObject" Target="../embeddings/oleObject2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2963724" y="2565092"/>
            <a:ext cx="3315331" cy="830997"/>
          </a:xfrm>
          <a:prstGeom prst="rect">
            <a:avLst/>
          </a:prstGeom>
          <a:noFill/>
          <a:ln w="9525">
            <a:noFill/>
            <a:miter lim="800000"/>
            <a:headEnd/>
            <a:tailEnd/>
          </a:ln>
        </p:spPr>
        <p:txBody>
          <a:bodyPr wrap="none">
            <a:spAutoFit/>
          </a:bodyPr>
          <a:lstStyle/>
          <a:p>
            <a:pPr algn="ctr" eaLnBrk="0" hangingPunct="0"/>
            <a:r>
              <a:rPr lang="en-US" sz="2400" dirty="0">
                <a:solidFill>
                  <a:schemeClr val="bg2"/>
                </a:solidFill>
              </a:rPr>
              <a:t>Prof. David R. Jackson</a:t>
            </a:r>
          </a:p>
          <a:p>
            <a:pPr algn="ctr" eaLnBrk="0" hangingPunct="0"/>
            <a:r>
              <a:rPr lang="en-US" sz="2400" dirty="0" smtClean="0">
                <a:solidFill>
                  <a:schemeClr val="bg2"/>
                </a:solidFill>
              </a:rPr>
              <a:t>Dept. Of ECE</a:t>
            </a:r>
            <a:endParaRPr lang="en-US" sz="2400" dirty="0">
              <a:solidFill>
                <a:schemeClr val="bg2"/>
              </a:solidFill>
            </a:endParaRPr>
          </a:p>
        </p:txBody>
      </p:sp>
      <p:sp>
        <p:nvSpPr>
          <p:cNvPr id="1028" name="Text Box 4"/>
          <p:cNvSpPr txBox="1">
            <a:spLocks noChangeArrowheads="1"/>
          </p:cNvSpPr>
          <p:nvPr/>
        </p:nvSpPr>
        <p:spPr bwMode="auto">
          <a:xfrm>
            <a:off x="3621135" y="1827213"/>
            <a:ext cx="1928733" cy="461665"/>
          </a:xfrm>
          <a:prstGeom prst="rect">
            <a:avLst/>
          </a:prstGeom>
          <a:noFill/>
          <a:ln w="9525">
            <a:noFill/>
            <a:miter lim="800000"/>
            <a:headEnd/>
            <a:tailEnd/>
          </a:ln>
        </p:spPr>
        <p:txBody>
          <a:bodyPr wrap="none">
            <a:spAutoFit/>
          </a:bodyPr>
          <a:lstStyle/>
          <a:p>
            <a:pPr algn="ctr" eaLnBrk="0" hangingPunct="0"/>
            <a:r>
              <a:rPr lang="en-US" sz="2400" b="1" dirty="0" smtClean="0">
                <a:solidFill>
                  <a:schemeClr val="bg2"/>
                </a:solidFill>
              </a:rPr>
              <a:t>Spring 2023</a:t>
            </a:r>
            <a:endParaRPr lang="en-US" sz="3200" dirty="0">
              <a:solidFill>
                <a:schemeClr val="bg2"/>
              </a:solidFill>
            </a:endParaRPr>
          </a:p>
        </p:txBody>
      </p:sp>
      <p:sp>
        <p:nvSpPr>
          <p:cNvPr id="1029" name="Rectangle 6"/>
          <p:cNvSpPr>
            <a:spLocks noChangeArrowheads="1"/>
          </p:cNvSpPr>
          <p:nvPr/>
        </p:nvSpPr>
        <p:spPr bwMode="auto">
          <a:xfrm>
            <a:off x="5316462" y="4201061"/>
            <a:ext cx="2667000" cy="1138773"/>
          </a:xfrm>
          <a:prstGeom prst="rect">
            <a:avLst/>
          </a:prstGeom>
          <a:noFill/>
          <a:ln w="9525">
            <a:noFill/>
            <a:miter lim="800000"/>
            <a:headEnd/>
            <a:tailEnd/>
          </a:ln>
        </p:spPr>
        <p:txBody>
          <a:bodyPr>
            <a:spAutoFit/>
          </a:bodyPr>
          <a:lstStyle/>
          <a:p>
            <a:pPr algn="ctr" eaLnBrk="0" hangingPunct="0"/>
            <a:r>
              <a:rPr lang="en-US" sz="4000" dirty="0">
                <a:solidFill>
                  <a:schemeClr val="bg1"/>
                </a:solidFill>
              </a:rPr>
              <a:t>Notes </a:t>
            </a:r>
            <a:r>
              <a:rPr lang="en-US" sz="4000" dirty="0" smtClean="0">
                <a:solidFill>
                  <a:schemeClr val="bg1"/>
                </a:solidFill>
              </a:rPr>
              <a:t>5</a:t>
            </a:r>
          </a:p>
          <a:p>
            <a:pPr algn="ctr" eaLnBrk="0" hangingPunct="0"/>
            <a:r>
              <a:rPr lang="en-US" sz="2800" dirty="0" smtClean="0">
                <a:solidFill>
                  <a:schemeClr val="bg1"/>
                </a:solidFill>
              </a:rPr>
              <a:t>Grounding</a:t>
            </a:r>
            <a:endParaRPr lang="en-US" sz="2800" dirty="0">
              <a:solidFill>
                <a:schemeClr val="bg1"/>
              </a:solidFill>
            </a:endParaRPr>
          </a:p>
        </p:txBody>
      </p:sp>
      <p:graphicFrame>
        <p:nvGraphicFramePr>
          <p:cNvPr id="1026" name="Object 10"/>
          <p:cNvGraphicFramePr>
            <a:graphicFrameLocks noChangeAspect="1"/>
          </p:cNvGraphicFramePr>
          <p:nvPr/>
        </p:nvGraphicFramePr>
        <p:xfrm>
          <a:off x="838200" y="3962400"/>
          <a:ext cx="3657600" cy="2620963"/>
        </p:xfrm>
        <a:graphic>
          <a:graphicData uri="http://schemas.openxmlformats.org/presentationml/2006/ole">
            <mc:AlternateContent xmlns:mc="http://schemas.openxmlformats.org/markup-compatibility/2006">
              <mc:Choice xmlns:v="urn:schemas-microsoft-com:vml" Requires="v">
                <p:oleObj spid="_x0000_s1034" name="Photo Editor Photo" r:id="rId4" imgW="2857899" imgH="2048161" progId="">
                  <p:embed/>
                </p:oleObj>
              </mc:Choice>
              <mc:Fallback>
                <p:oleObj name="Photo Editor Photo" r:id="rId4" imgW="2857899" imgH="2048161" progId="">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962400"/>
                        <a:ext cx="3657600" cy="262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7" name="Text Box 11"/>
          <p:cNvSpPr txBox="1">
            <a:spLocks noChangeArrowheads="1"/>
          </p:cNvSpPr>
          <p:nvPr/>
        </p:nvSpPr>
        <p:spPr bwMode="auto">
          <a:xfrm>
            <a:off x="1063625" y="360363"/>
            <a:ext cx="7118350" cy="1190625"/>
          </a:xfrm>
          <a:prstGeom prst="rect">
            <a:avLst/>
          </a:prstGeom>
          <a:noFill/>
          <a:ln w="12700">
            <a:noFill/>
            <a:miter lim="800000"/>
            <a:headEnd type="none" w="sm" len="sm"/>
            <a:tailEnd type="none" w="sm" len="sm"/>
          </a:ln>
          <a:effectLst/>
        </p:spPr>
        <p:txBody>
          <a:bodyPr>
            <a:spAutoFit/>
          </a:bodyPr>
          <a:lstStyle/>
          <a:p>
            <a:pPr algn="ctr">
              <a:defRPr/>
            </a:pPr>
            <a:r>
              <a:rPr lang="en-US" sz="3600" dirty="0">
                <a:solidFill>
                  <a:srgbClr val="FF9900"/>
                </a:solidFill>
                <a:effectLst>
                  <a:outerShdw blurRad="38100" dist="38100" dir="2700000" algn="tl">
                    <a:srgbClr val="C0C0C0"/>
                  </a:outerShdw>
                </a:effectLst>
              </a:rPr>
              <a:t>ECE </a:t>
            </a:r>
            <a:r>
              <a:rPr lang="en-US" sz="3600" dirty="0" smtClean="0">
                <a:solidFill>
                  <a:srgbClr val="FF9900"/>
                </a:solidFill>
                <a:effectLst>
                  <a:outerShdw blurRad="38100" dist="38100" dir="2700000" algn="tl">
                    <a:srgbClr val="C0C0C0"/>
                  </a:outerShdw>
                </a:effectLst>
              </a:rPr>
              <a:t>3318 </a:t>
            </a:r>
            <a:endParaRPr lang="en-US" sz="3600" dirty="0">
              <a:solidFill>
                <a:srgbClr val="FF9900"/>
              </a:solidFill>
              <a:effectLst>
                <a:outerShdw blurRad="38100" dist="38100" dir="2700000" algn="tl">
                  <a:srgbClr val="C0C0C0"/>
                </a:outerShdw>
              </a:effectLst>
            </a:endParaRPr>
          </a:p>
          <a:p>
            <a:pPr algn="ctr">
              <a:defRPr/>
            </a:pPr>
            <a:r>
              <a:rPr lang="en-US" sz="3600" dirty="0">
                <a:solidFill>
                  <a:srgbClr val="FF9900"/>
                </a:solidFill>
                <a:effectLst>
                  <a:outerShdw blurRad="38100" dist="38100" dir="2700000" algn="tl">
                    <a:srgbClr val="C0C0C0"/>
                  </a:outerShdw>
                </a:effectLst>
              </a:rPr>
              <a:t>Applied Electricity and Magnetism</a:t>
            </a:r>
          </a:p>
        </p:txBody>
      </p:sp>
      <p:sp>
        <p:nvSpPr>
          <p:cNvPr id="1031" name="Text Box 12"/>
          <p:cNvSpPr txBox="1">
            <a:spLocks noChangeArrowheads="1"/>
          </p:cNvSpPr>
          <p:nvPr/>
        </p:nvSpPr>
        <p:spPr bwMode="auto">
          <a:xfrm>
            <a:off x="4635500" y="5524500"/>
            <a:ext cx="4191000" cy="641350"/>
          </a:xfrm>
          <a:prstGeom prst="rect">
            <a:avLst/>
          </a:prstGeom>
          <a:noFill/>
          <a:ln w="9525">
            <a:noFill/>
            <a:miter lim="800000"/>
            <a:headEnd/>
            <a:tailEnd/>
          </a:ln>
        </p:spPr>
        <p:txBody>
          <a:bodyPr>
            <a:spAutoFit/>
          </a:bodyPr>
          <a:lstStyle/>
          <a:p>
            <a:pPr algn="ctr" eaLnBrk="0" hangingPunct="0"/>
            <a:r>
              <a:rPr lang="en-US">
                <a:solidFill>
                  <a:schemeClr val="bg2"/>
                </a:solidFill>
              </a:rPr>
              <a:t>Notes prepared by the EM Group University of Houston</a:t>
            </a:r>
          </a:p>
        </p:txBody>
      </p:sp>
      <p:sp>
        <p:nvSpPr>
          <p:cNvPr id="8" name="Slide Number Placeholder 7"/>
          <p:cNvSpPr>
            <a:spLocks noGrp="1"/>
          </p:cNvSpPr>
          <p:nvPr>
            <p:ph type="sldNum" sz="quarter" idx="4"/>
          </p:nvPr>
        </p:nvSpPr>
        <p:spPr/>
        <p:txBody>
          <a:bodyPr/>
          <a:lstStyle/>
          <a:p>
            <a:pPr>
              <a:defRPr/>
            </a:pPr>
            <a:fld id="{554E014D-B399-4B40-A20B-ED06D7FA19C5}"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7"/>
          <p:cNvSpPr>
            <a:spLocks noChangeArrowheads="1"/>
          </p:cNvSpPr>
          <p:nvPr/>
        </p:nvSpPr>
        <p:spPr bwMode="auto">
          <a:xfrm>
            <a:off x="231775" y="1104900"/>
            <a:ext cx="8734425" cy="5041900"/>
          </a:xfrm>
          <a:prstGeom prst="rect">
            <a:avLst/>
          </a:prstGeom>
          <a:solidFill>
            <a:srgbClr val="00DFDA"/>
          </a:solidFill>
          <a:ln w="12700">
            <a:solidFill>
              <a:schemeClr val="tx1"/>
            </a:solidFill>
            <a:miter lim="800000"/>
            <a:headEnd type="none" w="sm" len="sm"/>
            <a:tailEnd type="none" w="sm" len="sm"/>
          </a:ln>
        </p:spPr>
        <p:txBody>
          <a:bodyPr wrap="none" anchor="ctr"/>
          <a:lstStyle/>
          <a:p>
            <a:endParaRPr lang="en-US" b="1" dirty="0"/>
          </a:p>
        </p:txBody>
      </p:sp>
      <p:sp>
        <p:nvSpPr>
          <p:cNvPr id="134146" name="Text Box 2"/>
          <p:cNvSpPr txBox="1">
            <a:spLocks noChangeArrowheads="1"/>
          </p:cNvSpPr>
          <p:nvPr/>
        </p:nvSpPr>
        <p:spPr bwMode="auto">
          <a:xfrm>
            <a:off x="104775" y="0"/>
            <a:ext cx="8912225" cy="701675"/>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GFCI (Ground Fault Circuit Interrupter)</a:t>
            </a:r>
          </a:p>
        </p:txBody>
      </p:sp>
      <p:sp>
        <p:nvSpPr>
          <p:cNvPr id="134200" name="Text Box 56"/>
          <p:cNvSpPr txBox="1">
            <a:spLocks noChangeArrowheads="1"/>
          </p:cNvSpPr>
          <p:nvPr/>
        </p:nvSpPr>
        <p:spPr bwMode="auto">
          <a:xfrm>
            <a:off x="392284" y="5593428"/>
            <a:ext cx="5414791" cy="400110"/>
          </a:xfrm>
          <a:prstGeom prst="rect">
            <a:avLst/>
          </a:prstGeom>
          <a:noFill/>
          <a:ln w="12700">
            <a:noFill/>
            <a:miter lim="800000"/>
            <a:headEnd type="none" w="sm" len="sm"/>
            <a:tailEnd type="none" w="sm" len="sm"/>
          </a:ln>
          <a:effectLst/>
        </p:spPr>
        <p:txBody>
          <a:bodyPr wrap="square">
            <a:spAutoFit/>
          </a:bodyPr>
          <a:lstStyle/>
          <a:p>
            <a:pPr algn="ctr">
              <a:defRPr/>
            </a:pPr>
            <a:r>
              <a:rPr lang="en-US" dirty="0" smtClean="0">
                <a:solidFill>
                  <a:schemeClr val="bg2"/>
                </a:solidFill>
              </a:rPr>
              <a:t>The GFCI circuit </a:t>
            </a:r>
            <a:r>
              <a:rPr lang="en-US" dirty="0">
                <a:solidFill>
                  <a:schemeClr val="bg2"/>
                </a:solidFill>
              </a:rPr>
              <a:t>trips when  </a:t>
            </a:r>
            <a:r>
              <a:rPr lang="en-US" dirty="0" smtClean="0">
                <a:solidFill>
                  <a:schemeClr val="bg2"/>
                </a:solidFill>
              </a:rPr>
              <a:t>|</a:t>
            </a:r>
            <a:r>
              <a:rPr lang="en-US" sz="600" i="1" dirty="0" smtClean="0">
                <a:solidFill>
                  <a:schemeClr val="bg2"/>
                </a:solidFill>
                <a:latin typeface="Times New Roman" pitchFamily="18" charset="0"/>
              </a:rPr>
              <a:t> </a:t>
            </a:r>
            <a:r>
              <a:rPr lang="en-US" sz="2000" i="1" dirty="0" smtClean="0">
                <a:solidFill>
                  <a:schemeClr val="bg2"/>
                </a:solidFill>
                <a:latin typeface="Times New Roman" pitchFamily="18" charset="0"/>
              </a:rPr>
              <a:t>I</a:t>
            </a:r>
            <a:r>
              <a:rPr lang="en-US" sz="2000" i="1" baseline="-25000" dirty="0" smtClean="0">
                <a:solidFill>
                  <a:schemeClr val="bg2"/>
                </a:solidFill>
                <a:latin typeface="Times New Roman" pitchFamily="18" charset="0"/>
              </a:rPr>
              <a:t>h</a:t>
            </a:r>
            <a:r>
              <a:rPr lang="en-US" dirty="0" smtClean="0">
                <a:solidFill>
                  <a:schemeClr val="bg2"/>
                </a:solidFill>
              </a:rPr>
              <a:t> - </a:t>
            </a:r>
            <a:r>
              <a:rPr lang="en-US" i="1" dirty="0" smtClean="0">
                <a:solidFill>
                  <a:schemeClr val="bg2"/>
                </a:solidFill>
                <a:latin typeface="Times New Roman" pitchFamily="18" charset="0"/>
              </a:rPr>
              <a:t>I</a:t>
            </a:r>
            <a:r>
              <a:rPr lang="en-US" i="1" baseline="-25000" dirty="0" smtClean="0">
                <a:solidFill>
                  <a:schemeClr val="bg2"/>
                </a:solidFill>
                <a:latin typeface="Times New Roman" pitchFamily="18" charset="0"/>
              </a:rPr>
              <a:t>n</a:t>
            </a:r>
            <a:r>
              <a:rPr lang="en-US" sz="600" dirty="0" smtClean="0">
                <a:solidFill>
                  <a:schemeClr val="bg2"/>
                </a:solidFill>
              </a:rPr>
              <a:t> </a:t>
            </a:r>
            <a:r>
              <a:rPr lang="en-US" dirty="0" smtClean="0">
                <a:solidFill>
                  <a:schemeClr val="bg2"/>
                </a:solidFill>
              </a:rPr>
              <a:t>| </a:t>
            </a:r>
            <a:r>
              <a:rPr lang="en-US" dirty="0" smtClean="0">
                <a:solidFill>
                  <a:schemeClr val="bg2"/>
                </a:solidFill>
                <a:latin typeface="Times New Roman" pitchFamily="18" charset="0"/>
              </a:rPr>
              <a:t>&gt; </a:t>
            </a:r>
            <a:r>
              <a:rPr lang="en-US" dirty="0">
                <a:solidFill>
                  <a:schemeClr val="bg2"/>
                </a:solidFill>
                <a:latin typeface="Times New Roman" pitchFamily="18" charset="0"/>
              </a:rPr>
              <a:t>5</a:t>
            </a:r>
            <a:r>
              <a:rPr lang="en-US" dirty="0">
                <a:solidFill>
                  <a:schemeClr val="bg2"/>
                </a:solidFill>
              </a:rPr>
              <a:t> [</a:t>
            </a:r>
            <a:r>
              <a:rPr lang="en-US" dirty="0">
                <a:solidFill>
                  <a:schemeClr val="bg2"/>
                </a:solidFill>
                <a:latin typeface="+mn-lt"/>
              </a:rPr>
              <a:t>mA</a:t>
            </a:r>
            <a:r>
              <a:rPr lang="en-US" dirty="0" smtClean="0">
                <a:solidFill>
                  <a:schemeClr val="bg2"/>
                </a:solidFill>
              </a:rPr>
              <a:t>] (USA)</a:t>
            </a:r>
            <a:endParaRPr lang="en-US" dirty="0">
              <a:solidFill>
                <a:schemeClr val="bg2"/>
              </a:solidFill>
            </a:endParaRPr>
          </a:p>
        </p:txBody>
      </p:sp>
      <p:sp>
        <p:nvSpPr>
          <p:cNvPr id="11291" name="Text Box 59"/>
          <p:cNvSpPr txBox="1">
            <a:spLocks noChangeArrowheads="1"/>
          </p:cNvSpPr>
          <p:nvPr/>
        </p:nvSpPr>
        <p:spPr bwMode="auto">
          <a:xfrm>
            <a:off x="5220265" y="5113451"/>
            <a:ext cx="2852738" cy="366713"/>
          </a:xfrm>
          <a:prstGeom prst="rect">
            <a:avLst/>
          </a:prstGeom>
          <a:noFill/>
          <a:ln w="12700">
            <a:noFill/>
            <a:miter lim="800000"/>
            <a:headEnd type="none" w="sm" len="sm"/>
            <a:tailEnd type="none" w="sm" len="sm"/>
          </a:ln>
        </p:spPr>
        <p:txBody>
          <a:bodyPr wrap="none">
            <a:spAutoFit/>
          </a:bodyPr>
          <a:lstStyle/>
          <a:p>
            <a:r>
              <a:rPr lang="en-US" dirty="0">
                <a:solidFill>
                  <a:schemeClr val="bg2"/>
                </a:solidFill>
              </a:rPr>
              <a:t>In normal operation, </a:t>
            </a:r>
            <a:r>
              <a:rPr lang="en-US" i="1" dirty="0" err="1">
                <a:solidFill>
                  <a:schemeClr val="bg2"/>
                </a:solidFill>
                <a:latin typeface="Times New Roman" pitchFamily="18" charset="0"/>
              </a:rPr>
              <a:t>I</a:t>
            </a:r>
            <a:r>
              <a:rPr lang="en-US" i="1" baseline="-25000" dirty="0" err="1">
                <a:solidFill>
                  <a:schemeClr val="bg2"/>
                </a:solidFill>
                <a:latin typeface="Times New Roman" pitchFamily="18" charset="0"/>
              </a:rPr>
              <a:t>g</a:t>
            </a:r>
            <a:r>
              <a:rPr lang="en-US" dirty="0">
                <a:solidFill>
                  <a:schemeClr val="bg2"/>
                </a:solidFill>
                <a:latin typeface="Times New Roman" pitchFamily="18" charset="0"/>
              </a:rPr>
              <a:t> = 0</a:t>
            </a:r>
            <a:r>
              <a:rPr lang="en-US" dirty="0">
                <a:solidFill>
                  <a:schemeClr val="bg2"/>
                </a:solidFill>
              </a:rPr>
              <a:t>.</a:t>
            </a:r>
          </a:p>
        </p:txBody>
      </p:sp>
      <p:sp>
        <p:nvSpPr>
          <p:cNvPr id="35" name="Slide Number Placeholder 34"/>
          <p:cNvSpPr>
            <a:spLocks noGrp="1"/>
          </p:cNvSpPr>
          <p:nvPr>
            <p:ph type="sldNum" sz="quarter" idx="4"/>
          </p:nvPr>
        </p:nvSpPr>
        <p:spPr/>
        <p:txBody>
          <a:bodyPr/>
          <a:lstStyle/>
          <a:p>
            <a:pPr>
              <a:defRPr/>
            </a:pPr>
            <a:fld id="{554E014D-B399-4B40-A20B-ED06D7FA19C5}" type="slidenum">
              <a:rPr lang="en-US" smtClean="0"/>
              <a:pPr>
                <a:defRPr/>
              </a:pPr>
              <a:t>10</a:t>
            </a:fld>
            <a:endParaRPr lang="en-US"/>
          </a:p>
        </p:txBody>
      </p:sp>
      <p:grpSp>
        <p:nvGrpSpPr>
          <p:cNvPr id="39" name="Group 38"/>
          <p:cNvGrpSpPr/>
          <p:nvPr/>
        </p:nvGrpSpPr>
        <p:grpSpPr>
          <a:xfrm>
            <a:off x="838200" y="1638300"/>
            <a:ext cx="7899400" cy="3378200"/>
            <a:chOff x="838200" y="1638300"/>
            <a:chExt cx="7899400" cy="3378200"/>
          </a:xfrm>
        </p:grpSpPr>
        <p:sp>
          <p:nvSpPr>
            <p:cNvPr id="11268" name="Text Box 24"/>
            <p:cNvSpPr txBox="1">
              <a:spLocks noChangeArrowheads="1"/>
            </p:cNvSpPr>
            <p:nvPr/>
          </p:nvSpPr>
          <p:spPr bwMode="auto">
            <a:xfrm>
              <a:off x="1304925" y="2051050"/>
              <a:ext cx="569387" cy="369332"/>
            </a:xfrm>
            <a:prstGeom prst="rect">
              <a:avLst/>
            </a:prstGeom>
            <a:noFill/>
            <a:ln w="12700">
              <a:noFill/>
              <a:miter lim="800000"/>
              <a:headEnd type="none" w="sm" len="sm"/>
              <a:tailEnd type="none" w="sm" len="sm"/>
            </a:ln>
          </p:spPr>
          <p:txBody>
            <a:bodyPr wrap="none">
              <a:spAutoFit/>
            </a:bodyPr>
            <a:lstStyle/>
            <a:p>
              <a:r>
                <a:rPr lang="en-US" b="1" dirty="0" smtClean="0">
                  <a:solidFill>
                    <a:schemeClr val="bg2"/>
                  </a:solidFill>
                </a:rPr>
                <a:t>Hot</a:t>
              </a:r>
              <a:endParaRPr lang="en-US" b="1" dirty="0">
                <a:solidFill>
                  <a:schemeClr val="bg2"/>
                </a:solidFill>
              </a:endParaRPr>
            </a:p>
          </p:txBody>
        </p:sp>
        <p:sp>
          <p:nvSpPr>
            <p:cNvPr id="11269" name="Text Box 26"/>
            <p:cNvSpPr txBox="1">
              <a:spLocks noChangeArrowheads="1"/>
            </p:cNvSpPr>
            <p:nvPr/>
          </p:nvSpPr>
          <p:spPr bwMode="auto">
            <a:xfrm>
              <a:off x="1095375" y="2863850"/>
              <a:ext cx="979755" cy="369332"/>
            </a:xfrm>
            <a:prstGeom prst="rect">
              <a:avLst/>
            </a:prstGeom>
            <a:noFill/>
            <a:ln w="12700">
              <a:noFill/>
              <a:miter lim="800000"/>
              <a:headEnd type="none" w="sm" len="sm"/>
              <a:tailEnd type="none" w="sm" len="sm"/>
            </a:ln>
          </p:spPr>
          <p:txBody>
            <a:bodyPr wrap="none">
              <a:spAutoFit/>
            </a:bodyPr>
            <a:lstStyle/>
            <a:p>
              <a:r>
                <a:rPr lang="en-US" b="1" dirty="0" smtClean="0"/>
                <a:t>Neutral</a:t>
              </a:r>
              <a:endParaRPr lang="en-US" b="1" dirty="0"/>
            </a:p>
          </p:txBody>
        </p:sp>
        <p:sp>
          <p:nvSpPr>
            <p:cNvPr id="11270" name="Rectangle 28"/>
            <p:cNvSpPr>
              <a:spLocks noChangeArrowheads="1"/>
            </p:cNvSpPr>
            <p:nvPr/>
          </p:nvSpPr>
          <p:spPr bwMode="auto">
            <a:xfrm>
              <a:off x="5680075" y="2444750"/>
              <a:ext cx="152400" cy="476250"/>
            </a:xfrm>
            <a:prstGeom prst="rect">
              <a:avLst/>
            </a:prstGeom>
            <a:solidFill>
              <a:schemeClr val="accent1"/>
            </a:solidFill>
            <a:ln w="28575">
              <a:solidFill>
                <a:srgbClr val="FF9900"/>
              </a:solidFill>
              <a:miter lim="800000"/>
              <a:headEnd type="none" w="sm" len="sm"/>
              <a:tailEnd type="none" w="sm" len="sm"/>
            </a:ln>
          </p:spPr>
          <p:txBody>
            <a:bodyPr wrap="none" anchor="ctr"/>
            <a:lstStyle/>
            <a:p>
              <a:endParaRPr lang="en-US"/>
            </a:p>
          </p:txBody>
        </p:sp>
        <p:sp>
          <p:nvSpPr>
            <p:cNvPr id="11271" name="Line 29"/>
            <p:cNvSpPr>
              <a:spLocks noChangeShapeType="1"/>
            </p:cNvSpPr>
            <p:nvPr/>
          </p:nvSpPr>
          <p:spPr bwMode="auto">
            <a:xfrm>
              <a:off x="5756275" y="2298700"/>
              <a:ext cx="0" cy="158750"/>
            </a:xfrm>
            <a:prstGeom prst="line">
              <a:avLst/>
            </a:prstGeom>
            <a:noFill/>
            <a:ln w="28575">
              <a:solidFill>
                <a:srgbClr val="FF9900"/>
              </a:solidFill>
              <a:round/>
              <a:headEnd type="none" w="sm" len="sm"/>
              <a:tailEnd type="none" w="sm" len="sm"/>
            </a:ln>
          </p:spPr>
          <p:txBody>
            <a:bodyPr wrap="none"/>
            <a:lstStyle/>
            <a:p>
              <a:endParaRPr lang="en-US"/>
            </a:p>
          </p:txBody>
        </p:sp>
        <p:sp>
          <p:nvSpPr>
            <p:cNvPr id="11272" name="Line 30"/>
            <p:cNvSpPr>
              <a:spLocks noChangeShapeType="1"/>
            </p:cNvSpPr>
            <p:nvPr/>
          </p:nvSpPr>
          <p:spPr bwMode="auto">
            <a:xfrm>
              <a:off x="5756275" y="2921000"/>
              <a:ext cx="0" cy="158750"/>
            </a:xfrm>
            <a:prstGeom prst="line">
              <a:avLst/>
            </a:prstGeom>
            <a:noFill/>
            <a:ln w="12700">
              <a:solidFill>
                <a:schemeClr val="tx2"/>
              </a:solidFill>
              <a:round/>
              <a:headEnd type="none" w="sm" len="sm"/>
              <a:tailEnd type="none" w="sm" len="sm"/>
            </a:ln>
          </p:spPr>
          <p:txBody>
            <a:bodyPr wrap="none"/>
            <a:lstStyle/>
            <a:p>
              <a:endParaRPr lang="en-US"/>
            </a:p>
          </p:txBody>
        </p:sp>
        <p:sp>
          <p:nvSpPr>
            <p:cNvPr id="11273" name="Oval 31"/>
            <p:cNvSpPr>
              <a:spLocks noChangeArrowheads="1"/>
            </p:cNvSpPr>
            <p:nvPr/>
          </p:nvSpPr>
          <p:spPr bwMode="auto">
            <a:xfrm>
              <a:off x="5705475" y="2235200"/>
              <a:ext cx="101600" cy="101600"/>
            </a:xfrm>
            <a:prstGeom prst="ellipse">
              <a:avLst/>
            </a:prstGeom>
            <a:solidFill>
              <a:schemeClr val="tx1"/>
            </a:solidFill>
            <a:ln w="12700">
              <a:solidFill>
                <a:schemeClr val="tx2"/>
              </a:solidFill>
              <a:round/>
              <a:headEnd type="none" w="sm" len="sm"/>
              <a:tailEnd type="none" w="sm" len="sm"/>
            </a:ln>
          </p:spPr>
          <p:txBody>
            <a:bodyPr wrap="none" anchor="ctr"/>
            <a:lstStyle/>
            <a:p>
              <a:endParaRPr lang="en-US"/>
            </a:p>
          </p:txBody>
        </p:sp>
        <p:sp>
          <p:nvSpPr>
            <p:cNvPr id="11274" name="Oval 32"/>
            <p:cNvSpPr>
              <a:spLocks noChangeArrowheads="1"/>
            </p:cNvSpPr>
            <p:nvPr/>
          </p:nvSpPr>
          <p:spPr bwMode="auto">
            <a:xfrm>
              <a:off x="5705475" y="3035300"/>
              <a:ext cx="101600" cy="101600"/>
            </a:xfrm>
            <a:prstGeom prst="ellipse">
              <a:avLst/>
            </a:prstGeom>
            <a:solidFill>
              <a:schemeClr val="tx1"/>
            </a:solidFill>
            <a:ln w="28575">
              <a:solidFill>
                <a:srgbClr val="FF9900"/>
              </a:solidFill>
              <a:round/>
              <a:headEnd type="none" w="sm" len="sm"/>
              <a:tailEnd type="none" w="sm" len="sm"/>
            </a:ln>
          </p:spPr>
          <p:txBody>
            <a:bodyPr wrap="none" anchor="ctr"/>
            <a:lstStyle/>
            <a:p>
              <a:endParaRPr lang="en-US"/>
            </a:p>
          </p:txBody>
        </p:sp>
        <p:sp>
          <p:nvSpPr>
            <p:cNvPr id="11275" name="Rectangle 33"/>
            <p:cNvSpPr>
              <a:spLocks noChangeArrowheads="1"/>
            </p:cNvSpPr>
            <p:nvPr/>
          </p:nvSpPr>
          <p:spPr bwMode="auto">
            <a:xfrm>
              <a:off x="5362575" y="1866900"/>
              <a:ext cx="838200" cy="1670050"/>
            </a:xfrm>
            <a:prstGeom prst="rect">
              <a:avLst/>
            </a:prstGeom>
            <a:noFill/>
            <a:ln w="38100">
              <a:solidFill>
                <a:schemeClr val="tx2"/>
              </a:solidFill>
              <a:miter lim="800000"/>
              <a:headEnd type="none" w="sm" len="sm"/>
              <a:tailEnd type="none" w="sm" len="sm"/>
            </a:ln>
          </p:spPr>
          <p:txBody>
            <a:bodyPr wrap="none" anchor="ctr"/>
            <a:lstStyle/>
            <a:p>
              <a:endParaRPr lang="en-US"/>
            </a:p>
          </p:txBody>
        </p:sp>
        <p:sp>
          <p:nvSpPr>
            <p:cNvPr id="11276" name="Line 34"/>
            <p:cNvSpPr>
              <a:spLocks noChangeShapeType="1"/>
            </p:cNvSpPr>
            <p:nvPr/>
          </p:nvSpPr>
          <p:spPr bwMode="auto">
            <a:xfrm flipV="1">
              <a:off x="5346700" y="2298700"/>
              <a:ext cx="346075" cy="203200"/>
            </a:xfrm>
            <a:prstGeom prst="line">
              <a:avLst/>
            </a:prstGeom>
            <a:noFill/>
            <a:ln w="38100">
              <a:solidFill>
                <a:schemeClr val="bg2"/>
              </a:solidFill>
              <a:round/>
              <a:headEnd type="none" w="sm" len="sm"/>
              <a:tailEnd type="none" w="sm" len="sm"/>
            </a:ln>
          </p:spPr>
          <p:txBody>
            <a:bodyPr wrap="none"/>
            <a:lstStyle/>
            <a:p>
              <a:endParaRPr lang="en-US"/>
            </a:p>
          </p:txBody>
        </p:sp>
        <p:sp>
          <p:nvSpPr>
            <p:cNvPr id="11277" name="Line 35"/>
            <p:cNvSpPr>
              <a:spLocks noChangeShapeType="1"/>
            </p:cNvSpPr>
            <p:nvPr/>
          </p:nvSpPr>
          <p:spPr bwMode="auto">
            <a:xfrm>
              <a:off x="5346700" y="2755900"/>
              <a:ext cx="409575" cy="361950"/>
            </a:xfrm>
            <a:prstGeom prst="line">
              <a:avLst/>
            </a:prstGeom>
            <a:noFill/>
            <a:ln w="38100">
              <a:solidFill>
                <a:schemeClr val="tx1"/>
              </a:solidFill>
              <a:round/>
              <a:headEnd type="none" w="sm" len="sm"/>
              <a:tailEnd type="none" w="sm" len="sm"/>
            </a:ln>
          </p:spPr>
          <p:txBody>
            <a:bodyPr wrap="none"/>
            <a:lstStyle/>
            <a:p>
              <a:endParaRPr lang="en-US"/>
            </a:p>
          </p:txBody>
        </p:sp>
        <p:sp>
          <p:nvSpPr>
            <p:cNvPr id="11278" name="Rectangle 36" descr="Granite"/>
            <p:cNvSpPr>
              <a:spLocks noChangeArrowheads="1"/>
            </p:cNvSpPr>
            <p:nvPr/>
          </p:nvSpPr>
          <p:spPr bwMode="auto">
            <a:xfrm>
              <a:off x="4152900" y="4267200"/>
              <a:ext cx="4584700" cy="749300"/>
            </a:xfrm>
            <a:prstGeom prst="rect">
              <a:avLst/>
            </a:prstGeom>
            <a:blipFill dpi="0" rotWithShape="0">
              <a:blip r:embed="rId4" cstate="print"/>
              <a:srcRect/>
              <a:tile tx="0" ty="0" sx="100000" sy="100000" flip="none" algn="tl"/>
            </a:blipFill>
            <a:ln w="12700">
              <a:solidFill>
                <a:schemeClr val="bg2"/>
              </a:solidFill>
              <a:miter lim="800000"/>
              <a:headEnd type="none" w="sm" len="sm"/>
              <a:tailEnd type="none" w="sm" len="sm"/>
            </a:ln>
          </p:spPr>
          <p:txBody>
            <a:bodyPr wrap="none" anchor="ctr"/>
            <a:lstStyle/>
            <a:p>
              <a:endParaRPr lang="en-US"/>
            </a:p>
          </p:txBody>
        </p:sp>
        <p:grpSp>
          <p:nvGrpSpPr>
            <p:cNvPr id="11279" name="Group 37"/>
            <p:cNvGrpSpPr>
              <a:grpSpLocks/>
            </p:cNvGrpSpPr>
            <p:nvPr/>
          </p:nvGrpSpPr>
          <p:grpSpPr bwMode="auto">
            <a:xfrm>
              <a:off x="6210300" y="2863850"/>
              <a:ext cx="1289050" cy="1390650"/>
              <a:chOff x="4484" y="2452"/>
              <a:chExt cx="812" cy="876"/>
            </a:xfrm>
          </p:grpSpPr>
          <p:sp>
            <p:nvSpPr>
              <p:cNvPr id="11292" name="Oval 38"/>
              <p:cNvSpPr>
                <a:spLocks noChangeArrowheads="1"/>
              </p:cNvSpPr>
              <p:nvPr/>
            </p:nvSpPr>
            <p:spPr bwMode="auto">
              <a:xfrm>
                <a:off x="4936" y="2452"/>
                <a:ext cx="244" cy="244"/>
              </a:xfrm>
              <a:prstGeom prst="ellipse">
                <a:avLst/>
              </a:prstGeom>
              <a:noFill/>
              <a:ln w="38100">
                <a:solidFill>
                  <a:srgbClr val="9900CC"/>
                </a:solidFill>
                <a:round/>
                <a:headEnd type="none" w="sm" len="sm"/>
                <a:tailEnd type="none" w="sm" len="sm"/>
              </a:ln>
            </p:spPr>
            <p:txBody>
              <a:bodyPr wrap="none" anchor="ctr"/>
              <a:lstStyle/>
              <a:p>
                <a:endParaRPr lang="en-US"/>
              </a:p>
            </p:txBody>
          </p:sp>
          <p:sp>
            <p:nvSpPr>
              <p:cNvPr id="11293" name="Line 39"/>
              <p:cNvSpPr>
                <a:spLocks noChangeShapeType="1"/>
              </p:cNvSpPr>
              <p:nvPr/>
            </p:nvSpPr>
            <p:spPr bwMode="auto">
              <a:xfrm>
                <a:off x="5064" y="2696"/>
                <a:ext cx="0" cy="308"/>
              </a:xfrm>
              <a:prstGeom prst="line">
                <a:avLst/>
              </a:prstGeom>
              <a:noFill/>
              <a:ln w="38100">
                <a:solidFill>
                  <a:srgbClr val="9900CC"/>
                </a:solidFill>
                <a:round/>
                <a:headEnd type="none" w="sm" len="sm"/>
                <a:tailEnd type="none" w="sm" len="sm"/>
              </a:ln>
            </p:spPr>
            <p:txBody>
              <a:bodyPr wrap="none"/>
              <a:lstStyle/>
              <a:p>
                <a:endParaRPr lang="en-US"/>
              </a:p>
            </p:txBody>
          </p:sp>
          <p:sp>
            <p:nvSpPr>
              <p:cNvPr id="11294" name="Line 40"/>
              <p:cNvSpPr>
                <a:spLocks noChangeShapeType="1"/>
              </p:cNvSpPr>
              <p:nvPr/>
            </p:nvSpPr>
            <p:spPr bwMode="auto">
              <a:xfrm flipH="1">
                <a:off x="4800" y="3004"/>
                <a:ext cx="264" cy="324"/>
              </a:xfrm>
              <a:prstGeom prst="line">
                <a:avLst/>
              </a:prstGeom>
              <a:noFill/>
              <a:ln w="38100">
                <a:solidFill>
                  <a:srgbClr val="9900CC"/>
                </a:solidFill>
                <a:round/>
                <a:headEnd type="none" w="sm" len="sm"/>
                <a:tailEnd type="none" w="sm" len="sm"/>
              </a:ln>
            </p:spPr>
            <p:txBody>
              <a:bodyPr wrap="none"/>
              <a:lstStyle/>
              <a:p>
                <a:endParaRPr lang="en-US"/>
              </a:p>
            </p:txBody>
          </p:sp>
          <p:sp>
            <p:nvSpPr>
              <p:cNvPr id="11295" name="Line 41"/>
              <p:cNvSpPr>
                <a:spLocks noChangeShapeType="1"/>
              </p:cNvSpPr>
              <p:nvPr/>
            </p:nvSpPr>
            <p:spPr bwMode="auto">
              <a:xfrm>
                <a:off x="5064" y="3004"/>
                <a:ext cx="232" cy="324"/>
              </a:xfrm>
              <a:prstGeom prst="line">
                <a:avLst/>
              </a:prstGeom>
              <a:noFill/>
              <a:ln w="38100">
                <a:solidFill>
                  <a:srgbClr val="9900CC"/>
                </a:solidFill>
                <a:round/>
                <a:headEnd type="none" w="sm" len="sm"/>
                <a:tailEnd type="none" w="sm" len="sm"/>
              </a:ln>
            </p:spPr>
            <p:txBody>
              <a:bodyPr wrap="none"/>
              <a:lstStyle/>
              <a:p>
                <a:endParaRPr lang="en-US"/>
              </a:p>
            </p:txBody>
          </p:sp>
          <p:sp>
            <p:nvSpPr>
              <p:cNvPr id="11296" name="Line 42"/>
              <p:cNvSpPr>
                <a:spLocks noChangeShapeType="1"/>
              </p:cNvSpPr>
              <p:nvPr/>
            </p:nvSpPr>
            <p:spPr bwMode="auto">
              <a:xfrm flipH="1" flipV="1">
                <a:off x="4484" y="2480"/>
                <a:ext cx="580" cy="336"/>
              </a:xfrm>
              <a:prstGeom prst="line">
                <a:avLst/>
              </a:prstGeom>
              <a:noFill/>
              <a:ln w="38100">
                <a:solidFill>
                  <a:srgbClr val="9900CC"/>
                </a:solidFill>
                <a:round/>
                <a:headEnd type="none" w="sm" len="sm"/>
                <a:tailEnd type="none" w="sm" len="sm"/>
              </a:ln>
            </p:spPr>
            <p:txBody>
              <a:bodyPr wrap="none"/>
              <a:lstStyle/>
              <a:p>
                <a:endParaRPr lang="en-US"/>
              </a:p>
            </p:txBody>
          </p:sp>
          <p:sp>
            <p:nvSpPr>
              <p:cNvPr id="11297" name="Line 43"/>
              <p:cNvSpPr>
                <a:spLocks noChangeShapeType="1"/>
              </p:cNvSpPr>
              <p:nvPr/>
            </p:nvSpPr>
            <p:spPr bwMode="auto">
              <a:xfrm>
                <a:off x="4936" y="2616"/>
                <a:ext cx="136" cy="0"/>
              </a:xfrm>
              <a:prstGeom prst="line">
                <a:avLst/>
              </a:prstGeom>
              <a:noFill/>
              <a:ln w="12700">
                <a:solidFill>
                  <a:srgbClr val="9900CC"/>
                </a:solidFill>
                <a:round/>
                <a:headEnd type="none" w="sm" len="sm"/>
                <a:tailEnd type="none" w="sm" len="sm"/>
              </a:ln>
            </p:spPr>
            <p:txBody>
              <a:bodyPr wrap="none"/>
              <a:lstStyle/>
              <a:p>
                <a:endParaRPr lang="en-US"/>
              </a:p>
            </p:txBody>
          </p:sp>
          <p:sp>
            <p:nvSpPr>
              <p:cNvPr id="11298" name="Oval 44"/>
              <p:cNvSpPr>
                <a:spLocks noChangeArrowheads="1"/>
              </p:cNvSpPr>
              <p:nvPr/>
            </p:nvSpPr>
            <p:spPr bwMode="auto">
              <a:xfrm flipV="1">
                <a:off x="4987" y="2512"/>
                <a:ext cx="63" cy="40"/>
              </a:xfrm>
              <a:prstGeom prst="ellipse">
                <a:avLst/>
              </a:prstGeom>
              <a:solidFill>
                <a:schemeClr val="tx1"/>
              </a:solidFill>
              <a:ln w="12700">
                <a:solidFill>
                  <a:srgbClr val="9900CC"/>
                </a:solidFill>
                <a:round/>
                <a:headEnd type="none" w="sm" len="sm"/>
                <a:tailEnd type="none" w="sm" len="sm"/>
              </a:ln>
            </p:spPr>
            <p:txBody>
              <a:bodyPr wrap="none" anchor="ctr"/>
              <a:lstStyle/>
              <a:p>
                <a:endParaRPr lang="en-US"/>
              </a:p>
            </p:txBody>
          </p:sp>
        </p:grpSp>
        <p:sp>
          <p:nvSpPr>
            <p:cNvPr id="11280" name="Line 46"/>
            <p:cNvSpPr>
              <a:spLocks noChangeShapeType="1"/>
            </p:cNvSpPr>
            <p:nvPr/>
          </p:nvSpPr>
          <p:spPr bwMode="auto">
            <a:xfrm flipH="1">
              <a:off x="838200" y="2501900"/>
              <a:ext cx="4508500" cy="0"/>
            </a:xfrm>
            <a:prstGeom prst="line">
              <a:avLst/>
            </a:prstGeom>
            <a:noFill/>
            <a:ln w="38100">
              <a:solidFill>
                <a:schemeClr val="bg2"/>
              </a:solidFill>
              <a:round/>
              <a:headEnd type="none" w="sm" len="sm"/>
              <a:tailEnd type="none" w="sm" len="sm"/>
            </a:ln>
          </p:spPr>
          <p:txBody>
            <a:bodyPr wrap="none"/>
            <a:lstStyle/>
            <a:p>
              <a:endParaRPr lang="en-US"/>
            </a:p>
          </p:txBody>
        </p:sp>
        <p:sp>
          <p:nvSpPr>
            <p:cNvPr id="11281" name="Line 47"/>
            <p:cNvSpPr>
              <a:spLocks noChangeShapeType="1"/>
            </p:cNvSpPr>
            <p:nvPr/>
          </p:nvSpPr>
          <p:spPr bwMode="auto">
            <a:xfrm flipH="1">
              <a:off x="838200" y="2755900"/>
              <a:ext cx="4524375" cy="0"/>
            </a:xfrm>
            <a:prstGeom prst="line">
              <a:avLst/>
            </a:prstGeom>
            <a:noFill/>
            <a:ln w="38100">
              <a:solidFill>
                <a:schemeClr val="tx1"/>
              </a:solidFill>
              <a:round/>
              <a:headEnd type="none" w="sm" len="sm"/>
              <a:tailEnd type="none" w="sm" len="sm"/>
            </a:ln>
          </p:spPr>
          <p:txBody>
            <a:bodyPr wrap="none"/>
            <a:lstStyle/>
            <a:p>
              <a:endParaRPr lang="en-US"/>
            </a:p>
          </p:txBody>
        </p:sp>
        <p:sp>
          <p:nvSpPr>
            <p:cNvPr id="11282" name="AutoShape 48"/>
            <p:cNvSpPr>
              <a:spLocks noChangeArrowheads="1"/>
            </p:cNvSpPr>
            <p:nvPr/>
          </p:nvSpPr>
          <p:spPr bwMode="auto">
            <a:xfrm>
              <a:off x="3279775" y="2254250"/>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11283" name="AutoShape 49"/>
            <p:cNvSpPr>
              <a:spLocks noChangeArrowheads="1"/>
            </p:cNvSpPr>
            <p:nvPr/>
          </p:nvSpPr>
          <p:spPr bwMode="auto">
            <a:xfrm flipH="1">
              <a:off x="3241675" y="2876550"/>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11286" name="AutoShape 52"/>
            <p:cNvSpPr>
              <a:spLocks noChangeArrowheads="1"/>
            </p:cNvSpPr>
            <p:nvPr/>
          </p:nvSpPr>
          <p:spPr bwMode="auto">
            <a:xfrm rot="1529168">
              <a:off x="6607175" y="2501900"/>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11288" name="Rectangle 54"/>
            <p:cNvSpPr>
              <a:spLocks noChangeArrowheads="1"/>
            </p:cNvSpPr>
            <p:nvPr/>
          </p:nvSpPr>
          <p:spPr bwMode="auto">
            <a:xfrm>
              <a:off x="2730500" y="1638300"/>
              <a:ext cx="2057400" cy="1898650"/>
            </a:xfrm>
            <a:prstGeom prst="rect">
              <a:avLst/>
            </a:prstGeom>
            <a:noFill/>
            <a:ln w="38100">
              <a:solidFill>
                <a:schemeClr val="hlink"/>
              </a:solidFill>
              <a:miter lim="800000"/>
              <a:headEnd type="none" w="sm" len="sm"/>
              <a:tailEnd type="none" w="sm" len="sm"/>
            </a:ln>
          </p:spPr>
          <p:txBody>
            <a:bodyPr wrap="none" anchor="ctr"/>
            <a:lstStyle/>
            <a:p>
              <a:pPr algn="ctr"/>
              <a:endParaRPr lang="en-US"/>
            </a:p>
          </p:txBody>
        </p:sp>
        <p:sp>
          <p:nvSpPr>
            <p:cNvPr id="11289" name="Text Box 55"/>
            <p:cNvSpPr txBox="1">
              <a:spLocks noChangeArrowheads="1"/>
            </p:cNvSpPr>
            <p:nvPr/>
          </p:nvSpPr>
          <p:spPr bwMode="auto">
            <a:xfrm>
              <a:off x="2511425" y="3740150"/>
              <a:ext cx="730250" cy="366713"/>
            </a:xfrm>
            <a:prstGeom prst="rect">
              <a:avLst/>
            </a:prstGeom>
            <a:noFill/>
            <a:ln w="12700">
              <a:noFill/>
              <a:miter lim="800000"/>
              <a:headEnd type="none" w="sm" len="sm"/>
              <a:tailEnd type="none" w="sm" len="sm"/>
            </a:ln>
          </p:spPr>
          <p:txBody>
            <a:bodyPr wrap="none">
              <a:spAutoFit/>
            </a:bodyPr>
            <a:lstStyle/>
            <a:p>
              <a:r>
                <a:rPr lang="en-US">
                  <a:solidFill>
                    <a:schemeClr val="hlink"/>
                  </a:solidFill>
                </a:rPr>
                <a:t>GFCI</a:t>
              </a:r>
            </a:p>
          </p:txBody>
        </p:sp>
        <p:graphicFrame>
          <p:nvGraphicFramePr>
            <p:cNvPr id="25602" name="Object 40"/>
            <p:cNvGraphicFramePr>
              <a:graphicFrameLocks noChangeAspect="1"/>
            </p:cNvGraphicFramePr>
            <p:nvPr/>
          </p:nvGraphicFramePr>
          <p:xfrm>
            <a:off x="7008813" y="1924050"/>
            <a:ext cx="1328460" cy="444191"/>
          </p:xfrm>
          <a:graphic>
            <a:graphicData uri="http://schemas.openxmlformats.org/presentationml/2006/ole">
              <mc:AlternateContent xmlns:mc="http://schemas.openxmlformats.org/markup-compatibility/2006">
                <mc:Choice xmlns:v="urn:schemas-microsoft-com:vml" Requires="v">
                  <p:oleObj spid="_x0000_s25626" name="Equation" r:id="rId5" imgW="723586" imgH="241195" progId="Equation.DSMT4">
                    <p:embed/>
                  </p:oleObj>
                </mc:Choice>
                <mc:Fallback>
                  <p:oleObj name="Equation" r:id="rId5" imgW="723586" imgH="241195" progId="Equation.DSMT4">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8813" y="1924050"/>
                          <a:ext cx="1328460" cy="444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3" name="Object 40"/>
            <p:cNvGraphicFramePr>
              <a:graphicFrameLocks noChangeAspect="1"/>
            </p:cNvGraphicFramePr>
            <p:nvPr/>
          </p:nvGraphicFramePr>
          <p:xfrm>
            <a:off x="3439886" y="1768136"/>
            <a:ext cx="303213" cy="420687"/>
          </p:xfrm>
          <a:graphic>
            <a:graphicData uri="http://schemas.openxmlformats.org/presentationml/2006/ole">
              <mc:AlternateContent xmlns:mc="http://schemas.openxmlformats.org/markup-compatibility/2006">
                <mc:Choice xmlns:v="urn:schemas-microsoft-com:vml" Requires="v">
                  <p:oleObj spid="_x0000_s25627" name="Equation" r:id="rId7" imgW="165028" imgH="228501" progId="Equation.DSMT4">
                    <p:embed/>
                  </p:oleObj>
                </mc:Choice>
                <mc:Fallback>
                  <p:oleObj name="Equation" r:id="rId7" imgW="165028" imgH="228501" progId="Equation.DSMT4">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39886" y="1768136"/>
                          <a:ext cx="30321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4" name="Object 40"/>
            <p:cNvGraphicFramePr>
              <a:graphicFrameLocks noChangeAspect="1"/>
            </p:cNvGraphicFramePr>
            <p:nvPr/>
          </p:nvGraphicFramePr>
          <p:xfrm>
            <a:off x="3451565" y="3030766"/>
            <a:ext cx="303213" cy="420687"/>
          </p:xfrm>
          <a:graphic>
            <a:graphicData uri="http://schemas.openxmlformats.org/presentationml/2006/ole">
              <mc:AlternateContent xmlns:mc="http://schemas.openxmlformats.org/markup-compatibility/2006">
                <mc:Choice xmlns:v="urn:schemas-microsoft-com:vml" Requires="v">
                  <p:oleObj spid="_x0000_s25628" name="Equation" r:id="rId9" imgW="165028" imgH="228501" progId="Equation.DSMT4">
                    <p:embed/>
                  </p:oleObj>
                </mc:Choice>
                <mc:Fallback>
                  <p:oleObj name="Equation" r:id="rId9" imgW="165028" imgH="228501" progId="Equation.DSMT4">
                    <p:embed/>
                    <p:pic>
                      <p:nvPicPr>
                        <p:cNvPr id="0"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51565" y="3030766"/>
                          <a:ext cx="30321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2805870" y="0"/>
            <a:ext cx="3007555" cy="707886"/>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GFCI </a:t>
            </a:r>
            <a:r>
              <a:rPr lang="en-US" sz="4000" dirty="0" smtClean="0">
                <a:solidFill>
                  <a:srgbClr val="FF9900"/>
                </a:solidFill>
                <a:effectLst>
                  <a:outerShdw blurRad="38100" dist="38100" dir="2700000" algn="tl">
                    <a:srgbClr val="C0C0C0"/>
                  </a:outerShdw>
                </a:effectLst>
              </a:rPr>
              <a:t>(cont.)</a:t>
            </a:r>
            <a:endParaRPr lang="en-US" sz="4000" dirty="0">
              <a:solidFill>
                <a:srgbClr val="FF9900"/>
              </a:solidFill>
              <a:effectLst>
                <a:outerShdw blurRad="38100" dist="38100" dir="2700000" algn="tl">
                  <a:srgbClr val="C0C0C0"/>
                </a:outerShdw>
              </a:effectLst>
            </a:endParaRPr>
          </a:p>
        </p:txBody>
      </p:sp>
      <p:sp>
        <p:nvSpPr>
          <p:cNvPr id="35" name="Slide Number Placeholder 34"/>
          <p:cNvSpPr>
            <a:spLocks noGrp="1"/>
          </p:cNvSpPr>
          <p:nvPr>
            <p:ph type="sldNum" sz="quarter" idx="4"/>
          </p:nvPr>
        </p:nvSpPr>
        <p:spPr/>
        <p:txBody>
          <a:bodyPr/>
          <a:lstStyle/>
          <a:p>
            <a:pPr>
              <a:defRPr/>
            </a:pPr>
            <a:fld id="{554E014D-B399-4B40-A20B-ED06D7FA19C5}" type="slidenum">
              <a:rPr lang="en-US" smtClean="0"/>
              <a:pPr>
                <a:defRPr/>
              </a:pPr>
              <a:t>11</a:t>
            </a:fld>
            <a:endParaRPr lang="en-US"/>
          </a:p>
        </p:txBody>
      </p:sp>
      <p:sp>
        <p:nvSpPr>
          <p:cNvPr id="38" name="TextBox 37"/>
          <p:cNvSpPr txBox="1"/>
          <p:nvPr/>
        </p:nvSpPr>
        <p:spPr>
          <a:xfrm>
            <a:off x="4720932" y="1524000"/>
            <a:ext cx="3647152" cy="2123658"/>
          </a:xfrm>
          <a:prstGeom prst="rect">
            <a:avLst/>
          </a:prstGeom>
          <a:noFill/>
        </p:spPr>
        <p:txBody>
          <a:bodyPr wrap="none" rtlCol="0">
            <a:spAutoFit/>
          </a:bodyPr>
          <a:lstStyle/>
          <a:p>
            <a:pPr>
              <a:spcAft>
                <a:spcPts val="600"/>
              </a:spcAft>
            </a:pPr>
            <a:r>
              <a:rPr lang="en-US" sz="2400" dirty="0" smtClean="0">
                <a:solidFill>
                  <a:schemeClr val="bg1"/>
                </a:solidFill>
              </a:rPr>
              <a:t>Principle of operation:</a:t>
            </a:r>
            <a:r>
              <a:rPr lang="en-US" dirty="0" smtClean="0">
                <a:solidFill>
                  <a:schemeClr val="bg1"/>
                </a:solidFill>
              </a:rPr>
              <a:t/>
            </a:r>
            <a:br>
              <a:rPr lang="en-US" dirty="0" smtClean="0">
                <a:solidFill>
                  <a:schemeClr val="bg1"/>
                </a:solidFill>
              </a:rPr>
            </a:br>
            <a:r>
              <a:rPr lang="en-US" b="1" dirty="0" smtClean="0">
                <a:solidFill>
                  <a:schemeClr val="bg1"/>
                </a:solidFill>
              </a:rPr>
              <a:t>1.</a:t>
            </a:r>
            <a:r>
              <a:rPr lang="en-US" dirty="0" smtClean="0">
                <a:solidFill>
                  <a:schemeClr val="bg1"/>
                </a:solidFill>
              </a:rPr>
              <a:t> Electromagnet with electronics</a:t>
            </a:r>
            <a:br>
              <a:rPr lang="en-US" dirty="0" smtClean="0">
                <a:solidFill>
                  <a:schemeClr val="bg1"/>
                </a:solidFill>
              </a:rPr>
            </a:br>
            <a:r>
              <a:rPr lang="en-US" b="1" dirty="0" smtClean="0">
                <a:solidFill>
                  <a:schemeClr val="bg1"/>
                </a:solidFill>
              </a:rPr>
              <a:t>2.</a:t>
            </a:r>
            <a:r>
              <a:rPr lang="en-US" dirty="0" smtClean="0">
                <a:solidFill>
                  <a:schemeClr val="bg1"/>
                </a:solidFill>
              </a:rPr>
              <a:t> Current transformer secondary </a:t>
            </a:r>
            <a:br>
              <a:rPr lang="en-US" dirty="0" smtClean="0">
                <a:solidFill>
                  <a:schemeClr val="bg1"/>
                </a:solidFill>
              </a:rPr>
            </a:br>
            <a:r>
              <a:rPr lang="en-US" b="1" dirty="0" smtClean="0">
                <a:solidFill>
                  <a:schemeClr val="bg1"/>
                </a:solidFill>
              </a:rPr>
              <a:t>3.</a:t>
            </a:r>
            <a:r>
              <a:rPr lang="en-US" dirty="0" smtClean="0">
                <a:solidFill>
                  <a:schemeClr val="bg1"/>
                </a:solidFill>
              </a:rPr>
              <a:t> Transformer core</a:t>
            </a:r>
            <a:br>
              <a:rPr lang="en-US" dirty="0" smtClean="0">
                <a:solidFill>
                  <a:schemeClr val="bg1"/>
                </a:solidFill>
              </a:rPr>
            </a:br>
            <a:r>
              <a:rPr lang="en-US" b="1" dirty="0" smtClean="0">
                <a:solidFill>
                  <a:schemeClr val="bg1"/>
                </a:solidFill>
              </a:rPr>
              <a:t>4.</a:t>
            </a:r>
            <a:r>
              <a:rPr lang="en-US" dirty="0" smtClean="0">
                <a:solidFill>
                  <a:schemeClr val="bg1"/>
                </a:solidFill>
              </a:rPr>
              <a:t> Test switch</a:t>
            </a:r>
            <a:br>
              <a:rPr lang="en-US" dirty="0" smtClean="0">
                <a:solidFill>
                  <a:schemeClr val="bg1"/>
                </a:solidFill>
              </a:rPr>
            </a:br>
            <a:r>
              <a:rPr lang="en-US" b="1" dirty="0" smtClean="0">
                <a:solidFill>
                  <a:schemeClr val="bg1"/>
                </a:solidFill>
              </a:rPr>
              <a:t>L</a:t>
            </a:r>
            <a:r>
              <a:rPr lang="en-US" dirty="0" smtClean="0">
                <a:solidFill>
                  <a:schemeClr val="bg1"/>
                </a:solidFill>
              </a:rPr>
              <a:t>  Live (hot) conductor</a:t>
            </a:r>
            <a:br>
              <a:rPr lang="en-US" dirty="0" smtClean="0">
                <a:solidFill>
                  <a:schemeClr val="bg1"/>
                </a:solidFill>
              </a:rPr>
            </a:br>
            <a:r>
              <a:rPr lang="en-US" b="1" dirty="0" smtClean="0">
                <a:solidFill>
                  <a:schemeClr val="bg1"/>
                </a:solidFill>
              </a:rPr>
              <a:t>N</a:t>
            </a:r>
            <a:r>
              <a:rPr lang="en-US" dirty="0" smtClean="0">
                <a:solidFill>
                  <a:schemeClr val="bg1"/>
                </a:solidFill>
              </a:rPr>
              <a:t>  Neutral conductor</a:t>
            </a:r>
            <a:endParaRPr lang="en-US" dirty="0">
              <a:solidFill>
                <a:schemeClr val="bg1"/>
              </a:solidFill>
            </a:endParaRPr>
          </a:p>
        </p:txBody>
      </p:sp>
      <p:sp>
        <p:nvSpPr>
          <p:cNvPr id="39" name="Rectangle 38"/>
          <p:cNvSpPr/>
          <p:nvPr/>
        </p:nvSpPr>
        <p:spPr>
          <a:xfrm>
            <a:off x="1817467" y="5951577"/>
            <a:ext cx="5730729" cy="369332"/>
          </a:xfrm>
          <a:prstGeom prst="rect">
            <a:avLst/>
          </a:prstGeom>
        </p:spPr>
        <p:txBody>
          <a:bodyPr wrap="square">
            <a:spAutoFit/>
          </a:bodyPr>
          <a:lstStyle/>
          <a:p>
            <a:pPr algn="ctr"/>
            <a:r>
              <a:rPr lang="en-US" dirty="0" smtClean="0">
                <a:solidFill>
                  <a:schemeClr val="bg2"/>
                </a:solidFill>
              </a:rPr>
              <a:t>http://en.wikipedia.org/wiki/Residual-current_device</a:t>
            </a:r>
            <a:endParaRPr lang="en-US" dirty="0">
              <a:solidFill>
                <a:schemeClr val="bg2"/>
              </a:solidFill>
            </a:endParaRPr>
          </a:p>
        </p:txBody>
      </p:sp>
      <p:sp>
        <p:nvSpPr>
          <p:cNvPr id="44" name="TextBox 43"/>
          <p:cNvSpPr txBox="1"/>
          <p:nvPr/>
        </p:nvSpPr>
        <p:spPr>
          <a:xfrm>
            <a:off x="476251" y="4610100"/>
            <a:ext cx="8439150" cy="830997"/>
          </a:xfrm>
          <a:prstGeom prst="rect">
            <a:avLst/>
          </a:prstGeom>
          <a:noFill/>
        </p:spPr>
        <p:txBody>
          <a:bodyPr wrap="square" rtlCol="0">
            <a:spAutoFit/>
          </a:bodyPr>
          <a:lstStyle/>
          <a:p>
            <a:r>
              <a:rPr lang="en-US" sz="1600" dirty="0" smtClean="0">
                <a:solidFill>
                  <a:schemeClr val="bg1"/>
                </a:solidFill>
              </a:rPr>
              <a:t>A solenoid (electromagnet) normally keeps the contacts (L and N) closed. When the sensing circuit detects a signal (due to an imbalance of the currents), the current to the solenoid stops, and the contacts open by spring action.</a:t>
            </a:r>
            <a:endParaRPr lang="en-US" sz="1600" dirty="0">
              <a:solidFill>
                <a:schemeClr val="bg1"/>
              </a:solidFill>
            </a:endParaRPr>
          </a:p>
        </p:txBody>
      </p:sp>
      <p:pic>
        <p:nvPicPr>
          <p:cNvPr id="2" name="Picture 1"/>
          <p:cNvPicPr>
            <a:picLocks noChangeAspect="1"/>
          </p:cNvPicPr>
          <p:nvPr/>
        </p:nvPicPr>
        <p:blipFill>
          <a:blip r:embed="rId3"/>
          <a:stretch>
            <a:fillRect/>
          </a:stretch>
        </p:blipFill>
        <p:spPr>
          <a:xfrm>
            <a:off x="937995" y="1172332"/>
            <a:ext cx="3368040" cy="294894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2805870" y="0"/>
            <a:ext cx="3007555" cy="707886"/>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GFCI </a:t>
            </a:r>
            <a:r>
              <a:rPr lang="en-US" sz="4000" dirty="0" smtClean="0">
                <a:solidFill>
                  <a:srgbClr val="FF9900"/>
                </a:solidFill>
                <a:effectLst>
                  <a:outerShdw blurRad="38100" dist="38100" dir="2700000" algn="tl">
                    <a:srgbClr val="C0C0C0"/>
                  </a:outerShdw>
                </a:effectLst>
              </a:rPr>
              <a:t>(cont.)</a:t>
            </a:r>
            <a:endParaRPr lang="en-US" sz="4000" dirty="0">
              <a:solidFill>
                <a:srgbClr val="FF9900"/>
              </a:solidFill>
              <a:effectLst>
                <a:outerShdw blurRad="38100" dist="38100" dir="2700000" algn="tl">
                  <a:srgbClr val="C0C0C0"/>
                </a:outerShdw>
              </a:effectLst>
            </a:endParaRPr>
          </a:p>
        </p:txBody>
      </p:sp>
      <p:sp>
        <p:nvSpPr>
          <p:cNvPr id="35" name="Slide Number Placeholder 34"/>
          <p:cNvSpPr>
            <a:spLocks noGrp="1"/>
          </p:cNvSpPr>
          <p:nvPr>
            <p:ph type="sldNum" sz="quarter" idx="4"/>
          </p:nvPr>
        </p:nvSpPr>
        <p:spPr/>
        <p:txBody>
          <a:bodyPr/>
          <a:lstStyle/>
          <a:p>
            <a:pPr>
              <a:defRPr/>
            </a:pPr>
            <a:fld id="{554E014D-B399-4B40-A20B-ED06D7FA19C5}" type="slidenum">
              <a:rPr lang="en-US" smtClean="0"/>
              <a:pPr>
                <a:defRPr/>
              </a:pPr>
              <a:t>12</a:t>
            </a:fld>
            <a:endParaRPr lang="en-US"/>
          </a:p>
        </p:txBody>
      </p:sp>
      <p:sp>
        <p:nvSpPr>
          <p:cNvPr id="39" name="Rectangle 38"/>
          <p:cNvSpPr/>
          <p:nvPr/>
        </p:nvSpPr>
        <p:spPr>
          <a:xfrm>
            <a:off x="1674592" y="6320909"/>
            <a:ext cx="5730729" cy="369332"/>
          </a:xfrm>
          <a:prstGeom prst="rect">
            <a:avLst/>
          </a:prstGeom>
        </p:spPr>
        <p:txBody>
          <a:bodyPr wrap="square">
            <a:spAutoFit/>
          </a:bodyPr>
          <a:lstStyle/>
          <a:p>
            <a:pPr algn="ctr"/>
            <a:r>
              <a:rPr lang="en-US" dirty="0" smtClean="0">
                <a:solidFill>
                  <a:schemeClr val="bg2"/>
                </a:solidFill>
              </a:rPr>
              <a:t>http://en.wikipedia.org/wiki/Residual-current_device</a:t>
            </a:r>
            <a:endParaRPr lang="en-US" dirty="0">
              <a:solidFill>
                <a:schemeClr val="bg2"/>
              </a:solidFill>
            </a:endParaRPr>
          </a:p>
        </p:txBody>
      </p:sp>
      <p:sp>
        <p:nvSpPr>
          <p:cNvPr id="10" name="TextBox 9"/>
          <p:cNvSpPr txBox="1"/>
          <p:nvPr/>
        </p:nvSpPr>
        <p:spPr>
          <a:xfrm>
            <a:off x="5350833" y="1781175"/>
            <a:ext cx="3044423" cy="3200876"/>
          </a:xfrm>
          <a:prstGeom prst="rect">
            <a:avLst/>
          </a:prstGeom>
          <a:noFill/>
        </p:spPr>
        <p:txBody>
          <a:bodyPr wrap="none" rtlCol="0">
            <a:spAutoFit/>
          </a:bodyPr>
          <a:lstStyle/>
          <a:p>
            <a:pPr marL="342900" indent="-342900">
              <a:spcAft>
                <a:spcPts val="600"/>
              </a:spcAft>
              <a:buFont typeface="+mj-lt"/>
              <a:buAutoNum type="arabicParenR"/>
            </a:pPr>
            <a:r>
              <a:rPr lang="en-US" dirty="0" smtClean="0">
                <a:solidFill>
                  <a:schemeClr val="bg1"/>
                </a:solidFill>
              </a:rPr>
              <a:t>Input (hot and neutral)</a:t>
            </a:r>
          </a:p>
          <a:p>
            <a:pPr marL="342900" indent="-342900">
              <a:spcAft>
                <a:spcPts val="600"/>
              </a:spcAft>
              <a:buFont typeface="+mj-lt"/>
              <a:buAutoNum type="arabicParenR"/>
            </a:pPr>
            <a:r>
              <a:rPr lang="en-US" dirty="0" smtClean="0">
                <a:solidFill>
                  <a:schemeClr val="bg1"/>
                </a:solidFill>
              </a:rPr>
              <a:t>Output (hot and neutral) </a:t>
            </a:r>
          </a:p>
          <a:p>
            <a:pPr marL="342900" indent="-342900">
              <a:spcAft>
                <a:spcPts val="600"/>
              </a:spcAft>
              <a:buFont typeface="+mj-lt"/>
              <a:buAutoNum type="arabicParenR"/>
            </a:pPr>
            <a:r>
              <a:rPr lang="en-US" dirty="0" smtClean="0">
                <a:solidFill>
                  <a:schemeClr val="bg1"/>
                </a:solidFill>
              </a:rPr>
              <a:t>Reset button</a:t>
            </a:r>
          </a:p>
          <a:p>
            <a:pPr marL="342900" indent="-342900">
              <a:spcAft>
                <a:spcPts val="600"/>
              </a:spcAft>
              <a:buFont typeface="+mj-lt"/>
              <a:buAutoNum type="arabicParenR"/>
            </a:pPr>
            <a:r>
              <a:rPr lang="en-US" dirty="0" smtClean="0">
                <a:solidFill>
                  <a:schemeClr val="bg1"/>
                </a:solidFill>
              </a:rPr>
              <a:t>Contacts</a:t>
            </a:r>
          </a:p>
          <a:p>
            <a:pPr marL="342900" indent="-342900">
              <a:spcAft>
                <a:spcPts val="600"/>
              </a:spcAft>
              <a:buFont typeface="+mj-lt"/>
              <a:buAutoNum type="arabicParenR"/>
            </a:pPr>
            <a:r>
              <a:rPr lang="en-US" dirty="0" smtClean="0">
                <a:solidFill>
                  <a:schemeClr val="bg1"/>
                </a:solidFill>
              </a:rPr>
              <a:t>Solenoid</a:t>
            </a:r>
          </a:p>
          <a:p>
            <a:pPr marL="342900" indent="-342900">
              <a:spcAft>
                <a:spcPts val="600"/>
              </a:spcAft>
              <a:buFont typeface="+mj-lt"/>
              <a:buAutoNum type="arabicParenR"/>
            </a:pPr>
            <a:r>
              <a:rPr lang="en-US" dirty="0" smtClean="0">
                <a:solidFill>
                  <a:schemeClr val="bg1"/>
                </a:solidFill>
              </a:rPr>
              <a:t>Sensing coil</a:t>
            </a:r>
          </a:p>
          <a:p>
            <a:pPr marL="342900" indent="-342900">
              <a:spcAft>
                <a:spcPts val="600"/>
              </a:spcAft>
              <a:buFont typeface="+mj-lt"/>
              <a:buAutoNum type="arabicParenR"/>
            </a:pPr>
            <a:r>
              <a:rPr lang="en-US" dirty="0" smtClean="0">
                <a:solidFill>
                  <a:schemeClr val="bg1"/>
                </a:solidFill>
              </a:rPr>
              <a:t>Sensing circuitry </a:t>
            </a:r>
          </a:p>
          <a:p>
            <a:pPr marL="342900" indent="-342900">
              <a:spcAft>
                <a:spcPts val="600"/>
              </a:spcAft>
              <a:buFont typeface="+mj-lt"/>
              <a:buAutoNum type="arabicParenR"/>
            </a:pPr>
            <a:r>
              <a:rPr lang="en-US" dirty="0" smtClean="0">
                <a:solidFill>
                  <a:schemeClr val="bg1"/>
                </a:solidFill>
              </a:rPr>
              <a:t>Test button</a:t>
            </a:r>
          </a:p>
          <a:p>
            <a:pPr marL="342900" indent="-342900">
              <a:spcAft>
                <a:spcPts val="600"/>
              </a:spcAft>
              <a:buFont typeface="+mj-lt"/>
              <a:buAutoNum type="arabicParenR"/>
            </a:pPr>
            <a:r>
              <a:rPr lang="en-US" dirty="0" smtClean="0">
                <a:solidFill>
                  <a:schemeClr val="bg1"/>
                </a:solidFill>
              </a:rPr>
              <a:t>Test wire</a:t>
            </a:r>
            <a:endParaRPr lang="en-US" dirty="0">
              <a:solidFill>
                <a:schemeClr val="bg1"/>
              </a:solidFill>
            </a:endParaRPr>
          </a:p>
        </p:txBody>
      </p:sp>
      <p:pic>
        <p:nvPicPr>
          <p:cNvPr id="2" name="Picture 1"/>
          <p:cNvPicPr>
            <a:picLocks noChangeAspect="1"/>
          </p:cNvPicPr>
          <p:nvPr/>
        </p:nvPicPr>
        <p:blipFill>
          <a:blip r:embed="rId3"/>
          <a:stretch>
            <a:fillRect/>
          </a:stretch>
        </p:blipFill>
        <p:spPr>
          <a:xfrm>
            <a:off x="679420" y="1090532"/>
            <a:ext cx="4061460" cy="1988820"/>
          </a:xfrm>
          <a:prstGeom prst="rect">
            <a:avLst/>
          </a:prstGeom>
        </p:spPr>
      </p:pic>
      <p:pic>
        <p:nvPicPr>
          <p:cNvPr id="3" name="Picture 2"/>
          <p:cNvPicPr>
            <a:picLocks noChangeAspect="1"/>
          </p:cNvPicPr>
          <p:nvPr/>
        </p:nvPicPr>
        <p:blipFill>
          <a:blip r:embed="rId4"/>
          <a:stretch>
            <a:fillRect/>
          </a:stretch>
        </p:blipFill>
        <p:spPr>
          <a:xfrm>
            <a:off x="1674592" y="3429000"/>
            <a:ext cx="1615440" cy="215646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73037" y="1104900"/>
            <a:ext cx="8734425" cy="5041900"/>
          </a:xfrm>
          <a:prstGeom prst="rect">
            <a:avLst/>
          </a:prstGeom>
          <a:solidFill>
            <a:srgbClr val="00DFDA"/>
          </a:solidFill>
          <a:ln w="12700">
            <a:solidFill>
              <a:schemeClr val="tx1"/>
            </a:solidFill>
            <a:miter lim="800000"/>
            <a:headEnd type="none" w="sm" len="sm"/>
            <a:tailEnd type="none" w="sm" len="sm"/>
          </a:ln>
        </p:spPr>
        <p:txBody>
          <a:bodyPr wrap="none" anchor="ctr"/>
          <a:lstStyle/>
          <a:p>
            <a:endParaRPr lang="en-US" b="1" dirty="0"/>
          </a:p>
        </p:txBody>
      </p:sp>
      <p:sp>
        <p:nvSpPr>
          <p:cNvPr id="135171" name="Text Box 3"/>
          <p:cNvSpPr txBox="1">
            <a:spLocks noChangeArrowheads="1"/>
          </p:cNvSpPr>
          <p:nvPr/>
        </p:nvSpPr>
        <p:spPr bwMode="auto">
          <a:xfrm>
            <a:off x="1977231" y="0"/>
            <a:ext cx="5126037" cy="701675"/>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Double Insulated Tool</a:t>
            </a:r>
          </a:p>
        </p:txBody>
      </p:sp>
      <p:sp>
        <p:nvSpPr>
          <p:cNvPr id="12310" name="Text Box 33"/>
          <p:cNvSpPr txBox="1">
            <a:spLocks noChangeArrowheads="1"/>
          </p:cNvSpPr>
          <p:nvPr/>
        </p:nvSpPr>
        <p:spPr bwMode="auto">
          <a:xfrm>
            <a:off x="563880" y="5313680"/>
            <a:ext cx="8173720" cy="646331"/>
          </a:xfrm>
          <a:prstGeom prst="rect">
            <a:avLst/>
          </a:prstGeom>
          <a:noFill/>
          <a:ln w="12700">
            <a:noFill/>
            <a:miter lim="800000"/>
            <a:headEnd type="none" w="sm" len="sm"/>
            <a:tailEnd type="none" w="sm" len="sm"/>
          </a:ln>
        </p:spPr>
        <p:txBody>
          <a:bodyPr wrap="square">
            <a:spAutoFit/>
          </a:bodyPr>
          <a:lstStyle/>
          <a:p>
            <a:r>
              <a:rPr lang="en-US" dirty="0">
                <a:solidFill>
                  <a:schemeClr val="bg1"/>
                </a:solidFill>
              </a:rPr>
              <a:t>The device </a:t>
            </a:r>
            <a:r>
              <a:rPr lang="en-US" dirty="0" smtClean="0">
                <a:solidFill>
                  <a:schemeClr val="bg1"/>
                </a:solidFill>
              </a:rPr>
              <a:t>has two layers of insulation (usually the case is an insulating </a:t>
            </a:r>
            <a:r>
              <a:rPr lang="en-US" dirty="0">
                <a:solidFill>
                  <a:schemeClr val="bg1"/>
                </a:solidFill>
              </a:rPr>
              <a:t>plastic </a:t>
            </a:r>
            <a:r>
              <a:rPr lang="en-US" dirty="0" smtClean="0">
                <a:solidFill>
                  <a:schemeClr val="bg1"/>
                </a:solidFill>
              </a:rPr>
              <a:t>case). </a:t>
            </a:r>
            <a:r>
              <a:rPr lang="en-US" dirty="0">
                <a:solidFill>
                  <a:schemeClr val="bg1"/>
                </a:solidFill>
              </a:rPr>
              <a:t>It does not require a ground.</a:t>
            </a:r>
          </a:p>
        </p:txBody>
      </p:sp>
      <p:sp>
        <p:nvSpPr>
          <p:cNvPr id="31" name="Slide Number Placeholder 30"/>
          <p:cNvSpPr>
            <a:spLocks noGrp="1"/>
          </p:cNvSpPr>
          <p:nvPr>
            <p:ph type="sldNum" sz="quarter" idx="4"/>
          </p:nvPr>
        </p:nvSpPr>
        <p:spPr/>
        <p:txBody>
          <a:bodyPr/>
          <a:lstStyle/>
          <a:p>
            <a:pPr>
              <a:defRPr/>
            </a:pPr>
            <a:fld id="{554E014D-B399-4B40-A20B-ED06D7FA19C5}" type="slidenum">
              <a:rPr lang="en-US" smtClean="0"/>
              <a:pPr>
                <a:defRPr/>
              </a:pPr>
              <a:t>13</a:t>
            </a:fld>
            <a:endParaRPr lang="en-US"/>
          </a:p>
        </p:txBody>
      </p:sp>
      <p:grpSp>
        <p:nvGrpSpPr>
          <p:cNvPr id="38" name="Group 37"/>
          <p:cNvGrpSpPr/>
          <p:nvPr/>
        </p:nvGrpSpPr>
        <p:grpSpPr>
          <a:xfrm>
            <a:off x="838200" y="1768136"/>
            <a:ext cx="7899400" cy="3248364"/>
            <a:chOff x="838200" y="1768136"/>
            <a:chExt cx="7899400" cy="3248364"/>
          </a:xfrm>
        </p:grpSpPr>
        <p:sp>
          <p:nvSpPr>
            <p:cNvPr id="12292" name="Text Box 4"/>
            <p:cNvSpPr txBox="1">
              <a:spLocks noChangeArrowheads="1"/>
            </p:cNvSpPr>
            <p:nvPr/>
          </p:nvSpPr>
          <p:spPr bwMode="auto">
            <a:xfrm>
              <a:off x="1304925" y="2051050"/>
              <a:ext cx="569387" cy="369332"/>
            </a:xfrm>
            <a:prstGeom prst="rect">
              <a:avLst/>
            </a:prstGeom>
            <a:noFill/>
            <a:ln w="12700">
              <a:noFill/>
              <a:miter lim="800000"/>
              <a:headEnd type="none" w="sm" len="sm"/>
              <a:tailEnd type="none" w="sm" len="sm"/>
            </a:ln>
          </p:spPr>
          <p:txBody>
            <a:bodyPr wrap="none">
              <a:spAutoFit/>
            </a:bodyPr>
            <a:lstStyle/>
            <a:p>
              <a:r>
                <a:rPr lang="en-US" b="1" dirty="0" smtClean="0">
                  <a:solidFill>
                    <a:schemeClr val="bg2"/>
                  </a:solidFill>
                </a:rPr>
                <a:t>Hot</a:t>
              </a:r>
              <a:endParaRPr lang="en-US" b="1" dirty="0">
                <a:solidFill>
                  <a:schemeClr val="bg2"/>
                </a:solidFill>
              </a:endParaRPr>
            </a:p>
          </p:txBody>
        </p:sp>
        <p:sp>
          <p:nvSpPr>
            <p:cNvPr id="12293" name="Text Box 5"/>
            <p:cNvSpPr txBox="1">
              <a:spLocks noChangeArrowheads="1"/>
            </p:cNvSpPr>
            <p:nvPr/>
          </p:nvSpPr>
          <p:spPr bwMode="auto">
            <a:xfrm>
              <a:off x="1095375" y="2863850"/>
              <a:ext cx="979755" cy="369332"/>
            </a:xfrm>
            <a:prstGeom prst="rect">
              <a:avLst/>
            </a:prstGeom>
            <a:noFill/>
            <a:ln w="12700">
              <a:noFill/>
              <a:miter lim="800000"/>
              <a:headEnd type="none" w="sm" len="sm"/>
              <a:tailEnd type="none" w="sm" len="sm"/>
            </a:ln>
          </p:spPr>
          <p:txBody>
            <a:bodyPr wrap="none">
              <a:spAutoFit/>
            </a:bodyPr>
            <a:lstStyle/>
            <a:p>
              <a:r>
                <a:rPr lang="en-US" b="1" dirty="0" smtClean="0"/>
                <a:t>Neutral</a:t>
              </a:r>
              <a:endParaRPr lang="en-US" b="1" dirty="0"/>
            </a:p>
          </p:txBody>
        </p:sp>
        <p:sp>
          <p:nvSpPr>
            <p:cNvPr id="12294" name="Rectangle 6"/>
            <p:cNvSpPr>
              <a:spLocks noChangeArrowheads="1"/>
            </p:cNvSpPr>
            <p:nvPr/>
          </p:nvSpPr>
          <p:spPr bwMode="auto">
            <a:xfrm>
              <a:off x="5680075" y="2444750"/>
              <a:ext cx="152400" cy="476250"/>
            </a:xfrm>
            <a:prstGeom prst="rect">
              <a:avLst/>
            </a:prstGeom>
            <a:solidFill>
              <a:schemeClr val="accent1"/>
            </a:solidFill>
            <a:ln w="28575">
              <a:solidFill>
                <a:srgbClr val="FF9900"/>
              </a:solidFill>
              <a:miter lim="800000"/>
              <a:headEnd type="none" w="sm" len="sm"/>
              <a:tailEnd type="none" w="sm" len="sm"/>
            </a:ln>
          </p:spPr>
          <p:txBody>
            <a:bodyPr wrap="none" anchor="ctr"/>
            <a:lstStyle/>
            <a:p>
              <a:endParaRPr lang="en-US"/>
            </a:p>
          </p:txBody>
        </p:sp>
        <p:sp>
          <p:nvSpPr>
            <p:cNvPr id="12295" name="Line 7"/>
            <p:cNvSpPr>
              <a:spLocks noChangeShapeType="1"/>
            </p:cNvSpPr>
            <p:nvPr/>
          </p:nvSpPr>
          <p:spPr bwMode="auto">
            <a:xfrm>
              <a:off x="5756275" y="2298700"/>
              <a:ext cx="0" cy="158750"/>
            </a:xfrm>
            <a:prstGeom prst="line">
              <a:avLst/>
            </a:prstGeom>
            <a:noFill/>
            <a:ln w="28575">
              <a:solidFill>
                <a:srgbClr val="FF9900"/>
              </a:solidFill>
              <a:round/>
              <a:headEnd type="none" w="sm" len="sm"/>
              <a:tailEnd type="none" w="sm" len="sm"/>
            </a:ln>
          </p:spPr>
          <p:txBody>
            <a:bodyPr wrap="none"/>
            <a:lstStyle/>
            <a:p>
              <a:endParaRPr lang="en-US"/>
            </a:p>
          </p:txBody>
        </p:sp>
        <p:sp>
          <p:nvSpPr>
            <p:cNvPr id="12296" name="Line 8"/>
            <p:cNvSpPr>
              <a:spLocks noChangeShapeType="1"/>
            </p:cNvSpPr>
            <p:nvPr/>
          </p:nvSpPr>
          <p:spPr bwMode="auto">
            <a:xfrm>
              <a:off x="5756275" y="2921000"/>
              <a:ext cx="0" cy="158750"/>
            </a:xfrm>
            <a:prstGeom prst="line">
              <a:avLst/>
            </a:prstGeom>
            <a:noFill/>
            <a:ln w="12700">
              <a:solidFill>
                <a:schemeClr val="tx2"/>
              </a:solidFill>
              <a:round/>
              <a:headEnd type="none" w="sm" len="sm"/>
              <a:tailEnd type="none" w="sm" len="sm"/>
            </a:ln>
          </p:spPr>
          <p:txBody>
            <a:bodyPr wrap="none"/>
            <a:lstStyle/>
            <a:p>
              <a:endParaRPr lang="en-US"/>
            </a:p>
          </p:txBody>
        </p:sp>
        <p:sp>
          <p:nvSpPr>
            <p:cNvPr id="12297" name="Oval 9"/>
            <p:cNvSpPr>
              <a:spLocks noChangeArrowheads="1"/>
            </p:cNvSpPr>
            <p:nvPr/>
          </p:nvSpPr>
          <p:spPr bwMode="auto">
            <a:xfrm>
              <a:off x="5705475" y="2235200"/>
              <a:ext cx="101600" cy="101600"/>
            </a:xfrm>
            <a:prstGeom prst="ellipse">
              <a:avLst/>
            </a:prstGeom>
            <a:solidFill>
              <a:schemeClr val="tx1"/>
            </a:solidFill>
            <a:ln w="12700">
              <a:solidFill>
                <a:schemeClr val="tx2"/>
              </a:solidFill>
              <a:round/>
              <a:headEnd type="none" w="sm" len="sm"/>
              <a:tailEnd type="none" w="sm" len="sm"/>
            </a:ln>
          </p:spPr>
          <p:txBody>
            <a:bodyPr wrap="none" anchor="ctr"/>
            <a:lstStyle/>
            <a:p>
              <a:endParaRPr lang="en-US"/>
            </a:p>
          </p:txBody>
        </p:sp>
        <p:sp>
          <p:nvSpPr>
            <p:cNvPr id="12298" name="Oval 10"/>
            <p:cNvSpPr>
              <a:spLocks noChangeArrowheads="1"/>
            </p:cNvSpPr>
            <p:nvPr/>
          </p:nvSpPr>
          <p:spPr bwMode="auto">
            <a:xfrm>
              <a:off x="5705475" y="3035300"/>
              <a:ext cx="101600" cy="101600"/>
            </a:xfrm>
            <a:prstGeom prst="ellipse">
              <a:avLst/>
            </a:prstGeom>
            <a:solidFill>
              <a:schemeClr val="tx1"/>
            </a:solidFill>
            <a:ln w="28575">
              <a:solidFill>
                <a:srgbClr val="FF9900"/>
              </a:solidFill>
              <a:round/>
              <a:headEnd type="none" w="sm" len="sm"/>
              <a:tailEnd type="none" w="sm" len="sm"/>
            </a:ln>
          </p:spPr>
          <p:txBody>
            <a:bodyPr wrap="none" anchor="ctr"/>
            <a:lstStyle/>
            <a:p>
              <a:endParaRPr lang="en-US"/>
            </a:p>
          </p:txBody>
        </p:sp>
        <p:sp>
          <p:nvSpPr>
            <p:cNvPr id="12299" name="Rectangle 11"/>
            <p:cNvSpPr>
              <a:spLocks noChangeArrowheads="1"/>
            </p:cNvSpPr>
            <p:nvPr/>
          </p:nvSpPr>
          <p:spPr bwMode="auto">
            <a:xfrm>
              <a:off x="5362575" y="1866900"/>
              <a:ext cx="838200" cy="1670050"/>
            </a:xfrm>
            <a:prstGeom prst="rect">
              <a:avLst/>
            </a:prstGeom>
            <a:noFill/>
            <a:ln w="38100">
              <a:solidFill>
                <a:srgbClr val="FFFF00"/>
              </a:solidFill>
              <a:miter lim="800000"/>
              <a:headEnd type="none" w="sm" len="sm"/>
              <a:tailEnd type="none" w="sm" len="sm"/>
            </a:ln>
          </p:spPr>
          <p:txBody>
            <a:bodyPr wrap="none" anchor="ctr"/>
            <a:lstStyle/>
            <a:p>
              <a:endParaRPr lang="en-US"/>
            </a:p>
          </p:txBody>
        </p:sp>
        <p:sp>
          <p:nvSpPr>
            <p:cNvPr id="12300" name="Line 12"/>
            <p:cNvSpPr>
              <a:spLocks noChangeShapeType="1"/>
            </p:cNvSpPr>
            <p:nvPr/>
          </p:nvSpPr>
          <p:spPr bwMode="auto">
            <a:xfrm flipV="1">
              <a:off x="5346700" y="2298700"/>
              <a:ext cx="346075" cy="203200"/>
            </a:xfrm>
            <a:prstGeom prst="line">
              <a:avLst/>
            </a:prstGeom>
            <a:noFill/>
            <a:ln w="38100">
              <a:solidFill>
                <a:schemeClr val="bg2"/>
              </a:solidFill>
              <a:round/>
              <a:headEnd type="none" w="sm" len="sm"/>
              <a:tailEnd type="none" w="sm" len="sm"/>
            </a:ln>
          </p:spPr>
          <p:txBody>
            <a:bodyPr wrap="none"/>
            <a:lstStyle/>
            <a:p>
              <a:endParaRPr lang="en-US"/>
            </a:p>
          </p:txBody>
        </p:sp>
        <p:sp>
          <p:nvSpPr>
            <p:cNvPr id="12301" name="Line 13"/>
            <p:cNvSpPr>
              <a:spLocks noChangeShapeType="1"/>
            </p:cNvSpPr>
            <p:nvPr/>
          </p:nvSpPr>
          <p:spPr bwMode="auto">
            <a:xfrm>
              <a:off x="5346700" y="2755900"/>
              <a:ext cx="409575" cy="361950"/>
            </a:xfrm>
            <a:prstGeom prst="line">
              <a:avLst/>
            </a:prstGeom>
            <a:noFill/>
            <a:ln w="38100">
              <a:solidFill>
                <a:schemeClr val="tx1"/>
              </a:solidFill>
              <a:round/>
              <a:headEnd type="none" w="sm" len="sm"/>
              <a:tailEnd type="none" w="sm" len="sm"/>
            </a:ln>
          </p:spPr>
          <p:txBody>
            <a:bodyPr wrap="none"/>
            <a:lstStyle/>
            <a:p>
              <a:endParaRPr lang="en-US"/>
            </a:p>
          </p:txBody>
        </p:sp>
        <p:sp>
          <p:nvSpPr>
            <p:cNvPr id="12302" name="Rectangle 14" descr="Granite"/>
            <p:cNvSpPr>
              <a:spLocks noChangeArrowheads="1"/>
            </p:cNvSpPr>
            <p:nvPr/>
          </p:nvSpPr>
          <p:spPr bwMode="auto">
            <a:xfrm>
              <a:off x="4152900" y="4267200"/>
              <a:ext cx="4584700" cy="749300"/>
            </a:xfrm>
            <a:prstGeom prst="rect">
              <a:avLst/>
            </a:prstGeom>
            <a:blipFill dpi="0" rotWithShape="0">
              <a:blip r:embed="rId4" cstate="print"/>
              <a:srcRect/>
              <a:tile tx="0" ty="0" sx="100000" sy="100000" flip="none" algn="tl"/>
            </a:blipFill>
            <a:ln w="12700">
              <a:solidFill>
                <a:schemeClr val="bg2"/>
              </a:solidFill>
              <a:miter lim="800000"/>
              <a:headEnd type="none" w="sm" len="sm"/>
              <a:tailEnd type="none" w="sm" len="sm"/>
            </a:ln>
          </p:spPr>
          <p:txBody>
            <a:bodyPr wrap="none" anchor="ctr"/>
            <a:lstStyle/>
            <a:p>
              <a:endParaRPr lang="en-US"/>
            </a:p>
          </p:txBody>
        </p:sp>
        <p:grpSp>
          <p:nvGrpSpPr>
            <p:cNvPr id="12303" name="Group 15"/>
            <p:cNvGrpSpPr>
              <a:grpSpLocks/>
            </p:cNvGrpSpPr>
            <p:nvPr/>
          </p:nvGrpSpPr>
          <p:grpSpPr bwMode="auto">
            <a:xfrm>
              <a:off x="6210300" y="2863850"/>
              <a:ext cx="1289050" cy="1390650"/>
              <a:chOff x="4484" y="2452"/>
              <a:chExt cx="812" cy="876"/>
            </a:xfrm>
          </p:grpSpPr>
          <p:sp>
            <p:nvSpPr>
              <p:cNvPr id="12312" name="Oval 16"/>
              <p:cNvSpPr>
                <a:spLocks noChangeArrowheads="1"/>
              </p:cNvSpPr>
              <p:nvPr/>
            </p:nvSpPr>
            <p:spPr bwMode="auto">
              <a:xfrm>
                <a:off x="4936" y="2452"/>
                <a:ext cx="244" cy="244"/>
              </a:xfrm>
              <a:prstGeom prst="ellipse">
                <a:avLst/>
              </a:prstGeom>
              <a:noFill/>
              <a:ln w="38100">
                <a:solidFill>
                  <a:srgbClr val="9900CC"/>
                </a:solidFill>
                <a:round/>
                <a:headEnd type="none" w="sm" len="sm"/>
                <a:tailEnd type="none" w="sm" len="sm"/>
              </a:ln>
            </p:spPr>
            <p:txBody>
              <a:bodyPr wrap="none" anchor="ctr"/>
              <a:lstStyle/>
              <a:p>
                <a:endParaRPr lang="en-US"/>
              </a:p>
            </p:txBody>
          </p:sp>
          <p:sp>
            <p:nvSpPr>
              <p:cNvPr id="12313" name="Line 17"/>
              <p:cNvSpPr>
                <a:spLocks noChangeShapeType="1"/>
              </p:cNvSpPr>
              <p:nvPr/>
            </p:nvSpPr>
            <p:spPr bwMode="auto">
              <a:xfrm>
                <a:off x="5064" y="2696"/>
                <a:ext cx="0" cy="308"/>
              </a:xfrm>
              <a:prstGeom prst="line">
                <a:avLst/>
              </a:prstGeom>
              <a:noFill/>
              <a:ln w="38100">
                <a:solidFill>
                  <a:srgbClr val="9900CC"/>
                </a:solidFill>
                <a:round/>
                <a:headEnd type="none" w="sm" len="sm"/>
                <a:tailEnd type="none" w="sm" len="sm"/>
              </a:ln>
            </p:spPr>
            <p:txBody>
              <a:bodyPr wrap="none"/>
              <a:lstStyle/>
              <a:p>
                <a:endParaRPr lang="en-US"/>
              </a:p>
            </p:txBody>
          </p:sp>
          <p:sp>
            <p:nvSpPr>
              <p:cNvPr id="12314" name="Line 18"/>
              <p:cNvSpPr>
                <a:spLocks noChangeShapeType="1"/>
              </p:cNvSpPr>
              <p:nvPr/>
            </p:nvSpPr>
            <p:spPr bwMode="auto">
              <a:xfrm flipH="1">
                <a:off x="4800" y="3004"/>
                <a:ext cx="264" cy="324"/>
              </a:xfrm>
              <a:prstGeom prst="line">
                <a:avLst/>
              </a:prstGeom>
              <a:noFill/>
              <a:ln w="38100">
                <a:solidFill>
                  <a:srgbClr val="9900CC"/>
                </a:solidFill>
                <a:round/>
                <a:headEnd type="none" w="sm" len="sm"/>
                <a:tailEnd type="none" w="sm" len="sm"/>
              </a:ln>
            </p:spPr>
            <p:txBody>
              <a:bodyPr wrap="none"/>
              <a:lstStyle/>
              <a:p>
                <a:endParaRPr lang="en-US"/>
              </a:p>
            </p:txBody>
          </p:sp>
          <p:sp>
            <p:nvSpPr>
              <p:cNvPr id="12315" name="Line 19"/>
              <p:cNvSpPr>
                <a:spLocks noChangeShapeType="1"/>
              </p:cNvSpPr>
              <p:nvPr/>
            </p:nvSpPr>
            <p:spPr bwMode="auto">
              <a:xfrm>
                <a:off x="5064" y="3004"/>
                <a:ext cx="232" cy="324"/>
              </a:xfrm>
              <a:prstGeom prst="line">
                <a:avLst/>
              </a:prstGeom>
              <a:noFill/>
              <a:ln w="38100">
                <a:solidFill>
                  <a:srgbClr val="9900CC"/>
                </a:solidFill>
                <a:round/>
                <a:headEnd type="none" w="sm" len="sm"/>
                <a:tailEnd type="none" w="sm" len="sm"/>
              </a:ln>
            </p:spPr>
            <p:txBody>
              <a:bodyPr wrap="none"/>
              <a:lstStyle/>
              <a:p>
                <a:endParaRPr lang="en-US"/>
              </a:p>
            </p:txBody>
          </p:sp>
          <p:sp>
            <p:nvSpPr>
              <p:cNvPr id="12316" name="Line 20"/>
              <p:cNvSpPr>
                <a:spLocks noChangeShapeType="1"/>
              </p:cNvSpPr>
              <p:nvPr/>
            </p:nvSpPr>
            <p:spPr bwMode="auto">
              <a:xfrm flipH="1" flipV="1">
                <a:off x="4484" y="2480"/>
                <a:ext cx="580" cy="336"/>
              </a:xfrm>
              <a:prstGeom prst="line">
                <a:avLst/>
              </a:prstGeom>
              <a:noFill/>
              <a:ln w="38100">
                <a:solidFill>
                  <a:srgbClr val="9900CC"/>
                </a:solidFill>
                <a:round/>
                <a:headEnd type="none" w="sm" len="sm"/>
                <a:tailEnd type="none" w="sm" len="sm"/>
              </a:ln>
            </p:spPr>
            <p:txBody>
              <a:bodyPr wrap="none"/>
              <a:lstStyle/>
              <a:p>
                <a:endParaRPr lang="en-US"/>
              </a:p>
            </p:txBody>
          </p:sp>
          <p:sp>
            <p:nvSpPr>
              <p:cNvPr id="12317" name="Line 21"/>
              <p:cNvSpPr>
                <a:spLocks noChangeShapeType="1"/>
              </p:cNvSpPr>
              <p:nvPr/>
            </p:nvSpPr>
            <p:spPr bwMode="auto">
              <a:xfrm>
                <a:off x="4936" y="2616"/>
                <a:ext cx="136" cy="0"/>
              </a:xfrm>
              <a:prstGeom prst="line">
                <a:avLst/>
              </a:prstGeom>
              <a:noFill/>
              <a:ln w="12700">
                <a:solidFill>
                  <a:srgbClr val="9900CC"/>
                </a:solidFill>
                <a:round/>
                <a:headEnd type="none" w="sm" len="sm"/>
                <a:tailEnd type="none" w="sm" len="sm"/>
              </a:ln>
            </p:spPr>
            <p:txBody>
              <a:bodyPr wrap="none"/>
              <a:lstStyle/>
              <a:p>
                <a:endParaRPr lang="en-US"/>
              </a:p>
            </p:txBody>
          </p:sp>
          <p:sp>
            <p:nvSpPr>
              <p:cNvPr id="12318" name="Oval 22"/>
              <p:cNvSpPr>
                <a:spLocks noChangeArrowheads="1"/>
              </p:cNvSpPr>
              <p:nvPr/>
            </p:nvSpPr>
            <p:spPr bwMode="auto">
              <a:xfrm flipV="1">
                <a:off x="4987" y="2512"/>
                <a:ext cx="63" cy="40"/>
              </a:xfrm>
              <a:prstGeom prst="ellipse">
                <a:avLst/>
              </a:prstGeom>
              <a:solidFill>
                <a:schemeClr val="tx1"/>
              </a:solidFill>
              <a:ln w="12700">
                <a:solidFill>
                  <a:srgbClr val="9900CC"/>
                </a:solidFill>
                <a:round/>
                <a:headEnd type="none" w="sm" len="sm"/>
                <a:tailEnd type="none" w="sm" len="sm"/>
              </a:ln>
            </p:spPr>
            <p:txBody>
              <a:bodyPr wrap="none" anchor="ctr"/>
              <a:lstStyle/>
              <a:p>
                <a:endParaRPr lang="en-US"/>
              </a:p>
            </p:txBody>
          </p:sp>
        </p:grpSp>
        <p:sp>
          <p:nvSpPr>
            <p:cNvPr id="12304" name="Line 23"/>
            <p:cNvSpPr>
              <a:spLocks noChangeShapeType="1"/>
            </p:cNvSpPr>
            <p:nvPr/>
          </p:nvSpPr>
          <p:spPr bwMode="auto">
            <a:xfrm flipH="1">
              <a:off x="838200" y="2501900"/>
              <a:ext cx="4508500" cy="0"/>
            </a:xfrm>
            <a:prstGeom prst="line">
              <a:avLst/>
            </a:prstGeom>
            <a:noFill/>
            <a:ln w="38100">
              <a:solidFill>
                <a:schemeClr val="bg2"/>
              </a:solidFill>
              <a:round/>
              <a:headEnd type="none" w="sm" len="sm"/>
              <a:tailEnd type="none" w="sm" len="sm"/>
            </a:ln>
          </p:spPr>
          <p:txBody>
            <a:bodyPr wrap="none"/>
            <a:lstStyle/>
            <a:p>
              <a:endParaRPr lang="en-US"/>
            </a:p>
          </p:txBody>
        </p:sp>
        <p:sp>
          <p:nvSpPr>
            <p:cNvPr id="12305" name="Line 24"/>
            <p:cNvSpPr>
              <a:spLocks noChangeShapeType="1"/>
            </p:cNvSpPr>
            <p:nvPr/>
          </p:nvSpPr>
          <p:spPr bwMode="auto">
            <a:xfrm flipH="1">
              <a:off x="838200" y="2755900"/>
              <a:ext cx="4524375" cy="0"/>
            </a:xfrm>
            <a:prstGeom prst="line">
              <a:avLst/>
            </a:prstGeom>
            <a:noFill/>
            <a:ln w="38100">
              <a:solidFill>
                <a:schemeClr val="tx1"/>
              </a:solidFill>
              <a:round/>
              <a:headEnd type="none" w="sm" len="sm"/>
              <a:tailEnd type="none" w="sm" len="sm"/>
            </a:ln>
          </p:spPr>
          <p:txBody>
            <a:bodyPr wrap="none"/>
            <a:lstStyle/>
            <a:p>
              <a:endParaRPr lang="en-US"/>
            </a:p>
          </p:txBody>
        </p:sp>
        <p:sp>
          <p:nvSpPr>
            <p:cNvPr id="12306" name="AutoShape 25"/>
            <p:cNvSpPr>
              <a:spLocks noChangeArrowheads="1"/>
            </p:cNvSpPr>
            <p:nvPr/>
          </p:nvSpPr>
          <p:spPr bwMode="auto">
            <a:xfrm>
              <a:off x="3279775" y="2254250"/>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12307" name="AutoShape 26"/>
            <p:cNvSpPr>
              <a:spLocks noChangeArrowheads="1"/>
            </p:cNvSpPr>
            <p:nvPr/>
          </p:nvSpPr>
          <p:spPr bwMode="auto">
            <a:xfrm flipH="1">
              <a:off x="3241675" y="2876550"/>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12311" name="Text Box 34"/>
            <p:cNvSpPr txBox="1">
              <a:spLocks noChangeArrowheads="1"/>
            </p:cNvSpPr>
            <p:nvPr/>
          </p:nvSpPr>
          <p:spPr bwMode="auto">
            <a:xfrm>
              <a:off x="6319838" y="1866900"/>
              <a:ext cx="1415772" cy="369332"/>
            </a:xfrm>
            <a:prstGeom prst="rect">
              <a:avLst/>
            </a:prstGeom>
            <a:noFill/>
            <a:ln w="12700">
              <a:noFill/>
              <a:miter lim="800000"/>
              <a:headEnd type="none" w="sm" len="sm"/>
              <a:tailEnd type="none" w="sm" len="sm"/>
            </a:ln>
          </p:spPr>
          <p:txBody>
            <a:bodyPr wrap="none">
              <a:spAutoFit/>
            </a:bodyPr>
            <a:lstStyle/>
            <a:p>
              <a:r>
                <a:rPr lang="en-US" dirty="0" smtClean="0">
                  <a:solidFill>
                    <a:schemeClr val="bg2"/>
                  </a:solidFill>
                </a:rPr>
                <a:t>Plastic </a:t>
              </a:r>
              <a:r>
                <a:rPr lang="en-US" dirty="0">
                  <a:solidFill>
                    <a:schemeClr val="bg2"/>
                  </a:solidFill>
                </a:rPr>
                <a:t>case</a:t>
              </a:r>
            </a:p>
          </p:txBody>
        </p:sp>
        <p:grpSp>
          <p:nvGrpSpPr>
            <p:cNvPr id="34" name="Group 33"/>
            <p:cNvGrpSpPr/>
            <p:nvPr/>
          </p:nvGrpSpPr>
          <p:grpSpPr>
            <a:xfrm>
              <a:off x="1247775" y="4010301"/>
              <a:ext cx="570865" cy="527050"/>
              <a:chOff x="1121879" y="3746776"/>
              <a:chExt cx="570865" cy="527050"/>
            </a:xfrm>
            <a:solidFill>
              <a:schemeClr val="tx1"/>
            </a:solidFill>
          </p:grpSpPr>
          <p:sp>
            <p:nvSpPr>
              <p:cNvPr id="32" name="Rectangle 31"/>
              <p:cNvSpPr/>
              <p:nvPr/>
            </p:nvSpPr>
            <p:spPr bwMode="auto">
              <a:xfrm>
                <a:off x="1121879" y="3746776"/>
                <a:ext cx="570865" cy="527050"/>
              </a:xfrm>
              <a:prstGeom prst="rect">
                <a:avLst/>
              </a:prstGeom>
              <a:grpFill/>
              <a:ln w="28575"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2"/>
                  </a:solidFill>
                  <a:effectLst/>
                  <a:latin typeface="Arial" charset="0"/>
                </a:endParaRPr>
              </a:p>
            </p:txBody>
          </p:sp>
          <p:sp>
            <p:nvSpPr>
              <p:cNvPr id="33" name="Rectangle 32"/>
              <p:cNvSpPr/>
              <p:nvPr/>
            </p:nvSpPr>
            <p:spPr bwMode="auto">
              <a:xfrm>
                <a:off x="1247775" y="3870960"/>
                <a:ext cx="322608" cy="294640"/>
              </a:xfrm>
              <a:prstGeom prst="rect">
                <a:avLst/>
              </a:prstGeom>
              <a:grpFill/>
              <a:ln w="28575"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2"/>
                  </a:solidFill>
                  <a:effectLst/>
                  <a:latin typeface="Arial" charset="0"/>
                </a:endParaRPr>
              </a:p>
            </p:txBody>
          </p:sp>
        </p:grpSp>
        <p:sp>
          <p:nvSpPr>
            <p:cNvPr id="35" name="Text Box 33"/>
            <p:cNvSpPr txBox="1">
              <a:spLocks noChangeArrowheads="1"/>
            </p:cNvSpPr>
            <p:nvPr/>
          </p:nvSpPr>
          <p:spPr bwMode="auto">
            <a:xfrm>
              <a:off x="1012775" y="3564769"/>
              <a:ext cx="1109980" cy="369332"/>
            </a:xfrm>
            <a:prstGeom prst="rect">
              <a:avLst/>
            </a:prstGeom>
            <a:noFill/>
            <a:ln w="12700">
              <a:noFill/>
              <a:miter lim="800000"/>
              <a:headEnd type="none" w="sm" len="sm"/>
              <a:tailEnd type="none" w="sm" len="sm"/>
            </a:ln>
          </p:spPr>
          <p:txBody>
            <a:bodyPr wrap="square">
              <a:spAutoFit/>
            </a:bodyPr>
            <a:lstStyle/>
            <a:p>
              <a:r>
                <a:rPr lang="en-US" dirty="0" smtClean="0">
                  <a:solidFill>
                    <a:schemeClr val="bg1"/>
                  </a:solidFill>
                </a:rPr>
                <a:t>Symbol:</a:t>
              </a:r>
              <a:endParaRPr lang="en-US" dirty="0">
                <a:solidFill>
                  <a:schemeClr val="bg1"/>
                </a:solidFill>
              </a:endParaRPr>
            </a:p>
          </p:txBody>
        </p:sp>
        <p:graphicFrame>
          <p:nvGraphicFramePr>
            <p:cNvPr id="36" name="Object 40"/>
            <p:cNvGraphicFramePr>
              <a:graphicFrameLocks noChangeAspect="1"/>
            </p:cNvGraphicFramePr>
            <p:nvPr/>
          </p:nvGraphicFramePr>
          <p:xfrm>
            <a:off x="3439886" y="1768136"/>
            <a:ext cx="303213" cy="420687"/>
          </p:xfrm>
          <a:graphic>
            <a:graphicData uri="http://schemas.openxmlformats.org/presentationml/2006/ole">
              <mc:AlternateContent xmlns:mc="http://schemas.openxmlformats.org/markup-compatibility/2006">
                <mc:Choice xmlns:v="urn:schemas-microsoft-com:vml" Requires="v">
                  <p:oleObj spid="_x0000_s26642" name="Equation" r:id="rId5" imgW="165028" imgH="228501" progId="Equation.DSMT4">
                    <p:embed/>
                  </p:oleObj>
                </mc:Choice>
                <mc:Fallback>
                  <p:oleObj name="Equation" r:id="rId5" imgW="165028" imgH="228501" progId="Equation.DSMT4">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39886" y="1768136"/>
                          <a:ext cx="30321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 name="Object 40"/>
            <p:cNvGraphicFramePr>
              <a:graphicFrameLocks noChangeAspect="1"/>
            </p:cNvGraphicFramePr>
            <p:nvPr/>
          </p:nvGraphicFramePr>
          <p:xfrm>
            <a:off x="3451565" y="3030766"/>
            <a:ext cx="303213" cy="420687"/>
          </p:xfrm>
          <a:graphic>
            <a:graphicData uri="http://schemas.openxmlformats.org/presentationml/2006/ole">
              <mc:AlternateContent xmlns:mc="http://schemas.openxmlformats.org/markup-compatibility/2006">
                <mc:Choice xmlns:v="urn:schemas-microsoft-com:vml" Requires="v">
                  <p:oleObj spid="_x0000_s26643" name="Equation" r:id="rId7" imgW="165028" imgH="228501" progId="Equation.DSMT4">
                    <p:embed/>
                  </p:oleObj>
                </mc:Choice>
                <mc:Fallback>
                  <p:oleObj name="Equation" r:id="rId7" imgW="165028" imgH="228501" progId="Equation.DSMT4">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51565" y="3030766"/>
                          <a:ext cx="30321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Text Box 3"/>
          <p:cNvSpPr txBox="1">
            <a:spLocks noChangeArrowheads="1"/>
          </p:cNvSpPr>
          <p:nvPr/>
        </p:nvSpPr>
        <p:spPr bwMode="auto">
          <a:xfrm>
            <a:off x="1841113" y="97969"/>
            <a:ext cx="5431295" cy="707886"/>
          </a:xfrm>
          <a:prstGeom prst="rect">
            <a:avLst/>
          </a:prstGeom>
          <a:noFill/>
          <a:ln w="12700">
            <a:noFill/>
            <a:miter lim="800000"/>
            <a:headEnd type="none" w="sm" len="sm"/>
            <a:tailEnd type="none" w="sm" len="sm"/>
          </a:ln>
          <a:effectLst/>
        </p:spPr>
        <p:txBody>
          <a:bodyPr wrap="none">
            <a:spAutoFit/>
          </a:bodyPr>
          <a:lstStyle/>
          <a:p>
            <a:pPr algn="ctr">
              <a:defRPr/>
            </a:pPr>
            <a:r>
              <a:rPr lang="en-US" sz="4000" dirty="0" smtClean="0">
                <a:solidFill>
                  <a:srgbClr val="FF9900"/>
                </a:solidFill>
                <a:effectLst>
                  <a:outerShdw blurRad="38100" dist="38100" dir="2700000" algn="tl">
                    <a:srgbClr val="C0C0C0"/>
                  </a:outerShdw>
                </a:effectLst>
              </a:rPr>
              <a:t>Common Plugs (in US)</a:t>
            </a:r>
            <a:endParaRPr lang="en-US" sz="4000" dirty="0">
              <a:solidFill>
                <a:srgbClr val="FF9900"/>
              </a:solidFill>
              <a:effectLst>
                <a:outerShdw blurRad="38100" dist="38100" dir="2700000" algn="tl">
                  <a:srgbClr val="C0C0C0"/>
                </a:outerShdw>
              </a:effectLst>
            </a:endParaRPr>
          </a:p>
        </p:txBody>
      </p:sp>
      <p:sp>
        <p:nvSpPr>
          <p:cNvPr id="31" name="Slide Number Placeholder 30"/>
          <p:cNvSpPr>
            <a:spLocks noGrp="1"/>
          </p:cNvSpPr>
          <p:nvPr>
            <p:ph type="sldNum" sz="quarter" idx="4"/>
          </p:nvPr>
        </p:nvSpPr>
        <p:spPr/>
        <p:txBody>
          <a:bodyPr/>
          <a:lstStyle/>
          <a:p>
            <a:pPr>
              <a:defRPr/>
            </a:pPr>
            <a:fld id="{554E014D-B399-4B40-A20B-ED06D7FA19C5}" type="slidenum">
              <a:rPr lang="en-US" smtClean="0"/>
              <a:pPr>
                <a:defRPr/>
              </a:pPr>
              <a:t>14</a:t>
            </a:fld>
            <a:endParaRPr lang="en-US"/>
          </a:p>
        </p:txBody>
      </p:sp>
      <p:sp>
        <p:nvSpPr>
          <p:cNvPr id="7" name="TextBox 6"/>
          <p:cNvSpPr txBox="1"/>
          <p:nvPr/>
        </p:nvSpPr>
        <p:spPr>
          <a:xfrm>
            <a:off x="3200406" y="1966593"/>
            <a:ext cx="3051092" cy="400110"/>
          </a:xfrm>
          <a:prstGeom prst="rect">
            <a:avLst/>
          </a:prstGeom>
          <a:noFill/>
        </p:spPr>
        <p:txBody>
          <a:bodyPr wrap="none" rtlCol="0">
            <a:spAutoFit/>
          </a:bodyPr>
          <a:lstStyle/>
          <a:p>
            <a:r>
              <a:rPr lang="en-US" sz="2000" dirty="0" smtClean="0">
                <a:solidFill>
                  <a:schemeClr val="bg1"/>
                </a:solidFill>
              </a:rPr>
              <a:t>Two prong polarized plug</a:t>
            </a:r>
            <a:endParaRPr lang="en-US" sz="2000" dirty="0">
              <a:solidFill>
                <a:schemeClr val="bg1"/>
              </a:solidFill>
            </a:endParaRPr>
          </a:p>
        </p:txBody>
      </p:sp>
      <p:sp>
        <p:nvSpPr>
          <p:cNvPr id="8" name="TextBox 7"/>
          <p:cNvSpPr txBox="1"/>
          <p:nvPr/>
        </p:nvSpPr>
        <p:spPr>
          <a:xfrm>
            <a:off x="3293689" y="5466446"/>
            <a:ext cx="4341253" cy="400110"/>
          </a:xfrm>
          <a:prstGeom prst="rect">
            <a:avLst/>
          </a:prstGeom>
          <a:noFill/>
        </p:spPr>
        <p:txBody>
          <a:bodyPr wrap="none" rtlCol="0">
            <a:spAutoFit/>
          </a:bodyPr>
          <a:lstStyle/>
          <a:p>
            <a:r>
              <a:rPr lang="en-US" sz="2000" dirty="0" smtClean="0">
                <a:solidFill>
                  <a:schemeClr val="bg1"/>
                </a:solidFill>
              </a:rPr>
              <a:t>Three prong adapter (“cheater plug”)</a:t>
            </a:r>
            <a:endParaRPr lang="en-US" sz="2000" dirty="0">
              <a:solidFill>
                <a:schemeClr val="bg1"/>
              </a:solidFill>
            </a:endParaRPr>
          </a:p>
        </p:txBody>
      </p:sp>
      <p:sp>
        <p:nvSpPr>
          <p:cNvPr id="10" name="TextBox 9"/>
          <p:cNvSpPr txBox="1"/>
          <p:nvPr/>
        </p:nvSpPr>
        <p:spPr>
          <a:xfrm>
            <a:off x="3206601" y="3697029"/>
            <a:ext cx="3461204" cy="400110"/>
          </a:xfrm>
          <a:prstGeom prst="rect">
            <a:avLst/>
          </a:prstGeom>
          <a:noFill/>
        </p:spPr>
        <p:txBody>
          <a:bodyPr wrap="none" rtlCol="0">
            <a:spAutoFit/>
          </a:bodyPr>
          <a:lstStyle/>
          <a:p>
            <a:r>
              <a:rPr lang="en-US" sz="2000" dirty="0" smtClean="0">
                <a:solidFill>
                  <a:schemeClr val="bg1"/>
                </a:solidFill>
              </a:rPr>
              <a:t>Three prong (grounded) plug</a:t>
            </a:r>
            <a:endParaRPr lang="en-US" sz="2000" dirty="0">
              <a:solidFill>
                <a:schemeClr val="bg1"/>
              </a:solidFill>
            </a:endParaRPr>
          </a:p>
        </p:txBody>
      </p:sp>
      <p:pic>
        <p:nvPicPr>
          <p:cNvPr id="2" name="Picture 1"/>
          <p:cNvPicPr>
            <a:picLocks noChangeAspect="1"/>
          </p:cNvPicPr>
          <p:nvPr/>
        </p:nvPicPr>
        <p:blipFill>
          <a:blip r:embed="rId3"/>
          <a:stretch>
            <a:fillRect/>
          </a:stretch>
        </p:blipFill>
        <p:spPr>
          <a:xfrm>
            <a:off x="628106" y="903603"/>
            <a:ext cx="2125980" cy="2125980"/>
          </a:xfrm>
          <a:prstGeom prst="rect">
            <a:avLst/>
          </a:prstGeom>
        </p:spPr>
      </p:pic>
      <p:pic>
        <p:nvPicPr>
          <p:cNvPr id="3" name="Picture 2"/>
          <p:cNvPicPr>
            <a:picLocks noChangeAspect="1"/>
          </p:cNvPicPr>
          <p:nvPr/>
        </p:nvPicPr>
        <p:blipFill>
          <a:blip r:embed="rId4"/>
          <a:stretch>
            <a:fillRect/>
          </a:stretch>
        </p:blipFill>
        <p:spPr>
          <a:xfrm>
            <a:off x="776230" y="2958843"/>
            <a:ext cx="1752600" cy="1752600"/>
          </a:xfrm>
          <a:prstGeom prst="rect">
            <a:avLst/>
          </a:prstGeom>
        </p:spPr>
      </p:pic>
      <p:pic>
        <p:nvPicPr>
          <p:cNvPr id="4" name="Picture 3"/>
          <p:cNvPicPr>
            <a:picLocks noChangeAspect="1"/>
          </p:cNvPicPr>
          <p:nvPr/>
        </p:nvPicPr>
        <p:blipFill>
          <a:blip r:embed="rId5"/>
          <a:stretch>
            <a:fillRect/>
          </a:stretch>
        </p:blipFill>
        <p:spPr>
          <a:xfrm>
            <a:off x="628106" y="5116307"/>
            <a:ext cx="2327148" cy="116433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Text Box 3"/>
          <p:cNvSpPr txBox="1">
            <a:spLocks noChangeArrowheads="1"/>
          </p:cNvSpPr>
          <p:nvPr/>
        </p:nvSpPr>
        <p:spPr bwMode="auto">
          <a:xfrm>
            <a:off x="2914618" y="0"/>
            <a:ext cx="3092513" cy="707886"/>
          </a:xfrm>
          <a:prstGeom prst="rect">
            <a:avLst/>
          </a:prstGeom>
          <a:noFill/>
          <a:ln w="12700">
            <a:noFill/>
            <a:miter lim="800000"/>
            <a:headEnd type="none" w="sm" len="sm"/>
            <a:tailEnd type="none" w="sm" len="sm"/>
          </a:ln>
          <a:effectLst/>
        </p:spPr>
        <p:txBody>
          <a:bodyPr wrap="none">
            <a:spAutoFit/>
          </a:bodyPr>
          <a:lstStyle/>
          <a:p>
            <a:pPr>
              <a:defRPr/>
            </a:pPr>
            <a:r>
              <a:rPr lang="en-US" sz="4000" dirty="0" smtClean="0">
                <a:solidFill>
                  <a:srgbClr val="FF9900"/>
                </a:solidFill>
                <a:effectLst>
                  <a:outerShdw blurRad="38100" dist="38100" dir="2700000" algn="tl">
                    <a:srgbClr val="C0C0C0"/>
                  </a:outerShdw>
                </a:effectLst>
              </a:rPr>
              <a:t>Safety Rules</a:t>
            </a:r>
            <a:endParaRPr lang="en-US" sz="4000" dirty="0">
              <a:solidFill>
                <a:srgbClr val="FF9900"/>
              </a:solidFill>
              <a:effectLst>
                <a:outerShdw blurRad="38100" dist="38100" dir="2700000" algn="tl">
                  <a:srgbClr val="C0C0C0"/>
                </a:outerShdw>
              </a:effectLst>
            </a:endParaRPr>
          </a:p>
        </p:txBody>
      </p:sp>
      <p:sp>
        <p:nvSpPr>
          <p:cNvPr id="31" name="Slide Number Placeholder 30"/>
          <p:cNvSpPr>
            <a:spLocks noGrp="1"/>
          </p:cNvSpPr>
          <p:nvPr>
            <p:ph type="sldNum" sz="quarter" idx="4"/>
          </p:nvPr>
        </p:nvSpPr>
        <p:spPr/>
        <p:txBody>
          <a:bodyPr/>
          <a:lstStyle/>
          <a:p>
            <a:pPr>
              <a:defRPr/>
            </a:pPr>
            <a:fld id="{554E014D-B399-4B40-A20B-ED06D7FA19C5}" type="slidenum">
              <a:rPr lang="en-US" smtClean="0"/>
              <a:pPr>
                <a:defRPr/>
              </a:pPr>
              <a:t>15</a:t>
            </a:fld>
            <a:endParaRPr lang="en-US"/>
          </a:p>
        </p:txBody>
      </p:sp>
      <p:sp>
        <p:nvSpPr>
          <p:cNvPr id="36" name="TextBox 35"/>
          <p:cNvSpPr txBox="1"/>
          <p:nvPr/>
        </p:nvSpPr>
        <p:spPr>
          <a:xfrm>
            <a:off x="832757" y="1306286"/>
            <a:ext cx="7364185" cy="4154984"/>
          </a:xfrm>
          <a:prstGeom prst="rect">
            <a:avLst/>
          </a:prstGeom>
          <a:solidFill>
            <a:schemeClr val="tx1"/>
          </a:solidFill>
          <a:ln w="28575">
            <a:solidFill>
              <a:schemeClr val="bg1"/>
            </a:solidFill>
          </a:ln>
        </p:spPr>
        <p:txBody>
          <a:bodyPr wrap="square" rtlCol="0">
            <a:spAutoFit/>
          </a:bodyPr>
          <a:lstStyle/>
          <a:p>
            <a:pPr marL="171450" indent="-171450">
              <a:spcAft>
                <a:spcPts val="1200"/>
              </a:spcAft>
              <a:buFont typeface="Wingdings" pitchFamily="2" charset="2"/>
              <a:buChar char="§"/>
            </a:pPr>
            <a:r>
              <a:rPr lang="en-US" dirty="0" smtClean="0">
                <a:solidFill>
                  <a:srgbClr val="006600"/>
                </a:solidFill>
              </a:rPr>
              <a:t>Make sure all power tools and equipment are grounded or double insulated.</a:t>
            </a:r>
          </a:p>
          <a:p>
            <a:pPr marL="171450" indent="-171450">
              <a:spcAft>
                <a:spcPts val="1200"/>
              </a:spcAft>
              <a:buFont typeface="Wingdings" pitchFamily="2" charset="2"/>
              <a:buChar char="§"/>
            </a:pPr>
            <a:r>
              <a:rPr lang="en-US" dirty="0" smtClean="0">
                <a:solidFill>
                  <a:srgbClr val="006600"/>
                </a:solidFill>
              </a:rPr>
              <a:t>If a device has a three-prong connector (grounded plug) make sure that you do not defeat it by bypassing it (plugging it into a two-prong adapter).</a:t>
            </a:r>
          </a:p>
          <a:p>
            <a:pPr marL="171450" indent="-171450">
              <a:spcAft>
                <a:spcPts val="1200"/>
              </a:spcAft>
              <a:buFont typeface="Wingdings" pitchFamily="2" charset="2"/>
              <a:buChar char="§"/>
            </a:pPr>
            <a:r>
              <a:rPr lang="en-US" dirty="0" smtClean="0">
                <a:solidFill>
                  <a:srgbClr val="006600"/>
                </a:solidFill>
              </a:rPr>
              <a:t>For appliances with a </a:t>
            </a:r>
            <a:r>
              <a:rPr lang="en-US" u="sng" dirty="0" smtClean="0">
                <a:solidFill>
                  <a:srgbClr val="006600"/>
                </a:solidFill>
              </a:rPr>
              <a:t>two-prong</a:t>
            </a:r>
            <a:r>
              <a:rPr lang="en-US" dirty="0" smtClean="0">
                <a:solidFill>
                  <a:srgbClr val="006600"/>
                </a:solidFill>
              </a:rPr>
              <a:t> connection that are </a:t>
            </a:r>
            <a:r>
              <a:rPr lang="en-US" u="sng" dirty="0" smtClean="0">
                <a:solidFill>
                  <a:srgbClr val="006600"/>
                </a:solidFill>
              </a:rPr>
              <a:t>not</a:t>
            </a:r>
            <a:r>
              <a:rPr lang="en-US" dirty="0" smtClean="0">
                <a:solidFill>
                  <a:srgbClr val="006600"/>
                </a:solidFill>
              </a:rPr>
              <a:t> double-insulated (e.g., household lamps), the plug is usually polarized (one prong is larger than the other). Respect this and do not try to plug it in the wrong way, to minimize shock hazard.</a:t>
            </a:r>
          </a:p>
          <a:p>
            <a:pPr marL="171450" indent="-171450">
              <a:buFont typeface="Wingdings" pitchFamily="2" charset="2"/>
              <a:buChar char="§"/>
            </a:pPr>
            <a:r>
              <a:rPr lang="en-US" dirty="0" smtClean="0">
                <a:solidFill>
                  <a:srgbClr val="006600"/>
                </a:solidFill>
              </a:rPr>
              <a:t>For appliances with a </a:t>
            </a:r>
            <a:r>
              <a:rPr lang="en-US" u="sng" dirty="0" smtClean="0">
                <a:solidFill>
                  <a:srgbClr val="006600"/>
                </a:solidFill>
              </a:rPr>
              <a:t>two-prong</a:t>
            </a:r>
            <a:r>
              <a:rPr lang="en-US" dirty="0" smtClean="0">
                <a:solidFill>
                  <a:srgbClr val="006600"/>
                </a:solidFill>
              </a:rPr>
              <a:t> connection that are </a:t>
            </a:r>
            <a:r>
              <a:rPr lang="en-US" u="sng" dirty="0" smtClean="0">
                <a:solidFill>
                  <a:srgbClr val="006600"/>
                </a:solidFill>
              </a:rPr>
              <a:t>not</a:t>
            </a:r>
            <a:r>
              <a:rPr lang="en-US" dirty="0" smtClean="0">
                <a:solidFill>
                  <a:srgbClr val="006600"/>
                </a:solidFill>
              </a:rPr>
              <a:t> double-insulated (e.g., household lamps), be especially careful to avoid handling them in a wet environment. (The appliance can easily become “hot” if the wiring is faulty.) </a:t>
            </a:r>
            <a:endParaRPr lang="en-US" dirty="0">
              <a:solidFill>
                <a:srgbClr val="0066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ube 19"/>
          <p:cNvSpPr/>
          <p:nvPr/>
        </p:nvSpPr>
        <p:spPr bwMode="auto">
          <a:xfrm>
            <a:off x="5905499" y="1525192"/>
            <a:ext cx="2376103" cy="2112168"/>
          </a:xfrm>
          <a:prstGeom prst="cube">
            <a:avLst/>
          </a:prstGeom>
          <a:solidFill>
            <a:schemeClr val="accent1"/>
          </a:solidFill>
          <a:ln w="12700"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9" name="Cube 18"/>
          <p:cNvSpPr/>
          <p:nvPr/>
        </p:nvSpPr>
        <p:spPr bwMode="auto">
          <a:xfrm>
            <a:off x="714375" y="1593057"/>
            <a:ext cx="2376103" cy="2112168"/>
          </a:xfrm>
          <a:prstGeom prst="cube">
            <a:avLst/>
          </a:prstGeom>
          <a:solidFill>
            <a:schemeClr val="accent1"/>
          </a:solidFill>
          <a:ln w="12700"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5171" name="Text Box 3"/>
          <p:cNvSpPr txBox="1">
            <a:spLocks noChangeArrowheads="1"/>
          </p:cNvSpPr>
          <p:nvPr/>
        </p:nvSpPr>
        <p:spPr bwMode="auto">
          <a:xfrm>
            <a:off x="1285492" y="0"/>
            <a:ext cx="6572633" cy="707886"/>
          </a:xfrm>
          <a:prstGeom prst="rect">
            <a:avLst/>
          </a:prstGeom>
          <a:noFill/>
          <a:ln w="12700">
            <a:noFill/>
            <a:miter lim="800000"/>
            <a:headEnd type="none" w="sm" len="sm"/>
            <a:tailEnd type="none" w="sm" len="sm"/>
          </a:ln>
          <a:effectLst/>
        </p:spPr>
        <p:txBody>
          <a:bodyPr wrap="none">
            <a:spAutoFit/>
          </a:bodyPr>
          <a:lstStyle/>
          <a:p>
            <a:pPr>
              <a:defRPr/>
            </a:pPr>
            <a:r>
              <a:rPr lang="en-US" sz="4000" dirty="0" smtClean="0">
                <a:solidFill>
                  <a:srgbClr val="FF9900"/>
                </a:solidFill>
                <a:effectLst>
                  <a:outerShdw blurRad="38100" dist="38100" dir="2700000" algn="tl">
                    <a:srgbClr val="C0C0C0"/>
                  </a:outerShdw>
                </a:effectLst>
              </a:rPr>
              <a:t>Grounding in Coax Systems</a:t>
            </a:r>
            <a:endParaRPr lang="en-US" sz="4000" dirty="0">
              <a:solidFill>
                <a:srgbClr val="FF9900"/>
              </a:solidFill>
              <a:effectLst>
                <a:outerShdw blurRad="38100" dist="38100" dir="2700000" algn="tl">
                  <a:srgbClr val="C0C0C0"/>
                </a:outerShdw>
              </a:effectLst>
            </a:endParaRPr>
          </a:p>
        </p:txBody>
      </p:sp>
      <p:sp>
        <p:nvSpPr>
          <p:cNvPr id="31" name="Slide Number Placeholder 30"/>
          <p:cNvSpPr>
            <a:spLocks noGrp="1"/>
          </p:cNvSpPr>
          <p:nvPr>
            <p:ph type="sldNum" sz="quarter" idx="4"/>
          </p:nvPr>
        </p:nvSpPr>
        <p:spPr/>
        <p:txBody>
          <a:bodyPr/>
          <a:lstStyle/>
          <a:p>
            <a:pPr>
              <a:defRPr/>
            </a:pPr>
            <a:fld id="{554E014D-B399-4B40-A20B-ED06D7FA19C5}" type="slidenum">
              <a:rPr lang="en-US" smtClean="0"/>
              <a:pPr>
                <a:defRPr/>
              </a:pPr>
              <a:t>16</a:t>
            </a:fld>
            <a:endParaRPr lang="en-US"/>
          </a:p>
        </p:txBody>
      </p:sp>
      <p:sp>
        <p:nvSpPr>
          <p:cNvPr id="5" name="Can 4"/>
          <p:cNvSpPr/>
          <p:nvPr/>
        </p:nvSpPr>
        <p:spPr bwMode="auto">
          <a:xfrm rot="5400000">
            <a:off x="4057650" y="895350"/>
            <a:ext cx="904875" cy="3590925"/>
          </a:xfrm>
          <a:prstGeom prst="can">
            <a:avLst>
              <a:gd name="adj" fmla="val 37632"/>
            </a:avLst>
          </a:prstGeom>
          <a:solidFill>
            <a:srgbClr val="FFC000"/>
          </a:solidFill>
          <a:ln w="12700"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Can 5"/>
          <p:cNvSpPr/>
          <p:nvPr/>
        </p:nvSpPr>
        <p:spPr bwMode="auto">
          <a:xfrm rot="5400000">
            <a:off x="6053137" y="2528888"/>
            <a:ext cx="152399" cy="352425"/>
          </a:xfrm>
          <a:prstGeom prst="can">
            <a:avLst>
              <a:gd name="adj" fmla="val 37632"/>
            </a:avLst>
          </a:prstGeom>
          <a:solidFill>
            <a:srgbClr val="CC9900"/>
          </a:solidFill>
          <a:ln w="12700"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8" name="Straight Connector 7"/>
          <p:cNvCxnSpPr/>
          <p:nvPr/>
        </p:nvCxnSpPr>
        <p:spPr bwMode="auto">
          <a:xfrm>
            <a:off x="2771774" y="2647951"/>
            <a:ext cx="3181350" cy="0"/>
          </a:xfrm>
          <a:prstGeom prst="line">
            <a:avLst/>
          </a:prstGeom>
          <a:solidFill>
            <a:schemeClr val="accent1"/>
          </a:solidFill>
          <a:ln w="19050" cap="flat" cmpd="sng" algn="ctr">
            <a:solidFill>
              <a:schemeClr val="bg2"/>
            </a:solidFill>
            <a:prstDash val="dash"/>
            <a:round/>
            <a:headEnd type="none" w="sm" len="sm"/>
            <a:tailEnd type="none" w="sm" len="sm"/>
          </a:ln>
          <a:effectLst/>
        </p:spPr>
      </p:cxnSp>
      <p:cxnSp>
        <p:nvCxnSpPr>
          <p:cNvPr id="9" name="Straight Connector 8"/>
          <p:cNvCxnSpPr/>
          <p:nvPr/>
        </p:nvCxnSpPr>
        <p:spPr bwMode="auto">
          <a:xfrm>
            <a:off x="2781299" y="2790826"/>
            <a:ext cx="3181350" cy="0"/>
          </a:xfrm>
          <a:prstGeom prst="line">
            <a:avLst/>
          </a:prstGeom>
          <a:solidFill>
            <a:schemeClr val="accent1"/>
          </a:solidFill>
          <a:ln w="19050" cap="flat" cmpd="sng" algn="ctr">
            <a:solidFill>
              <a:schemeClr val="bg2"/>
            </a:solidFill>
            <a:prstDash val="dash"/>
            <a:round/>
            <a:headEnd type="none" w="sm" len="sm"/>
            <a:tailEnd type="none" w="sm" len="sm"/>
          </a:ln>
          <a:effectLst/>
        </p:spPr>
      </p:cxnSp>
      <p:cxnSp>
        <p:nvCxnSpPr>
          <p:cNvPr id="11" name="Straight Connector 10"/>
          <p:cNvCxnSpPr/>
          <p:nvPr/>
        </p:nvCxnSpPr>
        <p:spPr bwMode="auto">
          <a:xfrm>
            <a:off x="4629150" y="3143250"/>
            <a:ext cx="0" cy="1076325"/>
          </a:xfrm>
          <a:prstGeom prst="line">
            <a:avLst/>
          </a:prstGeom>
          <a:solidFill>
            <a:schemeClr val="accent1"/>
          </a:solidFill>
          <a:ln w="28575" cap="flat" cmpd="sng" algn="ctr">
            <a:solidFill>
              <a:schemeClr val="accent1">
                <a:lumMod val="50000"/>
              </a:schemeClr>
            </a:solidFill>
            <a:prstDash val="solid"/>
            <a:round/>
            <a:headEnd type="none" w="sm" len="sm"/>
            <a:tailEnd type="none" w="sm" len="sm"/>
          </a:ln>
          <a:effectLst/>
        </p:spPr>
      </p:cxnSp>
      <p:cxnSp>
        <p:nvCxnSpPr>
          <p:cNvPr id="12" name="Straight Connector 11"/>
          <p:cNvCxnSpPr/>
          <p:nvPr/>
        </p:nvCxnSpPr>
        <p:spPr bwMode="auto">
          <a:xfrm rot="5400000">
            <a:off x="4629149" y="3681414"/>
            <a:ext cx="0" cy="1076325"/>
          </a:xfrm>
          <a:prstGeom prst="line">
            <a:avLst/>
          </a:prstGeom>
          <a:solidFill>
            <a:schemeClr val="accent1"/>
          </a:solidFill>
          <a:ln w="28575" cap="flat" cmpd="sng" algn="ctr">
            <a:solidFill>
              <a:schemeClr val="accent1">
                <a:lumMod val="50000"/>
              </a:schemeClr>
            </a:solidFill>
            <a:prstDash val="solid"/>
            <a:round/>
            <a:headEnd type="none" w="sm" len="sm"/>
            <a:tailEnd type="none" w="sm" len="sm"/>
          </a:ln>
          <a:effectLst/>
        </p:spPr>
      </p:cxnSp>
      <p:cxnSp>
        <p:nvCxnSpPr>
          <p:cNvPr id="13" name="Straight Connector 12"/>
          <p:cNvCxnSpPr/>
          <p:nvPr/>
        </p:nvCxnSpPr>
        <p:spPr bwMode="auto">
          <a:xfrm flipH="1" flipV="1">
            <a:off x="4319587" y="4333877"/>
            <a:ext cx="576263" cy="2"/>
          </a:xfrm>
          <a:prstGeom prst="line">
            <a:avLst/>
          </a:prstGeom>
          <a:solidFill>
            <a:schemeClr val="accent1"/>
          </a:solidFill>
          <a:ln w="28575" cap="flat" cmpd="sng" algn="ctr">
            <a:solidFill>
              <a:schemeClr val="accent1">
                <a:lumMod val="50000"/>
              </a:schemeClr>
            </a:solidFill>
            <a:prstDash val="solid"/>
            <a:round/>
            <a:headEnd type="none" w="sm" len="sm"/>
            <a:tailEnd type="none" w="sm" len="sm"/>
          </a:ln>
          <a:effectLst/>
        </p:spPr>
      </p:cxnSp>
      <p:cxnSp>
        <p:nvCxnSpPr>
          <p:cNvPr id="15" name="Straight Connector 14"/>
          <p:cNvCxnSpPr/>
          <p:nvPr/>
        </p:nvCxnSpPr>
        <p:spPr bwMode="auto">
          <a:xfrm flipH="1">
            <a:off x="4538663" y="4438652"/>
            <a:ext cx="157162" cy="0"/>
          </a:xfrm>
          <a:prstGeom prst="line">
            <a:avLst/>
          </a:prstGeom>
          <a:solidFill>
            <a:schemeClr val="accent1"/>
          </a:solidFill>
          <a:ln w="28575" cap="flat" cmpd="sng" algn="ctr">
            <a:solidFill>
              <a:schemeClr val="accent1">
                <a:lumMod val="50000"/>
              </a:schemeClr>
            </a:solidFill>
            <a:prstDash val="solid"/>
            <a:round/>
            <a:headEnd type="none" w="sm" len="sm"/>
            <a:tailEnd type="none" w="sm" len="sm"/>
          </a:ln>
          <a:effectLst/>
        </p:spPr>
      </p:cxnSp>
      <p:cxnSp>
        <p:nvCxnSpPr>
          <p:cNvPr id="22" name="Straight Connector 21"/>
          <p:cNvCxnSpPr/>
          <p:nvPr/>
        </p:nvCxnSpPr>
        <p:spPr bwMode="auto">
          <a:xfrm>
            <a:off x="6438900" y="1525192"/>
            <a:ext cx="0" cy="1556144"/>
          </a:xfrm>
          <a:prstGeom prst="line">
            <a:avLst/>
          </a:prstGeom>
          <a:solidFill>
            <a:schemeClr val="accent1"/>
          </a:solidFill>
          <a:ln w="12700" cap="flat" cmpd="sng" algn="ctr">
            <a:solidFill>
              <a:schemeClr val="bg2"/>
            </a:solidFill>
            <a:prstDash val="dash"/>
            <a:round/>
            <a:headEnd type="none" w="sm" len="sm"/>
            <a:tailEnd type="none" w="sm" len="sm"/>
          </a:ln>
          <a:effectLst/>
        </p:spPr>
      </p:cxnSp>
      <p:cxnSp>
        <p:nvCxnSpPr>
          <p:cNvPr id="25" name="Straight Connector 24"/>
          <p:cNvCxnSpPr/>
          <p:nvPr/>
        </p:nvCxnSpPr>
        <p:spPr bwMode="auto">
          <a:xfrm flipV="1">
            <a:off x="5918198" y="3115432"/>
            <a:ext cx="512990" cy="494110"/>
          </a:xfrm>
          <a:prstGeom prst="line">
            <a:avLst/>
          </a:prstGeom>
          <a:solidFill>
            <a:schemeClr val="accent1"/>
          </a:solidFill>
          <a:ln w="12700" cap="flat" cmpd="sng" algn="ctr">
            <a:solidFill>
              <a:schemeClr val="bg2"/>
            </a:solidFill>
            <a:prstDash val="dash"/>
            <a:round/>
            <a:headEnd type="none" w="sm" len="sm"/>
            <a:tailEnd type="none" w="sm" len="sm"/>
          </a:ln>
          <a:effectLst/>
        </p:spPr>
      </p:cxnSp>
      <p:cxnSp>
        <p:nvCxnSpPr>
          <p:cNvPr id="26" name="Straight Connector 25"/>
          <p:cNvCxnSpPr/>
          <p:nvPr/>
        </p:nvCxnSpPr>
        <p:spPr bwMode="auto">
          <a:xfrm flipH="1">
            <a:off x="6468536" y="3110592"/>
            <a:ext cx="1764083" cy="0"/>
          </a:xfrm>
          <a:prstGeom prst="line">
            <a:avLst/>
          </a:prstGeom>
          <a:solidFill>
            <a:schemeClr val="accent1"/>
          </a:solidFill>
          <a:ln w="12700" cap="flat" cmpd="sng" algn="ctr">
            <a:solidFill>
              <a:schemeClr val="bg2"/>
            </a:solidFill>
            <a:prstDash val="dash"/>
            <a:round/>
            <a:headEnd type="none" w="sm" len="sm"/>
            <a:tailEnd type="none" w="sm" len="sm"/>
          </a:ln>
          <a:effectLst/>
        </p:spPr>
      </p:cxnSp>
      <p:cxnSp>
        <p:nvCxnSpPr>
          <p:cNvPr id="28" name="Straight Connector 27"/>
          <p:cNvCxnSpPr/>
          <p:nvPr/>
        </p:nvCxnSpPr>
        <p:spPr bwMode="auto">
          <a:xfrm>
            <a:off x="5905499" y="2058592"/>
            <a:ext cx="0" cy="1578768"/>
          </a:xfrm>
          <a:prstGeom prst="line">
            <a:avLst/>
          </a:prstGeom>
          <a:solidFill>
            <a:schemeClr val="accent1"/>
          </a:solidFill>
          <a:ln w="12700" cap="flat" cmpd="sng" algn="ctr">
            <a:solidFill>
              <a:schemeClr val="bg2"/>
            </a:solidFill>
            <a:prstDash val="solid"/>
            <a:round/>
            <a:headEnd type="none" w="sm" len="sm"/>
            <a:tailEnd type="none" w="sm" len="sm"/>
          </a:ln>
          <a:effectLst/>
        </p:spPr>
      </p:cxnSp>
      <p:sp>
        <p:nvSpPr>
          <p:cNvPr id="32" name="Rectangle 31"/>
          <p:cNvSpPr/>
          <p:nvPr/>
        </p:nvSpPr>
        <p:spPr bwMode="auto">
          <a:xfrm>
            <a:off x="7239000" y="2481263"/>
            <a:ext cx="209550" cy="600073"/>
          </a:xfrm>
          <a:prstGeom prst="rect">
            <a:avLst/>
          </a:prstGeom>
          <a:solidFill>
            <a:schemeClr val="bg1">
              <a:lumMod val="40000"/>
              <a:lumOff val="60000"/>
            </a:schemeClr>
          </a:solidFill>
          <a:ln w="12700"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34" name="Straight Connector 33"/>
          <p:cNvCxnSpPr>
            <a:stCxn id="32" idx="2"/>
          </p:cNvCxnSpPr>
          <p:nvPr/>
        </p:nvCxnSpPr>
        <p:spPr bwMode="auto">
          <a:xfrm>
            <a:off x="7343775" y="3081336"/>
            <a:ext cx="0" cy="328614"/>
          </a:xfrm>
          <a:prstGeom prst="line">
            <a:avLst/>
          </a:prstGeom>
          <a:solidFill>
            <a:schemeClr val="accent1"/>
          </a:solidFill>
          <a:ln w="28575" cap="flat" cmpd="sng" algn="ctr">
            <a:solidFill>
              <a:schemeClr val="bg2"/>
            </a:solidFill>
            <a:prstDash val="solid"/>
            <a:round/>
            <a:headEnd type="none" w="sm" len="sm"/>
            <a:tailEnd type="none" w="sm" len="sm"/>
          </a:ln>
          <a:effectLst/>
        </p:spPr>
      </p:cxnSp>
      <p:sp>
        <p:nvSpPr>
          <p:cNvPr id="37" name="Oval 36"/>
          <p:cNvSpPr/>
          <p:nvPr/>
        </p:nvSpPr>
        <p:spPr bwMode="auto">
          <a:xfrm>
            <a:off x="7270930" y="3348037"/>
            <a:ext cx="123825" cy="123825"/>
          </a:xfrm>
          <a:prstGeom prst="ellipse">
            <a:avLst/>
          </a:prstGeom>
          <a:solidFill>
            <a:schemeClr val="bg2"/>
          </a:solidFill>
          <a:ln w="12700"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38" name="Straight Connector 37"/>
          <p:cNvCxnSpPr/>
          <p:nvPr/>
        </p:nvCxnSpPr>
        <p:spPr bwMode="auto">
          <a:xfrm flipV="1">
            <a:off x="6760368" y="2162174"/>
            <a:ext cx="592932" cy="1"/>
          </a:xfrm>
          <a:prstGeom prst="line">
            <a:avLst/>
          </a:prstGeom>
          <a:solidFill>
            <a:schemeClr val="accent1"/>
          </a:solidFill>
          <a:ln w="28575" cap="flat" cmpd="sng" algn="ctr">
            <a:solidFill>
              <a:schemeClr val="bg2"/>
            </a:solidFill>
            <a:prstDash val="solid"/>
            <a:round/>
            <a:headEnd type="none" w="sm" len="sm"/>
            <a:tailEnd type="none" w="sm" len="sm"/>
          </a:ln>
          <a:effectLst/>
        </p:spPr>
      </p:cxnSp>
      <p:cxnSp>
        <p:nvCxnSpPr>
          <p:cNvPr id="40" name="Straight Connector 39"/>
          <p:cNvCxnSpPr/>
          <p:nvPr/>
        </p:nvCxnSpPr>
        <p:spPr bwMode="auto">
          <a:xfrm flipV="1">
            <a:off x="6272211" y="2714627"/>
            <a:ext cx="488157" cy="1"/>
          </a:xfrm>
          <a:prstGeom prst="line">
            <a:avLst/>
          </a:prstGeom>
          <a:solidFill>
            <a:schemeClr val="accent1"/>
          </a:solidFill>
          <a:ln w="28575" cap="flat" cmpd="sng" algn="ctr">
            <a:solidFill>
              <a:schemeClr val="bg2"/>
            </a:solidFill>
            <a:prstDash val="solid"/>
            <a:round/>
            <a:headEnd type="none" w="sm" len="sm"/>
            <a:tailEnd type="none" w="sm" len="sm"/>
          </a:ln>
          <a:effectLst/>
        </p:spPr>
      </p:cxnSp>
      <p:cxnSp>
        <p:nvCxnSpPr>
          <p:cNvPr id="41" name="Straight Connector 40"/>
          <p:cNvCxnSpPr/>
          <p:nvPr/>
        </p:nvCxnSpPr>
        <p:spPr bwMode="auto">
          <a:xfrm>
            <a:off x="7343775" y="2152649"/>
            <a:ext cx="0" cy="328614"/>
          </a:xfrm>
          <a:prstGeom prst="line">
            <a:avLst/>
          </a:prstGeom>
          <a:solidFill>
            <a:schemeClr val="accent1"/>
          </a:solidFill>
          <a:ln w="28575" cap="flat" cmpd="sng" algn="ctr">
            <a:solidFill>
              <a:schemeClr val="bg2"/>
            </a:solidFill>
            <a:prstDash val="solid"/>
            <a:round/>
            <a:headEnd type="none" w="sm" len="sm"/>
            <a:tailEnd type="none" w="sm" len="sm"/>
          </a:ln>
          <a:effectLst/>
        </p:spPr>
      </p:cxnSp>
      <p:cxnSp>
        <p:nvCxnSpPr>
          <p:cNvPr id="42" name="Straight Connector 41"/>
          <p:cNvCxnSpPr/>
          <p:nvPr/>
        </p:nvCxnSpPr>
        <p:spPr bwMode="auto">
          <a:xfrm>
            <a:off x="6760368" y="2162175"/>
            <a:ext cx="0" cy="561977"/>
          </a:xfrm>
          <a:prstGeom prst="line">
            <a:avLst/>
          </a:prstGeom>
          <a:solidFill>
            <a:schemeClr val="accent1"/>
          </a:solidFill>
          <a:ln w="28575" cap="flat" cmpd="sng" algn="ctr">
            <a:solidFill>
              <a:schemeClr val="bg2"/>
            </a:solidFill>
            <a:prstDash val="solid"/>
            <a:round/>
            <a:headEnd type="none" w="sm" len="sm"/>
            <a:tailEnd type="none" w="sm" len="sm"/>
          </a:ln>
          <a:effectLst/>
        </p:spPr>
      </p:cxnSp>
      <p:sp>
        <p:nvSpPr>
          <p:cNvPr id="46" name="Text Box 39"/>
          <p:cNvSpPr txBox="1">
            <a:spLocks noChangeArrowheads="1"/>
          </p:cNvSpPr>
          <p:nvPr/>
        </p:nvSpPr>
        <p:spPr bwMode="auto">
          <a:xfrm>
            <a:off x="304800" y="5048251"/>
            <a:ext cx="8599714" cy="646331"/>
          </a:xfrm>
          <a:prstGeom prst="rect">
            <a:avLst/>
          </a:prstGeom>
          <a:noFill/>
          <a:ln w="19050">
            <a:solidFill>
              <a:schemeClr val="bg2"/>
            </a:solidFill>
            <a:miter lim="800000"/>
            <a:headEnd type="none" w="sm" len="sm"/>
            <a:tailEnd type="none" w="sm" len="sm"/>
          </a:ln>
        </p:spPr>
        <p:txBody>
          <a:bodyPr wrap="square">
            <a:spAutoFit/>
          </a:bodyPr>
          <a:lstStyle/>
          <a:p>
            <a:pPr algn="ctr"/>
            <a:r>
              <a:rPr lang="en-US" dirty="0">
                <a:solidFill>
                  <a:schemeClr val="bg1"/>
                </a:solidFill>
              </a:rPr>
              <a:t>The </a:t>
            </a:r>
            <a:r>
              <a:rPr lang="en-US" dirty="0" smtClean="0">
                <a:solidFill>
                  <a:schemeClr val="bg1"/>
                </a:solidFill>
              </a:rPr>
              <a:t>outer conductor “shield” of the coax is grounded because it is connected to the metal chassis of the equipment, and this is grounded (via a three-prong plug). </a:t>
            </a:r>
            <a:endParaRPr lang="en-US" dirty="0">
              <a:solidFill>
                <a:schemeClr val="bg1"/>
              </a:solidFill>
            </a:endParaRPr>
          </a:p>
        </p:txBody>
      </p:sp>
      <p:sp>
        <p:nvSpPr>
          <p:cNvPr id="47" name="TextBox 46"/>
          <p:cNvSpPr txBox="1"/>
          <p:nvPr/>
        </p:nvSpPr>
        <p:spPr>
          <a:xfrm>
            <a:off x="790575" y="3926445"/>
            <a:ext cx="1877437" cy="369332"/>
          </a:xfrm>
          <a:prstGeom prst="rect">
            <a:avLst/>
          </a:prstGeom>
          <a:noFill/>
        </p:spPr>
        <p:txBody>
          <a:bodyPr wrap="none" rtlCol="0">
            <a:spAutoFit/>
          </a:bodyPr>
          <a:lstStyle/>
          <a:p>
            <a:pPr algn="ctr"/>
            <a:r>
              <a:rPr lang="en-US" dirty="0" smtClean="0">
                <a:solidFill>
                  <a:schemeClr val="bg2"/>
                </a:solidFill>
              </a:rPr>
              <a:t>Signal generator</a:t>
            </a:r>
            <a:endParaRPr lang="en-US" dirty="0">
              <a:solidFill>
                <a:schemeClr val="bg2"/>
              </a:solidFill>
            </a:endParaRPr>
          </a:p>
        </p:txBody>
      </p:sp>
      <p:sp>
        <p:nvSpPr>
          <p:cNvPr id="48" name="TextBox 47"/>
          <p:cNvSpPr txBox="1"/>
          <p:nvPr/>
        </p:nvSpPr>
        <p:spPr>
          <a:xfrm>
            <a:off x="6272211" y="3850243"/>
            <a:ext cx="1492716" cy="369332"/>
          </a:xfrm>
          <a:prstGeom prst="rect">
            <a:avLst/>
          </a:prstGeom>
          <a:noFill/>
        </p:spPr>
        <p:txBody>
          <a:bodyPr wrap="none" rtlCol="0">
            <a:spAutoFit/>
          </a:bodyPr>
          <a:lstStyle/>
          <a:p>
            <a:pPr algn="ctr"/>
            <a:r>
              <a:rPr lang="en-US" dirty="0">
                <a:solidFill>
                  <a:schemeClr val="bg2"/>
                </a:solidFill>
              </a:rPr>
              <a:t>O</a:t>
            </a:r>
            <a:r>
              <a:rPr lang="en-US" dirty="0" smtClean="0">
                <a:solidFill>
                  <a:schemeClr val="bg2"/>
                </a:solidFill>
              </a:rPr>
              <a:t>scilloscope</a:t>
            </a:r>
            <a:endParaRPr lang="en-US" dirty="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3217069" y="0"/>
            <a:ext cx="2557462" cy="701675"/>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Grounding</a:t>
            </a:r>
          </a:p>
        </p:txBody>
      </p:sp>
      <p:sp>
        <p:nvSpPr>
          <p:cNvPr id="5123" name="Text Box 72"/>
          <p:cNvSpPr txBox="1">
            <a:spLocks noChangeArrowheads="1"/>
          </p:cNvSpPr>
          <p:nvPr/>
        </p:nvSpPr>
        <p:spPr bwMode="auto">
          <a:xfrm>
            <a:off x="223813" y="882005"/>
            <a:ext cx="6909264" cy="461665"/>
          </a:xfrm>
          <a:prstGeom prst="rect">
            <a:avLst/>
          </a:prstGeom>
          <a:noFill/>
          <a:ln w="12700">
            <a:noFill/>
            <a:miter lim="800000"/>
            <a:headEnd type="none" w="sm" len="sm"/>
            <a:tailEnd type="none" w="sm" len="sm"/>
          </a:ln>
        </p:spPr>
        <p:txBody>
          <a:bodyPr wrap="none">
            <a:spAutoFit/>
          </a:bodyPr>
          <a:lstStyle/>
          <a:p>
            <a:r>
              <a:rPr lang="en-US" sz="2400" b="1" dirty="0">
                <a:solidFill>
                  <a:srgbClr val="009999"/>
                </a:solidFill>
              </a:rPr>
              <a:t>Grounding:</a:t>
            </a:r>
            <a:r>
              <a:rPr lang="en-US" b="1" dirty="0">
                <a:solidFill>
                  <a:srgbClr val="009999"/>
                </a:solidFill>
              </a:rPr>
              <a:t> connecting a conductor to the physical earth </a:t>
            </a:r>
          </a:p>
        </p:txBody>
      </p:sp>
      <p:sp>
        <p:nvSpPr>
          <p:cNvPr id="5124" name="Text Box 73"/>
          <p:cNvSpPr txBox="1">
            <a:spLocks noChangeArrowheads="1"/>
          </p:cNvSpPr>
          <p:nvPr/>
        </p:nvSpPr>
        <p:spPr bwMode="auto">
          <a:xfrm>
            <a:off x="1101352" y="1881077"/>
            <a:ext cx="1893467" cy="800219"/>
          </a:xfrm>
          <a:prstGeom prst="rect">
            <a:avLst/>
          </a:prstGeom>
          <a:noFill/>
          <a:ln w="12700">
            <a:noFill/>
            <a:miter lim="800000"/>
            <a:headEnd type="none" w="sm" len="sm"/>
            <a:tailEnd type="none" w="sm" len="sm"/>
          </a:ln>
        </p:spPr>
        <p:txBody>
          <a:bodyPr wrap="none">
            <a:spAutoFit/>
          </a:bodyPr>
          <a:lstStyle/>
          <a:p>
            <a:pPr>
              <a:spcAft>
                <a:spcPts val="1200"/>
              </a:spcAft>
              <a:buFont typeface="Wingdings" pitchFamily="2" charset="2"/>
              <a:buChar char="§"/>
            </a:pPr>
            <a:r>
              <a:rPr lang="en-US" dirty="0">
                <a:solidFill>
                  <a:schemeClr val="bg2"/>
                </a:solidFill>
              </a:rPr>
              <a:t> Safety reasons</a:t>
            </a:r>
          </a:p>
          <a:p>
            <a:pPr>
              <a:spcAft>
                <a:spcPts val="1200"/>
              </a:spcAft>
              <a:buFont typeface="Wingdings" pitchFamily="2" charset="2"/>
              <a:buChar char="§"/>
            </a:pPr>
            <a:r>
              <a:rPr lang="en-US" dirty="0">
                <a:solidFill>
                  <a:schemeClr val="bg2"/>
                </a:solidFill>
              </a:rPr>
              <a:t> Noise reasons</a:t>
            </a:r>
          </a:p>
        </p:txBody>
      </p:sp>
      <p:sp>
        <p:nvSpPr>
          <p:cNvPr id="12" name="Slide Number Placeholder 11"/>
          <p:cNvSpPr>
            <a:spLocks noGrp="1"/>
          </p:cNvSpPr>
          <p:nvPr>
            <p:ph type="sldNum" sz="quarter" idx="4"/>
          </p:nvPr>
        </p:nvSpPr>
        <p:spPr/>
        <p:txBody>
          <a:bodyPr/>
          <a:lstStyle/>
          <a:p>
            <a:pPr>
              <a:defRPr/>
            </a:pPr>
            <a:fld id="{554E014D-B399-4B40-A20B-ED06D7FA19C5}" type="slidenum">
              <a:rPr lang="en-US" smtClean="0"/>
              <a:pPr>
                <a:defRPr/>
              </a:pPr>
              <a:t>2</a:t>
            </a:fld>
            <a:endParaRPr lang="en-US"/>
          </a:p>
        </p:txBody>
      </p:sp>
      <p:grpSp>
        <p:nvGrpSpPr>
          <p:cNvPr id="2" name="Group 1"/>
          <p:cNvGrpSpPr/>
          <p:nvPr/>
        </p:nvGrpSpPr>
        <p:grpSpPr>
          <a:xfrm>
            <a:off x="277019" y="3856402"/>
            <a:ext cx="5880100" cy="2641600"/>
            <a:chOff x="1549400" y="3454400"/>
            <a:chExt cx="5880100" cy="2641600"/>
          </a:xfrm>
        </p:grpSpPr>
        <p:sp>
          <p:nvSpPr>
            <p:cNvPr id="5125" name="Rectangle 74" descr="Granite"/>
            <p:cNvSpPr>
              <a:spLocks noChangeArrowheads="1"/>
            </p:cNvSpPr>
            <p:nvPr/>
          </p:nvSpPr>
          <p:spPr bwMode="auto">
            <a:xfrm>
              <a:off x="1549400" y="4495800"/>
              <a:ext cx="5880100" cy="1600200"/>
            </a:xfrm>
            <a:prstGeom prst="rect">
              <a:avLst/>
            </a:prstGeom>
            <a:blipFill dpi="0" rotWithShape="0">
              <a:blip r:embed="rId3" cstate="print"/>
              <a:srcRect/>
              <a:tile tx="0" ty="0" sx="100000" sy="100000" flip="none" algn="tl"/>
            </a:blipFill>
            <a:ln w="12700">
              <a:solidFill>
                <a:schemeClr val="tx1"/>
              </a:solidFill>
              <a:miter lim="800000"/>
              <a:headEnd type="none" w="sm" len="sm"/>
              <a:tailEnd type="none" w="sm" len="sm"/>
            </a:ln>
          </p:spPr>
          <p:txBody>
            <a:bodyPr wrap="none" anchor="ctr"/>
            <a:lstStyle/>
            <a:p>
              <a:endParaRPr lang="en-US"/>
            </a:p>
          </p:txBody>
        </p:sp>
        <p:sp>
          <p:nvSpPr>
            <p:cNvPr id="5126" name="Rectangle 75"/>
            <p:cNvSpPr>
              <a:spLocks noChangeArrowheads="1"/>
            </p:cNvSpPr>
            <p:nvPr/>
          </p:nvSpPr>
          <p:spPr bwMode="auto">
            <a:xfrm>
              <a:off x="3841750" y="3454400"/>
              <a:ext cx="844550" cy="457200"/>
            </a:xfrm>
            <a:prstGeom prst="rect">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sp>
          <p:nvSpPr>
            <p:cNvPr id="5127" name="Freeform 76"/>
            <p:cNvSpPr>
              <a:spLocks/>
            </p:cNvSpPr>
            <p:nvPr/>
          </p:nvSpPr>
          <p:spPr bwMode="auto">
            <a:xfrm>
              <a:off x="4076700" y="3729038"/>
              <a:ext cx="419100" cy="80962"/>
            </a:xfrm>
            <a:custGeom>
              <a:avLst/>
              <a:gdLst>
                <a:gd name="T0" fmla="*/ 0 w 264"/>
                <a:gd name="T1" fmla="*/ 80962 h 51"/>
                <a:gd name="T2" fmla="*/ 76200 w 264"/>
                <a:gd name="T3" fmla="*/ 42862 h 51"/>
                <a:gd name="T4" fmla="*/ 203200 w 264"/>
                <a:gd name="T5" fmla="*/ 4762 h 51"/>
                <a:gd name="T6" fmla="*/ 292100 w 264"/>
                <a:gd name="T7" fmla="*/ 17462 h 51"/>
                <a:gd name="T8" fmla="*/ 419100 w 264"/>
                <a:gd name="T9" fmla="*/ 68262 h 51"/>
                <a:gd name="T10" fmla="*/ 0 60000 65536"/>
                <a:gd name="T11" fmla="*/ 0 60000 65536"/>
                <a:gd name="T12" fmla="*/ 0 60000 65536"/>
                <a:gd name="T13" fmla="*/ 0 60000 65536"/>
                <a:gd name="T14" fmla="*/ 0 60000 65536"/>
                <a:gd name="T15" fmla="*/ 0 w 264"/>
                <a:gd name="T16" fmla="*/ 0 h 51"/>
                <a:gd name="T17" fmla="*/ 264 w 264"/>
                <a:gd name="T18" fmla="*/ 51 h 51"/>
              </a:gdLst>
              <a:ahLst/>
              <a:cxnLst>
                <a:cxn ang="T10">
                  <a:pos x="T0" y="T1"/>
                </a:cxn>
                <a:cxn ang="T11">
                  <a:pos x="T2" y="T3"/>
                </a:cxn>
                <a:cxn ang="T12">
                  <a:pos x="T4" y="T5"/>
                </a:cxn>
                <a:cxn ang="T13">
                  <a:pos x="T6" y="T7"/>
                </a:cxn>
                <a:cxn ang="T14">
                  <a:pos x="T8" y="T9"/>
                </a:cxn>
              </a:cxnLst>
              <a:rect l="T15" t="T16" r="T17" b="T18"/>
              <a:pathLst>
                <a:path w="264" h="51">
                  <a:moveTo>
                    <a:pt x="0" y="51"/>
                  </a:moveTo>
                  <a:cubicBezTo>
                    <a:pt x="13" y="43"/>
                    <a:pt x="27" y="35"/>
                    <a:pt x="48" y="27"/>
                  </a:cubicBezTo>
                  <a:cubicBezTo>
                    <a:pt x="69" y="19"/>
                    <a:pt x="105" y="6"/>
                    <a:pt x="128" y="3"/>
                  </a:cubicBezTo>
                  <a:cubicBezTo>
                    <a:pt x="151" y="0"/>
                    <a:pt x="161" y="4"/>
                    <a:pt x="184" y="11"/>
                  </a:cubicBezTo>
                  <a:cubicBezTo>
                    <a:pt x="207" y="18"/>
                    <a:pt x="251" y="38"/>
                    <a:pt x="264" y="43"/>
                  </a:cubicBezTo>
                </a:path>
              </a:pathLst>
            </a:custGeom>
            <a:noFill/>
            <a:ln w="76200" cap="flat" cmpd="sng">
              <a:solidFill>
                <a:schemeClr val="tx1"/>
              </a:solidFill>
              <a:prstDash val="solid"/>
              <a:round/>
              <a:headEnd type="none" w="sm" len="sm"/>
              <a:tailEnd type="none" w="sm" len="sm"/>
            </a:ln>
          </p:spPr>
          <p:txBody>
            <a:bodyPr wrap="none"/>
            <a:lstStyle/>
            <a:p>
              <a:endParaRPr lang="en-US"/>
            </a:p>
          </p:txBody>
        </p:sp>
        <p:sp>
          <p:nvSpPr>
            <p:cNvPr id="5128" name="Line 77"/>
            <p:cNvSpPr>
              <a:spLocks noChangeShapeType="1"/>
            </p:cNvSpPr>
            <p:nvPr/>
          </p:nvSpPr>
          <p:spPr bwMode="auto">
            <a:xfrm>
              <a:off x="4267200" y="3911600"/>
              <a:ext cx="12700" cy="1206500"/>
            </a:xfrm>
            <a:prstGeom prst="line">
              <a:avLst/>
            </a:prstGeom>
            <a:noFill/>
            <a:ln w="38100">
              <a:solidFill>
                <a:schemeClr val="tx2"/>
              </a:solidFill>
              <a:round/>
              <a:headEnd type="none" w="sm" len="sm"/>
              <a:tailEnd type="none" w="sm" len="sm"/>
            </a:ln>
          </p:spPr>
          <p:txBody>
            <a:bodyPr wrap="none"/>
            <a:lstStyle/>
            <a:p>
              <a:endParaRPr lang="en-US"/>
            </a:p>
          </p:txBody>
        </p:sp>
        <p:sp>
          <p:nvSpPr>
            <p:cNvPr id="5129" name="AutoShape 78"/>
            <p:cNvSpPr>
              <a:spLocks noChangeArrowheads="1"/>
            </p:cNvSpPr>
            <p:nvPr/>
          </p:nvSpPr>
          <p:spPr bwMode="auto">
            <a:xfrm rot="-5400000">
              <a:off x="4045743" y="3529807"/>
              <a:ext cx="227013" cy="3403600"/>
            </a:xfrm>
            <a:prstGeom prst="can">
              <a:avLst>
                <a:gd name="adj" fmla="val 55946"/>
              </a:avLst>
            </a:prstGeom>
            <a:solidFill>
              <a:srgbClr val="FF9900"/>
            </a:solidFill>
            <a:ln w="12700">
              <a:solidFill>
                <a:schemeClr val="bg2"/>
              </a:solidFill>
              <a:round/>
              <a:headEnd type="none" w="sm" len="sm"/>
              <a:tailEnd type="none" w="sm" len="sm"/>
            </a:ln>
          </p:spPr>
          <p:txBody>
            <a:bodyPr wrap="none" anchor="ctr"/>
            <a:lstStyle/>
            <a:p>
              <a:endParaRPr lang="en-US"/>
            </a:p>
          </p:txBody>
        </p:sp>
        <p:sp>
          <p:nvSpPr>
            <p:cNvPr id="5130" name="Text Box 79"/>
            <p:cNvSpPr txBox="1">
              <a:spLocks noChangeArrowheads="1"/>
            </p:cNvSpPr>
            <p:nvPr/>
          </p:nvSpPr>
          <p:spPr bwMode="auto">
            <a:xfrm>
              <a:off x="5013325" y="3460750"/>
              <a:ext cx="1287532" cy="369332"/>
            </a:xfrm>
            <a:prstGeom prst="rect">
              <a:avLst/>
            </a:prstGeom>
            <a:noFill/>
            <a:ln w="12700">
              <a:noFill/>
              <a:miter lim="800000"/>
              <a:headEnd type="none" w="sm" len="sm"/>
              <a:tailEnd type="none" w="sm" len="sm"/>
            </a:ln>
          </p:spPr>
          <p:txBody>
            <a:bodyPr wrap="none">
              <a:spAutoFit/>
            </a:bodyPr>
            <a:lstStyle/>
            <a:p>
              <a:pPr algn="ctr"/>
              <a:r>
                <a:rPr lang="en-US" dirty="0" smtClean="0">
                  <a:solidFill>
                    <a:schemeClr val="bg2"/>
                  </a:solidFill>
                </a:rPr>
                <a:t>Equipment</a:t>
              </a:r>
              <a:endParaRPr lang="en-US" dirty="0">
                <a:solidFill>
                  <a:schemeClr val="bg2"/>
                </a:solidFill>
              </a:endParaRPr>
            </a:p>
          </p:txBody>
        </p:sp>
        <p:sp>
          <p:nvSpPr>
            <p:cNvPr id="5131" name="Text Box 80"/>
            <p:cNvSpPr txBox="1">
              <a:spLocks noChangeArrowheads="1"/>
            </p:cNvSpPr>
            <p:nvPr/>
          </p:nvSpPr>
          <p:spPr bwMode="auto">
            <a:xfrm>
              <a:off x="5013325" y="5524500"/>
              <a:ext cx="1291764" cy="369332"/>
            </a:xfrm>
            <a:prstGeom prst="rect">
              <a:avLst/>
            </a:prstGeom>
            <a:solidFill>
              <a:schemeClr val="tx1"/>
            </a:solidFill>
            <a:ln w="12700">
              <a:noFill/>
              <a:miter lim="800000"/>
              <a:headEnd type="none" w="sm" len="sm"/>
              <a:tailEnd type="none" w="sm" len="sm"/>
            </a:ln>
          </p:spPr>
          <p:txBody>
            <a:bodyPr wrap="none">
              <a:spAutoFit/>
            </a:bodyPr>
            <a:lstStyle/>
            <a:p>
              <a:pPr algn="ctr"/>
              <a:r>
                <a:rPr lang="en-US" dirty="0" smtClean="0">
                  <a:solidFill>
                    <a:schemeClr val="bg2"/>
                  </a:solidFill>
                </a:rPr>
                <a:t>Water </a:t>
              </a:r>
              <a:r>
                <a:rPr lang="en-US" dirty="0">
                  <a:solidFill>
                    <a:schemeClr val="bg2"/>
                  </a:solidFill>
                </a:rPr>
                <a:t>pipe</a:t>
              </a:r>
            </a:p>
          </p:txBody>
        </p:sp>
        <p:sp>
          <p:nvSpPr>
            <p:cNvPr id="13" name="Text Box 79"/>
            <p:cNvSpPr txBox="1">
              <a:spLocks noChangeArrowheads="1"/>
            </p:cNvSpPr>
            <p:nvPr/>
          </p:nvSpPr>
          <p:spPr bwMode="auto">
            <a:xfrm>
              <a:off x="6136768" y="4672778"/>
              <a:ext cx="736099" cy="369332"/>
            </a:xfrm>
            <a:prstGeom prst="rect">
              <a:avLst/>
            </a:prstGeom>
            <a:solidFill>
              <a:schemeClr val="tx1"/>
            </a:solidFill>
            <a:ln w="12700">
              <a:noFill/>
              <a:miter lim="800000"/>
              <a:headEnd type="none" w="sm" len="sm"/>
              <a:tailEnd type="none" w="sm" len="sm"/>
            </a:ln>
          </p:spPr>
          <p:txBody>
            <a:bodyPr wrap="none">
              <a:spAutoFit/>
            </a:bodyPr>
            <a:lstStyle/>
            <a:p>
              <a:pPr algn="ctr"/>
              <a:r>
                <a:rPr lang="en-US" dirty="0" smtClean="0">
                  <a:solidFill>
                    <a:schemeClr val="bg2"/>
                  </a:solidFill>
                </a:rPr>
                <a:t>Earth</a:t>
              </a:r>
              <a:endParaRPr lang="en-US" dirty="0">
                <a:solidFill>
                  <a:schemeClr val="bg2"/>
                </a:solidFill>
              </a:endParaRPr>
            </a:p>
          </p:txBody>
        </p:sp>
      </p:grpSp>
      <p:sp>
        <p:nvSpPr>
          <p:cNvPr id="16" name="Rectangle 15"/>
          <p:cNvSpPr/>
          <p:nvPr/>
        </p:nvSpPr>
        <p:spPr>
          <a:xfrm>
            <a:off x="5273333" y="4372679"/>
            <a:ext cx="3493970" cy="276999"/>
          </a:xfrm>
          <a:prstGeom prst="rect">
            <a:avLst/>
          </a:prstGeom>
        </p:spPr>
        <p:txBody>
          <a:bodyPr wrap="square">
            <a:spAutoFit/>
          </a:bodyPr>
          <a:lstStyle/>
          <a:p>
            <a:pPr algn="ctr"/>
            <a:r>
              <a:rPr lang="en-US" sz="1200" dirty="0" smtClean="0">
                <a:solidFill>
                  <a:schemeClr val="bg2"/>
                </a:solidFill>
              </a:rPr>
              <a:t>https://en.wikipedia.org/wiki/Ground_(electricity)</a:t>
            </a:r>
            <a:endParaRPr lang="en-US" sz="1200" dirty="0">
              <a:solidFill>
                <a:schemeClr val="bg2"/>
              </a:solidFill>
            </a:endParaRPr>
          </a:p>
        </p:txBody>
      </p:sp>
      <p:sp>
        <p:nvSpPr>
          <p:cNvPr id="17" name="TextBox 16"/>
          <p:cNvSpPr txBox="1"/>
          <p:nvPr/>
        </p:nvSpPr>
        <p:spPr>
          <a:xfrm>
            <a:off x="3516614" y="2762452"/>
            <a:ext cx="1636987" cy="307777"/>
          </a:xfrm>
          <a:prstGeom prst="rect">
            <a:avLst/>
          </a:prstGeom>
          <a:noFill/>
        </p:spPr>
        <p:txBody>
          <a:bodyPr wrap="none" rtlCol="0">
            <a:spAutoFit/>
          </a:bodyPr>
          <a:lstStyle/>
          <a:p>
            <a:pPr algn="ctr"/>
            <a:r>
              <a:rPr lang="en-US" sz="1400" dirty="0" smtClean="0">
                <a:solidFill>
                  <a:schemeClr val="bg2"/>
                </a:solidFill>
              </a:rPr>
              <a:t>Grounding system</a:t>
            </a:r>
            <a:endParaRPr lang="en-US" sz="1400" dirty="0">
              <a:solidFill>
                <a:schemeClr val="bg2"/>
              </a:solidFill>
            </a:endParaRPr>
          </a:p>
        </p:txBody>
      </p:sp>
      <p:cxnSp>
        <p:nvCxnSpPr>
          <p:cNvPr id="19" name="Straight Arrow Connector 18"/>
          <p:cNvCxnSpPr/>
          <p:nvPr/>
        </p:nvCxnSpPr>
        <p:spPr bwMode="auto">
          <a:xfrm flipV="1">
            <a:off x="5157833" y="2690921"/>
            <a:ext cx="434441" cy="129281"/>
          </a:xfrm>
          <a:prstGeom prst="straightConnector1">
            <a:avLst/>
          </a:prstGeom>
          <a:solidFill>
            <a:schemeClr val="accent1"/>
          </a:solidFill>
          <a:ln w="19050" cap="flat" cmpd="sng" algn="ctr">
            <a:solidFill>
              <a:schemeClr val="bg2"/>
            </a:solidFill>
            <a:prstDash val="solid"/>
            <a:round/>
            <a:headEnd type="none" w="sm" len="sm"/>
            <a:tailEnd type="arrow"/>
          </a:ln>
          <a:effectLst/>
        </p:spPr>
      </p:cxnSp>
      <p:pic>
        <p:nvPicPr>
          <p:cNvPr id="3" name="Picture 2"/>
          <p:cNvPicPr>
            <a:picLocks noChangeAspect="1"/>
          </p:cNvPicPr>
          <p:nvPr/>
        </p:nvPicPr>
        <p:blipFill>
          <a:blip r:embed="rId4"/>
          <a:stretch>
            <a:fillRect/>
          </a:stretch>
        </p:blipFill>
        <p:spPr>
          <a:xfrm>
            <a:off x="5805289" y="1525000"/>
            <a:ext cx="2377440" cy="260604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2393950" y="0"/>
            <a:ext cx="4140200" cy="701675"/>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Grounding (cont.)</a:t>
            </a:r>
          </a:p>
        </p:txBody>
      </p:sp>
      <p:sp>
        <p:nvSpPr>
          <p:cNvPr id="6147" name="Text Box 13"/>
          <p:cNvSpPr txBox="1">
            <a:spLocks noChangeArrowheads="1"/>
          </p:cNvSpPr>
          <p:nvPr/>
        </p:nvSpPr>
        <p:spPr bwMode="auto">
          <a:xfrm>
            <a:off x="1122363" y="1396319"/>
            <a:ext cx="7433445" cy="1231106"/>
          </a:xfrm>
          <a:prstGeom prst="rect">
            <a:avLst/>
          </a:prstGeom>
          <a:noFill/>
          <a:ln w="12700">
            <a:noFill/>
            <a:miter lim="800000"/>
            <a:headEnd type="none" w="sm" len="sm"/>
            <a:tailEnd type="none" w="sm" len="sm"/>
          </a:ln>
        </p:spPr>
        <p:txBody>
          <a:bodyPr wrap="none">
            <a:spAutoFit/>
          </a:bodyPr>
          <a:lstStyle/>
          <a:p>
            <a:pPr>
              <a:spcAft>
                <a:spcPts val="1200"/>
              </a:spcAft>
              <a:buFont typeface="Wingdings" pitchFamily="2" charset="2"/>
              <a:buChar char="§"/>
            </a:pPr>
            <a:r>
              <a:rPr lang="en-US" dirty="0">
                <a:solidFill>
                  <a:schemeClr val="bg2"/>
                </a:solidFill>
              </a:rPr>
              <a:t> Ensures that there is no voltage drop between equipment and </a:t>
            </a:r>
            <a:r>
              <a:rPr lang="en-US" dirty="0" smtClean="0">
                <a:solidFill>
                  <a:schemeClr val="bg2"/>
                </a:solidFill>
              </a:rPr>
              <a:t>ground.</a:t>
            </a:r>
            <a:endParaRPr lang="en-US" dirty="0">
              <a:solidFill>
                <a:schemeClr val="bg2"/>
              </a:solidFill>
            </a:endParaRPr>
          </a:p>
          <a:p>
            <a:pPr>
              <a:spcAft>
                <a:spcPts val="1200"/>
              </a:spcAft>
              <a:buFont typeface="Wingdings" pitchFamily="2" charset="2"/>
              <a:buChar char="§"/>
            </a:pPr>
            <a:r>
              <a:rPr lang="en-US" dirty="0">
                <a:solidFill>
                  <a:schemeClr val="bg2"/>
                </a:solidFill>
              </a:rPr>
              <a:t> Ensures that </a:t>
            </a:r>
            <a:r>
              <a:rPr lang="en-US" dirty="0" smtClean="0">
                <a:solidFill>
                  <a:schemeClr val="bg2"/>
                </a:solidFill>
              </a:rPr>
              <a:t>there </a:t>
            </a:r>
            <a:r>
              <a:rPr lang="en-US" dirty="0">
                <a:solidFill>
                  <a:schemeClr val="bg2"/>
                </a:solidFill>
              </a:rPr>
              <a:t>is no </a:t>
            </a:r>
            <a:r>
              <a:rPr lang="en-US" dirty="0" smtClean="0">
                <a:solidFill>
                  <a:schemeClr val="bg2"/>
                </a:solidFill>
              </a:rPr>
              <a:t>static electric </a:t>
            </a:r>
            <a:r>
              <a:rPr lang="en-US" dirty="0">
                <a:solidFill>
                  <a:schemeClr val="bg2"/>
                </a:solidFill>
              </a:rPr>
              <a:t>field outside of </a:t>
            </a:r>
            <a:r>
              <a:rPr lang="en-US" dirty="0" smtClean="0">
                <a:solidFill>
                  <a:schemeClr val="bg2"/>
                </a:solidFill>
              </a:rPr>
              <a:t>equipment.</a:t>
            </a:r>
            <a:endParaRPr lang="en-US" dirty="0">
              <a:solidFill>
                <a:schemeClr val="bg2"/>
              </a:solidFill>
            </a:endParaRPr>
          </a:p>
          <a:p>
            <a:pPr>
              <a:spcAft>
                <a:spcPts val="1200"/>
              </a:spcAft>
              <a:buFont typeface="Wingdings" pitchFamily="2" charset="2"/>
              <a:buChar char="§"/>
            </a:pPr>
            <a:r>
              <a:rPr lang="en-US" dirty="0">
                <a:solidFill>
                  <a:schemeClr val="bg2"/>
                </a:solidFill>
              </a:rPr>
              <a:t> Ensures that there is no </a:t>
            </a:r>
            <a:r>
              <a:rPr lang="en-US" dirty="0" smtClean="0">
                <a:solidFill>
                  <a:schemeClr val="bg2"/>
                </a:solidFill>
              </a:rPr>
              <a:t>static charge </a:t>
            </a:r>
            <a:r>
              <a:rPr lang="en-US" dirty="0">
                <a:solidFill>
                  <a:schemeClr val="bg2"/>
                </a:solidFill>
              </a:rPr>
              <a:t>build up on </a:t>
            </a:r>
            <a:r>
              <a:rPr lang="en-US" dirty="0" smtClean="0">
                <a:solidFill>
                  <a:schemeClr val="bg2"/>
                </a:solidFill>
              </a:rPr>
              <a:t>equipment.</a:t>
            </a:r>
            <a:endParaRPr lang="en-US" dirty="0">
              <a:solidFill>
                <a:schemeClr val="bg2"/>
              </a:solidFill>
            </a:endParaRPr>
          </a:p>
        </p:txBody>
      </p:sp>
      <p:sp>
        <p:nvSpPr>
          <p:cNvPr id="15" name="Slide Number Placeholder 14"/>
          <p:cNvSpPr>
            <a:spLocks noGrp="1"/>
          </p:cNvSpPr>
          <p:nvPr>
            <p:ph type="sldNum" sz="quarter" idx="4"/>
          </p:nvPr>
        </p:nvSpPr>
        <p:spPr/>
        <p:txBody>
          <a:bodyPr/>
          <a:lstStyle/>
          <a:p>
            <a:pPr>
              <a:defRPr/>
            </a:pPr>
            <a:fld id="{554E014D-B399-4B40-A20B-ED06D7FA19C5}" type="slidenum">
              <a:rPr lang="en-US" smtClean="0"/>
              <a:pPr>
                <a:defRPr/>
              </a:pPr>
              <a:t>3</a:t>
            </a:fld>
            <a:endParaRPr lang="en-US"/>
          </a:p>
        </p:txBody>
      </p:sp>
      <p:sp>
        <p:nvSpPr>
          <p:cNvPr id="16" name="Text Box 72"/>
          <p:cNvSpPr txBox="1">
            <a:spLocks noChangeArrowheads="1"/>
          </p:cNvSpPr>
          <p:nvPr/>
        </p:nvSpPr>
        <p:spPr bwMode="auto">
          <a:xfrm>
            <a:off x="514288" y="840694"/>
            <a:ext cx="1856598" cy="461665"/>
          </a:xfrm>
          <a:prstGeom prst="rect">
            <a:avLst/>
          </a:prstGeom>
          <a:noFill/>
          <a:ln w="12700">
            <a:noFill/>
            <a:miter lim="800000"/>
            <a:headEnd type="none" w="sm" len="sm"/>
            <a:tailEnd type="none" w="sm" len="sm"/>
          </a:ln>
        </p:spPr>
        <p:txBody>
          <a:bodyPr wrap="none">
            <a:spAutoFit/>
          </a:bodyPr>
          <a:lstStyle/>
          <a:p>
            <a:r>
              <a:rPr lang="en-US" sz="2400" b="1" dirty="0">
                <a:solidFill>
                  <a:srgbClr val="009999"/>
                </a:solidFill>
              </a:rPr>
              <a:t>Grounding</a:t>
            </a:r>
            <a:r>
              <a:rPr lang="en-US" sz="2400" b="1" dirty="0" smtClean="0">
                <a:solidFill>
                  <a:srgbClr val="009999"/>
                </a:solidFill>
              </a:rPr>
              <a:t>:</a:t>
            </a:r>
            <a:endParaRPr lang="en-US" b="1" dirty="0">
              <a:solidFill>
                <a:srgbClr val="009999"/>
              </a:solidFill>
            </a:endParaRPr>
          </a:p>
        </p:txBody>
      </p:sp>
      <p:grpSp>
        <p:nvGrpSpPr>
          <p:cNvPr id="2" name="Group 1"/>
          <p:cNvGrpSpPr/>
          <p:nvPr/>
        </p:nvGrpSpPr>
        <p:grpSpPr>
          <a:xfrm>
            <a:off x="1476330" y="3107216"/>
            <a:ext cx="5880100" cy="2641600"/>
            <a:chOff x="1463630" y="3499843"/>
            <a:chExt cx="5880100" cy="2641600"/>
          </a:xfrm>
        </p:grpSpPr>
        <p:sp>
          <p:nvSpPr>
            <p:cNvPr id="6149" name="Rectangle 5" descr="Granite"/>
            <p:cNvSpPr>
              <a:spLocks noChangeArrowheads="1"/>
            </p:cNvSpPr>
            <p:nvPr/>
          </p:nvSpPr>
          <p:spPr bwMode="auto">
            <a:xfrm>
              <a:off x="1463630" y="4541243"/>
              <a:ext cx="5880100" cy="1600200"/>
            </a:xfrm>
            <a:prstGeom prst="rect">
              <a:avLst/>
            </a:prstGeom>
            <a:blipFill dpi="0" rotWithShape="0">
              <a:blip r:embed="rId4" cstate="print"/>
              <a:srcRect/>
              <a:tile tx="0" ty="0" sx="100000" sy="100000" flip="none" algn="tl"/>
            </a:blipFill>
            <a:ln w="12700">
              <a:solidFill>
                <a:schemeClr val="tx1"/>
              </a:solidFill>
              <a:miter lim="800000"/>
              <a:headEnd type="none" w="sm" len="sm"/>
              <a:tailEnd type="none" w="sm" len="sm"/>
            </a:ln>
          </p:spPr>
          <p:txBody>
            <a:bodyPr wrap="none" anchor="ctr"/>
            <a:lstStyle/>
            <a:p>
              <a:endParaRPr lang="en-US"/>
            </a:p>
          </p:txBody>
        </p:sp>
        <p:sp>
          <p:nvSpPr>
            <p:cNvPr id="6150" name="Rectangle 6"/>
            <p:cNvSpPr>
              <a:spLocks noChangeArrowheads="1"/>
            </p:cNvSpPr>
            <p:nvPr/>
          </p:nvSpPr>
          <p:spPr bwMode="auto">
            <a:xfrm>
              <a:off x="3755980" y="3499843"/>
              <a:ext cx="844550" cy="457200"/>
            </a:xfrm>
            <a:prstGeom prst="rect">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sp>
          <p:nvSpPr>
            <p:cNvPr id="6151" name="Freeform 7"/>
            <p:cNvSpPr>
              <a:spLocks/>
            </p:cNvSpPr>
            <p:nvPr/>
          </p:nvSpPr>
          <p:spPr bwMode="auto">
            <a:xfrm>
              <a:off x="3990930" y="3774481"/>
              <a:ext cx="419100" cy="80963"/>
            </a:xfrm>
            <a:custGeom>
              <a:avLst/>
              <a:gdLst>
                <a:gd name="T0" fmla="*/ 0 w 264"/>
                <a:gd name="T1" fmla="*/ 51 h 51"/>
                <a:gd name="T2" fmla="*/ 48 w 264"/>
                <a:gd name="T3" fmla="*/ 27 h 51"/>
                <a:gd name="T4" fmla="*/ 128 w 264"/>
                <a:gd name="T5" fmla="*/ 3 h 51"/>
                <a:gd name="T6" fmla="*/ 184 w 264"/>
                <a:gd name="T7" fmla="*/ 11 h 51"/>
                <a:gd name="T8" fmla="*/ 264 w 264"/>
                <a:gd name="T9" fmla="*/ 43 h 51"/>
                <a:gd name="T10" fmla="*/ 0 60000 65536"/>
                <a:gd name="T11" fmla="*/ 0 60000 65536"/>
                <a:gd name="T12" fmla="*/ 0 60000 65536"/>
                <a:gd name="T13" fmla="*/ 0 60000 65536"/>
                <a:gd name="T14" fmla="*/ 0 60000 65536"/>
                <a:gd name="T15" fmla="*/ 0 w 264"/>
                <a:gd name="T16" fmla="*/ 0 h 51"/>
                <a:gd name="T17" fmla="*/ 264 w 264"/>
                <a:gd name="T18" fmla="*/ 51 h 51"/>
              </a:gdLst>
              <a:ahLst/>
              <a:cxnLst>
                <a:cxn ang="T10">
                  <a:pos x="T0" y="T1"/>
                </a:cxn>
                <a:cxn ang="T11">
                  <a:pos x="T2" y="T3"/>
                </a:cxn>
                <a:cxn ang="T12">
                  <a:pos x="T4" y="T5"/>
                </a:cxn>
                <a:cxn ang="T13">
                  <a:pos x="T6" y="T7"/>
                </a:cxn>
                <a:cxn ang="T14">
                  <a:pos x="T8" y="T9"/>
                </a:cxn>
              </a:cxnLst>
              <a:rect l="T15" t="T16" r="T17" b="T18"/>
              <a:pathLst>
                <a:path w="264" h="51">
                  <a:moveTo>
                    <a:pt x="0" y="51"/>
                  </a:moveTo>
                  <a:cubicBezTo>
                    <a:pt x="13" y="43"/>
                    <a:pt x="27" y="35"/>
                    <a:pt x="48" y="27"/>
                  </a:cubicBezTo>
                  <a:cubicBezTo>
                    <a:pt x="69" y="19"/>
                    <a:pt x="105" y="6"/>
                    <a:pt x="128" y="3"/>
                  </a:cubicBezTo>
                  <a:cubicBezTo>
                    <a:pt x="151" y="0"/>
                    <a:pt x="161" y="4"/>
                    <a:pt x="184" y="11"/>
                  </a:cubicBezTo>
                  <a:cubicBezTo>
                    <a:pt x="207" y="18"/>
                    <a:pt x="251" y="38"/>
                    <a:pt x="264" y="43"/>
                  </a:cubicBezTo>
                </a:path>
              </a:pathLst>
            </a:custGeom>
            <a:noFill/>
            <a:ln w="76200" cap="flat" cmpd="sng">
              <a:solidFill>
                <a:schemeClr val="tx1"/>
              </a:solidFill>
              <a:prstDash val="solid"/>
              <a:round/>
              <a:headEnd type="none" w="sm" len="sm"/>
              <a:tailEnd type="none" w="sm" len="sm"/>
            </a:ln>
          </p:spPr>
          <p:txBody>
            <a:bodyPr wrap="none"/>
            <a:lstStyle/>
            <a:p>
              <a:endParaRPr lang="en-US"/>
            </a:p>
          </p:txBody>
        </p:sp>
        <p:sp>
          <p:nvSpPr>
            <p:cNvPr id="6152" name="Line 8"/>
            <p:cNvSpPr>
              <a:spLocks noChangeShapeType="1"/>
            </p:cNvSpPr>
            <p:nvPr/>
          </p:nvSpPr>
          <p:spPr bwMode="auto">
            <a:xfrm>
              <a:off x="4181430" y="3957043"/>
              <a:ext cx="12700" cy="1206500"/>
            </a:xfrm>
            <a:prstGeom prst="line">
              <a:avLst/>
            </a:prstGeom>
            <a:noFill/>
            <a:ln w="38100">
              <a:solidFill>
                <a:srgbClr val="FF9900"/>
              </a:solidFill>
              <a:round/>
              <a:headEnd type="none" w="sm" len="sm"/>
              <a:tailEnd type="none" w="sm" len="sm"/>
            </a:ln>
          </p:spPr>
          <p:txBody>
            <a:bodyPr wrap="none"/>
            <a:lstStyle/>
            <a:p>
              <a:endParaRPr lang="en-US"/>
            </a:p>
          </p:txBody>
        </p:sp>
        <p:sp>
          <p:nvSpPr>
            <p:cNvPr id="6153" name="AutoShape 9"/>
            <p:cNvSpPr>
              <a:spLocks noChangeArrowheads="1"/>
            </p:cNvSpPr>
            <p:nvPr/>
          </p:nvSpPr>
          <p:spPr bwMode="auto">
            <a:xfrm rot="16200000">
              <a:off x="3959180" y="3576043"/>
              <a:ext cx="227013" cy="3403600"/>
            </a:xfrm>
            <a:prstGeom prst="can">
              <a:avLst>
                <a:gd name="adj" fmla="val 55946"/>
              </a:avLst>
            </a:prstGeom>
            <a:solidFill>
              <a:srgbClr val="FF9900"/>
            </a:solidFill>
            <a:ln w="12700">
              <a:solidFill>
                <a:schemeClr val="bg2"/>
              </a:solidFill>
              <a:round/>
              <a:headEnd type="none" w="sm" len="sm"/>
              <a:tailEnd type="none" w="sm" len="sm"/>
            </a:ln>
          </p:spPr>
          <p:txBody>
            <a:bodyPr wrap="none" anchor="ctr"/>
            <a:lstStyle/>
            <a:p>
              <a:endParaRPr lang="en-US"/>
            </a:p>
          </p:txBody>
        </p:sp>
        <p:sp>
          <p:nvSpPr>
            <p:cNvPr id="6154" name="Text Box 10"/>
            <p:cNvSpPr txBox="1">
              <a:spLocks noChangeArrowheads="1"/>
            </p:cNvSpPr>
            <p:nvPr/>
          </p:nvSpPr>
          <p:spPr bwMode="auto">
            <a:xfrm>
              <a:off x="4927555" y="3506193"/>
              <a:ext cx="1287463" cy="369888"/>
            </a:xfrm>
            <a:prstGeom prst="rect">
              <a:avLst/>
            </a:prstGeom>
            <a:noFill/>
            <a:ln w="12700">
              <a:noFill/>
              <a:miter lim="800000"/>
              <a:headEnd type="none" w="sm" len="sm"/>
              <a:tailEnd type="none" w="sm" len="sm"/>
            </a:ln>
          </p:spPr>
          <p:txBody>
            <a:bodyPr wrap="none">
              <a:spAutoFit/>
            </a:bodyPr>
            <a:lstStyle/>
            <a:p>
              <a:pPr algn="ctr"/>
              <a:r>
                <a:rPr lang="en-US" dirty="0" smtClean="0">
                  <a:solidFill>
                    <a:schemeClr val="bg2"/>
                  </a:solidFill>
                </a:rPr>
                <a:t>Equipment</a:t>
              </a:r>
              <a:endParaRPr lang="en-US" dirty="0">
                <a:solidFill>
                  <a:schemeClr val="bg2"/>
                </a:solidFill>
              </a:endParaRPr>
            </a:p>
          </p:txBody>
        </p:sp>
        <p:sp>
          <p:nvSpPr>
            <p:cNvPr id="6155" name="Text Box 11"/>
            <p:cNvSpPr txBox="1">
              <a:spLocks noChangeArrowheads="1"/>
            </p:cNvSpPr>
            <p:nvPr/>
          </p:nvSpPr>
          <p:spPr bwMode="auto">
            <a:xfrm>
              <a:off x="4927555" y="5569943"/>
              <a:ext cx="1292225" cy="369888"/>
            </a:xfrm>
            <a:prstGeom prst="rect">
              <a:avLst/>
            </a:prstGeom>
            <a:solidFill>
              <a:schemeClr val="tx1"/>
            </a:solidFill>
            <a:ln w="12700">
              <a:noFill/>
              <a:miter lim="800000"/>
              <a:headEnd type="none" w="sm" len="sm"/>
              <a:tailEnd type="none" w="sm" len="sm"/>
            </a:ln>
          </p:spPr>
          <p:txBody>
            <a:bodyPr wrap="none">
              <a:spAutoFit/>
            </a:bodyPr>
            <a:lstStyle/>
            <a:p>
              <a:pPr algn="ctr"/>
              <a:r>
                <a:rPr lang="en-US" dirty="0">
                  <a:solidFill>
                    <a:schemeClr val="bg2"/>
                  </a:solidFill>
                </a:rPr>
                <a:t>W</a:t>
              </a:r>
              <a:r>
                <a:rPr lang="en-US" dirty="0" smtClean="0">
                  <a:solidFill>
                    <a:schemeClr val="bg2"/>
                  </a:solidFill>
                </a:rPr>
                <a:t>ater </a:t>
              </a:r>
              <a:r>
                <a:rPr lang="en-US" dirty="0">
                  <a:solidFill>
                    <a:schemeClr val="bg2"/>
                  </a:solidFill>
                </a:rPr>
                <a:t>pipe</a:t>
              </a:r>
            </a:p>
          </p:txBody>
        </p:sp>
        <p:sp>
          <p:nvSpPr>
            <p:cNvPr id="6156" name="Text Box 14"/>
            <p:cNvSpPr txBox="1">
              <a:spLocks noChangeArrowheads="1"/>
            </p:cNvSpPr>
            <p:nvPr/>
          </p:nvSpPr>
          <p:spPr bwMode="auto">
            <a:xfrm>
              <a:off x="3208293" y="3604618"/>
              <a:ext cx="317500" cy="366713"/>
            </a:xfrm>
            <a:prstGeom prst="rect">
              <a:avLst/>
            </a:prstGeom>
            <a:noFill/>
            <a:ln w="12700">
              <a:noFill/>
              <a:miter lim="800000"/>
              <a:headEnd type="none" w="sm" len="sm"/>
              <a:tailEnd type="none" w="sm" len="sm"/>
            </a:ln>
          </p:spPr>
          <p:txBody>
            <a:bodyPr wrap="none">
              <a:spAutoFit/>
            </a:bodyPr>
            <a:lstStyle/>
            <a:p>
              <a:r>
                <a:rPr lang="en-US" dirty="0">
                  <a:solidFill>
                    <a:schemeClr val="bg2"/>
                  </a:solidFill>
                </a:rPr>
                <a:t>+</a:t>
              </a:r>
            </a:p>
          </p:txBody>
        </p:sp>
        <p:sp>
          <p:nvSpPr>
            <p:cNvPr id="6157" name="Text Box 16"/>
            <p:cNvSpPr txBox="1">
              <a:spLocks noChangeArrowheads="1"/>
            </p:cNvSpPr>
            <p:nvPr/>
          </p:nvSpPr>
          <p:spPr bwMode="auto">
            <a:xfrm>
              <a:off x="3232105" y="4161831"/>
              <a:ext cx="260350" cy="366713"/>
            </a:xfrm>
            <a:prstGeom prst="rect">
              <a:avLst/>
            </a:prstGeom>
            <a:noFill/>
            <a:ln w="12700">
              <a:noFill/>
              <a:miter lim="800000"/>
              <a:headEnd type="none" w="sm" len="sm"/>
              <a:tailEnd type="none" w="sm" len="sm"/>
            </a:ln>
          </p:spPr>
          <p:txBody>
            <a:bodyPr wrap="none">
              <a:spAutoFit/>
            </a:bodyPr>
            <a:lstStyle/>
            <a:p>
              <a:r>
                <a:rPr lang="en-US" dirty="0">
                  <a:solidFill>
                    <a:schemeClr val="bg2"/>
                  </a:solidFill>
                </a:rPr>
                <a:t>-</a:t>
              </a:r>
            </a:p>
          </p:txBody>
        </p:sp>
        <p:graphicFrame>
          <p:nvGraphicFramePr>
            <p:cNvPr id="17" name="Object 40"/>
            <p:cNvGraphicFramePr>
              <a:graphicFrameLocks noChangeAspect="1"/>
            </p:cNvGraphicFramePr>
            <p:nvPr>
              <p:extLst>
                <p:ext uri="{D42A27DB-BD31-4B8C-83A1-F6EECF244321}">
                  <p14:modId xmlns:p14="http://schemas.microsoft.com/office/powerpoint/2010/main" val="3962981847"/>
                </p:ext>
              </p:extLst>
            </p:nvPr>
          </p:nvGraphicFramePr>
          <p:xfrm>
            <a:off x="2103438" y="3876675"/>
            <a:ext cx="885825" cy="420688"/>
          </p:xfrm>
          <a:graphic>
            <a:graphicData uri="http://schemas.openxmlformats.org/presentationml/2006/ole">
              <mc:AlternateContent xmlns:mc="http://schemas.openxmlformats.org/markup-compatibility/2006">
                <mc:Choice xmlns:v="urn:schemas-microsoft-com:vml" Requires="v">
                  <p:oleObj spid="_x0000_s18441" name="Equation" r:id="rId5" imgW="482391" imgH="228501" progId="Equation.DSMT4">
                    <p:embed/>
                  </p:oleObj>
                </mc:Choice>
                <mc:Fallback>
                  <p:oleObj name="Equation" r:id="rId5" imgW="482391" imgH="228501"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3438" y="3876675"/>
                          <a:ext cx="88582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Text Box 79"/>
            <p:cNvSpPr txBox="1">
              <a:spLocks noChangeArrowheads="1"/>
            </p:cNvSpPr>
            <p:nvPr/>
          </p:nvSpPr>
          <p:spPr bwMode="auto">
            <a:xfrm>
              <a:off x="6215018" y="4720115"/>
              <a:ext cx="736099" cy="369332"/>
            </a:xfrm>
            <a:prstGeom prst="rect">
              <a:avLst/>
            </a:prstGeom>
            <a:solidFill>
              <a:schemeClr val="tx1"/>
            </a:solidFill>
            <a:ln w="12700">
              <a:noFill/>
              <a:miter lim="800000"/>
              <a:headEnd type="none" w="sm" len="sm"/>
              <a:tailEnd type="none" w="sm" len="sm"/>
            </a:ln>
          </p:spPr>
          <p:txBody>
            <a:bodyPr wrap="none">
              <a:spAutoFit/>
            </a:bodyPr>
            <a:lstStyle/>
            <a:p>
              <a:pPr algn="ctr"/>
              <a:r>
                <a:rPr lang="en-US" dirty="0" smtClean="0">
                  <a:solidFill>
                    <a:schemeClr val="bg2"/>
                  </a:solidFill>
                </a:rPr>
                <a:t>Earth</a:t>
              </a:r>
              <a:endParaRPr lang="en-US" dirty="0">
                <a:solidFill>
                  <a:schemeClr val="bg2"/>
                </a:solidFill>
              </a:endParaRPr>
            </a:p>
          </p:txBody>
        </p:sp>
      </p:grpSp>
      <p:sp>
        <p:nvSpPr>
          <p:cNvPr id="19" name="TextBox 18"/>
          <p:cNvSpPr txBox="1"/>
          <p:nvPr/>
        </p:nvSpPr>
        <p:spPr>
          <a:xfrm>
            <a:off x="722390" y="6031468"/>
            <a:ext cx="7276351" cy="369332"/>
          </a:xfrm>
          <a:prstGeom prst="rect">
            <a:avLst/>
          </a:prstGeom>
          <a:noFill/>
        </p:spPr>
        <p:txBody>
          <a:bodyPr wrap="none" rtlCol="0">
            <a:spAutoFit/>
          </a:bodyPr>
          <a:lstStyle/>
          <a:p>
            <a:pPr algn="ctr"/>
            <a:r>
              <a:rPr lang="en-US" dirty="0" smtClean="0">
                <a:solidFill>
                  <a:schemeClr val="bg1"/>
                </a:solidFill>
              </a:rPr>
              <a:t>Physical grounding is usually to underground pipes and conductors.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2457450" y="0"/>
            <a:ext cx="4140200" cy="701675"/>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33"/>
                </a:solidFill>
                <a:effectLst>
                  <a:outerShdw blurRad="38100" dist="38100" dir="2700000" algn="tl">
                    <a:srgbClr val="C0C0C0"/>
                  </a:outerShdw>
                </a:effectLst>
              </a:rPr>
              <a:t>Grounding (cont.)</a:t>
            </a:r>
          </a:p>
        </p:txBody>
      </p:sp>
      <p:grpSp>
        <p:nvGrpSpPr>
          <p:cNvPr id="7171" name="Group 23"/>
          <p:cNvGrpSpPr>
            <a:grpSpLocks/>
          </p:cNvGrpSpPr>
          <p:nvPr/>
        </p:nvGrpSpPr>
        <p:grpSpPr bwMode="auto">
          <a:xfrm>
            <a:off x="3987801" y="1971675"/>
            <a:ext cx="2459038" cy="1282700"/>
            <a:chOff x="2512" y="1242"/>
            <a:chExt cx="1549" cy="808"/>
          </a:xfrm>
        </p:grpSpPr>
        <p:sp>
          <p:nvSpPr>
            <p:cNvPr id="7174" name="Rectangle 5"/>
            <p:cNvSpPr>
              <a:spLocks noChangeArrowheads="1"/>
            </p:cNvSpPr>
            <p:nvPr/>
          </p:nvSpPr>
          <p:spPr bwMode="auto">
            <a:xfrm>
              <a:off x="2512" y="1242"/>
              <a:ext cx="532" cy="288"/>
            </a:xfrm>
            <a:prstGeom prst="rect">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sp>
          <p:nvSpPr>
            <p:cNvPr id="7175" name="Freeform 6"/>
            <p:cNvSpPr>
              <a:spLocks/>
            </p:cNvSpPr>
            <p:nvPr/>
          </p:nvSpPr>
          <p:spPr bwMode="auto">
            <a:xfrm>
              <a:off x="2660" y="1415"/>
              <a:ext cx="264" cy="51"/>
            </a:xfrm>
            <a:custGeom>
              <a:avLst/>
              <a:gdLst>
                <a:gd name="T0" fmla="*/ 0 w 264"/>
                <a:gd name="T1" fmla="*/ 51 h 51"/>
                <a:gd name="T2" fmla="*/ 48 w 264"/>
                <a:gd name="T3" fmla="*/ 27 h 51"/>
                <a:gd name="T4" fmla="*/ 128 w 264"/>
                <a:gd name="T5" fmla="*/ 3 h 51"/>
                <a:gd name="T6" fmla="*/ 184 w 264"/>
                <a:gd name="T7" fmla="*/ 11 h 51"/>
                <a:gd name="T8" fmla="*/ 264 w 264"/>
                <a:gd name="T9" fmla="*/ 43 h 51"/>
                <a:gd name="T10" fmla="*/ 0 60000 65536"/>
                <a:gd name="T11" fmla="*/ 0 60000 65536"/>
                <a:gd name="T12" fmla="*/ 0 60000 65536"/>
                <a:gd name="T13" fmla="*/ 0 60000 65536"/>
                <a:gd name="T14" fmla="*/ 0 60000 65536"/>
                <a:gd name="T15" fmla="*/ 0 w 264"/>
                <a:gd name="T16" fmla="*/ 0 h 51"/>
                <a:gd name="T17" fmla="*/ 264 w 264"/>
                <a:gd name="T18" fmla="*/ 51 h 51"/>
              </a:gdLst>
              <a:ahLst/>
              <a:cxnLst>
                <a:cxn ang="T10">
                  <a:pos x="T0" y="T1"/>
                </a:cxn>
                <a:cxn ang="T11">
                  <a:pos x="T2" y="T3"/>
                </a:cxn>
                <a:cxn ang="T12">
                  <a:pos x="T4" y="T5"/>
                </a:cxn>
                <a:cxn ang="T13">
                  <a:pos x="T6" y="T7"/>
                </a:cxn>
                <a:cxn ang="T14">
                  <a:pos x="T8" y="T9"/>
                </a:cxn>
              </a:cxnLst>
              <a:rect l="T15" t="T16" r="T17" b="T18"/>
              <a:pathLst>
                <a:path w="264" h="51">
                  <a:moveTo>
                    <a:pt x="0" y="51"/>
                  </a:moveTo>
                  <a:cubicBezTo>
                    <a:pt x="13" y="43"/>
                    <a:pt x="27" y="35"/>
                    <a:pt x="48" y="27"/>
                  </a:cubicBezTo>
                  <a:cubicBezTo>
                    <a:pt x="69" y="19"/>
                    <a:pt x="105" y="6"/>
                    <a:pt x="128" y="3"/>
                  </a:cubicBezTo>
                  <a:cubicBezTo>
                    <a:pt x="151" y="0"/>
                    <a:pt x="161" y="4"/>
                    <a:pt x="184" y="11"/>
                  </a:cubicBezTo>
                  <a:cubicBezTo>
                    <a:pt x="207" y="18"/>
                    <a:pt x="251" y="38"/>
                    <a:pt x="264" y="43"/>
                  </a:cubicBezTo>
                </a:path>
              </a:pathLst>
            </a:custGeom>
            <a:noFill/>
            <a:ln w="76200" cap="flat" cmpd="sng">
              <a:solidFill>
                <a:schemeClr val="tx1"/>
              </a:solidFill>
              <a:prstDash val="solid"/>
              <a:round/>
              <a:headEnd type="none" w="sm" len="sm"/>
              <a:tailEnd type="none" w="sm" len="sm"/>
            </a:ln>
          </p:spPr>
          <p:txBody>
            <a:bodyPr wrap="none"/>
            <a:lstStyle/>
            <a:p>
              <a:endParaRPr lang="en-US"/>
            </a:p>
          </p:txBody>
        </p:sp>
        <p:sp>
          <p:nvSpPr>
            <p:cNvPr id="7176" name="Line 7"/>
            <p:cNvSpPr>
              <a:spLocks noChangeShapeType="1"/>
            </p:cNvSpPr>
            <p:nvPr/>
          </p:nvSpPr>
          <p:spPr bwMode="auto">
            <a:xfrm>
              <a:off x="2788" y="1530"/>
              <a:ext cx="0" cy="360"/>
            </a:xfrm>
            <a:prstGeom prst="line">
              <a:avLst/>
            </a:prstGeom>
            <a:noFill/>
            <a:ln w="38100">
              <a:solidFill>
                <a:srgbClr val="FF9900"/>
              </a:solidFill>
              <a:round/>
              <a:headEnd type="none" w="sm" len="sm"/>
              <a:tailEnd type="none" w="sm" len="sm"/>
            </a:ln>
          </p:spPr>
          <p:txBody>
            <a:bodyPr wrap="none"/>
            <a:lstStyle/>
            <a:p>
              <a:endParaRPr lang="en-US"/>
            </a:p>
          </p:txBody>
        </p:sp>
        <p:sp>
          <p:nvSpPr>
            <p:cNvPr id="7177" name="Text Box 9"/>
            <p:cNvSpPr txBox="1">
              <a:spLocks noChangeArrowheads="1"/>
            </p:cNvSpPr>
            <p:nvPr/>
          </p:nvSpPr>
          <p:spPr bwMode="auto">
            <a:xfrm>
              <a:off x="3250" y="1246"/>
              <a:ext cx="811" cy="233"/>
            </a:xfrm>
            <a:prstGeom prst="rect">
              <a:avLst/>
            </a:prstGeom>
            <a:noFill/>
            <a:ln w="12700">
              <a:noFill/>
              <a:miter lim="800000"/>
              <a:headEnd type="none" w="sm" len="sm"/>
              <a:tailEnd type="none" w="sm" len="sm"/>
            </a:ln>
          </p:spPr>
          <p:txBody>
            <a:bodyPr wrap="none">
              <a:spAutoFit/>
            </a:bodyPr>
            <a:lstStyle/>
            <a:p>
              <a:pPr algn="ctr"/>
              <a:r>
                <a:rPr lang="en-US" dirty="0">
                  <a:solidFill>
                    <a:schemeClr val="bg2"/>
                  </a:solidFill>
                </a:rPr>
                <a:t>E</a:t>
              </a:r>
              <a:r>
                <a:rPr lang="en-US" dirty="0" smtClean="0">
                  <a:solidFill>
                    <a:schemeClr val="bg2"/>
                  </a:solidFill>
                </a:rPr>
                <a:t>quipment</a:t>
              </a:r>
              <a:endParaRPr lang="en-US" dirty="0">
                <a:solidFill>
                  <a:schemeClr val="bg2"/>
                </a:solidFill>
              </a:endParaRPr>
            </a:p>
          </p:txBody>
        </p:sp>
        <p:sp>
          <p:nvSpPr>
            <p:cNvPr id="7178" name="Line 15"/>
            <p:cNvSpPr>
              <a:spLocks noChangeShapeType="1"/>
            </p:cNvSpPr>
            <p:nvPr/>
          </p:nvSpPr>
          <p:spPr bwMode="auto">
            <a:xfrm>
              <a:off x="2528" y="1890"/>
              <a:ext cx="532" cy="0"/>
            </a:xfrm>
            <a:prstGeom prst="line">
              <a:avLst/>
            </a:prstGeom>
            <a:noFill/>
            <a:ln w="38100">
              <a:solidFill>
                <a:srgbClr val="008000"/>
              </a:solidFill>
              <a:round/>
              <a:headEnd type="none" w="sm" len="sm"/>
              <a:tailEnd type="none" w="sm" len="sm"/>
            </a:ln>
          </p:spPr>
          <p:txBody>
            <a:bodyPr wrap="none"/>
            <a:lstStyle/>
            <a:p>
              <a:endParaRPr lang="en-US"/>
            </a:p>
          </p:txBody>
        </p:sp>
        <p:sp>
          <p:nvSpPr>
            <p:cNvPr id="7179" name="Line 16"/>
            <p:cNvSpPr>
              <a:spLocks noChangeShapeType="1"/>
            </p:cNvSpPr>
            <p:nvPr/>
          </p:nvSpPr>
          <p:spPr bwMode="auto">
            <a:xfrm>
              <a:off x="2624" y="1970"/>
              <a:ext cx="316" cy="0"/>
            </a:xfrm>
            <a:prstGeom prst="line">
              <a:avLst/>
            </a:prstGeom>
            <a:noFill/>
            <a:ln w="38100">
              <a:solidFill>
                <a:srgbClr val="008000"/>
              </a:solidFill>
              <a:round/>
              <a:headEnd type="none" w="sm" len="sm"/>
              <a:tailEnd type="none" w="sm" len="sm"/>
            </a:ln>
          </p:spPr>
          <p:txBody>
            <a:bodyPr wrap="none"/>
            <a:lstStyle/>
            <a:p>
              <a:endParaRPr lang="en-US"/>
            </a:p>
          </p:txBody>
        </p:sp>
        <p:sp>
          <p:nvSpPr>
            <p:cNvPr id="7180" name="Line 17"/>
            <p:cNvSpPr>
              <a:spLocks noChangeShapeType="1"/>
            </p:cNvSpPr>
            <p:nvPr/>
          </p:nvSpPr>
          <p:spPr bwMode="auto">
            <a:xfrm>
              <a:off x="2728" y="2050"/>
              <a:ext cx="124" cy="0"/>
            </a:xfrm>
            <a:prstGeom prst="line">
              <a:avLst/>
            </a:prstGeom>
            <a:noFill/>
            <a:ln w="38100">
              <a:solidFill>
                <a:srgbClr val="008000"/>
              </a:solidFill>
              <a:round/>
              <a:headEnd type="none" w="sm" len="sm"/>
              <a:tailEnd type="none" w="sm" len="sm"/>
            </a:ln>
          </p:spPr>
          <p:txBody>
            <a:bodyPr wrap="none"/>
            <a:lstStyle/>
            <a:p>
              <a:endParaRPr lang="en-US"/>
            </a:p>
          </p:txBody>
        </p:sp>
        <p:sp>
          <p:nvSpPr>
            <p:cNvPr id="7181" name="Text Box 18"/>
            <p:cNvSpPr txBox="1">
              <a:spLocks noChangeArrowheads="1"/>
            </p:cNvSpPr>
            <p:nvPr/>
          </p:nvSpPr>
          <p:spPr bwMode="auto">
            <a:xfrm>
              <a:off x="3294" y="1801"/>
              <a:ext cx="601" cy="233"/>
            </a:xfrm>
            <a:prstGeom prst="rect">
              <a:avLst/>
            </a:prstGeom>
            <a:noFill/>
            <a:ln w="12700">
              <a:noFill/>
              <a:miter lim="800000"/>
              <a:headEnd type="none" w="sm" len="sm"/>
              <a:tailEnd type="none" w="sm" len="sm"/>
            </a:ln>
          </p:spPr>
          <p:txBody>
            <a:bodyPr wrap="none">
              <a:spAutoFit/>
            </a:bodyPr>
            <a:lstStyle/>
            <a:p>
              <a:pPr algn="ctr"/>
              <a:r>
                <a:rPr lang="en-US" dirty="0">
                  <a:solidFill>
                    <a:schemeClr val="bg2"/>
                  </a:solidFill>
                </a:rPr>
                <a:t>G</a:t>
              </a:r>
              <a:r>
                <a:rPr lang="en-US" dirty="0" smtClean="0">
                  <a:solidFill>
                    <a:schemeClr val="bg2"/>
                  </a:solidFill>
                </a:rPr>
                <a:t>round</a:t>
              </a:r>
              <a:endParaRPr lang="en-US" dirty="0">
                <a:solidFill>
                  <a:schemeClr val="bg2"/>
                </a:solidFill>
              </a:endParaRPr>
            </a:p>
          </p:txBody>
        </p:sp>
      </p:grpSp>
      <p:sp>
        <p:nvSpPr>
          <p:cNvPr id="7172" name="Text Box 19"/>
          <p:cNvSpPr txBox="1">
            <a:spLocks noChangeArrowheads="1"/>
          </p:cNvSpPr>
          <p:nvPr/>
        </p:nvSpPr>
        <p:spPr bwMode="auto">
          <a:xfrm>
            <a:off x="1178093" y="1101080"/>
            <a:ext cx="2558714" cy="461665"/>
          </a:xfrm>
          <a:prstGeom prst="rect">
            <a:avLst/>
          </a:prstGeom>
          <a:noFill/>
          <a:ln w="12700">
            <a:noFill/>
            <a:miter lim="800000"/>
            <a:headEnd type="none" w="sm" len="sm"/>
            <a:tailEnd type="none" w="sm" len="sm"/>
          </a:ln>
        </p:spPr>
        <p:txBody>
          <a:bodyPr wrap="none">
            <a:spAutoFit/>
          </a:bodyPr>
          <a:lstStyle/>
          <a:p>
            <a:r>
              <a:rPr lang="en-US" sz="2400" b="1" dirty="0">
                <a:solidFill>
                  <a:srgbClr val="009999"/>
                </a:solidFill>
              </a:rPr>
              <a:t>Ground symbol:</a:t>
            </a:r>
          </a:p>
        </p:txBody>
      </p:sp>
      <p:sp>
        <p:nvSpPr>
          <p:cNvPr id="7173" name="Text Box 22"/>
          <p:cNvSpPr txBox="1">
            <a:spLocks noChangeArrowheads="1"/>
          </p:cNvSpPr>
          <p:nvPr/>
        </p:nvSpPr>
        <p:spPr bwMode="auto">
          <a:xfrm>
            <a:off x="108525" y="3593250"/>
            <a:ext cx="8838052" cy="369332"/>
          </a:xfrm>
          <a:prstGeom prst="rect">
            <a:avLst/>
          </a:prstGeom>
          <a:noFill/>
          <a:ln w="12700">
            <a:noFill/>
            <a:miter lim="800000"/>
            <a:headEnd type="none" w="sm" len="sm"/>
            <a:tailEnd type="none" w="sm" len="sm"/>
          </a:ln>
        </p:spPr>
        <p:txBody>
          <a:bodyPr wrap="square">
            <a:spAutoFit/>
          </a:bodyPr>
          <a:lstStyle/>
          <a:p>
            <a:pPr algn="ctr"/>
            <a:r>
              <a:rPr lang="en-US" b="1" dirty="0">
                <a:solidFill>
                  <a:schemeClr val="bg1"/>
                </a:solidFill>
              </a:rPr>
              <a:t>Note:</a:t>
            </a:r>
            <a:r>
              <a:rPr lang="en-US" dirty="0">
                <a:solidFill>
                  <a:schemeClr val="bg1"/>
                </a:solidFill>
              </a:rPr>
              <a:t> Grounding is NOT is the same thing as </a:t>
            </a:r>
            <a:r>
              <a:rPr lang="en-US" dirty="0" smtClean="0">
                <a:solidFill>
                  <a:schemeClr val="bg1"/>
                </a:solidFill>
              </a:rPr>
              <a:t>choosing a </a:t>
            </a:r>
            <a:r>
              <a:rPr lang="en-US" dirty="0">
                <a:solidFill>
                  <a:schemeClr val="bg1"/>
                </a:solidFill>
              </a:rPr>
              <a:t>reference point. </a:t>
            </a:r>
          </a:p>
        </p:txBody>
      </p:sp>
      <p:sp>
        <p:nvSpPr>
          <p:cNvPr id="14" name="Slide Number Placeholder 13"/>
          <p:cNvSpPr>
            <a:spLocks noGrp="1"/>
          </p:cNvSpPr>
          <p:nvPr>
            <p:ph type="sldNum" sz="quarter" idx="4"/>
          </p:nvPr>
        </p:nvSpPr>
        <p:spPr/>
        <p:txBody>
          <a:bodyPr/>
          <a:lstStyle/>
          <a:p>
            <a:pPr>
              <a:defRPr/>
            </a:pPr>
            <a:fld id="{554E014D-B399-4B40-A20B-ED06D7FA19C5}" type="slidenum">
              <a:rPr lang="en-US" smtClean="0"/>
              <a:pPr>
                <a:defRPr/>
              </a:pPr>
              <a:t>4</a:t>
            </a:fld>
            <a:endParaRPr lang="en-US"/>
          </a:p>
        </p:txBody>
      </p:sp>
      <p:sp>
        <p:nvSpPr>
          <p:cNvPr id="15" name="Text Box 22"/>
          <p:cNvSpPr txBox="1">
            <a:spLocks noChangeArrowheads="1"/>
          </p:cNvSpPr>
          <p:nvPr/>
        </p:nvSpPr>
        <p:spPr bwMode="auto">
          <a:xfrm>
            <a:off x="651699" y="4333587"/>
            <a:ext cx="7751704" cy="584775"/>
          </a:xfrm>
          <a:prstGeom prst="rect">
            <a:avLst/>
          </a:prstGeom>
          <a:noFill/>
          <a:ln w="12700">
            <a:noFill/>
            <a:miter lim="800000"/>
            <a:headEnd type="none" w="sm" len="sm"/>
            <a:tailEnd type="none" w="sm" len="sm"/>
          </a:ln>
        </p:spPr>
        <p:txBody>
          <a:bodyPr wrap="square">
            <a:spAutoFit/>
          </a:bodyPr>
          <a:lstStyle/>
          <a:p>
            <a:r>
              <a:rPr lang="en-US" sz="1600" dirty="0" smtClean="0">
                <a:solidFill>
                  <a:schemeClr val="bg2"/>
                </a:solidFill>
              </a:rPr>
              <a:t>However</a:t>
            </a:r>
            <a:r>
              <a:rPr lang="en-US" sz="1600" dirty="0">
                <a:solidFill>
                  <a:schemeClr val="bg2"/>
                </a:solidFill>
              </a:rPr>
              <a:t>, when a circuit is grounded, the ground is OFTEN chosen </a:t>
            </a:r>
            <a:r>
              <a:rPr lang="en-US" sz="1600" dirty="0" smtClean="0">
                <a:solidFill>
                  <a:schemeClr val="bg2"/>
                </a:solidFill>
              </a:rPr>
              <a:t>to </a:t>
            </a:r>
            <a:r>
              <a:rPr lang="en-US" sz="1600" dirty="0">
                <a:solidFill>
                  <a:schemeClr val="bg2"/>
                </a:solidFill>
              </a:rPr>
              <a:t>be </a:t>
            </a:r>
            <a:r>
              <a:rPr lang="en-US" sz="1600" dirty="0" smtClean="0">
                <a:solidFill>
                  <a:schemeClr val="bg2"/>
                </a:solidFill>
              </a:rPr>
              <a:t>the </a:t>
            </a:r>
            <a:r>
              <a:rPr lang="en-US" sz="1600" dirty="0">
                <a:solidFill>
                  <a:schemeClr val="bg2"/>
                </a:solidFill>
              </a:rPr>
              <a:t>reference </a:t>
            </a:r>
            <a:r>
              <a:rPr lang="en-US" sz="1600" dirty="0" smtClean="0">
                <a:solidFill>
                  <a:schemeClr val="bg2"/>
                </a:solidFill>
              </a:rPr>
              <a:t>point, </a:t>
            </a:r>
            <a:r>
              <a:rPr lang="en-US" sz="1600" u="sng" dirty="0" smtClean="0">
                <a:solidFill>
                  <a:schemeClr val="bg2"/>
                </a:solidFill>
              </a:rPr>
              <a:t>and</a:t>
            </a:r>
            <a:r>
              <a:rPr lang="en-US" sz="1600" dirty="0" smtClean="0">
                <a:solidFill>
                  <a:schemeClr val="bg2"/>
                </a:solidFill>
              </a:rPr>
              <a:t> the voltage is usually assigned to be </a:t>
            </a:r>
            <a:r>
              <a:rPr lang="en-US" sz="1600" dirty="0">
                <a:solidFill>
                  <a:schemeClr val="bg2"/>
                </a:solidFill>
              </a:rPr>
              <a:t>zero </a:t>
            </a:r>
            <a:r>
              <a:rPr lang="en-US" sz="1600" dirty="0" smtClean="0">
                <a:solidFill>
                  <a:schemeClr val="bg2"/>
                </a:solidFill>
              </a:rPr>
              <a:t>volts at the ground.</a:t>
            </a:r>
            <a:endParaRPr lang="en-US" sz="1600" dirty="0">
              <a:solidFill>
                <a:schemeClr val="bg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34"/>
          <p:cNvSpPr>
            <a:spLocks noChangeArrowheads="1"/>
          </p:cNvSpPr>
          <p:nvPr/>
        </p:nvSpPr>
        <p:spPr bwMode="auto">
          <a:xfrm>
            <a:off x="4825365" y="5539668"/>
            <a:ext cx="1984375" cy="479425"/>
          </a:xfrm>
          <a:prstGeom prst="rect">
            <a:avLst/>
          </a:prstGeom>
          <a:solidFill>
            <a:srgbClr val="FFCCFF"/>
          </a:solidFill>
          <a:ln w="12700" algn="ctr">
            <a:solidFill>
              <a:schemeClr val="tx1"/>
            </a:solidFill>
            <a:round/>
            <a:headEnd type="none" w="sm" len="sm"/>
            <a:tailEnd type="none" w="sm" len="sm"/>
          </a:ln>
        </p:spPr>
        <p:txBody>
          <a:bodyPr wrap="none"/>
          <a:lstStyle/>
          <a:p>
            <a:endParaRPr lang="en-US"/>
          </a:p>
        </p:txBody>
      </p:sp>
      <p:sp>
        <p:nvSpPr>
          <p:cNvPr id="131074" name="Text Box 2"/>
          <p:cNvSpPr txBox="1">
            <a:spLocks noChangeArrowheads="1"/>
          </p:cNvSpPr>
          <p:nvPr/>
        </p:nvSpPr>
        <p:spPr bwMode="auto">
          <a:xfrm>
            <a:off x="3267075" y="0"/>
            <a:ext cx="2160588" cy="701675"/>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Example</a:t>
            </a:r>
          </a:p>
        </p:txBody>
      </p:sp>
      <p:graphicFrame>
        <p:nvGraphicFramePr>
          <p:cNvPr id="2050" name="Object 40"/>
          <p:cNvGraphicFramePr>
            <a:graphicFrameLocks noChangeAspect="1"/>
          </p:cNvGraphicFramePr>
          <p:nvPr/>
        </p:nvGraphicFramePr>
        <p:xfrm>
          <a:off x="982028" y="4907843"/>
          <a:ext cx="2901950" cy="479425"/>
        </p:xfrm>
        <a:graphic>
          <a:graphicData uri="http://schemas.openxmlformats.org/presentationml/2006/ole">
            <mc:AlternateContent xmlns:mc="http://schemas.openxmlformats.org/markup-compatibility/2006">
              <mc:Choice xmlns:v="urn:schemas-microsoft-com:vml" Requires="v">
                <p:oleObj spid="_x0000_s2130" name="Equation" r:id="rId4" imgW="1536033" imgH="253890" progId="Equation.DSMT4">
                  <p:embed/>
                </p:oleObj>
              </mc:Choice>
              <mc:Fallback>
                <p:oleObj name="Equation" r:id="rId4" imgW="1536033" imgH="253890" progId="Equation.DSMT4">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2028" y="4907843"/>
                        <a:ext cx="29019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43"/>
          <p:cNvGraphicFramePr>
            <a:graphicFrameLocks noChangeAspect="1"/>
          </p:cNvGraphicFramePr>
          <p:nvPr/>
        </p:nvGraphicFramePr>
        <p:xfrm>
          <a:off x="1550353" y="5539668"/>
          <a:ext cx="1700212" cy="479425"/>
        </p:xfrm>
        <a:graphic>
          <a:graphicData uri="http://schemas.openxmlformats.org/presentationml/2006/ole">
            <mc:AlternateContent xmlns:mc="http://schemas.openxmlformats.org/markup-compatibility/2006">
              <mc:Choice xmlns:v="urn:schemas-microsoft-com:vml" Requires="v">
                <p:oleObj spid="_x0000_s2131" name="Equation" r:id="rId6" imgW="901309" imgH="253890" progId="Equation.DSMT4">
                  <p:embed/>
                </p:oleObj>
              </mc:Choice>
              <mc:Fallback>
                <p:oleObj name="Equation" r:id="rId6" imgW="901309" imgH="253890" progId="Equation.DSMT4">
                  <p:embed/>
                  <p:pic>
                    <p:nvPicPr>
                      <p:cNvPr id="0"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50353" y="5539668"/>
                        <a:ext cx="1700212"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44"/>
          <p:cNvGraphicFramePr>
            <a:graphicFrameLocks noChangeAspect="1"/>
          </p:cNvGraphicFramePr>
          <p:nvPr/>
        </p:nvGraphicFramePr>
        <p:xfrm>
          <a:off x="5012690" y="5563480"/>
          <a:ext cx="1677988" cy="430213"/>
        </p:xfrm>
        <a:graphic>
          <a:graphicData uri="http://schemas.openxmlformats.org/presentationml/2006/ole">
            <mc:AlternateContent xmlns:mc="http://schemas.openxmlformats.org/markup-compatibility/2006">
              <mc:Choice xmlns:v="urn:schemas-microsoft-com:vml" Requires="v">
                <p:oleObj spid="_x0000_s2132" name="Equation" r:id="rId8" imgW="889000" imgH="228600" progId="Equation.DSMT4">
                  <p:embed/>
                </p:oleObj>
              </mc:Choice>
              <mc:Fallback>
                <p:oleObj name="Equation" r:id="rId8" imgW="889000" imgH="228600" progId="Equation.DSMT4">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2690" y="5563480"/>
                        <a:ext cx="1677988"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7" name="AutoShape 45"/>
          <p:cNvSpPr>
            <a:spLocks noChangeArrowheads="1"/>
          </p:cNvSpPr>
          <p:nvPr/>
        </p:nvSpPr>
        <p:spPr bwMode="auto">
          <a:xfrm>
            <a:off x="3880803" y="5646030"/>
            <a:ext cx="566737" cy="233363"/>
          </a:xfrm>
          <a:prstGeom prst="rightArrow">
            <a:avLst>
              <a:gd name="adj1" fmla="val 50000"/>
              <a:gd name="adj2" fmla="val 60714"/>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sp>
        <p:nvSpPr>
          <p:cNvPr id="2058" name="Text Box 47"/>
          <p:cNvSpPr txBox="1">
            <a:spLocks noChangeArrowheads="1"/>
          </p:cNvSpPr>
          <p:nvPr/>
        </p:nvSpPr>
        <p:spPr bwMode="auto">
          <a:xfrm>
            <a:off x="4526164" y="3370994"/>
            <a:ext cx="3875892" cy="1200329"/>
          </a:xfrm>
          <a:prstGeom prst="rect">
            <a:avLst/>
          </a:prstGeom>
          <a:noFill/>
          <a:ln w="19050">
            <a:solidFill>
              <a:schemeClr val="bg2"/>
            </a:solidFill>
            <a:miter lim="800000"/>
            <a:headEnd type="none" w="sm" len="sm"/>
            <a:tailEnd type="none" w="sm" len="sm"/>
          </a:ln>
        </p:spPr>
        <p:txBody>
          <a:bodyPr wrap="square">
            <a:spAutoFit/>
          </a:bodyPr>
          <a:lstStyle/>
          <a:p>
            <a:pPr algn="ctr"/>
            <a:r>
              <a:rPr lang="en-US" b="1" dirty="0">
                <a:solidFill>
                  <a:schemeClr val="bg2"/>
                </a:solidFill>
              </a:rPr>
              <a:t>Note:</a:t>
            </a:r>
            <a:r>
              <a:rPr lang="en-US" dirty="0">
                <a:solidFill>
                  <a:schemeClr val="bg2"/>
                </a:solidFill>
              </a:rPr>
              <a:t> </a:t>
            </a:r>
            <a:endParaRPr lang="en-US" dirty="0" smtClean="0">
              <a:solidFill>
                <a:schemeClr val="bg2"/>
              </a:solidFill>
            </a:endParaRPr>
          </a:p>
          <a:p>
            <a:pPr algn="ctr"/>
            <a:r>
              <a:rPr lang="en-US" dirty="0" smtClean="0">
                <a:solidFill>
                  <a:schemeClr val="bg2"/>
                </a:solidFill>
              </a:rPr>
              <a:t>For </a:t>
            </a:r>
            <a:r>
              <a:rPr lang="en-US" dirty="0">
                <a:solidFill>
                  <a:schemeClr val="bg2"/>
                </a:solidFill>
              </a:rPr>
              <a:t>most </a:t>
            </a:r>
            <a:r>
              <a:rPr lang="en-US" dirty="0" smtClean="0">
                <a:solidFill>
                  <a:schemeClr val="bg2"/>
                </a:solidFill>
              </a:rPr>
              <a:t>DC voltage </a:t>
            </a:r>
            <a:r>
              <a:rPr lang="en-US" dirty="0">
                <a:solidFill>
                  <a:schemeClr val="bg2"/>
                </a:solidFill>
              </a:rPr>
              <a:t>sources, it is the negative terminal that is </a:t>
            </a:r>
            <a:r>
              <a:rPr lang="en-US" dirty="0" smtClean="0">
                <a:solidFill>
                  <a:schemeClr val="bg2"/>
                </a:solidFill>
              </a:rPr>
              <a:t>grounded (as shown here).</a:t>
            </a:r>
            <a:endParaRPr lang="en-US" dirty="0">
              <a:solidFill>
                <a:schemeClr val="bg2"/>
              </a:solidFill>
            </a:endParaRPr>
          </a:p>
        </p:txBody>
      </p:sp>
      <p:sp>
        <p:nvSpPr>
          <p:cNvPr id="36" name="Slide Number Placeholder 35"/>
          <p:cNvSpPr>
            <a:spLocks noGrp="1"/>
          </p:cNvSpPr>
          <p:nvPr>
            <p:ph type="sldNum" sz="quarter" idx="4"/>
          </p:nvPr>
        </p:nvSpPr>
        <p:spPr/>
        <p:txBody>
          <a:bodyPr/>
          <a:lstStyle/>
          <a:p>
            <a:pPr>
              <a:defRPr/>
            </a:pPr>
            <a:fld id="{554E014D-B399-4B40-A20B-ED06D7FA19C5}" type="slidenum">
              <a:rPr lang="en-US" smtClean="0"/>
              <a:pPr>
                <a:defRPr/>
              </a:pPr>
              <a:t>5</a:t>
            </a:fld>
            <a:endParaRPr lang="en-US"/>
          </a:p>
        </p:txBody>
      </p:sp>
      <p:sp>
        <p:nvSpPr>
          <p:cNvPr id="37" name="TextBox 36"/>
          <p:cNvSpPr txBox="1"/>
          <p:nvPr/>
        </p:nvSpPr>
        <p:spPr>
          <a:xfrm>
            <a:off x="2713698" y="874360"/>
            <a:ext cx="4414991" cy="400110"/>
          </a:xfrm>
          <a:prstGeom prst="rect">
            <a:avLst/>
          </a:prstGeom>
          <a:noFill/>
        </p:spPr>
        <p:txBody>
          <a:bodyPr wrap="none" rtlCol="0">
            <a:spAutoFit/>
          </a:bodyPr>
          <a:lstStyle/>
          <a:p>
            <a:r>
              <a:rPr lang="en-US" sz="2000" dirty="0" smtClean="0">
                <a:solidFill>
                  <a:srgbClr val="FF0000"/>
                </a:solidFill>
              </a:rPr>
              <a:t>An </a:t>
            </a:r>
            <a:r>
              <a:rPr lang="en-US" sz="2000" u="sng" dirty="0" smtClean="0">
                <a:solidFill>
                  <a:srgbClr val="FF0000"/>
                </a:solidFill>
              </a:rPr>
              <a:t>unusual</a:t>
            </a:r>
            <a:r>
              <a:rPr lang="en-US" sz="2000" dirty="0" smtClean="0">
                <a:solidFill>
                  <a:srgbClr val="FF0000"/>
                </a:solidFill>
              </a:rPr>
              <a:t> choice of reference point!</a:t>
            </a:r>
            <a:endParaRPr lang="en-US" sz="2000" dirty="0">
              <a:solidFill>
                <a:srgbClr val="FF0000"/>
              </a:solidFill>
            </a:endParaRPr>
          </a:p>
        </p:txBody>
      </p:sp>
      <p:sp>
        <p:nvSpPr>
          <p:cNvPr id="38" name="TextBox 37"/>
          <p:cNvSpPr txBox="1"/>
          <p:nvPr/>
        </p:nvSpPr>
        <p:spPr>
          <a:xfrm>
            <a:off x="2468935" y="6263634"/>
            <a:ext cx="3852337" cy="369332"/>
          </a:xfrm>
          <a:prstGeom prst="rect">
            <a:avLst/>
          </a:prstGeom>
          <a:solidFill>
            <a:srgbClr val="FFFF99"/>
          </a:solidFill>
        </p:spPr>
        <p:txBody>
          <a:bodyPr wrap="none" rtlCol="0">
            <a:spAutoFit/>
          </a:bodyPr>
          <a:lstStyle/>
          <a:p>
            <a:pPr algn="ctr"/>
            <a:r>
              <a:rPr lang="en-US" dirty="0" smtClean="0">
                <a:solidFill>
                  <a:schemeClr val="bg2"/>
                </a:solidFill>
              </a:rPr>
              <a:t>The potential of the earth is </a:t>
            </a:r>
            <a:r>
              <a:rPr lang="en-US" dirty="0" smtClean="0">
                <a:solidFill>
                  <a:schemeClr val="bg2"/>
                </a:solidFill>
                <a:latin typeface="+mn-lt"/>
              </a:rPr>
              <a:t>-12 </a:t>
            </a:r>
            <a:r>
              <a:rPr lang="en-US" dirty="0" smtClean="0">
                <a:solidFill>
                  <a:schemeClr val="bg2"/>
                </a:solidFill>
              </a:rPr>
              <a:t>[</a:t>
            </a:r>
            <a:r>
              <a:rPr lang="en-US" dirty="0" smtClean="0">
                <a:solidFill>
                  <a:schemeClr val="bg2"/>
                </a:solidFill>
                <a:latin typeface="+mn-lt"/>
              </a:rPr>
              <a:t>V</a:t>
            </a:r>
            <a:r>
              <a:rPr lang="en-US" dirty="0" smtClean="0">
                <a:solidFill>
                  <a:schemeClr val="bg2"/>
                </a:solidFill>
              </a:rPr>
              <a:t>] !</a:t>
            </a:r>
            <a:endParaRPr lang="en-US" dirty="0">
              <a:solidFill>
                <a:schemeClr val="bg2"/>
              </a:solidFill>
            </a:endParaRPr>
          </a:p>
        </p:txBody>
      </p:sp>
      <p:grpSp>
        <p:nvGrpSpPr>
          <p:cNvPr id="46" name="Group 45"/>
          <p:cNvGrpSpPr/>
          <p:nvPr/>
        </p:nvGrpSpPr>
        <p:grpSpPr>
          <a:xfrm>
            <a:off x="349709" y="1188339"/>
            <a:ext cx="5726503" cy="3382984"/>
            <a:chOff x="142875" y="907018"/>
            <a:chExt cx="6018434" cy="3555445"/>
          </a:xfrm>
        </p:grpSpPr>
        <p:grpSp>
          <p:nvGrpSpPr>
            <p:cNvPr id="2059" name="Group 29"/>
            <p:cNvGrpSpPr>
              <a:grpSpLocks/>
            </p:cNvGrpSpPr>
            <p:nvPr/>
          </p:nvGrpSpPr>
          <p:grpSpPr bwMode="auto">
            <a:xfrm>
              <a:off x="1325764" y="4157664"/>
              <a:ext cx="844550" cy="254000"/>
              <a:chOff x="3266" y="2045"/>
              <a:chExt cx="532" cy="160"/>
            </a:xfrm>
          </p:grpSpPr>
          <p:sp>
            <p:nvSpPr>
              <p:cNvPr id="2081" name="Line 8"/>
              <p:cNvSpPr>
                <a:spLocks noChangeShapeType="1"/>
              </p:cNvSpPr>
              <p:nvPr/>
            </p:nvSpPr>
            <p:spPr bwMode="auto">
              <a:xfrm>
                <a:off x="3266" y="2045"/>
                <a:ext cx="532" cy="0"/>
              </a:xfrm>
              <a:prstGeom prst="line">
                <a:avLst/>
              </a:prstGeom>
              <a:noFill/>
              <a:ln w="38100">
                <a:solidFill>
                  <a:srgbClr val="008000"/>
                </a:solidFill>
                <a:round/>
                <a:headEnd type="none" w="sm" len="sm"/>
                <a:tailEnd type="none" w="sm" len="sm"/>
              </a:ln>
            </p:spPr>
            <p:txBody>
              <a:bodyPr wrap="none"/>
              <a:lstStyle/>
              <a:p>
                <a:endParaRPr lang="en-US"/>
              </a:p>
            </p:txBody>
          </p:sp>
          <p:sp>
            <p:nvSpPr>
              <p:cNvPr id="2082" name="Line 9"/>
              <p:cNvSpPr>
                <a:spLocks noChangeShapeType="1"/>
              </p:cNvSpPr>
              <p:nvPr/>
            </p:nvSpPr>
            <p:spPr bwMode="auto">
              <a:xfrm>
                <a:off x="3362" y="2125"/>
                <a:ext cx="316" cy="0"/>
              </a:xfrm>
              <a:prstGeom prst="line">
                <a:avLst/>
              </a:prstGeom>
              <a:noFill/>
              <a:ln w="38100">
                <a:solidFill>
                  <a:srgbClr val="008000"/>
                </a:solidFill>
                <a:round/>
                <a:headEnd type="none" w="sm" len="sm"/>
                <a:tailEnd type="none" w="sm" len="sm"/>
              </a:ln>
            </p:spPr>
            <p:txBody>
              <a:bodyPr wrap="none"/>
              <a:lstStyle/>
              <a:p>
                <a:endParaRPr lang="en-US"/>
              </a:p>
            </p:txBody>
          </p:sp>
          <p:sp>
            <p:nvSpPr>
              <p:cNvPr id="2083" name="Line 10"/>
              <p:cNvSpPr>
                <a:spLocks noChangeShapeType="1"/>
              </p:cNvSpPr>
              <p:nvPr/>
            </p:nvSpPr>
            <p:spPr bwMode="auto">
              <a:xfrm>
                <a:off x="3466" y="2205"/>
                <a:ext cx="124" cy="0"/>
              </a:xfrm>
              <a:prstGeom prst="line">
                <a:avLst/>
              </a:prstGeom>
              <a:noFill/>
              <a:ln w="38100">
                <a:solidFill>
                  <a:srgbClr val="008000"/>
                </a:solidFill>
                <a:round/>
                <a:headEnd type="none" w="sm" len="sm"/>
                <a:tailEnd type="none" w="sm" len="sm"/>
              </a:ln>
            </p:spPr>
            <p:txBody>
              <a:bodyPr wrap="none"/>
              <a:lstStyle/>
              <a:p>
                <a:endParaRPr lang="en-US"/>
              </a:p>
            </p:txBody>
          </p:sp>
        </p:grpSp>
        <p:sp>
          <p:nvSpPr>
            <p:cNvPr id="2060" name="Oval 14"/>
            <p:cNvSpPr>
              <a:spLocks noChangeArrowheads="1"/>
            </p:cNvSpPr>
            <p:nvPr/>
          </p:nvSpPr>
          <p:spPr bwMode="auto">
            <a:xfrm>
              <a:off x="944764" y="2379664"/>
              <a:ext cx="449263" cy="449263"/>
            </a:xfrm>
            <a:prstGeom prst="ellipse">
              <a:avLst/>
            </a:prstGeom>
            <a:noFill/>
            <a:ln w="38100">
              <a:solidFill>
                <a:schemeClr val="bg2"/>
              </a:solidFill>
              <a:round/>
              <a:headEnd type="none" w="sm" len="sm"/>
              <a:tailEnd type="none" w="sm" len="sm"/>
            </a:ln>
          </p:spPr>
          <p:txBody>
            <a:bodyPr wrap="none" anchor="ctr"/>
            <a:lstStyle/>
            <a:p>
              <a:endParaRPr lang="en-US"/>
            </a:p>
          </p:txBody>
        </p:sp>
        <p:sp>
          <p:nvSpPr>
            <p:cNvPr id="2061" name="Text Box 15"/>
            <p:cNvSpPr txBox="1">
              <a:spLocks noChangeArrowheads="1"/>
            </p:cNvSpPr>
            <p:nvPr/>
          </p:nvSpPr>
          <p:spPr bwMode="auto">
            <a:xfrm>
              <a:off x="1008264" y="2347914"/>
              <a:ext cx="317500" cy="366713"/>
            </a:xfrm>
            <a:prstGeom prst="rect">
              <a:avLst/>
            </a:prstGeom>
            <a:noFill/>
            <a:ln w="12700">
              <a:noFill/>
              <a:miter lim="800000"/>
              <a:headEnd type="none" w="sm" len="sm"/>
              <a:tailEnd type="none" w="sm" len="sm"/>
            </a:ln>
          </p:spPr>
          <p:txBody>
            <a:bodyPr wrap="none">
              <a:spAutoFit/>
            </a:bodyPr>
            <a:lstStyle/>
            <a:p>
              <a:r>
                <a:rPr lang="en-US">
                  <a:solidFill>
                    <a:schemeClr val="bg2"/>
                  </a:solidFill>
                </a:rPr>
                <a:t>+</a:t>
              </a:r>
            </a:p>
          </p:txBody>
        </p:sp>
        <p:sp>
          <p:nvSpPr>
            <p:cNvPr id="2062" name="Text Box 16"/>
            <p:cNvSpPr txBox="1">
              <a:spLocks noChangeArrowheads="1"/>
            </p:cNvSpPr>
            <p:nvPr/>
          </p:nvSpPr>
          <p:spPr bwMode="auto">
            <a:xfrm>
              <a:off x="1038427" y="2505076"/>
              <a:ext cx="260350" cy="366713"/>
            </a:xfrm>
            <a:prstGeom prst="rect">
              <a:avLst/>
            </a:prstGeom>
            <a:noFill/>
            <a:ln w="12700">
              <a:noFill/>
              <a:miter lim="800000"/>
              <a:headEnd type="none" w="sm" len="sm"/>
              <a:tailEnd type="none" w="sm" len="sm"/>
            </a:ln>
          </p:spPr>
          <p:txBody>
            <a:bodyPr wrap="none">
              <a:spAutoFit/>
            </a:bodyPr>
            <a:lstStyle/>
            <a:p>
              <a:r>
                <a:rPr lang="en-US" dirty="0">
                  <a:solidFill>
                    <a:schemeClr val="bg2"/>
                  </a:solidFill>
                </a:rPr>
                <a:t>-</a:t>
              </a:r>
            </a:p>
          </p:txBody>
        </p:sp>
        <p:sp>
          <p:nvSpPr>
            <p:cNvPr id="2065" name="Line 22"/>
            <p:cNvSpPr>
              <a:spLocks noChangeShapeType="1"/>
            </p:cNvSpPr>
            <p:nvPr/>
          </p:nvSpPr>
          <p:spPr bwMode="auto">
            <a:xfrm flipV="1">
              <a:off x="1160664" y="1546226"/>
              <a:ext cx="0" cy="814388"/>
            </a:xfrm>
            <a:prstGeom prst="line">
              <a:avLst/>
            </a:prstGeom>
            <a:noFill/>
            <a:ln w="12700">
              <a:solidFill>
                <a:schemeClr val="bg2"/>
              </a:solidFill>
              <a:round/>
              <a:headEnd type="none" w="sm" len="sm"/>
              <a:tailEnd type="none" w="sm" len="sm"/>
            </a:ln>
          </p:spPr>
          <p:txBody>
            <a:bodyPr wrap="none"/>
            <a:lstStyle/>
            <a:p>
              <a:endParaRPr lang="en-US"/>
            </a:p>
          </p:txBody>
        </p:sp>
        <p:sp>
          <p:nvSpPr>
            <p:cNvPr id="2066" name="Line 23"/>
            <p:cNvSpPr>
              <a:spLocks noChangeShapeType="1"/>
            </p:cNvSpPr>
            <p:nvPr/>
          </p:nvSpPr>
          <p:spPr bwMode="auto">
            <a:xfrm>
              <a:off x="1160664" y="1546226"/>
              <a:ext cx="1231900" cy="0"/>
            </a:xfrm>
            <a:prstGeom prst="line">
              <a:avLst/>
            </a:prstGeom>
            <a:noFill/>
            <a:ln w="12700">
              <a:solidFill>
                <a:schemeClr val="bg2"/>
              </a:solidFill>
              <a:round/>
              <a:headEnd type="none" w="sm" len="sm"/>
              <a:tailEnd type="none" w="sm" len="sm"/>
            </a:ln>
          </p:spPr>
          <p:txBody>
            <a:bodyPr wrap="none"/>
            <a:lstStyle/>
            <a:p>
              <a:endParaRPr lang="en-US"/>
            </a:p>
          </p:txBody>
        </p:sp>
        <p:sp>
          <p:nvSpPr>
            <p:cNvPr id="2067" name="Line 24"/>
            <p:cNvSpPr>
              <a:spLocks noChangeShapeType="1"/>
            </p:cNvSpPr>
            <p:nvPr/>
          </p:nvSpPr>
          <p:spPr bwMode="auto">
            <a:xfrm>
              <a:off x="2392564" y="1546226"/>
              <a:ext cx="0" cy="801688"/>
            </a:xfrm>
            <a:prstGeom prst="line">
              <a:avLst/>
            </a:prstGeom>
            <a:noFill/>
            <a:ln w="12700">
              <a:solidFill>
                <a:schemeClr val="bg2"/>
              </a:solidFill>
              <a:round/>
              <a:headEnd type="none" w="sm" len="sm"/>
              <a:tailEnd type="none" w="sm" len="sm"/>
            </a:ln>
          </p:spPr>
          <p:txBody>
            <a:bodyPr wrap="none"/>
            <a:lstStyle/>
            <a:p>
              <a:endParaRPr lang="en-US"/>
            </a:p>
          </p:txBody>
        </p:sp>
        <p:sp>
          <p:nvSpPr>
            <p:cNvPr id="2068" name="Line 25"/>
            <p:cNvSpPr>
              <a:spLocks noChangeShapeType="1"/>
            </p:cNvSpPr>
            <p:nvPr/>
          </p:nvSpPr>
          <p:spPr bwMode="auto">
            <a:xfrm flipV="1">
              <a:off x="1173364" y="2854326"/>
              <a:ext cx="0" cy="814388"/>
            </a:xfrm>
            <a:prstGeom prst="line">
              <a:avLst/>
            </a:prstGeom>
            <a:noFill/>
            <a:ln w="12700">
              <a:solidFill>
                <a:schemeClr val="bg2"/>
              </a:solidFill>
              <a:round/>
              <a:headEnd type="none" w="sm" len="sm"/>
              <a:tailEnd type="none" w="sm" len="sm"/>
            </a:ln>
          </p:spPr>
          <p:txBody>
            <a:bodyPr wrap="none"/>
            <a:lstStyle/>
            <a:p>
              <a:endParaRPr lang="en-US"/>
            </a:p>
          </p:txBody>
        </p:sp>
        <p:sp>
          <p:nvSpPr>
            <p:cNvPr id="2069" name="Line 26"/>
            <p:cNvSpPr>
              <a:spLocks noChangeShapeType="1"/>
            </p:cNvSpPr>
            <p:nvPr/>
          </p:nvSpPr>
          <p:spPr bwMode="auto">
            <a:xfrm>
              <a:off x="1173364" y="3668714"/>
              <a:ext cx="1231900" cy="0"/>
            </a:xfrm>
            <a:prstGeom prst="line">
              <a:avLst/>
            </a:prstGeom>
            <a:noFill/>
            <a:ln w="12700">
              <a:solidFill>
                <a:schemeClr val="bg2"/>
              </a:solidFill>
              <a:round/>
              <a:headEnd type="none" w="sm" len="sm"/>
              <a:tailEnd type="none" w="sm" len="sm"/>
            </a:ln>
          </p:spPr>
          <p:txBody>
            <a:bodyPr wrap="none"/>
            <a:lstStyle/>
            <a:p>
              <a:endParaRPr lang="en-US"/>
            </a:p>
          </p:txBody>
        </p:sp>
        <p:sp>
          <p:nvSpPr>
            <p:cNvPr id="2070" name="Line 27"/>
            <p:cNvSpPr>
              <a:spLocks noChangeShapeType="1"/>
            </p:cNvSpPr>
            <p:nvPr/>
          </p:nvSpPr>
          <p:spPr bwMode="auto">
            <a:xfrm>
              <a:off x="2405264" y="2868286"/>
              <a:ext cx="0" cy="801688"/>
            </a:xfrm>
            <a:prstGeom prst="line">
              <a:avLst/>
            </a:prstGeom>
            <a:noFill/>
            <a:ln w="12700">
              <a:solidFill>
                <a:schemeClr val="bg2"/>
              </a:solidFill>
              <a:round/>
              <a:headEnd type="none" w="sm" len="sm"/>
              <a:tailEnd type="none" w="sm" len="sm"/>
            </a:ln>
          </p:spPr>
          <p:txBody>
            <a:bodyPr wrap="none"/>
            <a:lstStyle/>
            <a:p>
              <a:endParaRPr lang="en-US"/>
            </a:p>
          </p:txBody>
        </p:sp>
        <p:sp>
          <p:nvSpPr>
            <p:cNvPr id="2072" name="Line 30"/>
            <p:cNvSpPr>
              <a:spLocks noChangeShapeType="1"/>
            </p:cNvSpPr>
            <p:nvPr/>
          </p:nvSpPr>
          <p:spPr bwMode="auto">
            <a:xfrm>
              <a:off x="1744864" y="3681414"/>
              <a:ext cx="0" cy="488950"/>
            </a:xfrm>
            <a:prstGeom prst="line">
              <a:avLst/>
            </a:prstGeom>
            <a:noFill/>
            <a:ln w="38100">
              <a:solidFill>
                <a:srgbClr val="008000"/>
              </a:solidFill>
              <a:round/>
              <a:headEnd type="none" w="sm" len="sm"/>
              <a:tailEnd type="none" w="sm" len="sm"/>
            </a:ln>
          </p:spPr>
          <p:txBody>
            <a:bodyPr wrap="none"/>
            <a:lstStyle/>
            <a:p>
              <a:endParaRPr lang="en-US"/>
            </a:p>
          </p:txBody>
        </p:sp>
        <p:sp>
          <p:nvSpPr>
            <p:cNvPr id="2073" name="Line 31"/>
            <p:cNvSpPr>
              <a:spLocks noChangeShapeType="1"/>
            </p:cNvSpPr>
            <p:nvPr/>
          </p:nvSpPr>
          <p:spPr bwMode="auto">
            <a:xfrm>
              <a:off x="2392564" y="1787526"/>
              <a:ext cx="2032000" cy="0"/>
            </a:xfrm>
            <a:prstGeom prst="line">
              <a:avLst/>
            </a:prstGeom>
            <a:noFill/>
            <a:ln w="38100">
              <a:solidFill>
                <a:schemeClr val="bg2"/>
              </a:solidFill>
              <a:round/>
              <a:headEnd type="none" w="sm" len="sm"/>
              <a:tailEnd type="none" w="sm" len="sm"/>
            </a:ln>
          </p:spPr>
          <p:txBody>
            <a:bodyPr wrap="none"/>
            <a:lstStyle/>
            <a:p>
              <a:endParaRPr lang="en-US"/>
            </a:p>
          </p:txBody>
        </p:sp>
        <p:sp>
          <p:nvSpPr>
            <p:cNvPr id="2074" name="Line 32"/>
            <p:cNvSpPr>
              <a:spLocks noChangeShapeType="1"/>
            </p:cNvSpPr>
            <p:nvPr/>
          </p:nvSpPr>
          <p:spPr bwMode="auto">
            <a:xfrm>
              <a:off x="4411864" y="1787526"/>
              <a:ext cx="0" cy="547688"/>
            </a:xfrm>
            <a:prstGeom prst="line">
              <a:avLst/>
            </a:prstGeom>
            <a:noFill/>
            <a:ln w="38100">
              <a:solidFill>
                <a:schemeClr val="bg2"/>
              </a:solidFill>
              <a:round/>
              <a:headEnd type="none" w="sm" len="sm"/>
              <a:tailEnd type="none" w="sm" len="sm"/>
            </a:ln>
          </p:spPr>
          <p:txBody>
            <a:bodyPr wrap="none"/>
            <a:lstStyle/>
            <a:p>
              <a:endParaRPr lang="en-US"/>
            </a:p>
          </p:txBody>
        </p:sp>
        <p:sp>
          <p:nvSpPr>
            <p:cNvPr id="2075" name="AutoShape 33"/>
            <p:cNvSpPr>
              <a:spLocks noChangeArrowheads="1"/>
            </p:cNvSpPr>
            <p:nvPr/>
          </p:nvSpPr>
          <p:spPr bwMode="auto">
            <a:xfrm flipV="1">
              <a:off x="4309316" y="2335214"/>
              <a:ext cx="203200" cy="312738"/>
            </a:xfrm>
            <a:prstGeom prst="triangle">
              <a:avLst>
                <a:gd name="adj" fmla="val 50000"/>
              </a:avLst>
            </a:prstGeom>
            <a:solidFill>
              <a:schemeClr val="bg2"/>
            </a:solidFill>
            <a:ln w="12700">
              <a:solidFill>
                <a:schemeClr val="bg2"/>
              </a:solidFill>
              <a:miter lim="800000"/>
              <a:headEnd type="none" w="sm" len="sm"/>
              <a:tailEnd type="none" w="sm" len="sm"/>
            </a:ln>
          </p:spPr>
          <p:txBody>
            <a:bodyPr wrap="none" anchor="ctr"/>
            <a:lstStyle/>
            <a:p>
              <a:endParaRPr lang="en-US"/>
            </a:p>
          </p:txBody>
        </p:sp>
        <p:sp>
          <p:nvSpPr>
            <p:cNvPr id="2077" name="Oval 36"/>
            <p:cNvSpPr>
              <a:spLocks noChangeArrowheads="1"/>
            </p:cNvSpPr>
            <p:nvPr/>
          </p:nvSpPr>
          <p:spPr bwMode="auto">
            <a:xfrm>
              <a:off x="1668664" y="3598864"/>
              <a:ext cx="139700" cy="139700"/>
            </a:xfrm>
            <a:prstGeom prst="ellipse">
              <a:avLst/>
            </a:prstGeom>
            <a:solidFill>
              <a:schemeClr val="accent1"/>
            </a:solidFill>
            <a:ln w="12700">
              <a:solidFill>
                <a:schemeClr val="bg2"/>
              </a:solidFill>
              <a:round/>
              <a:headEnd type="none" w="sm" len="sm"/>
              <a:tailEnd type="none" w="sm" len="sm"/>
            </a:ln>
          </p:spPr>
          <p:txBody>
            <a:bodyPr wrap="none" anchor="ctr"/>
            <a:lstStyle/>
            <a:p>
              <a:endParaRPr lang="en-US"/>
            </a:p>
          </p:txBody>
        </p:sp>
        <p:sp>
          <p:nvSpPr>
            <p:cNvPr id="2079" name="Oval 41"/>
            <p:cNvSpPr>
              <a:spLocks noChangeArrowheads="1"/>
            </p:cNvSpPr>
            <p:nvPr/>
          </p:nvSpPr>
          <p:spPr bwMode="auto">
            <a:xfrm>
              <a:off x="1700414" y="1476376"/>
              <a:ext cx="139700" cy="139700"/>
            </a:xfrm>
            <a:prstGeom prst="ellipse">
              <a:avLst/>
            </a:prstGeom>
            <a:solidFill>
              <a:schemeClr val="accent1"/>
            </a:solidFill>
            <a:ln w="12700">
              <a:solidFill>
                <a:schemeClr val="bg2"/>
              </a:solidFill>
              <a:round/>
              <a:headEnd type="none" w="sm" len="sm"/>
              <a:tailEnd type="none" w="sm" len="sm"/>
            </a:ln>
          </p:spPr>
          <p:txBody>
            <a:bodyPr wrap="none" anchor="ctr"/>
            <a:lstStyle/>
            <a:p>
              <a:endParaRPr lang="en-US"/>
            </a:p>
          </p:txBody>
        </p:sp>
        <p:sp>
          <p:nvSpPr>
            <p:cNvPr id="2063" name="Rectangle 18"/>
            <p:cNvSpPr>
              <a:spLocks noChangeArrowheads="1"/>
            </p:cNvSpPr>
            <p:nvPr/>
          </p:nvSpPr>
          <p:spPr bwMode="auto">
            <a:xfrm>
              <a:off x="2278264" y="2335214"/>
              <a:ext cx="228600" cy="544513"/>
            </a:xfrm>
            <a:prstGeom prst="rect">
              <a:avLst/>
            </a:prstGeom>
            <a:solidFill>
              <a:srgbClr val="969696"/>
            </a:solidFill>
            <a:ln w="12700">
              <a:solidFill>
                <a:schemeClr val="bg2"/>
              </a:solidFill>
              <a:miter lim="800000"/>
              <a:headEnd type="none" w="sm" len="sm"/>
              <a:tailEnd type="none" w="sm" len="sm"/>
            </a:ln>
          </p:spPr>
          <p:txBody>
            <a:bodyPr wrap="none" anchor="ctr"/>
            <a:lstStyle/>
            <a:p>
              <a:endParaRPr lang="en-US"/>
            </a:p>
          </p:txBody>
        </p:sp>
        <p:graphicFrame>
          <p:nvGraphicFramePr>
            <p:cNvPr id="2" name="Object 40"/>
            <p:cNvGraphicFramePr>
              <a:graphicFrameLocks noChangeAspect="1"/>
            </p:cNvGraphicFramePr>
            <p:nvPr/>
          </p:nvGraphicFramePr>
          <p:xfrm>
            <a:off x="4825365" y="2088023"/>
            <a:ext cx="1044013" cy="417053"/>
          </p:xfrm>
          <a:graphic>
            <a:graphicData uri="http://schemas.openxmlformats.org/presentationml/2006/ole">
              <mc:AlternateContent xmlns:mc="http://schemas.openxmlformats.org/markup-compatibility/2006">
                <mc:Choice xmlns:v="urn:schemas-microsoft-com:vml" Requires="v">
                  <p:oleObj spid="_x0000_s2133" name="Equation" r:id="rId10" imgW="634725" imgH="253890" progId="Equation.DSMT4">
                    <p:embed/>
                  </p:oleObj>
                </mc:Choice>
                <mc:Fallback>
                  <p:oleObj name="Equation" r:id="rId10" imgW="634725" imgH="253890" progId="Equation.DSMT4">
                    <p:embed/>
                    <p:pic>
                      <p:nvPicPr>
                        <p:cNvPr id="0" name="Picture 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25365" y="2088023"/>
                          <a:ext cx="1044013" cy="417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4" name="Object 40"/>
            <p:cNvGraphicFramePr>
              <a:graphicFrameLocks noChangeAspect="1"/>
            </p:cNvGraphicFramePr>
            <p:nvPr/>
          </p:nvGraphicFramePr>
          <p:xfrm>
            <a:off x="1609726" y="907018"/>
            <a:ext cx="319289" cy="427284"/>
          </p:xfrm>
          <a:graphic>
            <a:graphicData uri="http://schemas.openxmlformats.org/presentationml/2006/ole">
              <mc:AlternateContent xmlns:mc="http://schemas.openxmlformats.org/markup-compatibility/2006">
                <mc:Choice xmlns:v="urn:schemas-microsoft-com:vml" Requires="v">
                  <p:oleObj spid="_x0000_s2134" name="Equation" r:id="rId12" imgW="152268" imgH="203024" progId="Equation.DSMT4">
                    <p:embed/>
                  </p:oleObj>
                </mc:Choice>
                <mc:Fallback>
                  <p:oleObj name="Equation" r:id="rId12" imgW="152268" imgH="203024" progId="Equation.DSMT4">
                    <p:embed/>
                    <p:pic>
                      <p:nvPicPr>
                        <p:cNvPr id="0"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09726" y="907018"/>
                          <a:ext cx="319289" cy="42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5" name="Object 40"/>
            <p:cNvGraphicFramePr>
              <a:graphicFrameLocks noChangeAspect="1"/>
            </p:cNvGraphicFramePr>
            <p:nvPr/>
          </p:nvGraphicFramePr>
          <p:xfrm>
            <a:off x="1585913" y="3052083"/>
            <a:ext cx="319087" cy="401638"/>
          </p:xfrm>
          <a:graphic>
            <a:graphicData uri="http://schemas.openxmlformats.org/presentationml/2006/ole">
              <mc:AlternateContent xmlns:mc="http://schemas.openxmlformats.org/markup-compatibility/2006">
                <mc:Choice xmlns:v="urn:schemas-microsoft-com:vml" Requires="v">
                  <p:oleObj spid="_x0000_s2135" name="Equation" r:id="rId14" imgW="152334" imgH="190417" progId="Equation.DSMT4">
                    <p:embed/>
                  </p:oleObj>
                </mc:Choice>
                <mc:Fallback>
                  <p:oleObj name="Equation" r:id="rId14" imgW="152334" imgH="190417" progId="Equation.DSMT4">
                    <p:embed/>
                    <p:pic>
                      <p:nvPicPr>
                        <p:cNvPr id="0" name="Picture 2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85913" y="3052083"/>
                          <a:ext cx="319087"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Object 40"/>
            <p:cNvGraphicFramePr>
              <a:graphicFrameLocks noChangeAspect="1"/>
            </p:cNvGraphicFramePr>
            <p:nvPr/>
          </p:nvGraphicFramePr>
          <p:xfrm>
            <a:off x="2697277" y="2468564"/>
            <a:ext cx="838184" cy="411162"/>
          </p:xfrm>
          <a:graphic>
            <a:graphicData uri="http://schemas.openxmlformats.org/presentationml/2006/ole">
              <mc:AlternateContent xmlns:mc="http://schemas.openxmlformats.org/markup-compatibility/2006">
                <mc:Choice xmlns:v="urn:schemas-microsoft-com:vml" Requires="v">
                  <p:oleObj spid="_x0000_s2136" name="Equation" r:id="rId16" imgW="520474" imgH="253890" progId="Equation.DSMT4">
                    <p:embed/>
                  </p:oleObj>
                </mc:Choice>
                <mc:Fallback>
                  <p:oleObj name="Equation" r:id="rId16" imgW="520474" imgH="253890" progId="Equation.DSMT4">
                    <p:embed/>
                    <p:pic>
                      <p:nvPicPr>
                        <p:cNvPr id="0" name="Picture 2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697277" y="2468564"/>
                          <a:ext cx="838184"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40"/>
            <p:cNvGraphicFramePr>
              <a:graphicFrameLocks noChangeAspect="1"/>
            </p:cNvGraphicFramePr>
            <p:nvPr/>
          </p:nvGraphicFramePr>
          <p:xfrm>
            <a:off x="142875" y="2422525"/>
            <a:ext cx="714375" cy="411163"/>
          </p:xfrm>
          <a:graphic>
            <a:graphicData uri="http://schemas.openxmlformats.org/presentationml/2006/ole">
              <mc:AlternateContent xmlns:mc="http://schemas.openxmlformats.org/markup-compatibility/2006">
                <mc:Choice xmlns:v="urn:schemas-microsoft-com:vml" Requires="v">
                  <p:oleObj spid="_x0000_s2137" name="Equation" r:id="rId18" imgW="444114" imgH="253780" progId="Equation.DSMT4">
                    <p:embed/>
                  </p:oleObj>
                </mc:Choice>
                <mc:Fallback>
                  <p:oleObj name="Equation" r:id="rId18" imgW="444114" imgH="253780" progId="Equation.DSMT4">
                    <p:embed/>
                    <p:pic>
                      <p:nvPicPr>
                        <p:cNvPr id="0" name="Picture 2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42875" y="2422525"/>
                          <a:ext cx="71437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 name="Object 10"/>
            <p:cNvGraphicFramePr>
              <a:graphicFrameLocks noChangeAspect="1"/>
            </p:cNvGraphicFramePr>
            <p:nvPr/>
          </p:nvGraphicFramePr>
          <p:xfrm>
            <a:off x="2370137" y="4170364"/>
            <a:ext cx="896934" cy="292099"/>
          </p:xfrm>
          <a:graphic>
            <a:graphicData uri="http://schemas.openxmlformats.org/presentationml/2006/ole">
              <mc:AlternateContent xmlns:mc="http://schemas.openxmlformats.org/markup-compatibility/2006">
                <mc:Choice xmlns:v="urn:schemas-microsoft-com:vml" Requires="v">
                  <p:oleObj spid="_x0000_s2138" name="Equation" r:id="rId20" imgW="545626" imgH="177646" progId="Equation.DSMT4">
                    <p:embed/>
                  </p:oleObj>
                </mc:Choice>
                <mc:Fallback>
                  <p:oleObj name="Equation" r:id="rId20" imgW="545626" imgH="177646" progId="Equation.DSMT4">
                    <p:embed/>
                    <p:pic>
                      <p:nvPicPr>
                        <p:cNvPr id="0" name="Picture 3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370137" y="4170364"/>
                          <a:ext cx="896934" cy="292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11"/>
            <p:cNvGraphicFramePr>
              <a:graphicFrameLocks noChangeAspect="1"/>
            </p:cNvGraphicFramePr>
            <p:nvPr/>
          </p:nvGraphicFramePr>
          <p:xfrm>
            <a:off x="3125152" y="1345401"/>
            <a:ext cx="3036157" cy="297662"/>
          </p:xfrm>
          <a:graphic>
            <a:graphicData uri="http://schemas.openxmlformats.org/presentationml/2006/ole">
              <mc:AlternateContent xmlns:mc="http://schemas.openxmlformats.org/markup-compatibility/2006">
                <mc:Choice xmlns:v="urn:schemas-microsoft-com:vml" Requires="v">
                  <p:oleObj spid="_x0000_s2139" name="Equation" r:id="rId22" imgW="2070100" imgH="203200" progId="Equation.DSMT4">
                    <p:embed/>
                  </p:oleObj>
                </mc:Choice>
                <mc:Fallback>
                  <p:oleObj name="Equation" r:id="rId22" imgW="2070100" imgH="203200" progId="Equation.DSMT4">
                    <p:embed/>
                    <p:pic>
                      <p:nvPicPr>
                        <p:cNvPr id="0" name="Picture 3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125152" y="1345401"/>
                          <a:ext cx="3036157" cy="29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cxnSp>
        <p:nvCxnSpPr>
          <p:cNvPr id="41" name="Straight Connector 40"/>
          <p:cNvCxnSpPr/>
          <p:nvPr/>
        </p:nvCxnSpPr>
        <p:spPr bwMode="auto">
          <a:xfrm flipV="1">
            <a:off x="1780534" y="4907843"/>
            <a:ext cx="450851" cy="479426"/>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33"/>
          <p:cNvSpPr>
            <a:spLocks noChangeArrowheads="1"/>
          </p:cNvSpPr>
          <p:nvPr/>
        </p:nvSpPr>
        <p:spPr bwMode="auto">
          <a:xfrm>
            <a:off x="4581525" y="5926138"/>
            <a:ext cx="1984375" cy="479425"/>
          </a:xfrm>
          <a:prstGeom prst="rect">
            <a:avLst/>
          </a:prstGeom>
          <a:solidFill>
            <a:srgbClr val="FFCCFF"/>
          </a:solidFill>
          <a:ln w="12700" algn="ctr">
            <a:solidFill>
              <a:schemeClr val="tx1"/>
            </a:solidFill>
            <a:round/>
            <a:headEnd type="none" w="sm" len="sm"/>
            <a:tailEnd type="none" w="sm" len="sm"/>
          </a:ln>
        </p:spPr>
        <p:txBody>
          <a:bodyPr wrap="none"/>
          <a:lstStyle/>
          <a:p>
            <a:endParaRPr lang="en-US"/>
          </a:p>
        </p:txBody>
      </p:sp>
      <p:sp>
        <p:nvSpPr>
          <p:cNvPr id="148482" name="Text Box 2"/>
          <p:cNvSpPr txBox="1">
            <a:spLocks noChangeArrowheads="1"/>
          </p:cNvSpPr>
          <p:nvPr/>
        </p:nvSpPr>
        <p:spPr bwMode="auto">
          <a:xfrm>
            <a:off x="2741613" y="0"/>
            <a:ext cx="3743325" cy="701675"/>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Example (cont.)</a:t>
            </a:r>
          </a:p>
        </p:txBody>
      </p:sp>
      <p:graphicFrame>
        <p:nvGraphicFramePr>
          <p:cNvPr id="3074" name="Object 5"/>
          <p:cNvGraphicFramePr>
            <a:graphicFrameLocks noChangeAspect="1"/>
          </p:cNvGraphicFramePr>
          <p:nvPr/>
        </p:nvGraphicFramePr>
        <p:xfrm>
          <a:off x="738188" y="5294313"/>
          <a:ext cx="2900362" cy="479425"/>
        </p:xfrm>
        <a:graphic>
          <a:graphicData uri="http://schemas.openxmlformats.org/presentationml/2006/ole">
            <mc:AlternateContent xmlns:mc="http://schemas.openxmlformats.org/markup-compatibility/2006">
              <mc:Choice xmlns:v="urn:schemas-microsoft-com:vml" Requires="v">
                <p:oleObj spid="_x0000_s3154" name="Equation" r:id="rId4" imgW="1536033" imgH="253890" progId="Equation.DSMT4">
                  <p:embed/>
                </p:oleObj>
              </mc:Choice>
              <mc:Fallback>
                <p:oleObj name="Equation" r:id="rId4" imgW="1536033" imgH="253890" progId="Equation.DSMT4">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188" y="5294313"/>
                        <a:ext cx="2900362"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32"/>
          <p:cNvGraphicFramePr>
            <a:graphicFrameLocks noChangeAspect="1"/>
          </p:cNvGraphicFramePr>
          <p:nvPr/>
        </p:nvGraphicFramePr>
        <p:xfrm>
          <a:off x="1306513" y="5926138"/>
          <a:ext cx="1698625" cy="479425"/>
        </p:xfrm>
        <a:graphic>
          <a:graphicData uri="http://schemas.openxmlformats.org/presentationml/2006/ole">
            <mc:AlternateContent xmlns:mc="http://schemas.openxmlformats.org/markup-compatibility/2006">
              <mc:Choice xmlns:v="urn:schemas-microsoft-com:vml" Requires="v">
                <p:oleObj spid="_x0000_s3155" name="Equation" r:id="rId6" imgW="901309" imgH="253890" progId="Equation.DSMT4">
                  <p:embed/>
                </p:oleObj>
              </mc:Choice>
              <mc:Fallback>
                <p:oleObj name="Equation" r:id="rId6" imgW="901309" imgH="253890" progId="Equation.DSMT4">
                  <p:embed/>
                  <p:pic>
                    <p:nvPicPr>
                      <p:cNvPr id="0"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06513" y="5926138"/>
                        <a:ext cx="1698625"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6" name="Object 33"/>
          <p:cNvGraphicFramePr>
            <a:graphicFrameLocks noChangeAspect="1"/>
          </p:cNvGraphicFramePr>
          <p:nvPr/>
        </p:nvGraphicFramePr>
        <p:xfrm>
          <a:off x="4803775" y="5949950"/>
          <a:ext cx="1604963" cy="430213"/>
        </p:xfrm>
        <a:graphic>
          <a:graphicData uri="http://schemas.openxmlformats.org/presentationml/2006/ole">
            <mc:AlternateContent xmlns:mc="http://schemas.openxmlformats.org/markup-compatibility/2006">
              <mc:Choice xmlns:v="urn:schemas-microsoft-com:vml" Requires="v">
                <p:oleObj spid="_x0000_s3156" name="Equation" r:id="rId8" imgW="850900" imgH="228600" progId="Equation.DSMT4">
                  <p:embed/>
                </p:oleObj>
              </mc:Choice>
              <mc:Fallback>
                <p:oleObj name="Equation" r:id="rId8" imgW="850900" imgH="228600" progId="Equation.DSMT4">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03775" y="5949950"/>
                        <a:ext cx="1604963"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02" name="AutoShape 34"/>
          <p:cNvSpPr>
            <a:spLocks noChangeArrowheads="1"/>
          </p:cNvSpPr>
          <p:nvPr/>
        </p:nvSpPr>
        <p:spPr bwMode="auto">
          <a:xfrm>
            <a:off x="3636963" y="6032500"/>
            <a:ext cx="566737" cy="233363"/>
          </a:xfrm>
          <a:prstGeom prst="rightArrow">
            <a:avLst>
              <a:gd name="adj1" fmla="val 50000"/>
              <a:gd name="adj2" fmla="val 60714"/>
            </a:avLst>
          </a:prstGeom>
          <a:solidFill>
            <a:schemeClr val="accent1"/>
          </a:solidFill>
          <a:ln w="12700">
            <a:solidFill>
              <a:schemeClr val="bg2"/>
            </a:solidFill>
            <a:miter lim="800000"/>
            <a:headEnd type="none" w="sm" len="sm"/>
            <a:tailEnd type="none" w="sm" len="sm"/>
          </a:ln>
        </p:spPr>
        <p:txBody>
          <a:bodyPr wrap="none" anchor="ctr"/>
          <a:lstStyle/>
          <a:p>
            <a:endParaRPr lang="en-US"/>
          </a:p>
        </p:txBody>
      </p:sp>
      <p:sp>
        <p:nvSpPr>
          <p:cNvPr id="3079" name="Text Box 3"/>
          <p:cNvSpPr txBox="1">
            <a:spLocks noChangeArrowheads="1"/>
          </p:cNvSpPr>
          <p:nvPr/>
        </p:nvSpPr>
        <p:spPr bwMode="auto">
          <a:xfrm>
            <a:off x="3889082" y="1345838"/>
            <a:ext cx="4222750" cy="400110"/>
          </a:xfrm>
          <a:prstGeom prst="rect">
            <a:avLst/>
          </a:prstGeom>
          <a:noFill/>
          <a:ln w="12700">
            <a:noFill/>
            <a:miter lim="800000"/>
            <a:headEnd type="none" w="sm" len="sm"/>
            <a:tailEnd type="none" w="sm" len="sm"/>
          </a:ln>
        </p:spPr>
        <p:txBody>
          <a:bodyPr wrap="square">
            <a:spAutoFit/>
          </a:bodyPr>
          <a:lstStyle/>
          <a:p>
            <a:r>
              <a:rPr lang="en-US" sz="2000" dirty="0">
                <a:solidFill>
                  <a:srgbClr val="FF0000"/>
                </a:solidFill>
              </a:rPr>
              <a:t>This is the most common </a:t>
            </a:r>
            <a:r>
              <a:rPr lang="en-US" sz="2000" dirty="0" smtClean="0">
                <a:solidFill>
                  <a:srgbClr val="FF0000"/>
                </a:solidFill>
              </a:rPr>
              <a:t>scenario:</a:t>
            </a:r>
            <a:endParaRPr lang="en-US" dirty="0">
              <a:solidFill>
                <a:srgbClr val="FF0000"/>
              </a:solidFill>
            </a:endParaRPr>
          </a:p>
        </p:txBody>
      </p:sp>
      <p:sp>
        <p:nvSpPr>
          <p:cNvPr id="35" name="Slide Number Placeholder 34"/>
          <p:cNvSpPr>
            <a:spLocks noGrp="1"/>
          </p:cNvSpPr>
          <p:nvPr>
            <p:ph type="sldNum" sz="quarter" idx="4"/>
          </p:nvPr>
        </p:nvSpPr>
        <p:spPr/>
        <p:txBody>
          <a:bodyPr/>
          <a:lstStyle/>
          <a:p>
            <a:pPr>
              <a:defRPr/>
            </a:pPr>
            <a:fld id="{554E014D-B399-4B40-A20B-ED06D7FA19C5}" type="slidenum">
              <a:rPr lang="en-US" smtClean="0"/>
              <a:pPr>
                <a:defRPr/>
              </a:pPr>
              <a:t>6</a:t>
            </a:fld>
            <a:endParaRPr lang="en-US"/>
          </a:p>
        </p:txBody>
      </p:sp>
      <p:sp>
        <p:nvSpPr>
          <p:cNvPr id="37" name="TextBox 36"/>
          <p:cNvSpPr txBox="1"/>
          <p:nvPr/>
        </p:nvSpPr>
        <p:spPr>
          <a:xfrm>
            <a:off x="4379643" y="1805321"/>
            <a:ext cx="4040978" cy="584775"/>
          </a:xfrm>
          <a:prstGeom prst="rect">
            <a:avLst/>
          </a:prstGeom>
          <a:noFill/>
        </p:spPr>
        <p:txBody>
          <a:bodyPr wrap="none" rtlCol="0">
            <a:spAutoFit/>
          </a:bodyPr>
          <a:lstStyle/>
          <a:p>
            <a:pPr>
              <a:buFont typeface="Wingdings" pitchFamily="2" charset="2"/>
              <a:buChar char="§"/>
            </a:pPr>
            <a:r>
              <a:rPr lang="en-US" sz="1600" dirty="0" smtClean="0">
                <a:solidFill>
                  <a:schemeClr val="bg1"/>
                </a:solidFill>
              </a:rPr>
              <a:t> Ground is chosen as the reference.</a:t>
            </a:r>
          </a:p>
          <a:p>
            <a:pPr>
              <a:buFont typeface="Wingdings" pitchFamily="2" charset="2"/>
              <a:buChar char="§"/>
            </a:pPr>
            <a:r>
              <a:rPr lang="en-US" sz="1600" dirty="0" smtClean="0">
                <a:solidFill>
                  <a:schemeClr val="bg1"/>
                </a:solidFill>
              </a:rPr>
              <a:t> The reference voltage is chosen as zero.</a:t>
            </a:r>
          </a:p>
        </p:txBody>
      </p:sp>
      <p:grpSp>
        <p:nvGrpSpPr>
          <p:cNvPr id="45" name="Group 44"/>
          <p:cNvGrpSpPr/>
          <p:nvPr/>
        </p:nvGrpSpPr>
        <p:grpSpPr>
          <a:xfrm>
            <a:off x="425911" y="863474"/>
            <a:ext cx="7019919" cy="3832351"/>
            <a:chOff x="425911" y="863474"/>
            <a:chExt cx="7019919" cy="3832351"/>
          </a:xfrm>
        </p:grpSpPr>
        <p:grpSp>
          <p:nvGrpSpPr>
            <p:cNvPr id="3080" name="Group 7"/>
            <p:cNvGrpSpPr>
              <a:grpSpLocks/>
            </p:cNvGrpSpPr>
            <p:nvPr/>
          </p:nvGrpSpPr>
          <p:grpSpPr bwMode="auto">
            <a:xfrm>
              <a:off x="1674813" y="4097338"/>
              <a:ext cx="844550" cy="254000"/>
              <a:chOff x="3266" y="2045"/>
              <a:chExt cx="532" cy="160"/>
            </a:xfrm>
          </p:grpSpPr>
          <p:sp>
            <p:nvSpPr>
              <p:cNvPr id="3104" name="Line 8"/>
              <p:cNvSpPr>
                <a:spLocks noChangeShapeType="1"/>
              </p:cNvSpPr>
              <p:nvPr/>
            </p:nvSpPr>
            <p:spPr bwMode="auto">
              <a:xfrm>
                <a:off x="3266" y="2045"/>
                <a:ext cx="532" cy="0"/>
              </a:xfrm>
              <a:prstGeom prst="line">
                <a:avLst/>
              </a:prstGeom>
              <a:noFill/>
              <a:ln w="38100">
                <a:solidFill>
                  <a:srgbClr val="008000"/>
                </a:solidFill>
                <a:round/>
                <a:headEnd type="none" w="sm" len="sm"/>
                <a:tailEnd type="none" w="sm" len="sm"/>
              </a:ln>
            </p:spPr>
            <p:txBody>
              <a:bodyPr wrap="none"/>
              <a:lstStyle/>
              <a:p>
                <a:endParaRPr lang="en-US"/>
              </a:p>
            </p:txBody>
          </p:sp>
          <p:sp>
            <p:nvSpPr>
              <p:cNvPr id="3105" name="Line 9"/>
              <p:cNvSpPr>
                <a:spLocks noChangeShapeType="1"/>
              </p:cNvSpPr>
              <p:nvPr/>
            </p:nvSpPr>
            <p:spPr bwMode="auto">
              <a:xfrm>
                <a:off x="3362" y="2125"/>
                <a:ext cx="316" cy="0"/>
              </a:xfrm>
              <a:prstGeom prst="line">
                <a:avLst/>
              </a:prstGeom>
              <a:noFill/>
              <a:ln w="38100">
                <a:solidFill>
                  <a:srgbClr val="008000"/>
                </a:solidFill>
                <a:round/>
                <a:headEnd type="none" w="sm" len="sm"/>
                <a:tailEnd type="none" w="sm" len="sm"/>
              </a:ln>
            </p:spPr>
            <p:txBody>
              <a:bodyPr wrap="none"/>
              <a:lstStyle/>
              <a:p>
                <a:endParaRPr lang="en-US"/>
              </a:p>
            </p:txBody>
          </p:sp>
          <p:sp>
            <p:nvSpPr>
              <p:cNvPr id="3106" name="Line 10"/>
              <p:cNvSpPr>
                <a:spLocks noChangeShapeType="1"/>
              </p:cNvSpPr>
              <p:nvPr/>
            </p:nvSpPr>
            <p:spPr bwMode="auto">
              <a:xfrm>
                <a:off x="3466" y="2205"/>
                <a:ext cx="124" cy="0"/>
              </a:xfrm>
              <a:prstGeom prst="line">
                <a:avLst/>
              </a:prstGeom>
              <a:noFill/>
              <a:ln w="38100">
                <a:solidFill>
                  <a:srgbClr val="008000"/>
                </a:solidFill>
                <a:round/>
                <a:headEnd type="none" w="sm" len="sm"/>
                <a:tailEnd type="none" w="sm" len="sm"/>
              </a:ln>
            </p:spPr>
            <p:txBody>
              <a:bodyPr wrap="none"/>
              <a:lstStyle/>
              <a:p>
                <a:endParaRPr lang="en-US"/>
              </a:p>
            </p:txBody>
          </p:sp>
        </p:grpSp>
        <p:sp>
          <p:nvSpPr>
            <p:cNvPr id="3081" name="Oval 11"/>
            <p:cNvSpPr>
              <a:spLocks noChangeArrowheads="1"/>
            </p:cNvSpPr>
            <p:nvPr/>
          </p:nvSpPr>
          <p:spPr bwMode="auto">
            <a:xfrm>
              <a:off x="1293813" y="2319338"/>
              <a:ext cx="449262" cy="449262"/>
            </a:xfrm>
            <a:prstGeom prst="ellipse">
              <a:avLst/>
            </a:prstGeom>
            <a:noFill/>
            <a:ln w="38100">
              <a:solidFill>
                <a:schemeClr val="bg2"/>
              </a:solidFill>
              <a:round/>
              <a:headEnd type="none" w="sm" len="sm"/>
              <a:tailEnd type="none" w="sm" len="sm"/>
            </a:ln>
          </p:spPr>
          <p:txBody>
            <a:bodyPr wrap="none" anchor="ctr"/>
            <a:lstStyle/>
            <a:p>
              <a:endParaRPr lang="en-US"/>
            </a:p>
          </p:txBody>
        </p:sp>
        <p:sp>
          <p:nvSpPr>
            <p:cNvPr id="3082" name="Text Box 12"/>
            <p:cNvSpPr txBox="1">
              <a:spLocks noChangeArrowheads="1"/>
            </p:cNvSpPr>
            <p:nvPr/>
          </p:nvSpPr>
          <p:spPr bwMode="auto">
            <a:xfrm>
              <a:off x="1357313" y="2287588"/>
              <a:ext cx="317500" cy="366712"/>
            </a:xfrm>
            <a:prstGeom prst="rect">
              <a:avLst/>
            </a:prstGeom>
            <a:noFill/>
            <a:ln w="12700">
              <a:noFill/>
              <a:miter lim="800000"/>
              <a:headEnd type="none" w="sm" len="sm"/>
              <a:tailEnd type="none" w="sm" len="sm"/>
            </a:ln>
          </p:spPr>
          <p:txBody>
            <a:bodyPr wrap="none">
              <a:spAutoFit/>
            </a:bodyPr>
            <a:lstStyle/>
            <a:p>
              <a:r>
                <a:rPr lang="en-US">
                  <a:solidFill>
                    <a:schemeClr val="bg2"/>
                  </a:solidFill>
                </a:rPr>
                <a:t>+</a:t>
              </a:r>
            </a:p>
          </p:txBody>
        </p:sp>
        <p:sp>
          <p:nvSpPr>
            <p:cNvPr id="3083" name="Text Box 13"/>
            <p:cNvSpPr txBox="1">
              <a:spLocks noChangeArrowheads="1"/>
            </p:cNvSpPr>
            <p:nvPr/>
          </p:nvSpPr>
          <p:spPr bwMode="auto">
            <a:xfrm>
              <a:off x="1387793" y="2434908"/>
              <a:ext cx="260350" cy="366712"/>
            </a:xfrm>
            <a:prstGeom prst="rect">
              <a:avLst/>
            </a:prstGeom>
            <a:noFill/>
            <a:ln w="12700">
              <a:noFill/>
              <a:miter lim="800000"/>
              <a:headEnd type="none" w="sm" len="sm"/>
              <a:tailEnd type="none" w="sm" len="sm"/>
            </a:ln>
          </p:spPr>
          <p:txBody>
            <a:bodyPr wrap="none">
              <a:spAutoFit/>
            </a:bodyPr>
            <a:lstStyle/>
            <a:p>
              <a:r>
                <a:rPr lang="en-US" dirty="0">
                  <a:solidFill>
                    <a:schemeClr val="bg2"/>
                  </a:solidFill>
                </a:rPr>
                <a:t>-</a:t>
              </a:r>
            </a:p>
          </p:txBody>
        </p:sp>
        <p:sp>
          <p:nvSpPr>
            <p:cNvPr id="3086" name="Line 16"/>
            <p:cNvSpPr>
              <a:spLocks noChangeShapeType="1"/>
            </p:cNvSpPr>
            <p:nvPr/>
          </p:nvSpPr>
          <p:spPr bwMode="auto">
            <a:xfrm flipV="1">
              <a:off x="1509713" y="1485900"/>
              <a:ext cx="0" cy="814388"/>
            </a:xfrm>
            <a:prstGeom prst="line">
              <a:avLst/>
            </a:prstGeom>
            <a:noFill/>
            <a:ln w="12700">
              <a:solidFill>
                <a:schemeClr val="bg2"/>
              </a:solidFill>
              <a:round/>
              <a:headEnd type="none" w="sm" len="sm"/>
              <a:tailEnd type="none" w="sm" len="sm"/>
            </a:ln>
          </p:spPr>
          <p:txBody>
            <a:bodyPr wrap="none"/>
            <a:lstStyle/>
            <a:p>
              <a:endParaRPr lang="en-US"/>
            </a:p>
          </p:txBody>
        </p:sp>
        <p:sp>
          <p:nvSpPr>
            <p:cNvPr id="3087" name="Line 17"/>
            <p:cNvSpPr>
              <a:spLocks noChangeShapeType="1"/>
            </p:cNvSpPr>
            <p:nvPr/>
          </p:nvSpPr>
          <p:spPr bwMode="auto">
            <a:xfrm>
              <a:off x="1509713" y="1485900"/>
              <a:ext cx="1231900" cy="0"/>
            </a:xfrm>
            <a:prstGeom prst="line">
              <a:avLst/>
            </a:prstGeom>
            <a:noFill/>
            <a:ln w="12700">
              <a:solidFill>
                <a:schemeClr val="bg2"/>
              </a:solidFill>
              <a:round/>
              <a:headEnd type="none" w="sm" len="sm"/>
              <a:tailEnd type="none" w="sm" len="sm"/>
            </a:ln>
          </p:spPr>
          <p:txBody>
            <a:bodyPr wrap="none"/>
            <a:lstStyle/>
            <a:p>
              <a:endParaRPr lang="en-US"/>
            </a:p>
          </p:txBody>
        </p:sp>
        <p:sp>
          <p:nvSpPr>
            <p:cNvPr id="3088" name="Line 18"/>
            <p:cNvSpPr>
              <a:spLocks noChangeShapeType="1"/>
            </p:cNvSpPr>
            <p:nvPr/>
          </p:nvSpPr>
          <p:spPr bwMode="auto">
            <a:xfrm>
              <a:off x="2741613" y="1485900"/>
              <a:ext cx="0" cy="801688"/>
            </a:xfrm>
            <a:prstGeom prst="line">
              <a:avLst/>
            </a:prstGeom>
            <a:noFill/>
            <a:ln w="12700">
              <a:solidFill>
                <a:schemeClr val="bg2"/>
              </a:solidFill>
              <a:round/>
              <a:headEnd type="none" w="sm" len="sm"/>
              <a:tailEnd type="none" w="sm" len="sm"/>
            </a:ln>
          </p:spPr>
          <p:txBody>
            <a:bodyPr wrap="none"/>
            <a:lstStyle/>
            <a:p>
              <a:endParaRPr lang="en-US"/>
            </a:p>
          </p:txBody>
        </p:sp>
        <p:sp>
          <p:nvSpPr>
            <p:cNvPr id="3089" name="Line 19"/>
            <p:cNvSpPr>
              <a:spLocks noChangeShapeType="1"/>
            </p:cNvSpPr>
            <p:nvPr/>
          </p:nvSpPr>
          <p:spPr bwMode="auto">
            <a:xfrm flipV="1">
              <a:off x="1522413" y="2783114"/>
              <a:ext cx="0" cy="814388"/>
            </a:xfrm>
            <a:prstGeom prst="line">
              <a:avLst/>
            </a:prstGeom>
            <a:noFill/>
            <a:ln w="12700">
              <a:solidFill>
                <a:schemeClr val="bg2"/>
              </a:solidFill>
              <a:round/>
              <a:headEnd type="none" w="sm" len="sm"/>
              <a:tailEnd type="none" w="sm" len="sm"/>
            </a:ln>
          </p:spPr>
          <p:txBody>
            <a:bodyPr wrap="none"/>
            <a:lstStyle/>
            <a:p>
              <a:endParaRPr lang="en-US"/>
            </a:p>
          </p:txBody>
        </p:sp>
        <p:sp>
          <p:nvSpPr>
            <p:cNvPr id="3090" name="Line 20"/>
            <p:cNvSpPr>
              <a:spLocks noChangeShapeType="1"/>
            </p:cNvSpPr>
            <p:nvPr/>
          </p:nvSpPr>
          <p:spPr bwMode="auto">
            <a:xfrm>
              <a:off x="1522413" y="3602038"/>
              <a:ext cx="1231900" cy="0"/>
            </a:xfrm>
            <a:prstGeom prst="line">
              <a:avLst/>
            </a:prstGeom>
            <a:noFill/>
            <a:ln w="12700">
              <a:solidFill>
                <a:schemeClr val="bg2"/>
              </a:solidFill>
              <a:round/>
              <a:headEnd type="none" w="sm" len="sm"/>
              <a:tailEnd type="none" w="sm" len="sm"/>
            </a:ln>
          </p:spPr>
          <p:txBody>
            <a:bodyPr wrap="none"/>
            <a:lstStyle/>
            <a:p>
              <a:endParaRPr lang="en-US"/>
            </a:p>
          </p:txBody>
        </p:sp>
        <p:sp>
          <p:nvSpPr>
            <p:cNvPr id="3091" name="Line 21"/>
            <p:cNvSpPr>
              <a:spLocks noChangeShapeType="1"/>
            </p:cNvSpPr>
            <p:nvPr/>
          </p:nvSpPr>
          <p:spPr bwMode="auto">
            <a:xfrm>
              <a:off x="2754313" y="2797628"/>
              <a:ext cx="0" cy="801688"/>
            </a:xfrm>
            <a:prstGeom prst="line">
              <a:avLst/>
            </a:prstGeom>
            <a:noFill/>
            <a:ln w="12700">
              <a:solidFill>
                <a:schemeClr val="bg2"/>
              </a:solidFill>
              <a:round/>
              <a:headEnd type="none" w="sm" len="sm"/>
              <a:tailEnd type="none" w="sm" len="sm"/>
            </a:ln>
          </p:spPr>
          <p:txBody>
            <a:bodyPr wrap="none"/>
            <a:lstStyle/>
            <a:p>
              <a:endParaRPr lang="en-US"/>
            </a:p>
          </p:txBody>
        </p:sp>
        <p:sp>
          <p:nvSpPr>
            <p:cNvPr id="3093" name="Line 23"/>
            <p:cNvSpPr>
              <a:spLocks noChangeShapeType="1"/>
            </p:cNvSpPr>
            <p:nvPr/>
          </p:nvSpPr>
          <p:spPr bwMode="auto">
            <a:xfrm>
              <a:off x="2093913" y="3621088"/>
              <a:ext cx="0" cy="488950"/>
            </a:xfrm>
            <a:prstGeom prst="line">
              <a:avLst/>
            </a:prstGeom>
            <a:noFill/>
            <a:ln w="38100">
              <a:solidFill>
                <a:srgbClr val="008000"/>
              </a:solidFill>
              <a:round/>
              <a:headEnd type="none" w="sm" len="sm"/>
              <a:tailEnd type="none" w="sm" len="sm"/>
            </a:ln>
          </p:spPr>
          <p:txBody>
            <a:bodyPr wrap="none"/>
            <a:lstStyle/>
            <a:p>
              <a:endParaRPr lang="en-US"/>
            </a:p>
          </p:txBody>
        </p:sp>
        <p:sp>
          <p:nvSpPr>
            <p:cNvPr id="3094" name="Line 24"/>
            <p:cNvSpPr>
              <a:spLocks noChangeShapeType="1"/>
            </p:cNvSpPr>
            <p:nvPr/>
          </p:nvSpPr>
          <p:spPr bwMode="auto">
            <a:xfrm>
              <a:off x="2093913" y="3849688"/>
              <a:ext cx="2032000" cy="0"/>
            </a:xfrm>
            <a:prstGeom prst="line">
              <a:avLst/>
            </a:prstGeom>
            <a:noFill/>
            <a:ln w="38100">
              <a:solidFill>
                <a:schemeClr val="bg2"/>
              </a:solidFill>
              <a:round/>
              <a:headEnd type="none" w="sm" len="sm"/>
              <a:tailEnd type="none" w="sm" len="sm"/>
            </a:ln>
          </p:spPr>
          <p:txBody>
            <a:bodyPr wrap="none"/>
            <a:lstStyle/>
            <a:p>
              <a:endParaRPr lang="en-US"/>
            </a:p>
          </p:txBody>
        </p:sp>
        <p:sp>
          <p:nvSpPr>
            <p:cNvPr id="3095" name="Line 25"/>
            <p:cNvSpPr>
              <a:spLocks noChangeShapeType="1"/>
            </p:cNvSpPr>
            <p:nvPr/>
          </p:nvSpPr>
          <p:spPr bwMode="auto">
            <a:xfrm>
              <a:off x="4114800" y="3840762"/>
              <a:ext cx="0" cy="547688"/>
            </a:xfrm>
            <a:prstGeom prst="line">
              <a:avLst/>
            </a:prstGeom>
            <a:noFill/>
            <a:ln w="38100">
              <a:solidFill>
                <a:schemeClr val="bg2"/>
              </a:solidFill>
              <a:round/>
              <a:headEnd type="none" w="sm" len="sm"/>
              <a:tailEnd type="none" w="sm" len="sm"/>
            </a:ln>
          </p:spPr>
          <p:txBody>
            <a:bodyPr wrap="none"/>
            <a:lstStyle/>
            <a:p>
              <a:endParaRPr lang="en-US"/>
            </a:p>
          </p:txBody>
        </p:sp>
        <p:sp>
          <p:nvSpPr>
            <p:cNvPr id="3096" name="AutoShape 26"/>
            <p:cNvSpPr>
              <a:spLocks noChangeArrowheads="1"/>
            </p:cNvSpPr>
            <p:nvPr/>
          </p:nvSpPr>
          <p:spPr bwMode="auto">
            <a:xfrm flipV="1">
              <a:off x="4015014" y="4383088"/>
              <a:ext cx="203200" cy="312737"/>
            </a:xfrm>
            <a:prstGeom prst="triangle">
              <a:avLst>
                <a:gd name="adj" fmla="val 50000"/>
              </a:avLst>
            </a:prstGeom>
            <a:solidFill>
              <a:schemeClr val="bg2"/>
            </a:solidFill>
            <a:ln w="12700">
              <a:solidFill>
                <a:schemeClr val="bg2"/>
              </a:solidFill>
              <a:miter lim="800000"/>
              <a:headEnd type="none" w="sm" len="sm"/>
              <a:tailEnd type="none" w="sm" len="sm"/>
            </a:ln>
          </p:spPr>
          <p:txBody>
            <a:bodyPr wrap="none" anchor="ctr"/>
            <a:lstStyle/>
            <a:p>
              <a:endParaRPr lang="en-US"/>
            </a:p>
          </p:txBody>
        </p:sp>
        <p:sp>
          <p:nvSpPr>
            <p:cNvPr id="3098" name="Oval 28"/>
            <p:cNvSpPr>
              <a:spLocks noChangeArrowheads="1"/>
            </p:cNvSpPr>
            <p:nvPr/>
          </p:nvSpPr>
          <p:spPr bwMode="auto">
            <a:xfrm>
              <a:off x="2017713" y="3538538"/>
              <a:ext cx="139700" cy="139700"/>
            </a:xfrm>
            <a:prstGeom prst="ellipse">
              <a:avLst/>
            </a:prstGeom>
            <a:solidFill>
              <a:schemeClr val="accent1"/>
            </a:solidFill>
            <a:ln w="12700">
              <a:solidFill>
                <a:schemeClr val="bg2"/>
              </a:solidFill>
              <a:round/>
              <a:headEnd type="none" w="sm" len="sm"/>
              <a:tailEnd type="none" w="sm" len="sm"/>
            </a:ln>
          </p:spPr>
          <p:txBody>
            <a:bodyPr wrap="none" anchor="ctr"/>
            <a:lstStyle/>
            <a:p>
              <a:endParaRPr lang="en-US"/>
            </a:p>
          </p:txBody>
        </p:sp>
        <p:sp>
          <p:nvSpPr>
            <p:cNvPr id="3100" name="Oval 30"/>
            <p:cNvSpPr>
              <a:spLocks noChangeArrowheads="1"/>
            </p:cNvSpPr>
            <p:nvPr/>
          </p:nvSpPr>
          <p:spPr bwMode="auto">
            <a:xfrm>
              <a:off x="2049463" y="1416050"/>
              <a:ext cx="139700" cy="139700"/>
            </a:xfrm>
            <a:prstGeom prst="ellipse">
              <a:avLst/>
            </a:prstGeom>
            <a:solidFill>
              <a:schemeClr val="accent1"/>
            </a:solidFill>
            <a:ln w="12700">
              <a:solidFill>
                <a:schemeClr val="bg2"/>
              </a:solidFill>
              <a:round/>
              <a:headEnd type="none" w="sm" len="sm"/>
              <a:tailEnd type="none" w="sm" len="sm"/>
            </a:ln>
          </p:spPr>
          <p:txBody>
            <a:bodyPr wrap="none" anchor="ctr"/>
            <a:lstStyle/>
            <a:p>
              <a:endParaRPr lang="en-US"/>
            </a:p>
          </p:txBody>
        </p:sp>
        <p:sp>
          <p:nvSpPr>
            <p:cNvPr id="3084" name="Rectangle 14"/>
            <p:cNvSpPr>
              <a:spLocks noChangeArrowheads="1"/>
            </p:cNvSpPr>
            <p:nvPr/>
          </p:nvSpPr>
          <p:spPr bwMode="auto">
            <a:xfrm>
              <a:off x="2627313" y="2274888"/>
              <a:ext cx="228600" cy="544512"/>
            </a:xfrm>
            <a:prstGeom prst="rect">
              <a:avLst/>
            </a:prstGeom>
            <a:solidFill>
              <a:srgbClr val="969696"/>
            </a:solidFill>
            <a:ln w="12700">
              <a:solidFill>
                <a:schemeClr val="bg2"/>
              </a:solidFill>
              <a:miter lim="800000"/>
              <a:headEnd type="none" w="sm" len="sm"/>
              <a:tailEnd type="none" w="sm" len="sm"/>
            </a:ln>
          </p:spPr>
          <p:txBody>
            <a:bodyPr wrap="none" anchor="ctr"/>
            <a:lstStyle/>
            <a:p>
              <a:endParaRPr lang="en-US"/>
            </a:p>
          </p:txBody>
        </p:sp>
        <p:graphicFrame>
          <p:nvGraphicFramePr>
            <p:cNvPr id="2" name="Object 40"/>
            <p:cNvGraphicFramePr>
              <a:graphicFrameLocks noChangeAspect="1"/>
            </p:cNvGraphicFramePr>
            <p:nvPr/>
          </p:nvGraphicFramePr>
          <p:xfrm>
            <a:off x="3310864" y="3147505"/>
            <a:ext cx="1156436" cy="462981"/>
          </p:xfrm>
          <a:graphic>
            <a:graphicData uri="http://schemas.openxmlformats.org/presentationml/2006/ole">
              <mc:AlternateContent xmlns:mc="http://schemas.openxmlformats.org/markup-compatibility/2006">
                <mc:Choice xmlns:v="urn:schemas-microsoft-com:vml" Requires="v">
                  <p:oleObj spid="_x0000_s3157" name="Equation" r:id="rId10" imgW="634725" imgH="253890" progId="Equation.DSMT4">
                    <p:embed/>
                  </p:oleObj>
                </mc:Choice>
                <mc:Fallback>
                  <p:oleObj name="Equation" r:id="rId10" imgW="634725" imgH="253890" progId="Equation.DSMT4">
                    <p:embed/>
                    <p:pic>
                      <p:nvPicPr>
                        <p:cNvPr id="0" name="Picture 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10864" y="3147505"/>
                          <a:ext cx="1156436" cy="462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 name="Object 40"/>
            <p:cNvGraphicFramePr>
              <a:graphicFrameLocks noChangeAspect="1"/>
            </p:cNvGraphicFramePr>
            <p:nvPr/>
          </p:nvGraphicFramePr>
          <p:xfrm>
            <a:off x="3050898" y="2390096"/>
            <a:ext cx="838184" cy="411162"/>
          </p:xfrm>
          <a:graphic>
            <a:graphicData uri="http://schemas.openxmlformats.org/presentationml/2006/ole">
              <mc:AlternateContent xmlns:mc="http://schemas.openxmlformats.org/markup-compatibility/2006">
                <mc:Choice xmlns:v="urn:schemas-microsoft-com:vml" Requires="v">
                  <p:oleObj spid="_x0000_s3158" name="Equation" r:id="rId12" imgW="520474" imgH="253890" progId="Equation.DSMT4">
                    <p:embed/>
                  </p:oleObj>
                </mc:Choice>
                <mc:Fallback>
                  <p:oleObj name="Equation" r:id="rId12" imgW="520474" imgH="253890" progId="Equation.DSMT4">
                    <p:embed/>
                    <p:pic>
                      <p:nvPicPr>
                        <p:cNvPr id="0"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50898" y="2390096"/>
                          <a:ext cx="838184"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 name="Object 40"/>
            <p:cNvGraphicFramePr>
              <a:graphicFrameLocks noChangeAspect="1"/>
            </p:cNvGraphicFramePr>
            <p:nvPr/>
          </p:nvGraphicFramePr>
          <p:xfrm>
            <a:off x="1975996" y="863474"/>
            <a:ext cx="319289" cy="427284"/>
          </p:xfrm>
          <a:graphic>
            <a:graphicData uri="http://schemas.openxmlformats.org/presentationml/2006/ole">
              <mc:AlternateContent xmlns:mc="http://schemas.openxmlformats.org/markup-compatibility/2006">
                <mc:Choice xmlns:v="urn:schemas-microsoft-com:vml" Requires="v">
                  <p:oleObj spid="_x0000_s3159" name="Equation" r:id="rId14" imgW="152268" imgH="203024" progId="Equation.DSMT4">
                    <p:embed/>
                  </p:oleObj>
                </mc:Choice>
                <mc:Fallback>
                  <p:oleObj name="Equation" r:id="rId14" imgW="152268" imgH="203024" progId="Equation.DSMT4">
                    <p:embed/>
                    <p:pic>
                      <p:nvPicPr>
                        <p:cNvPr id="0" name="Picture 2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75996" y="863474"/>
                          <a:ext cx="319289" cy="42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 name="Object 40"/>
            <p:cNvGraphicFramePr>
              <a:graphicFrameLocks noChangeAspect="1"/>
            </p:cNvGraphicFramePr>
            <p:nvPr/>
          </p:nvGraphicFramePr>
          <p:xfrm>
            <a:off x="1945255" y="3020902"/>
            <a:ext cx="319087" cy="401638"/>
          </p:xfrm>
          <a:graphic>
            <a:graphicData uri="http://schemas.openxmlformats.org/presentationml/2006/ole">
              <mc:AlternateContent xmlns:mc="http://schemas.openxmlformats.org/markup-compatibility/2006">
                <mc:Choice xmlns:v="urn:schemas-microsoft-com:vml" Requires="v">
                  <p:oleObj spid="_x0000_s3160" name="Equation" r:id="rId16" imgW="152334" imgH="190417" progId="Equation.DSMT4">
                    <p:embed/>
                  </p:oleObj>
                </mc:Choice>
                <mc:Fallback>
                  <p:oleObj name="Equation" r:id="rId16" imgW="152334" imgH="190417" progId="Equation.DSMT4">
                    <p:embed/>
                    <p:pic>
                      <p:nvPicPr>
                        <p:cNvPr id="0" name="Picture 2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45255" y="3020902"/>
                          <a:ext cx="319087"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 name="Object 40"/>
            <p:cNvGraphicFramePr>
              <a:graphicFrameLocks noChangeAspect="1"/>
            </p:cNvGraphicFramePr>
            <p:nvPr/>
          </p:nvGraphicFramePr>
          <p:xfrm>
            <a:off x="425911" y="2335437"/>
            <a:ext cx="714375" cy="411163"/>
          </p:xfrm>
          <a:graphic>
            <a:graphicData uri="http://schemas.openxmlformats.org/presentationml/2006/ole">
              <mc:AlternateContent xmlns:mc="http://schemas.openxmlformats.org/markup-compatibility/2006">
                <mc:Choice xmlns:v="urn:schemas-microsoft-com:vml" Requires="v">
                  <p:oleObj spid="_x0000_s3161" name="Equation" r:id="rId18" imgW="444114" imgH="253780" progId="Equation.DSMT4">
                    <p:embed/>
                  </p:oleObj>
                </mc:Choice>
                <mc:Fallback>
                  <p:oleObj name="Equation" r:id="rId18" imgW="444114" imgH="253780" progId="Equation.DSMT4">
                    <p:embed/>
                    <p:pic>
                      <p:nvPicPr>
                        <p:cNvPr id="0" name="Picture 2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25911" y="2335437"/>
                          <a:ext cx="71437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 name="Object 11"/>
            <p:cNvGraphicFramePr>
              <a:graphicFrameLocks noChangeAspect="1"/>
            </p:cNvGraphicFramePr>
            <p:nvPr/>
          </p:nvGraphicFramePr>
          <p:xfrm>
            <a:off x="4441372" y="3895992"/>
            <a:ext cx="3004458" cy="294555"/>
          </p:xfrm>
          <a:graphic>
            <a:graphicData uri="http://schemas.openxmlformats.org/presentationml/2006/ole">
              <mc:AlternateContent xmlns:mc="http://schemas.openxmlformats.org/markup-compatibility/2006">
                <mc:Choice xmlns:v="urn:schemas-microsoft-com:vml" Requires="v">
                  <p:oleObj spid="_x0000_s3162" name="Equation" r:id="rId20" imgW="2070100" imgH="203200" progId="Equation.DSMT4">
                    <p:embed/>
                  </p:oleObj>
                </mc:Choice>
                <mc:Fallback>
                  <p:oleObj name="Equation" r:id="rId20" imgW="2070100" imgH="203200" progId="Equation.DSMT4">
                    <p:embed/>
                    <p:pic>
                      <p:nvPicPr>
                        <p:cNvPr id="0" name="Picture 3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441372" y="3895992"/>
                          <a:ext cx="3004458" cy="294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 name="Object 10"/>
            <p:cNvGraphicFramePr>
              <a:graphicFrameLocks noChangeAspect="1"/>
            </p:cNvGraphicFramePr>
            <p:nvPr/>
          </p:nvGraphicFramePr>
          <p:xfrm>
            <a:off x="2627313" y="4110038"/>
            <a:ext cx="896934" cy="292099"/>
          </p:xfrm>
          <a:graphic>
            <a:graphicData uri="http://schemas.openxmlformats.org/presentationml/2006/ole">
              <mc:AlternateContent xmlns:mc="http://schemas.openxmlformats.org/markup-compatibility/2006">
                <mc:Choice xmlns:v="urn:schemas-microsoft-com:vml" Requires="v">
                  <p:oleObj spid="_x0000_s3163" name="Equation" r:id="rId22" imgW="545626" imgH="177646" progId="Equation.DSMT4">
                    <p:embed/>
                  </p:oleObj>
                </mc:Choice>
                <mc:Fallback>
                  <p:oleObj name="Equation" r:id="rId22" imgW="545626" imgH="177646" progId="Equation.DSMT4">
                    <p:embed/>
                    <p:pic>
                      <p:nvPicPr>
                        <p:cNvPr id="0" name="Picture 3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627313" y="4110038"/>
                          <a:ext cx="896934" cy="292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cxnSp>
        <p:nvCxnSpPr>
          <p:cNvPr id="46" name="Straight Connector 45"/>
          <p:cNvCxnSpPr/>
          <p:nvPr/>
        </p:nvCxnSpPr>
        <p:spPr bwMode="auto">
          <a:xfrm flipV="1">
            <a:off x="2516187" y="5294312"/>
            <a:ext cx="450851" cy="479426"/>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5"/>
          <p:cNvSpPr>
            <a:spLocks noChangeArrowheads="1"/>
          </p:cNvSpPr>
          <p:nvPr/>
        </p:nvSpPr>
        <p:spPr bwMode="auto">
          <a:xfrm>
            <a:off x="242950" y="1194125"/>
            <a:ext cx="8585200" cy="5384800"/>
          </a:xfrm>
          <a:prstGeom prst="rect">
            <a:avLst/>
          </a:prstGeom>
          <a:solidFill>
            <a:srgbClr val="00DFDA"/>
          </a:solidFill>
          <a:ln w="12700">
            <a:solidFill>
              <a:schemeClr val="tx1"/>
            </a:solidFill>
            <a:miter lim="800000"/>
            <a:headEnd type="none" w="sm" len="sm"/>
            <a:tailEnd type="none" w="sm" len="sm"/>
          </a:ln>
        </p:spPr>
        <p:txBody>
          <a:bodyPr wrap="none" anchor="ctr"/>
          <a:lstStyle/>
          <a:p>
            <a:pPr algn="ctr"/>
            <a:endParaRPr lang="en-US" b="1" dirty="0"/>
          </a:p>
        </p:txBody>
      </p:sp>
      <p:sp>
        <p:nvSpPr>
          <p:cNvPr id="129026" name="Text Box 2"/>
          <p:cNvSpPr txBox="1">
            <a:spLocks noChangeArrowheads="1"/>
          </p:cNvSpPr>
          <p:nvPr/>
        </p:nvSpPr>
        <p:spPr bwMode="auto">
          <a:xfrm>
            <a:off x="1408430" y="-9386"/>
            <a:ext cx="6829114" cy="707886"/>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Grounding </a:t>
            </a:r>
            <a:r>
              <a:rPr lang="en-US" sz="4000" dirty="0" smtClean="0">
                <a:solidFill>
                  <a:srgbClr val="FF9900"/>
                </a:solidFill>
                <a:effectLst>
                  <a:outerShdw blurRad="38100" dist="38100" dir="2700000" algn="tl">
                    <a:srgbClr val="C0C0C0"/>
                  </a:outerShdw>
                </a:effectLst>
              </a:rPr>
              <a:t>in Power Systems</a:t>
            </a:r>
            <a:endParaRPr lang="en-US" sz="4000" dirty="0">
              <a:solidFill>
                <a:srgbClr val="FF9900"/>
              </a:solidFill>
              <a:effectLst>
                <a:outerShdw blurRad="38100" dist="38100" dir="2700000" algn="tl">
                  <a:srgbClr val="C0C0C0"/>
                </a:outerShdw>
              </a:effectLst>
            </a:endParaRPr>
          </a:p>
        </p:txBody>
      </p:sp>
      <p:sp>
        <p:nvSpPr>
          <p:cNvPr id="8196" name="Rectangle 15"/>
          <p:cNvSpPr>
            <a:spLocks noChangeArrowheads="1"/>
          </p:cNvSpPr>
          <p:nvPr/>
        </p:nvSpPr>
        <p:spPr bwMode="auto">
          <a:xfrm>
            <a:off x="3014068" y="1574800"/>
            <a:ext cx="2692400" cy="3937000"/>
          </a:xfrm>
          <a:prstGeom prst="rect">
            <a:avLst/>
          </a:prstGeom>
          <a:solidFill>
            <a:srgbClr val="FFCC99"/>
          </a:solidFill>
          <a:ln w="12700">
            <a:solidFill>
              <a:schemeClr val="tx1"/>
            </a:solidFill>
            <a:miter lim="800000"/>
            <a:headEnd type="none" w="sm" len="sm"/>
            <a:tailEnd type="none" w="sm" len="sm"/>
          </a:ln>
        </p:spPr>
        <p:txBody>
          <a:bodyPr wrap="none" anchor="ctr"/>
          <a:lstStyle/>
          <a:p>
            <a:endParaRPr lang="en-US"/>
          </a:p>
        </p:txBody>
      </p:sp>
      <p:grpSp>
        <p:nvGrpSpPr>
          <p:cNvPr id="8197" name="Group 21"/>
          <p:cNvGrpSpPr>
            <a:grpSpLocks/>
          </p:cNvGrpSpPr>
          <p:nvPr/>
        </p:nvGrpSpPr>
        <p:grpSpPr bwMode="auto">
          <a:xfrm>
            <a:off x="3877668" y="2120900"/>
            <a:ext cx="914400" cy="990600"/>
            <a:chOff x="2520" y="1336"/>
            <a:chExt cx="576" cy="624"/>
          </a:xfrm>
        </p:grpSpPr>
        <p:sp>
          <p:nvSpPr>
            <p:cNvPr id="8215" name="AutoShape 16"/>
            <p:cNvSpPr>
              <a:spLocks noChangeArrowheads="1"/>
            </p:cNvSpPr>
            <p:nvPr/>
          </p:nvSpPr>
          <p:spPr bwMode="auto">
            <a:xfrm>
              <a:off x="2520" y="1336"/>
              <a:ext cx="576" cy="624"/>
            </a:xfrm>
            <a:prstGeom prst="roundRect">
              <a:avLst>
                <a:gd name="adj" fmla="val 16667"/>
              </a:avLst>
            </a:prstGeom>
            <a:solidFill>
              <a:schemeClr val="tx2"/>
            </a:solidFill>
            <a:ln w="12700">
              <a:solidFill>
                <a:schemeClr val="tx1"/>
              </a:solidFill>
              <a:round/>
              <a:headEnd type="none" w="sm" len="sm"/>
              <a:tailEnd type="none" w="sm" len="sm"/>
            </a:ln>
          </p:spPr>
          <p:txBody>
            <a:bodyPr wrap="none" anchor="ctr"/>
            <a:lstStyle/>
            <a:p>
              <a:pPr algn="ctr"/>
              <a:endParaRPr lang="en-US"/>
            </a:p>
          </p:txBody>
        </p:sp>
        <p:sp>
          <p:nvSpPr>
            <p:cNvPr id="8216" name="Line 18"/>
            <p:cNvSpPr>
              <a:spLocks noChangeShapeType="1"/>
            </p:cNvSpPr>
            <p:nvPr/>
          </p:nvSpPr>
          <p:spPr bwMode="auto">
            <a:xfrm>
              <a:off x="2712" y="1448"/>
              <a:ext cx="0" cy="248"/>
            </a:xfrm>
            <a:prstGeom prst="line">
              <a:avLst/>
            </a:prstGeom>
            <a:noFill/>
            <a:ln w="38100">
              <a:solidFill>
                <a:schemeClr val="bg2"/>
              </a:solidFill>
              <a:round/>
              <a:headEnd type="none" w="sm" len="sm"/>
              <a:tailEnd type="none" w="sm" len="sm"/>
            </a:ln>
          </p:spPr>
          <p:txBody>
            <a:bodyPr wrap="none"/>
            <a:lstStyle/>
            <a:p>
              <a:pPr algn="ctr"/>
              <a:endParaRPr lang="en-US"/>
            </a:p>
          </p:txBody>
        </p:sp>
        <p:sp>
          <p:nvSpPr>
            <p:cNvPr id="8217" name="Line 19"/>
            <p:cNvSpPr>
              <a:spLocks noChangeShapeType="1"/>
            </p:cNvSpPr>
            <p:nvPr/>
          </p:nvSpPr>
          <p:spPr bwMode="auto">
            <a:xfrm>
              <a:off x="2928" y="1492"/>
              <a:ext cx="0" cy="152"/>
            </a:xfrm>
            <a:prstGeom prst="line">
              <a:avLst/>
            </a:prstGeom>
            <a:noFill/>
            <a:ln w="38100">
              <a:solidFill>
                <a:schemeClr val="bg2"/>
              </a:solidFill>
              <a:round/>
              <a:headEnd type="none" w="sm" len="sm"/>
              <a:tailEnd type="none" w="sm" len="sm"/>
            </a:ln>
          </p:spPr>
          <p:txBody>
            <a:bodyPr wrap="none"/>
            <a:lstStyle/>
            <a:p>
              <a:pPr algn="ctr"/>
              <a:endParaRPr lang="en-US"/>
            </a:p>
          </p:txBody>
        </p:sp>
        <p:sp>
          <p:nvSpPr>
            <p:cNvPr id="8218" name="AutoShape 20"/>
            <p:cNvSpPr>
              <a:spLocks noChangeArrowheads="1"/>
            </p:cNvSpPr>
            <p:nvPr/>
          </p:nvSpPr>
          <p:spPr bwMode="auto">
            <a:xfrm>
              <a:off x="2776" y="1800"/>
              <a:ext cx="96" cy="56"/>
            </a:xfrm>
            <a:prstGeom prst="roundRect">
              <a:avLst>
                <a:gd name="adj" fmla="val 16667"/>
              </a:avLst>
            </a:prstGeom>
            <a:solidFill>
              <a:schemeClr val="bg2"/>
            </a:solidFill>
            <a:ln w="12700">
              <a:solidFill>
                <a:schemeClr val="tx1"/>
              </a:solidFill>
              <a:round/>
              <a:headEnd type="none" w="sm" len="sm"/>
              <a:tailEnd type="none" w="sm" len="sm"/>
            </a:ln>
          </p:spPr>
          <p:txBody>
            <a:bodyPr wrap="none" anchor="ctr"/>
            <a:lstStyle/>
            <a:p>
              <a:pPr algn="ctr"/>
              <a:endParaRPr lang="en-US"/>
            </a:p>
          </p:txBody>
        </p:sp>
      </p:grpSp>
      <p:grpSp>
        <p:nvGrpSpPr>
          <p:cNvPr id="8198" name="Group 22"/>
          <p:cNvGrpSpPr>
            <a:grpSpLocks/>
          </p:cNvGrpSpPr>
          <p:nvPr/>
        </p:nvGrpSpPr>
        <p:grpSpPr bwMode="auto">
          <a:xfrm>
            <a:off x="3903068" y="3873500"/>
            <a:ext cx="914400" cy="990600"/>
            <a:chOff x="2520" y="1336"/>
            <a:chExt cx="576" cy="624"/>
          </a:xfrm>
        </p:grpSpPr>
        <p:sp>
          <p:nvSpPr>
            <p:cNvPr id="8211" name="AutoShape 23"/>
            <p:cNvSpPr>
              <a:spLocks noChangeArrowheads="1"/>
            </p:cNvSpPr>
            <p:nvPr/>
          </p:nvSpPr>
          <p:spPr bwMode="auto">
            <a:xfrm>
              <a:off x="2520" y="1336"/>
              <a:ext cx="576" cy="624"/>
            </a:xfrm>
            <a:prstGeom prst="roundRect">
              <a:avLst>
                <a:gd name="adj" fmla="val 16667"/>
              </a:avLst>
            </a:prstGeom>
            <a:solidFill>
              <a:schemeClr val="tx2"/>
            </a:solidFill>
            <a:ln w="12700">
              <a:solidFill>
                <a:schemeClr val="tx1"/>
              </a:solidFill>
              <a:round/>
              <a:headEnd type="none" w="sm" len="sm"/>
              <a:tailEnd type="none" w="sm" len="sm"/>
            </a:ln>
          </p:spPr>
          <p:txBody>
            <a:bodyPr wrap="none" anchor="ctr"/>
            <a:lstStyle/>
            <a:p>
              <a:pPr algn="ctr"/>
              <a:endParaRPr lang="en-US"/>
            </a:p>
          </p:txBody>
        </p:sp>
        <p:sp>
          <p:nvSpPr>
            <p:cNvPr id="8212" name="Line 24"/>
            <p:cNvSpPr>
              <a:spLocks noChangeShapeType="1"/>
            </p:cNvSpPr>
            <p:nvPr/>
          </p:nvSpPr>
          <p:spPr bwMode="auto">
            <a:xfrm>
              <a:off x="2712" y="1448"/>
              <a:ext cx="0" cy="248"/>
            </a:xfrm>
            <a:prstGeom prst="line">
              <a:avLst/>
            </a:prstGeom>
            <a:noFill/>
            <a:ln w="38100">
              <a:solidFill>
                <a:schemeClr val="bg2"/>
              </a:solidFill>
              <a:round/>
              <a:headEnd type="none" w="sm" len="sm"/>
              <a:tailEnd type="none" w="sm" len="sm"/>
            </a:ln>
          </p:spPr>
          <p:txBody>
            <a:bodyPr wrap="none"/>
            <a:lstStyle/>
            <a:p>
              <a:pPr algn="ctr"/>
              <a:endParaRPr lang="en-US"/>
            </a:p>
          </p:txBody>
        </p:sp>
        <p:sp>
          <p:nvSpPr>
            <p:cNvPr id="8213" name="Line 25"/>
            <p:cNvSpPr>
              <a:spLocks noChangeShapeType="1"/>
            </p:cNvSpPr>
            <p:nvPr/>
          </p:nvSpPr>
          <p:spPr bwMode="auto">
            <a:xfrm>
              <a:off x="2928" y="1492"/>
              <a:ext cx="0" cy="152"/>
            </a:xfrm>
            <a:prstGeom prst="line">
              <a:avLst/>
            </a:prstGeom>
            <a:noFill/>
            <a:ln w="38100">
              <a:solidFill>
                <a:schemeClr val="bg2"/>
              </a:solidFill>
              <a:round/>
              <a:headEnd type="none" w="sm" len="sm"/>
              <a:tailEnd type="none" w="sm" len="sm"/>
            </a:ln>
          </p:spPr>
          <p:txBody>
            <a:bodyPr wrap="none"/>
            <a:lstStyle/>
            <a:p>
              <a:pPr algn="ctr"/>
              <a:endParaRPr lang="en-US"/>
            </a:p>
          </p:txBody>
        </p:sp>
        <p:sp>
          <p:nvSpPr>
            <p:cNvPr id="8214" name="AutoShape 26"/>
            <p:cNvSpPr>
              <a:spLocks noChangeArrowheads="1"/>
            </p:cNvSpPr>
            <p:nvPr/>
          </p:nvSpPr>
          <p:spPr bwMode="auto">
            <a:xfrm>
              <a:off x="2776" y="1800"/>
              <a:ext cx="96" cy="56"/>
            </a:xfrm>
            <a:prstGeom prst="roundRect">
              <a:avLst>
                <a:gd name="adj" fmla="val 16667"/>
              </a:avLst>
            </a:prstGeom>
            <a:solidFill>
              <a:schemeClr val="bg2"/>
            </a:solidFill>
            <a:ln w="12700">
              <a:solidFill>
                <a:schemeClr val="tx1"/>
              </a:solidFill>
              <a:round/>
              <a:headEnd type="none" w="sm" len="sm"/>
              <a:tailEnd type="none" w="sm" len="sm"/>
            </a:ln>
          </p:spPr>
          <p:txBody>
            <a:bodyPr wrap="none" anchor="ctr"/>
            <a:lstStyle/>
            <a:p>
              <a:pPr algn="ctr"/>
              <a:endParaRPr lang="en-US"/>
            </a:p>
          </p:txBody>
        </p:sp>
      </p:grpSp>
      <p:sp>
        <p:nvSpPr>
          <p:cNvPr id="8199" name="Line 28"/>
          <p:cNvSpPr>
            <a:spLocks noChangeShapeType="1"/>
          </p:cNvSpPr>
          <p:nvPr/>
        </p:nvSpPr>
        <p:spPr bwMode="auto">
          <a:xfrm>
            <a:off x="4436468" y="2908300"/>
            <a:ext cx="2832100" cy="0"/>
          </a:xfrm>
          <a:prstGeom prst="line">
            <a:avLst/>
          </a:prstGeom>
          <a:noFill/>
          <a:ln w="38100">
            <a:solidFill>
              <a:srgbClr val="008000"/>
            </a:solidFill>
            <a:round/>
            <a:headEnd type="none" w="sm" len="sm"/>
            <a:tailEnd type="none" w="sm" len="sm"/>
          </a:ln>
        </p:spPr>
        <p:txBody>
          <a:bodyPr wrap="none"/>
          <a:lstStyle/>
          <a:p>
            <a:pPr algn="ctr"/>
            <a:endParaRPr lang="en-US"/>
          </a:p>
        </p:txBody>
      </p:sp>
      <p:sp>
        <p:nvSpPr>
          <p:cNvPr id="8200" name="Line 29"/>
          <p:cNvSpPr>
            <a:spLocks noChangeShapeType="1"/>
          </p:cNvSpPr>
          <p:nvPr/>
        </p:nvSpPr>
        <p:spPr bwMode="auto">
          <a:xfrm>
            <a:off x="7268568" y="2895600"/>
            <a:ext cx="0" cy="622300"/>
          </a:xfrm>
          <a:prstGeom prst="line">
            <a:avLst/>
          </a:prstGeom>
          <a:noFill/>
          <a:ln w="38100">
            <a:solidFill>
              <a:srgbClr val="008000"/>
            </a:solidFill>
            <a:round/>
            <a:headEnd type="none" w="sm" len="sm"/>
            <a:tailEnd type="none" w="sm" len="sm"/>
          </a:ln>
        </p:spPr>
        <p:txBody>
          <a:bodyPr wrap="none"/>
          <a:lstStyle/>
          <a:p>
            <a:pPr algn="ctr"/>
            <a:endParaRPr lang="en-US"/>
          </a:p>
        </p:txBody>
      </p:sp>
      <p:grpSp>
        <p:nvGrpSpPr>
          <p:cNvPr id="8201" name="Group 39"/>
          <p:cNvGrpSpPr>
            <a:grpSpLocks/>
          </p:cNvGrpSpPr>
          <p:nvPr/>
        </p:nvGrpSpPr>
        <p:grpSpPr bwMode="auto">
          <a:xfrm>
            <a:off x="6846293" y="3517900"/>
            <a:ext cx="844550" cy="254000"/>
            <a:chOff x="280" y="2840"/>
            <a:chExt cx="532" cy="160"/>
          </a:xfrm>
        </p:grpSpPr>
        <p:sp>
          <p:nvSpPr>
            <p:cNvPr id="8208" name="Line 35"/>
            <p:cNvSpPr>
              <a:spLocks noChangeShapeType="1"/>
            </p:cNvSpPr>
            <p:nvPr/>
          </p:nvSpPr>
          <p:spPr bwMode="auto">
            <a:xfrm>
              <a:off x="280" y="2840"/>
              <a:ext cx="532" cy="0"/>
            </a:xfrm>
            <a:prstGeom prst="line">
              <a:avLst/>
            </a:prstGeom>
            <a:noFill/>
            <a:ln w="38100">
              <a:solidFill>
                <a:srgbClr val="008000"/>
              </a:solidFill>
              <a:round/>
              <a:headEnd type="none" w="sm" len="sm"/>
              <a:tailEnd type="none" w="sm" len="sm"/>
            </a:ln>
          </p:spPr>
          <p:txBody>
            <a:bodyPr wrap="none"/>
            <a:lstStyle/>
            <a:p>
              <a:pPr algn="ctr"/>
              <a:endParaRPr lang="en-US"/>
            </a:p>
          </p:txBody>
        </p:sp>
        <p:sp>
          <p:nvSpPr>
            <p:cNvPr id="8209" name="Line 36"/>
            <p:cNvSpPr>
              <a:spLocks noChangeShapeType="1"/>
            </p:cNvSpPr>
            <p:nvPr/>
          </p:nvSpPr>
          <p:spPr bwMode="auto">
            <a:xfrm>
              <a:off x="376" y="2920"/>
              <a:ext cx="316" cy="0"/>
            </a:xfrm>
            <a:prstGeom prst="line">
              <a:avLst/>
            </a:prstGeom>
            <a:noFill/>
            <a:ln w="38100">
              <a:solidFill>
                <a:srgbClr val="008000"/>
              </a:solidFill>
              <a:round/>
              <a:headEnd type="none" w="sm" len="sm"/>
              <a:tailEnd type="none" w="sm" len="sm"/>
            </a:ln>
          </p:spPr>
          <p:txBody>
            <a:bodyPr wrap="none"/>
            <a:lstStyle/>
            <a:p>
              <a:pPr algn="ctr"/>
              <a:endParaRPr lang="en-US"/>
            </a:p>
          </p:txBody>
        </p:sp>
        <p:sp>
          <p:nvSpPr>
            <p:cNvPr id="8210" name="Line 37"/>
            <p:cNvSpPr>
              <a:spLocks noChangeShapeType="1"/>
            </p:cNvSpPr>
            <p:nvPr/>
          </p:nvSpPr>
          <p:spPr bwMode="auto">
            <a:xfrm>
              <a:off x="480" y="3000"/>
              <a:ext cx="124" cy="0"/>
            </a:xfrm>
            <a:prstGeom prst="line">
              <a:avLst/>
            </a:prstGeom>
            <a:noFill/>
            <a:ln w="38100">
              <a:solidFill>
                <a:srgbClr val="008000"/>
              </a:solidFill>
              <a:round/>
              <a:headEnd type="none" w="sm" len="sm"/>
              <a:tailEnd type="none" w="sm" len="sm"/>
            </a:ln>
          </p:spPr>
          <p:txBody>
            <a:bodyPr wrap="none"/>
            <a:lstStyle/>
            <a:p>
              <a:pPr algn="ctr"/>
              <a:endParaRPr lang="en-US"/>
            </a:p>
          </p:txBody>
        </p:sp>
      </p:grpSp>
      <p:sp>
        <p:nvSpPr>
          <p:cNvPr id="8202" name="Text Box 38"/>
          <p:cNvSpPr txBox="1">
            <a:spLocks noChangeArrowheads="1"/>
          </p:cNvSpPr>
          <p:nvPr/>
        </p:nvSpPr>
        <p:spPr bwMode="auto">
          <a:xfrm>
            <a:off x="6807083" y="3937000"/>
            <a:ext cx="1018227" cy="646331"/>
          </a:xfrm>
          <a:prstGeom prst="rect">
            <a:avLst/>
          </a:prstGeom>
          <a:noFill/>
          <a:ln w="12700">
            <a:noFill/>
            <a:miter lim="800000"/>
            <a:headEnd type="none" w="sm" len="sm"/>
            <a:tailEnd type="none" w="sm" len="sm"/>
          </a:ln>
        </p:spPr>
        <p:txBody>
          <a:bodyPr wrap="none">
            <a:spAutoFit/>
          </a:bodyPr>
          <a:lstStyle/>
          <a:p>
            <a:pPr algn="ctr"/>
            <a:r>
              <a:rPr lang="en-US" b="1" dirty="0" smtClean="0">
                <a:solidFill>
                  <a:srgbClr val="006600"/>
                </a:solidFill>
              </a:rPr>
              <a:t>Ground</a:t>
            </a:r>
          </a:p>
          <a:p>
            <a:pPr algn="ctr"/>
            <a:r>
              <a:rPr lang="en-US" b="1" dirty="0" smtClean="0">
                <a:solidFill>
                  <a:srgbClr val="006600"/>
                </a:solidFill>
              </a:rPr>
              <a:t>Green</a:t>
            </a:r>
            <a:endParaRPr lang="en-US" b="1" dirty="0">
              <a:solidFill>
                <a:srgbClr val="006600"/>
              </a:solidFill>
            </a:endParaRPr>
          </a:p>
        </p:txBody>
      </p:sp>
      <p:sp>
        <p:nvSpPr>
          <p:cNvPr id="8203" name="Line 40"/>
          <p:cNvSpPr>
            <a:spLocks noChangeShapeType="1"/>
          </p:cNvSpPr>
          <p:nvPr/>
        </p:nvSpPr>
        <p:spPr bwMode="auto">
          <a:xfrm>
            <a:off x="1350368" y="2482850"/>
            <a:ext cx="2832100" cy="0"/>
          </a:xfrm>
          <a:prstGeom prst="line">
            <a:avLst/>
          </a:prstGeom>
          <a:noFill/>
          <a:ln w="38100">
            <a:solidFill>
              <a:schemeClr val="tx1"/>
            </a:solidFill>
            <a:round/>
            <a:headEnd type="none" w="sm" len="sm"/>
            <a:tailEnd type="none" w="sm" len="sm"/>
          </a:ln>
        </p:spPr>
        <p:txBody>
          <a:bodyPr wrap="none"/>
          <a:lstStyle/>
          <a:p>
            <a:pPr algn="ctr"/>
            <a:endParaRPr lang="en-US"/>
          </a:p>
        </p:txBody>
      </p:sp>
      <p:sp>
        <p:nvSpPr>
          <p:cNvPr id="8204" name="Text Box 41"/>
          <p:cNvSpPr txBox="1">
            <a:spLocks noChangeArrowheads="1"/>
          </p:cNvSpPr>
          <p:nvPr/>
        </p:nvSpPr>
        <p:spPr bwMode="auto">
          <a:xfrm>
            <a:off x="6846293" y="1632506"/>
            <a:ext cx="1338828" cy="646331"/>
          </a:xfrm>
          <a:prstGeom prst="rect">
            <a:avLst/>
          </a:prstGeom>
          <a:noFill/>
          <a:ln w="12700">
            <a:noFill/>
            <a:miter lim="800000"/>
            <a:headEnd type="none" w="sm" len="sm"/>
            <a:tailEnd type="none" w="sm" len="sm"/>
          </a:ln>
        </p:spPr>
        <p:txBody>
          <a:bodyPr wrap="none">
            <a:spAutoFit/>
          </a:bodyPr>
          <a:lstStyle/>
          <a:p>
            <a:pPr algn="ctr"/>
            <a:r>
              <a:rPr lang="en-US" dirty="0" smtClean="0">
                <a:solidFill>
                  <a:schemeClr val="bg2"/>
                </a:solidFill>
              </a:rPr>
              <a:t>Hot (“Live”)</a:t>
            </a:r>
          </a:p>
          <a:p>
            <a:pPr algn="ctr"/>
            <a:r>
              <a:rPr lang="en-US" dirty="0" smtClean="0">
                <a:solidFill>
                  <a:schemeClr val="bg2"/>
                </a:solidFill>
              </a:rPr>
              <a:t>Black</a:t>
            </a:r>
            <a:endParaRPr lang="en-US" dirty="0">
              <a:solidFill>
                <a:schemeClr val="bg2"/>
              </a:solidFill>
            </a:endParaRPr>
          </a:p>
        </p:txBody>
      </p:sp>
      <p:sp>
        <p:nvSpPr>
          <p:cNvPr id="8205" name="Line 42"/>
          <p:cNvSpPr>
            <a:spLocks noChangeShapeType="1"/>
          </p:cNvSpPr>
          <p:nvPr/>
        </p:nvSpPr>
        <p:spPr bwMode="auto">
          <a:xfrm>
            <a:off x="4538893" y="2489200"/>
            <a:ext cx="2832100" cy="0"/>
          </a:xfrm>
          <a:prstGeom prst="line">
            <a:avLst/>
          </a:prstGeom>
          <a:noFill/>
          <a:ln w="38100">
            <a:solidFill>
              <a:schemeClr val="bg2"/>
            </a:solidFill>
            <a:round/>
            <a:headEnd type="none" w="sm" len="sm"/>
            <a:tailEnd type="none" w="sm" len="sm"/>
          </a:ln>
        </p:spPr>
        <p:txBody>
          <a:bodyPr wrap="none"/>
          <a:lstStyle/>
          <a:p>
            <a:pPr algn="ctr"/>
            <a:endParaRPr lang="en-US"/>
          </a:p>
        </p:txBody>
      </p:sp>
      <p:sp>
        <p:nvSpPr>
          <p:cNvPr id="8206" name="Text Box 43"/>
          <p:cNvSpPr txBox="1">
            <a:spLocks noChangeArrowheads="1"/>
          </p:cNvSpPr>
          <p:nvPr/>
        </p:nvSpPr>
        <p:spPr bwMode="auto">
          <a:xfrm>
            <a:off x="918552" y="1724839"/>
            <a:ext cx="979755" cy="646331"/>
          </a:xfrm>
          <a:prstGeom prst="rect">
            <a:avLst/>
          </a:prstGeom>
          <a:noFill/>
          <a:ln w="12700">
            <a:noFill/>
            <a:miter lim="800000"/>
            <a:headEnd type="none" w="sm" len="sm"/>
            <a:tailEnd type="none" w="sm" len="sm"/>
          </a:ln>
        </p:spPr>
        <p:txBody>
          <a:bodyPr wrap="none">
            <a:spAutoFit/>
          </a:bodyPr>
          <a:lstStyle/>
          <a:p>
            <a:pPr algn="ctr"/>
            <a:r>
              <a:rPr lang="en-US" b="1" dirty="0" smtClean="0"/>
              <a:t>Neutral</a:t>
            </a:r>
          </a:p>
          <a:p>
            <a:pPr algn="ctr"/>
            <a:r>
              <a:rPr lang="en-US" b="1" dirty="0" smtClean="0"/>
              <a:t>White</a:t>
            </a:r>
            <a:endParaRPr lang="en-US" b="1" dirty="0"/>
          </a:p>
        </p:txBody>
      </p:sp>
      <p:sp>
        <p:nvSpPr>
          <p:cNvPr id="8207" name="Text Box 44"/>
          <p:cNvSpPr txBox="1">
            <a:spLocks noChangeArrowheads="1"/>
          </p:cNvSpPr>
          <p:nvPr/>
        </p:nvSpPr>
        <p:spPr bwMode="auto">
          <a:xfrm>
            <a:off x="532446" y="3285232"/>
            <a:ext cx="2156544" cy="1077218"/>
          </a:xfrm>
          <a:prstGeom prst="rect">
            <a:avLst/>
          </a:prstGeom>
          <a:noFill/>
          <a:ln w="19050">
            <a:solidFill>
              <a:schemeClr val="bg2"/>
            </a:solidFill>
            <a:miter lim="800000"/>
            <a:headEnd type="none" w="sm" len="sm"/>
            <a:tailEnd type="none" w="sm" len="sm"/>
          </a:ln>
        </p:spPr>
        <p:txBody>
          <a:bodyPr wrap="square">
            <a:spAutoFit/>
          </a:bodyPr>
          <a:lstStyle/>
          <a:p>
            <a:pPr algn="ctr"/>
            <a:r>
              <a:rPr lang="en-US" sz="1600" b="1" dirty="0" smtClean="0">
                <a:solidFill>
                  <a:schemeClr val="bg2"/>
                </a:solidFill>
              </a:rPr>
              <a:t>Note: </a:t>
            </a:r>
          </a:p>
          <a:p>
            <a:pPr algn="ctr"/>
            <a:r>
              <a:rPr lang="en-US" sz="1600" dirty="0" smtClean="0">
                <a:solidFill>
                  <a:schemeClr val="bg2"/>
                </a:solidFill>
              </a:rPr>
              <a:t>The neutral is grounded </a:t>
            </a:r>
            <a:r>
              <a:rPr lang="en-US" sz="1600" dirty="0">
                <a:solidFill>
                  <a:schemeClr val="bg2"/>
                </a:solidFill>
              </a:rPr>
              <a:t>back at </a:t>
            </a:r>
            <a:r>
              <a:rPr lang="en-US" sz="1600" dirty="0" smtClean="0">
                <a:solidFill>
                  <a:schemeClr val="bg2"/>
                </a:solidFill>
              </a:rPr>
              <a:t>the </a:t>
            </a:r>
          </a:p>
          <a:p>
            <a:pPr algn="ctr"/>
            <a:r>
              <a:rPr lang="en-US" sz="1600" dirty="0" smtClean="0">
                <a:solidFill>
                  <a:schemeClr val="bg2"/>
                </a:solidFill>
              </a:rPr>
              <a:t>junction box.</a:t>
            </a:r>
            <a:endParaRPr lang="en-US" sz="1600" dirty="0">
              <a:solidFill>
                <a:schemeClr val="bg2"/>
              </a:solidFill>
            </a:endParaRPr>
          </a:p>
        </p:txBody>
      </p:sp>
      <p:sp>
        <p:nvSpPr>
          <p:cNvPr id="27" name="Slide Number Placeholder 26"/>
          <p:cNvSpPr>
            <a:spLocks noGrp="1"/>
          </p:cNvSpPr>
          <p:nvPr>
            <p:ph type="sldNum" sz="quarter" idx="4"/>
          </p:nvPr>
        </p:nvSpPr>
        <p:spPr/>
        <p:txBody>
          <a:bodyPr/>
          <a:lstStyle/>
          <a:p>
            <a:pPr>
              <a:defRPr/>
            </a:pPr>
            <a:fld id="{554E014D-B399-4B40-A20B-ED06D7FA19C5}" type="slidenum">
              <a:rPr lang="en-US" smtClean="0"/>
              <a:pPr>
                <a:defRPr/>
              </a:pPr>
              <a:t>7</a:t>
            </a:fld>
            <a:endParaRPr lang="en-US"/>
          </a:p>
        </p:txBody>
      </p:sp>
      <p:sp>
        <p:nvSpPr>
          <p:cNvPr id="28" name="TextBox 27"/>
          <p:cNvSpPr txBox="1"/>
          <p:nvPr/>
        </p:nvSpPr>
        <p:spPr>
          <a:xfrm>
            <a:off x="433929" y="5646747"/>
            <a:ext cx="5063116" cy="338554"/>
          </a:xfrm>
          <a:prstGeom prst="rect">
            <a:avLst/>
          </a:prstGeom>
          <a:noFill/>
        </p:spPr>
        <p:txBody>
          <a:bodyPr wrap="square" rtlCol="0">
            <a:spAutoFit/>
          </a:bodyPr>
          <a:lstStyle/>
          <a:p>
            <a:r>
              <a:rPr lang="en-US" sz="1600" dirty="0" smtClean="0">
                <a:solidFill>
                  <a:schemeClr val="bg2"/>
                </a:solidFill>
              </a:rPr>
              <a:t>Note that the neutral slot is larger than the “hot” slot.</a:t>
            </a:r>
            <a:endParaRPr lang="en-US" sz="1600" dirty="0">
              <a:solidFill>
                <a:schemeClr val="bg2"/>
              </a:solidFill>
            </a:endParaRPr>
          </a:p>
        </p:txBody>
      </p:sp>
      <p:sp>
        <p:nvSpPr>
          <p:cNvPr id="29" name="TextBox 28"/>
          <p:cNvSpPr txBox="1"/>
          <p:nvPr/>
        </p:nvSpPr>
        <p:spPr>
          <a:xfrm>
            <a:off x="6167696" y="4973191"/>
            <a:ext cx="2406593" cy="1077218"/>
          </a:xfrm>
          <a:prstGeom prst="rect">
            <a:avLst/>
          </a:prstGeom>
          <a:noFill/>
          <a:ln w="19050">
            <a:solidFill>
              <a:schemeClr val="bg2"/>
            </a:solidFill>
          </a:ln>
        </p:spPr>
        <p:txBody>
          <a:bodyPr wrap="square" rtlCol="0">
            <a:spAutoFit/>
          </a:bodyPr>
          <a:lstStyle/>
          <a:p>
            <a:pPr algn="ctr"/>
            <a:r>
              <a:rPr lang="en-US" sz="1600" b="1" dirty="0" smtClean="0">
                <a:solidFill>
                  <a:schemeClr val="bg2"/>
                </a:solidFill>
              </a:rPr>
              <a:t>Note:</a:t>
            </a:r>
            <a:r>
              <a:rPr lang="en-US" sz="1600" dirty="0" smtClean="0">
                <a:solidFill>
                  <a:schemeClr val="bg2"/>
                </a:solidFill>
              </a:rPr>
              <a:t> </a:t>
            </a:r>
          </a:p>
          <a:p>
            <a:pPr algn="ctr"/>
            <a:r>
              <a:rPr lang="en-US" sz="1600" dirty="0" smtClean="0">
                <a:solidFill>
                  <a:schemeClr val="bg2"/>
                </a:solidFill>
              </a:rPr>
              <a:t>The colors shown here are the usual standard in the U.S.</a:t>
            </a:r>
            <a:endParaRPr lang="en-US" sz="1600" dirty="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Text Box 39"/>
          <p:cNvSpPr txBox="1">
            <a:spLocks noChangeArrowheads="1"/>
          </p:cNvSpPr>
          <p:nvPr/>
        </p:nvSpPr>
        <p:spPr bwMode="auto">
          <a:xfrm>
            <a:off x="1946051" y="5220036"/>
            <a:ext cx="5629275" cy="366712"/>
          </a:xfrm>
          <a:prstGeom prst="rect">
            <a:avLst/>
          </a:prstGeom>
          <a:noFill/>
          <a:ln w="12700">
            <a:noFill/>
            <a:miter lim="800000"/>
            <a:headEnd type="none" w="sm" len="sm"/>
            <a:tailEnd type="none" w="sm" len="sm"/>
          </a:ln>
        </p:spPr>
        <p:txBody>
          <a:bodyPr>
            <a:spAutoFit/>
          </a:bodyPr>
          <a:lstStyle/>
          <a:p>
            <a:pPr algn="ctr"/>
            <a:r>
              <a:rPr lang="en-US" dirty="0">
                <a:solidFill>
                  <a:schemeClr val="bg1"/>
                </a:solidFill>
              </a:rPr>
              <a:t>The neutral wire is grounded back at the junction box.</a:t>
            </a:r>
          </a:p>
        </p:txBody>
      </p:sp>
      <p:sp>
        <p:nvSpPr>
          <p:cNvPr id="9249" name="Text Box 52"/>
          <p:cNvSpPr txBox="1">
            <a:spLocks noChangeArrowheads="1"/>
          </p:cNvSpPr>
          <p:nvPr/>
        </p:nvSpPr>
        <p:spPr bwMode="auto">
          <a:xfrm>
            <a:off x="1083333" y="5683016"/>
            <a:ext cx="7651750" cy="923330"/>
          </a:xfrm>
          <a:prstGeom prst="rect">
            <a:avLst/>
          </a:prstGeom>
          <a:noFill/>
          <a:ln w="19050">
            <a:solidFill>
              <a:schemeClr val="bg2"/>
            </a:solidFill>
            <a:miter lim="800000"/>
            <a:headEnd type="none" w="sm" len="sm"/>
            <a:tailEnd type="none" w="sm" len="sm"/>
          </a:ln>
        </p:spPr>
        <p:txBody>
          <a:bodyPr>
            <a:spAutoFit/>
          </a:bodyPr>
          <a:lstStyle/>
          <a:p>
            <a:pPr algn="ctr"/>
            <a:r>
              <a:rPr lang="en-US" b="1" dirty="0">
                <a:solidFill>
                  <a:schemeClr val="bg2"/>
                </a:solidFill>
              </a:rPr>
              <a:t>Note:</a:t>
            </a:r>
            <a:r>
              <a:rPr lang="en-US" dirty="0">
                <a:solidFill>
                  <a:schemeClr val="bg2"/>
                </a:solidFill>
              </a:rPr>
              <a:t> </a:t>
            </a:r>
            <a:endParaRPr lang="en-US" dirty="0" smtClean="0">
              <a:solidFill>
                <a:schemeClr val="bg2"/>
              </a:solidFill>
            </a:endParaRPr>
          </a:p>
          <a:p>
            <a:pPr algn="ctr"/>
            <a:r>
              <a:rPr lang="en-US" dirty="0" smtClean="0">
                <a:solidFill>
                  <a:schemeClr val="bg2"/>
                </a:solidFill>
              </a:rPr>
              <a:t>The </a:t>
            </a:r>
            <a:r>
              <a:rPr lang="en-US" dirty="0">
                <a:solidFill>
                  <a:schemeClr val="bg2"/>
                </a:solidFill>
              </a:rPr>
              <a:t>voltage of the neutral wire at the device is not exactly the same as </a:t>
            </a:r>
            <a:r>
              <a:rPr lang="en-US" dirty="0" smtClean="0">
                <a:solidFill>
                  <a:schemeClr val="bg2"/>
                </a:solidFill>
              </a:rPr>
              <a:t>that of ground</a:t>
            </a:r>
            <a:r>
              <a:rPr lang="en-US" dirty="0">
                <a:solidFill>
                  <a:schemeClr val="bg2"/>
                </a:solidFill>
              </a:rPr>
              <a:t>, because the neutral wire has a resistance.</a:t>
            </a:r>
          </a:p>
        </p:txBody>
      </p:sp>
      <p:sp>
        <p:nvSpPr>
          <p:cNvPr id="44" name="Slide Number Placeholder 43"/>
          <p:cNvSpPr>
            <a:spLocks noGrp="1"/>
          </p:cNvSpPr>
          <p:nvPr>
            <p:ph type="sldNum" sz="quarter" idx="4"/>
          </p:nvPr>
        </p:nvSpPr>
        <p:spPr/>
        <p:txBody>
          <a:bodyPr/>
          <a:lstStyle/>
          <a:p>
            <a:pPr>
              <a:defRPr/>
            </a:pPr>
            <a:fld id="{554E014D-B399-4B40-A20B-ED06D7FA19C5}" type="slidenum">
              <a:rPr lang="en-US" smtClean="0"/>
              <a:pPr>
                <a:defRPr/>
              </a:pPr>
              <a:t>8</a:t>
            </a:fld>
            <a:endParaRPr lang="en-US"/>
          </a:p>
        </p:txBody>
      </p:sp>
      <p:sp>
        <p:nvSpPr>
          <p:cNvPr id="45" name="Text Box 2"/>
          <p:cNvSpPr txBox="1">
            <a:spLocks noChangeArrowheads="1"/>
          </p:cNvSpPr>
          <p:nvPr/>
        </p:nvSpPr>
        <p:spPr bwMode="auto">
          <a:xfrm>
            <a:off x="585470" y="-9386"/>
            <a:ext cx="8427307" cy="707886"/>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Grounding </a:t>
            </a:r>
            <a:r>
              <a:rPr lang="en-US" sz="4000" dirty="0" smtClean="0">
                <a:solidFill>
                  <a:srgbClr val="FF9900"/>
                </a:solidFill>
                <a:effectLst>
                  <a:outerShdw blurRad="38100" dist="38100" dir="2700000" algn="tl">
                    <a:srgbClr val="C0C0C0"/>
                  </a:outerShdw>
                </a:effectLst>
              </a:rPr>
              <a:t>in Power Systems (cont.)</a:t>
            </a:r>
            <a:endParaRPr lang="en-US" sz="4000" dirty="0">
              <a:solidFill>
                <a:srgbClr val="FF9900"/>
              </a:solidFill>
              <a:effectLst>
                <a:outerShdw blurRad="38100" dist="38100" dir="2700000" algn="tl">
                  <a:srgbClr val="C0C0C0"/>
                </a:outerShdw>
              </a:effectLst>
            </a:endParaRPr>
          </a:p>
        </p:txBody>
      </p:sp>
      <p:sp>
        <p:nvSpPr>
          <p:cNvPr id="9218" name="Rectangle 53"/>
          <p:cNvSpPr>
            <a:spLocks noChangeArrowheads="1"/>
          </p:cNvSpPr>
          <p:nvPr/>
        </p:nvSpPr>
        <p:spPr bwMode="auto">
          <a:xfrm>
            <a:off x="446088" y="735089"/>
            <a:ext cx="8428037" cy="4368800"/>
          </a:xfrm>
          <a:prstGeom prst="rect">
            <a:avLst/>
          </a:prstGeom>
          <a:solidFill>
            <a:srgbClr val="00DFDA"/>
          </a:solidFill>
          <a:ln w="12700">
            <a:solidFill>
              <a:schemeClr val="tx1"/>
            </a:solidFill>
            <a:miter lim="800000"/>
            <a:headEnd type="none" w="sm" len="sm"/>
            <a:tailEnd type="none" w="sm" len="sm"/>
          </a:ln>
        </p:spPr>
        <p:txBody>
          <a:bodyPr wrap="none" anchor="ctr"/>
          <a:lstStyle/>
          <a:p>
            <a:endParaRPr lang="en-US" b="1" dirty="0"/>
          </a:p>
        </p:txBody>
      </p:sp>
      <p:sp>
        <p:nvSpPr>
          <p:cNvPr id="9219" name="Rectangle 48"/>
          <p:cNvSpPr>
            <a:spLocks noChangeArrowheads="1"/>
          </p:cNvSpPr>
          <p:nvPr/>
        </p:nvSpPr>
        <p:spPr bwMode="auto">
          <a:xfrm>
            <a:off x="5994400" y="1644418"/>
            <a:ext cx="2209800" cy="3078162"/>
          </a:xfrm>
          <a:prstGeom prst="rect">
            <a:avLst/>
          </a:prstGeom>
          <a:solidFill>
            <a:srgbClr val="DDDDDD"/>
          </a:solidFill>
          <a:ln w="12700">
            <a:solidFill>
              <a:schemeClr val="tx1"/>
            </a:solidFill>
            <a:miter lim="800000"/>
            <a:headEnd type="none" w="sm" len="sm"/>
            <a:tailEnd type="none" w="sm" len="sm"/>
          </a:ln>
        </p:spPr>
        <p:txBody>
          <a:bodyPr wrap="none" anchor="ctr"/>
          <a:lstStyle/>
          <a:p>
            <a:endParaRPr lang="en-US"/>
          </a:p>
        </p:txBody>
      </p:sp>
      <p:grpSp>
        <p:nvGrpSpPr>
          <p:cNvPr id="9221" name="Group 4"/>
          <p:cNvGrpSpPr>
            <a:grpSpLocks/>
          </p:cNvGrpSpPr>
          <p:nvPr/>
        </p:nvGrpSpPr>
        <p:grpSpPr bwMode="auto">
          <a:xfrm>
            <a:off x="3822700" y="2220680"/>
            <a:ext cx="914400" cy="990600"/>
            <a:chOff x="2520" y="1336"/>
            <a:chExt cx="576" cy="624"/>
          </a:xfrm>
        </p:grpSpPr>
        <p:sp>
          <p:nvSpPr>
            <p:cNvPr id="9256" name="AutoShape 5"/>
            <p:cNvSpPr>
              <a:spLocks noChangeArrowheads="1"/>
            </p:cNvSpPr>
            <p:nvPr/>
          </p:nvSpPr>
          <p:spPr bwMode="auto">
            <a:xfrm>
              <a:off x="2520" y="1336"/>
              <a:ext cx="576" cy="624"/>
            </a:xfrm>
            <a:prstGeom prst="roundRect">
              <a:avLst>
                <a:gd name="adj" fmla="val 16667"/>
              </a:avLst>
            </a:prstGeom>
            <a:solidFill>
              <a:schemeClr val="tx2"/>
            </a:solidFill>
            <a:ln w="12700">
              <a:solidFill>
                <a:schemeClr val="tx1"/>
              </a:solidFill>
              <a:round/>
              <a:headEnd type="none" w="sm" len="sm"/>
              <a:tailEnd type="none" w="sm" len="sm"/>
            </a:ln>
          </p:spPr>
          <p:txBody>
            <a:bodyPr wrap="none" anchor="ctr"/>
            <a:lstStyle/>
            <a:p>
              <a:endParaRPr lang="en-US"/>
            </a:p>
          </p:txBody>
        </p:sp>
        <p:sp>
          <p:nvSpPr>
            <p:cNvPr id="9257" name="Line 6"/>
            <p:cNvSpPr>
              <a:spLocks noChangeShapeType="1"/>
            </p:cNvSpPr>
            <p:nvPr/>
          </p:nvSpPr>
          <p:spPr bwMode="auto">
            <a:xfrm>
              <a:off x="2712" y="1448"/>
              <a:ext cx="0" cy="248"/>
            </a:xfrm>
            <a:prstGeom prst="line">
              <a:avLst/>
            </a:prstGeom>
            <a:noFill/>
            <a:ln w="38100">
              <a:solidFill>
                <a:schemeClr val="bg2"/>
              </a:solidFill>
              <a:round/>
              <a:headEnd type="none" w="sm" len="sm"/>
              <a:tailEnd type="none" w="sm" len="sm"/>
            </a:ln>
          </p:spPr>
          <p:txBody>
            <a:bodyPr wrap="none"/>
            <a:lstStyle/>
            <a:p>
              <a:endParaRPr lang="en-US"/>
            </a:p>
          </p:txBody>
        </p:sp>
        <p:sp>
          <p:nvSpPr>
            <p:cNvPr id="9258" name="Line 7"/>
            <p:cNvSpPr>
              <a:spLocks noChangeShapeType="1"/>
            </p:cNvSpPr>
            <p:nvPr/>
          </p:nvSpPr>
          <p:spPr bwMode="auto">
            <a:xfrm>
              <a:off x="2928" y="1492"/>
              <a:ext cx="0" cy="152"/>
            </a:xfrm>
            <a:prstGeom prst="line">
              <a:avLst/>
            </a:prstGeom>
            <a:noFill/>
            <a:ln w="38100">
              <a:solidFill>
                <a:schemeClr val="bg2"/>
              </a:solidFill>
              <a:round/>
              <a:headEnd type="none" w="sm" len="sm"/>
              <a:tailEnd type="none" w="sm" len="sm"/>
            </a:ln>
          </p:spPr>
          <p:txBody>
            <a:bodyPr wrap="none"/>
            <a:lstStyle/>
            <a:p>
              <a:endParaRPr lang="en-US"/>
            </a:p>
          </p:txBody>
        </p:sp>
        <p:sp>
          <p:nvSpPr>
            <p:cNvPr id="9259" name="AutoShape 8"/>
            <p:cNvSpPr>
              <a:spLocks noChangeArrowheads="1"/>
            </p:cNvSpPr>
            <p:nvPr/>
          </p:nvSpPr>
          <p:spPr bwMode="auto">
            <a:xfrm>
              <a:off x="2776" y="1800"/>
              <a:ext cx="96" cy="56"/>
            </a:xfrm>
            <a:prstGeom prst="roundRect">
              <a:avLst>
                <a:gd name="adj" fmla="val 16667"/>
              </a:avLst>
            </a:prstGeom>
            <a:solidFill>
              <a:schemeClr val="bg2"/>
            </a:solidFill>
            <a:ln w="12700">
              <a:solidFill>
                <a:schemeClr val="tx1"/>
              </a:solidFill>
              <a:round/>
              <a:headEnd type="none" w="sm" len="sm"/>
              <a:tailEnd type="none" w="sm" len="sm"/>
            </a:ln>
          </p:spPr>
          <p:txBody>
            <a:bodyPr wrap="none" anchor="ctr"/>
            <a:lstStyle/>
            <a:p>
              <a:endParaRPr lang="en-US"/>
            </a:p>
          </p:txBody>
        </p:sp>
      </p:grpSp>
      <p:sp>
        <p:nvSpPr>
          <p:cNvPr id="9222" name="Line 14"/>
          <p:cNvSpPr>
            <a:spLocks noChangeShapeType="1"/>
          </p:cNvSpPr>
          <p:nvPr/>
        </p:nvSpPr>
        <p:spPr bwMode="auto">
          <a:xfrm flipH="1" flipV="1">
            <a:off x="1285875" y="3223980"/>
            <a:ext cx="6394450" cy="0"/>
          </a:xfrm>
          <a:prstGeom prst="line">
            <a:avLst/>
          </a:prstGeom>
          <a:noFill/>
          <a:ln w="38100">
            <a:solidFill>
              <a:srgbClr val="008000"/>
            </a:solidFill>
            <a:round/>
            <a:headEnd type="none" w="sm" len="sm"/>
            <a:tailEnd type="none" w="sm" len="sm"/>
          </a:ln>
        </p:spPr>
        <p:txBody>
          <a:bodyPr wrap="none"/>
          <a:lstStyle/>
          <a:p>
            <a:endParaRPr lang="en-US"/>
          </a:p>
        </p:txBody>
      </p:sp>
      <p:sp>
        <p:nvSpPr>
          <p:cNvPr id="9223" name="Line 15"/>
          <p:cNvSpPr>
            <a:spLocks noChangeShapeType="1"/>
          </p:cNvSpPr>
          <p:nvPr/>
        </p:nvSpPr>
        <p:spPr bwMode="auto">
          <a:xfrm>
            <a:off x="7078663" y="3239855"/>
            <a:ext cx="0" cy="644525"/>
          </a:xfrm>
          <a:prstGeom prst="line">
            <a:avLst/>
          </a:prstGeom>
          <a:noFill/>
          <a:ln w="38100">
            <a:solidFill>
              <a:srgbClr val="008000"/>
            </a:solidFill>
            <a:round/>
            <a:headEnd type="none" w="sm" len="sm"/>
            <a:tailEnd type="none" w="sm" len="sm"/>
          </a:ln>
        </p:spPr>
        <p:txBody>
          <a:bodyPr wrap="none"/>
          <a:lstStyle/>
          <a:p>
            <a:endParaRPr lang="en-US"/>
          </a:p>
        </p:txBody>
      </p:sp>
      <p:grpSp>
        <p:nvGrpSpPr>
          <p:cNvPr id="9224" name="Group 16"/>
          <p:cNvGrpSpPr>
            <a:grpSpLocks/>
          </p:cNvGrpSpPr>
          <p:nvPr/>
        </p:nvGrpSpPr>
        <p:grpSpPr bwMode="auto">
          <a:xfrm>
            <a:off x="6643688" y="3884380"/>
            <a:ext cx="844550" cy="254000"/>
            <a:chOff x="280" y="2840"/>
            <a:chExt cx="532" cy="160"/>
          </a:xfrm>
        </p:grpSpPr>
        <p:sp>
          <p:nvSpPr>
            <p:cNvPr id="9253" name="Line 17"/>
            <p:cNvSpPr>
              <a:spLocks noChangeShapeType="1"/>
            </p:cNvSpPr>
            <p:nvPr/>
          </p:nvSpPr>
          <p:spPr bwMode="auto">
            <a:xfrm>
              <a:off x="280" y="2840"/>
              <a:ext cx="532" cy="0"/>
            </a:xfrm>
            <a:prstGeom prst="line">
              <a:avLst/>
            </a:prstGeom>
            <a:noFill/>
            <a:ln w="38100">
              <a:solidFill>
                <a:srgbClr val="008000"/>
              </a:solidFill>
              <a:round/>
              <a:headEnd type="none" w="sm" len="sm"/>
              <a:tailEnd type="none" w="sm" len="sm"/>
            </a:ln>
          </p:spPr>
          <p:txBody>
            <a:bodyPr wrap="none"/>
            <a:lstStyle/>
            <a:p>
              <a:endParaRPr lang="en-US"/>
            </a:p>
          </p:txBody>
        </p:sp>
        <p:sp>
          <p:nvSpPr>
            <p:cNvPr id="9254" name="Line 18"/>
            <p:cNvSpPr>
              <a:spLocks noChangeShapeType="1"/>
            </p:cNvSpPr>
            <p:nvPr/>
          </p:nvSpPr>
          <p:spPr bwMode="auto">
            <a:xfrm>
              <a:off x="376" y="2920"/>
              <a:ext cx="316" cy="0"/>
            </a:xfrm>
            <a:prstGeom prst="line">
              <a:avLst/>
            </a:prstGeom>
            <a:noFill/>
            <a:ln w="38100">
              <a:solidFill>
                <a:srgbClr val="008000"/>
              </a:solidFill>
              <a:round/>
              <a:headEnd type="none" w="sm" len="sm"/>
              <a:tailEnd type="none" w="sm" len="sm"/>
            </a:ln>
          </p:spPr>
          <p:txBody>
            <a:bodyPr wrap="none"/>
            <a:lstStyle/>
            <a:p>
              <a:endParaRPr lang="en-US"/>
            </a:p>
          </p:txBody>
        </p:sp>
        <p:sp>
          <p:nvSpPr>
            <p:cNvPr id="9255" name="Line 19"/>
            <p:cNvSpPr>
              <a:spLocks noChangeShapeType="1"/>
            </p:cNvSpPr>
            <p:nvPr/>
          </p:nvSpPr>
          <p:spPr bwMode="auto">
            <a:xfrm>
              <a:off x="480" y="3000"/>
              <a:ext cx="124" cy="0"/>
            </a:xfrm>
            <a:prstGeom prst="line">
              <a:avLst/>
            </a:prstGeom>
            <a:noFill/>
            <a:ln w="38100">
              <a:solidFill>
                <a:srgbClr val="008000"/>
              </a:solidFill>
              <a:round/>
              <a:headEnd type="none" w="sm" len="sm"/>
              <a:tailEnd type="none" w="sm" len="sm"/>
            </a:ln>
          </p:spPr>
          <p:txBody>
            <a:bodyPr wrap="none"/>
            <a:lstStyle/>
            <a:p>
              <a:endParaRPr lang="en-US"/>
            </a:p>
          </p:txBody>
        </p:sp>
      </p:grpSp>
      <p:sp>
        <p:nvSpPr>
          <p:cNvPr id="9225" name="Text Box 20"/>
          <p:cNvSpPr txBox="1">
            <a:spLocks noChangeArrowheads="1"/>
          </p:cNvSpPr>
          <p:nvPr/>
        </p:nvSpPr>
        <p:spPr bwMode="auto">
          <a:xfrm>
            <a:off x="1517278" y="3377968"/>
            <a:ext cx="1018227" cy="369332"/>
          </a:xfrm>
          <a:prstGeom prst="rect">
            <a:avLst/>
          </a:prstGeom>
          <a:noFill/>
          <a:ln w="12700">
            <a:noFill/>
            <a:miter lim="800000"/>
            <a:headEnd type="none" w="sm" len="sm"/>
            <a:tailEnd type="none" w="sm" len="sm"/>
          </a:ln>
        </p:spPr>
        <p:txBody>
          <a:bodyPr wrap="none">
            <a:spAutoFit/>
          </a:bodyPr>
          <a:lstStyle/>
          <a:p>
            <a:pPr algn="ctr"/>
            <a:r>
              <a:rPr lang="en-US" b="1" dirty="0" smtClean="0">
                <a:solidFill>
                  <a:srgbClr val="008000"/>
                </a:solidFill>
              </a:rPr>
              <a:t>Ground</a:t>
            </a:r>
            <a:endParaRPr lang="en-US" b="1" dirty="0">
              <a:solidFill>
                <a:srgbClr val="008000"/>
              </a:solidFill>
            </a:endParaRPr>
          </a:p>
        </p:txBody>
      </p:sp>
      <p:sp>
        <p:nvSpPr>
          <p:cNvPr id="9226" name="Line 21"/>
          <p:cNvSpPr>
            <a:spLocks noChangeShapeType="1"/>
          </p:cNvSpPr>
          <p:nvPr/>
        </p:nvSpPr>
        <p:spPr bwMode="auto">
          <a:xfrm>
            <a:off x="1295400" y="2582630"/>
            <a:ext cx="2832100" cy="0"/>
          </a:xfrm>
          <a:prstGeom prst="line">
            <a:avLst/>
          </a:prstGeom>
          <a:noFill/>
          <a:ln w="38100">
            <a:solidFill>
              <a:schemeClr val="tx1"/>
            </a:solidFill>
            <a:round/>
            <a:headEnd type="none" w="sm" len="sm"/>
            <a:tailEnd type="none" w="sm" len="sm"/>
          </a:ln>
        </p:spPr>
        <p:txBody>
          <a:bodyPr wrap="none"/>
          <a:lstStyle/>
          <a:p>
            <a:endParaRPr lang="en-US"/>
          </a:p>
        </p:txBody>
      </p:sp>
      <p:sp>
        <p:nvSpPr>
          <p:cNvPr id="9227" name="Text Box 22"/>
          <p:cNvSpPr txBox="1">
            <a:spLocks noChangeArrowheads="1"/>
          </p:cNvSpPr>
          <p:nvPr/>
        </p:nvSpPr>
        <p:spPr bwMode="auto">
          <a:xfrm>
            <a:off x="1936750" y="1460268"/>
            <a:ext cx="543739" cy="369332"/>
          </a:xfrm>
          <a:prstGeom prst="rect">
            <a:avLst/>
          </a:prstGeom>
          <a:noFill/>
          <a:ln w="12700">
            <a:noFill/>
            <a:miter lim="800000"/>
            <a:headEnd type="none" w="sm" len="sm"/>
            <a:tailEnd type="none" w="sm" len="sm"/>
          </a:ln>
        </p:spPr>
        <p:txBody>
          <a:bodyPr wrap="none">
            <a:spAutoFit/>
          </a:bodyPr>
          <a:lstStyle/>
          <a:p>
            <a:pPr algn="ctr"/>
            <a:r>
              <a:rPr lang="en-US" dirty="0" smtClean="0">
                <a:solidFill>
                  <a:schemeClr val="bg2"/>
                </a:solidFill>
              </a:rPr>
              <a:t>Hot</a:t>
            </a:r>
            <a:endParaRPr lang="en-US" dirty="0">
              <a:solidFill>
                <a:schemeClr val="bg2"/>
              </a:solidFill>
            </a:endParaRPr>
          </a:p>
        </p:txBody>
      </p:sp>
      <p:sp>
        <p:nvSpPr>
          <p:cNvPr id="9228" name="Line 23"/>
          <p:cNvSpPr>
            <a:spLocks noChangeShapeType="1"/>
          </p:cNvSpPr>
          <p:nvPr/>
        </p:nvSpPr>
        <p:spPr bwMode="auto">
          <a:xfrm>
            <a:off x="1274000" y="1930168"/>
            <a:ext cx="3273519" cy="0"/>
          </a:xfrm>
          <a:prstGeom prst="line">
            <a:avLst/>
          </a:prstGeom>
          <a:noFill/>
          <a:ln w="38100">
            <a:solidFill>
              <a:schemeClr val="bg2"/>
            </a:solidFill>
            <a:round/>
            <a:headEnd type="none" w="sm" len="sm"/>
            <a:tailEnd type="none" w="sm" len="sm"/>
          </a:ln>
        </p:spPr>
        <p:txBody>
          <a:bodyPr wrap="none"/>
          <a:lstStyle/>
          <a:p>
            <a:endParaRPr lang="en-US"/>
          </a:p>
        </p:txBody>
      </p:sp>
      <p:sp>
        <p:nvSpPr>
          <p:cNvPr id="9229" name="Text Box 24"/>
          <p:cNvSpPr txBox="1">
            <a:spLocks noChangeArrowheads="1"/>
          </p:cNvSpPr>
          <p:nvPr/>
        </p:nvSpPr>
        <p:spPr bwMode="auto">
          <a:xfrm>
            <a:off x="1555750" y="2569930"/>
            <a:ext cx="979755" cy="369332"/>
          </a:xfrm>
          <a:prstGeom prst="rect">
            <a:avLst/>
          </a:prstGeom>
          <a:noFill/>
          <a:ln w="12700">
            <a:noFill/>
            <a:miter lim="800000"/>
            <a:headEnd type="none" w="sm" len="sm"/>
            <a:tailEnd type="none" w="sm" len="sm"/>
          </a:ln>
        </p:spPr>
        <p:txBody>
          <a:bodyPr wrap="none">
            <a:spAutoFit/>
          </a:bodyPr>
          <a:lstStyle/>
          <a:p>
            <a:pPr algn="ctr"/>
            <a:r>
              <a:rPr lang="en-US" b="1" dirty="0" smtClean="0"/>
              <a:t>Neutral</a:t>
            </a:r>
            <a:endParaRPr lang="en-US" b="1" dirty="0"/>
          </a:p>
        </p:txBody>
      </p:sp>
      <p:sp>
        <p:nvSpPr>
          <p:cNvPr id="9230" name="Line 26"/>
          <p:cNvSpPr>
            <a:spLocks noChangeShapeType="1"/>
          </p:cNvSpPr>
          <p:nvPr/>
        </p:nvSpPr>
        <p:spPr bwMode="auto">
          <a:xfrm>
            <a:off x="4536502" y="1930168"/>
            <a:ext cx="0" cy="639762"/>
          </a:xfrm>
          <a:prstGeom prst="line">
            <a:avLst/>
          </a:prstGeom>
          <a:noFill/>
          <a:ln w="38100">
            <a:solidFill>
              <a:schemeClr val="bg2"/>
            </a:solidFill>
            <a:round/>
            <a:headEnd type="none" w="sm" len="sm"/>
            <a:tailEnd type="none" w="sm" len="sm"/>
          </a:ln>
        </p:spPr>
        <p:txBody>
          <a:bodyPr wrap="none"/>
          <a:lstStyle/>
          <a:p>
            <a:endParaRPr lang="en-US"/>
          </a:p>
        </p:txBody>
      </p:sp>
      <p:sp>
        <p:nvSpPr>
          <p:cNvPr id="9231" name="Line 27"/>
          <p:cNvSpPr>
            <a:spLocks noChangeShapeType="1"/>
          </p:cNvSpPr>
          <p:nvPr/>
        </p:nvSpPr>
        <p:spPr bwMode="auto">
          <a:xfrm>
            <a:off x="4305300" y="3046180"/>
            <a:ext cx="0" cy="177800"/>
          </a:xfrm>
          <a:prstGeom prst="line">
            <a:avLst/>
          </a:prstGeom>
          <a:noFill/>
          <a:ln w="38100">
            <a:solidFill>
              <a:srgbClr val="008000"/>
            </a:solidFill>
            <a:round/>
            <a:headEnd type="none" w="sm" len="sm"/>
            <a:tailEnd type="none" w="sm" len="sm"/>
          </a:ln>
        </p:spPr>
        <p:txBody>
          <a:bodyPr wrap="none"/>
          <a:lstStyle/>
          <a:p>
            <a:endParaRPr lang="en-US"/>
          </a:p>
        </p:txBody>
      </p:sp>
      <p:sp>
        <p:nvSpPr>
          <p:cNvPr id="9232" name="Text Box 30"/>
          <p:cNvSpPr txBox="1">
            <a:spLocks noChangeArrowheads="1"/>
          </p:cNvSpPr>
          <p:nvPr/>
        </p:nvSpPr>
        <p:spPr bwMode="auto">
          <a:xfrm>
            <a:off x="920043" y="1807930"/>
            <a:ext cx="317500" cy="366713"/>
          </a:xfrm>
          <a:prstGeom prst="rect">
            <a:avLst/>
          </a:prstGeom>
          <a:noFill/>
          <a:ln w="12700">
            <a:noFill/>
            <a:miter lim="800000"/>
            <a:headEnd type="none" w="sm" len="sm"/>
            <a:tailEnd type="none" w="sm" len="sm"/>
          </a:ln>
        </p:spPr>
        <p:txBody>
          <a:bodyPr wrap="none">
            <a:spAutoFit/>
          </a:bodyPr>
          <a:lstStyle/>
          <a:p>
            <a:r>
              <a:rPr lang="en-US" dirty="0">
                <a:solidFill>
                  <a:schemeClr val="hlink"/>
                </a:solidFill>
              </a:rPr>
              <a:t>+</a:t>
            </a:r>
          </a:p>
        </p:txBody>
      </p:sp>
      <p:sp>
        <p:nvSpPr>
          <p:cNvPr id="9233" name="Text Box 31"/>
          <p:cNvSpPr txBox="1">
            <a:spLocks noChangeArrowheads="1"/>
          </p:cNvSpPr>
          <p:nvPr/>
        </p:nvSpPr>
        <p:spPr bwMode="auto">
          <a:xfrm>
            <a:off x="944826" y="2273068"/>
            <a:ext cx="260350" cy="366712"/>
          </a:xfrm>
          <a:prstGeom prst="rect">
            <a:avLst/>
          </a:prstGeom>
          <a:noFill/>
          <a:ln w="12700">
            <a:noFill/>
            <a:miter lim="800000"/>
            <a:headEnd type="none" w="sm" len="sm"/>
            <a:tailEnd type="none" w="sm" len="sm"/>
          </a:ln>
        </p:spPr>
        <p:txBody>
          <a:bodyPr wrap="none">
            <a:spAutoFit/>
          </a:bodyPr>
          <a:lstStyle/>
          <a:p>
            <a:r>
              <a:rPr lang="en-US">
                <a:solidFill>
                  <a:schemeClr val="hlink"/>
                </a:solidFill>
              </a:rPr>
              <a:t>-</a:t>
            </a:r>
          </a:p>
        </p:txBody>
      </p:sp>
      <p:sp>
        <p:nvSpPr>
          <p:cNvPr id="9234" name="Text Box 33"/>
          <p:cNvSpPr txBox="1">
            <a:spLocks noChangeArrowheads="1"/>
          </p:cNvSpPr>
          <p:nvPr/>
        </p:nvSpPr>
        <p:spPr bwMode="auto">
          <a:xfrm>
            <a:off x="650808" y="1951136"/>
            <a:ext cx="369887" cy="457200"/>
          </a:xfrm>
          <a:prstGeom prst="rect">
            <a:avLst/>
          </a:prstGeom>
          <a:noFill/>
          <a:ln w="12700">
            <a:noFill/>
            <a:miter lim="800000"/>
            <a:headEnd type="none" w="sm" len="sm"/>
            <a:tailEnd type="none" w="sm" len="sm"/>
          </a:ln>
        </p:spPr>
        <p:txBody>
          <a:bodyPr wrap="none">
            <a:spAutoFit/>
          </a:bodyPr>
          <a:lstStyle/>
          <a:p>
            <a:r>
              <a:rPr lang="en-US" sz="2400" i="1" dirty="0">
                <a:solidFill>
                  <a:schemeClr val="hlink"/>
                </a:solidFill>
                <a:latin typeface="Times New Roman" pitchFamily="18" charset="0"/>
              </a:rPr>
              <a:t>V</a:t>
            </a:r>
          </a:p>
        </p:txBody>
      </p:sp>
      <p:sp>
        <p:nvSpPr>
          <p:cNvPr id="9235" name="AutoShape 34"/>
          <p:cNvSpPr>
            <a:spLocks noChangeArrowheads="1"/>
          </p:cNvSpPr>
          <p:nvPr/>
        </p:nvSpPr>
        <p:spPr bwMode="auto">
          <a:xfrm flipH="1">
            <a:off x="3013075" y="1688868"/>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9236" name="AutoShape 37"/>
          <p:cNvSpPr>
            <a:spLocks noChangeArrowheads="1"/>
          </p:cNvSpPr>
          <p:nvPr/>
        </p:nvSpPr>
        <p:spPr bwMode="auto">
          <a:xfrm>
            <a:off x="2966720" y="2354030"/>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9237" name="Text Box 38"/>
          <p:cNvSpPr txBox="1">
            <a:spLocks noChangeArrowheads="1"/>
          </p:cNvSpPr>
          <p:nvPr/>
        </p:nvSpPr>
        <p:spPr bwMode="auto">
          <a:xfrm>
            <a:off x="3841750" y="1231668"/>
            <a:ext cx="285750" cy="457200"/>
          </a:xfrm>
          <a:prstGeom prst="rect">
            <a:avLst/>
          </a:prstGeom>
          <a:noFill/>
          <a:ln w="12700">
            <a:noFill/>
            <a:miter lim="800000"/>
            <a:headEnd type="none" w="sm" len="sm"/>
            <a:tailEnd type="none" w="sm" len="sm"/>
          </a:ln>
        </p:spPr>
        <p:txBody>
          <a:bodyPr wrap="none">
            <a:spAutoFit/>
          </a:bodyPr>
          <a:lstStyle/>
          <a:p>
            <a:r>
              <a:rPr lang="en-US" sz="2400" i="1">
                <a:solidFill>
                  <a:srgbClr val="0000CC"/>
                </a:solidFill>
                <a:latin typeface="Times New Roman" pitchFamily="18" charset="0"/>
              </a:rPr>
              <a:t>I</a:t>
            </a:r>
          </a:p>
        </p:txBody>
      </p:sp>
      <p:sp>
        <p:nvSpPr>
          <p:cNvPr id="9239" name="Rectangle 41"/>
          <p:cNvSpPr>
            <a:spLocks noChangeArrowheads="1"/>
          </p:cNvSpPr>
          <p:nvPr/>
        </p:nvSpPr>
        <p:spPr bwMode="auto">
          <a:xfrm>
            <a:off x="1222375" y="2098443"/>
            <a:ext cx="152400" cy="336550"/>
          </a:xfrm>
          <a:prstGeom prst="rect">
            <a:avLst/>
          </a:prstGeom>
          <a:solidFill>
            <a:schemeClr val="accent1"/>
          </a:solidFill>
          <a:ln w="28575">
            <a:solidFill>
              <a:srgbClr val="FF9900"/>
            </a:solidFill>
            <a:miter lim="800000"/>
            <a:headEnd type="none" w="sm" len="sm"/>
            <a:tailEnd type="none" w="sm" len="sm"/>
          </a:ln>
        </p:spPr>
        <p:txBody>
          <a:bodyPr wrap="none" anchor="ctr"/>
          <a:lstStyle/>
          <a:p>
            <a:endParaRPr lang="en-US"/>
          </a:p>
        </p:txBody>
      </p:sp>
      <p:sp>
        <p:nvSpPr>
          <p:cNvPr id="9240" name="Line 42"/>
          <p:cNvSpPr>
            <a:spLocks noChangeShapeType="1"/>
          </p:cNvSpPr>
          <p:nvPr/>
        </p:nvSpPr>
        <p:spPr bwMode="auto">
          <a:xfrm>
            <a:off x="1285875" y="1930168"/>
            <a:ext cx="0" cy="155575"/>
          </a:xfrm>
          <a:prstGeom prst="line">
            <a:avLst/>
          </a:prstGeom>
          <a:noFill/>
          <a:ln w="28575">
            <a:solidFill>
              <a:srgbClr val="FF9900"/>
            </a:solidFill>
            <a:round/>
            <a:headEnd type="none" w="sm" len="sm"/>
            <a:tailEnd type="none" w="sm" len="sm"/>
          </a:ln>
        </p:spPr>
        <p:txBody>
          <a:bodyPr wrap="none"/>
          <a:lstStyle/>
          <a:p>
            <a:endParaRPr lang="en-US"/>
          </a:p>
        </p:txBody>
      </p:sp>
      <p:sp>
        <p:nvSpPr>
          <p:cNvPr id="9241" name="Line 43"/>
          <p:cNvSpPr>
            <a:spLocks noChangeShapeType="1"/>
          </p:cNvSpPr>
          <p:nvPr/>
        </p:nvSpPr>
        <p:spPr bwMode="auto">
          <a:xfrm>
            <a:off x="1298575" y="2450868"/>
            <a:ext cx="0" cy="155575"/>
          </a:xfrm>
          <a:prstGeom prst="line">
            <a:avLst/>
          </a:prstGeom>
          <a:noFill/>
          <a:ln w="28575">
            <a:solidFill>
              <a:srgbClr val="FF9900"/>
            </a:solidFill>
            <a:round/>
            <a:headEnd type="none" w="sm" len="sm"/>
            <a:tailEnd type="none" w="sm" len="sm"/>
          </a:ln>
        </p:spPr>
        <p:txBody>
          <a:bodyPr wrap="none"/>
          <a:lstStyle/>
          <a:p>
            <a:endParaRPr lang="en-US"/>
          </a:p>
        </p:txBody>
      </p:sp>
      <p:sp>
        <p:nvSpPr>
          <p:cNvPr id="9242" name="Line 44"/>
          <p:cNvSpPr>
            <a:spLocks noChangeShapeType="1"/>
          </p:cNvSpPr>
          <p:nvPr/>
        </p:nvSpPr>
        <p:spPr bwMode="auto">
          <a:xfrm>
            <a:off x="4483100" y="2569930"/>
            <a:ext cx="4079875" cy="0"/>
          </a:xfrm>
          <a:prstGeom prst="line">
            <a:avLst/>
          </a:prstGeom>
          <a:noFill/>
          <a:ln w="38100">
            <a:solidFill>
              <a:schemeClr val="bg2"/>
            </a:solidFill>
            <a:round/>
            <a:headEnd type="none" w="sm" len="sm"/>
            <a:tailEnd type="none" w="sm" len="sm"/>
          </a:ln>
        </p:spPr>
        <p:txBody>
          <a:bodyPr wrap="none"/>
          <a:lstStyle/>
          <a:p>
            <a:endParaRPr lang="en-US"/>
          </a:p>
        </p:txBody>
      </p:sp>
      <p:sp>
        <p:nvSpPr>
          <p:cNvPr id="9243" name="Line 45"/>
          <p:cNvSpPr>
            <a:spLocks noChangeShapeType="1"/>
          </p:cNvSpPr>
          <p:nvPr/>
        </p:nvSpPr>
        <p:spPr bwMode="auto">
          <a:xfrm>
            <a:off x="4162425" y="2792180"/>
            <a:ext cx="4400550" cy="0"/>
          </a:xfrm>
          <a:prstGeom prst="line">
            <a:avLst/>
          </a:prstGeom>
          <a:noFill/>
          <a:ln w="38100">
            <a:solidFill>
              <a:schemeClr val="tx1"/>
            </a:solidFill>
            <a:round/>
            <a:headEnd type="none" w="sm" len="sm"/>
            <a:tailEnd type="none" w="sm" len="sm"/>
          </a:ln>
        </p:spPr>
        <p:txBody>
          <a:bodyPr wrap="none"/>
          <a:lstStyle/>
          <a:p>
            <a:endParaRPr lang="en-US"/>
          </a:p>
        </p:txBody>
      </p:sp>
      <p:sp>
        <p:nvSpPr>
          <p:cNvPr id="9244" name="Line 46"/>
          <p:cNvSpPr>
            <a:spLocks noChangeShapeType="1"/>
          </p:cNvSpPr>
          <p:nvPr/>
        </p:nvSpPr>
        <p:spPr bwMode="auto">
          <a:xfrm>
            <a:off x="7078663" y="2792180"/>
            <a:ext cx="0" cy="431800"/>
          </a:xfrm>
          <a:prstGeom prst="line">
            <a:avLst/>
          </a:prstGeom>
          <a:noFill/>
          <a:ln w="38100">
            <a:solidFill>
              <a:schemeClr val="tx1"/>
            </a:solidFill>
            <a:round/>
            <a:headEnd type="none" w="sm" len="sm"/>
            <a:tailEnd type="none" w="sm" len="sm"/>
          </a:ln>
        </p:spPr>
        <p:txBody>
          <a:bodyPr wrap="none"/>
          <a:lstStyle/>
          <a:p>
            <a:endParaRPr lang="en-US"/>
          </a:p>
        </p:txBody>
      </p:sp>
      <p:sp>
        <p:nvSpPr>
          <p:cNvPr id="9245" name="Line 47"/>
          <p:cNvSpPr>
            <a:spLocks noChangeShapeType="1"/>
          </p:cNvSpPr>
          <p:nvPr/>
        </p:nvSpPr>
        <p:spPr bwMode="auto">
          <a:xfrm>
            <a:off x="5105400" y="1187218"/>
            <a:ext cx="0" cy="3344862"/>
          </a:xfrm>
          <a:prstGeom prst="line">
            <a:avLst/>
          </a:prstGeom>
          <a:noFill/>
          <a:ln w="28575">
            <a:solidFill>
              <a:schemeClr val="bg2"/>
            </a:solidFill>
            <a:prstDash val="dash"/>
            <a:round/>
            <a:headEnd type="none" w="sm" len="sm"/>
            <a:tailEnd type="none" w="sm" len="sm"/>
          </a:ln>
        </p:spPr>
        <p:txBody>
          <a:bodyPr wrap="none"/>
          <a:lstStyle/>
          <a:p>
            <a:endParaRPr lang="en-US"/>
          </a:p>
        </p:txBody>
      </p:sp>
      <p:sp>
        <p:nvSpPr>
          <p:cNvPr id="9246" name="Text Box 49"/>
          <p:cNvSpPr txBox="1">
            <a:spLocks noChangeArrowheads="1"/>
          </p:cNvSpPr>
          <p:nvPr/>
        </p:nvSpPr>
        <p:spPr bwMode="auto">
          <a:xfrm>
            <a:off x="6456363" y="1807930"/>
            <a:ext cx="1479892" cy="369332"/>
          </a:xfrm>
          <a:prstGeom prst="rect">
            <a:avLst/>
          </a:prstGeom>
          <a:noFill/>
          <a:ln w="12700">
            <a:noFill/>
            <a:miter lim="800000"/>
            <a:headEnd type="none" w="sm" len="sm"/>
            <a:tailEnd type="none" w="sm" len="sm"/>
          </a:ln>
        </p:spPr>
        <p:txBody>
          <a:bodyPr wrap="none">
            <a:spAutoFit/>
          </a:bodyPr>
          <a:lstStyle/>
          <a:p>
            <a:pPr algn="ctr"/>
            <a:r>
              <a:rPr lang="en-US" dirty="0" smtClean="0">
                <a:solidFill>
                  <a:schemeClr val="bg2"/>
                </a:solidFill>
              </a:rPr>
              <a:t>Junction </a:t>
            </a:r>
            <a:r>
              <a:rPr lang="en-US" dirty="0">
                <a:solidFill>
                  <a:schemeClr val="bg2"/>
                </a:solidFill>
              </a:rPr>
              <a:t>box</a:t>
            </a:r>
          </a:p>
        </p:txBody>
      </p:sp>
      <p:sp>
        <p:nvSpPr>
          <p:cNvPr id="9247" name="AutoShape 50"/>
          <p:cNvSpPr>
            <a:spLocks noChangeArrowheads="1"/>
          </p:cNvSpPr>
          <p:nvPr/>
        </p:nvSpPr>
        <p:spPr bwMode="auto">
          <a:xfrm flipH="1">
            <a:off x="5353050" y="2373080"/>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9248" name="AutoShape 51"/>
          <p:cNvSpPr>
            <a:spLocks noChangeArrowheads="1"/>
          </p:cNvSpPr>
          <p:nvPr/>
        </p:nvSpPr>
        <p:spPr bwMode="auto">
          <a:xfrm>
            <a:off x="5353050" y="2868380"/>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9250" name="Text Box 55"/>
          <p:cNvSpPr txBox="1">
            <a:spLocks noChangeArrowheads="1"/>
          </p:cNvSpPr>
          <p:nvPr/>
        </p:nvSpPr>
        <p:spPr bwMode="auto">
          <a:xfrm>
            <a:off x="5353050" y="1003068"/>
            <a:ext cx="624915" cy="369332"/>
          </a:xfrm>
          <a:prstGeom prst="rect">
            <a:avLst/>
          </a:prstGeom>
          <a:noFill/>
          <a:ln w="12700">
            <a:noFill/>
            <a:miter lim="800000"/>
            <a:headEnd type="none" w="sm" len="sm"/>
            <a:tailEnd type="none" w="sm" len="sm"/>
          </a:ln>
        </p:spPr>
        <p:txBody>
          <a:bodyPr wrap="none">
            <a:spAutoFit/>
          </a:bodyPr>
          <a:lstStyle/>
          <a:p>
            <a:pPr algn="ctr"/>
            <a:r>
              <a:rPr lang="en-US" dirty="0" smtClean="0">
                <a:solidFill>
                  <a:schemeClr val="bg2"/>
                </a:solidFill>
              </a:rPr>
              <a:t>Wall</a:t>
            </a:r>
            <a:endParaRPr lang="en-US" dirty="0">
              <a:solidFill>
                <a:schemeClr val="bg2"/>
              </a:solidFill>
            </a:endParaRPr>
          </a:p>
        </p:txBody>
      </p:sp>
      <p:sp>
        <p:nvSpPr>
          <p:cNvPr id="9251" name="AutoShape 56"/>
          <p:cNvSpPr>
            <a:spLocks noChangeArrowheads="1"/>
          </p:cNvSpPr>
          <p:nvPr/>
        </p:nvSpPr>
        <p:spPr bwMode="auto">
          <a:xfrm flipH="1">
            <a:off x="7859713" y="2398480"/>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9252" name="AutoShape 57"/>
          <p:cNvSpPr>
            <a:spLocks noChangeArrowheads="1"/>
          </p:cNvSpPr>
          <p:nvPr/>
        </p:nvSpPr>
        <p:spPr bwMode="auto">
          <a:xfrm>
            <a:off x="7859713" y="2892193"/>
            <a:ext cx="641350" cy="88900"/>
          </a:xfrm>
          <a:prstGeom prst="rightArrow">
            <a:avLst>
              <a:gd name="adj1" fmla="val 50000"/>
              <a:gd name="adj2" fmla="val 180357"/>
            </a:avLst>
          </a:prstGeom>
          <a:solidFill>
            <a:srgbClr val="0000CC"/>
          </a:solidFill>
          <a:ln w="12700">
            <a:solidFill>
              <a:srgbClr val="0000CC"/>
            </a:solidFill>
            <a:miter lim="800000"/>
            <a:headEnd type="none" w="sm" len="sm"/>
            <a:tailEnd type="none" w="sm" len="sm"/>
          </a:ln>
        </p:spPr>
        <p:txBody>
          <a:bodyPr wrap="none" anchor="ctr"/>
          <a:lstStyle/>
          <a:p>
            <a:endParaRPr lang="en-US"/>
          </a:p>
        </p:txBody>
      </p:sp>
      <p:sp>
        <p:nvSpPr>
          <p:cNvPr id="47" name="Text Box 22"/>
          <p:cNvSpPr txBox="1">
            <a:spLocks noChangeArrowheads="1"/>
          </p:cNvSpPr>
          <p:nvPr/>
        </p:nvSpPr>
        <p:spPr bwMode="auto">
          <a:xfrm>
            <a:off x="1761203" y="2079948"/>
            <a:ext cx="889987" cy="369332"/>
          </a:xfrm>
          <a:prstGeom prst="rect">
            <a:avLst/>
          </a:prstGeom>
          <a:noFill/>
          <a:ln w="12700">
            <a:noFill/>
            <a:miter lim="800000"/>
            <a:headEnd type="none" w="sm" len="sm"/>
            <a:tailEnd type="none" w="sm" len="sm"/>
          </a:ln>
        </p:spPr>
        <p:txBody>
          <a:bodyPr wrap="none">
            <a:spAutoFit/>
          </a:bodyPr>
          <a:lstStyle/>
          <a:p>
            <a:r>
              <a:rPr lang="en-US" dirty="0" smtClean="0">
                <a:solidFill>
                  <a:srgbClr val="FF0000"/>
                </a:solidFill>
              </a:rPr>
              <a:t>Device</a:t>
            </a:r>
            <a:endParaRPr lang="en-US" dirty="0">
              <a:solidFill>
                <a:srgbClr val="FF0000"/>
              </a:solidFill>
            </a:endParaRPr>
          </a:p>
        </p:txBody>
      </p:sp>
      <p:sp>
        <p:nvSpPr>
          <p:cNvPr id="46" name="Rectangle 45"/>
          <p:cNvSpPr/>
          <p:nvPr/>
        </p:nvSpPr>
        <p:spPr bwMode="auto">
          <a:xfrm>
            <a:off x="585470" y="1604548"/>
            <a:ext cx="1147796" cy="1751012"/>
          </a:xfrm>
          <a:prstGeom prst="rect">
            <a:avLst/>
          </a:prstGeom>
          <a:noFill/>
          <a:ln w="19050" cap="flat" cmpd="sng" algn="ctr">
            <a:solidFill>
              <a:schemeClr val="bg2"/>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8" name="Text Box 22"/>
          <p:cNvSpPr txBox="1">
            <a:spLocks noChangeArrowheads="1"/>
          </p:cNvSpPr>
          <p:nvPr/>
        </p:nvSpPr>
        <p:spPr bwMode="auto">
          <a:xfrm>
            <a:off x="535966" y="1047002"/>
            <a:ext cx="1400783" cy="369332"/>
          </a:xfrm>
          <a:prstGeom prst="rect">
            <a:avLst/>
          </a:prstGeom>
          <a:noFill/>
          <a:ln w="12700">
            <a:noFill/>
            <a:miter lim="800000"/>
            <a:headEnd type="none" w="sm" len="sm"/>
            <a:tailEnd type="none" w="sm" len="sm"/>
          </a:ln>
        </p:spPr>
        <p:txBody>
          <a:bodyPr wrap="square">
            <a:spAutoFit/>
          </a:bodyPr>
          <a:lstStyle/>
          <a:p>
            <a:pPr algn="ctr"/>
            <a:r>
              <a:rPr lang="en-US" dirty="0" smtClean="0">
                <a:solidFill>
                  <a:schemeClr val="bg2"/>
                </a:solidFill>
              </a:rPr>
              <a:t>Metal case</a:t>
            </a:r>
            <a:endParaRPr lang="en-US" dirty="0">
              <a:solidFill>
                <a:schemeClr val="bg2"/>
              </a:solidFill>
            </a:endParaRPr>
          </a:p>
        </p:txBody>
      </p:sp>
      <p:cxnSp>
        <p:nvCxnSpPr>
          <p:cNvPr id="50" name="Straight Connector 49"/>
          <p:cNvCxnSpPr/>
          <p:nvPr/>
        </p:nvCxnSpPr>
        <p:spPr bwMode="auto">
          <a:xfrm>
            <a:off x="1295400" y="3211280"/>
            <a:ext cx="0" cy="144280"/>
          </a:xfrm>
          <a:prstGeom prst="line">
            <a:avLst/>
          </a:prstGeom>
          <a:solidFill>
            <a:schemeClr val="accent1"/>
          </a:solidFill>
          <a:ln w="38100" cap="flat" cmpd="sng" algn="ctr">
            <a:solidFill>
              <a:srgbClr val="009999"/>
            </a:solidFill>
            <a:prstDash val="solid"/>
            <a:round/>
            <a:headEnd type="none" w="sm" len="sm"/>
            <a:tailEnd type="none" w="sm" len="sm"/>
          </a:ln>
          <a:effectLst/>
        </p:spPr>
      </p:cxnSp>
      <p:sp>
        <p:nvSpPr>
          <p:cNvPr id="51" name="Oval 50"/>
          <p:cNvSpPr/>
          <p:nvPr/>
        </p:nvSpPr>
        <p:spPr bwMode="auto">
          <a:xfrm>
            <a:off x="2651190" y="1721526"/>
            <a:ext cx="157324" cy="1666692"/>
          </a:xfrm>
          <a:prstGeom prst="ellipse">
            <a:avLst/>
          </a:prstGeom>
          <a:noFill/>
          <a:ln w="19050" cap="flat" cmpd="sng" algn="ctr">
            <a:solidFill>
              <a:schemeClr val="bg2"/>
            </a:solidFill>
            <a:prstDash val="dash"/>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2" name="Text Box 20"/>
          <p:cNvSpPr txBox="1">
            <a:spLocks noChangeArrowheads="1"/>
          </p:cNvSpPr>
          <p:nvPr/>
        </p:nvSpPr>
        <p:spPr bwMode="auto">
          <a:xfrm>
            <a:off x="2857860" y="3323538"/>
            <a:ext cx="723275" cy="369332"/>
          </a:xfrm>
          <a:prstGeom prst="rect">
            <a:avLst/>
          </a:prstGeom>
          <a:noFill/>
          <a:ln w="12700">
            <a:noFill/>
            <a:miter lim="800000"/>
            <a:headEnd type="none" w="sm" len="sm"/>
            <a:tailEnd type="none" w="sm" len="sm"/>
          </a:ln>
        </p:spPr>
        <p:txBody>
          <a:bodyPr wrap="none">
            <a:spAutoFit/>
          </a:bodyPr>
          <a:lstStyle/>
          <a:p>
            <a:pPr algn="ctr"/>
            <a:r>
              <a:rPr lang="en-US" b="1" dirty="0" smtClean="0">
                <a:solidFill>
                  <a:schemeClr val="bg2"/>
                </a:solidFill>
              </a:rPr>
              <a:t>Cord</a:t>
            </a:r>
            <a:endParaRPr lang="en-US" b="1" dirty="0">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7"/>
          <p:cNvSpPr>
            <a:spLocks noChangeArrowheads="1"/>
          </p:cNvSpPr>
          <p:nvPr/>
        </p:nvSpPr>
        <p:spPr bwMode="auto">
          <a:xfrm>
            <a:off x="190500" y="889000"/>
            <a:ext cx="8737600" cy="5562600"/>
          </a:xfrm>
          <a:prstGeom prst="rect">
            <a:avLst/>
          </a:prstGeom>
          <a:solidFill>
            <a:srgbClr val="00DFDA"/>
          </a:solidFill>
          <a:ln w="12700">
            <a:solidFill>
              <a:schemeClr val="tx1"/>
            </a:solidFill>
            <a:miter lim="800000"/>
            <a:headEnd type="none" w="sm" len="sm"/>
            <a:tailEnd type="none" w="sm" len="sm"/>
          </a:ln>
        </p:spPr>
        <p:txBody>
          <a:bodyPr wrap="none" anchor="ctr"/>
          <a:lstStyle/>
          <a:p>
            <a:endParaRPr lang="en-US" b="1" dirty="0"/>
          </a:p>
        </p:txBody>
      </p:sp>
      <p:sp>
        <p:nvSpPr>
          <p:cNvPr id="132098" name="Text Box 2"/>
          <p:cNvSpPr txBox="1">
            <a:spLocks noChangeArrowheads="1"/>
          </p:cNvSpPr>
          <p:nvPr/>
        </p:nvSpPr>
        <p:spPr bwMode="auto">
          <a:xfrm>
            <a:off x="2470169" y="0"/>
            <a:ext cx="4308475" cy="701675"/>
          </a:xfrm>
          <a:prstGeom prst="rect">
            <a:avLst/>
          </a:prstGeom>
          <a:noFill/>
          <a:ln w="12700">
            <a:noFill/>
            <a:miter lim="800000"/>
            <a:headEnd type="none" w="sm" len="sm"/>
            <a:tailEnd type="none" w="sm" len="sm"/>
          </a:ln>
          <a:effectLst/>
        </p:spPr>
        <p:txBody>
          <a:bodyPr wrap="none">
            <a:spAutoFit/>
          </a:bodyPr>
          <a:lstStyle/>
          <a:p>
            <a:pPr>
              <a:defRPr/>
            </a:pPr>
            <a:r>
              <a:rPr lang="en-US" sz="4000" dirty="0">
                <a:solidFill>
                  <a:srgbClr val="FF9900"/>
                </a:solidFill>
                <a:effectLst>
                  <a:outerShdw blurRad="38100" dist="38100" dir="2700000" algn="tl">
                    <a:srgbClr val="C0C0C0"/>
                  </a:outerShdw>
                </a:effectLst>
              </a:rPr>
              <a:t>Ground Protection</a:t>
            </a:r>
          </a:p>
        </p:txBody>
      </p:sp>
      <p:grpSp>
        <p:nvGrpSpPr>
          <p:cNvPr id="10244" name="Group 25"/>
          <p:cNvGrpSpPr>
            <a:grpSpLocks/>
          </p:cNvGrpSpPr>
          <p:nvPr/>
        </p:nvGrpSpPr>
        <p:grpSpPr bwMode="auto">
          <a:xfrm>
            <a:off x="444500" y="1346200"/>
            <a:ext cx="2692400" cy="3937000"/>
            <a:chOff x="1976" y="992"/>
            <a:chExt cx="1696" cy="2480"/>
          </a:xfrm>
        </p:grpSpPr>
        <p:sp>
          <p:nvSpPr>
            <p:cNvPr id="10276" name="Rectangle 3"/>
            <p:cNvSpPr>
              <a:spLocks noChangeArrowheads="1"/>
            </p:cNvSpPr>
            <p:nvPr/>
          </p:nvSpPr>
          <p:spPr bwMode="auto">
            <a:xfrm>
              <a:off x="1976" y="992"/>
              <a:ext cx="1696" cy="2480"/>
            </a:xfrm>
            <a:prstGeom prst="rect">
              <a:avLst/>
            </a:prstGeom>
            <a:solidFill>
              <a:srgbClr val="FFCC99"/>
            </a:solidFill>
            <a:ln w="12700">
              <a:solidFill>
                <a:schemeClr val="tx1"/>
              </a:solidFill>
              <a:miter lim="800000"/>
              <a:headEnd type="none" w="sm" len="sm"/>
              <a:tailEnd type="none" w="sm" len="sm"/>
            </a:ln>
          </p:spPr>
          <p:txBody>
            <a:bodyPr wrap="none" anchor="ctr"/>
            <a:lstStyle/>
            <a:p>
              <a:endParaRPr lang="en-US"/>
            </a:p>
          </p:txBody>
        </p:sp>
        <p:grpSp>
          <p:nvGrpSpPr>
            <p:cNvPr id="10277" name="Group 4"/>
            <p:cNvGrpSpPr>
              <a:grpSpLocks/>
            </p:cNvGrpSpPr>
            <p:nvPr/>
          </p:nvGrpSpPr>
          <p:grpSpPr bwMode="auto">
            <a:xfrm>
              <a:off x="2520" y="1336"/>
              <a:ext cx="576" cy="624"/>
              <a:chOff x="2520" y="1336"/>
              <a:chExt cx="576" cy="624"/>
            </a:xfrm>
          </p:grpSpPr>
          <p:sp>
            <p:nvSpPr>
              <p:cNvPr id="10283" name="AutoShape 5"/>
              <p:cNvSpPr>
                <a:spLocks noChangeArrowheads="1"/>
              </p:cNvSpPr>
              <p:nvPr/>
            </p:nvSpPr>
            <p:spPr bwMode="auto">
              <a:xfrm>
                <a:off x="2520" y="1336"/>
                <a:ext cx="576" cy="624"/>
              </a:xfrm>
              <a:prstGeom prst="roundRect">
                <a:avLst>
                  <a:gd name="adj" fmla="val 16667"/>
                </a:avLst>
              </a:prstGeom>
              <a:solidFill>
                <a:schemeClr val="tx2"/>
              </a:solidFill>
              <a:ln w="12700">
                <a:solidFill>
                  <a:schemeClr val="tx1"/>
                </a:solidFill>
                <a:round/>
                <a:headEnd type="none" w="sm" len="sm"/>
                <a:tailEnd type="none" w="sm" len="sm"/>
              </a:ln>
            </p:spPr>
            <p:txBody>
              <a:bodyPr wrap="none" anchor="ctr"/>
              <a:lstStyle/>
              <a:p>
                <a:endParaRPr lang="en-US"/>
              </a:p>
            </p:txBody>
          </p:sp>
          <p:sp>
            <p:nvSpPr>
              <p:cNvPr id="10284" name="Line 6"/>
              <p:cNvSpPr>
                <a:spLocks noChangeShapeType="1"/>
              </p:cNvSpPr>
              <p:nvPr/>
            </p:nvSpPr>
            <p:spPr bwMode="auto">
              <a:xfrm>
                <a:off x="2712" y="1448"/>
                <a:ext cx="0" cy="248"/>
              </a:xfrm>
              <a:prstGeom prst="line">
                <a:avLst/>
              </a:prstGeom>
              <a:noFill/>
              <a:ln w="38100">
                <a:solidFill>
                  <a:schemeClr val="bg2"/>
                </a:solidFill>
                <a:round/>
                <a:headEnd type="none" w="sm" len="sm"/>
                <a:tailEnd type="none" w="sm" len="sm"/>
              </a:ln>
            </p:spPr>
            <p:txBody>
              <a:bodyPr wrap="none"/>
              <a:lstStyle/>
              <a:p>
                <a:endParaRPr lang="en-US"/>
              </a:p>
            </p:txBody>
          </p:sp>
          <p:sp>
            <p:nvSpPr>
              <p:cNvPr id="10285" name="Line 7"/>
              <p:cNvSpPr>
                <a:spLocks noChangeShapeType="1"/>
              </p:cNvSpPr>
              <p:nvPr/>
            </p:nvSpPr>
            <p:spPr bwMode="auto">
              <a:xfrm>
                <a:off x="2928" y="1492"/>
                <a:ext cx="0" cy="152"/>
              </a:xfrm>
              <a:prstGeom prst="line">
                <a:avLst/>
              </a:prstGeom>
              <a:noFill/>
              <a:ln w="38100">
                <a:solidFill>
                  <a:schemeClr val="bg2"/>
                </a:solidFill>
                <a:round/>
                <a:headEnd type="none" w="sm" len="sm"/>
                <a:tailEnd type="none" w="sm" len="sm"/>
              </a:ln>
            </p:spPr>
            <p:txBody>
              <a:bodyPr wrap="none"/>
              <a:lstStyle/>
              <a:p>
                <a:endParaRPr lang="en-US"/>
              </a:p>
            </p:txBody>
          </p:sp>
          <p:sp>
            <p:nvSpPr>
              <p:cNvPr id="10286" name="AutoShape 8"/>
              <p:cNvSpPr>
                <a:spLocks noChangeArrowheads="1"/>
              </p:cNvSpPr>
              <p:nvPr/>
            </p:nvSpPr>
            <p:spPr bwMode="auto">
              <a:xfrm>
                <a:off x="2776" y="1809"/>
                <a:ext cx="96" cy="56"/>
              </a:xfrm>
              <a:prstGeom prst="roundRect">
                <a:avLst>
                  <a:gd name="adj" fmla="val 16667"/>
                </a:avLst>
              </a:prstGeom>
              <a:solidFill>
                <a:schemeClr val="bg2"/>
              </a:solidFill>
              <a:ln w="12700">
                <a:solidFill>
                  <a:schemeClr val="tx1"/>
                </a:solidFill>
                <a:round/>
                <a:headEnd type="none" w="sm" len="sm"/>
                <a:tailEnd type="none" w="sm" len="sm"/>
              </a:ln>
            </p:spPr>
            <p:txBody>
              <a:bodyPr wrap="none" anchor="ctr"/>
              <a:lstStyle/>
              <a:p>
                <a:endParaRPr lang="en-US"/>
              </a:p>
            </p:txBody>
          </p:sp>
        </p:grpSp>
        <p:grpSp>
          <p:nvGrpSpPr>
            <p:cNvPr id="10278" name="Group 9"/>
            <p:cNvGrpSpPr>
              <a:grpSpLocks/>
            </p:cNvGrpSpPr>
            <p:nvPr/>
          </p:nvGrpSpPr>
          <p:grpSpPr bwMode="auto">
            <a:xfrm>
              <a:off x="2536" y="2440"/>
              <a:ext cx="576" cy="624"/>
              <a:chOff x="2520" y="1336"/>
              <a:chExt cx="576" cy="624"/>
            </a:xfrm>
          </p:grpSpPr>
          <p:sp>
            <p:nvSpPr>
              <p:cNvPr id="10279" name="AutoShape 10"/>
              <p:cNvSpPr>
                <a:spLocks noChangeArrowheads="1"/>
              </p:cNvSpPr>
              <p:nvPr/>
            </p:nvSpPr>
            <p:spPr bwMode="auto">
              <a:xfrm>
                <a:off x="2520" y="1336"/>
                <a:ext cx="576" cy="624"/>
              </a:xfrm>
              <a:prstGeom prst="roundRect">
                <a:avLst>
                  <a:gd name="adj" fmla="val 16667"/>
                </a:avLst>
              </a:prstGeom>
              <a:solidFill>
                <a:schemeClr val="tx2"/>
              </a:solidFill>
              <a:ln w="12700">
                <a:solidFill>
                  <a:schemeClr val="tx1"/>
                </a:solidFill>
                <a:round/>
                <a:headEnd type="none" w="sm" len="sm"/>
                <a:tailEnd type="none" w="sm" len="sm"/>
              </a:ln>
            </p:spPr>
            <p:txBody>
              <a:bodyPr wrap="none" anchor="ctr"/>
              <a:lstStyle/>
              <a:p>
                <a:endParaRPr lang="en-US"/>
              </a:p>
            </p:txBody>
          </p:sp>
          <p:sp>
            <p:nvSpPr>
              <p:cNvPr id="10280" name="Line 11"/>
              <p:cNvSpPr>
                <a:spLocks noChangeShapeType="1"/>
              </p:cNvSpPr>
              <p:nvPr/>
            </p:nvSpPr>
            <p:spPr bwMode="auto">
              <a:xfrm>
                <a:off x="2712" y="1448"/>
                <a:ext cx="0" cy="248"/>
              </a:xfrm>
              <a:prstGeom prst="line">
                <a:avLst/>
              </a:prstGeom>
              <a:noFill/>
              <a:ln w="38100">
                <a:solidFill>
                  <a:schemeClr val="bg2"/>
                </a:solidFill>
                <a:round/>
                <a:headEnd type="none" w="sm" len="sm"/>
                <a:tailEnd type="none" w="sm" len="sm"/>
              </a:ln>
            </p:spPr>
            <p:txBody>
              <a:bodyPr wrap="none"/>
              <a:lstStyle/>
              <a:p>
                <a:endParaRPr lang="en-US"/>
              </a:p>
            </p:txBody>
          </p:sp>
          <p:sp>
            <p:nvSpPr>
              <p:cNvPr id="10281" name="Line 12"/>
              <p:cNvSpPr>
                <a:spLocks noChangeShapeType="1"/>
              </p:cNvSpPr>
              <p:nvPr/>
            </p:nvSpPr>
            <p:spPr bwMode="auto">
              <a:xfrm>
                <a:off x="2928" y="1492"/>
                <a:ext cx="0" cy="152"/>
              </a:xfrm>
              <a:prstGeom prst="line">
                <a:avLst/>
              </a:prstGeom>
              <a:noFill/>
              <a:ln w="38100">
                <a:solidFill>
                  <a:schemeClr val="bg2"/>
                </a:solidFill>
                <a:round/>
                <a:headEnd type="none" w="sm" len="sm"/>
                <a:tailEnd type="none" w="sm" len="sm"/>
              </a:ln>
            </p:spPr>
            <p:txBody>
              <a:bodyPr wrap="none"/>
              <a:lstStyle/>
              <a:p>
                <a:endParaRPr lang="en-US"/>
              </a:p>
            </p:txBody>
          </p:sp>
          <p:sp>
            <p:nvSpPr>
              <p:cNvPr id="10282" name="AutoShape 13"/>
              <p:cNvSpPr>
                <a:spLocks noChangeArrowheads="1"/>
              </p:cNvSpPr>
              <p:nvPr/>
            </p:nvSpPr>
            <p:spPr bwMode="auto">
              <a:xfrm>
                <a:off x="2776" y="1800"/>
                <a:ext cx="96" cy="56"/>
              </a:xfrm>
              <a:prstGeom prst="roundRect">
                <a:avLst>
                  <a:gd name="adj" fmla="val 16667"/>
                </a:avLst>
              </a:prstGeom>
              <a:solidFill>
                <a:schemeClr val="bg2"/>
              </a:solidFill>
              <a:ln w="12700">
                <a:solidFill>
                  <a:schemeClr val="tx1"/>
                </a:solidFill>
                <a:round/>
                <a:headEnd type="none" w="sm" len="sm"/>
                <a:tailEnd type="none" w="sm" len="sm"/>
              </a:ln>
            </p:spPr>
            <p:txBody>
              <a:bodyPr wrap="none" anchor="ctr"/>
              <a:lstStyle/>
              <a:p>
                <a:endParaRPr lang="en-US"/>
              </a:p>
            </p:txBody>
          </p:sp>
        </p:grpSp>
      </p:grpSp>
      <p:sp>
        <p:nvSpPr>
          <p:cNvPr id="10245" name="Line 14"/>
          <p:cNvSpPr>
            <a:spLocks noChangeShapeType="1"/>
          </p:cNvSpPr>
          <p:nvPr/>
        </p:nvSpPr>
        <p:spPr bwMode="auto">
          <a:xfrm>
            <a:off x="1790700" y="2717800"/>
            <a:ext cx="3568700" cy="1416050"/>
          </a:xfrm>
          <a:prstGeom prst="line">
            <a:avLst/>
          </a:prstGeom>
          <a:noFill/>
          <a:ln w="38100">
            <a:solidFill>
              <a:srgbClr val="008000"/>
            </a:solidFill>
            <a:round/>
            <a:headEnd type="none" w="sm" len="sm"/>
            <a:tailEnd type="none" w="sm" len="sm"/>
          </a:ln>
        </p:spPr>
        <p:txBody>
          <a:bodyPr wrap="none"/>
          <a:lstStyle/>
          <a:p>
            <a:endParaRPr lang="en-US"/>
          </a:p>
        </p:txBody>
      </p:sp>
      <p:grpSp>
        <p:nvGrpSpPr>
          <p:cNvPr id="10246" name="Group 26"/>
          <p:cNvGrpSpPr>
            <a:grpSpLocks/>
          </p:cNvGrpSpPr>
          <p:nvPr/>
        </p:nvGrpSpPr>
        <p:grpSpPr bwMode="auto">
          <a:xfrm>
            <a:off x="4413250" y="3916364"/>
            <a:ext cx="844550" cy="852488"/>
            <a:chOff x="4390" y="1839"/>
            <a:chExt cx="532" cy="537"/>
          </a:xfrm>
        </p:grpSpPr>
        <p:sp>
          <p:nvSpPr>
            <p:cNvPr id="10271" name="Line 15"/>
            <p:cNvSpPr>
              <a:spLocks noChangeShapeType="1"/>
            </p:cNvSpPr>
            <p:nvPr/>
          </p:nvSpPr>
          <p:spPr bwMode="auto">
            <a:xfrm>
              <a:off x="4656" y="1839"/>
              <a:ext cx="0" cy="392"/>
            </a:xfrm>
            <a:prstGeom prst="line">
              <a:avLst/>
            </a:prstGeom>
            <a:noFill/>
            <a:ln w="38100">
              <a:solidFill>
                <a:srgbClr val="008000"/>
              </a:solidFill>
              <a:round/>
              <a:headEnd type="none" w="sm" len="sm"/>
              <a:tailEnd type="none" w="sm" len="sm"/>
            </a:ln>
          </p:spPr>
          <p:txBody>
            <a:bodyPr wrap="none"/>
            <a:lstStyle/>
            <a:p>
              <a:endParaRPr lang="en-US"/>
            </a:p>
          </p:txBody>
        </p:sp>
        <p:grpSp>
          <p:nvGrpSpPr>
            <p:cNvPr id="10272" name="Group 16"/>
            <p:cNvGrpSpPr>
              <a:grpSpLocks/>
            </p:cNvGrpSpPr>
            <p:nvPr/>
          </p:nvGrpSpPr>
          <p:grpSpPr bwMode="auto">
            <a:xfrm>
              <a:off x="4390" y="2223"/>
              <a:ext cx="532" cy="153"/>
              <a:chOff x="280" y="2847"/>
              <a:chExt cx="532" cy="153"/>
            </a:xfrm>
          </p:grpSpPr>
          <p:sp>
            <p:nvSpPr>
              <p:cNvPr id="10273" name="Line 17"/>
              <p:cNvSpPr>
                <a:spLocks noChangeShapeType="1"/>
              </p:cNvSpPr>
              <p:nvPr/>
            </p:nvSpPr>
            <p:spPr bwMode="auto">
              <a:xfrm>
                <a:off x="280" y="2847"/>
                <a:ext cx="532" cy="0"/>
              </a:xfrm>
              <a:prstGeom prst="line">
                <a:avLst/>
              </a:prstGeom>
              <a:noFill/>
              <a:ln w="38100">
                <a:solidFill>
                  <a:srgbClr val="008000"/>
                </a:solidFill>
                <a:round/>
                <a:headEnd type="none" w="sm" len="sm"/>
                <a:tailEnd type="none" w="sm" len="sm"/>
              </a:ln>
            </p:spPr>
            <p:txBody>
              <a:bodyPr wrap="none"/>
              <a:lstStyle/>
              <a:p>
                <a:endParaRPr lang="en-US"/>
              </a:p>
            </p:txBody>
          </p:sp>
          <p:sp>
            <p:nvSpPr>
              <p:cNvPr id="10274" name="Line 18"/>
              <p:cNvSpPr>
                <a:spLocks noChangeShapeType="1"/>
              </p:cNvSpPr>
              <p:nvPr/>
            </p:nvSpPr>
            <p:spPr bwMode="auto">
              <a:xfrm>
                <a:off x="376" y="2927"/>
                <a:ext cx="316" cy="0"/>
              </a:xfrm>
              <a:prstGeom prst="line">
                <a:avLst/>
              </a:prstGeom>
              <a:noFill/>
              <a:ln w="38100">
                <a:solidFill>
                  <a:srgbClr val="008000"/>
                </a:solidFill>
                <a:round/>
                <a:headEnd type="none" w="sm" len="sm"/>
                <a:tailEnd type="none" w="sm" len="sm"/>
              </a:ln>
            </p:spPr>
            <p:txBody>
              <a:bodyPr wrap="none"/>
              <a:lstStyle/>
              <a:p>
                <a:endParaRPr lang="en-US"/>
              </a:p>
            </p:txBody>
          </p:sp>
          <p:sp>
            <p:nvSpPr>
              <p:cNvPr id="10275" name="Line 19"/>
              <p:cNvSpPr>
                <a:spLocks noChangeShapeType="1"/>
              </p:cNvSpPr>
              <p:nvPr/>
            </p:nvSpPr>
            <p:spPr bwMode="auto">
              <a:xfrm>
                <a:off x="480" y="3000"/>
                <a:ext cx="124" cy="0"/>
              </a:xfrm>
              <a:prstGeom prst="line">
                <a:avLst/>
              </a:prstGeom>
              <a:noFill/>
              <a:ln w="38100">
                <a:solidFill>
                  <a:srgbClr val="008000"/>
                </a:solidFill>
                <a:round/>
                <a:headEnd type="none" w="sm" len="sm"/>
                <a:tailEnd type="none" w="sm" len="sm"/>
              </a:ln>
            </p:spPr>
            <p:txBody>
              <a:bodyPr wrap="none"/>
              <a:lstStyle/>
              <a:p>
                <a:endParaRPr lang="en-US"/>
              </a:p>
            </p:txBody>
          </p:sp>
        </p:grpSp>
      </p:grpSp>
      <p:sp>
        <p:nvSpPr>
          <p:cNvPr id="10247" name="Text Box 20"/>
          <p:cNvSpPr txBox="1">
            <a:spLocks noChangeArrowheads="1"/>
          </p:cNvSpPr>
          <p:nvPr/>
        </p:nvSpPr>
        <p:spPr bwMode="auto">
          <a:xfrm>
            <a:off x="3360718" y="3822700"/>
            <a:ext cx="1018227" cy="369332"/>
          </a:xfrm>
          <a:prstGeom prst="rect">
            <a:avLst/>
          </a:prstGeom>
          <a:noFill/>
          <a:ln w="12700">
            <a:noFill/>
            <a:miter lim="800000"/>
            <a:headEnd type="none" w="sm" len="sm"/>
            <a:tailEnd type="none" w="sm" len="sm"/>
          </a:ln>
        </p:spPr>
        <p:txBody>
          <a:bodyPr wrap="none">
            <a:spAutoFit/>
          </a:bodyPr>
          <a:lstStyle/>
          <a:p>
            <a:pPr algn="ctr"/>
            <a:r>
              <a:rPr lang="en-US" b="1" dirty="0" smtClean="0">
                <a:solidFill>
                  <a:srgbClr val="008000"/>
                </a:solidFill>
              </a:rPr>
              <a:t>Ground</a:t>
            </a:r>
            <a:endParaRPr lang="en-US" b="1" dirty="0">
              <a:solidFill>
                <a:srgbClr val="008000"/>
              </a:solidFill>
            </a:endParaRPr>
          </a:p>
        </p:txBody>
      </p:sp>
      <p:sp>
        <p:nvSpPr>
          <p:cNvPr id="10248" name="Line 21"/>
          <p:cNvSpPr>
            <a:spLocks noChangeShapeType="1"/>
          </p:cNvSpPr>
          <p:nvPr/>
        </p:nvSpPr>
        <p:spPr bwMode="auto">
          <a:xfrm>
            <a:off x="1638300" y="2247900"/>
            <a:ext cx="3721100" cy="1524000"/>
          </a:xfrm>
          <a:prstGeom prst="line">
            <a:avLst/>
          </a:prstGeom>
          <a:noFill/>
          <a:ln w="38100">
            <a:solidFill>
              <a:schemeClr val="tx1"/>
            </a:solidFill>
            <a:round/>
            <a:headEnd type="none" w="sm" len="sm"/>
            <a:tailEnd type="none" w="sm" len="sm"/>
          </a:ln>
        </p:spPr>
        <p:txBody>
          <a:bodyPr wrap="none"/>
          <a:lstStyle/>
          <a:p>
            <a:endParaRPr lang="en-US"/>
          </a:p>
        </p:txBody>
      </p:sp>
      <p:sp>
        <p:nvSpPr>
          <p:cNvPr id="10249" name="Text Box 22"/>
          <p:cNvSpPr txBox="1">
            <a:spLocks noChangeArrowheads="1"/>
          </p:cNvSpPr>
          <p:nvPr/>
        </p:nvSpPr>
        <p:spPr bwMode="auto">
          <a:xfrm>
            <a:off x="4314825" y="2717800"/>
            <a:ext cx="569387" cy="369332"/>
          </a:xfrm>
          <a:prstGeom prst="rect">
            <a:avLst/>
          </a:prstGeom>
          <a:noFill/>
          <a:ln w="12700">
            <a:noFill/>
            <a:miter lim="800000"/>
            <a:headEnd type="none" w="sm" len="sm"/>
            <a:tailEnd type="none" w="sm" len="sm"/>
          </a:ln>
        </p:spPr>
        <p:txBody>
          <a:bodyPr wrap="none">
            <a:spAutoFit/>
          </a:bodyPr>
          <a:lstStyle/>
          <a:p>
            <a:pPr algn="ctr"/>
            <a:r>
              <a:rPr lang="en-US" b="1" dirty="0" smtClean="0">
                <a:solidFill>
                  <a:schemeClr val="bg2"/>
                </a:solidFill>
              </a:rPr>
              <a:t>Hot</a:t>
            </a:r>
            <a:endParaRPr lang="en-US" b="1" dirty="0">
              <a:solidFill>
                <a:schemeClr val="bg2"/>
              </a:solidFill>
            </a:endParaRPr>
          </a:p>
        </p:txBody>
      </p:sp>
      <p:sp>
        <p:nvSpPr>
          <p:cNvPr id="10250" name="Line 23"/>
          <p:cNvSpPr>
            <a:spLocks noChangeShapeType="1"/>
          </p:cNvSpPr>
          <p:nvPr/>
        </p:nvSpPr>
        <p:spPr bwMode="auto">
          <a:xfrm>
            <a:off x="1955800" y="2247900"/>
            <a:ext cx="3403600" cy="1270000"/>
          </a:xfrm>
          <a:prstGeom prst="line">
            <a:avLst/>
          </a:prstGeom>
          <a:noFill/>
          <a:ln w="38100">
            <a:solidFill>
              <a:schemeClr val="bg2"/>
            </a:solidFill>
            <a:round/>
            <a:headEnd type="none" w="sm" len="sm"/>
            <a:tailEnd type="none" w="sm" len="sm"/>
          </a:ln>
        </p:spPr>
        <p:txBody>
          <a:bodyPr wrap="none"/>
          <a:lstStyle/>
          <a:p>
            <a:endParaRPr lang="en-US"/>
          </a:p>
        </p:txBody>
      </p:sp>
      <p:sp>
        <p:nvSpPr>
          <p:cNvPr id="10251" name="Text Box 24"/>
          <p:cNvSpPr txBox="1">
            <a:spLocks noChangeArrowheads="1"/>
          </p:cNvSpPr>
          <p:nvPr/>
        </p:nvSpPr>
        <p:spPr bwMode="auto">
          <a:xfrm>
            <a:off x="3810000" y="3151188"/>
            <a:ext cx="979755" cy="369332"/>
          </a:xfrm>
          <a:prstGeom prst="rect">
            <a:avLst/>
          </a:prstGeom>
          <a:noFill/>
          <a:ln w="12700">
            <a:noFill/>
            <a:miter lim="800000"/>
            <a:headEnd type="none" w="sm" len="sm"/>
            <a:tailEnd type="none" w="sm" len="sm"/>
          </a:ln>
        </p:spPr>
        <p:txBody>
          <a:bodyPr wrap="none">
            <a:spAutoFit/>
          </a:bodyPr>
          <a:lstStyle/>
          <a:p>
            <a:pPr algn="ctr"/>
            <a:r>
              <a:rPr lang="en-US" b="1" dirty="0" smtClean="0"/>
              <a:t>Neutral</a:t>
            </a:r>
            <a:endParaRPr lang="en-US" b="1" dirty="0"/>
          </a:p>
        </p:txBody>
      </p:sp>
      <p:sp>
        <p:nvSpPr>
          <p:cNvPr id="10252" name="Rectangle 27"/>
          <p:cNvSpPr>
            <a:spLocks noChangeArrowheads="1"/>
          </p:cNvSpPr>
          <p:nvPr/>
        </p:nvSpPr>
        <p:spPr bwMode="auto">
          <a:xfrm>
            <a:off x="5680075" y="3460750"/>
            <a:ext cx="152400" cy="476250"/>
          </a:xfrm>
          <a:prstGeom prst="rect">
            <a:avLst/>
          </a:prstGeom>
          <a:solidFill>
            <a:schemeClr val="accent1"/>
          </a:solidFill>
          <a:ln w="28575">
            <a:solidFill>
              <a:srgbClr val="FF9900"/>
            </a:solidFill>
            <a:miter lim="800000"/>
            <a:headEnd type="none" w="sm" len="sm"/>
            <a:tailEnd type="none" w="sm" len="sm"/>
          </a:ln>
        </p:spPr>
        <p:txBody>
          <a:bodyPr wrap="none" anchor="ctr"/>
          <a:lstStyle/>
          <a:p>
            <a:endParaRPr lang="en-US"/>
          </a:p>
        </p:txBody>
      </p:sp>
      <p:sp>
        <p:nvSpPr>
          <p:cNvPr id="10253" name="Line 28"/>
          <p:cNvSpPr>
            <a:spLocks noChangeShapeType="1"/>
          </p:cNvSpPr>
          <p:nvPr/>
        </p:nvSpPr>
        <p:spPr bwMode="auto">
          <a:xfrm>
            <a:off x="5756275" y="3314700"/>
            <a:ext cx="0" cy="158750"/>
          </a:xfrm>
          <a:prstGeom prst="line">
            <a:avLst/>
          </a:prstGeom>
          <a:noFill/>
          <a:ln w="28575">
            <a:solidFill>
              <a:srgbClr val="FF9900"/>
            </a:solidFill>
            <a:round/>
            <a:headEnd type="none" w="sm" len="sm"/>
            <a:tailEnd type="none" w="sm" len="sm"/>
          </a:ln>
        </p:spPr>
        <p:txBody>
          <a:bodyPr wrap="none"/>
          <a:lstStyle/>
          <a:p>
            <a:endParaRPr lang="en-US"/>
          </a:p>
        </p:txBody>
      </p:sp>
      <p:sp>
        <p:nvSpPr>
          <p:cNvPr id="10254" name="Line 29"/>
          <p:cNvSpPr>
            <a:spLocks noChangeShapeType="1"/>
          </p:cNvSpPr>
          <p:nvPr/>
        </p:nvSpPr>
        <p:spPr bwMode="auto">
          <a:xfrm>
            <a:off x="5756275" y="3937000"/>
            <a:ext cx="0" cy="158750"/>
          </a:xfrm>
          <a:prstGeom prst="line">
            <a:avLst/>
          </a:prstGeom>
          <a:noFill/>
          <a:ln w="28575">
            <a:solidFill>
              <a:srgbClr val="FF9900"/>
            </a:solidFill>
            <a:round/>
            <a:headEnd type="none" w="sm" len="sm"/>
            <a:tailEnd type="none" w="sm" len="sm"/>
          </a:ln>
        </p:spPr>
        <p:txBody>
          <a:bodyPr wrap="none"/>
          <a:lstStyle/>
          <a:p>
            <a:endParaRPr lang="en-US"/>
          </a:p>
        </p:txBody>
      </p:sp>
      <p:sp>
        <p:nvSpPr>
          <p:cNvPr id="10255" name="Oval 30"/>
          <p:cNvSpPr>
            <a:spLocks noChangeArrowheads="1"/>
          </p:cNvSpPr>
          <p:nvPr/>
        </p:nvSpPr>
        <p:spPr bwMode="auto">
          <a:xfrm>
            <a:off x="5705475" y="3251200"/>
            <a:ext cx="101600" cy="101600"/>
          </a:xfrm>
          <a:prstGeom prst="ellipse">
            <a:avLst/>
          </a:prstGeom>
          <a:solidFill>
            <a:schemeClr val="tx1"/>
          </a:solidFill>
          <a:ln w="12700">
            <a:solidFill>
              <a:schemeClr val="tx2"/>
            </a:solidFill>
            <a:round/>
            <a:headEnd type="none" w="sm" len="sm"/>
            <a:tailEnd type="none" w="sm" len="sm"/>
          </a:ln>
        </p:spPr>
        <p:txBody>
          <a:bodyPr wrap="none" anchor="ctr"/>
          <a:lstStyle/>
          <a:p>
            <a:endParaRPr lang="en-US"/>
          </a:p>
        </p:txBody>
      </p:sp>
      <p:sp>
        <p:nvSpPr>
          <p:cNvPr id="10256" name="Oval 31"/>
          <p:cNvSpPr>
            <a:spLocks noChangeArrowheads="1"/>
          </p:cNvSpPr>
          <p:nvPr/>
        </p:nvSpPr>
        <p:spPr bwMode="auto">
          <a:xfrm>
            <a:off x="5705475" y="4051300"/>
            <a:ext cx="101600" cy="101600"/>
          </a:xfrm>
          <a:prstGeom prst="ellipse">
            <a:avLst/>
          </a:prstGeom>
          <a:solidFill>
            <a:schemeClr val="tx1"/>
          </a:solidFill>
          <a:ln w="12700">
            <a:solidFill>
              <a:schemeClr val="tx2"/>
            </a:solidFill>
            <a:round/>
            <a:headEnd type="none" w="sm" len="sm"/>
            <a:tailEnd type="none" w="sm" len="sm"/>
          </a:ln>
        </p:spPr>
        <p:txBody>
          <a:bodyPr wrap="none" anchor="ctr"/>
          <a:lstStyle/>
          <a:p>
            <a:endParaRPr lang="en-US"/>
          </a:p>
        </p:txBody>
      </p:sp>
      <p:sp>
        <p:nvSpPr>
          <p:cNvPr id="10257" name="Rectangle 32"/>
          <p:cNvSpPr>
            <a:spLocks noChangeArrowheads="1"/>
          </p:cNvSpPr>
          <p:nvPr/>
        </p:nvSpPr>
        <p:spPr bwMode="auto">
          <a:xfrm>
            <a:off x="5362575" y="2882900"/>
            <a:ext cx="838200" cy="1670050"/>
          </a:xfrm>
          <a:prstGeom prst="rect">
            <a:avLst/>
          </a:prstGeom>
          <a:noFill/>
          <a:ln w="38100">
            <a:solidFill>
              <a:schemeClr val="tx2"/>
            </a:solidFill>
            <a:miter lim="800000"/>
            <a:headEnd type="none" w="sm" len="sm"/>
            <a:tailEnd type="none" w="sm" len="sm"/>
          </a:ln>
        </p:spPr>
        <p:txBody>
          <a:bodyPr wrap="none" anchor="ctr"/>
          <a:lstStyle/>
          <a:p>
            <a:endParaRPr lang="en-US"/>
          </a:p>
        </p:txBody>
      </p:sp>
      <p:sp>
        <p:nvSpPr>
          <p:cNvPr id="10258" name="Line 34"/>
          <p:cNvSpPr>
            <a:spLocks noChangeShapeType="1"/>
          </p:cNvSpPr>
          <p:nvPr/>
        </p:nvSpPr>
        <p:spPr bwMode="auto">
          <a:xfrm flipV="1">
            <a:off x="5346700" y="3314700"/>
            <a:ext cx="346075" cy="203200"/>
          </a:xfrm>
          <a:prstGeom prst="line">
            <a:avLst/>
          </a:prstGeom>
          <a:noFill/>
          <a:ln w="38100">
            <a:solidFill>
              <a:schemeClr val="bg2"/>
            </a:solidFill>
            <a:round/>
            <a:headEnd type="none" w="sm" len="sm"/>
            <a:tailEnd type="none" w="sm" len="sm"/>
          </a:ln>
        </p:spPr>
        <p:txBody>
          <a:bodyPr wrap="none"/>
          <a:lstStyle/>
          <a:p>
            <a:endParaRPr lang="en-US"/>
          </a:p>
        </p:txBody>
      </p:sp>
      <p:sp>
        <p:nvSpPr>
          <p:cNvPr id="10259" name="Line 35"/>
          <p:cNvSpPr>
            <a:spLocks noChangeShapeType="1"/>
          </p:cNvSpPr>
          <p:nvPr/>
        </p:nvSpPr>
        <p:spPr bwMode="auto">
          <a:xfrm>
            <a:off x="5346700" y="3771900"/>
            <a:ext cx="409575" cy="361950"/>
          </a:xfrm>
          <a:prstGeom prst="line">
            <a:avLst/>
          </a:prstGeom>
          <a:noFill/>
          <a:ln w="38100">
            <a:solidFill>
              <a:schemeClr val="tx1"/>
            </a:solidFill>
            <a:round/>
            <a:headEnd type="none" w="sm" len="sm"/>
            <a:tailEnd type="none" w="sm" len="sm"/>
          </a:ln>
        </p:spPr>
        <p:txBody>
          <a:bodyPr wrap="none"/>
          <a:lstStyle/>
          <a:p>
            <a:endParaRPr lang="en-US"/>
          </a:p>
        </p:txBody>
      </p:sp>
      <p:sp>
        <p:nvSpPr>
          <p:cNvPr id="10260" name="Rectangle 36" descr="Granite"/>
          <p:cNvSpPr>
            <a:spLocks noChangeArrowheads="1"/>
          </p:cNvSpPr>
          <p:nvPr/>
        </p:nvSpPr>
        <p:spPr bwMode="auto">
          <a:xfrm>
            <a:off x="4152900" y="5283200"/>
            <a:ext cx="4584700" cy="749300"/>
          </a:xfrm>
          <a:prstGeom prst="rect">
            <a:avLst/>
          </a:prstGeom>
          <a:blipFill dpi="0" rotWithShape="0">
            <a:blip r:embed="rId3" cstate="print"/>
            <a:srcRect/>
            <a:tile tx="0" ty="0" sx="100000" sy="100000" flip="none" algn="tl"/>
          </a:blipFill>
          <a:ln w="12700">
            <a:solidFill>
              <a:schemeClr val="bg2"/>
            </a:solidFill>
            <a:miter lim="800000"/>
            <a:headEnd type="none" w="sm" len="sm"/>
            <a:tailEnd type="none" w="sm" len="sm"/>
          </a:ln>
        </p:spPr>
        <p:txBody>
          <a:bodyPr wrap="none" anchor="ctr"/>
          <a:lstStyle/>
          <a:p>
            <a:endParaRPr lang="en-US"/>
          </a:p>
        </p:txBody>
      </p:sp>
      <p:grpSp>
        <p:nvGrpSpPr>
          <p:cNvPr id="10261" name="Group 45"/>
          <p:cNvGrpSpPr>
            <a:grpSpLocks/>
          </p:cNvGrpSpPr>
          <p:nvPr/>
        </p:nvGrpSpPr>
        <p:grpSpPr bwMode="auto">
          <a:xfrm>
            <a:off x="6210300" y="3879850"/>
            <a:ext cx="1289050" cy="1390650"/>
            <a:chOff x="4484" y="2452"/>
            <a:chExt cx="812" cy="876"/>
          </a:xfrm>
        </p:grpSpPr>
        <p:sp>
          <p:nvSpPr>
            <p:cNvPr id="10264" name="Oval 37"/>
            <p:cNvSpPr>
              <a:spLocks noChangeArrowheads="1"/>
            </p:cNvSpPr>
            <p:nvPr/>
          </p:nvSpPr>
          <p:spPr bwMode="auto">
            <a:xfrm>
              <a:off x="4936" y="2452"/>
              <a:ext cx="244" cy="244"/>
            </a:xfrm>
            <a:prstGeom prst="ellipse">
              <a:avLst/>
            </a:prstGeom>
            <a:noFill/>
            <a:ln w="38100">
              <a:solidFill>
                <a:srgbClr val="9900CC"/>
              </a:solidFill>
              <a:round/>
              <a:headEnd type="none" w="sm" len="sm"/>
              <a:tailEnd type="none" w="sm" len="sm"/>
            </a:ln>
          </p:spPr>
          <p:txBody>
            <a:bodyPr wrap="none" anchor="ctr"/>
            <a:lstStyle/>
            <a:p>
              <a:endParaRPr lang="en-US"/>
            </a:p>
          </p:txBody>
        </p:sp>
        <p:sp>
          <p:nvSpPr>
            <p:cNvPr id="10265" name="Line 38"/>
            <p:cNvSpPr>
              <a:spLocks noChangeShapeType="1"/>
            </p:cNvSpPr>
            <p:nvPr/>
          </p:nvSpPr>
          <p:spPr bwMode="auto">
            <a:xfrm>
              <a:off x="5064" y="2696"/>
              <a:ext cx="0" cy="308"/>
            </a:xfrm>
            <a:prstGeom prst="line">
              <a:avLst/>
            </a:prstGeom>
            <a:noFill/>
            <a:ln w="38100">
              <a:solidFill>
                <a:srgbClr val="9900CC"/>
              </a:solidFill>
              <a:round/>
              <a:headEnd type="none" w="sm" len="sm"/>
              <a:tailEnd type="none" w="sm" len="sm"/>
            </a:ln>
          </p:spPr>
          <p:txBody>
            <a:bodyPr wrap="none"/>
            <a:lstStyle/>
            <a:p>
              <a:endParaRPr lang="en-US"/>
            </a:p>
          </p:txBody>
        </p:sp>
        <p:sp>
          <p:nvSpPr>
            <p:cNvPr id="10266" name="Line 39"/>
            <p:cNvSpPr>
              <a:spLocks noChangeShapeType="1"/>
            </p:cNvSpPr>
            <p:nvPr/>
          </p:nvSpPr>
          <p:spPr bwMode="auto">
            <a:xfrm flipH="1">
              <a:off x="4800" y="3004"/>
              <a:ext cx="264" cy="324"/>
            </a:xfrm>
            <a:prstGeom prst="line">
              <a:avLst/>
            </a:prstGeom>
            <a:noFill/>
            <a:ln w="38100">
              <a:solidFill>
                <a:srgbClr val="9900CC"/>
              </a:solidFill>
              <a:round/>
              <a:headEnd type="none" w="sm" len="sm"/>
              <a:tailEnd type="none" w="sm" len="sm"/>
            </a:ln>
          </p:spPr>
          <p:txBody>
            <a:bodyPr wrap="none"/>
            <a:lstStyle/>
            <a:p>
              <a:endParaRPr lang="en-US"/>
            </a:p>
          </p:txBody>
        </p:sp>
        <p:sp>
          <p:nvSpPr>
            <p:cNvPr id="10267" name="Line 40"/>
            <p:cNvSpPr>
              <a:spLocks noChangeShapeType="1"/>
            </p:cNvSpPr>
            <p:nvPr/>
          </p:nvSpPr>
          <p:spPr bwMode="auto">
            <a:xfrm>
              <a:off x="5064" y="3004"/>
              <a:ext cx="232" cy="324"/>
            </a:xfrm>
            <a:prstGeom prst="line">
              <a:avLst/>
            </a:prstGeom>
            <a:noFill/>
            <a:ln w="38100">
              <a:solidFill>
                <a:srgbClr val="9900CC"/>
              </a:solidFill>
              <a:round/>
              <a:headEnd type="none" w="sm" len="sm"/>
              <a:tailEnd type="none" w="sm" len="sm"/>
            </a:ln>
          </p:spPr>
          <p:txBody>
            <a:bodyPr wrap="none"/>
            <a:lstStyle/>
            <a:p>
              <a:endParaRPr lang="en-US"/>
            </a:p>
          </p:txBody>
        </p:sp>
        <p:sp>
          <p:nvSpPr>
            <p:cNvPr id="10268" name="Line 41"/>
            <p:cNvSpPr>
              <a:spLocks noChangeShapeType="1"/>
            </p:cNvSpPr>
            <p:nvPr/>
          </p:nvSpPr>
          <p:spPr bwMode="auto">
            <a:xfrm flipH="1" flipV="1">
              <a:off x="4484" y="2480"/>
              <a:ext cx="580" cy="336"/>
            </a:xfrm>
            <a:prstGeom prst="line">
              <a:avLst/>
            </a:prstGeom>
            <a:noFill/>
            <a:ln w="38100">
              <a:solidFill>
                <a:srgbClr val="9900CC"/>
              </a:solidFill>
              <a:round/>
              <a:headEnd type="none" w="sm" len="sm"/>
              <a:tailEnd type="none" w="sm" len="sm"/>
            </a:ln>
          </p:spPr>
          <p:txBody>
            <a:bodyPr wrap="none"/>
            <a:lstStyle/>
            <a:p>
              <a:endParaRPr lang="en-US"/>
            </a:p>
          </p:txBody>
        </p:sp>
        <p:sp>
          <p:nvSpPr>
            <p:cNvPr id="10269" name="Line 42"/>
            <p:cNvSpPr>
              <a:spLocks noChangeShapeType="1"/>
            </p:cNvSpPr>
            <p:nvPr/>
          </p:nvSpPr>
          <p:spPr bwMode="auto">
            <a:xfrm>
              <a:off x="4936" y="2616"/>
              <a:ext cx="136" cy="0"/>
            </a:xfrm>
            <a:prstGeom prst="line">
              <a:avLst/>
            </a:prstGeom>
            <a:noFill/>
            <a:ln w="12700">
              <a:solidFill>
                <a:srgbClr val="9900CC"/>
              </a:solidFill>
              <a:round/>
              <a:headEnd type="none" w="sm" len="sm"/>
              <a:tailEnd type="none" w="sm" len="sm"/>
            </a:ln>
          </p:spPr>
          <p:txBody>
            <a:bodyPr wrap="none"/>
            <a:lstStyle/>
            <a:p>
              <a:endParaRPr lang="en-US"/>
            </a:p>
          </p:txBody>
        </p:sp>
        <p:sp>
          <p:nvSpPr>
            <p:cNvPr id="10270" name="Oval 44"/>
            <p:cNvSpPr>
              <a:spLocks noChangeArrowheads="1"/>
            </p:cNvSpPr>
            <p:nvPr/>
          </p:nvSpPr>
          <p:spPr bwMode="auto">
            <a:xfrm flipV="1">
              <a:off x="4987" y="2512"/>
              <a:ext cx="63" cy="40"/>
            </a:xfrm>
            <a:prstGeom prst="ellipse">
              <a:avLst/>
            </a:prstGeom>
            <a:solidFill>
              <a:schemeClr val="tx1"/>
            </a:solidFill>
            <a:ln w="12700">
              <a:solidFill>
                <a:srgbClr val="9900CC"/>
              </a:solidFill>
              <a:round/>
              <a:headEnd type="none" w="sm" len="sm"/>
              <a:tailEnd type="none" w="sm" len="sm"/>
            </a:ln>
          </p:spPr>
          <p:txBody>
            <a:bodyPr wrap="none" anchor="ctr"/>
            <a:lstStyle/>
            <a:p>
              <a:endParaRPr lang="en-US"/>
            </a:p>
          </p:txBody>
        </p:sp>
      </p:grpSp>
      <p:sp>
        <p:nvSpPr>
          <p:cNvPr id="10262" name="Text Box 46"/>
          <p:cNvSpPr txBox="1">
            <a:spLocks noChangeArrowheads="1"/>
          </p:cNvSpPr>
          <p:nvPr/>
        </p:nvSpPr>
        <p:spPr bwMode="auto">
          <a:xfrm>
            <a:off x="3448050" y="1525588"/>
            <a:ext cx="5083507" cy="584775"/>
          </a:xfrm>
          <a:prstGeom prst="rect">
            <a:avLst/>
          </a:prstGeom>
          <a:noFill/>
          <a:ln w="12700">
            <a:noFill/>
            <a:miter lim="800000"/>
            <a:headEnd type="none" w="sm" len="sm"/>
            <a:tailEnd type="none" w="sm" len="sm"/>
          </a:ln>
        </p:spPr>
        <p:txBody>
          <a:bodyPr wrap="none">
            <a:spAutoFit/>
          </a:bodyPr>
          <a:lstStyle/>
          <a:p>
            <a:pPr algn="ctr"/>
            <a:r>
              <a:rPr lang="en-US" dirty="0" smtClean="0">
                <a:solidFill>
                  <a:schemeClr val="bg2"/>
                </a:solidFill>
              </a:rPr>
              <a:t>A </a:t>
            </a:r>
            <a:r>
              <a:rPr lang="en-US" dirty="0">
                <a:solidFill>
                  <a:schemeClr val="bg2"/>
                </a:solidFill>
              </a:rPr>
              <a:t>metal casing is normally connected to ground</a:t>
            </a:r>
            <a:r>
              <a:rPr lang="en-US" dirty="0" smtClean="0">
                <a:solidFill>
                  <a:schemeClr val="bg2"/>
                </a:solidFill>
              </a:rPr>
              <a:t>.</a:t>
            </a:r>
          </a:p>
          <a:p>
            <a:pPr algn="ctr"/>
            <a:r>
              <a:rPr lang="en-US" sz="1400" dirty="0" smtClean="0">
                <a:solidFill>
                  <a:schemeClr val="bg2"/>
                </a:solidFill>
              </a:rPr>
              <a:t>(We do not ground insulators.)</a:t>
            </a:r>
            <a:endParaRPr lang="en-US" sz="1400" dirty="0">
              <a:solidFill>
                <a:schemeClr val="bg2"/>
              </a:solidFill>
            </a:endParaRPr>
          </a:p>
        </p:txBody>
      </p:sp>
      <p:sp>
        <p:nvSpPr>
          <p:cNvPr id="10263" name="Text Box 49"/>
          <p:cNvSpPr txBox="1">
            <a:spLocks noChangeArrowheads="1"/>
          </p:cNvSpPr>
          <p:nvPr/>
        </p:nvSpPr>
        <p:spPr bwMode="auto">
          <a:xfrm>
            <a:off x="6375400" y="2947988"/>
            <a:ext cx="1466850" cy="366712"/>
          </a:xfrm>
          <a:prstGeom prst="rect">
            <a:avLst/>
          </a:prstGeom>
          <a:noFill/>
          <a:ln w="12700">
            <a:noFill/>
            <a:miter lim="800000"/>
            <a:headEnd type="none" w="sm" len="sm"/>
            <a:tailEnd type="none" w="sm" len="sm"/>
          </a:ln>
        </p:spPr>
        <p:txBody>
          <a:bodyPr wrap="none">
            <a:spAutoFit/>
          </a:bodyPr>
          <a:lstStyle/>
          <a:p>
            <a:pPr algn="ctr"/>
            <a:r>
              <a:rPr lang="en-US" dirty="0" smtClean="0">
                <a:solidFill>
                  <a:schemeClr val="bg2"/>
                </a:solidFill>
              </a:rPr>
              <a:t>Metal </a:t>
            </a:r>
            <a:r>
              <a:rPr lang="en-US" dirty="0">
                <a:solidFill>
                  <a:schemeClr val="bg2"/>
                </a:solidFill>
              </a:rPr>
              <a:t>casing</a:t>
            </a:r>
          </a:p>
        </p:txBody>
      </p:sp>
      <p:sp>
        <p:nvSpPr>
          <p:cNvPr id="47" name="Slide Number Placeholder 46"/>
          <p:cNvSpPr>
            <a:spLocks noGrp="1"/>
          </p:cNvSpPr>
          <p:nvPr>
            <p:ph type="sldNum" sz="quarter" idx="4"/>
          </p:nvPr>
        </p:nvSpPr>
        <p:spPr/>
        <p:txBody>
          <a:bodyPr/>
          <a:lstStyle/>
          <a:p>
            <a:pPr>
              <a:defRPr/>
            </a:pPr>
            <a:fld id="{554E014D-B399-4B40-A20B-ED06D7FA19C5}" type="slidenum">
              <a:rPr lang="en-US" smtClean="0"/>
              <a:pPr>
                <a:defRPr/>
              </a:pPr>
              <a:t>9</a:t>
            </a:fld>
            <a:endParaRPr lang="en-US"/>
          </a:p>
        </p:txBody>
      </p:sp>
      <p:sp>
        <p:nvSpPr>
          <p:cNvPr id="2" name="TextBox 1"/>
          <p:cNvSpPr txBox="1"/>
          <p:nvPr/>
        </p:nvSpPr>
        <p:spPr>
          <a:xfrm>
            <a:off x="3575050" y="2280077"/>
            <a:ext cx="4708340" cy="276999"/>
          </a:xfrm>
          <a:prstGeom prst="rect">
            <a:avLst/>
          </a:prstGeom>
          <a:noFill/>
        </p:spPr>
        <p:txBody>
          <a:bodyPr wrap="none" rtlCol="0">
            <a:spAutoFit/>
          </a:bodyPr>
          <a:lstStyle/>
          <a:p>
            <a:pPr algn="ctr"/>
            <a:r>
              <a:rPr lang="en-US" sz="1200" dirty="0" smtClean="0">
                <a:solidFill>
                  <a:schemeClr val="bg2"/>
                </a:solidFill>
              </a:rPr>
              <a:t>This gives protection if the hot comes loose and touches the case.</a:t>
            </a:r>
            <a:endParaRPr lang="en-US" sz="1200" dirty="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5680</TotalTime>
  <Words>822</Words>
  <Application>Microsoft Office PowerPoint</Application>
  <PresentationFormat>On-screen Show (4:3)</PresentationFormat>
  <Paragraphs>156</Paragraphs>
  <Slides>16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2" baseType="lpstr">
      <vt:lpstr>Arial</vt:lpstr>
      <vt:lpstr>Times New Roman</vt:lpstr>
      <vt:lpstr>Wingdings</vt:lpstr>
      <vt:lpstr>Soaring</vt:lpstr>
      <vt:lpstr>Photo Editor Photo</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UH 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1100 Introduction to Electrical and Computer Engineering</dc:title>
  <dc:creator>Len Trombetta, Dave Shattuck</dc:creator>
  <cp:lastModifiedBy>Jackson, David R</cp:lastModifiedBy>
  <cp:revision>431</cp:revision>
  <cp:lastPrinted>1999-08-25T18:07:04Z</cp:lastPrinted>
  <dcterms:created xsi:type="dcterms:W3CDTF">1999-08-24T13:57:19Z</dcterms:created>
  <dcterms:modified xsi:type="dcterms:W3CDTF">2023-02-08T02:08:46Z</dcterms:modified>
</cp:coreProperties>
</file>