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7"/>
  </p:notesMasterIdLst>
  <p:handoutMasterIdLst>
    <p:handoutMasterId r:id="rId38"/>
  </p:handoutMasterIdLst>
  <p:sldIdLst>
    <p:sldId id="276" r:id="rId2"/>
    <p:sldId id="300" r:id="rId3"/>
    <p:sldId id="299" r:id="rId4"/>
    <p:sldId id="304" r:id="rId5"/>
    <p:sldId id="303" r:id="rId6"/>
    <p:sldId id="342" r:id="rId7"/>
    <p:sldId id="348" r:id="rId8"/>
    <p:sldId id="336" r:id="rId9"/>
    <p:sldId id="337" r:id="rId10"/>
    <p:sldId id="353" r:id="rId11"/>
    <p:sldId id="352" r:id="rId12"/>
    <p:sldId id="335" r:id="rId13"/>
    <p:sldId id="321" r:id="rId14"/>
    <p:sldId id="354" r:id="rId15"/>
    <p:sldId id="308" r:id="rId16"/>
    <p:sldId id="310" r:id="rId17"/>
    <p:sldId id="345" r:id="rId18"/>
    <p:sldId id="309" r:id="rId19"/>
    <p:sldId id="346" r:id="rId20"/>
    <p:sldId id="324" r:id="rId21"/>
    <p:sldId id="331" r:id="rId22"/>
    <p:sldId id="325" r:id="rId23"/>
    <p:sldId id="326" r:id="rId24"/>
    <p:sldId id="327" r:id="rId25"/>
    <p:sldId id="341" r:id="rId26"/>
    <p:sldId id="333" r:id="rId27"/>
    <p:sldId id="343" r:id="rId28"/>
    <p:sldId id="349" r:id="rId29"/>
    <p:sldId id="350" r:id="rId30"/>
    <p:sldId id="339" r:id="rId31"/>
    <p:sldId id="340" r:id="rId32"/>
    <p:sldId id="332" r:id="rId33"/>
    <p:sldId id="347" r:id="rId34"/>
    <p:sldId id="323" r:id="rId35"/>
    <p:sldId id="305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3"/>
    <a:srgbClr val="CC00CC"/>
    <a:srgbClr val="FFCCFF"/>
    <a:srgbClr val="FF00FF"/>
    <a:srgbClr val="CCFFFF"/>
    <a:srgbClr val="FFFF99"/>
    <a:srgbClr val="FFFFCC"/>
    <a:srgbClr val="66FFFF"/>
    <a:srgbClr val="D7D2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917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5" Type="http://schemas.openxmlformats.org/officeDocument/2006/relationships/slide" Target="slides/slide12.xml"/><Relationship Id="rId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9.wmf"/><Relationship Id="rId9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16.wmf"/><Relationship Id="rId1" Type="http://schemas.openxmlformats.org/officeDocument/2006/relationships/image" Target="../media/image59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9.wmf"/><Relationship Id="rId1" Type="http://schemas.openxmlformats.org/officeDocument/2006/relationships/image" Target="../media/image68.wmf"/><Relationship Id="rId4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16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76.wmf"/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8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7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91.wmf"/><Relationship Id="rId2" Type="http://schemas.openxmlformats.org/officeDocument/2006/relationships/image" Target="../media/image83.wmf"/><Relationship Id="rId1" Type="http://schemas.openxmlformats.org/officeDocument/2006/relationships/image" Target="../media/image89.wmf"/><Relationship Id="rId6" Type="http://schemas.openxmlformats.org/officeDocument/2006/relationships/image" Target="../media/image90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83.wmf"/><Relationship Id="rId7" Type="http://schemas.openxmlformats.org/officeDocument/2006/relationships/image" Target="../media/image96.e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76.wmf"/><Relationship Id="rId9" Type="http://schemas.openxmlformats.org/officeDocument/2006/relationships/image" Target="../media/image98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86.wmf"/><Relationship Id="rId3" Type="http://schemas.openxmlformats.org/officeDocument/2006/relationships/image" Target="../media/image102.wmf"/><Relationship Id="rId7" Type="http://schemas.openxmlformats.org/officeDocument/2006/relationships/image" Target="../media/image83.wmf"/><Relationship Id="rId12" Type="http://schemas.openxmlformats.org/officeDocument/2006/relationships/image" Target="../media/image108.wmf"/><Relationship Id="rId2" Type="http://schemas.openxmlformats.org/officeDocument/2006/relationships/image" Target="../media/image101.wmf"/><Relationship Id="rId16" Type="http://schemas.openxmlformats.org/officeDocument/2006/relationships/image" Target="../media/image110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5" Type="http://schemas.openxmlformats.org/officeDocument/2006/relationships/image" Target="../media/image109.wmf"/><Relationship Id="rId10" Type="http://schemas.openxmlformats.org/officeDocument/2006/relationships/image" Target="../media/image76.wmf"/><Relationship Id="rId4" Type="http://schemas.openxmlformats.org/officeDocument/2006/relationships/image" Target="../media/image103.wmf"/><Relationship Id="rId9" Type="http://schemas.openxmlformats.org/officeDocument/2006/relationships/image" Target="../media/image106.wmf"/><Relationship Id="rId14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118.emf"/><Relationship Id="rId3" Type="http://schemas.openxmlformats.org/officeDocument/2006/relationships/image" Target="../media/image113.wmf"/><Relationship Id="rId7" Type="http://schemas.openxmlformats.org/officeDocument/2006/relationships/image" Target="../media/image76.wmf"/><Relationship Id="rId12" Type="http://schemas.openxmlformats.org/officeDocument/2006/relationships/image" Target="../media/image117.e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83.wmf"/><Relationship Id="rId11" Type="http://schemas.openxmlformats.org/officeDocument/2006/relationships/image" Target="../media/image116.wmf"/><Relationship Id="rId5" Type="http://schemas.openxmlformats.org/officeDocument/2006/relationships/image" Target="../media/image115.wmf"/><Relationship Id="rId10" Type="http://schemas.openxmlformats.org/officeDocument/2006/relationships/image" Target="../media/image107.wmf"/><Relationship Id="rId4" Type="http://schemas.openxmlformats.org/officeDocument/2006/relationships/image" Target="../media/image114.wmf"/><Relationship Id="rId9" Type="http://schemas.openxmlformats.org/officeDocument/2006/relationships/image" Target="../media/image8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121.wmf"/><Relationship Id="rId2" Type="http://schemas.openxmlformats.org/officeDocument/2006/relationships/image" Target="../media/image62.wmf"/><Relationship Id="rId1" Type="http://schemas.openxmlformats.org/officeDocument/2006/relationships/image" Target="../media/image119.wmf"/><Relationship Id="rId6" Type="http://schemas.openxmlformats.org/officeDocument/2006/relationships/image" Target="../media/image120.wmf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11" Type="http://schemas.openxmlformats.org/officeDocument/2006/relationships/image" Target="../media/image145.wmf"/><Relationship Id="rId5" Type="http://schemas.openxmlformats.org/officeDocument/2006/relationships/image" Target="../media/image139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7" Type="http://schemas.openxmlformats.org/officeDocument/2006/relationships/image" Target="../media/image145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44.wmf"/><Relationship Id="rId5" Type="http://schemas.openxmlformats.org/officeDocument/2006/relationships/image" Target="../media/image138.wmf"/><Relationship Id="rId4" Type="http://schemas.openxmlformats.org/officeDocument/2006/relationships/image" Target="../media/image1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2.e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0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8.wmf"/><Relationship Id="rId7" Type="http://schemas.openxmlformats.org/officeDocument/2006/relationships/image" Target="../media/image23.wmf"/><Relationship Id="rId2" Type="http://schemas.openxmlformats.org/officeDocument/2006/relationships/image" Target="../media/image5.wmf"/><Relationship Id="rId1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5.wmf"/><Relationship Id="rId1" Type="http://schemas.openxmlformats.org/officeDocument/2006/relationships/image" Target="../media/image32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fld id="{8959A962-D69C-4F76-918F-A3B5EB15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fld id="{B6802E28-8FFA-4846-91C1-BFCD45265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F87A7-5B1C-495C-828F-B5363C9768A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DFB30-99CA-4EBF-8FBA-C1392779725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158781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865F9-513E-497C-BD69-6B7D09E937C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36D56-F4BA-4B15-8C41-00B5F600D25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0ED5C-060C-4C3B-8F5A-D6B6E885D5C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65249-BD8F-4152-97F6-13ECD80B96B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02245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8D2E9-DE44-4253-A6E9-7BA75434946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CF266-BF8E-4655-A3FE-1AFC2570582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65249-BD8F-4152-97F6-13ECD80B96B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21122-6981-4B21-ACB6-A7419F654CE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21122-6981-4B21-ACB6-A7419F654CE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D7795-3F7F-4ACA-B4CB-A6F236C5A38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78A32-69EE-4488-AC14-92473CA678D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C4A13-9579-40B8-AD5F-82F88FAF301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F1F2B-2F8E-418A-92C8-89DA6693609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1EF48-F7DA-4C69-96CF-456E5C664AF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65249-BD8F-4152-97F6-13ECD80B96B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BBE18-D91A-4915-81B7-35699B49DDC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BBE18-D91A-4915-81B7-35699B49DDC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65249-BD8F-4152-97F6-13ECD80B96B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BBE18-D91A-4915-81B7-35699B49DDC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BBE18-D91A-4915-81B7-35699B49DDC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36D56-F4BA-4B15-8C41-00B5F600D25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DEFE9-648C-4DA8-8512-6BD3568D9DB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DEFE9-648C-4DA8-8512-6BD3568D9DB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DEFE9-648C-4DA8-8512-6BD3568D9DB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397D8-997E-49A2-8E51-3AD2F751CA3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397D8-997E-49A2-8E51-3AD2F751CA3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807B7-AEBA-4FC0-B482-0350B89F868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DFB30-99CA-4EBF-8FBA-C1392779725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865F9-513E-497C-BD69-6B7D09E937C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36D56-F4BA-4B15-8C41-00B5F600D25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36D56-F4BA-4B15-8C41-00B5F600D25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DFB30-99CA-4EBF-8FBA-C1392779725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DFB30-99CA-4EBF-8FBA-C1392779725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6.jpeg"/><Relationship Id="rId9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8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oleObject" Target="../embeddings/oleObject9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oleObject" Target="../embeddings/oleObject12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7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7.bin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6.bin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20.bin"/><Relationship Id="rId14" Type="http://schemas.openxmlformats.org/officeDocument/2006/relationships/oleObject" Target="../embeddings/oleObject1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2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1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9.bin"/><Relationship Id="rId10" Type="http://schemas.openxmlformats.org/officeDocument/2006/relationships/oleObject" Target="../embeddings/oleObject134.bin"/><Relationship Id="rId19" Type="http://schemas.openxmlformats.org/officeDocument/2006/relationships/oleObject" Target="../embeddings/oleObject143.bin"/><Relationship Id="rId4" Type="http://schemas.openxmlformats.org/officeDocument/2006/relationships/oleObject" Target="../embeddings/oleObject128.bin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oleObject" Target="../embeddings/oleObject153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6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6.bin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5.bin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9.bin"/><Relationship Id="rId14" Type="http://schemas.openxmlformats.org/officeDocument/2006/relationships/oleObject" Target="../embeddings/oleObject15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57.bin"/><Relationship Id="rId9" Type="http://schemas.openxmlformats.org/officeDocument/2006/relationships/oleObject" Target="../embeddings/oleObject16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66.bin"/><Relationship Id="rId5" Type="http://schemas.openxmlformats.org/officeDocument/2006/relationships/oleObject" Target="../embeddings/oleObject165.bin"/><Relationship Id="rId10" Type="http://schemas.openxmlformats.org/officeDocument/2006/relationships/oleObject" Target="../embeddings/oleObject170.bin"/><Relationship Id="rId4" Type="http://schemas.openxmlformats.org/officeDocument/2006/relationships/image" Target="../media/image131.emf"/><Relationship Id="rId9" Type="http://schemas.openxmlformats.org/officeDocument/2006/relationships/oleObject" Target="../embeddings/oleObject16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oleObject" Target="../embeddings/oleObject180.bin"/><Relationship Id="rId18" Type="http://schemas.openxmlformats.org/officeDocument/2006/relationships/oleObject" Target="../embeddings/oleObject185.bin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188.bin"/><Relationship Id="rId7" Type="http://schemas.openxmlformats.org/officeDocument/2006/relationships/oleObject" Target="../embeddings/oleObject174.bin"/><Relationship Id="rId12" Type="http://schemas.openxmlformats.org/officeDocument/2006/relationships/oleObject" Target="../embeddings/oleObject179.bin"/><Relationship Id="rId1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3.bin"/><Relationship Id="rId20" Type="http://schemas.openxmlformats.org/officeDocument/2006/relationships/oleObject" Target="../embeddings/oleObject187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73.bin"/><Relationship Id="rId11" Type="http://schemas.openxmlformats.org/officeDocument/2006/relationships/oleObject" Target="../embeddings/oleObject178.bin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82.bin"/><Relationship Id="rId10" Type="http://schemas.openxmlformats.org/officeDocument/2006/relationships/oleObject" Target="../embeddings/oleObject177.bin"/><Relationship Id="rId19" Type="http://schemas.openxmlformats.org/officeDocument/2006/relationships/oleObject" Target="../embeddings/oleObject186.bin"/><Relationship Id="rId4" Type="http://schemas.openxmlformats.org/officeDocument/2006/relationships/oleObject" Target="../embeddings/oleObject171.bin"/><Relationship Id="rId9" Type="http://schemas.openxmlformats.org/officeDocument/2006/relationships/oleObject" Target="../embeddings/oleObject176.bin"/><Relationship Id="rId14" Type="http://schemas.openxmlformats.org/officeDocument/2006/relationships/oleObject" Target="../embeddings/oleObject18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91.bin"/><Relationship Id="rId5" Type="http://schemas.openxmlformats.org/officeDocument/2006/relationships/oleObject" Target="../embeddings/oleObject190.bin"/><Relationship Id="rId10" Type="http://schemas.openxmlformats.org/officeDocument/2006/relationships/oleObject" Target="../embeddings/oleObject195.bin"/><Relationship Id="rId4" Type="http://schemas.openxmlformats.org/officeDocument/2006/relationships/oleObject" Target="../embeddings/oleObject189.bin"/><Relationship Id="rId9" Type="http://schemas.openxmlformats.org/officeDocument/2006/relationships/oleObject" Target="../embeddings/oleObject19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018316" y="2592388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i="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i="0" dirty="0" smtClean="0">
                <a:solidFill>
                  <a:schemeClr val="bg2"/>
                </a:solidFill>
              </a:rPr>
              <a:t>Dept. </a:t>
            </a:r>
            <a:r>
              <a:rPr lang="en-US" sz="2400" i="0" smtClean="0">
                <a:solidFill>
                  <a:schemeClr val="bg2"/>
                </a:solidFill>
              </a:rPr>
              <a:t>of ECE</a:t>
            </a:r>
            <a:endParaRPr lang="en-US" sz="2400" i="0" dirty="0">
              <a:solidFill>
                <a:schemeClr val="bg2"/>
              </a:solidFill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633039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i="0" dirty="0" smtClean="0">
                <a:solidFill>
                  <a:schemeClr val="bg2"/>
                </a:solidFill>
              </a:rPr>
              <a:t>Spring 2023</a:t>
            </a:r>
            <a:endParaRPr lang="en-US" sz="3200" i="0" dirty="0">
              <a:solidFill>
                <a:schemeClr val="bg2"/>
              </a:solidFill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5453743" y="4158343"/>
            <a:ext cx="2667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i="0" dirty="0">
                <a:solidFill>
                  <a:schemeClr val="bg1"/>
                </a:solidFill>
              </a:rPr>
              <a:t>Notes </a:t>
            </a:r>
            <a:r>
              <a:rPr lang="en-US" sz="4000" i="0" dirty="0" smtClean="0">
                <a:solidFill>
                  <a:schemeClr val="bg1"/>
                </a:solidFill>
              </a:rPr>
              <a:t>9</a:t>
            </a:r>
          </a:p>
          <a:p>
            <a:pPr algn="ctr" eaLnBrk="0" hangingPunct="0"/>
            <a:r>
              <a:rPr lang="en-US" sz="2800" i="0" dirty="0" smtClean="0">
                <a:solidFill>
                  <a:schemeClr val="bg1"/>
                </a:solidFill>
              </a:rPr>
              <a:t>Flux</a:t>
            </a:r>
            <a:endParaRPr lang="en-US" sz="2800" i="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33400" y="3951514"/>
          <a:ext cx="3657600" cy="2620963"/>
        </p:xfrm>
        <a:graphic>
          <a:graphicData uri="http://schemas.openxmlformats.org/presentationml/2006/ole">
            <p:oleObj spid="_x0000_s1068" name="Photo Editor Photo" r:id="rId4" imgW="2857899" imgH="2048161" progId="">
              <p:embed/>
            </p:oleObj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44360" y="5437412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0" dirty="0">
                <a:solidFill>
                  <a:schemeClr val="bg2"/>
                </a:solidFill>
              </a:rPr>
              <a:t>Notes prepared by the EM Group University of Houston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2821" y="1828799"/>
            <a:ext cx="3898232" cy="4443581"/>
            <a:chOff x="2261937" y="1828799"/>
            <a:chExt cx="3898232" cy="4443581"/>
          </a:xfrm>
        </p:grpSpPr>
        <p:pic>
          <p:nvPicPr>
            <p:cNvPr id="225281" name="Picture 1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12" t="17317" r="36595" b="24888"/>
            <a:stretch/>
          </p:blipFill>
          <p:spPr bwMode="auto">
            <a:xfrm>
              <a:off x="2261937" y="1828799"/>
              <a:ext cx="3898232" cy="444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Oval 1"/>
            <p:cNvSpPr/>
            <p:nvPr/>
          </p:nvSpPr>
          <p:spPr bwMode="auto">
            <a:xfrm>
              <a:off x="4824663" y="2731168"/>
              <a:ext cx="372979" cy="902369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09961579"/>
                </p:ext>
              </p:extLst>
            </p:nvPr>
          </p:nvGraphicFramePr>
          <p:xfrm>
            <a:off x="5222458" y="3568533"/>
            <a:ext cx="263942" cy="335926"/>
          </p:xfrm>
          <a:graphic>
            <a:graphicData uri="http://schemas.openxmlformats.org/presentationml/2006/ole">
              <p:oleObj spid="_x0000_s335938" name="Equation" r:id="rId5" imgW="139680" imgH="177480" progId="Equation.DSMT4">
                <p:embed/>
              </p:oleObj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5058859" y="1874128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/>
                </a:solidFill>
              </a:rPr>
              <a:t>Analogy example:</a:t>
            </a:r>
            <a:endParaRPr lang="en-US" sz="2000" i="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74288543"/>
              </p:ext>
            </p:extLst>
          </p:nvPr>
        </p:nvGraphicFramePr>
        <p:xfrm>
          <a:off x="4483351" y="2472156"/>
          <a:ext cx="4335462" cy="463550"/>
        </p:xfrm>
        <a:graphic>
          <a:graphicData uri="http://schemas.openxmlformats.org/presentationml/2006/ole">
            <p:oleObj spid="_x0000_s335939" name="Equation" r:id="rId6" imgW="2616120" imgH="27936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8894068"/>
              </p:ext>
            </p:extLst>
          </p:nvPr>
        </p:nvGraphicFramePr>
        <p:xfrm>
          <a:off x="4508331" y="3098947"/>
          <a:ext cx="2830930" cy="426305"/>
        </p:xfrm>
        <a:graphic>
          <a:graphicData uri="http://schemas.openxmlformats.org/presentationml/2006/ole">
            <p:oleObj spid="_x0000_s335940" name="Equation" r:id="rId7" imgW="1688760" imgH="2538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369586"/>
              </p:ext>
            </p:extLst>
          </p:nvPr>
        </p:nvGraphicFramePr>
        <p:xfrm>
          <a:off x="4503320" y="3651976"/>
          <a:ext cx="4640680" cy="426729"/>
        </p:xfrm>
        <a:graphic>
          <a:graphicData uri="http://schemas.openxmlformats.org/presentationml/2006/ole">
            <p:oleObj spid="_x0000_s335941" name="Equation" r:id="rId8" imgW="3866409" imgH="355108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95181" y="4423039"/>
            <a:ext cx="383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CC00CC"/>
                </a:solidFill>
              </a:rPr>
              <a:t>Find </a:t>
            </a:r>
            <a:r>
              <a:rPr lang="en-US" dirty="0" smtClean="0">
                <a:solidFill>
                  <a:srgbClr val="CC00CC"/>
                </a:solidFill>
                <a:latin typeface="+mn-lt"/>
                <a:sym typeface="Symbol"/>
              </a:rPr>
              <a:t>F</a:t>
            </a:r>
            <a:r>
              <a:rPr lang="en-US" baseline="-25000" dirty="0" smtClean="0">
                <a:solidFill>
                  <a:srgbClr val="CC00CC"/>
                </a:solidFill>
                <a:latin typeface="+mn-lt"/>
                <a:sym typeface="Symbol"/>
              </a:rPr>
              <a:t>s</a:t>
            </a:r>
            <a:r>
              <a:rPr lang="en-US" i="0" dirty="0" smtClean="0">
                <a:solidFill>
                  <a:srgbClr val="CC00CC"/>
                </a:solidFill>
                <a:sym typeface="Symbol"/>
              </a:rPr>
              <a:t> (flow rate through surface </a:t>
            </a:r>
            <a:r>
              <a:rPr lang="en-US" dirty="0" smtClean="0">
                <a:solidFill>
                  <a:srgbClr val="CC00CC"/>
                </a:solidFill>
                <a:latin typeface="+mn-lt"/>
                <a:sym typeface="Symbol"/>
              </a:rPr>
              <a:t>S</a:t>
            </a:r>
            <a:r>
              <a:rPr lang="en-US" i="0" dirty="0" smtClean="0">
                <a:solidFill>
                  <a:srgbClr val="CC00CC"/>
                </a:solidFill>
                <a:sym typeface="Symbol"/>
              </a:rPr>
              <a:t>)</a:t>
            </a:r>
            <a:endParaRPr lang="en-US" i="0" dirty="0">
              <a:solidFill>
                <a:srgbClr val="CC00CC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7456721"/>
              </p:ext>
            </p:extLst>
          </p:nvPr>
        </p:nvGraphicFramePr>
        <p:xfrm>
          <a:off x="4633913" y="4902200"/>
          <a:ext cx="4014787" cy="825500"/>
        </p:xfrm>
        <a:graphic>
          <a:graphicData uri="http://schemas.openxmlformats.org/presentationml/2006/ole">
            <p:oleObj spid="_x0000_s335942" name="Equation" r:id="rId9" imgW="2692080" imgH="558720" progId="Equation.DSMT4">
              <p:embed/>
            </p:oleObj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18952" y="0"/>
            <a:ext cx="513867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Analogy (cont.)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0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64695" y="0"/>
            <a:ext cx="861461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through a Surface using Flux Lines</a:t>
            </a:r>
          </a:p>
          <a:p>
            <a:pPr algn="ctr">
              <a:defRPr/>
            </a:pPr>
            <a:r>
              <a:rPr lang="en-US" sz="32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(Point Charge)</a:t>
            </a:r>
            <a:endParaRPr lang="en-US" sz="32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1872" y="1509486"/>
            <a:ext cx="4140316" cy="3142725"/>
            <a:chOff x="258124" y="1124475"/>
            <a:chExt cx="4140316" cy="3142725"/>
          </a:xfrm>
        </p:grpSpPr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703943" y="1812019"/>
              <a:ext cx="2247901" cy="224472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rot="2320550" flipH="1" flipV="1">
              <a:off x="1810878" y="1703632"/>
              <a:ext cx="416843" cy="117108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rot="16200000">
              <a:off x="2686807" y="2004038"/>
              <a:ext cx="0" cy="1741413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rot="1195825" flipH="1" flipV="1">
              <a:off x="1126749" y="1862306"/>
              <a:ext cx="863435" cy="906940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rot="9232029" flipV="1">
              <a:off x="1874122" y="2884567"/>
              <a:ext cx="224536" cy="1212591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rot="3516375" flipH="1" flipV="1">
              <a:off x="2296192" y="1802205"/>
              <a:ext cx="144715" cy="1323188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151386686"/>
                </p:ext>
              </p:extLst>
            </p:nvPr>
          </p:nvGraphicFramePr>
          <p:xfrm>
            <a:off x="1623515" y="2498325"/>
            <a:ext cx="222250" cy="288925"/>
          </p:xfrm>
          <a:graphic>
            <a:graphicData uri="http://schemas.openxmlformats.org/presentationml/2006/ole">
              <p:oleObj spid="_x0000_s335034" name="Equation" r:id="rId4" imgW="126780" imgH="164814" progId="Equation.DSMT4">
                <p:embed/>
              </p:oleObj>
            </a:graphicData>
          </a:graphic>
        </p:graphicFrame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38774545"/>
                </p:ext>
              </p:extLst>
            </p:nvPr>
          </p:nvGraphicFramePr>
          <p:xfrm>
            <a:off x="2504349" y="2946599"/>
            <a:ext cx="244475" cy="311150"/>
          </p:xfrm>
          <a:graphic>
            <a:graphicData uri="http://schemas.openxmlformats.org/presentationml/2006/ole">
              <p:oleObj spid="_x0000_s335035" name="Equation" r:id="rId5" imgW="139579" imgH="177646" progId="Equation.DSMT4">
                <p:embed/>
              </p:oleObj>
            </a:graphicData>
          </a:graphic>
        </p:graphicFrame>
        <p:graphicFrame>
          <p:nvGraphicFramePr>
            <p:cNvPr id="23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045675844"/>
                </p:ext>
              </p:extLst>
            </p:nvPr>
          </p:nvGraphicFramePr>
          <p:xfrm>
            <a:off x="2438353" y="1470491"/>
            <a:ext cx="266700" cy="355600"/>
          </p:xfrm>
          <a:graphic>
            <a:graphicData uri="http://schemas.openxmlformats.org/presentationml/2006/ole">
              <p:oleObj spid="_x0000_s335036" name="Equation" r:id="rId6" imgW="152268" imgH="203024" progId="Equation.DSMT4">
                <p:embed/>
              </p:oleObj>
            </a:graphicData>
          </a:graphic>
        </p:graphicFrame>
        <p:sp>
          <p:nvSpPr>
            <p:cNvPr id="25" name="Line 23"/>
            <p:cNvSpPr>
              <a:spLocks noChangeShapeType="1"/>
            </p:cNvSpPr>
            <p:nvPr/>
          </p:nvSpPr>
          <p:spPr bwMode="auto">
            <a:xfrm rot="1195825" flipH="1" flipV="1">
              <a:off x="744358" y="2412848"/>
              <a:ext cx="1041854" cy="239797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rot="9232029" flipV="1">
              <a:off x="1250561" y="3036698"/>
              <a:ext cx="827898" cy="935612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rot="9232029" flipV="1">
              <a:off x="642356" y="3177311"/>
              <a:ext cx="1262543" cy="52528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>
              <a:off x="598714" y="2882270"/>
              <a:ext cx="1204647" cy="10910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1783442" y="2884715"/>
              <a:ext cx="2235105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817914" y="1524000"/>
              <a:ext cx="0" cy="136071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rot="3516375" flipH="1" flipV="1">
              <a:off x="1904677" y="2395814"/>
              <a:ext cx="197496" cy="529669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 rot="3516375">
              <a:off x="1411398" y="2860323"/>
              <a:ext cx="375789" cy="737304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 rot="3516375" flipH="1">
              <a:off x="1312287" y="2602267"/>
              <a:ext cx="575825" cy="10769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rot="5400000" flipH="1">
              <a:off x="1154643" y="2230825"/>
              <a:ext cx="0" cy="1293284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144483" y="3091542"/>
              <a:ext cx="348343" cy="48985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rot="6584214" flipV="1">
              <a:off x="2209888" y="2618479"/>
              <a:ext cx="288778" cy="1232791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rot="3516375" flipV="1">
              <a:off x="1670975" y="3192547"/>
              <a:ext cx="762759" cy="52197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1702942" y="2762404"/>
              <a:ext cx="239713" cy="22383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348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660300921"/>
                </p:ext>
              </p:extLst>
            </p:nvPr>
          </p:nvGraphicFramePr>
          <p:xfrm>
            <a:off x="258124" y="3994878"/>
            <a:ext cx="247566" cy="272322"/>
          </p:xfrm>
          <a:graphic>
            <a:graphicData uri="http://schemas.openxmlformats.org/presentationml/2006/ole">
              <p:oleObj spid="_x0000_s335037" name="Equation" r:id="rId7" imgW="126835" imgH="139518" progId="Equation.DSMT4">
                <p:embed/>
              </p:oleObj>
            </a:graphicData>
          </a:graphic>
        </p:graphicFrame>
        <p:graphicFrame>
          <p:nvGraphicFramePr>
            <p:cNvPr id="33485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446685764"/>
                </p:ext>
              </p:extLst>
            </p:nvPr>
          </p:nvGraphicFramePr>
          <p:xfrm>
            <a:off x="4158186" y="2731407"/>
            <a:ext cx="240254" cy="283936"/>
          </p:xfrm>
          <a:graphic>
            <a:graphicData uri="http://schemas.openxmlformats.org/presentationml/2006/ole">
              <p:oleObj spid="_x0000_s335038" name="Equation" r:id="rId8" imgW="139579" imgH="164957" progId="Equation.DSMT4">
                <p:embed/>
              </p:oleObj>
            </a:graphicData>
          </a:graphic>
        </p:graphicFrame>
        <p:graphicFrame>
          <p:nvGraphicFramePr>
            <p:cNvPr id="33485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192818775"/>
                </p:ext>
              </p:extLst>
            </p:nvPr>
          </p:nvGraphicFramePr>
          <p:xfrm>
            <a:off x="1705877" y="1124475"/>
            <a:ext cx="210010" cy="233344"/>
          </p:xfrm>
          <a:graphic>
            <a:graphicData uri="http://schemas.openxmlformats.org/presentationml/2006/ole">
              <p:oleObj spid="_x0000_s335039" name="Equation" r:id="rId9" imgW="114102" imgH="126780" progId="Equation.DSMT4">
                <p:embed/>
              </p:oleObj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4669972" y="168728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CC00CC"/>
                </a:solidFill>
              </a:rPr>
              <a:t>Example:</a:t>
            </a:r>
            <a:endParaRPr lang="en-US" sz="2000" b="1" i="0" dirty="0">
              <a:solidFill>
                <a:srgbClr val="CC00CC"/>
              </a:solidFill>
            </a:endParaRPr>
          </a:p>
        </p:txBody>
      </p:sp>
      <p:graphicFrame>
        <p:nvGraphicFramePr>
          <p:cNvPr id="3348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61938675"/>
              </p:ext>
            </p:extLst>
          </p:nvPr>
        </p:nvGraphicFramePr>
        <p:xfrm>
          <a:off x="4998596" y="2823357"/>
          <a:ext cx="2665518" cy="362656"/>
        </p:xfrm>
        <a:graphic>
          <a:graphicData uri="http://schemas.openxmlformats.org/presentationml/2006/ole">
            <p:oleObj spid="_x0000_s335040" name="Equation" r:id="rId10" imgW="1866090" imgH="253890" progId="Equation.DSMT4">
              <p:embed/>
            </p:oleObj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265681"/>
              </p:ext>
            </p:extLst>
          </p:nvPr>
        </p:nvGraphicFramePr>
        <p:xfrm>
          <a:off x="5012341" y="3338930"/>
          <a:ext cx="3865944" cy="354766"/>
        </p:xfrm>
        <a:graphic>
          <a:graphicData uri="http://schemas.openxmlformats.org/presentationml/2006/ole">
            <p:oleObj spid="_x0000_s335041" name="Equation" r:id="rId11" imgW="2768600" imgH="254000" progId="Equation.DSMT4">
              <p:embed/>
            </p:oleObj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3860874"/>
              </p:ext>
            </p:extLst>
          </p:nvPr>
        </p:nvGraphicFramePr>
        <p:xfrm>
          <a:off x="5026569" y="2301959"/>
          <a:ext cx="1089478" cy="403510"/>
        </p:xfrm>
        <a:graphic>
          <a:graphicData uri="http://schemas.openxmlformats.org/presentationml/2006/ole">
            <p:oleObj spid="_x0000_s335042" name="Equation" r:id="rId12" imgW="685800" imgH="254000" progId="Equation.DSMT4">
              <p:embed/>
            </p:oleObj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63932002"/>
              </p:ext>
            </p:extLst>
          </p:nvPr>
        </p:nvGraphicFramePr>
        <p:xfrm>
          <a:off x="2397125" y="4933950"/>
          <a:ext cx="5124450" cy="890588"/>
        </p:xfrm>
        <a:graphic>
          <a:graphicData uri="http://schemas.openxmlformats.org/presentationml/2006/ole">
            <p:oleObj spid="_x0000_s335043" name="Equation" r:id="rId13" imgW="2921000" imgH="508000" progId="Equation.DSMT4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201886" y="4158344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CC00CC"/>
                </a:solidFill>
              </a:rPr>
              <a:t>Find </a:t>
            </a:r>
            <a:r>
              <a:rPr lang="en-US" dirty="0" smtClean="0">
                <a:solidFill>
                  <a:srgbClr val="CC00CC"/>
                </a:solidFill>
                <a:sym typeface="Symbol"/>
              </a:rPr>
              <a:t></a:t>
            </a:r>
            <a:r>
              <a:rPr lang="en-US" i="0" dirty="0" smtClean="0">
                <a:solidFill>
                  <a:srgbClr val="CC00CC"/>
                </a:solidFill>
                <a:sym typeface="Symbol"/>
              </a:rPr>
              <a:t> (flux through surface </a:t>
            </a:r>
            <a:r>
              <a:rPr lang="en-US" dirty="0" smtClean="0">
                <a:solidFill>
                  <a:srgbClr val="CC00CC"/>
                </a:solidFill>
                <a:latin typeface="+mn-lt"/>
                <a:sym typeface="Symbol"/>
              </a:rPr>
              <a:t>S</a:t>
            </a:r>
            <a:r>
              <a:rPr lang="en-US" i="0" dirty="0" smtClean="0">
                <a:solidFill>
                  <a:srgbClr val="CC00CC"/>
                </a:solidFill>
                <a:sym typeface="Symbol"/>
              </a:rPr>
              <a:t>)</a:t>
            </a:r>
            <a:endParaRPr lang="en-US" i="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1816278" y="0"/>
            <a:ext cx="57356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</a:t>
            </a: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2-D Problems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074" name="Object 32"/>
          <p:cNvGraphicFramePr>
            <a:graphicFrameLocks noChangeAspect="1"/>
          </p:cNvGraphicFramePr>
          <p:nvPr/>
        </p:nvGraphicFramePr>
        <p:xfrm>
          <a:off x="4676373" y="1955516"/>
          <a:ext cx="3141662" cy="935038"/>
        </p:xfrm>
        <a:graphic>
          <a:graphicData uri="http://schemas.openxmlformats.org/presentationml/2006/ole">
            <p:oleObj spid="_x0000_s61916" name="Equation" r:id="rId4" imgW="1320227" imgH="393529" progId="Equation.DSMT4">
              <p:embed/>
            </p:oleObj>
          </a:graphicData>
        </a:graphic>
      </p:graphicFrame>
      <p:sp>
        <p:nvSpPr>
          <p:cNvPr id="3080" name="Text Box 1079"/>
          <p:cNvSpPr txBox="1">
            <a:spLocks noChangeArrowheads="1"/>
          </p:cNvSpPr>
          <p:nvPr/>
        </p:nvSpPr>
        <p:spPr bwMode="auto">
          <a:xfrm>
            <a:off x="2981325" y="1388605"/>
            <a:ext cx="588645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bg1"/>
                </a:solidFill>
              </a:rPr>
              <a:t>We now define the </a:t>
            </a:r>
            <a:r>
              <a:rPr lang="en-US" i="0" u="sng" dirty="0" smtClean="0">
                <a:solidFill>
                  <a:schemeClr val="bg1"/>
                </a:solidFill>
              </a:rPr>
              <a:t>flux per meter</a:t>
            </a:r>
            <a:r>
              <a:rPr lang="en-US" i="0" dirty="0" smtClean="0">
                <a:solidFill>
                  <a:schemeClr val="bg1"/>
                </a:solidFill>
              </a:rPr>
              <a:t> in the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i="0" dirty="0" smtClean="0">
                <a:solidFill>
                  <a:schemeClr val="bg1"/>
                </a:solidFill>
              </a:rPr>
              <a:t> direction.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3" name="Text Box 1079"/>
          <p:cNvSpPr txBox="1">
            <a:spLocks noChangeArrowheads="1"/>
          </p:cNvSpPr>
          <p:nvPr/>
        </p:nvSpPr>
        <p:spPr bwMode="auto">
          <a:xfrm>
            <a:off x="4463351" y="3221366"/>
            <a:ext cx="4056082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bg1"/>
                </a:solidFill>
              </a:rPr>
              <a:t>We can think of 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sym typeface="Symbol"/>
              </a:rPr>
              <a:t></a:t>
            </a:r>
            <a:r>
              <a:rPr lang="en-US" sz="1600" baseline="-25000" dirty="0" smtClean="0">
                <a:solidFill>
                  <a:schemeClr val="bg1"/>
                </a:solidFill>
                <a:latin typeface="+mn-lt"/>
                <a:sym typeface="Symbol"/>
              </a:rPr>
              <a:t>l</a:t>
            </a:r>
            <a:r>
              <a:rPr lang="en-US" sz="1600" i="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sz="1600" i="0" dirty="0" smtClean="0">
                <a:solidFill>
                  <a:schemeClr val="bg1"/>
                </a:solidFill>
                <a:sym typeface="Symbol"/>
              </a:rPr>
              <a:t>as being </a:t>
            </a:r>
            <a:r>
              <a:rPr lang="en-US" sz="1600" i="0" dirty="0" smtClean="0">
                <a:solidFill>
                  <a:schemeClr val="bg1"/>
                </a:solidFill>
              </a:rPr>
              <a:t>the flux through a surface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1600" i="0" dirty="0" smtClean="0">
                <a:solidFill>
                  <a:schemeClr val="bg1"/>
                </a:solidFill>
              </a:rPr>
              <a:t> that is the contour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1600" i="0" dirty="0" smtClean="0">
                <a:solidFill>
                  <a:schemeClr val="bg1"/>
                </a:solidFill>
              </a:rPr>
              <a:t> extruded </a:t>
            </a:r>
            <a:r>
              <a:rPr lang="en-US" sz="1600" i="0" dirty="0" smtClean="0">
                <a:solidFill>
                  <a:schemeClr val="bg1"/>
                </a:solidFill>
                <a:latin typeface="+mj-lt"/>
              </a:rPr>
              <a:t>one meter </a:t>
            </a:r>
            <a:r>
              <a:rPr lang="en-US" sz="1600" i="0" dirty="0" smtClean="0">
                <a:solidFill>
                  <a:schemeClr val="bg1"/>
                </a:solidFill>
              </a:rPr>
              <a:t>in the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1600" i="0" dirty="0" smtClean="0">
                <a:solidFill>
                  <a:schemeClr val="bg1"/>
                </a:solidFill>
              </a:rPr>
              <a:t> direction.</a:t>
            </a:r>
            <a:endParaRPr lang="en-US" sz="1600" i="0" dirty="0">
              <a:solidFill>
                <a:schemeClr val="bg1"/>
              </a:solidFill>
            </a:endParaRPr>
          </a:p>
        </p:txBody>
      </p:sp>
      <p:graphicFrame>
        <p:nvGraphicFramePr>
          <p:cNvPr id="61444" name="Object 32"/>
          <p:cNvGraphicFramePr>
            <a:graphicFrameLocks noChangeAspect="1"/>
          </p:cNvGraphicFramePr>
          <p:nvPr/>
        </p:nvGraphicFramePr>
        <p:xfrm>
          <a:off x="6008914" y="4936970"/>
          <a:ext cx="2177143" cy="729043"/>
        </p:xfrm>
        <a:graphic>
          <a:graphicData uri="http://schemas.openxmlformats.org/presentationml/2006/ole">
            <p:oleObj spid="_x0000_s61917" name="Equation" r:id="rId5" imgW="1167893" imgH="393529" progId="Equation.DSMT4">
              <p:embed/>
            </p:oleObj>
          </a:graphicData>
        </a:graphic>
      </p:graphicFrame>
      <p:graphicFrame>
        <p:nvGraphicFramePr>
          <p:cNvPr id="6144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97089975"/>
              </p:ext>
            </p:extLst>
          </p:nvPr>
        </p:nvGraphicFramePr>
        <p:xfrm>
          <a:off x="6054357" y="5888046"/>
          <a:ext cx="2197016" cy="488226"/>
        </p:xfrm>
        <a:graphic>
          <a:graphicData uri="http://schemas.openxmlformats.org/presentationml/2006/ole">
            <p:oleObj spid="_x0000_s61918" name="Equation" r:id="rId6" imgW="1257300" imgH="279400" progId="Equation.DSMT4">
              <p:embed/>
            </p:oleObj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89440" y="1619250"/>
            <a:ext cx="3231623" cy="3672574"/>
            <a:chOff x="122765" y="1114425"/>
            <a:chExt cx="3231623" cy="3672574"/>
          </a:xfrm>
        </p:grpSpPr>
        <p:sp>
          <p:nvSpPr>
            <p:cNvPr id="3082" name="Line 11"/>
            <p:cNvSpPr>
              <a:spLocks noChangeShapeType="1"/>
            </p:cNvSpPr>
            <p:nvPr/>
          </p:nvSpPr>
          <p:spPr bwMode="auto">
            <a:xfrm flipV="1">
              <a:off x="1050628" y="1235034"/>
              <a:ext cx="160655" cy="1246680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3" name="Line 12"/>
            <p:cNvSpPr>
              <a:spLocks noChangeShapeType="1"/>
            </p:cNvSpPr>
            <p:nvPr/>
          </p:nvSpPr>
          <p:spPr bwMode="auto">
            <a:xfrm rot="8047814" flipV="1">
              <a:off x="1616005" y="3253029"/>
              <a:ext cx="152193" cy="1322706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" name="Line 14"/>
            <p:cNvSpPr>
              <a:spLocks noChangeShapeType="1"/>
            </p:cNvSpPr>
            <p:nvPr/>
          </p:nvSpPr>
          <p:spPr bwMode="auto">
            <a:xfrm rot="2320550" flipH="1" flipV="1">
              <a:off x="1649850" y="1405451"/>
              <a:ext cx="27764" cy="1292691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5" name="Line 16"/>
            <p:cNvSpPr>
              <a:spLocks noChangeShapeType="1"/>
            </p:cNvSpPr>
            <p:nvPr/>
          </p:nvSpPr>
          <p:spPr bwMode="auto">
            <a:xfrm rot="16200000">
              <a:off x="2126190" y="2265174"/>
              <a:ext cx="4763" cy="1357313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7" name="Oval 19"/>
            <p:cNvSpPr>
              <a:spLocks noChangeArrowheads="1"/>
            </p:cNvSpPr>
            <p:nvPr/>
          </p:nvSpPr>
          <p:spPr bwMode="auto">
            <a:xfrm>
              <a:off x="857778" y="2819212"/>
              <a:ext cx="230188" cy="214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23"/>
            <p:cNvSpPr>
              <a:spLocks noChangeShapeType="1"/>
            </p:cNvSpPr>
            <p:nvPr/>
          </p:nvSpPr>
          <p:spPr bwMode="auto">
            <a:xfrm rot="1195825" flipH="1" flipV="1">
              <a:off x="311904" y="1359821"/>
              <a:ext cx="706206" cy="1041942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9" name="Line 24"/>
            <p:cNvSpPr>
              <a:spLocks noChangeShapeType="1"/>
            </p:cNvSpPr>
            <p:nvPr/>
          </p:nvSpPr>
          <p:spPr bwMode="auto">
            <a:xfrm rot="9232029" flipV="1">
              <a:off x="1011090" y="3525729"/>
              <a:ext cx="341009" cy="1261270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0" name="Line 25"/>
            <p:cNvSpPr>
              <a:spLocks noChangeShapeType="1"/>
            </p:cNvSpPr>
            <p:nvPr/>
          </p:nvSpPr>
          <p:spPr bwMode="auto">
            <a:xfrm rot="3516375" flipV="1">
              <a:off x="1991717" y="1757271"/>
              <a:ext cx="43831" cy="135232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1" name="Line 26"/>
            <p:cNvSpPr>
              <a:spLocks noChangeShapeType="1"/>
            </p:cNvSpPr>
            <p:nvPr/>
          </p:nvSpPr>
          <p:spPr bwMode="auto">
            <a:xfrm rot="6584214" flipV="1">
              <a:off x="2011055" y="2733303"/>
              <a:ext cx="32477" cy="1367040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2" name="Arc 28"/>
            <p:cNvSpPr>
              <a:spLocks/>
            </p:cNvSpPr>
            <p:nvPr/>
          </p:nvSpPr>
          <p:spPr bwMode="auto">
            <a:xfrm>
              <a:off x="122765" y="2030225"/>
              <a:ext cx="2747963" cy="1514475"/>
            </a:xfrm>
            <a:custGeom>
              <a:avLst/>
              <a:gdLst>
                <a:gd name="T0" fmla="*/ 0 w 21600"/>
                <a:gd name="T1" fmla="*/ 0 h 21600"/>
                <a:gd name="T2" fmla="*/ 11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auto">
            <a:xfrm flipV="1">
              <a:off x="1992840" y="1969900"/>
              <a:ext cx="217488" cy="3698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5" name="Object 30"/>
            <p:cNvGraphicFramePr>
              <a:graphicFrameLocks noChangeAspect="1"/>
            </p:cNvGraphicFramePr>
            <p:nvPr/>
          </p:nvGraphicFramePr>
          <p:xfrm>
            <a:off x="2365903" y="1401288"/>
            <a:ext cx="307537" cy="482887"/>
          </p:xfrm>
          <a:graphic>
            <a:graphicData uri="http://schemas.openxmlformats.org/presentationml/2006/ole">
              <p:oleObj spid="_x0000_s61919" name="Equation" r:id="rId7" imgW="126835" imgH="202936" progId="Equation.DSMT4">
                <p:embed/>
              </p:oleObj>
            </a:graphicData>
          </a:graphic>
        </p:graphicFrame>
        <p:graphicFrame>
          <p:nvGraphicFramePr>
            <p:cNvPr id="40" name="Object 7"/>
            <p:cNvGraphicFramePr>
              <a:graphicFrameLocks noChangeAspect="1"/>
            </p:cNvGraphicFramePr>
            <p:nvPr/>
          </p:nvGraphicFramePr>
          <p:xfrm>
            <a:off x="1366838" y="1114425"/>
            <a:ext cx="266700" cy="355600"/>
          </p:xfrm>
          <a:graphic>
            <a:graphicData uri="http://schemas.openxmlformats.org/presentationml/2006/ole">
              <p:oleObj spid="_x0000_s61920" name="Equation" r:id="rId8" imgW="152268" imgH="203024" progId="Equation.DSMT4">
                <p:embed/>
              </p:oleObj>
            </a:graphicData>
          </a:graphic>
        </p:graphicFrame>
        <p:graphicFrame>
          <p:nvGraphicFramePr>
            <p:cNvPr id="43" name="Object 7"/>
            <p:cNvGraphicFramePr>
              <a:graphicFrameLocks noChangeAspect="1"/>
            </p:cNvGraphicFramePr>
            <p:nvPr/>
          </p:nvGraphicFramePr>
          <p:xfrm>
            <a:off x="3087688" y="3076575"/>
            <a:ext cx="266700" cy="311150"/>
          </p:xfrm>
          <a:graphic>
            <a:graphicData uri="http://schemas.openxmlformats.org/presentationml/2006/ole">
              <p:oleObj spid="_x0000_s61921" name="Equation" r:id="rId9" imgW="152202" imgH="177569" progId="Equation.DSMT4">
                <p:embed/>
              </p:oleObj>
            </a:graphicData>
          </a:graphic>
        </p:graphicFrame>
        <p:graphicFrame>
          <p:nvGraphicFramePr>
            <p:cNvPr id="44" name="Object 7"/>
            <p:cNvGraphicFramePr>
              <a:graphicFrameLocks noChangeAspect="1"/>
            </p:cNvGraphicFramePr>
            <p:nvPr/>
          </p:nvGraphicFramePr>
          <p:xfrm>
            <a:off x="492125" y="2960688"/>
            <a:ext cx="377825" cy="400050"/>
          </p:xfrm>
          <a:graphic>
            <a:graphicData uri="http://schemas.openxmlformats.org/presentationml/2006/ole">
              <p:oleObj spid="_x0000_s61922" name="Equation" r:id="rId10" imgW="215806" imgH="228501" progId="Equation.DSMT4">
                <p:embed/>
              </p:oleObj>
            </a:graphicData>
          </a:graphic>
        </p:graphicFrame>
      </p:grpSp>
      <p:grpSp>
        <p:nvGrpSpPr>
          <p:cNvPr id="51" name="Group 50"/>
          <p:cNvGrpSpPr/>
          <p:nvPr/>
        </p:nvGrpSpPr>
        <p:grpSpPr>
          <a:xfrm>
            <a:off x="2686050" y="4216977"/>
            <a:ext cx="2635579" cy="2476500"/>
            <a:chOff x="2395847" y="3959802"/>
            <a:chExt cx="2635579" cy="2476500"/>
          </a:xfrm>
        </p:grpSpPr>
        <p:sp>
          <p:nvSpPr>
            <p:cNvPr id="35" name="Can 34"/>
            <p:cNvSpPr/>
            <p:nvPr/>
          </p:nvSpPr>
          <p:spPr bwMode="auto">
            <a:xfrm>
              <a:off x="3659827" y="3959802"/>
              <a:ext cx="114299" cy="2476500"/>
            </a:xfrm>
            <a:prstGeom prst="can">
              <a:avLst>
                <a:gd name="adj" fmla="val 43134"/>
              </a:avLst>
            </a:prstGeom>
            <a:solidFill>
              <a:srgbClr val="FFFF03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393126" y="4091873"/>
              <a:ext cx="857250" cy="2152650"/>
            </a:xfrm>
            <a:custGeom>
              <a:avLst/>
              <a:gdLst>
                <a:gd name="connsiteX0" fmla="*/ 0 w 857250"/>
                <a:gd name="connsiteY0" fmla="*/ 514350 h 2152650"/>
                <a:gd name="connsiteX1" fmla="*/ 0 w 857250"/>
                <a:gd name="connsiteY1" fmla="*/ 2152650 h 2152650"/>
                <a:gd name="connsiteX2" fmla="*/ 333375 w 857250"/>
                <a:gd name="connsiteY2" fmla="*/ 2038350 h 2152650"/>
                <a:gd name="connsiteX3" fmla="*/ 638175 w 857250"/>
                <a:gd name="connsiteY3" fmla="*/ 1857375 h 2152650"/>
                <a:gd name="connsiteX4" fmla="*/ 857250 w 857250"/>
                <a:gd name="connsiteY4" fmla="*/ 1581150 h 2152650"/>
                <a:gd name="connsiteX5" fmla="*/ 857250 w 857250"/>
                <a:gd name="connsiteY5" fmla="*/ 0 h 2152650"/>
                <a:gd name="connsiteX6" fmla="*/ 666750 w 857250"/>
                <a:gd name="connsiteY6" fmla="*/ 228600 h 2152650"/>
                <a:gd name="connsiteX7" fmla="*/ 381000 w 857250"/>
                <a:gd name="connsiteY7" fmla="*/ 400050 h 2152650"/>
                <a:gd name="connsiteX8" fmla="*/ 0 w 857250"/>
                <a:gd name="connsiteY8" fmla="*/ 514350 h 2152650"/>
                <a:gd name="connsiteX0" fmla="*/ 0 w 857250"/>
                <a:gd name="connsiteY0" fmla="*/ 514350 h 2152650"/>
                <a:gd name="connsiteX1" fmla="*/ 0 w 857250"/>
                <a:gd name="connsiteY1" fmla="*/ 2152650 h 2152650"/>
                <a:gd name="connsiteX2" fmla="*/ 333375 w 857250"/>
                <a:gd name="connsiteY2" fmla="*/ 2038350 h 2152650"/>
                <a:gd name="connsiteX3" fmla="*/ 514350 w 857250"/>
                <a:gd name="connsiteY3" fmla="*/ 1943100 h 2152650"/>
                <a:gd name="connsiteX4" fmla="*/ 638175 w 857250"/>
                <a:gd name="connsiteY4" fmla="*/ 1857375 h 2152650"/>
                <a:gd name="connsiteX5" fmla="*/ 857250 w 857250"/>
                <a:gd name="connsiteY5" fmla="*/ 1581150 h 2152650"/>
                <a:gd name="connsiteX6" fmla="*/ 857250 w 857250"/>
                <a:gd name="connsiteY6" fmla="*/ 0 h 2152650"/>
                <a:gd name="connsiteX7" fmla="*/ 666750 w 857250"/>
                <a:gd name="connsiteY7" fmla="*/ 228600 h 2152650"/>
                <a:gd name="connsiteX8" fmla="*/ 381000 w 857250"/>
                <a:gd name="connsiteY8" fmla="*/ 400050 h 2152650"/>
                <a:gd name="connsiteX9" fmla="*/ 0 w 857250"/>
                <a:gd name="connsiteY9" fmla="*/ 514350 h 2152650"/>
                <a:gd name="connsiteX0" fmla="*/ 0 w 857250"/>
                <a:gd name="connsiteY0" fmla="*/ 514350 h 2152650"/>
                <a:gd name="connsiteX1" fmla="*/ 0 w 857250"/>
                <a:gd name="connsiteY1" fmla="*/ 2152650 h 2152650"/>
                <a:gd name="connsiteX2" fmla="*/ 333375 w 857250"/>
                <a:gd name="connsiteY2" fmla="*/ 2038350 h 2152650"/>
                <a:gd name="connsiteX3" fmla="*/ 514350 w 857250"/>
                <a:gd name="connsiteY3" fmla="*/ 1943100 h 2152650"/>
                <a:gd name="connsiteX4" fmla="*/ 638175 w 857250"/>
                <a:gd name="connsiteY4" fmla="*/ 1857375 h 2152650"/>
                <a:gd name="connsiteX5" fmla="*/ 752475 w 857250"/>
                <a:gd name="connsiteY5" fmla="*/ 1695450 h 2152650"/>
                <a:gd name="connsiteX6" fmla="*/ 857250 w 857250"/>
                <a:gd name="connsiteY6" fmla="*/ 1581150 h 2152650"/>
                <a:gd name="connsiteX7" fmla="*/ 857250 w 857250"/>
                <a:gd name="connsiteY7" fmla="*/ 0 h 2152650"/>
                <a:gd name="connsiteX8" fmla="*/ 666750 w 857250"/>
                <a:gd name="connsiteY8" fmla="*/ 228600 h 2152650"/>
                <a:gd name="connsiteX9" fmla="*/ 381000 w 857250"/>
                <a:gd name="connsiteY9" fmla="*/ 400050 h 2152650"/>
                <a:gd name="connsiteX10" fmla="*/ 0 w 857250"/>
                <a:gd name="connsiteY10" fmla="*/ 514350 h 2152650"/>
                <a:gd name="connsiteX0" fmla="*/ 0 w 857250"/>
                <a:gd name="connsiteY0" fmla="*/ 514350 h 2152650"/>
                <a:gd name="connsiteX1" fmla="*/ 0 w 857250"/>
                <a:gd name="connsiteY1" fmla="*/ 2152650 h 2152650"/>
                <a:gd name="connsiteX2" fmla="*/ 333375 w 857250"/>
                <a:gd name="connsiteY2" fmla="*/ 2038350 h 2152650"/>
                <a:gd name="connsiteX3" fmla="*/ 514350 w 857250"/>
                <a:gd name="connsiteY3" fmla="*/ 1943100 h 2152650"/>
                <a:gd name="connsiteX4" fmla="*/ 638175 w 857250"/>
                <a:gd name="connsiteY4" fmla="*/ 1857375 h 2152650"/>
                <a:gd name="connsiteX5" fmla="*/ 752475 w 857250"/>
                <a:gd name="connsiteY5" fmla="*/ 1695450 h 2152650"/>
                <a:gd name="connsiteX6" fmla="*/ 857250 w 857250"/>
                <a:gd name="connsiteY6" fmla="*/ 1581150 h 2152650"/>
                <a:gd name="connsiteX7" fmla="*/ 857250 w 857250"/>
                <a:gd name="connsiteY7" fmla="*/ 0 h 2152650"/>
                <a:gd name="connsiteX8" fmla="*/ 666750 w 857250"/>
                <a:gd name="connsiteY8" fmla="*/ 228600 h 2152650"/>
                <a:gd name="connsiteX9" fmla="*/ 552450 w 857250"/>
                <a:gd name="connsiteY9" fmla="*/ 314325 h 2152650"/>
                <a:gd name="connsiteX10" fmla="*/ 381000 w 857250"/>
                <a:gd name="connsiteY10" fmla="*/ 400050 h 2152650"/>
                <a:gd name="connsiteX11" fmla="*/ 0 w 857250"/>
                <a:gd name="connsiteY11" fmla="*/ 514350 h 2152650"/>
                <a:gd name="connsiteX0" fmla="*/ 0 w 857250"/>
                <a:gd name="connsiteY0" fmla="*/ 514350 h 2152650"/>
                <a:gd name="connsiteX1" fmla="*/ 0 w 857250"/>
                <a:gd name="connsiteY1" fmla="*/ 2152650 h 2152650"/>
                <a:gd name="connsiteX2" fmla="*/ 333375 w 857250"/>
                <a:gd name="connsiteY2" fmla="*/ 2038350 h 2152650"/>
                <a:gd name="connsiteX3" fmla="*/ 514350 w 857250"/>
                <a:gd name="connsiteY3" fmla="*/ 1943100 h 2152650"/>
                <a:gd name="connsiteX4" fmla="*/ 638175 w 857250"/>
                <a:gd name="connsiteY4" fmla="*/ 1857375 h 2152650"/>
                <a:gd name="connsiteX5" fmla="*/ 752475 w 857250"/>
                <a:gd name="connsiteY5" fmla="*/ 1695450 h 2152650"/>
                <a:gd name="connsiteX6" fmla="*/ 857250 w 857250"/>
                <a:gd name="connsiteY6" fmla="*/ 1581150 h 2152650"/>
                <a:gd name="connsiteX7" fmla="*/ 857250 w 857250"/>
                <a:gd name="connsiteY7" fmla="*/ 0 h 2152650"/>
                <a:gd name="connsiteX8" fmla="*/ 666750 w 857250"/>
                <a:gd name="connsiteY8" fmla="*/ 228600 h 2152650"/>
                <a:gd name="connsiteX9" fmla="*/ 552450 w 857250"/>
                <a:gd name="connsiteY9" fmla="*/ 314325 h 2152650"/>
                <a:gd name="connsiteX10" fmla="*/ 276225 w 857250"/>
                <a:gd name="connsiteY10" fmla="*/ 438150 h 2152650"/>
                <a:gd name="connsiteX11" fmla="*/ 0 w 857250"/>
                <a:gd name="connsiteY11" fmla="*/ 514350 h 2152650"/>
                <a:gd name="connsiteX0" fmla="*/ 0 w 857250"/>
                <a:gd name="connsiteY0" fmla="*/ 514350 h 2152650"/>
                <a:gd name="connsiteX1" fmla="*/ 0 w 857250"/>
                <a:gd name="connsiteY1" fmla="*/ 2152650 h 2152650"/>
                <a:gd name="connsiteX2" fmla="*/ 333375 w 857250"/>
                <a:gd name="connsiteY2" fmla="*/ 2038350 h 2152650"/>
                <a:gd name="connsiteX3" fmla="*/ 514350 w 857250"/>
                <a:gd name="connsiteY3" fmla="*/ 1943100 h 2152650"/>
                <a:gd name="connsiteX4" fmla="*/ 638175 w 857250"/>
                <a:gd name="connsiteY4" fmla="*/ 1857375 h 2152650"/>
                <a:gd name="connsiteX5" fmla="*/ 762000 w 857250"/>
                <a:gd name="connsiteY5" fmla="*/ 1733550 h 2152650"/>
                <a:gd name="connsiteX6" fmla="*/ 857250 w 857250"/>
                <a:gd name="connsiteY6" fmla="*/ 1581150 h 2152650"/>
                <a:gd name="connsiteX7" fmla="*/ 857250 w 857250"/>
                <a:gd name="connsiteY7" fmla="*/ 0 h 2152650"/>
                <a:gd name="connsiteX8" fmla="*/ 666750 w 857250"/>
                <a:gd name="connsiteY8" fmla="*/ 228600 h 2152650"/>
                <a:gd name="connsiteX9" fmla="*/ 552450 w 857250"/>
                <a:gd name="connsiteY9" fmla="*/ 314325 h 2152650"/>
                <a:gd name="connsiteX10" fmla="*/ 276225 w 857250"/>
                <a:gd name="connsiteY10" fmla="*/ 438150 h 2152650"/>
                <a:gd name="connsiteX11" fmla="*/ 0 w 857250"/>
                <a:gd name="connsiteY11" fmla="*/ 51435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0" h="2152650">
                  <a:moveTo>
                    <a:pt x="0" y="514350"/>
                  </a:moveTo>
                  <a:lnTo>
                    <a:pt x="0" y="2152650"/>
                  </a:lnTo>
                  <a:lnTo>
                    <a:pt x="333375" y="2038350"/>
                  </a:lnTo>
                  <a:lnTo>
                    <a:pt x="514350" y="1943100"/>
                  </a:lnTo>
                  <a:lnTo>
                    <a:pt x="638175" y="1857375"/>
                  </a:lnTo>
                  <a:lnTo>
                    <a:pt x="762000" y="1733550"/>
                  </a:lnTo>
                  <a:lnTo>
                    <a:pt x="857250" y="1581150"/>
                  </a:lnTo>
                  <a:lnTo>
                    <a:pt x="857250" y="0"/>
                  </a:lnTo>
                  <a:lnTo>
                    <a:pt x="666750" y="228600"/>
                  </a:lnTo>
                  <a:lnTo>
                    <a:pt x="552450" y="314325"/>
                  </a:lnTo>
                  <a:lnTo>
                    <a:pt x="276225" y="43815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3193101" y="4588452"/>
              <a:ext cx="0" cy="16192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3802701" y="4407477"/>
              <a:ext cx="1009650" cy="2857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D7D2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3364551" y="4464627"/>
              <a:ext cx="314325" cy="10763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D7D2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3974151" y="5321877"/>
              <a:ext cx="1057275" cy="2952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D7D2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H="1">
              <a:off x="3469326" y="5455227"/>
              <a:ext cx="200025" cy="952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D7D2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3812226" y="5493327"/>
              <a:ext cx="600075" cy="571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D7D2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3726501" y="4798002"/>
              <a:ext cx="847725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D7D2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5" name="Freeform 54"/>
            <p:cNvSpPr/>
            <p:nvPr/>
          </p:nvSpPr>
          <p:spPr bwMode="auto">
            <a:xfrm>
              <a:off x="3393126" y="5655252"/>
              <a:ext cx="866775" cy="552450"/>
            </a:xfrm>
            <a:custGeom>
              <a:avLst/>
              <a:gdLst>
                <a:gd name="connsiteX0" fmla="*/ 0 w 866775"/>
                <a:gd name="connsiteY0" fmla="*/ 552450 h 552450"/>
                <a:gd name="connsiteX1" fmla="*/ 285750 w 866775"/>
                <a:gd name="connsiteY1" fmla="*/ 476250 h 552450"/>
                <a:gd name="connsiteX2" fmla="*/ 495300 w 866775"/>
                <a:gd name="connsiteY2" fmla="*/ 361950 h 552450"/>
                <a:gd name="connsiteX3" fmla="*/ 638175 w 866775"/>
                <a:gd name="connsiteY3" fmla="*/ 285750 h 552450"/>
                <a:gd name="connsiteX4" fmla="*/ 781050 w 866775"/>
                <a:gd name="connsiteY4" fmla="*/ 104775 h 552450"/>
                <a:gd name="connsiteX5" fmla="*/ 866775 w 866775"/>
                <a:gd name="connsiteY5" fmla="*/ 0 h 552450"/>
                <a:gd name="connsiteX0" fmla="*/ 0 w 866775"/>
                <a:gd name="connsiteY0" fmla="*/ 552450 h 552450"/>
                <a:gd name="connsiteX1" fmla="*/ 285750 w 866775"/>
                <a:gd name="connsiteY1" fmla="*/ 476250 h 552450"/>
                <a:gd name="connsiteX2" fmla="*/ 466725 w 866775"/>
                <a:gd name="connsiteY2" fmla="*/ 409575 h 552450"/>
                <a:gd name="connsiteX3" fmla="*/ 638175 w 866775"/>
                <a:gd name="connsiteY3" fmla="*/ 285750 h 552450"/>
                <a:gd name="connsiteX4" fmla="*/ 781050 w 866775"/>
                <a:gd name="connsiteY4" fmla="*/ 104775 h 552450"/>
                <a:gd name="connsiteX5" fmla="*/ 866775 w 866775"/>
                <a:gd name="connsiteY5" fmla="*/ 0 h 552450"/>
                <a:gd name="connsiteX0" fmla="*/ 0 w 866775"/>
                <a:gd name="connsiteY0" fmla="*/ 552450 h 552450"/>
                <a:gd name="connsiteX1" fmla="*/ 285750 w 866775"/>
                <a:gd name="connsiteY1" fmla="*/ 476250 h 552450"/>
                <a:gd name="connsiteX2" fmla="*/ 466725 w 866775"/>
                <a:gd name="connsiteY2" fmla="*/ 409575 h 552450"/>
                <a:gd name="connsiteX3" fmla="*/ 638175 w 866775"/>
                <a:gd name="connsiteY3" fmla="*/ 285750 h 552450"/>
                <a:gd name="connsiteX4" fmla="*/ 790575 w 866775"/>
                <a:gd name="connsiteY4" fmla="*/ 133350 h 552450"/>
                <a:gd name="connsiteX5" fmla="*/ 866775 w 866775"/>
                <a:gd name="connsiteY5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775" h="552450">
                  <a:moveTo>
                    <a:pt x="0" y="552450"/>
                  </a:moveTo>
                  <a:cubicBezTo>
                    <a:pt x="101600" y="530225"/>
                    <a:pt x="207962" y="500063"/>
                    <a:pt x="285750" y="476250"/>
                  </a:cubicBezTo>
                  <a:cubicBezTo>
                    <a:pt x="363538" y="452437"/>
                    <a:pt x="466725" y="409575"/>
                    <a:pt x="466725" y="409575"/>
                  </a:cubicBezTo>
                  <a:cubicBezTo>
                    <a:pt x="525462" y="377825"/>
                    <a:pt x="584200" y="331787"/>
                    <a:pt x="638175" y="285750"/>
                  </a:cubicBezTo>
                  <a:cubicBezTo>
                    <a:pt x="692150" y="239713"/>
                    <a:pt x="752475" y="180975"/>
                    <a:pt x="790575" y="133350"/>
                  </a:cubicBezTo>
                  <a:cubicBezTo>
                    <a:pt x="828675" y="85725"/>
                    <a:pt x="842962" y="28575"/>
                    <a:pt x="866775" y="0"/>
                  </a:cubicBez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6" name="Object 7"/>
            <p:cNvGraphicFramePr>
              <a:graphicFrameLocks noChangeAspect="1"/>
            </p:cNvGraphicFramePr>
            <p:nvPr/>
          </p:nvGraphicFramePr>
          <p:xfrm>
            <a:off x="3221347" y="3992563"/>
            <a:ext cx="377825" cy="400050"/>
          </p:xfrm>
          <a:graphic>
            <a:graphicData uri="http://schemas.openxmlformats.org/presentationml/2006/ole">
              <p:oleObj spid="_x0000_s61923" name="Equation" r:id="rId11" imgW="215806" imgH="228501" progId="Equation.DSMT4">
                <p:embed/>
              </p:oleObj>
            </a:graphicData>
          </a:graphic>
        </p:graphicFrame>
        <p:graphicFrame>
          <p:nvGraphicFramePr>
            <p:cNvPr id="48" name="Object 7"/>
            <p:cNvGraphicFramePr>
              <a:graphicFrameLocks noChangeAspect="1"/>
            </p:cNvGraphicFramePr>
            <p:nvPr/>
          </p:nvGraphicFramePr>
          <p:xfrm>
            <a:off x="3976358" y="5995925"/>
            <a:ext cx="266700" cy="311150"/>
          </p:xfrm>
          <a:graphic>
            <a:graphicData uri="http://schemas.openxmlformats.org/presentationml/2006/ole">
              <p:oleObj spid="_x0000_s61924" name="Equation" r:id="rId12" imgW="152202" imgH="177569" progId="Equation.DSMT4">
                <p:embed/>
              </p:oleObj>
            </a:graphicData>
          </a:graphic>
        </p:graphicFrame>
        <p:graphicFrame>
          <p:nvGraphicFramePr>
            <p:cNvPr id="61452" name="Object 12"/>
            <p:cNvGraphicFramePr>
              <a:graphicFrameLocks noChangeAspect="1"/>
            </p:cNvGraphicFramePr>
            <p:nvPr/>
          </p:nvGraphicFramePr>
          <p:xfrm>
            <a:off x="3713163" y="5008563"/>
            <a:ext cx="244475" cy="311150"/>
          </p:xfrm>
          <a:graphic>
            <a:graphicData uri="http://schemas.openxmlformats.org/presentationml/2006/ole">
              <p:oleObj spid="_x0000_s61925" name="Equation" r:id="rId13" imgW="139579" imgH="177646" progId="Equation.DSMT4">
                <p:embed/>
              </p:oleObj>
            </a:graphicData>
          </a:graphic>
        </p:graphicFrame>
        <p:graphicFrame>
          <p:nvGraphicFramePr>
            <p:cNvPr id="61453" name="Object 13"/>
            <p:cNvGraphicFramePr>
              <a:graphicFrameLocks noChangeAspect="1"/>
            </p:cNvGraphicFramePr>
            <p:nvPr/>
          </p:nvGraphicFramePr>
          <p:xfrm>
            <a:off x="2395847" y="5214938"/>
            <a:ext cx="622300" cy="444500"/>
          </p:xfrm>
          <a:graphic>
            <a:graphicData uri="http://schemas.openxmlformats.org/presentationml/2006/ole">
              <p:oleObj spid="_x0000_s61926" name="Equation" r:id="rId14" imgW="355292" imgH="253780" progId="Equation.DSMT4">
                <p:embed/>
              </p:oleObj>
            </a:graphicData>
          </a:graphic>
        </p:graphicFrame>
      </p:grpSp>
      <p:sp>
        <p:nvSpPr>
          <p:cNvPr id="53" name="TextBox 52"/>
          <p:cNvSpPr txBox="1"/>
          <p:nvPr/>
        </p:nvSpPr>
        <p:spPr>
          <a:xfrm>
            <a:off x="577677" y="762000"/>
            <a:ext cx="791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bg2"/>
                </a:solidFill>
              </a:rPr>
              <a:t>2-D problems: Everything is </a:t>
            </a:r>
            <a:r>
              <a:rPr lang="en-US" b="1" i="0" u="sng" dirty="0" smtClean="0">
                <a:solidFill>
                  <a:schemeClr val="bg2"/>
                </a:solidFill>
              </a:rPr>
              <a:t>infinite</a:t>
            </a:r>
            <a:r>
              <a:rPr lang="en-US" b="1" i="0" dirty="0" smtClean="0">
                <a:solidFill>
                  <a:schemeClr val="bg2"/>
                </a:solidFill>
              </a:rPr>
              <a:t> and not changing in the 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b="1" i="0" dirty="0" smtClean="0">
                <a:solidFill>
                  <a:schemeClr val="bg2"/>
                </a:solidFill>
              </a:rPr>
              <a:t> direction.</a:t>
            </a:r>
            <a:endParaRPr lang="en-US" b="1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2726843" y="0"/>
            <a:ext cx="36814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Plot (</a:t>
            </a: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2-D</a:t>
            </a: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7180" name="Text Box 43"/>
          <p:cNvSpPr txBox="1">
            <a:spLocks noChangeArrowheads="1"/>
          </p:cNvSpPr>
          <p:nvPr/>
        </p:nvSpPr>
        <p:spPr bwMode="auto">
          <a:xfrm>
            <a:off x="565158" y="836210"/>
            <a:ext cx="348685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0" dirty="0" smtClean="0">
                <a:solidFill>
                  <a:schemeClr val="bg1"/>
                </a:solidFill>
              </a:rPr>
              <a:t>Rules for a 2-D flux plot: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73127" y="353228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Flux plot for a line charge</a:t>
            </a:r>
            <a:endParaRPr lang="en-US" i="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9375424"/>
              </p:ext>
            </p:extLst>
          </p:nvPr>
        </p:nvGraphicFramePr>
        <p:xfrm>
          <a:off x="6345741" y="3937686"/>
          <a:ext cx="1682750" cy="800100"/>
        </p:xfrm>
        <a:graphic>
          <a:graphicData uri="http://schemas.openxmlformats.org/presentationml/2006/ole">
            <p:oleObj spid="_x0000_s7362" name="Equation" r:id="rId4" imgW="1016000" imgH="482600" progId="Equation.DSMT4">
              <p:embed/>
            </p:oleObj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3702930" y="3617049"/>
            <a:ext cx="2794267" cy="2833173"/>
            <a:chOff x="2426959" y="3394075"/>
            <a:chExt cx="2794267" cy="2833173"/>
          </a:xfrm>
        </p:grpSpPr>
        <p:sp>
          <p:nvSpPr>
            <p:cNvPr id="7181" name="Text Box 24"/>
            <p:cNvSpPr txBox="1">
              <a:spLocks noChangeArrowheads="1"/>
            </p:cNvSpPr>
            <p:nvPr/>
          </p:nvSpPr>
          <p:spPr bwMode="auto">
            <a:xfrm>
              <a:off x="3417559" y="4911210"/>
              <a:ext cx="2889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i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7182" name="Line 25"/>
            <p:cNvSpPr>
              <a:spLocks noChangeShapeType="1"/>
            </p:cNvSpPr>
            <p:nvPr/>
          </p:nvSpPr>
          <p:spPr bwMode="auto">
            <a:xfrm>
              <a:off x="3676321" y="5247760"/>
              <a:ext cx="0" cy="608013"/>
            </a:xfrm>
            <a:prstGeom prst="line">
              <a:avLst/>
            </a:prstGeom>
            <a:noFill/>
            <a:ln w="12700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3" name="Line 26"/>
            <p:cNvSpPr>
              <a:spLocks noChangeShapeType="1"/>
            </p:cNvSpPr>
            <p:nvPr/>
          </p:nvSpPr>
          <p:spPr bwMode="auto">
            <a:xfrm flipV="1">
              <a:off x="3684259" y="4215885"/>
              <a:ext cx="0" cy="595313"/>
            </a:xfrm>
            <a:prstGeom prst="line">
              <a:avLst/>
            </a:prstGeom>
            <a:noFill/>
            <a:ln w="12700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4" name="Line 27"/>
            <p:cNvSpPr>
              <a:spLocks noChangeShapeType="1"/>
            </p:cNvSpPr>
            <p:nvPr/>
          </p:nvSpPr>
          <p:spPr bwMode="auto">
            <a:xfrm rot="8047814" flipV="1">
              <a:off x="4060496" y="5079485"/>
              <a:ext cx="1588" cy="625475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5" name="Line 28"/>
            <p:cNvSpPr>
              <a:spLocks noChangeShapeType="1"/>
            </p:cNvSpPr>
            <p:nvPr/>
          </p:nvSpPr>
          <p:spPr bwMode="auto">
            <a:xfrm rot="8047814">
              <a:off x="3303259" y="4330185"/>
              <a:ext cx="4763" cy="636587"/>
            </a:xfrm>
            <a:prstGeom prst="line">
              <a:avLst/>
            </a:prstGeom>
            <a:noFill/>
            <a:ln w="127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6" name="Line 29"/>
            <p:cNvSpPr>
              <a:spLocks noChangeShapeType="1"/>
            </p:cNvSpPr>
            <p:nvPr/>
          </p:nvSpPr>
          <p:spPr bwMode="auto">
            <a:xfrm rot="2320550" flipH="1" flipV="1">
              <a:off x="4014459" y="4319073"/>
              <a:ext cx="4762" cy="628650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7" name="Line 30"/>
            <p:cNvSpPr>
              <a:spLocks noChangeShapeType="1"/>
            </p:cNvSpPr>
            <p:nvPr/>
          </p:nvSpPr>
          <p:spPr bwMode="auto">
            <a:xfrm rot="2320550" flipH="1">
              <a:off x="3304846" y="5106473"/>
              <a:ext cx="1587" cy="625475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8" name="Line 31"/>
            <p:cNvSpPr>
              <a:spLocks noChangeShapeType="1"/>
            </p:cNvSpPr>
            <p:nvPr/>
          </p:nvSpPr>
          <p:spPr bwMode="auto">
            <a:xfrm rot="5400000" flipV="1">
              <a:off x="4211309" y="4677848"/>
              <a:ext cx="0" cy="649287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" name="Line 32"/>
            <p:cNvSpPr>
              <a:spLocks noChangeShapeType="1"/>
            </p:cNvSpPr>
            <p:nvPr/>
          </p:nvSpPr>
          <p:spPr bwMode="auto">
            <a:xfrm rot="5400000">
              <a:off x="3141334" y="4679435"/>
              <a:ext cx="0" cy="657225"/>
            </a:xfrm>
            <a:prstGeom prst="line">
              <a:avLst/>
            </a:prstGeom>
            <a:noFill/>
            <a:ln w="12700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1" name="Line 34"/>
            <p:cNvSpPr>
              <a:spLocks noChangeShapeType="1"/>
            </p:cNvSpPr>
            <p:nvPr/>
          </p:nvSpPr>
          <p:spPr bwMode="auto">
            <a:xfrm rot="1418764">
              <a:off x="3460421" y="5216010"/>
              <a:ext cx="9525" cy="604838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2" name="Line 35"/>
            <p:cNvSpPr>
              <a:spLocks noChangeShapeType="1"/>
            </p:cNvSpPr>
            <p:nvPr/>
          </p:nvSpPr>
          <p:spPr bwMode="auto">
            <a:xfrm rot="1418764" flipH="1" flipV="1">
              <a:off x="3820784" y="4244460"/>
              <a:ext cx="74612" cy="611188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3" name="Line 36"/>
            <p:cNvSpPr>
              <a:spLocks noChangeShapeType="1"/>
            </p:cNvSpPr>
            <p:nvPr/>
          </p:nvSpPr>
          <p:spPr bwMode="auto">
            <a:xfrm rot="9466578" flipH="1" flipV="1">
              <a:off x="3896984" y="5201723"/>
              <a:ext cx="4762" cy="612775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4" name="Line 37"/>
            <p:cNvSpPr>
              <a:spLocks noChangeShapeType="1"/>
            </p:cNvSpPr>
            <p:nvPr/>
          </p:nvSpPr>
          <p:spPr bwMode="auto">
            <a:xfrm rot="9466578">
              <a:off x="3471534" y="4244460"/>
              <a:ext cx="1587" cy="627063"/>
            </a:xfrm>
            <a:prstGeom prst="line">
              <a:avLst/>
            </a:prstGeom>
            <a:noFill/>
            <a:ln w="127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5" name="Line 38"/>
            <p:cNvSpPr>
              <a:spLocks noChangeShapeType="1"/>
            </p:cNvSpPr>
            <p:nvPr/>
          </p:nvSpPr>
          <p:spPr bwMode="auto">
            <a:xfrm rot="3739314" flipV="1">
              <a:off x="4143046" y="4482585"/>
              <a:ext cx="4763" cy="631825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6" name="Line 39"/>
            <p:cNvSpPr>
              <a:spLocks noChangeShapeType="1"/>
            </p:cNvSpPr>
            <p:nvPr/>
          </p:nvSpPr>
          <p:spPr bwMode="auto">
            <a:xfrm rot="3739314">
              <a:off x="3163559" y="4931848"/>
              <a:ext cx="6350" cy="635000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7" name="Line 40"/>
            <p:cNvSpPr>
              <a:spLocks noChangeShapeType="1"/>
            </p:cNvSpPr>
            <p:nvPr/>
          </p:nvSpPr>
          <p:spPr bwMode="auto">
            <a:xfrm rot="6818764" flipV="1">
              <a:off x="4173209" y="4912798"/>
              <a:ext cx="0" cy="636587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8" name="Line 41"/>
            <p:cNvSpPr>
              <a:spLocks noChangeShapeType="1"/>
            </p:cNvSpPr>
            <p:nvPr/>
          </p:nvSpPr>
          <p:spPr bwMode="auto">
            <a:xfrm rot="6818764">
              <a:off x="3198484" y="4477823"/>
              <a:ext cx="6350" cy="628650"/>
            </a:xfrm>
            <a:prstGeom prst="line">
              <a:avLst/>
            </a:prstGeom>
            <a:noFill/>
            <a:ln w="127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1" name="Line 46"/>
            <p:cNvSpPr>
              <a:spLocks noChangeShapeType="1"/>
            </p:cNvSpPr>
            <p:nvPr/>
          </p:nvSpPr>
          <p:spPr bwMode="auto">
            <a:xfrm>
              <a:off x="2426959" y="5015985"/>
              <a:ext cx="24415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2" name="Line 47"/>
            <p:cNvSpPr>
              <a:spLocks noChangeShapeType="1"/>
            </p:cNvSpPr>
            <p:nvPr/>
          </p:nvSpPr>
          <p:spPr bwMode="auto">
            <a:xfrm flipH="1" flipV="1">
              <a:off x="3669971" y="3807898"/>
              <a:ext cx="7937" cy="241935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0" name="Oval 33"/>
            <p:cNvSpPr>
              <a:spLocks noChangeArrowheads="1"/>
            </p:cNvSpPr>
            <p:nvPr/>
          </p:nvSpPr>
          <p:spPr bwMode="auto">
            <a:xfrm>
              <a:off x="3589009" y="4922323"/>
              <a:ext cx="177800" cy="16827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4998976" y="4902880"/>
            <a:ext cx="222250" cy="244475"/>
          </p:xfrm>
          <a:graphic>
            <a:graphicData uri="http://schemas.openxmlformats.org/presentationml/2006/ole">
              <p:oleObj spid="_x0000_s7363" name="Equation" r:id="rId5" imgW="126835" imgH="139518" progId="Equation.DSMT4">
                <p:embed/>
              </p:oleObj>
            </a:graphicData>
          </a:graphic>
        </p:graphicFrame>
        <p:graphicFrame>
          <p:nvGraphicFramePr>
            <p:cNvPr id="3" name="Object 9"/>
            <p:cNvGraphicFramePr>
              <a:graphicFrameLocks noChangeAspect="1"/>
            </p:cNvGraphicFramePr>
            <p:nvPr/>
          </p:nvGraphicFramePr>
          <p:xfrm>
            <a:off x="3536950" y="3394075"/>
            <a:ext cx="244475" cy="288925"/>
          </p:xfrm>
          <a:graphic>
            <a:graphicData uri="http://schemas.openxmlformats.org/presentationml/2006/ole">
              <p:oleObj spid="_x0000_s7364" name="Equation" r:id="rId6" imgW="139579" imgH="164957" progId="Equation.DSMT4">
                <p:embed/>
              </p:oleObj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4387850" y="5407025"/>
            <a:ext cx="377825" cy="400050"/>
          </p:xfrm>
          <a:graphic>
            <a:graphicData uri="http://schemas.openxmlformats.org/presentationml/2006/ole">
              <p:oleObj spid="_x0000_s7365" name="Equation" r:id="rId7" imgW="215806" imgH="228501" progId="Equation.DSMT4">
                <p:embed/>
              </p:oleObj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878306" y="1528010"/>
            <a:ext cx="80731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+mj-lt"/>
              <a:buAutoNum type="arabicParenR"/>
            </a:pPr>
            <a:r>
              <a:rPr lang="en-US" i="0" dirty="0" smtClean="0">
                <a:solidFill>
                  <a:schemeClr val="bg2"/>
                </a:solidFill>
              </a:rPr>
              <a:t> Flux lines are in the direction of the electric field*.</a:t>
            </a:r>
          </a:p>
          <a:p>
            <a:pPr marL="285750" indent="-285750">
              <a:spcAft>
                <a:spcPts val="1200"/>
              </a:spcAft>
              <a:buFont typeface="+mj-lt"/>
              <a:buAutoNum type="arabicParenR"/>
            </a:pPr>
            <a:r>
              <a:rPr lang="en-US" i="0" dirty="0" smtClean="0">
                <a:solidFill>
                  <a:schemeClr val="bg2"/>
                </a:solidFill>
              </a:rPr>
              <a:t>The </a:t>
            </a:r>
            <a:r>
              <a:rPr lang="en-US" i="0" dirty="0">
                <a:solidFill>
                  <a:schemeClr val="bg2"/>
                </a:solidFill>
              </a:rPr>
              <a:t>magnitude of the </a:t>
            </a:r>
            <a:r>
              <a:rPr lang="en-US" i="0" dirty="0" smtClean="0">
                <a:solidFill>
                  <a:schemeClr val="bg2"/>
                </a:solidFill>
              </a:rPr>
              <a:t>electric </a:t>
            </a:r>
            <a:r>
              <a:rPr lang="en-US" i="0" dirty="0">
                <a:solidFill>
                  <a:schemeClr val="bg2"/>
                </a:solidFill>
              </a:rPr>
              <a:t>field is inversely proportional to the spacing between flux </a:t>
            </a:r>
            <a:r>
              <a:rPr lang="en-US" i="0" dirty="0" smtClean="0">
                <a:solidFill>
                  <a:schemeClr val="bg2"/>
                </a:solidFill>
              </a:rPr>
              <a:t>lines**.</a:t>
            </a:r>
          </a:p>
          <a:p>
            <a:pPr marL="228600" indent="-228600">
              <a:spcAft>
                <a:spcPts val="1200"/>
              </a:spcAft>
              <a:buFont typeface="+mj-lt"/>
              <a:buAutoNum type="arabicParenR"/>
            </a:pPr>
            <a:r>
              <a:rPr lang="en-US" i="0" dirty="0">
                <a:solidFill>
                  <a:schemeClr val="bg2"/>
                </a:solidFill>
              </a:rPr>
              <a:t> </a:t>
            </a:r>
            <a:r>
              <a:rPr lang="en-US" i="0" dirty="0" smtClean="0">
                <a:solidFill>
                  <a:schemeClr val="bg2"/>
                </a:solidFill>
              </a:rPr>
              <a:t>Flux lines come out of positive charges and end on negative charges (they cannot stop or begin in free space)***.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705" y="3549316"/>
            <a:ext cx="3306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chemeClr val="bg2"/>
                </a:solidFill>
              </a:rPr>
              <a:t>* </a:t>
            </a:r>
            <a:r>
              <a:rPr lang="en-US" sz="2100" i="0" dirty="0" smtClean="0">
                <a:solidFill>
                  <a:schemeClr val="bg2"/>
                </a:solidFill>
              </a:rPr>
              <a:t>  </a:t>
            </a:r>
            <a:r>
              <a:rPr lang="en-US" sz="1600" i="0" dirty="0" smtClean="0">
                <a:solidFill>
                  <a:schemeClr val="bg2"/>
                </a:solidFill>
              </a:rPr>
              <a:t>A convention we adopt.</a:t>
            </a:r>
          </a:p>
          <a:p>
            <a:r>
              <a:rPr lang="en-US" sz="1600" i="0" dirty="0" smtClean="0">
                <a:solidFill>
                  <a:schemeClr val="bg2"/>
                </a:solidFill>
              </a:rPr>
              <a:t>**</a:t>
            </a:r>
            <a:r>
              <a:rPr lang="en-US" i="0" dirty="0" smtClean="0">
                <a:solidFill>
                  <a:schemeClr val="bg2"/>
                </a:solidFill>
              </a:rPr>
              <a:t>  </a:t>
            </a:r>
            <a:r>
              <a:rPr lang="en-US" sz="1600" i="0" dirty="0" smtClean="0">
                <a:solidFill>
                  <a:schemeClr val="bg2"/>
                </a:solidFill>
              </a:rPr>
              <a:t>A </a:t>
            </a:r>
            <a:r>
              <a:rPr lang="en-US" sz="1600" i="0" dirty="0">
                <a:solidFill>
                  <a:schemeClr val="bg2"/>
                </a:solidFill>
              </a:rPr>
              <a:t>convention we adopt. </a:t>
            </a:r>
            <a:endParaRPr lang="en-US" sz="1600" i="0" dirty="0" smtClean="0">
              <a:solidFill>
                <a:schemeClr val="bg2"/>
              </a:solidFill>
            </a:endParaRPr>
          </a:p>
          <a:p>
            <a:r>
              <a:rPr lang="en-US" sz="1600" i="0" dirty="0" smtClean="0">
                <a:solidFill>
                  <a:schemeClr val="bg2"/>
                </a:solidFill>
              </a:rPr>
              <a:t>*** A consequence of Gauss’s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026"/>
          <p:cNvSpPr txBox="1">
            <a:spLocks noChangeArrowheads="1"/>
          </p:cNvSpPr>
          <p:nvPr/>
        </p:nvSpPr>
        <p:spPr bwMode="auto">
          <a:xfrm>
            <a:off x="2949718" y="0"/>
            <a:ext cx="2963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2531" name="Text Box 1042"/>
          <p:cNvSpPr txBox="1">
            <a:spLocks noChangeArrowheads="1"/>
          </p:cNvSpPr>
          <p:nvPr/>
        </p:nvSpPr>
        <p:spPr bwMode="auto">
          <a:xfrm>
            <a:off x="550154" y="969084"/>
            <a:ext cx="17795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</a:rPr>
              <a:t>Line charge</a:t>
            </a:r>
            <a:endParaRPr lang="en-US" sz="2400" i="0" u="sng" dirty="0">
              <a:solidFill>
                <a:schemeClr val="bg1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441032" y="1226075"/>
            <a:ext cx="5135193" cy="58477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bg2"/>
                </a:solidFill>
              </a:rPr>
              <a:t>Notice how the flux lines get closer as we approach the line charge: there is a stronger electric field there.</a:t>
            </a:r>
            <a:endParaRPr lang="en-US" sz="1600" i="0" dirty="0">
              <a:solidFill>
                <a:schemeClr val="bg2"/>
              </a:solidFill>
            </a:endParaRPr>
          </a:p>
        </p:txBody>
      </p:sp>
      <p:graphicFrame>
        <p:nvGraphicFramePr>
          <p:cNvPr id="303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4134720"/>
              </p:ext>
            </p:extLst>
          </p:nvPr>
        </p:nvGraphicFramePr>
        <p:xfrm>
          <a:off x="814029" y="1535219"/>
          <a:ext cx="1022350" cy="407988"/>
        </p:xfrm>
        <a:graphic>
          <a:graphicData uri="http://schemas.openxmlformats.org/presentationml/2006/ole">
            <p:oleObj spid="_x0000_s336898" name="Equation" r:id="rId4" imgW="634725" imgH="253890" progId="Equation.DSMT4">
              <p:embed/>
            </p:oleObj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57716" y="2153653"/>
            <a:ext cx="4836700" cy="3961400"/>
            <a:chOff x="1078821" y="1143001"/>
            <a:chExt cx="4836700" cy="3961400"/>
          </a:xfrm>
        </p:grpSpPr>
        <p:sp>
          <p:nvSpPr>
            <p:cNvPr id="22535" name="Line 1069"/>
            <p:cNvSpPr>
              <a:spLocks noChangeShapeType="1"/>
            </p:cNvSpPr>
            <p:nvPr/>
          </p:nvSpPr>
          <p:spPr bwMode="auto">
            <a:xfrm>
              <a:off x="1078821" y="3420061"/>
              <a:ext cx="44370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804308" y="1143001"/>
              <a:ext cx="4111213" cy="3961400"/>
              <a:chOff x="1804308" y="1143001"/>
              <a:chExt cx="4111213" cy="3961400"/>
            </a:xfrm>
          </p:grpSpPr>
          <p:sp>
            <p:nvSpPr>
              <p:cNvPr id="22536" name="Text Box 1049"/>
              <p:cNvSpPr txBox="1">
                <a:spLocks noChangeArrowheads="1"/>
              </p:cNvSpPr>
              <p:nvPr/>
            </p:nvSpPr>
            <p:spPr bwMode="auto">
              <a:xfrm>
                <a:off x="2906034" y="3253374"/>
                <a:ext cx="523875" cy="39846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i="0">
                  <a:latin typeface="Times New Roman" pitchFamily="18" charset="0"/>
                </a:endParaRPr>
              </a:p>
            </p:txBody>
          </p:sp>
          <p:sp>
            <p:nvSpPr>
              <p:cNvPr id="22537" name="Line 1050"/>
              <p:cNvSpPr>
                <a:spLocks noChangeShapeType="1"/>
              </p:cNvSpPr>
              <p:nvPr/>
            </p:nvSpPr>
            <p:spPr bwMode="auto">
              <a:xfrm>
                <a:off x="3372759" y="3828049"/>
                <a:ext cx="0" cy="1036639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38" name="Line 1051"/>
              <p:cNvSpPr>
                <a:spLocks noChangeShapeType="1"/>
              </p:cNvSpPr>
              <p:nvPr/>
            </p:nvSpPr>
            <p:spPr bwMode="auto">
              <a:xfrm flipV="1">
                <a:off x="3390221" y="2067510"/>
                <a:ext cx="0" cy="1016001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39" name="Line 1052"/>
              <p:cNvSpPr>
                <a:spLocks noChangeShapeType="1"/>
              </p:cNvSpPr>
              <p:nvPr/>
            </p:nvSpPr>
            <p:spPr bwMode="auto">
              <a:xfrm rot="8047814" flipV="1">
                <a:off x="4074433" y="3504200"/>
                <a:ext cx="3175" cy="1135063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0" name="Line 1053"/>
              <p:cNvSpPr>
                <a:spLocks noChangeShapeType="1"/>
              </p:cNvSpPr>
              <p:nvPr/>
            </p:nvSpPr>
            <p:spPr bwMode="auto">
              <a:xfrm rot="8047814">
                <a:off x="2694896" y="2227848"/>
                <a:ext cx="7938" cy="1155700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1" name="Line 1054"/>
              <p:cNvSpPr>
                <a:spLocks noChangeShapeType="1"/>
              </p:cNvSpPr>
              <p:nvPr/>
            </p:nvSpPr>
            <p:spPr bwMode="auto">
              <a:xfrm rot="2320550" flipV="1">
                <a:off x="4009346" y="2211972"/>
                <a:ext cx="68263" cy="1135064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2" name="Line 1055"/>
              <p:cNvSpPr>
                <a:spLocks noChangeShapeType="1"/>
              </p:cNvSpPr>
              <p:nvPr/>
            </p:nvSpPr>
            <p:spPr bwMode="auto">
              <a:xfrm rot="2320550" flipH="1">
                <a:off x="2620284" y="3559762"/>
                <a:ext cx="93663" cy="1055689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3" name="Line 1056"/>
              <p:cNvSpPr>
                <a:spLocks noChangeShapeType="1"/>
              </p:cNvSpPr>
              <p:nvPr/>
            </p:nvSpPr>
            <p:spPr bwMode="auto">
              <a:xfrm rot="5400000" flipV="1">
                <a:off x="4344309" y="2845386"/>
                <a:ext cx="0" cy="1179513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4" name="Line 1057"/>
              <p:cNvSpPr>
                <a:spLocks noChangeShapeType="1"/>
              </p:cNvSpPr>
              <p:nvPr/>
            </p:nvSpPr>
            <p:spPr bwMode="auto">
              <a:xfrm rot="5400000">
                <a:off x="2402796" y="2835861"/>
                <a:ext cx="0" cy="1196975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5" name="Line 1059"/>
              <p:cNvSpPr>
                <a:spLocks noChangeShapeType="1"/>
              </p:cNvSpPr>
              <p:nvPr/>
            </p:nvSpPr>
            <p:spPr bwMode="auto">
              <a:xfrm rot="1418764">
                <a:off x="2980646" y="3772487"/>
                <a:ext cx="20638" cy="1031876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6" name="Line 1060"/>
              <p:cNvSpPr>
                <a:spLocks noChangeShapeType="1"/>
              </p:cNvSpPr>
              <p:nvPr/>
            </p:nvSpPr>
            <p:spPr bwMode="auto">
              <a:xfrm rot="1418764" flipH="1" flipV="1">
                <a:off x="3711565" y="2099204"/>
                <a:ext cx="63323" cy="1074677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7" name="Line 1061"/>
              <p:cNvSpPr>
                <a:spLocks noChangeShapeType="1"/>
              </p:cNvSpPr>
              <p:nvPr/>
            </p:nvSpPr>
            <p:spPr bwMode="auto">
              <a:xfrm rot="9466578" flipH="1" flipV="1">
                <a:off x="3775984" y="3748674"/>
                <a:ext cx="9525" cy="1046164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8" name="Line 1062"/>
              <p:cNvSpPr>
                <a:spLocks noChangeShapeType="1"/>
              </p:cNvSpPr>
              <p:nvPr/>
            </p:nvSpPr>
            <p:spPr bwMode="auto">
              <a:xfrm rot="9466578">
                <a:off x="3002871" y="2116722"/>
                <a:ext cx="3175" cy="1068389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49" name="Line 1063"/>
              <p:cNvSpPr>
                <a:spLocks noChangeShapeType="1"/>
              </p:cNvSpPr>
              <p:nvPr/>
            </p:nvSpPr>
            <p:spPr bwMode="auto">
              <a:xfrm rot="3739314" flipV="1">
                <a:off x="4220483" y="2531061"/>
                <a:ext cx="87313" cy="1133475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0" name="Line 1064"/>
              <p:cNvSpPr>
                <a:spLocks noChangeShapeType="1"/>
              </p:cNvSpPr>
              <p:nvPr/>
            </p:nvSpPr>
            <p:spPr bwMode="auto">
              <a:xfrm rot="3739314" flipH="1">
                <a:off x="2405971" y="3224799"/>
                <a:ext cx="79375" cy="1108075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1" name="Line 1065"/>
              <p:cNvSpPr>
                <a:spLocks noChangeShapeType="1"/>
              </p:cNvSpPr>
              <p:nvPr/>
            </p:nvSpPr>
            <p:spPr bwMode="auto">
              <a:xfrm rot="6818764" flipV="1">
                <a:off x="4277634" y="3221624"/>
                <a:ext cx="0" cy="1157288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2" name="Line 1066"/>
              <p:cNvSpPr>
                <a:spLocks noChangeShapeType="1"/>
              </p:cNvSpPr>
              <p:nvPr/>
            </p:nvSpPr>
            <p:spPr bwMode="auto">
              <a:xfrm rot="6818764">
                <a:off x="2410733" y="2515186"/>
                <a:ext cx="96838" cy="1184275"/>
              </a:xfrm>
              <a:prstGeom prst="line">
                <a:avLst/>
              </a:prstGeom>
              <a:noFill/>
              <a:ln w="28575">
                <a:solidFill>
                  <a:srgbClr val="DBD6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4" name="Line 1070"/>
              <p:cNvSpPr>
                <a:spLocks noChangeShapeType="1"/>
              </p:cNvSpPr>
              <p:nvPr/>
            </p:nvSpPr>
            <p:spPr bwMode="auto">
              <a:xfrm flipV="1">
                <a:off x="3363234" y="1613484"/>
                <a:ext cx="11113" cy="34909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62" name="Oval 1058"/>
              <p:cNvSpPr>
                <a:spLocks noChangeArrowheads="1"/>
              </p:cNvSpPr>
              <p:nvPr/>
            </p:nvSpPr>
            <p:spPr bwMode="auto">
              <a:xfrm>
                <a:off x="3245532" y="3302586"/>
                <a:ext cx="246063" cy="21907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03106" name="Object 2"/>
              <p:cNvGraphicFramePr>
                <a:graphicFrameLocks noChangeAspect="1"/>
              </p:cNvGraphicFramePr>
              <p:nvPr/>
            </p:nvGraphicFramePr>
            <p:xfrm>
              <a:off x="5662347" y="3276600"/>
              <a:ext cx="253174" cy="278492"/>
            </p:xfrm>
            <a:graphic>
              <a:graphicData uri="http://schemas.openxmlformats.org/presentationml/2006/ole">
                <p:oleObj spid="_x0000_s336899" name="Equation" r:id="rId5" imgW="126835" imgH="139518" progId="Equation.DSMT4">
                  <p:embed/>
                </p:oleObj>
              </a:graphicData>
            </a:graphic>
          </p:graphicFrame>
          <p:graphicFrame>
            <p:nvGraphicFramePr>
              <p:cNvPr id="303107" name="Object 3"/>
              <p:cNvGraphicFramePr>
                <a:graphicFrameLocks noChangeAspect="1"/>
              </p:cNvGraphicFramePr>
              <p:nvPr/>
            </p:nvGraphicFramePr>
            <p:xfrm>
              <a:off x="3224177" y="1143001"/>
              <a:ext cx="254072" cy="300264"/>
            </p:xfrm>
            <a:graphic>
              <a:graphicData uri="http://schemas.openxmlformats.org/presentationml/2006/ole">
                <p:oleObj spid="_x0000_s336900" name="Equation" r:id="rId6" imgW="139579" imgH="164957" progId="Equation.DSMT4">
                  <p:embed/>
                </p:oleObj>
              </a:graphicData>
            </a:graphic>
          </p:graphicFrame>
          <p:graphicFrame>
            <p:nvGraphicFramePr>
              <p:cNvPr id="303108" name="Object 4"/>
              <p:cNvGraphicFramePr>
                <a:graphicFrameLocks noChangeAspect="1"/>
              </p:cNvGraphicFramePr>
              <p:nvPr/>
            </p:nvGraphicFramePr>
            <p:xfrm>
              <a:off x="2075996" y="1841727"/>
              <a:ext cx="311150" cy="407987"/>
            </p:xfrm>
            <a:graphic>
              <a:graphicData uri="http://schemas.openxmlformats.org/presentationml/2006/ole">
                <p:oleObj spid="_x0000_s336901" name="Equation" r:id="rId7" imgW="310923" imgH="408467" progId="Equation.DSMT4">
                  <p:embed/>
                </p:oleObj>
              </a:graphicData>
            </a:graphic>
          </p:graphicFrame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55869819"/>
              </p:ext>
            </p:extLst>
          </p:nvPr>
        </p:nvGraphicFramePr>
        <p:xfrm>
          <a:off x="5812088" y="2030329"/>
          <a:ext cx="1682750" cy="800100"/>
        </p:xfrm>
        <a:graphic>
          <a:graphicData uri="http://schemas.openxmlformats.org/presentationml/2006/ole">
            <p:oleObj spid="_x0000_s336902" name="Equation" r:id="rId8" imgW="1682581" imgH="800346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35187" y="3043988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According to rule #2: </a:t>
            </a:r>
          </a:p>
          <a:p>
            <a:r>
              <a:rPr lang="en-US" i="0" dirty="0" smtClean="0">
                <a:solidFill>
                  <a:schemeClr val="bg1"/>
                </a:solidFill>
              </a:rPr>
              <a:t>   If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W</a:t>
            </a:r>
            <a:r>
              <a:rPr lang="en-US" i="0" dirty="0" smtClean="0">
                <a:solidFill>
                  <a:schemeClr val="bg1"/>
                </a:solidFill>
              </a:rPr>
              <a:t> is the distance between flux lines:</a:t>
            </a:r>
            <a:endParaRPr lang="en-US" i="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3703249"/>
              </p:ext>
            </p:extLst>
          </p:nvPr>
        </p:nvGraphicFramePr>
        <p:xfrm>
          <a:off x="6341060" y="3749257"/>
          <a:ext cx="984897" cy="437732"/>
        </p:xfrm>
        <a:graphic>
          <a:graphicData uri="http://schemas.openxmlformats.org/presentationml/2006/ole">
            <p:oleObj spid="_x0000_s336903" name="Equation" r:id="rId9" imgW="457200" imgH="203040" progId="Equation.DSMT4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00601" y="5410199"/>
            <a:ext cx="3918856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This happens </a:t>
            </a:r>
            <a:r>
              <a:rPr lang="en-US" dirty="0" smtClean="0"/>
              <a:t>automatically in this example </a:t>
            </a:r>
            <a:r>
              <a:rPr lang="en-US" dirty="0"/>
              <a:t>by choosing a fixed number of </a:t>
            </a:r>
            <a:r>
              <a:rPr lang="en-US" dirty="0" smtClean="0"/>
              <a:t>equally-spaced </a:t>
            </a:r>
            <a:r>
              <a:rPr lang="en-US" dirty="0"/>
              <a:t>flux </a:t>
            </a:r>
            <a:r>
              <a:rPr lang="en-US" dirty="0" smtClean="0"/>
              <a:t>lines.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858000" y="4247147"/>
            <a:ext cx="0" cy="9384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3212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1028"/>
          <p:cNvSpPr txBox="1">
            <a:spLocks noChangeArrowheads="1"/>
          </p:cNvSpPr>
          <p:nvPr/>
        </p:nvSpPr>
        <p:spPr bwMode="auto">
          <a:xfrm>
            <a:off x="1179095" y="0"/>
            <a:ext cx="724301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</a:t>
            </a: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Property in 2-D Flux Plots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2" name="Text Box 1029"/>
          <p:cNvSpPr txBox="1">
            <a:spLocks noChangeArrowheads="1"/>
          </p:cNvSpPr>
          <p:nvPr/>
        </p:nvSpPr>
        <p:spPr bwMode="auto">
          <a:xfrm>
            <a:off x="2720647" y="2433474"/>
            <a:ext cx="55320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i="0" dirty="0" smtClean="0">
                <a:solidFill>
                  <a:schemeClr val="bg1"/>
                </a:solidFill>
              </a:rPr>
              <a:t>  is defined as the number of flux lines through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C.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8495" y="3130758"/>
            <a:ext cx="3340716" cy="1022601"/>
            <a:chOff x="4058495" y="3130758"/>
            <a:chExt cx="3340716" cy="1022601"/>
          </a:xfrm>
        </p:grpSpPr>
        <p:sp>
          <p:nvSpPr>
            <p:cNvPr id="9220" name="Rectangle 1026"/>
            <p:cNvSpPr>
              <a:spLocks noChangeArrowheads="1"/>
            </p:cNvSpPr>
            <p:nvPr/>
          </p:nvSpPr>
          <p:spPr bwMode="auto">
            <a:xfrm>
              <a:off x="4058495" y="3130758"/>
              <a:ext cx="3340716" cy="1022601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8" name="Object 2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506044281"/>
                </p:ext>
              </p:extLst>
            </p:nvPr>
          </p:nvGraphicFramePr>
          <p:xfrm>
            <a:off x="4205457" y="3234854"/>
            <a:ext cx="2987675" cy="904875"/>
          </p:xfrm>
          <a:graphic>
            <a:graphicData uri="http://schemas.openxmlformats.org/presentationml/2006/ole">
              <p:oleObj spid="_x0000_s9322" name="Equation" r:id="rId4" imgW="1257300" imgH="381000" progId="Equation.DSMT4">
                <p:embed/>
              </p:oleObj>
            </a:graphicData>
          </a:graphic>
        </p:graphicFrame>
      </p:grpSp>
      <p:sp>
        <p:nvSpPr>
          <p:cNvPr id="9224" name="Text Box 1100"/>
          <p:cNvSpPr txBox="1">
            <a:spLocks noChangeArrowheads="1"/>
          </p:cNvSpPr>
          <p:nvPr/>
        </p:nvSpPr>
        <p:spPr bwMode="auto">
          <a:xfrm>
            <a:off x="857998" y="1055224"/>
            <a:ext cx="747395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The </a:t>
            </a:r>
            <a:r>
              <a:rPr lang="en-US" sz="2000" i="0" dirty="0" smtClean="0">
                <a:solidFill>
                  <a:schemeClr val="bg1"/>
                </a:solidFill>
              </a:rPr>
              <a:t>flux (per meter)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</a:t>
            </a:r>
            <a:r>
              <a:rPr lang="en-US" sz="2000" baseline="-25000" dirty="0" smtClean="0">
                <a:solidFill>
                  <a:schemeClr val="bg1"/>
                </a:solidFill>
                <a:latin typeface="+mn-lt"/>
                <a:sym typeface="Symbol"/>
              </a:rPr>
              <a:t>l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sz="2000" i="0" dirty="0" smtClean="0">
                <a:solidFill>
                  <a:schemeClr val="bg1"/>
                </a:solidFill>
              </a:rPr>
              <a:t>through </a:t>
            </a:r>
            <a:r>
              <a:rPr lang="en-US" sz="2000" i="0" dirty="0">
                <a:solidFill>
                  <a:schemeClr val="bg1"/>
                </a:solidFill>
              </a:rPr>
              <a:t>a </a:t>
            </a:r>
            <a:r>
              <a:rPr lang="en-US" sz="2000" i="0" dirty="0" smtClean="0">
                <a:solidFill>
                  <a:schemeClr val="bg1"/>
                </a:solidFill>
              </a:rPr>
              <a:t>contour </a:t>
            </a:r>
            <a:r>
              <a:rPr lang="en-US" sz="2000" i="0" dirty="0">
                <a:solidFill>
                  <a:schemeClr val="bg1"/>
                </a:solidFill>
              </a:rPr>
              <a:t>is </a:t>
            </a:r>
            <a:r>
              <a:rPr lang="en-US" sz="2000" i="0" u="sng" dirty="0">
                <a:solidFill>
                  <a:schemeClr val="bg1"/>
                </a:solidFill>
              </a:rPr>
              <a:t>proportional</a:t>
            </a:r>
            <a:r>
              <a:rPr lang="en-US" sz="2000" i="0" dirty="0">
                <a:solidFill>
                  <a:schemeClr val="bg1"/>
                </a:solidFill>
              </a:rPr>
              <a:t> to the number of flux lines that cross the </a:t>
            </a:r>
            <a:r>
              <a:rPr lang="en-US" sz="2000" i="0" dirty="0" smtClean="0">
                <a:solidFill>
                  <a:schemeClr val="bg1"/>
                </a:solidFill>
              </a:rPr>
              <a:t>contour.</a:t>
            </a:r>
            <a:endParaRPr lang="en-US" sz="2000" i="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73714" y="6245245"/>
            <a:ext cx="596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bg1"/>
                </a:solidFill>
              </a:rPr>
              <a:t>Please see the Appendix for a proof of this flux property. 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4769" y="4804011"/>
            <a:ext cx="4763069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600" i="0" dirty="0" smtClean="0">
                <a:solidFill>
                  <a:schemeClr val="bg2"/>
                </a:solidFill>
              </a:rPr>
              <a:t>The constant of proportionality depends on how many flux lines you decide to draw.</a:t>
            </a:r>
            <a:endParaRPr lang="en-US" sz="1600" i="0" dirty="0">
              <a:solidFill>
                <a:schemeClr val="bg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3833" y="2526631"/>
            <a:ext cx="2684693" cy="2992216"/>
            <a:chOff x="1490265" y="1335505"/>
            <a:chExt cx="2684693" cy="2992216"/>
          </a:xfrm>
        </p:grpSpPr>
        <p:sp>
          <p:nvSpPr>
            <p:cNvPr id="21" name="Arc 28"/>
            <p:cNvSpPr>
              <a:spLocks/>
            </p:cNvSpPr>
            <p:nvPr/>
          </p:nvSpPr>
          <p:spPr bwMode="auto">
            <a:xfrm>
              <a:off x="1490265" y="2193567"/>
              <a:ext cx="1923803" cy="1306201"/>
            </a:xfrm>
            <a:custGeom>
              <a:avLst/>
              <a:gdLst>
                <a:gd name="T0" fmla="*/ 0 w 21600"/>
                <a:gd name="T1" fmla="*/ 0 h 21600"/>
                <a:gd name="T2" fmla="*/ 11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flipV="1">
              <a:off x="2909379" y="2229192"/>
              <a:ext cx="195930" cy="27941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3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896576287"/>
                </p:ext>
              </p:extLst>
            </p:nvPr>
          </p:nvGraphicFramePr>
          <p:xfrm>
            <a:off x="3246816" y="2027313"/>
            <a:ext cx="273503" cy="429447"/>
          </p:xfrm>
          <a:graphic>
            <a:graphicData uri="http://schemas.openxmlformats.org/presentationml/2006/ole">
              <p:oleObj spid="_x0000_s9323" name="Equation" r:id="rId5" imgW="126835" imgH="202936" progId="Equation.DSMT4">
                <p:embed/>
              </p:oleObj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987570726"/>
                </p:ext>
              </p:extLst>
            </p:nvPr>
          </p:nvGraphicFramePr>
          <p:xfrm>
            <a:off x="3685507" y="3050674"/>
            <a:ext cx="261938" cy="304800"/>
          </p:xfrm>
          <a:graphic>
            <a:graphicData uri="http://schemas.openxmlformats.org/presentationml/2006/ole">
              <p:oleObj spid="_x0000_s9324" name="Equation" r:id="rId6" imgW="152280" imgH="177480" progId="Equation.DSMT4">
                <p:embed/>
              </p:oleObj>
            </a:graphicData>
          </a:graphic>
        </p:graphicFrame>
        <p:graphicFrame>
          <p:nvGraphicFramePr>
            <p:cNvPr id="2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305168609"/>
                </p:ext>
              </p:extLst>
            </p:nvPr>
          </p:nvGraphicFramePr>
          <p:xfrm>
            <a:off x="2478458" y="1511170"/>
            <a:ext cx="266700" cy="355600"/>
          </p:xfrm>
          <a:graphic>
            <a:graphicData uri="http://schemas.openxmlformats.org/presentationml/2006/ole">
              <p:oleObj spid="_x0000_s9325" name="Equation" r:id="rId7" imgW="152268" imgH="203024" progId="Equation.DSMT4">
                <p:embed/>
              </p:oleObj>
            </a:graphicData>
          </a:graphic>
        </p:graphicFrame>
        <p:sp>
          <p:nvSpPr>
            <p:cNvPr id="26" name="Freeform 25"/>
            <p:cNvSpPr/>
            <p:nvPr/>
          </p:nvSpPr>
          <p:spPr bwMode="auto">
            <a:xfrm>
              <a:off x="1937084" y="1335505"/>
              <a:ext cx="385960" cy="2129589"/>
            </a:xfrm>
            <a:custGeom>
              <a:avLst/>
              <a:gdLst>
                <a:gd name="connsiteX0" fmla="*/ 0 w 506276"/>
                <a:gd name="connsiteY0" fmla="*/ 1708484 h 1708484"/>
                <a:gd name="connsiteX1" fmla="*/ 421106 w 506276"/>
                <a:gd name="connsiteY1" fmla="*/ 1540042 h 1708484"/>
                <a:gd name="connsiteX2" fmla="*/ 493295 w 506276"/>
                <a:gd name="connsiteY2" fmla="*/ 1407695 h 1708484"/>
                <a:gd name="connsiteX3" fmla="*/ 505327 w 506276"/>
                <a:gd name="connsiteY3" fmla="*/ 986590 h 1708484"/>
                <a:gd name="connsiteX4" fmla="*/ 481264 w 506276"/>
                <a:gd name="connsiteY4" fmla="*/ 300790 h 1708484"/>
                <a:gd name="connsiteX5" fmla="*/ 469232 w 506276"/>
                <a:gd name="connsiteY5" fmla="*/ 0 h 1708484"/>
                <a:gd name="connsiteX0" fmla="*/ 0 w 506276"/>
                <a:gd name="connsiteY0" fmla="*/ 1708484 h 1744065"/>
                <a:gd name="connsiteX1" fmla="*/ 421106 w 506276"/>
                <a:gd name="connsiteY1" fmla="*/ 1732547 h 1744065"/>
                <a:gd name="connsiteX2" fmla="*/ 493295 w 506276"/>
                <a:gd name="connsiteY2" fmla="*/ 1407695 h 1744065"/>
                <a:gd name="connsiteX3" fmla="*/ 505327 w 506276"/>
                <a:gd name="connsiteY3" fmla="*/ 986590 h 1744065"/>
                <a:gd name="connsiteX4" fmla="*/ 481264 w 506276"/>
                <a:gd name="connsiteY4" fmla="*/ 300790 h 1744065"/>
                <a:gd name="connsiteX5" fmla="*/ 469232 w 506276"/>
                <a:gd name="connsiteY5" fmla="*/ 0 h 1744065"/>
                <a:gd name="connsiteX0" fmla="*/ 0 w 385960"/>
                <a:gd name="connsiteY0" fmla="*/ 2129589 h 2129589"/>
                <a:gd name="connsiteX1" fmla="*/ 300790 w 385960"/>
                <a:gd name="connsiteY1" fmla="*/ 1732547 h 2129589"/>
                <a:gd name="connsiteX2" fmla="*/ 372979 w 385960"/>
                <a:gd name="connsiteY2" fmla="*/ 1407695 h 2129589"/>
                <a:gd name="connsiteX3" fmla="*/ 385011 w 385960"/>
                <a:gd name="connsiteY3" fmla="*/ 986590 h 2129589"/>
                <a:gd name="connsiteX4" fmla="*/ 360948 w 385960"/>
                <a:gd name="connsiteY4" fmla="*/ 300790 h 2129589"/>
                <a:gd name="connsiteX5" fmla="*/ 348916 w 385960"/>
                <a:gd name="connsiteY5" fmla="*/ 0 h 2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960" h="2129589">
                  <a:moveTo>
                    <a:pt x="0" y="2129589"/>
                  </a:moveTo>
                  <a:cubicBezTo>
                    <a:pt x="169445" y="2070433"/>
                    <a:pt x="238627" y="1852863"/>
                    <a:pt x="300790" y="1732547"/>
                  </a:cubicBezTo>
                  <a:cubicBezTo>
                    <a:pt x="362953" y="1612231"/>
                    <a:pt x="358942" y="1532021"/>
                    <a:pt x="372979" y="1407695"/>
                  </a:cubicBezTo>
                  <a:cubicBezTo>
                    <a:pt x="387016" y="1283369"/>
                    <a:pt x="387016" y="1171074"/>
                    <a:pt x="385011" y="986590"/>
                  </a:cubicBezTo>
                  <a:cubicBezTo>
                    <a:pt x="383006" y="802106"/>
                    <a:pt x="366964" y="465222"/>
                    <a:pt x="360948" y="300790"/>
                  </a:cubicBezTo>
                  <a:cubicBezTo>
                    <a:pt x="354932" y="136358"/>
                    <a:pt x="351924" y="68179"/>
                    <a:pt x="348916" y="0"/>
                  </a:cubicBezTo>
                </a:path>
              </a:pathLst>
            </a:cu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213811" y="1528011"/>
              <a:ext cx="1167063" cy="2081463"/>
            </a:xfrm>
            <a:custGeom>
              <a:avLst/>
              <a:gdLst>
                <a:gd name="connsiteX0" fmla="*/ 0 w 1167063"/>
                <a:gd name="connsiteY0" fmla="*/ 2081463 h 2081463"/>
                <a:gd name="connsiteX1" fmla="*/ 324852 w 1167063"/>
                <a:gd name="connsiteY1" fmla="*/ 1720515 h 2081463"/>
                <a:gd name="connsiteX2" fmla="*/ 493294 w 1167063"/>
                <a:gd name="connsiteY2" fmla="*/ 1203157 h 2081463"/>
                <a:gd name="connsiteX3" fmla="*/ 649705 w 1167063"/>
                <a:gd name="connsiteY3" fmla="*/ 685800 h 2081463"/>
                <a:gd name="connsiteX4" fmla="*/ 866273 w 1167063"/>
                <a:gd name="connsiteY4" fmla="*/ 276726 h 2081463"/>
                <a:gd name="connsiteX5" fmla="*/ 1167063 w 1167063"/>
                <a:gd name="connsiteY5" fmla="*/ 0 h 20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063" h="2081463">
                  <a:moveTo>
                    <a:pt x="0" y="2081463"/>
                  </a:moveTo>
                  <a:cubicBezTo>
                    <a:pt x="121318" y="1974181"/>
                    <a:pt x="242636" y="1866899"/>
                    <a:pt x="324852" y="1720515"/>
                  </a:cubicBezTo>
                  <a:cubicBezTo>
                    <a:pt x="407068" y="1574131"/>
                    <a:pt x="439152" y="1375609"/>
                    <a:pt x="493294" y="1203157"/>
                  </a:cubicBezTo>
                  <a:cubicBezTo>
                    <a:pt x="547436" y="1030704"/>
                    <a:pt x="587542" y="840205"/>
                    <a:pt x="649705" y="685800"/>
                  </a:cubicBezTo>
                  <a:cubicBezTo>
                    <a:pt x="711868" y="531395"/>
                    <a:pt x="780047" y="391026"/>
                    <a:pt x="866273" y="276726"/>
                  </a:cubicBezTo>
                  <a:cubicBezTo>
                    <a:pt x="952499" y="162426"/>
                    <a:pt x="1059781" y="81213"/>
                    <a:pt x="1167063" y="0"/>
                  </a:cubicBezTo>
                </a:path>
              </a:pathLst>
            </a:cu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502568" y="2298032"/>
              <a:ext cx="1672390" cy="1491915"/>
            </a:xfrm>
            <a:custGeom>
              <a:avLst/>
              <a:gdLst>
                <a:gd name="connsiteX0" fmla="*/ 0 w 1703506"/>
                <a:gd name="connsiteY0" fmla="*/ 1519700 h 1519700"/>
                <a:gd name="connsiteX1" fmla="*/ 457200 w 1703506"/>
                <a:gd name="connsiteY1" fmla="*/ 990311 h 1519700"/>
                <a:gd name="connsiteX2" fmla="*/ 842211 w 1703506"/>
                <a:gd name="connsiteY2" fmla="*/ 605300 h 1519700"/>
                <a:gd name="connsiteX3" fmla="*/ 1275348 w 1703506"/>
                <a:gd name="connsiteY3" fmla="*/ 316542 h 1519700"/>
                <a:gd name="connsiteX4" fmla="*/ 1672390 w 1703506"/>
                <a:gd name="connsiteY4" fmla="*/ 27785 h 1519700"/>
                <a:gd name="connsiteX5" fmla="*/ 1648327 w 1703506"/>
                <a:gd name="connsiteY5" fmla="*/ 27785 h 1519700"/>
                <a:gd name="connsiteX0" fmla="*/ 0 w 1672390"/>
                <a:gd name="connsiteY0" fmla="*/ 1491915 h 1491915"/>
                <a:gd name="connsiteX1" fmla="*/ 457200 w 1672390"/>
                <a:gd name="connsiteY1" fmla="*/ 962526 h 1491915"/>
                <a:gd name="connsiteX2" fmla="*/ 842211 w 1672390"/>
                <a:gd name="connsiteY2" fmla="*/ 577515 h 1491915"/>
                <a:gd name="connsiteX3" fmla="*/ 1275348 w 1672390"/>
                <a:gd name="connsiteY3" fmla="*/ 288757 h 1491915"/>
                <a:gd name="connsiteX4" fmla="*/ 1672390 w 1672390"/>
                <a:gd name="connsiteY4" fmla="*/ 0 h 149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390" h="1491915">
                  <a:moveTo>
                    <a:pt x="0" y="1491915"/>
                  </a:moveTo>
                  <a:cubicBezTo>
                    <a:pt x="158416" y="1303420"/>
                    <a:pt x="316832" y="1114926"/>
                    <a:pt x="457200" y="962526"/>
                  </a:cubicBezTo>
                  <a:cubicBezTo>
                    <a:pt x="597568" y="810126"/>
                    <a:pt x="705853" y="689810"/>
                    <a:pt x="842211" y="577515"/>
                  </a:cubicBezTo>
                  <a:cubicBezTo>
                    <a:pt x="978569" y="465220"/>
                    <a:pt x="1136985" y="385009"/>
                    <a:pt x="1275348" y="288757"/>
                  </a:cubicBezTo>
                  <a:cubicBezTo>
                    <a:pt x="1413711" y="192505"/>
                    <a:pt x="1672390" y="0"/>
                    <a:pt x="1672390" y="0"/>
                  </a:cubicBezTo>
                </a:path>
              </a:pathLst>
            </a:cu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8484" y="3958389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bg1"/>
                  </a:solidFill>
                </a:rPr>
                <a:t>General </a:t>
              </a:r>
              <a:r>
                <a:rPr lang="en-US" u="sng" dirty="0" smtClean="0">
                  <a:solidFill>
                    <a:schemeClr val="bg1"/>
                  </a:solidFill>
                  <a:latin typeface="+mn-lt"/>
                </a:rPr>
                <a:t>E</a:t>
              </a:r>
              <a:r>
                <a:rPr lang="en-US" i="0" dirty="0" smtClean="0">
                  <a:solidFill>
                    <a:schemeClr val="bg1"/>
                  </a:solidFill>
                </a:rPr>
                <a:t> field</a:t>
              </a:r>
              <a:endParaRPr lang="en-US" i="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2"/>
          <p:cNvSpPr>
            <a:spLocks noChangeArrowheads="1"/>
          </p:cNvSpPr>
          <p:nvPr/>
        </p:nvSpPr>
        <p:spPr bwMode="auto">
          <a:xfrm>
            <a:off x="4985535" y="1968072"/>
            <a:ext cx="3048000" cy="15240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2947418" y="0"/>
            <a:ext cx="32575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12290" name="Object 42"/>
          <p:cNvGraphicFramePr>
            <a:graphicFrameLocks noChangeAspect="1"/>
          </p:cNvGraphicFramePr>
          <p:nvPr/>
        </p:nvGraphicFramePr>
        <p:xfrm>
          <a:off x="5588907" y="2388960"/>
          <a:ext cx="2051050" cy="1055688"/>
        </p:xfrm>
        <a:graphic>
          <a:graphicData uri="http://schemas.openxmlformats.org/presentationml/2006/ole">
            <p:oleObj spid="_x0000_s12584" name="Equation" r:id="rId4" imgW="939392" imgH="482391" progId="Equation.DSMT4">
              <p:embed/>
            </p:oleObj>
          </a:graphicData>
        </a:graphic>
      </p:graphicFrame>
      <p:sp>
        <p:nvSpPr>
          <p:cNvPr id="12300" name="Text Box 34"/>
          <p:cNvSpPr txBox="1">
            <a:spLocks noChangeArrowheads="1"/>
          </p:cNvSpPr>
          <p:nvPr/>
        </p:nvSpPr>
        <p:spPr bwMode="auto">
          <a:xfrm>
            <a:off x="5342723" y="2077610"/>
            <a:ext cx="2736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i="0" dirty="0">
                <a:solidFill>
                  <a:schemeClr val="bg2"/>
                </a:solidFill>
              </a:rPr>
              <a:t>Graphically evaluate</a:t>
            </a:r>
          </a:p>
        </p:txBody>
      </p:sp>
      <p:graphicFrame>
        <p:nvGraphicFramePr>
          <p:cNvPr id="1229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6855238"/>
              </p:ext>
            </p:extLst>
          </p:nvPr>
        </p:nvGraphicFramePr>
        <p:xfrm>
          <a:off x="5008563" y="3952875"/>
          <a:ext cx="3065462" cy="990600"/>
        </p:xfrm>
        <a:graphic>
          <a:graphicData uri="http://schemas.openxmlformats.org/presentationml/2006/ole">
            <p:oleObj spid="_x0000_s12585" name="Equation" r:id="rId5" imgW="1574800" imgH="508000" progId="Equation.DSMT4">
              <p:embed/>
            </p:oleObj>
          </a:graphicData>
        </a:graphic>
      </p:graphicFrame>
      <p:graphicFrame>
        <p:nvGraphicFramePr>
          <p:cNvPr id="1229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1108413"/>
              </p:ext>
            </p:extLst>
          </p:nvPr>
        </p:nvGraphicFramePr>
        <p:xfrm>
          <a:off x="5219700" y="5354638"/>
          <a:ext cx="1682750" cy="766762"/>
        </p:xfrm>
        <a:graphic>
          <a:graphicData uri="http://schemas.openxmlformats.org/presentationml/2006/ole">
            <p:oleObj spid="_x0000_s12586" name="Equation" r:id="rId6" imgW="863225" imgH="393529" progId="Equation.DSMT4">
              <p:embed/>
            </p:oleObj>
          </a:graphicData>
        </a:graphic>
      </p:graphicFrame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66896" y="5462648"/>
            <a:ext cx="3431969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i="0" dirty="0" smtClean="0">
                <a:solidFill>
                  <a:schemeClr val="bg2"/>
                </a:solidFill>
              </a:rPr>
              <a:t>The answer will be more accurate if we use a plot with more flux lines!</a:t>
            </a:r>
            <a:endParaRPr lang="en-US" sz="1400" i="0" dirty="0">
              <a:solidFill>
                <a:schemeClr val="bg2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86644" y="1238333"/>
            <a:ext cx="3338935" cy="3678172"/>
            <a:chOff x="1086644" y="1238333"/>
            <a:chExt cx="3338935" cy="3678172"/>
          </a:xfrm>
        </p:grpSpPr>
        <p:sp>
          <p:nvSpPr>
            <p:cNvPr id="12301" name="Text Box 5"/>
            <p:cNvSpPr txBox="1">
              <a:spLocks noChangeArrowheads="1"/>
            </p:cNvSpPr>
            <p:nvPr/>
          </p:nvSpPr>
          <p:spPr bwMode="auto">
            <a:xfrm>
              <a:off x="1976438" y="3543314"/>
              <a:ext cx="422275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i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>
              <a:off x="2352676" y="4032265"/>
              <a:ext cx="0" cy="884240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 flipV="1">
              <a:off x="2366963" y="2532074"/>
              <a:ext cx="0" cy="865190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4" name="Line 8"/>
            <p:cNvSpPr>
              <a:spLocks noChangeShapeType="1"/>
            </p:cNvSpPr>
            <p:nvPr/>
          </p:nvSpPr>
          <p:spPr bwMode="auto">
            <a:xfrm rot="8047814" flipV="1">
              <a:off x="2919414" y="3783028"/>
              <a:ext cx="1588" cy="917576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5" name="Line 9"/>
            <p:cNvSpPr>
              <a:spLocks noChangeShapeType="1"/>
            </p:cNvSpPr>
            <p:nvPr/>
          </p:nvSpPr>
          <p:spPr bwMode="auto">
            <a:xfrm rot="8047814">
              <a:off x="1806575" y="2692413"/>
              <a:ext cx="6350" cy="935038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rot="2320550" flipH="1" flipV="1">
              <a:off x="2852739" y="2682887"/>
              <a:ext cx="4763" cy="91281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rot="2320550" flipH="1">
              <a:off x="1808163" y="3827477"/>
              <a:ext cx="3175" cy="909640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8" name="Line 12"/>
            <p:cNvSpPr>
              <a:spLocks noChangeShapeType="1"/>
            </p:cNvSpPr>
            <p:nvPr/>
          </p:nvSpPr>
          <p:spPr bwMode="auto">
            <a:xfrm rot="5400000" flipV="1">
              <a:off x="3138489" y="3200414"/>
              <a:ext cx="0" cy="952501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9" name="Line 13"/>
            <p:cNvSpPr>
              <a:spLocks noChangeShapeType="1"/>
            </p:cNvSpPr>
            <p:nvPr/>
          </p:nvSpPr>
          <p:spPr bwMode="auto">
            <a:xfrm rot="5400000">
              <a:off x="1570038" y="3181364"/>
              <a:ext cx="0" cy="966788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0" name="Oval 14"/>
            <p:cNvSpPr>
              <a:spLocks noChangeArrowheads="1"/>
            </p:cNvSpPr>
            <p:nvPr/>
          </p:nvSpPr>
          <p:spPr bwMode="auto">
            <a:xfrm>
              <a:off x="2227263" y="3597289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15"/>
            <p:cNvSpPr>
              <a:spLocks noChangeShapeType="1"/>
            </p:cNvSpPr>
            <p:nvPr/>
          </p:nvSpPr>
          <p:spPr bwMode="auto">
            <a:xfrm rot="1418764">
              <a:off x="2036763" y="3987815"/>
              <a:ext cx="15875" cy="876302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2" name="Line 16"/>
            <p:cNvSpPr>
              <a:spLocks noChangeShapeType="1"/>
            </p:cNvSpPr>
            <p:nvPr/>
          </p:nvSpPr>
          <p:spPr bwMode="auto">
            <a:xfrm rot="1418764" flipH="1" flipV="1">
              <a:off x="2566988" y="2573349"/>
              <a:ext cx="109538" cy="889002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3" name="Line 17"/>
            <p:cNvSpPr>
              <a:spLocks noChangeShapeType="1"/>
            </p:cNvSpPr>
            <p:nvPr/>
          </p:nvSpPr>
          <p:spPr bwMode="auto">
            <a:xfrm rot="9466578" flipH="1" flipV="1">
              <a:off x="2679701" y="3965590"/>
              <a:ext cx="6350" cy="890590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4" name="Line 18"/>
            <p:cNvSpPr>
              <a:spLocks noChangeShapeType="1"/>
            </p:cNvSpPr>
            <p:nvPr/>
          </p:nvSpPr>
          <p:spPr bwMode="auto">
            <a:xfrm rot="9466578">
              <a:off x="2055813" y="2574937"/>
              <a:ext cx="1588" cy="911227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5" name="Line 19"/>
            <p:cNvSpPr>
              <a:spLocks noChangeShapeType="1"/>
            </p:cNvSpPr>
            <p:nvPr/>
          </p:nvSpPr>
          <p:spPr bwMode="auto">
            <a:xfrm rot="3739314" flipV="1">
              <a:off x="3040064" y="2913076"/>
              <a:ext cx="9525" cy="930276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6" name="Line 20"/>
            <p:cNvSpPr>
              <a:spLocks noChangeShapeType="1"/>
            </p:cNvSpPr>
            <p:nvPr/>
          </p:nvSpPr>
          <p:spPr bwMode="auto">
            <a:xfrm rot="3739314">
              <a:off x="1601788" y="3568715"/>
              <a:ext cx="7938" cy="933451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7" name="Line 21"/>
            <p:cNvSpPr>
              <a:spLocks noChangeShapeType="1"/>
            </p:cNvSpPr>
            <p:nvPr/>
          </p:nvSpPr>
          <p:spPr bwMode="auto">
            <a:xfrm rot="6818764" flipV="1">
              <a:off x="3082926" y="3541728"/>
              <a:ext cx="1588" cy="935038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8" name="Line 22"/>
            <p:cNvSpPr>
              <a:spLocks noChangeShapeType="1"/>
            </p:cNvSpPr>
            <p:nvPr/>
          </p:nvSpPr>
          <p:spPr bwMode="auto">
            <a:xfrm rot="6818764">
              <a:off x="1652588" y="2908313"/>
              <a:ext cx="7938" cy="922338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9" name="Line 24"/>
            <p:cNvSpPr>
              <a:spLocks noChangeShapeType="1"/>
            </p:cNvSpPr>
            <p:nvPr/>
          </p:nvSpPr>
          <p:spPr bwMode="auto">
            <a:xfrm flipV="1">
              <a:off x="2498726" y="3681427"/>
              <a:ext cx="156368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0" name="Line 25"/>
            <p:cNvSpPr>
              <a:spLocks noChangeShapeType="1"/>
            </p:cNvSpPr>
            <p:nvPr/>
          </p:nvSpPr>
          <p:spPr bwMode="auto">
            <a:xfrm flipH="1" flipV="1">
              <a:off x="2360613" y="1676410"/>
              <a:ext cx="9525" cy="190183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3" name="Rectangle 28"/>
            <p:cNvSpPr>
              <a:spLocks noChangeArrowheads="1"/>
            </p:cNvSpPr>
            <p:nvPr/>
          </p:nvSpPr>
          <p:spPr bwMode="auto">
            <a:xfrm>
              <a:off x="3030539" y="2843225"/>
              <a:ext cx="336550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C</a:t>
              </a:r>
              <a:endParaRPr lang="en-US" dirty="0">
                <a:solidFill>
                  <a:schemeClr val="bg2"/>
                </a:solidFill>
                <a:sym typeface="Symbol" pitchFamily="18" charset="2"/>
              </a:endParaRPr>
            </a:p>
          </p:txBody>
        </p:sp>
        <p:sp>
          <p:nvSpPr>
            <p:cNvPr id="12324" name="Freeform 30"/>
            <p:cNvSpPr>
              <a:spLocks/>
            </p:cNvSpPr>
            <p:nvPr/>
          </p:nvSpPr>
          <p:spPr bwMode="auto">
            <a:xfrm>
              <a:off x="2109788" y="2828937"/>
              <a:ext cx="1133476" cy="647702"/>
            </a:xfrm>
            <a:custGeom>
              <a:avLst/>
              <a:gdLst>
                <a:gd name="T0" fmla="*/ 0 w 783"/>
                <a:gd name="T1" fmla="*/ 0 h 861"/>
                <a:gd name="T2" fmla="*/ 314 w 783"/>
                <a:gd name="T3" fmla="*/ 55 h 861"/>
                <a:gd name="T4" fmla="*/ 550 w 783"/>
                <a:gd name="T5" fmla="*/ 105 h 861"/>
                <a:gd name="T6" fmla="*/ 633 w 783"/>
                <a:gd name="T7" fmla="*/ 159 h 861"/>
                <a:gd name="T8" fmla="*/ 651 w 783"/>
                <a:gd name="T9" fmla="*/ 193 h 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861"/>
                <a:gd name="T17" fmla="*/ 783 w 783"/>
                <a:gd name="T18" fmla="*/ 861 h 8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861">
                  <a:moveTo>
                    <a:pt x="0" y="0"/>
                  </a:moveTo>
                  <a:cubicBezTo>
                    <a:pt x="154" y="131"/>
                    <a:pt x="219" y="168"/>
                    <a:pt x="377" y="246"/>
                  </a:cubicBezTo>
                  <a:cubicBezTo>
                    <a:pt x="488" y="329"/>
                    <a:pt x="536" y="328"/>
                    <a:pt x="661" y="468"/>
                  </a:cubicBezTo>
                  <a:cubicBezTo>
                    <a:pt x="730" y="591"/>
                    <a:pt x="741" y="641"/>
                    <a:pt x="761" y="706"/>
                  </a:cubicBezTo>
                  <a:lnTo>
                    <a:pt x="783" y="861"/>
                  </a:ln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5" name="Oval 31"/>
            <p:cNvSpPr>
              <a:spLocks noChangeArrowheads="1"/>
            </p:cNvSpPr>
            <p:nvPr/>
          </p:nvSpPr>
          <p:spPr bwMode="auto">
            <a:xfrm>
              <a:off x="3201989" y="3462351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Oval 32"/>
            <p:cNvSpPr>
              <a:spLocks noChangeArrowheads="1"/>
            </p:cNvSpPr>
            <p:nvPr/>
          </p:nvSpPr>
          <p:spPr bwMode="auto">
            <a:xfrm>
              <a:off x="2035176" y="2757500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" name="Object 5"/>
            <p:cNvGraphicFramePr>
              <a:graphicFrameLocks noChangeAspect="1"/>
            </p:cNvGraphicFramePr>
            <p:nvPr/>
          </p:nvGraphicFramePr>
          <p:xfrm>
            <a:off x="4203329" y="3572844"/>
            <a:ext cx="222250" cy="244475"/>
          </p:xfrm>
          <a:graphic>
            <a:graphicData uri="http://schemas.openxmlformats.org/presentationml/2006/ole">
              <p:oleObj spid="_x0000_s12587" name="Equation" r:id="rId7" imgW="126835" imgH="139518" progId="Equation.DSMT4">
                <p:embed/>
              </p:oleObj>
            </a:graphicData>
          </a:graphic>
        </p:graphicFrame>
        <p:graphicFrame>
          <p:nvGraphicFramePr>
            <p:cNvPr id="2" name="Object 6"/>
            <p:cNvGraphicFramePr>
              <a:graphicFrameLocks noChangeAspect="1"/>
            </p:cNvGraphicFramePr>
            <p:nvPr/>
          </p:nvGraphicFramePr>
          <p:xfrm>
            <a:off x="2230438" y="1246188"/>
            <a:ext cx="244475" cy="288925"/>
          </p:xfrm>
          <a:graphic>
            <a:graphicData uri="http://schemas.openxmlformats.org/presentationml/2006/ole">
              <p:oleObj spid="_x0000_s12588" name="Equation" r:id="rId8" imgW="139579" imgH="164957" progId="Equation.DSMT4">
                <p:embed/>
              </p:oleObj>
            </a:graphicData>
          </a:graphic>
        </p:graphicFrame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2797773" y="1238333"/>
            <a:ext cx="1511300" cy="444500"/>
          </p:xfrm>
          <a:graphic>
            <a:graphicData uri="http://schemas.openxmlformats.org/presentationml/2006/ole">
              <p:oleObj spid="_x0000_s12589" name="Equation" r:id="rId9" imgW="863225" imgH="253890" progId="Equation.DSMT4">
                <p:embed/>
              </p:oleObj>
            </a:graphicData>
          </a:graphic>
        </p:graphicFrame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2601892" y="1896297"/>
            <a:ext cx="1696976" cy="343006"/>
          </p:xfrm>
          <a:graphic>
            <a:graphicData uri="http://schemas.openxmlformats.org/presentationml/2006/ole">
              <p:oleObj spid="_x0000_s12590" name="Equation" r:id="rId10" imgW="1193800" imgH="241300" progId="Equation.DSMT4">
                <p:embed/>
              </p:oleObj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6065779" y="1407119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 smtClean="0">
                <a:solidFill>
                  <a:srgbClr val="FF00FF"/>
                </a:solidFill>
              </a:rPr>
              <a:t>Goal:</a:t>
            </a:r>
            <a:endParaRPr lang="en-US" sz="2400" b="1" i="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042"/>
          <p:cNvSpPr txBox="1">
            <a:spLocks noChangeArrowheads="1"/>
          </p:cNvSpPr>
          <p:nvPr/>
        </p:nvSpPr>
        <p:spPr bwMode="auto">
          <a:xfrm>
            <a:off x="854197" y="1886095"/>
            <a:ext cx="232627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bg1"/>
                </a:solidFill>
              </a:rPr>
              <a:t>Line </a:t>
            </a:r>
            <a:r>
              <a:rPr lang="en-US" i="0" dirty="0" smtClean="0">
                <a:solidFill>
                  <a:schemeClr val="bg1"/>
                </a:solidFill>
              </a:rPr>
              <a:t>charge example</a:t>
            </a:r>
            <a:endParaRPr lang="en-US" i="0" u="sng" dirty="0">
              <a:solidFill>
                <a:schemeClr val="bg1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46100" y="0"/>
            <a:ext cx="80533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Equipotential </a:t>
            </a: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Contours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3198" y="923876"/>
            <a:ext cx="84457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bg1"/>
                </a:solidFill>
              </a:rPr>
              <a:t>An equipotential contour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+mn-lt"/>
              </a:rPr>
              <a:t>V</a:t>
            </a:r>
            <a:r>
              <a:rPr lang="en-US" i="0" dirty="0" smtClean="0">
                <a:solidFill>
                  <a:schemeClr val="bg1"/>
                </a:solidFill>
              </a:rPr>
              <a:t> is a contour on which the </a:t>
            </a:r>
            <a:r>
              <a:rPr lang="en-US" i="0" u="sng" dirty="0" smtClean="0">
                <a:solidFill>
                  <a:schemeClr val="bg1"/>
                </a:solidFill>
              </a:rPr>
              <a:t>potential is constant</a:t>
            </a:r>
            <a:r>
              <a:rPr lang="en-US" i="0" dirty="0" smtClean="0">
                <a:solidFill>
                  <a:schemeClr val="bg1"/>
                </a:solidFill>
              </a:rPr>
              <a:t>. </a:t>
            </a:r>
            <a:endParaRPr lang="en-US" i="0" dirty="0">
              <a:solidFill>
                <a:schemeClr val="bg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114425" y="1565275"/>
            <a:ext cx="6521409" cy="5020438"/>
            <a:chOff x="1114425" y="1565275"/>
            <a:chExt cx="6521409" cy="5020438"/>
          </a:xfrm>
        </p:grpSpPr>
        <p:sp>
          <p:nvSpPr>
            <p:cNvPr id="22535" name="Line 1069"/>
            <p:cNvSpPr>
              <a:spLocks noChangeShapeType="1"/>
            </p:cNvSpPr>
            <p:nvPr/>
          </p:nvSpPr>
          <p:spPr bwMode="auto">
            <a:xfrm>
              <a:off x="2065338" y="3779236"/>
              <a:ext cx="44370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6" name="Text Box 1049"/>
            <p:cNvSpPr txBox="1">
              <a:spLocks noChangeArrowheads="1"/>
            </p:cNvSpPr>
            <p:nvPr/>
          </p:nvSpPr>
          <p:spPr bwMode="auto">
            <a:xfrm>
              <a:off x="3892551" y="3612549"/>
              <a:ext cx="523875" cy="3984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i="0">
                <a:latin typeface="Times New Roman" pitchFamily="18" charset="0"/>
              </a:endParaRPr>
            </a:p>
          </p:txBody>
        </p:sp>
        <p:sp>
          <p:nvSpPr>
            <p:cNvPr id="22537" name="Line 1050"/>
            <p:cNvSpPr>
              <a:spLocks noChangeShapeType="1"/>
            </p:cNvSpPr>
            <p:nvPr/>
          </p:nvSpPr>
          <p:spPr bwMode="auto">
            <a:xfrm>
              <a:off x="4359276" y="4187224"/>
              <a:ext cx="0" cy="1036639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8" name="Line 1051"/>
            <p:cNvSpPr>
              <a:spLocks noChangeShapeType="1"/>
            </p:cNvSpPr>
            <p:nvPr/>
          </p:nvSpPr>
          <p:spPr bwMode="auto">
            <a:xfrm flipV="1">
              <a:off x="4376738" y="2426685"/>
              <a:ext cx="0" cy="1016001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9" name="Line 1052"/>
            <p:cNvSpPr>
              <a:spLocks noChangeShapeType="1"/>
            </p:cNvSpPr>
            <p:nvPr/>
          </p:nvSpPr>
          <p:spPr bwMode="auto">
            <a:xfrm rot="8047814" flipV="1">
              <a:off x="5060950" y="3863375"/>
              <a:ext cx="3175" cy="1135063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0" name="Line 1053"/>
            <p:cNvSpPr>
              <a:spLocks noChangeShapeType="1"/>
            </p:cNvSpPr>
            <p:nvPr/>
          </p:nvSpPr>
          <p:spPr bwMode="auto">
            <a:xfrm rot="8047814">
              <a:off x="3681413" y="2587023"/>
              <a:ext cx="7938" cy="1155700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1" name="Line 1054"/>
            <p:cNvSpPr>
              <a:spLocks noChangeShapeType="1"/>
            </p:cNvSpPr>
            <p:nvPr/>
          </p:nvSpPr>
          <p:spPr bwMode="auto">
            <a:xfrm rot="2320550" flipV="1">
              <a:off x="4995863" y="2571147"/>
              <a:ext cx="68263" cy="1135064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2" name="Line 1055"/>
            <p:cNvSpPr>
              <a:spLocks noChangeShapeType="1"/>
            </p:cNvSpPr>
            <p:nvPr/>
          </p:nvSpPr>
          <p:spPr bwMode="auto">
            <a:xfrm rot="2320550" flipH="1">
              <a:off x="3606801" y="3918937"/>
              <a:ext cx="93663" cy="1055689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3" name="Line 1056"/>
            <p:cNvSpPr>
              <a:spLocks noChangeShapeType="1"/>
            </p:cNvSpPr>
            <p:nvPr/>
          </p:nvSpPr>
          <p:spPr bwMode="auto">
            <a:xfrm rot="5400000" flipV="1">
              <a:off x="5330826" y="3193449"/>
              <a:ext cx="0" cy="1179513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4" name="Line 1057"/>
            <p:cNvSpPr>
              <a:spLocks noChangeShapeType="1"/>
            </p:cNvSpPr>
            <p:nvPr/>
          </p:nvSpPr>
          <p:spPr bwMode="auto">
            <a:xfrm rot="5400000">
              <a:off x="3389313" y="3195036"/>
              <a:ext cx="0" cy="119697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5" name="Line 1059"/>
            <p:cNvSpPr>
              <a:spLocks noChangeShapeType="1"/>
            </p:cNvSpPr>
            <p:nvPr/>
          </p:nvSpPr>
          <p:spPr bwMode="auto">
            <a:xfrm rot="1418764">
              <a:off x="3967163" y="4131662"/>
              <a:ext cx="20638" cy="1031876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6" name="Line 1060"/>
            <p:cNvSpPr>
              <a:spLocks noChangeShapeType="1"/>
            </p:cNvSpPr>
            <p:nvPr/>
          </p:nvSpPr>
          <p:spPr bwMode="auto">
            <a:xfrm rot="1418764" flipH="1" flipV="1">
              <a:off x="4622801" y="2475897"/>
              <a:ext cx="134938" cy="1041401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7" name="Line 1061"/>
            <p:cNvSpPr>
              <a:spLocks noChangeShapeType="1"/>
            </p:cNvSpPr>
            <p:nvPr/>
          </p:nvSpPr>
          <p:spPr bwMode="auto">
            <a:xfrm rot="9466578" flipH="1" flipV="1">
              <a:off x="4762501" y="4107849"/>
              <a:ext cx="9525" cy="1046164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8" name="Line 1062"/>
            <p:cNvSpPr>
              <a:spLocks noChangeShapeType="1"/>
            </p:cNvSpPr>
            <p:nvPr/>
          </p:nvSpPr>
          <p:spPr bwMode="auto">
            <a:xfrm rot="9466578">
              <a:off x="3989388" y="2475897"/>
              <a:ext cx="3175" cy="1068389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9" name="Line 1063"/>
            <p:cNvSpPr>
              <a:spLocks noChangeShapeType="1"/>
            </p:cNvSpPr>
            <p:nvPr/>
          </p:nvSpPr>
          <p:spPr bwMode="auto">
            <a:xfrm rot="3739314" flipV="1">
              <a:off x="5207000" y="2890236"/>
              <a:ext cx="87313" cy="113347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0" name="Line 1064"/>
            <p:cNvSpPr>
              <a:spLocks noChangeShapeType="1"/>
            </p:cNvSpPr>
            <p:nvPr/>
          </p:nvSpPr>
          <p:spPr bwMode="auto">
            <a:xfrm rot="3739314" flipH="1">
              <a:off x="3392488" y="3583974"/>
              <a:ext cx="79375" cy="110807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1" name="Line 1065"/>
            <p:cNvSpPr>
              <a:spLocks noChangeShapeType="1"/>
            </p:cNvSpPr>
            <p:nvPr/>
          </p:nvSpPr>
          <p:spPr bwMode="auto">
            <a:xfrm rot="6818764" flipV="1">
              <a:off x="5264151" y="3580799"/>
              <a:ext cx="0" cy="1157288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2" name="Line 1066"/>
            <p:cNvSpPr>
              <a:spLocks noChangeShapeType="1"/>
            </p:cNvSpPr>
            <p:nvPr/>
          </p:nvSpPr>
          <p:spPr bwMode="auto">
            <a:xfrm rot="6818764">
              <a:off x="3397250" y="2874361"/>
              <a:ext cx="96838" cy="118427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4" name="Line 1070"/>
            <p:cNvSpPr>
              <a:spLocks noChangeShapeType="1"/>
            </p:cNvSpPr>
            <p:nvPr/>
          </p:nvSpPr>
          <p:spPr bwMode="auto">
            <a:xfrm flipV="1">
              <a:off x="4349751" y="1972659"/>
              <a:ext cx="11113" cy="34909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6" name="Oval 1074"/>
            <p:cNvSpPr>
              <a:spLocks noChangeArrowheads="1"/>
            </p:cNvSpPr>
            <p:nvPr/>
          </p:nvSpPr>
          <p:spPr bwMode="auto">
            <a:xfrm>
              <a:off x="3524251" y="3014060"/>
              <a:ext cx="1636713" cy="158115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Oval 1075"/>
            <p:cNvSpPr>
              <a:spLocks noChangeArrowheads="1"/>
            </p:cNvSpPr>
            <p:nvPr/>
          </p:nvSpPr>
          <p:spPr bwMode="auto">
            <a:xfrm>
              <a:off x="3255963" y="2680685"/>
              <a:ext cx="2243138" cy="226060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8" name="Oval 1076"/>
            <p:cNvSpPr>
              <a:spLocks noChangeArrowheads="1"/>
            </p:cNvSpPr>
            <p:nvPr/>
          </p:nvSpPr>
          <p:spPr bwMode="auto">
            <a:xfrm>
              <a:off x="3816351" y="3274411"/>
              <a:ext cx="1073150" cy="1060451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1081"/>
            <p:cNvSpPr>
              <a:spLocks noChangeArrowheads="1"/>
            </p:cNvSpPr>
            <p:nvPr/>
          </p:nvSpPr>
          <p:spPr bwMode="auto">
            <a:xfrm>
              <a:off x="4019551" y="3496661"/>
              <a:ext cx="676275" cy="609601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Oval 1058"/>
            <p:cNvSpPr>
              <a:spLocks noChangeArrowheads="1"/>
            </p:cNvSpPr>
            <p:nvPr/>
          </p:nvSpPr>
          <p:spPr bwMode="auto">
            <a:xfrm>
              <a:off x="4249738" y="3683986"/>
              <a:ext cx="220663" cy="1968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14425" y="5808836"/>
              <a:ext cx="2779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FF0000"/>
                  </a:solidFill>
                </a:rPr>
                <a:t>Equipotential contours </a:t>
              </a:r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baseline="-25000" dirty="0" smtClean="0">
                  <a:solidFill>
                    <a:srgbClr val="FF0000"/>
                  </a:solidFill>
                  <a:latin typeface="+mn-lt"/>
                </a:rPr>
                <a:t>V</a:t>
              </a:r>
              <a:endParaRPr lang="en-US" baseline="-25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3467100" y="4656311"/>
              <a:ext cx="723900" cy="1181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4714875" y="4227687"/>
              <a:ext cx="295275" cy="1943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5353050" y="4399137"/>
              <a:ext cx="1085850" cy="8858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 flipV="1">
              <a:off x="4914900" y="4465812"/>
              <a:ext cx="1219200" cy="14763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5905500" y="2694161"/>
              <a:ext cx="11592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bg2"/>
                  </a:solidFill>
                </a:rPr>
                <a:t>Flux lines</a:t>
              </a:r>
              <a:endParaRPr lang="en-US" i="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241665" name="Object 43"/>
            <p:cNvGraphicFramePr>
              <a:graphicFrameLocks noChangeAspect="1"/>
            </p:cNvGraphicFramePr>
            <p:nvPr/>
          </p:nvGraphicFramePr>
          <p:xfrm>
            <a:off x="5393006" y="2216789"/>
            <a:ext cx="296863" cy="396875"/>
          </p:xfrm>
          <a:graphic>
            <a:graphicData uri="http://schemas.openxmlformats.org/presentationml/2006/ole">
              <p:oleObj spid="_x0000_s241959" name="Equation" r:id="rId4" imgW="152268" imgH="203024" progId="Equation.DSMT4">
                <p:embed/>
              </p:oleObj>
            </a:graphicData>
          </a:graphic>
        </p:graphicFrame>
        <p:graphicFrame>
          <p:nvGraphicFramePr>
            <p:cNvPr id="47" name="Object 5"/>
            <p:cNvGraphicFramePr>
              <a:graphicFrameLocks noChangeAspect="1"/>
            </p:cNvGraphicFramePr>
            <p:nvPr/>
          </p:nvGraphicFramePr>
          <p:xfrm>
            <a:off x="6625895" y="3667847"/>
            <a:ext cx="222250" cy="244475"/>
          </p:xfrm>
          <a:graphic>
            <a:graphicData uri="http://schemas.openxmlformats.org/presentationml/2006/ole">
              <p:oleObj spid="_x0000_s241960" name="Equation" r:id="rId5" imgW="126835" imgH="139518" progId="Equation.DSMT4">
                <p:embed/>
              </p:oleObj>
            </a:graphicData>
          </a:graphic>
        </p:graphicFrame>
        <p:graphicFrame>
          <p:nvGraphicFramePr>
            <p:cNvPr id="241667" name="Object 3"/>
            <p:cNvGraphicFramePr>
              <a:graphicFrameLocks noChangeAspect="1"/>
            </p:cNvGraphicFramePr>
            <p:nvPr/>
          </p:nvGraphicFramePr>
          <p:xfrm>
            <a:off x="4238625" y="1565275"/>
            <a:ext cx="244475" cy="288925"/>
          </p:xfrm>
          <a:graphic>
            <a:graphicData uri="http://schemas.openxmlformats.org/presentationml/2006/ole">
              <p:oleObj spid="_x0000_s241961" name="Equation" r:id="rId6" imgW="139579" imgH="164957" progId="Equation.DSMT4">
                <p:embed/>
              </p:oleObj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/>
          </p:nvGraphicFramePr>
          <p:xfrm>
            <a:off x="2972913" y="2792538"/>
            <a:ext cx="377825" cy="400050"/>
          </p:xfrm>
          <a:graphic>
            <a:graphicData uri="http://schemas.openxmlformats.org/presentationml/2006/ole">
              <p:oleObj spid="_x0000_s241962" name="Equation" r:id="rId7" imgW="215806" imgH="228501" progId="Equation.DSMT4">
                <p:embed/>
              </p:oleObj>
            </a:graphicData>
          </a:graphic>
        </p:graphicFrame>
        <p:graphicFrame>
          <p:nvGraphicFramePr>
            <p:cNvPr id="51" name="Object 7"/>
            <p:cNvGraphicFramePr>
              <a:graphicFrameLocks noChangeAspect="1"/>
            </p:cNvGraphicFramePr>
            <p:nvPr/>
          </p:nvGraphicFramePr>
          <p:xfrm>
            <a:off x="6589920" y="5146131"/>
            <a:ext cx="1045914" cy="360660"/>
          </p:xfrm>
          <a:graphic>
            <a:graphicData uri="http://schemas.openxmlformats.org/presentationml/2006/ole">
              <p:oleObj spid="_x0000_s241963" name="Equation" r:id="rId8" imgW="736280" imgH="253890" progId="Equation.DSMT4">
                <p:embed/>
              </p:oleObj>
            </a:graphicData>
          </a:graphic>
        </p:graphicFrame>
        <p:graphicFrame>
          <p:nvGraphicFramePr>
            <p:cNvPr id="241670" name="Object 6"/>
            <p:cNvGraphicFramePr>
              <a:graphicFrameLocks noChangeAspect="1"/>
            </p:cNvGraphicFramePr>
            <p:nvPr/>
          </p:nvGraphicFramePr>
          <p:xfrm>
            <a:off x="6278563" y="5905500"/>
            <a:ext cx="901700" cy="360363"/>
          </p:xfrm>
          <a:graphic>
            <a:graphicData uri="http://schemas.openxmlformats.org/presentationml/2006/ole">
              <p:oleObj spid="_x0000_s241964" name="Equation" r:id="rId9" imgW="634725" imgH="253890" progId="Equation.DSMT4">
                <p:embed/>
              </p:oleObj>
            </a:graphicData>
          </a:graphic>
        </p:graphicFrame>
        <p:graphicFrame>
          <p:nvGraphicFramePr>
            <p:cNvPr id="241671" name="Object 7"/>
            <p:cNvGraphicFramePr>
              <a:graphicFrameLocks noChangeAspect="1"/>
            </p:cNvGraphicFramePr>
            <p:nvPr/>
          </p:nvGraphicFramePr>
          <p:xfrm>
            <a:off x="4521428" y="6225350"/>
            <a:ext cx="1046162" cy="360363"/>
          </p:xfrm>
          <a:graphic>
            <a:graphicData uri="http://schemas.openxmlformats.org/presentationml/2006/ole">
              <p:oleObj spid="_x0000_s241965" name="Equation" r:id="rId10" imgW="736280" imgH="25389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5"/>
          <p:cNvSpPr>
            <a:spLocks noChangeArrowheads="1"/>
          </p:cNvSpPr>
          <p:nvPr/>
        </p:nvSpPr>
        <p:spPr bwMode="auto">
          <a:xfrm>
            <a:off x="3306820" y="1730077"/>
            <a:ext cx="1695450" cy="741363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546100" y="0"/>
            <a:ext cx="80533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Equipotential </a:t>
            </a: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Contours (cont.)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6" name="Text Box 68"/>
          <p:cNvSpPr txBox="1">
            <a:spLocks noChangeArrowheads="1"/>
          </p:cNvSpPr>
          <p:nvPr/>
        </p:nvSpPr>
        <p:spPr bwMode="auto">
          <a:xfrm>
            <a:off x="3473991" y="1144564"/>
            <a:ext cx="143340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0" dirty="0" smtClean="0">
                <a:solidFill>
                  <a:schemeClr val="bg1"/>
                </a:solidFill>
              </a:rPr>
              <a:t>Property: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3563" y="3301991"/>
            <a:ext cx="4060372" cy="646331"/>
          </a:xfrm>
          <a:prstGeom prst="rect">
            <a:avLst/>
          </a:prstGeom>
          <a:solidFill>
            <a:srgbClr val="CCFFFF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bg1"/>
                </a:solidFill>
              </a:rPr>
              <a:t>The flux line are always perpendicular to the equipotential contours. 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692" y="417004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(proof on next slide)</a:t>
            </a:r>
            <a:endParaRPr lang="en-US" i="0" dirty="0">
              <a:solidFill>
                <a:schemeClr val="bg1"/>
              </a:solidFill>
            </a:endParaRPr>
          </a:p>
        </p:txBody>
      </p:sp>
      <p:graphicFrame>
        <p:nvGraphicFramePr>
          <p:cNvPr id="25" name="Object 43"/>
          <p:cNvGraphicFramePr>
            <a:graphicFrameLocks noChangeAspect="1"/>
          </p:cNvGraphicFramePr>
          <p:nvPr/>
        </p:nvGraphicFramePr>
        <p:xfrm>
          <a:off x="3705637" y="1880219"/>
          <a:ext cx="938213" cy="446088"/>
        </p:xfrm>
        <a:graphic>
          <a:graphicData uri="http://schemas.openxmlformats.org/presentationml/2006/ole">
            <p:oleObj spid="_x0000_s239743" name="Equation" r:id="rId4" imgW="482391" imgH="228501" progId="Equation.DSMT4">
              <p:embed/>
            </p:oleObj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289812" y="3444711"/>
            <a:ext cx="3119438" cy="2566388"/>
            <a:chOff x="289812" y="3444711"/>
            <a:chExt cx="3119438" cy="2566388"/>
          </a:xfrm>
        </p:grpSpPr>
        <p:sp>
          <p:nvSpPr>
            <p:cNvPr id="13323" name="Text Box 74"/>
            <p:cNvSpPr txBox="1">
              <a:spLocks noChangeArrowheads="1"/>
            </p:cNvSpPr>
            <p:nvPr/>
          </p:nvSpPr>
          <p:spPr bwMode="auto">
            <a:xfrm>
              <a:off x="1316100" y="5610989"/>
              <a:ext cx="1890261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sz="2000" i="0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</a:t>
              </a:r>
              <a:r>
                <a:rPr lang="en-US" sz="2000" i="0" dirty="0" smtClean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= </a:t>
              </a:r>
              <a:r>
                <a:rPr lang="en-US" sz="2000" i="0" dirty="0">
                  <a:solidFill>
                    <a:schemeClr val="bg2"/>
                  </a:solidFill>
                  <a:sym typeface="Symbol" pitchFamily="18" charset="2"/>
                </a:rPr>
                <a:t>constant </a:t>
              </a:r>
              <a:r>
                <a:rPr lang="en-US" sz="2000" i="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13325" name="Arc 65"/>
            <p:cNvSpPr>
              <a:spLocks/>
            </p:cNvSpPr>
            <p:nvPr/>
          </p:nvSpPr>
          <p:spPr bwMode="auto">
            <a:xfrm>
              <a:off x="1942400" y="3536270"/>
              <a:ext cx="828675" cy="1697037"/>
            </a:xfrm>
            <a:custGeom>
              <a:avLst/>
              <a:gdLst>
                <a:gd name="T0" fmla="*/ 0 w 21600"/>
                <a:gd name="T1" fmla="*/ 0 h 23749"/>
                <a:gd name="T2" fmla="*/ 0 w 21600"/>
                <a:gd name="T3" fmla="*/ 2 h 23749"/>
                <a:gd name="T4" fmla="*/ 0 w 21600"/>
                <a:gd name="T5" fmla="*/ 2 h 23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49"/>
                <a:gd name="T11" fmla="*/ 21600 w 21600"/>
                <a:gd name="T12" fmla="*/ 23749 h 23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49" fill="none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</a:path>
                <a:path w="21600" h="23749" stroke="0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  <a:lnTo>
                    <a:pt x="0" y="2125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Arc 51"/>
            <p:cNvSpPr>
              <a:spLocks/>
            </p:cNvSpPr>
            <p:nvPr/>
          </p:nvSpPr>
          <p:spPr bwMode="auto">
            <a:xfrm rot="20455966" flipV="1">
              <a:off x="289812" y="3733120"/>
              <a:ext cx="2535238" cy="511175"/>
            </a:xfrm>
            <a:custGeom>
              <a:avLst/>
              <a:gdLst>
                <a:gd name="T0" fmla="*/ 1 w 20156"/>
                <a:gd name="T1" fmla="*/ 0 h 21555"/>
                <a:gd name="T2" fmla="*/ 10 w 20156"/>
                <a:gd name="T3" fmla="*/ 0 h 21555"/>
                <a:gd name="T4" fmla="*/ 0 w 20156"/>
                <a:gd name="T5" fmla="*/ 0 h 21555"/>
                <a:gd name="T6" fmla="*/ 0 60000 65536"/>
                <a:gd name="T7" fmla="*/ 0 60000 65536"/>
                <a:gd name="T8" fmla="*/ 0 60000 65536"/>
                <a:gd name="T9" fmla="*/ 0 w 20156"/>
                <a:gd name="T10" fmla="*/ 0 h 21555"/>
                <a:gd name="T11" fmla="*/ 20156 w 20156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6" h="21555" fill="none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</a:path>
                <a:path w="20156" h="21555" stroke="0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  <a:lnTo>
                    <a:pt x="0" y="21555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Arc 52"/>
            <p:cNvSpPr>
              <a:spLocks/>
            </p:cNvSpPr>
            <p:nvPr/>
          </p:nvSpPr>
          <p:spPr bwMode="auto">
            <a:xfrm rot="20455966" flipV="1">
              <a:off x="315212" y="3849007"/>
              <a:ext cx="2687638" cy="609600"/>
            </a:xfrm>
            <a:custGeom>
              <a:avLst/>
              <a:gdLst>
                <a:gd name="T0" fmla="*/ 1 w 17592"/>
                <a:gd name="T1" fmla="*/ 0 h 21552"/>
                <a:gd name="T2" fmla="*/ 16 w 17592"/>
                <a:gd name="T3" fmla="*/ 0 h 21552"/>
                <a:gd name="T4" fmla="*/ 0 w 17592"/>
                <a:gd name="T5" fmla="*/ 0 h 21552"/>
                <a:gd name="T6" fmla="*/ 0 60000 65536"/>
                <a:gd name="T7" fmla="*/ 0 60000 65536"/>
                <a:gd name="T8" fmla="*/ 0 60000 65536"/>
                <a:gd name="T9" fmla="*/ 0 w 17592"/>
                <a:gd name="T10" fmla="*/ 0 h 21552"/>
                <a:gd name="T11" fmla="*/ 17592 w 17592"/>
                <a:gd name="T12" fmla="*/ 21552 h 21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92" h="21552" fill="none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</a:path>
                <a:path w="17592" h="21552" stroke="0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  <a:lnTo>
                    <a:pt x="0" y="21552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Arc 54"/>
            <p:cNvSpPr>
              <a:spLocks/>
            </p:cNvSpPr>
            <p:nvPr/>
          </p:nvSpPr>
          <p:spPr bwMode="auto">
            <a:xfrm rot="20455966">
              <a:off x="658112" y="4922157"/>
              <a:ext cx="2751138" cy="293687"/>
            </a:xfrm>
            <a:custGeom>
              <a:avLst/>
              <a:gdLst>
                <a:gd name="T0" fmla="*/ 1 w 20836"/>
                <a:gd name="T1" fmla="*/ 0 h 21550"/>
                <a:gd name="T2" fmla="*/ 12 w 20836"/>
                <a:gd name="T3" fmla="*/ 0 h 21550"/>
                <a:gd name="T4" fmla="*/ 0 w 20836"/>
                <a:gd name="T5" fmla="*/ 0 h 21550"/>
                <a:gd name="T6" fmla="*/ 0 60000 65536"/>
                <a:gd name="T7" fmla="*/ 0 60000 65536"/>
                <a:gd name="T8" fmla="*/ 0 60000 65536"/>
                <a:gd name="T9" fmla="*/ 0 w 20836"/>
                <a:gd name="T10" fmla="*/ 0 h 21550"/>
                <a:gd name="T11" fmla="*/ 20836 w 20836"/>
                <a:gd name="T12" fmla="*/ 21550 h 21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36" h="21550" fill="none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</a:path>
                <a:path w="20836" h="21550" stroke="0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  <a:lnTo>
                    <a:pt x="0" y="21550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Arc 56"/>
            <p:cNvSpPr>
              <a:spLocks/>
            </p:cNvSpPr>
            <p:nvPr/>
          </p:nvSpPr>
          <p:spPr bwMode="auto">
            <a:xfrm rot="20455966">
              <a:off x="634300" y="4703082"/>
              <a:ext cx="2749550" cy="396875"/>
            </a:xfrm>
            <a:custGeom>
              <a:avLst/>
              <a:gdLst>
                <a:gd name="T0" fmla="*/ 1 w 17999"/>
                <a:gd name="T1" fmla="*/ 0 h 21575"/>
                <a:gd name="T2" fmla="*/ 16 w 17999"/>
                <a:gd name="T3" fmla="*/ 0 h 21575"/>
                <a:gd name="T4" fmla="*/ 0 w 17999"/>
                <a:gd name="T5" fmla="*/ 0 h 21575"/>
                <a:gd name="T6" fmla="*/ 0 60000 65536"/>
                <a:gd name="T7" fmla="*/ 0 60000 65536"/>
                <a:gd name="T8" fmla="*/ 0 60000 65536"/>
                <a:gd name="T9" fmla="*/ 0 w 17999"/>
                <a:gd name="T10" fmla="*/ 0 h 21575"/>
                <a:gd name="T11" fmla="*/ 17999 w 17999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9" h="21575" fill="none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</a:path>
                <a:path w="17999" h="21575" stroke="0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57"/>
            <p:cNvSpPr>
              <a:spLocks noChangeShapeType="1"/>
            </p:cNvSpPr>
            <p:nvPr/>
          </p:nvSpPr>
          <p:spPr bwMode="auto">
            <a:xfrm rot="20455966" flipV="1">
              <a:off x="677162" y="4542745"/>
              <a:ext cx="2559050" cy="12700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rc 28"/>
            <p:cNvSpPr>
              <a:spLocks/>
            </p:cNvSpPr>
            <p:nvPr/>
          </p:nvSpPr>
          <p:spPr bwMode="auto">
            <a:xfrm rot="21089988">
              <a:off x="1137492" y="3948746"/>
              <a:ext cx="828675" cy="1447800"/>
            </a:xfrm>
            <a:custGeom>
              <a:avLst/>
              <a:gdLst>
                <a:gd name="T0" fmla="*/ 0 w 21600"/>
                <a:gd name="T1" fmla="*/ 0 h 20890"/>
                <a:gd name="T2" fmla="*/ 0 w 21600"/>
                <a:gd name="T3" fmla="*/ 2 h 20890"/>
                <a:gd name="T4" fmla="*/ 0 w 21600"/>
                <a:gd name="T5" fmla="*/ 2 h 208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90"/>
                <a:gd name="T11" fmla="*/ 21600 w 21600"/>
                <a:gd name="T12" fmla="*/ 20890 h 20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90" fill="none" extrusionOk="0">
                  <a:moveTo>
                    <a:pt x="11318" y="0"/>
                  </a:moveTo>
                  <a:cubicBezTo>
                    <a:pt x="17707" y="3931"/>
                    <a:pt x="21600" y="10895"/>
                    <a:pt x="21600" y="18397"/>
                  </a:cubicBezTo>
                  <a:cubicBezTo>
                    <a:pt x="21600" y="19230"/>
                    <a:pt x="21551" y="20062"/>
                    <a:pt x="21455" y="20889"/>
                  </a:cubicBezTo>
                </a:path>
                <a:path w="21600" h="20890" stroke="0" extrusionOk="0">
                  <a:moveTo>
                    <a:pt x="11318" y="0"/>
                  </a:moveTo>
                  <a:cubicBezTo>
                    <a:pt x="17707" y="3931"/>
                    <a:pt x="21600" y="10895"/>
                    <a:pt x="21600" y="18397"/>
                  </a:cubicBezTo>
                  <a:cubicBezTo>
                    <a:pt x="21600" y="19230"/>
                    <a:pt x="21551" y="20062"/>
                    <a:pt x="21455" y="20889"/>
                  </a:cubicBezTo>
                  <a:lnTo>
                    <a:pt x="0" y="18397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43"/>
            <p:cNvGraphicFramePr>
              <a:graphicFrameLocks noChangeAspect="1"/>
            </p:cNvGraphicFramePr>
            <p:nvPr/>
          </p:nvGraphicFramePr>
          <p:xfrm>
            <a:off x="3089193" y="3579481"/>
            <a:ext cx="296863" cy="396875"/>
          </p:xfrm>
          <a:graphic>
            <a:graphicData uri="http://schemas.openxmlformats.org/presentationml/2006/ole">
              <p:oleObj spid="_x0000_s239744" name="Equation" r:id="rId5" imgW="152268" imgH="203024" progId="Equation.DSMT4">
                <p:embed/>
              </p:oleObj>
            </a:graphicData>
          </a:graphic>
        </p:graphicFrame>
        <p:graphicFrame>
          <p:nvGraphicFramePr>
            <p:cNvPr id="21" name="Object 43"/>
            <p:cNvGraphicFramePr>
              <a:graphicFrameLocks noChangeAspect="1"/>
            </p:cNvGraphicFramePr>
            <p:nvPr/>
          </p:nvGraphicFramePr>
          <p:xfrm>
            <a:off x="1008619" y="3444711"/>
            <a:ext cx="395288" cy="446088"/>
          </p:xfrm>
          <a:graphic>
            <a:graphicData uri="http://schemas.openxmlformats.org/presentationml/2006/ole">
              <p:oleObj spid="_x0000_s239745" name="Equation" r:id="rId6" imgW="203112" imgH="228501" progId="Equation.DSMT4">
                <p:embed/>
              </p:oleObj>
            </a:graphicData>
          </a:graphic>
        </p:graphicFrame>
        <p:cxnSp>
          <p:nvCxnSpPr>
            <p:cNvPr id="27" name="Straight Connector 26"/>
            <p:cNvCxnSpPr/>
            <p:nvPr/>
          </p:nvCxnSpPr>
          <p:spPr bwMode="auto">
            <a:xfrm>
              <a:off x="1001485" y="4267200"/>
              <a:ext cx="348343" cy="11538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546100" y="0"/>
            <a:ext cx="80533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Equipotential </a:t>
            </a: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Contours (cont.)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9" name="Text Box 68"/>
          <p:cNvSpPr txBox="1">
            <a:spLocks noChangeArrowheads="1"/>
          </p:cNvSpPr>
          <p:nvPr/>
        </p:nvSpPr>
        <p:spPr bwMode="auto">
          <a:xfrm>
            <a:off x="6787758" y="1329439"/>
            <a:ext cx="996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</a:rPr>
              <a:t>Proof: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6935788" y="2495550"/>
          <a:ext cx="1441450" cy="2586038"/>
        </p:xfrm>
        <a:graphic>
          <a:graphicData uri="http://schemas.openxmlformats.org/presentationml/2006/ole">
            <p:oleObj spid="_x0000_s183592" name="Equation" r:id="rId4" imgW="622030" imgH="1117115" progId="Equation.DSMT4">
              <p:embed/>
            </p:oleObj>
          </a:graphicData>
        </a:graphic>
      </p:graphicFrame>
      <p:sp>
        <p:nvSpPr>
          <p:cNvPr id="13320" name="Text Box 70"/>
          <p:cNvSpPr txBox="1">
            <a:spLocks noChangeArrowheads="1"/>
          </p:cNvSpPr>
          <p:nvPr/>
        </p:nvSpPr>
        <p:spPr bwMode="auto">
          <a:xfrm>
            <a:off x="6050257" y="1992434"/>
            <a:ext cx="9718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bg2"/>
                </a:solidFill>
              </a:rPr>
              <a:t>On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en-US" sz="2000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V </a:t>
            </a:r>
            <a:r>
              <a:rPr lang="en-US" i="0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3321" name="AutoShape 71"/>
          <p:cNvSpPr>
            <a:spLocks noChangeArrowheads="1"/>
          </p:cNvSpPr>
          <p:nvPr/>
        </p:nvSpPr>
        <p:spPr bwMode="auto">
          <a:xfrm>
            <a:off x="6203702" y="3670909"/>
            <a:ext cx="536575" cy="195262"/>
          </a:xfrm>
          <a:prstGeom prst="rightArrow">
            <a:avLst>
              <a:gd name="adj1" fmla="val 50000"/>
              <a:gd name="adj2" fmla="val 6869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72"/>
          <p:cNvSpPr>
            <a:spLocks noChangeArrowheads="1"/>
          </p:cNvSpPr>
          <p:nvPr/>
        </p:nvSpPr>
        <p:spPr bwMode="auto">
          <a:xfrm>
            <a:off x="6203950" y="4719443"/>
            <a:ext cx="536575" cy="195262"/>
          </a:xfrm>
          <a:prstGeom prst="rightArrow">
            <a:avLst>
              <a:gd name="adj1" fmla="val 50000"/>
              <a:gd name="adj2" fmla="val 6869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794625" y="1045029"/>
            <a:ext cx="2979505" cy="4191989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69053" y="6076162"/>
            <a:ext cx="638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</a:rPr>
              <a:t>Conclusion</a:t>
            </a:r>
            <a:r>
              <a:rPr lang="en-US" b="1" i="0" dirty="0" smtClean="0">
                <a:solidFill>
                  <a:schemeClr val="bg1"/>
                </a:solidFill>
              </a:rPr>
              <a:t>:</a:t>
            </a:r>
            <a:r>
              <a:rPr lang="en-US" i="0" dirty="0" smtClean="0">
                <a:solidFill>
                  <a:schemeClr val="bg1"/>
                </a:solidFill>
              </a:rPr>
              <a:t> The </a:t>
            </a:r>
            <a:r>
              <a:rPr lang="en-US" i="0" dirty="0" smtClean="0">
                <a:solidFill>
                  <a:schemeClr val="bg1"/>
                </a:solidFill>
                <a:latin typeface="+mn-lt"/>
                <a:sym typeface="Symbol"/>
              </a:rPr>
              <a:t></a:t>
            </a:r>
            <a:r>
              <a:rPr lang="en-US" u="sng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i="0" dirty="0" smtClean="0">
                <a:solidFill>
                  <a:schemeClr val="bg1"/>
                </a:solidFill>
              </a:rPr>
              <a:t> vector is perpendicular to the flux lines. </a:t>
            </a:r>
            <a:endParaRPr lang="en-US" i="0" dirty="0">
              <a:solidFill>
                <a:schemeClr val="bg1"/>
              </a:solidFill>
            </a:endParaRPr>
          </a:p>
        </p:txBody>
      </p:sp>
      <p:graphicFrame>
        <p:nvGraphicFramePr>
          <p:cNvPr id="1331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18444857"/>
              </p:ext>
            </p:extLst>
          </p:nvPr>
        </p:nvGraphicFramePr>
        <p:xfrm>
          <a:off x="3064446" y="2084822"/>
          <a:ext cx="2347912" cy="2378075"/>
        </p:xfrm>
        <a:graphic>
          <a:graphicData uri="http://schemas.openxmlformats.org/presentationml/2006/ole">
            <p:oleObj spid="_x0000_s183593" name="Equation" r:id="rId5" imgW="1206500" imgH="1219200" progId="Equation.DSMT4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21070" y="1449796"/>
            <a:ext cx="428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Two nearby points on an equipotential contour are considered.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772" y="935669"/>
            <a:ext cx="412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u="sng" dirty="0" smtClean="0">
                <a:solidFill>
                  <a:schemeClr val="bg1"/>
                </a:solidFill>
              </a:rPr>
              <a:t>Proof</a:t>
            </a:r>
            <a:r>
              <a:rPr lang="en-US" sz="2000" b="1" i="0" dirty="0" smtClean="0">
                <a:solidFill>
                  <a:schemeClr val="bg1"/>
                </a:solidFill>
              </a:rPr>
              <a:t> of perpendicular property:</a:t>
            </a:r>
            <a:endParaRPr lang="en-US" sz="2000" b="1" i="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10644" y="3344760"/>
            <a:ext cx="3119438" cy="2097355"/>
            <a:chOff x="210644" y="3344760"/>
            <a:chExt cx="3119438" cy="2097355"/>
          </a:xfrm>
        </p:grpSpPr>
        <p:sp>
          <p:nvSpPr>
            <p:cNvPr id="13325" name="Arc 65"/>
            <p:cNvSpPr>
              <a:spLocks/>
            </p:cNvSpPr>
            <p:nvPr/>
          </p:nvSpPr>
          <p:spPr bwMode="auto">
            <a:xfrm>
              <a:off x="1863232" y="3745078"/>
              <a:ext cx="828675" cy="1697037"/>
            </a:xfrm>
            <a:custGeom>
              <a:avLst/>
              <a:gdLst>
                <a:gd name="T0" fmla="*/ 0 w 21600"/>
                <a:gd name="T1" fmla="*/ 0 h 23749"/>
                <a:gd name="T2" fmla="*/ 0 w 21600"/>
                <a:gd name="T3" fmla="*/ 2 h 23749"/>
                <a:gd name="T4" fmla="*/ 0 w 21600"/>
                <a:gd name="T5" fmla="*/ 2 h 23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49"/>
                <a:gd name="T11" fmla="*/ 21600 w 21600"/>
                <a:gd name="T12" fmla="*/ 23749 h 23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49" fill="none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</a:path>
                <a:path w="21600" h="23749" stroke="0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  <a:lnTo>
                    <a:pt x="0" y="2125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Arc 51"/>
            <p:cNvSpPr>
              <a:spLocks/>
            </p:cNvSpPr>
            <p:nvPr/>
          </p:nvSpPr>
          <p:spPr bwMode="auto">
            <a:xfrm rot="20455966" flipV="1">
              <a:off x="210644" y="3941928"/>
              <a:ext cx="2535238" cy="511175"/>
            </a:xfrm>
            <a:custGeom>
              <a:avLst/>
              <a:gdLst>
                <a:gd name="T0" fmla="*/ 1 w 20156"/>
                <a:gd name="T1" fmla="*/ 0 h 21555"/>
                <a:gd name="T2" fmla="*/ 10 w 20156"/>
                <a:gd name="T3" fmla="*/ 0 h 21555"/>
                <a:gd name="T4" fmla="*/ 0 w 20156"/>
                <a:gd name="T5" fmla="*/ 0 h 21555"/>
                <a:gd name="T6" fmla="*/ 0 60000 65536"/>
                <a:gd name="T7" fmla="*/ 0 60000 65536"/>
                <a:gd name="T8" fmla="*/ 0 60000 65536"/>
                <a:gd name="T9" fmla="*/ 0 w 20156"/>
                <a:gd name="T10" fmla="*/ 0 h 21555"/>
                <a:gd name="T11" fmla="*/ 20156 w 20156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6" h="21555" fill="none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</a:path>
                <a:path w="20156" h="21555" stroke="0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  <a:lnTo>
                    <a:pt x="0" y="21555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Arc 52"/>
            <p:cNvSpPr>
              <a:spLocks/>
            </p:cNvSpPr>
            <p:nvPr/>
          </p:nvSpPr>
          <p:spPr bwMode="auto">
            <a:xfrm rot="20455966" flipV="1">
              <a:off x="236044" y="4057815"/>
              <a:ext cx="2687638" cy="609600"/>
            </a:xfrm>
            <a:custGeom>
              <a:avLst/>
              <a:gdLst>
                <a:gd name="T0" fmla="*/ 1 w 17592"/>
                <a:gd name="T1" fmla="*/ 0 h 21552"/>
                <a:gd name="T2" fmla="*/ 16 w 17592"/>
                <a:gd name="T3" fmla="*/ 0 h 21552"/>
                <a:gd name="T4" fmla="*/ 0 w 17592"/>
                <a:gd name="T5" fmla="*/ 0 h 21552"/>
                <a:gd name="T6" fmla="*/ 0 60000 65536"/>
                <a:gd name="T7" fmla="*/ 0 60000 65536"/>
                <a:gd name="T8" fmla="*/ 0 60000 65536"/>
                <a:gd name="T9" fmla="*/ 0 w 17592"/>
                <a:gd name="T10" fmla="*/ 0 h 21552"/>
                <a:gd name="T11" fmla="*/ 17592 w 17592"/>
                <a:gd name="T12" fmla="*/ 21552 h 21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92" h="21552" fill="none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</a:path>
                <a:path w="17592" h="21552" stroke="0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  <a:lnTo>
                    <a:pt x="0" y="21552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Arc 54"/>
            <p:cNvSpPr>
              <a:spLocks/>
            </p:cNvSpPr>
            <p:nvPr/>
          </p:nvSpPr>
          <p:spPr bwMode="auto">
            <a:xfrm rot="20455966">
              <a:off x="578944" y="5130965"/>
              <a:ext cx="2751138" cy="293687"/>
            </a:xfrm>
            <a:custGeom>
              <a:avLst/>
              <a:gdLst>
                <a:gd name="T0" fmla="*/ 1 w 20836"/>
                <a:gd name="T1" fmla="*/ 0 h 21550"/>
                <a:gd name="T2" fmla="*/ 12 w 20836"/>
                <a:gd name="T3" fmla="*/ 0 h 21550"/>
                <a:gd name="T4" fmla="*/ 0 w 20836"/>
                <a:gd name="T5" fmla="*/ 0 h 21550"/>
                <a:gd name="T6" fmla="*/ 0 60000 65536"/>
                <a:gd name="T7" fmla="*/ 0 60000 65536"/>
                <a:gd name="T8" fmla="*/ 0 60000 65536"/>
                <a:gd name="T9" fmla="*/ 0 w 20836"/>
                <a:gd name="T10" fmla="*/ 0 h 21550"/>
                <a:gd name="T11" fmla="*/ 20836 w 20836"/>
                <a:gd name="T12" fmla="*/ 21550 h 21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36" h="21550" fill="none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</a:path>
                <a:path w="20836" h="21550" stroke="0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  <a:lnTo>
                    <a:pt x="0" y="21550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Arc 56"/>
            <p:cNvSpPr>
              <a:spLocks/>
            </p:cNvSpPr>
            <p:nvPr/>
          </p:nvSpPr>
          <p:spPr bwMode="auto">
            <a:xfrm rot="20455966">
              <a:off x="555132" y="4911890"/>
              <a:ext cx="2749550" cy="396875"/>
            </a:xfrm>
            <a:custGeom>
              <a:avLst/>
              <a:gdLst>
                <a:gd name="T0" fmla="*/ 1 w 17999"/>
                <a:gd name="T1" fmla="*/ 0 h 21575"/>
                <a:gd name="T2" fmla="*/ 16 w 17999"/>
                <a:gd name="T3" fmla="*/ 0 h 21575"/>
                <a:gd name="T4" fmla="*/ 0 w 17999"/>
                <a:gd name="T5" fmla="*/ 0 h 21575"/>
                <a:gd name="T6" fmla="*/ 0 60000 65536"/>
                <a:gd name="T7" fmla="*/ 0 60000 65536"/>
                <a:gd name="T8" fmla="*/ 0 60000 65536"/>
                <a:gd name="T9" fmla="*/ 0 w 17999"/>
                <a:gd name="T10" fmla="*/ 0 h 21575"/>
                <a:gd name="T11" fmla="*/ 17999 w 17999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9" h="21575" fill="none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</a:path>
                <a:path w="17999" h="21575" stroke="0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57"/>
            <p:cNvSpPr>
              <a:spLocks noChangeShapeType="1"/>
            </p:cNvSpPr>
            <p:nvPr/>
          </p:nvSpPr>
          <p:spPr bwMode="auto">
            <a:xfrm rot="20455966" flipV="1">
              <a:off x="597994" y="4751553"/>
              <a:ext cx="2559050" cy="12700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49"/>
            <p:cNvSpPr>
              <a:spLocks noChangeShapeType="1"/>
            </p:cNvSpPr>
            <p:nvPr/>
          </p:nvSpPr>
          <p:spPr bwMode="auto">
            <a:xfrm flipH="1" flipV="1">
              <a:off x="2598239" y="4591211"/>
              <a:ext cx="97459" cy="47955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5" name="Oval 78"/>
            <p:cNvSpPr>
              <a:spLocks noChangeArrowheads="1"/>
            </p:cNvSpPr>
            <p:nvPr/>
          </p:nvSpPr>
          <p:spPr bwMode="auto">
            <a:xfrm>
              <a:off x="2636571" y="5045240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Oval 79"/>
            <p:cNvSpPr>
              <a:spLocks noChangeArrowheads="1"/>
            </p:cNvSpPr>
            <p:nvPr/>
          </p:nvSpPr>
          <p:spPr bwMode="auto">
            <a:xfrm>
              <a:off x="2545857" y="4511840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4" name="Object 43"/>
            <p:cNvGraphicFramePr>
              <a:graphicFrameLocks noChangeAspect="1"/>
            </p:cNvGraphicFramePr>
            <p:nvPr/>
          </p:nvGraphicFramePr>
          <p:xfrm>
            <a:off x="1532123" y="3344760"/>
            <a:ext cx="395288" cy="446088"/>
          </p:xfrm>
          <a:graphic>
            <a:graphicData uri="http://schemas.openxmlformats.org/presentationml/2006/ole">
              <p:oleObj spid="_x0000_s183594" name="Equation" r:id="rId6" imgW="203112" imgH="228501" progId="Equation.DSMT4">
                <p:embed/>
              </p:oleObj>
            </a:graphicData>
          </a:graphic>
        </p:graphicFrame>
        <p:graphicFrame>
          <p:nvGraphicFramePr>
            <p:cNvPr id="35" name="Object 43"/>
            <p:cNvGraphicFramePr>
              <a:graphicFrameLocks noChangeAspect="1"/>
            </p:cNvGraphicFramePr>
            <p:nvPr/>
          </p:nvGraphicFramePr>
          <p:xfrm>
            <a:off x="868508" y="4009963"/>
            <a:ext cx="296863" cy="396875"/>
          </p:xfrm>
          <a:graphic>
            <a:graphicData uri="http://schemas.openxmlformats.org/presentationml/2006/ole">
              <p:oleObj spid="_x0000_s183595" name="Equation" r:id="rId7" imgW="152268" imgH="203024" progId="Equation.DSMT4">
                <p:embed/>
              </p:oleObj>
            </a:graphicData>
          </a:graphic>
        </p:graphicFrame>
        <p:graphicFrame>
          <p:nvGraphicFramePr>
            <p:cNvPr id="36" name="Object 43"/>
            <p:cNvGraphicFramePr>
              <a:graphicFrameLocks noChangeAspect="1"/>
            </p:cNvGraphicFramePr>
            <p:nvPr/>
          </p:nvGraphicFramePr>
          <p:xfrm>
            <a:off x="2816061" y="5070765"/>
            <a:ext cx="231768" cy="309850"/>
          </p:xfrm>
          <a:graphic>
            <a:graphicData uri="http://schemas.openxmlformats.org/presentationml/2006/ole">
              <p:oleObj spid="_x0000_s183596" name="Equation" r:id="rId8" imgW="152268" imgH="203024" progId="Equation.DSMT4">
                <p:embed/>
              </p:oleObj>
            </a:graphicData>
          </a:graphic>
        </p:graphicFrame>
        <p:graphicFrame>
          <p:nvGraphicFramePr>
            <p:cNvPr id="183303" name="Object 43"/>
            <p:cNvGraphicFramePr>
              <a:graphicFrameLocks noChangeAspect="1"/>
            </p:cNvGraphicFramePr>
            <p:nvPr/>
          </p:nvGraphicFramePr>
          <p:xfrm>
            <a:off x="2588615" y="4094720"/>
            <a:ext cx="231775" cy="309563"/>
          </p:xfrm>
          <a:graphic>
            <a:graphicData uri="http://schemas.openxmlformats.org/presentationml/2006/ole">
              <p:oleObj spid="_x0000_s183597" name="Equation" r:id="rId9" imgW="152268" imgH="203024" progId="Equation.DSMT4">
                <p:embed/>
              </p:oleObj>
            </a:graphicData>
          </a:graphic>
        </p:graphicFrame>
        <p:graphicFrame>
          <p:nvGraphicFramePr>
            <p:cNvPr id="183304" name="Object 43"/>
            <p:cNvGraphicFramePr>
              <a:graphicFrameLocks noChangeAspect="1"/>
            </p:cNvGraphicFramePr>
            <p:nvPr/>
          </p:nvGraphicFramePr>
          <p:xfrm>
            <a:off x="2792475" y="4641725"/>
            <a:ext cx="347663" cy="309563"/>
          </p:xfrm>
          <a:graphic>
            <a:graphicData uri="http://schemas.openxmlformats.org/presentationml/2006/ole">
              <p:oleObj spid="_x0000_s183598" name="Equation" r:id="rId10" imgW="228501" imgH="203112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919538" y="3955595"/>
            <a:ext cx="2071687" cy="720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2678113" y="0"/>
            <a:ext cx="36687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Density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667250" y="3979408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4400" i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4667250" y="3979408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4400" i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4667250" y="3979408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4400" i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3978275" y="895350"/>
          <a:ext cx="1978025" cy="974725"/>
        </p:xfrm>
        <a:graphic>
          <a:graphicData uri="http://schemas.openxmlformats.org/presentationml/2006/ole">
            <p:oleObj spid="_x0000_s2324" name="Equation" r:id="rId4" imgW="876300" imgH="431800" progId="Equation.DSMT4">
              <p:embed/>
            </p:oleObj>
          </a:graphicData>
        </a:graphic>
      </p:graphicFrame>
      <p:sp>
        <p:nvSpPr>
          <p:cNvPr id="2060" name="Text Box 21"/>
          <p:cNvSpPr txBox="1">
            <a:spLocks noChangeArrowheads="1"/>
          </p:cNvSpPr>
          <p:nvPr/>
        </p:nvSpPr>
        <p:spPr bwMode="auto">
          <a:xfrm>
            <a:off x="3753001" y="3381705"/>
            <a:ext cx="105349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</a:rPr>
              <a:t>Define:</a:t>
            </a:r>
          </a:p>
        </p:txBody>
      </p:sp>
      <p:sp>
        <p:nvSpPr>
          <p:cNvPr id="2061" name="Text Box 22"/>
          <p:cNvSpPr txBox="1">
            <a:spLocks noChangeArrowheads="1"/>
          </p:cNvSpPr>
          <p:nvPr/>
        </p:nvSpPr>
        <p:spPr bwMode="auto">
          <a:xfrm>
            <a:off x="6328766" y="4156575"/>
            <a:ext cx="2382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“flux density vector”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073" name="Object 20"/>
          <p:cNvGraphicFramePr>
            <a:graphicFrameLocks noChangeAspect="1"/>
          </p:cNvGraphicFramePr>
          <p:nvPr/>
        </p:nvGraphicFramePr>
        <p:xfrm>
          <a:off x="4325628" y="3996809"/>
          <a:ext cx="1425575" cy="582612"/>
        </p:xfrm>
        <a:graphic>
          <a:graphicData uri="http://schemas.openxmlformats.org/presentationml/2006/ole">
            <p:oleObj spid="_x0000_s2325" name="Equation" r:id="rId5" imgW="558800" imgH="228600" progId="Equation.DSMT4">
              <p:embed/>
            </p:oleObj>
          </a:graphicData>
        </a:graphic>
      </p:graphicFrame>
      <p:graphicFrame>
        <p:nvGraphicFramePr>
          <p:cNvPr id="207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89188538"/>
              </p:ext>
            </p:extLst>
          </p:nvPr>
        </p:nvGraphicFramePr>
        <p:xfrm>
          <a:off x="3919538" y="1884135"/>
          <a:ext cx="3435350" cy="444500"/>
        </p:xfrm>
        <a:graphic>
          <a:graphicData uri="http://schemas.openxmlformats.org/presentationml/2006/ole">
            <p:oleObj spid="_x0000_s2326" name="Equation" r:id="rId6" imgW="1968500" imgH="2540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04925" y="876300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From Coulomb’s law: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5362575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/>
                </a:solidFill>
              </a:rPr>
              <a:t>We then have</a:t>
            </a:r>
            <a:endParaRPr lang="en-US" sz="2000" i="0" dirty="0">
              <a:solidFill>
                <a:schemeClr val="bg1"/>
              </a:solidFill>
            </a:endParaRPr>
          </a:p>
        </p:txBody>
      </p:sp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3950690" y="5541241"/>
          <a:ext cx="3465513" cy="1101725"/>
        </p:xfrm>
        <a:graphic>
          <a:graphicData uri="http://schemas.openxmlformats.org/presentationml/2006/ole">
            <p:oleObj spid="_x0000_s2327" name="Equation" r:id="rId7" imgW="1358310" imgH="431613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46265" y="459575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Charge in free space</a:t>
            </a:r>
            <a:endParaRPr lang="en-US" i="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7200" y="2033588"/>
            <a:ext cx="2432050" cy="2408237"/>
            <a:chOff x="457200" y="2033588"/>
            <a:chExt cx="2432050" cy="2408237"/>
          </a:xfrm>
        </p:grpSpPr>
        <p:sp>
          <p:nvSpPr>
            <p:cNvPr id="2063" name="Line 10"/>
            <p:cNvSpPr>
              <a:spLocks noChangeShapeType="1"/>
            </p:cNvSpPr>
            <p:nvPr/>
          </p:nvSpPr>
          <p:spPr bwMode="auto">
            <a:xfrm>
              <a:off x="1671638" y="3556000"/>
              <a:ext cx="0" cy="88582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4" name="Line 11"/>
            <p:cNvSpPr>
              <a:spLocks noChangeShapeType="1"/>
            </p:cNvSpPr>
            <p:nvPr/>
          </p:nvSpPr>
          <p:spPr bwMode="auto">
            <a:xfrm flipV="1">
              <a:off x="1685925" y="2033588"/>
              <a:ext cx="0" cy="88582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5" name="Line 12"/>
            <p:cNvSpPr>
              <a:spLocks noChangeShapeType="1"/>
            </p:cNvSpPr>
            <p:nvPr/>
          </p:nvSpPr>
          <p:spPr bwMode="auto">
            <a:xfrm rot="8047814" flipV="1">
              <a:off x="2298700" y="3346450"/>
              <a:ext cx="0" cy="88582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6" name="Line 13"/>
            <p:cNvSpPr>
              <a:spLocks noChangeShapeType="1"/>
            </p:cNvSpPr>
            <p:nvPr/>
          </p:nvSpPr>
          <p:spPr bwMode="auto">
            <a:xfrm rot="8047814">
              <a:off x="1063625" y="2179638"/>
              <a:ext cx="0" cy="88582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7" name="Line 14"/>
            <p:cNvSpPr>
              <a:spLocks noChangeShapeType="1"/>
            </p:cNvSpPr>
            <p:nvPr/>
          </p:nvSpPr>
          <p:spPr bwMode="auto">
            <a:xfrm rot="2320550" flipV="1">
              <a:off x="2208213" y="2174875"/>
              <a:ext cx="0" cy="88582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8" name="Line 15"/>
            <p:cNvSpPr>
              <a:spLocks noChangeShapeType="1"/>
            </p:cNvSpPr>
            <p:nvPr/>
          </p:nvSpPr>
          <p:spPr bwMode="auto">
            <a:xfrm rot="2320550">
              <a:off x="1098550" y="3455988"/>
              <a:ext cx="0" cy="88582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9" name="Line 16"/>
            <p:cNvSpPr>
              <a:spLocks noChangeShapeType="1"/>
            </p:cNvSpPr>
            <p:nvPr/>
          </p:nvSpPr>
          <p:spPr bwMode="auto">
            <a:xfrm rot="5400000" flipV="1">
              <a:off x="2446338" y="2765425"/>
              <a:ext cx="0" cy="88582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0" name="Line 17"/>
            <p:cNvSpPr>
              <a:spLocks noChangeShapeType="1"/>
            </p:cNvSpPr>
            <p:nvPr/>
          </p:nvSpPr>
          <p:spPr bwMode="auto">
            <a:xfrm rot="5400000">
              <a:off x="900113" y="2752725"/>
              <a:ext cx="0" cy="885825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2" name="Oval 19"/>
            <p:cNvSpPr>
              <a:spLocks noChangeArrowheads="1"/>
            </p:cNvSpPr>
            <p:nvPr/>
          </p:nvSpPr>
          <p:spPr bwMode="auto">
            <a:xfrm>
              <a:off x="1555750" y="310038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76" name="Object 23"/>
            <p:cNvGraphicFramePr>
              <a:graphicFrameLocks noChangeAspect="1"/>
            </p:cNvGraphicFramePr>
            <p:nvPr/>
          </p:nvGraphicFramePr>
          <p:xfrm>
            <a:off x="1300987" y="3224110"/>
            <a:ext cx="222250" cy="288925"/>
          </p:xfrm>
          <a:graphic>
            <a:graphicData uri="http://schemas.openxmlformats.org/presentationml/2006/ole">
              <p:oleObj spid="_x0000_s2328" name="Equation" r:id="rId8" imgW="126780" imgH="164814" progId="Equation.DSMT4">
                <p:embed/>
              </p:oleObj>
            </a:graphicData>
          </a:graphic>
        </p:graphicFrame>
        <p:graphicFrame>
          <p:nvGraphicFramePr>
            <p:cNvPr id="2077" name="Object 23"/>
            <p:cNvGraphicFramePr>
              <a:graphicFrameLocks noChangeAspect="1"/>
            </p:cNvGraphicFramePr>
            <p:nvPr/>
          </p:nvGraphicFramePr>
          <p:xfrm>
            <a:off x="1001527" y="2084655"/>
            <a:ext cx="266700" cy="355600"/>
          </p:xfrm>
          <a:graphic>
            <a:graphicData uri="http://schemas.openxmlformats.org/presentationml/2006/ole">
              <p:oleObj spid="_x0000_s2329" name="Equation" r:id="rId9" imgW="152268" imgH="203024" progId="Equation.DSMT4">
                <p:embed/>
              </p:oleObj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2446338" y="258030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Flux lines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5630" y="2609173"/>
            <a:ext cx="4910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bg2"/>
                </a:solidFill>
              </a:rPr>
              <a:t>(Flux lines show us the direction of the electric field vector.)</a:t>
            </a:r>
            <a:endParaRPr lang="en-US" sz="1400" i="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1220" y="4776537"/>
            <a:ext cx="3009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bg2"/>
                </a:solidFill>
              </a:rPr>
              <a:t>(This definition holds in free space.)</a:t>
            </a:r>
            <a:endParaRPr lang="en-US" sz="1400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936715" y="0"/>
            <a:ext cx="7191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 of Curvilinear Squares</a:t>
            </a:r>
          </a:p>
        </p:txBody>
      </p:sp>
      <p:sp>
        <p:nvSpPr>
          <p:cNvPr id="14343" name="Rectangle 32"/>
          <p:cNvSpPr>
            <a:spLocks noChangeArrowheads="1"/>
          </p:cNvSpPr>
          <p:nvPr/>
        </p:nvSpPr>
        <p:spPr bwMode="auto">
          <a:xfrm>
            <a:off x="4102768" y="2332088"/>
            <a:ext cx="4780236" cy="1046440"/>
          </a:xfrm>
          <a:prstGeom prst="rect">
            <a:avLst/>
          </a:prstGeom>
          <a:solidFill>
            <a:srgbClr val="CCFFFF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2"/>
                </a:solidFill>
                <a:sym typeface="Symbol" pitchFamily="18" charset="2"/>
              </a:rPr>
              <a:t>Assume a </a:t>
            </a:r>
            <a:r>
              <a:rPr lang="en-US" sz="2000" i="0" u="sng" dirty="0">
                <a:solidFill>
                  <a:schemeClr val="bg2"/>
                </a:solidFill>
                <a:sym typeface="Symbol" pitchFamily="18" charset="2"/>
              </a:rPr>
              <a:t>constant voltage </a:t>
            </a:r>
            <a:r>
              <a:rPr lang="en-US" sz="2000" i="0" u="sng" dirty="0" smtClean="0">
                <a:solidFill>
                  <a:schemeClr val="bg2"/>
                </a:solidFill>
                <a:sym typeface="Symbol" pitchFamily="18" charset="2"/>
              </a:rPr>
              <a:t>difference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200" i="0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22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 </a:t>
            </a:r>
            <a:r>
              <a:rPr lang="en-US" sz="2000" i="0" dirty="0">
                <a:solidFill>
                  <a:schemeClr val="bg2"/>
                </a:solidFill>
                <a:sym typeface="Symbol" pitchFamily="18" charset="2"/>
              </a:rPr>
              <a:t>between adjacent equipotential lines in a </a:t>
            </a:r>
            <a:r>
              <a:rPr lang="en-US" sz="2000" i="0" dirty="0" smtClean="0">
                <a:solidFill>
                  <a:schemeClr val="bg2"/>
                </a:solidFill>
                <a:sym typeface="Symbol" pitchFamily="18" charset="2"/>
              </a:rPr>
              <a:t>2-D </a:t>
            </a:r>
            <a:r>
              <a:rPr lang="en-US" sz="2000" i="0" dirty="0">
                <a:solidFill>
                  <a:schemeClr val="bg2"/>
                </a:solidFill>
                <a:sym typeface="Symbol" pitchFamily="18" charset="2"/>
              </a:rPr>
              <a:t>flux plot.</a:t>
            </a:r>
          </a:p>
        </p:txBody>
      </p:sp>
      <p:sp>
        <p:nvSpPr>
          <p:cNvPr id="14346" name="Text Box 38"/>
          <p:cNvSpPr txBox="1">
            <a:spLocks noChangeArrowheads="1"/>
          </p:cNvSpPr>
          <p:nvPr/>
        </p:nvSpPr>
        <p:spPr bwMode="auto">
          <a:xfrm>
            <a:off x="3558996" y="908015"/>
            <a:ext cx="196399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0" dirty="0" smtClean="0">
                <a:solidFill>
                  <a:schemeClr val="bg1"/>
                </a:solidFill>
                <a:sym typeface="Symbol" pitchFamily="18" charset="2"/>
              </a:rPr>
              <a:t>2-D Flux </a:t>
            </a:r>
            <a:r>
              <a:rPr lang="en-US" sz="2400" i="0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sz="2400" i="0" dirty="0" smtClean="0">
                <a:solidFill>
                  <a:schemeClr val="bg1"/>
                </a:solidFill>
                <a:sym typeface="Symbol" pitchFamily="18" charset="2"/>
              </a:rPr>
              <a:t>lot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48" name="TextBox 21"/>
          <p:cNvSpPr txBox="1">
            <a:spLocks noChangeArrowheads="1"/>
          </p:cNvSpPr>
          <p:nvPr/>
        </p:nvSpPr>
        <p:spPr bwMode="auto">
          <a:xfrm>
            <a:off x="3957897" y="4097160"/>
            <a:ext cx="4890498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chemeClr val="bg2"/>
                </a:solidFill>
              </a:rPr>
              <a:t>Note:</a:t>
            </a:r>
            <a:r>
              <a:rPr lang="en-US" sz="1600" i="0" dirty="0">
                <a:solidFill>
                  <a:schemeClr val="bg2"/>
                </a:solidFill>
              </a:rPr>
              <a:t> </a:t>
            </a:r>
            <a:endParaRPr lang="en-US" sz="1600" i="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i="0" dirty="0" smtClean="0">
                <a:solidFill>
                  <a:schemeClr val="bg2"/>
                </a:solidFill>
              </a:rPr>
              <a:t>Along </a:t>
            </a:r>
            <a:r>
              <a:rPr lang="en-US" sz="1600" i="0" dirty="0">
                <a:solidFill>
                  <a:schemeClr val="bg2"/>
                </a:solidFill>
              </a:rPr>
              <a:t>a flux line, the voltage always </a:t>
            </a:r>
            <a:r>
              <a:rPr lang="en-US" sz="1600" i="0" u="sng" dirty="0">
                <a:solidFill>
                  <a:schemeClr val="bg2"/>
                </a:solidFill>
              </a:rPr>
              <a:t>decreases</a:t>
            </a:r>
            <a:r>
              <a:rPr lang="en-US" sz="1600" i="0" dirty="0">
                <a:solidFill>
                  <a:schemeClr val="bg2"/>
                </a:solidFill>
              </a:rPr>
              <a:t> as we go in the direction of the flux line.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36650" y="5219771"/>
            <a:ext cx="4736253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solidFill>
                  <a:schemeClr val="bg2"/>
                </a:solidFill>
              </a:rPr>
              <a:t>Note:</a:t>
            </a:r>
            <a:r>
              <a:rPr lang="en-US" sz="1600" i="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i="0" dirty="0" smtClean="0">
                <a:solidFill>
                  <a:schemeClr val="bg2"/>
                </a:solidFill>
              </a:rPr>
              <a:t>It is called a curvilinear “square” even though the shape may be rectangular.</a:t>
            </a:r>
            <a:endParaRPr lang="en-US" sz="1600" i="0" dirty="0">
              <a:solidFill>
                <a:schemeClr val="bg2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2197" y="1364442"/>
            <a:ext cx="3133726" cy="3514388"/>
            <a:chOff x="268467" y="1705965"/>
            <a:chExt cx="3133726" cy="3514388"/>
          </a:xfrm>
        </p:grpSpPr>
        <p:sp>
          <p:nvSpPr>
            <p:cNvPr id="31" name="Rectangle 30"/>
            <p:cNvSpPr/>
            <p:nvPr/>
          </p:nvSpPr>
          <p:spPr bwMode="auto">
            <a:xfrm rot="20423522">
              <a:off x="1857376" y="3438524"/>
              <a:ext cx="314325" cy="266700"/>
            </a:xfrm>
            <a:prstGeom prst="rect">
              <a:avLst/>
            </a:prstGeom>
            <a:solidFill>
              <a:srgbClr val="FF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44" name="Text Box 36"/>
            <p:cNvSpPr txBox="1">
              <a:spLocks noChangeArrowheads="1"/>
            </p:cNvSpPr>
            <p:nvPr/>
          </p:nvSpPr>
          <p:spPr bwMode="auto">
            <a:xfrm>
              <a:off x="858005" y="4823478"/>
              <a:ext cx="24526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0" dirty="0" smtClean="0">
                  <a:solidFill>
                    <a:schemeClr val="hlink"/>
                  </a:solidFill>
                </a:rPr>
                <a:t>“Curvilinear </a:t>
              </a:r>
              <a:r>
                <a:rPr lang="en-US" sz="2000" i="0" dirty="0">
                  <a:solidFill>
                    <a:schemeClr val="hlink"/>
                  </a:solidFill>
                </a:rPr>
                <a:t>square”</a:t>
              </a:r>
            </a:p>
          </p:txBody>
        </p:sp>
        <p:sp>
          <p:nvSpPr>
            <p:cNvPr id="14345" name="Line 37"/>
            <p:cNvSpPr>
              <a:spLocks noChangeShapeType="1"/>
            </p:cNvSpPr>
            <p:nvPr/>
          </p:nvSpPr>
          <p:spPr bwMode="auto">
            <a:xfrm flipH="1" flipV="1">
              <a:off x="2003603" y="3534637"/>
              <a:ext cx="390275" cy="125312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4" name="Arc 7"/>
            <p:cNvSpPr>
              <a:spLocks/>
            </p:cNvSpPr>
            <p:nvPr/>
          </p:nvSpPr>
          <p:spPr bwMode="auto">
            <a:xfrm rot="20455966" flipV="1">
              <a:off x="268467" y="2337662"/>
              <a:ext cx="2535238" cy="511175"/>
            </a:xfrm>
            <a:custGeom>
              <a:avLst/>
              <a:gdLst>
                <a:gd name="T0" fmla="*/ 1 w 20156"/>
                <a:gd name="T1" fmla="*/ 0 h 21555"/>
                <a:gd name="T2" fmla="*/ 10 w 20156"/>
                <a:gd name="T3" fmla="*/ 0 h 21555"/>
                <a:gd name="T4" fmla="*/ 0 w 20156"/>
                <a:gd name="T5" fmla="*/ 0 h 21555"/>
                <a:gd name="T6" fmla="*/ 0 60000 65536"/>
                <a:gd name="T7" fmla="*/ 0 60000 65536"/>
                <a:gd name="T8" fmla="*/ 0 60000 65536"/>
                <a:gd name="T9" fmla="*/ 0 w 20156"/>
                <a:gd name="T10" fmla="*/ 0 h 21555"/>
                <a:gd name="T11" fmla="*/ 20156 w 20156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6" h="21555" fill="none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</a:path>
                <a:path w="20156" h="21555" stroke="0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  <a:lnTo>
                    <a:pt x="0" y="21555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Arc 8"/>
            <p:cNvSpPr>
              <a:spLocks/>
            </p:cNvSpPr>
            <p:nvPr/>
          </p:nvSpPr>
          <p:spPr bwMode="auto">
            <a:xfrm rot="20455966" flipV="1">
              <a:off x="293867" y="2480537"/>
              <a:ext cx="2687638" cy="609600"/>
            </a:xfrm>
            <a:custGeom>
              <a:avLst/>
              <a:gdLst>
                <a:gd name="T0" fmla="*/ 1 w 17592"/>
                <a:gd name="T1" fmla="*/ 0 h 21552"/>
                <a:gd name="T2" fmla="*/ 16 w 17592"/>
                <a:gd name="T3" fmla="*/ 0 h 21552"/>
                <a:gd name="T4" fmla="*/ 0 w 17592"/>
                <a:gd name="T5" fmla="*/ 0 h 21552"/>
                <a:gd name="T6" fmla="*/ 0 60000 65536"/>
                <a:gd name="T7" fmla="*/ 0 60000 65536"/>
                <a:gd name="T8" fmla="*/ 0 60000 65536"/>
                <a:gd name="T9" fmla="*/ 0 w 17592"/>
                <a:gd name="T10" fmla="*/ 0 h 21552"/>
                <a:gd name="T11" fmla="*/ 17592 w 17592"/>
                <a:gd name="T12" fmla="*/ 21552 h 21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92" h="21552" fill="none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</a:path>
                <a:path w="17592" h="21552" stroke="0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  <a:lnTo>
                    <a:pt x="0" y="21552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Arc 3"/>
            <p:cNvSpPr>
              <a:spLocks/>
            </p:cNvSpPr>
            <p:nvPr/>
          </p:nvSpPr>
          <p:spPr bwMode="auto">
            <a:xfrm>
              <a:off x="1922642" y="2248762"/>
              <a:ext cx="828675" cy="1697038"/>
            </a:xfrm>
            <a:custGeom>
              <a:avLst/>
              <a:gdLst>
                <a:gd name="T0" fmla="*/ 0 w 21600"/>
                <a:gd name="T1" fmla="*/ 0 h 23749"/>
                <a:gd name="T2" fmla="*/ 0 w 21600"/>
                <a:gd name="T3" fmla="*/ 2 h 23749"/>
                <a:gd name="T4" fmla="*/ 0 w 21600"/>
                <a:gd name="T5" fmla="*/ 2 h 23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49"/>
                <a:gd name="T11" fmla="*/ 21600 w 21600"/>
                <a:gd name="T12" fmla="*/ 23749 h 23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49" fill="none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</a:path>
                <a:path w="21600" h="23749" stroke="0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  <a:lnTo>
                    <a:pt x="0" y="2125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Arc 9"/>
            <p:cNvSpPr>
              <a:spLocks/>
            </p:cNvSpPr>
            <p:nvPr/>
          </p:nvSpPr>
          <p:spPr bwMode="auto">
            <a:xfrm rot="20455966">
              <a:off x="651055" y="3687037"/>
              <a:ext cx="2751138" cy="293688"/>
            </a:xfrm>
            <a:custGeom>
              <a:avLst/>
              <a:gdLst>
                <a:gd name="T0" fmla="*/ 1 w 20836"/>
                <a:gd name="T1" fmla="*/ 0 h 21550"/>
                <a:gd name="T2" fmla="*/ 12 w 20836"/>
                <a:gd name="T3" fmla="*/ 0 h 21550"/>
                <a:gd name="T4" fmla="*/ 0 w 20836"/>
                <a:gd name="T5" fmla="*/ 0 h 21550"/>
                <a:gd name="T6" fmla="*/ 0 60000 65536"/>
                <a:gd name="T7" fmla="*/ 0 60000 65536"/>
                <a:gd name="T8" fmla="*/ 0 60000 65536"/>
                <a:gd name="T9" fmla="*/ 0 w 20836"/>
                <a:gd name="T10" fmla="*/ 0 h 21550"/>
                <a:gd name="T11" fmla="*/ 20836 w 20836"/>
                <a:gd name="T12" fmla="*/ 21550 h 21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36" h="21550" fill="none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</a:path>
                <a:path w="20836" h="21550" stroke="0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  <a:lnTo>
                    <a:pt x="0" y="21550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Arc 10"/>
            <p:cNvSpPr>
              <a:spLocks/>
            </p:cNvSpPr>
            <p:nvPr/>
          </p:nvSpPr>
          <p:spPr bwMode="auto">
            <a:xfrm rot="20455966">
              <a:off x="627242" y="3415575"/>
              <a:ext cx="2749550" cy="396875"/>
            </a:xfrm>
            <a:custGeom>
              <a:avLst/>
              <a:gdLst>
                <a:gd name="T0" fmla="*/ 1 w 17999"/>
                <a:gd name="T1" fmla="*/ 0 h 21575"/>
                <a:gd name="T2" fmla="*/ 16 w 17999"/>
                <a:gd name="T3" fmla="*/ 0 h 21575"/>
                <a:gd name="T4" fmla="*/ 0 w 17999"/>
                <a:gd name="T5" fmla="*/ 0 h 21575"/>
                <a:gd name="T6" fmla="*/ 0 60000 65536"/>
                <a:gd name="T7" fmla="*/ 0 60000 65536"/>
                <a:gd name="T8" fmla="*/ 0 60000 65536"/>
                <a:gd name="T9" fmla="*/ 0 w 17999"/>
                <a:gd name="T10" fmla="*/ 0 h 21575"/>
                <a:gd name="T11" fmla="*/ 17999 w 17999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9" h="21575" fill="none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</a:path>
                <a:path w="17999" h="21575" stroke="0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Line 11"/>
            <p:cNvSpPr>
              <a:spLocks noChangeShapeType="1"/>
            </p:cNvSpPr>
            <p:nvPr/>
          </p:nvSpPr>
          <p:spPr bwMode="auto">
            <a:xfrm rot="20455966" flipV="1">
              <a:off x="670105" y="3191737"/>
              <a:ext cx="2559050" cy="12700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Arc 27"/>
            <p:cNvSpPr>
              <a:spLocks/>
            </p:cNvSpPr>
            <p:nvPr/>
          </p:nvSpPr>
          <p:spPr bwMode="auto">
            <a:xfrm rot="21337271">
              <a:off x="1625780" y="2328137"/>
              <a:ext cx="828675" cy="1666875"/>
            </a:xfrm>
            <a:custGeom>
              <a:avLst/>
              <a:gdLst>
                <a:gd name="T0" fmla="*/ 0 w 21600"/>
                <a:gd name="T1" fmla="*/ 0 h 23324"/>
                <a:gd name="T2" fmla="*/ 0 w 21600"/>
                <a:gd name="T3" fmla="*/ 2 h 23324"/>
                <a:gd name="T4" fmla="*/ 0 w 21600"/>
                <a:gd name="T5" fmla="*/ 2 h 233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324"/>
                <a:gd name="T11" fmla="*/ 21600 w 21600"/>
                <a:gd name="T12" fmla="*/ 23324 h 23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324" fill="none" extrusionOk="0">
                  <a:moveTo>
                    <a:pt x="5711" y="-1"/>
                  </a:moveTo>
                  <a:cubicBezTo>
                    <a:pt x="15094" y="2572"/>
                    <a:pt x="21600" y="11101"/>
                    <a:pt x="21600" y="20831"/>
                  </a:cubicBezTo>
                  <a:cubicBezTo>
                    <a:pt x="21600" y="21664"/>
                    <a:pt x="21551" y="22496"/>
                    <a:pt x="21455" y="23323"/>
                  </a:cubicBezTo>
                </a:path>
                <a:path w="21600" h="23324" stroke="0" extrusionOk="0">
                  <a:moveTo>
                    <a:pt x="5711" y="-1"/>
                  </a:moveTo>
                  <a:cubicBezTo>
                    <a:pt x="15094" y="2572"/>
                    <a:pt x="21600" y="11101"/>
                    <a:pt x="21600" y="20831"/>
                  </a:cubicBezTo>
                  <a:cubicBezTo>
                    <a:pt x="21600" y="21664"/>
                    <a:pt x="21551" y="22496"/>
                    <a:pt x="21455" y="23323"/>
                  </a:cubicBezTo>
                  <a:lnTo>
                    <a:pt x="0" y="20831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Arc 28"/>
            <p:cNvSpPr>
              <a:spLocks/>
            </p:cNvSpPr>
            <p:nvPr/>
          </p:nvSpPr>
          <p:spPr bwMode="auto">
            <a:xfrm rot="21089988">
              <a:off x="1314630" y="2566262"/>
              <a:ext cx="828675" cy="1447800"/>
            </a:xfrm>
            <a:custGeom>
              <a:avLst/>
              <a:gdLst>
                <a:gd name="T0" fmla="*/ 0 w 21600"/>
                <a:gd name="T1" fmla="*/ 0 h 20890"/>
                <a:gd name="T2" fmla="*/ 0 w 21600"/>
                <a:gd name="T3" fmla="*/ 2 h 20890"/>
                <a:gd name="T4" fmla="*/ 0 w 21600"/>
                <a:gd name="T5" fmla="*/ 2 h 208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90"/>
                <a:gd name="T11" fmla="*/ 21600 w 21600"/>
                <a:gd name="T12" fmla="*/ 20890 h 20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90" fill="none" extrusionOk="0">
                  <a:moveTo>
                    <a:pt x="11318" y="0"/>
                  </a:moveTo>
                  <a:cubicBezTo>
                    <a:pt x="17707" y="3931"/>
                    <a:pt x="21600" y="10895"/>
                    <a:pt x="21600" y="18397"/>
                  </a:cubicBezTo>
                  <a:cubicBezTo>
                    <a:pt x="21600" y="19230"/>
                    <a:pt x="21551" y="20062"/>
                    <a:pt x="21455" y="20889"/>
                  </a:cubicBezTo>
                </a:path>
                <a:path w="21600" h="20890" stroke="0" extrusionOk="0">
                  <a:moveTo>
                    <a:pt x="11318" y="0"/>
                  </a:moveTo>
                  <a:cubicBezTo>
                    <a:pt x="17707" y="3931"/>
                    <a:pt x="21600" y="10895"/>
                    <a:pt x="21600" y="18397"/>
                  </a:cubicBezTo>
                  <a:cubicBezTo>
                    <a:pt x="21600" y="19230"/>
                    <a:pt x="21551" y="20062"/>
                    <a:pt x="21455" y="20889"/>
                  </a:cubicBezTo>
                  <a:lnTo>
                    <a:pt x="0" y="18397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Arc 29"/>
            <p:cNvSpPr>
              <a:spLocks/>
            </p:cNvSpPr>
            <p:nvPr/>
          </p:nvSpPr>
          <p:spPr bwMode="auto">
            <a:xfrm rot="20994208">
              <a:off x="1000305" y="2767875"/>
              <a:ext cx="854075" cy="1296988"/>
            </a:xfrm>
            <a:custGeom>
              <a:avLst/>
              <a:gdLst>
                <a:gd name="T0" fmla="*/ 0 w 21600"/>
                <a:gd name="T1" fmla="*/ 0 h 18153"/>
                <a:gd name="T2" fmla="*/ 0 w 21600"/>
                <a:gd name="T3" fmla="*/ 2 h 18153"/>
                <a:gd name="T4" fmla="*/ 0 w 21600"/>
                <a:gd name="T5" fmla="*/ 1 h 181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153"/>
                <a:gd name="T11" fmla="*/ 21600 w 21600"/>
                <a:gd name="T12" fmla="*/ 18153 h 18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153" fill="none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6961"/>
                    <a:pt x="21575" y="17557"/>
                    <a:pt x="21525" y="18152"/>
                  </a:cubicBezTo>
                </a:path>
                <a:path w="21600" h="18153" stroke="0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6961"/>
                    <a:pt x="21575" y="17557"/>
                    <a:pt x="21525" y="18152"/>
                  </a:cubicBezTo>
                  <a:lnTo>
                    <a:pt x="0" y="16364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Arc 30"/>
            <p:cNvSpPr>
              <a:spLocks/>
            </p:cNvSpPr>
            <p:nvPr/>
          </p:nvSpPr>
          <p:spPr bwMode="auto">
            <a:xfrm rot="20994208">
              <a:off x="757417" y="2910750"/>
              <a:ext cx="854075" cy="1306513"/>
            </a:xfrm>
            <a:custGeom>
              <a:avLst/>
              <a:gdLst>
                <a:gd name="T0" fmla="*/ 0 w 21600"/>
                <a:gd name="T1" fmla="*/ 0 h 18277"/>
                <a:gd name="T2" fmla="*/ 0 w 21600"/>
                <a:gd name="T3" fmla="*/ 2 h 18277"/>
                <a:gd name="T4" fmla="*/ 0 w 21600"/>
                <a:gd name="T5" fmla="*/ 1 h 1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77"/>
                <a:gd name="T11" fmla="*/ 21600 w 21600"/>
                <a:gd name="T12" fmla="*/ 18277 h 1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77" fill="none" extrusionOk="0">
                  <a:moveTo>
                    <a:pt x="13953" y="0"/>
                  </a:moveTo>
                  <a:cubicBezTo>
                    <a:pt x="18803" y="4104"/>
                    <a:pt x="21600" y="10135"/>
                    <a:pt x="21600" y="16488"/>
                  </a:cubicBezTo>
                  <a:cubicBezTo>
                    <a:pt x="21600" y="17085"/>
                    <a:pt x="21575" y="17681"/>
                    <a:pt x="21525" y="18276"/>
                  </a:cubicBezTo>
                </a:path>
                <a:path w="21600" h="18277" stroke="0" extrusionOk="0">
                  <a:moveTo>
                    <a:pt x="13953" y="0"/>
                  </a:moveTo>
                  <a:cubicBezTo>
                    <a:pt x="18803" y="4104"/>
                    <a:pt x="21600" y="10135"/>
                    <a:pt x="21600" y="16488"/>
                  </a:cubicBezTo>
                  <a:cubicBezTo>
                    <a:pt x="21600" y="17085"/>
                    <a:pt x="21575" y="17681"/>
                    <a:pt x="21525" y="18276"/>
                  </a:cubicBezTo>
                  <a:lnTo>
                    <a:pt x="0" y="16488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0" name="Object 3"/>
            <p:cNvGraphicFramePr>
              <a:graphicFrameLocks noChangeAspect="1"/>
            </p:cNvGraphicFramePr>
            <p:nvPr/>
          </p:nvGraphicFramePr>
          <p:xfrm>
            <a:off x="870563" y="2207136"/>
            <a:ext cx="442913" cy="311150"/>
          </p:xfrm>
          <a:graphic>
            <a:graphicData uri="http://schemas.openxmlformats.org/presentationml/2006/ole">
              <p:oleObj spid="_x0000_s14634" name="Equation" r:id="rId4" imgW="253670" imgH="177569" progId="Equation.DSMT4">
                <p:embed/>
              </p:oleObj>
            </a:graphicData>
          </a:graphic>
        </p:graphicFrame>
        <p:sp>
          <p:nvSpPr>
            <p:cNvPr id="27" name="Oval 26"/>
            <p:cNvSpPr/>
            <p:nvPr/>
          </p:nvSpPr>
          <p:spPr bwMode="auto">
            <a:xfrm>
              <a:off x="1163782" y="2897580"/>
              <a:ext cx="95002" cy="9500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446807" y="2776855"/>
              <a:ext cx="95002" cy="9500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3" name="Object 43"/>
            <p:cNvGraphicFramePr>
              <a:graphicFrameLocks noChangeAspect="1"/>
            </p:cNvGraphicFramePr>
            <p:nvPr/>
          </p:nvGraphicFramePr>
          <p:xfrm>
            <a:off x="1864632" y="1705965"/>
            <a:ext cx="395288" cy="446088"/>
          </p:xfrm>
          <a:graphic>
            <a:graphicData uri="http://schemas.openxmlformats.org/presentationml/2006/ole">
              <p:oleObj spid="_x0000_s14635" name="Equation" r:id="rId5" imgW="203112" imgH="228501" progId="Equation.DSMT4">
                <p:embed/>
              </p:oleObj>
            </a:graphicData>
          </a:graphic>
        </p:graphicFrame>
        <p:graphicFrame>
          <p:nvGraphicFramePr>
            <p:cNvPr id="37" name="Object 43"/>
            <p:cNvGraphicFramePr>
              <a:graphicFrameLocks noChangeAspect="1"/>
            </p:cNvGraphicFramePr>
            <p:nvPr/>
          </p:nvGraphicFramePr>
          <p:xfrm>
            <a:off x="3041692" y="2086160"/>
            <a:ext cx="296863" cy="396875"/>
          </p:xfrm>
          <a:graphic>
            <a:graphicData uri="http://schemas.openxmlformats.org/presentationml/2006/ole">
              <p:oleObj spid="_x0000_s14636" name="Equation" r:id="rId6" imgW="152268" imgH="203024" progId="Equation.DSMT4">
                <p:embed/>
              </p:oleObj>
            </a:graphicData>
          </a:graphic>
        </p:graphicFrame>
        <p:graphicFrame>
          <p:nvGraphicFramePr>
            <p:cNvPr id="38" name="Object 43"/>
            <p:cNvGraphicFramePr>
              <a:graphicFrameLocks noChangeAspect="1"/>
            </p:cNvGraphicFramePr>
            <p:nvPr/>
          </p:nvGraphicFramePr>
          <p:xfrm>
            <a:off x="892258" y="2778828"/>
            <a:ext cx="231768" cy="309850"/>
          </p:xfrm>
          <a:graphic>
            <a:graphicData uri="http://schemas.openxmlformats.org/presentationml/2006/ole">
              <p:oleObj spid="_x0000_s14637" name="Equation" r:id="rId7" imgW="152268" imgH="203024" progId="Equation.DSMT4">
                <p:embed/>
              </p:oleObj>
            </a:graphicData>
          </a:graphic>
        </p:graphicFrame>
        <p:graphicFrame>
          <p:nvGraphicFramePr>
            <p:cNvPr id="40" name="Object 43"/>
            <p:cNvGraphicFramePr>
              <a:graphicFrameLocks noChangeAspect="1"/>
            </p:cNvGraphicFramePr>
            <p:nvPr/>
          </p:nvGraphicFramePr>
          <p:xfrm>
            <a:off x="1472334" y="2503426"/>
            <a:ext cx="231775" cy="309563"/>
          </p:xfrm>
          <a:graphic>
            <a:graphicData uri="http://schemas.openxmlformats.org/presentationml/2006/ole">
              <p:oleObj spid="_x0000_s14638" name="Equation" r:id="rId8" imgW="152268" imgH="203024" progId="Equation.DSMT4">
                <p:embed/>
              </p:oleObj>
            </a:graphicData>
          </a:graphic>
        </p:graphicFrame>
        <p:graphicFrame>
          <p:nvGraphicFramePr>
            <p:cNvPr id="41" name="Object 43"/>
            <p:cNvGraphicFramePr>
              <a:graphicFrameLocks noChangeAspect="1"/>
            </p:cNvGraphicFramePr>
            <p:nvPr/>
          </p:nvGraphicFramePr>
          <p:xfrm>
            <a:off x="1007423" y="2550288"/>
            <a:ext cx="211138" cy="212725"/>
          </p:xfrm>
          <a:graphic>
            <a:graphicData uri="http://schemas.openxmlformats.org/presentationml/2006/ole">
              <p:oleObj spid="_x0000_s14639" name="Equation" r:id="rId9" imgW="139700" imgH="139700" progId="Equation.DSMT4">
                <p:embed/>
              </p:oleObj>
            </a:graphicData>
          </a:graphic>
        </p:graphicFrame>
        <p:graphicFrame>
          <p:nvGraphicFramePr>
            <p:cNvPr id="2" name="Object 43"/>
            <p:cNvGraphicFramePr>
              <a:graphicFrameLocks noChangeAspect="1"/>
            </p:cNvGraphicFramePr>
            <p:nvPr/>
          </p:nvGraphicFramePr>
          <p:xfrm>
            <a:off x="1252538" y="2457450"/>
            <a:ext cx="192087" cy="153988"/>
          </p:xfrm>
          <a:graphic>
            <a:graphicData uri="http://schemas.openxmlformats.org/presentationml/2006/ole">
              <p:oleObj spid="_x0000_s14640" name="Equation" r:id="rId10" imgW="126780" imgH="101424" progId="Equation.DSMT4">
                <p:embed/>
              </p:oleObj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5640636" y="1839817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Assumption: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264756" y="0"/>
            <a:ext cx="87026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 of Curvilinear Squares (cont.)</a:t>
            </a:r>
          </a:p>
        </p:txBody>
      </p:sp>
      <p:sp>
        <p:nvSpPr>
          <p:cNvPr id="15367" name="Text Box 22"/>
          <p:cNvSpPr txBox="1">
            <a:spLocks noChangeArrowheads="1"/>
          </p:cNvSpPr>
          <p:nvPr/>
        </p:nvSpPr>
        <p:spPr bwMode="auto">
          <a:xfrm>
            <a:off x="1178805" y="849244"/>
            <a:ext cx="7149947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</a:rPr>
              <a:t>Theorem:</a:t>
            </a:r>
            <a:r>
              <a:rPr lang="en-US" sz="2000" dirty="0">
                <a:solidFill>
                  <a:schemeClr val="hlink"/>
                </a:solidFill>
              </a:rPr>
              <a:t> The shape (aspect </a:t>
            </a:r>
            <a:r>
              <a:rPr lang="en-US" sz="2000" dirty="0" smtClean="0">
                <a:solidFill>
                  <a:schemeClr val="hlink"/>
                </a:solidFill>
              </a:rPr>
              <a:t>ratio </a:t>
            </a:r>
            <a:r>
              <a:rPr lang="en-US" sz="2000" dirty="0" smtClean="0">
                <a:solidFill>
                  <a:schemeClr val="hlink"/>
                </a:solidFill>
                <a:latin typeface="+mn-lt"/>
              </a:rPr>
              <a:t>L</a:t>
            </a:r>
            <a:r>
              <a:rPr lang="en-US" sz="2000" i="0" dirty="0" smtClean="0">
                <a:solidFill>
                  <a:schemeClr val="hlink"/>
                </a:solidFill>
                <a:latin typeface="+mn-lt"/>
              </a:rPr>
              <a:t>/</a:t>
            </a:r>
            <a:r>
              <a:rPr lang="en-US" sz="2000" dirty="0" smtClean="0">
                <a:solidFill>
                  <a:schemeClr val="hlink"/>
                </a:solidFill>
                <a:latin typeface="+mn-lt"/>
              </a:rPr>
              <a:t>W</a:t>
            </a:r>
            <a:r>
              <a:rPr lang="en-US" sz="2000" dirty="0" smtClean="0">
                <a:solidFill>
                  <a:schemeClr val="hlink"/>
                </a:solidFill>
              </a:rPr>
              <a:t>) </a:t>
            </a:r>
            <a:r>
              <a:rPr lang="en-US" sz="2000" dirty="0">
                <a:solidFill>
                  <a:schemeClr val="hlink"/>
                </a:solidFill>
              </a:rPr>
              <a:t>of the “curvilinear squares” is preserved throughout the </a:t>
            </a:r>
            <a:r>
              <a:rPr lang="en-US" sz="2000" dirty="0" smtClean="0">
                <a:solidFill>
                  <a:schemeClr val="hlink"/>
                </a:solidFill>
              </a:rPr>
              <a:t>flux plot</a:t>
            </a:r>
            <a:r>
              <a:rPr lang="en-US" sz="2000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5368" name="Line 41"/>
          <p:cNvSpPr>
            <a:spLocks noChangeShapeType="1"/>
          </p:cNvSpPr>
          <p:nvPr/>
        </p:nvSpPr>
        <p:spPr bwMode="auto">
          <a:xfrm>
            <a:off x="2654300" y="3907464"/>
            <a:ext cx="3517900" cy="3175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2" name="Object 42"/>
          <p:cNvGraphicFramePr>
            <a:graphicFrameLocks noChangeAspect="1"/>
          </p:cNvGraphicFramePr>
          <p:nvPr/>
        </p:nvGraphicFramePr>
        <p:xfrm>
          <a:off x="3419475" y="5614988"/>
          <a:ext cx="2051050" cy="860425"/>
        </p:xfrm>
        <a:graphic>
          <a:graphicData uri="http://schemas.openxmlformats.org/presentationml/2006/ole">
            <p:oleObj spid="_x0000_s15872" name="Equation" r:id="rId4" imgW="939392" imgH="393529" progId="Equation.DSMT4">
              <p:embed/>
            </p:oleObj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33848" y="1742955"/>
            <a:ext cx="471154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bg2"/>
                </a:solidFill>
              </a:rPr>
              <a:t>Assumption: </a:t>
            </a:r>
            <a:r>
              <a:rPr lang="en-US" i="0" dirty="0" smtClean="0">
                <a:solidFill>
                  <a:schemeClr val="bg2"/>
                </a:solidFill>
                <a:latin typeface="+mn-lt"/>
                <a:sym typeface="Symbol"/>
              </a:rPr>
              <a:t>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V</a:t>
            </a:r>
            <a:r>
              <a:rPr lang="en-US" i="0" dirty="0" smtClean="0">
                <a:solidFill>
                  <a:schemeClr val="bg2"/>
                </a:solidFill>
                <a:sym typeface="Symbol"/>
              </a:rPr>
              <a:t> is constant throughout plot.</a:t>
            </a:r>
            <a:endParaRPr lang="en-US" i="0" dirty="0">
              <a:solidFill>
                <a:schemeClr val="bg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43425" y="3069793"/>
            <a:ext cx="2749550" cy="2464550"/>
            <a:chOff x="4543425" y="3069793"/>
            <a:chExt cx="2749550" cy="2464550"/>
          </a:xfrm>
        </p:grpSpPr>
        <p:sp>
          <p:nvSpPr>
            <p:cNvPr id="15372" name="Arc 27"/>
            <p:cNvSpPr>
              <a:spLocks/>
            </p:cNvSpPr>
            <p:nvPr/>
          </p:nvSpPr>
          <p:spPr bwMode="auto">
            <a:xfrm rot="20455966" flipV="1">
              <a:off x="4794250" y="3510589"/>
              <a:ext cx="1960563" cy="514350"/>
            </a:xfrm>
            <a:custGeom>
              <a:avLst/>
              <a:gdLst>
                <a:gd name="T0" fmla="*/ 0 w 20156"/>
                <a:gd name="T1" fmla="*/ 0 h 21578"/>
                <a:gd name="T2" fmla="*/ 5 w 20156"/>
                <a:gd name="T3" fmla="*/ 0 h 21578"/>
                <a:gd name="T4" fmla="*/ 0 w 20156"/>
                <a:gd name="T5" fmla="*/ 0 h 21578"/>
                <a:gd name="T6" fmla="*/ 0 60000 65536"/>
                <a:gd name="T7" fmla="*/ 0 60000 65536"/>
                <a:gd name="T8" fmla="*/ 0 60000 65536"/>
                <a:gd name="T9" fmla="*/ 0 w 20156"/>
                <a:gd name="T10" fmla="*/ 0 h 21578"/>
                <a:gd name="T11" fmla="*/ 20156 w 20156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6" h="21578" fill="none" extrusionOk="0">
                  <a:moveTo>
                    <a:pt x="971" y="-1"/>
                  </a:moveTo>
                  <a:cubicBezTo>
                    <a:pt x="9542" y="385"/>
                    <a:pt x="17072" y="5807"/>
                    <a:pt x="20156" y="13813"/>
                  </a:cubicBezTo>
                </a:path>
                <a:path w="20156" h="21578" stroke="0" extrusionOk="0">
                  <a:moveTo>
                    <a:pt x="971" y="-1"/>
                  </a:moveTo>
                  <a:cubicBezTo>
                    <a:pt x="9542" y="385"/>
                    <a:pt x="17072" y="5807"/>
                    <a:pt x="20156" y="13813"/>
                  </a:cubicBezTo>
                  <a:lnTo>
                    <a:pt x="0" y="21578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Arc 28"/>
            <p:cNvSpPr>
              <a:spLocks/>
            </p:cNvSpPr>
            <p:nvPr/>
          </p:nvSpPr>
          <p:spPr bwMode="auto">
            <a:xfrm>
              <a:off x="5837238" y="3412164"/>
              <a:ext cx="828675" cy="1697038"/>
            </a:xfrm>
            <a:custGeom>
              <a:avLst/>
              <a:gdLst>
                <a:gd name="T0" fmla="*/ 0 w 21600"/>
                <a:gd name="T1" fmla="*/ 0 h 23749"/>
                <a:gd name="T2" fmla="*/ 0 w 21600"/>
                <a:gd name="T3" fmla="*/ 2 h 23749"/>
                <a:gd name="T4" fmla="*/ 0 w 21600"/>
                <a:gd name="T5" fmla="*/ 2 h 23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49"/>
                <a:gd name="T11" fmla="*/ 21600 w 21600"/>
                <a:gd name="T12" fmla="*/ 23749 h 23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49" fill="none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</a:path>
                <a:path w="21600" h="23749" stroke="0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  <a:lnTo>
                    <a:pt x="0" y="2125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Arc 30"/>
            <p:cNvSpPr>
              <a:spLocks/>
            </p:cNvSpPr>
            <p:nvPr/>
          </p:nvSpPr>
          <p:spPr bwMode="auto">
            <a:xfrm rot="20455966">
              <a:off x="4543425" y="4590089"/>
              <a:ext cx="2749550" cy="385763"/>
            </a:xfrm>
            <a:custGeom>
              <a:avLst/>
              <a:gdLst>
                <a:gd name="T0" fmla="*/ 5 w 17999"/>
                <a:gd name="T1" fmla="*/ 0 h 20954"/>
                <a:gd name="T2" fmla="*/ 16 w 17999"/>
                <a:gd name="T3" fmla="*/ 0 h 20954"/>
                <a:gd name="T4" fmla="*/ 0 w 17999"/>
                <a:gd name="T5" fmla="*/ 0 h 20954"/>
                <a:gd name="T6" fmla="*/ 0 60000 65536"/>
                <a:gd name="T7" fmla="*/ 0 60000 65536"/>
                <a:gd name="T8" fmla="*/ 0 60000 65536"/>
                <a:gd name="T9" fmla="*/ 0 w 17999"/>
                <a:gd name="T10" fmla="*/ 0 h 20954"/>
                <a:gd name="T11" fmla="*/ 17999 w 17999"/>
                <a:gd name="T12" fmla="*/ 20954 h 209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9" h="20954" fill="none" extrusionOk="0">
                  <a:moveTo>
                    <a:pt x="5243" y="0"/>
                  </a:moveTo>
                  <a:cubicBezTo>
                    <a:pt x="10470" y="1308"/>
                    <a:pt x="15019" y="4522"/>
                    <a:pt x="17998" y="9012"/>
                  </a:cubicBezTo>
                </a:path>
                <a:path w="17999" h="20954" stroke="0" extrusionOk="0">
                  <a:moveTo>
                    <a:pt x="5243" y="0"/>
                  </a:moveTo>
                  <a:cubicBezTo>
                    <a:pt x="10470" y="1308"/>
                    <a:pt x="15019" y="4522"/>
                    <a:pt x="17998" y="9012"/>
                  </a:cubicBezTo>
                  <a:lnTo>
                    <a:pt x="0" y="20954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31"/>
            <p:cNvSpPr>
              <a:spLocks noChangeShapeType="1"/>
            </p:cNvSpPr>
            <p:nvPr/>
          </p:nvSpPr>
          <p:spPr bwMode="auto">
            <a:xfrm rot="20455966">
              <a:off x="7094538" y="4304339"/>
              <a:ext cx="114300" cy="25400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7" name="Line 32"/>
            <p:cNvSpPr>
              <a:spLocks noChangeShapeType="1"/>
            </p:cNvSpPr>
            <p:nvPr/>
          </p:nvSpPr>
          <p:spPr bwMode="auto">
            <a:xfrm rot="20455966" flipV="1">
              <a:off x="6629400" y="3367714"/>
              <a:ext cx="88900" cy="44450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8" name="Arc 34"/>
            <p:cNvSpPr>
              <a:spLocks/>
            </p:cNvSpPr>
            <p:nvPr/>
          </p:nvSpPr>
          <p:spPr bwMode="auto">
            <a:xfrm rot="20994208">
              <a:off x="4927600" y="3853489"/>
              <a:ext cx="854075" cy="1296988"/>
            </a:xfrm>
            <a:custGeom>
              <a:avLst/>
              <a:gdLst>
                <a:gd name="T0" fmla="*/ 0 w 21600"/>
                <a:gd name="T1" fmla="*/ 0 h 18153"/>
                <a:gd name="T2" fmla="*/ 0 w 21600"/>
                <a:gd name="T3" fmla="*/ 2 h 18153"/>
                <a:gd name="T4" fmla="*/ 0 w 21600"/>
                <a:gd name="T5" fmla="*/ 1 h 181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153"/>
                <a:gd name="T11" fmla="*/ 21600 w 21600"/>
                <a:gd name="T12" fmla="*/ 18153 h 18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153" fill="none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6961"/>
                    <a:pt x="21575" y="17557"/>
                    <a:pt x="21525" y="18152"/>
                  </a:cubicBezTo>
                </a:path>
                <a:path w="21600" h="18153" stroke="0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6961"/>
                    <a:pt x="21575" y="17557"/>
                    <a:pt x="21525" y="18152"/>
                  </a:cubicBezTo>
                  <a:lnTo>
                    <a:pt x="0" y="16364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3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239221084"/>
                </p:ext>
              </p:extLst>
            </p:nvPr>
          </p:nvGraphicFramePr>
          <p:xfrm>
            <a:off x="6058724" y="5223193"/>
            <a:ext cx="442913" cy="311150"/>
          </p:xfrm>
          <a:graphic>
            <a:graphicData uri="http://schemas.openxmlformats.org/presentationml/2006/ole">
              <p:oleObj spid="_x0000_s15873" name="Equation" r:id="rId5" imgW="253670" imgH="177569" progId="Equation.DSMT4">
                <p:embed/>
              </p:oleObj>
            </a:graphicData>
          </a:graphic>
        </p:graphicFrame>
        <p:graphicFrame>
          <p:nvGraphicFramePr>
            <p:cNvPr id="2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41877025"/>
                </p:ext>
              </p:extLst>
            </p:nvPr>
          </p:nvGraphicFramePr>
          <p:xfrm>
            <a:off x="5580124" y="3180566"/>
            <a:ext cx="296863" cy="334963"/>
          </p:xfrm>
          <a:graphic>
            <a:graphicData uri="http://schemas.openxmlformats.org/presentationml/2006/ole">
              <p:oleObj spid="_x0000_s15874" name="Equation" r:id="rId6" imgW="203112" imgH="228501" progId="Equation.DSMT4">
                <p:embed/>
              </p:oleObj>
            </a:graphicData>
          </a:graphic>
        </p:graphicFrame>
        <p:graphicFrame>
          <p:nvGraphicFramePr>
            <p:cNvPr id="3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164997642"/>
                </p:ext>
              </p:extLst>
            </p:nvPr>
          </p:nvGraphicFramePr>
          <p:xfrm>
            <a:off x="6827261" y="3069793"/>
            <a:ext cx="296862" cy="396875"/>
          </p:xfrm>
          <a:graphic>
            <a:graphicData uri="http://schemas.openxmlformats.org/presentationml/2006/ole">
              <p:oleObj spid="_x0000_s15875" name="Equation" r:id="rId7" imgW="152268" imgH="203024" progId="Equation.DSMT4">
                <p:embed/>
              </p:oleObj>
            </a:graphicData>
          </a:graphic>
        </p:graphicFrame>
        <p:graphicFrame>
          <p:nvGraphicFramePr>
            <p:cNvPr id="15369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813977657"/>
                </p:ext>
              </p:extLst>
            </p:nvPr>
          </p:nvGraphicFramePr>
          <p:xfrm>
            <a:off x="5200650" y="4283075"/>
            <a:ext cx="346075" cy="347663"/>
          </p:xfrm>
          <a:graphic>
            <a:graphicData uri="http://schemas.openxmlformats.org/presentationml/2006/ole">
              <p:oleObj spid="_x0000_s15876" name="Equation" r:id="rId8" imgW="177492" imgH="177492" progId="Equation.DSMT4">
                <p:embed/>
              </p:oleObj>
            </a:graphicData>
          </a:graphic>
        </p:graphicFrame>
        <p:graphicFrame>
          <p:nvGraphicFramePr>
            <p:cNvPr id="15370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407810836"/>
                </p:ext>
              </p:extLst>
            </p:nvPr>
          </p:nvGraphicFramePr>
          <p:xfrm>
            <a:off x="6161088" y="4614863"/>
            <a:ext cx="273050" cy="322262"/>
          </p:xfrm>
          <a:graphic>
            <a:graphicData uri="http://schemas.openxmlformats.org/presentationml/2006/ole">
              <p:oleObj spid="_x0000_s15877" name="Equation" r:id="rId9" imgW="139579" imgH="164957" progId="Equation.DSMT4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862354666"/>
                </p:ext>
              </p:extLst>
            </p:nvPr>
          </p:nvGraphicFramePr>
          <p:xfrm>
            <a:off x="5622405" y="5086219"/>
            <a:ext cx="236971" cy="236971"/>
          </p:xfrm>
          <a:graphic>
            <a:graphicData uri="http://schemas.openxmlformats.org/presentationml/2006/ole">
              <p:oleObj spid="_x0000_s15878" name="Equation" r:id="rId10" imgW="200053" imgH="199913" progId="Equation.DSMT4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88068877"/>
                </p:ext>
              </p:extLst>
            </p:nvPr>
          </p:nvGraphicFramePr>
          <p:xfrm>
            <a:off x="6794717" y="5094171"/>
            <a:ext cx="180975" cy="152400"/>
          </p:xfrm>
          <a:graphic>
            <a:graphicData uri="http://schemas.openxmlformats.org/presentationml/2006/ole">
              <p:oleObj spid="_x0000_s15879" name="Equation" r:id="rId11" imgW="180984" imgH="152363" progId="Equation.DSMT4">
                <p:embed/>
              </p:oleObj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323850" y="2422565"/>
            <a:ext cx="3157537" cy="2311069"/>
            <a:chOff x="323850" y="2422565"/>
            <a:chExt cx="3157537" cy="2311069"/>
          </a:xfrm>
        </p:grpSpPr>
        <p:sp>
          <p:nvSpPr>
            <p:cNvPr id="35" name="Rectangle 34"/>
            <p:cNvSpPr/>
            <p:nvPr/>
          </p:nvSpPr>
          <p:spPr bwMode="auto">
            <a:xfrm rot="20789578">
              <a:off x="2478505" y="3843589"/>
              <a:ext cx="314325" cy="266700"/>
            </a:xfrm>
            <a:prstGeom prst="rect">
              <a:avLst/>
            </a:prstGeom>
            <a:solidFill>
              <a:srgbClr val="FF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82" name="Arc 4"/>
            <p:cNvSpPr>
              <a:spLocks/>
            </p:cNvSpPr>
            <p:nvPr/>
          </p:nvSpPr>
          <p:spPr bwMode="auto">
            <a:xfrm rot="20455966" flipV="1">
              <a:off x="323850" y="2875590"/>
              <a:ext cx="2535237" cy="511175"/>
            </a:xfrm>
            <a:custGeom>
              <a:avLst/>
              <a:gdLst>
                <a:gd name="T0" fmla="*/ 1 w 20156"/>
                <a:gd name="T1" fmla="*/ 0 h 21555"/>
                <a:gd name="T2" fmla="*/ 10 w 20156"/>
                <a:gd name="T3" fmla="*/ 0 h 21555"/>
                <a:gd name="T4" fmla="*/ 0 w 20156"/>
                <a:gd name="T5" fmla="*/ 0 h 21555"/>
                <a:gd name="T6" fmla="*/ 0 60000 65536"/>
                <a:gd name="T7" fmla="*/ 0 60000 65536"/>
                <a:gd name="T8" fmla="*/ 0 60000 65536"/>
                <a:gd name="T9" fmla="*/ 0 w 20156"/>
                <a:gd name="T10" fmla="*/ 0 h 21555"/>
                <a:gd name="T11" fmla="*/ 20156 w 20156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6" h="21555" fill="none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</a:path>
                <a:path w="20156" h="21555" stroke="0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  <a:lnTo>
                    <a:pt x="0" y="21555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Arc 5"/>
            <p:cNvSpPr>
              <a:spLocks/>
            </p:cNvSpPr>
            <p:nvPr/>
          </p:nvSpPr>
          <p:spPr bwMode="auto">
            <a:xfrm rot="20455966" flipV="1">
              <a:off x="373062" y="3008940"/>
              <a:ext cx="2687637" cy="609600"/>
            </a:xfrm>
            <a:custGeom>
              <a:avLst/>
              <a:gdLst>
                <a:gd name="T0" fmla="*/ 1 w 17592"/>
                <a:gd name="T1" fmla="*/ 0 h 21552"/>
                <a:gd name="T2" fmla="*/ 16 w 17592"/>
                <a:gd name="T3" fmla="*/ 0 h 21552"/>
                <a:gd name="T4" fmla="*/ 0 w 17592"/>
                <a:gd name="T5" fmla="*/ 0 h 21552"/>
                <a:gd name="T6" fmla="*/ 0 60000 65536"/>
                <a:gd name="T7" fmla="*/ 0 60000 65536"/>
                <a:gd name="T8" fmla="*/ 0 60000 65536"/>
                <a:gd name="T9" fmla="*/ 0 w 17592"/>
                <a:gd name="T10" fmla="*/ 0 h 21552"/>
                <a:gd name="T11" fmla="*/ 17592 w 17592"/>
                <a:gd name="T12" fmla="*/ 21552 h 21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92" h="21552" fill="none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</a:path>
                <a:path w="17592" h="21552" stroke="0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  <a:lnTo>
                    <a:pt x="0" y="21552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Arc 6"/>
            <p:cNvSpPr>
              <a:spLocks/>
            </p:cNvSpPr>
            <p:nvPr/>
          </p:nvSpPr>
          <p:spPr bwMode="auto">
            <a:xfrm>
              <a:off x="1965741" y="2777165"/>
              <a:ext cx="828675" cy="1697038"/>
            </a:xfrm>
            <a:custGeom>
              <a:avLst/>
              <a:gdLst>
                <a:gd name="T0" fmla="*/ 0 w 21600"/>
                <a:gd name="T1" fmla="*/ 0 h 23749"/>
                <a:gd name="T2" fmla="*/ 0 w 21600"/>
                <a:gd name="T3" fmla="*/ 2 h 23749"/>
                <a:gd name="T4" fmla="*/ 0 w 21600"/>
                <a:gd name="T5" fmla="*/ 2 h 23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49"/>
                <a:gd name="T11" fmla="*/ 21600 w 21600"/>
                <a:gd name="T12" fmla="*/ 23749 h 23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49" fill="none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</a:path>
                <a:path w="21600" h="23749" stroke="0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  <a:lnTo>
                    <a:pt x="0" y="2125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Arc 8"/>
            <p:cNvSpPr>
              <a:spLocks/>
            </p:cNvSpPr>
            <p:nvPr/>
          </p:nvSpPr>
          <p:spPr bwMode="auto">
            <a:xfrm rot="20455966">
              <a:off x="730250" y="4228141"/>
              <a:ext cx="2751137" cy="293688"/>
            </a:xfrm>
            <a:custGeom>
              <a:avLst/>
              <a:gdLst>
                <a:gd name="T0" fmla="*/ 1 w 20836"/>
                <a:gd name="T1" fmla="*/ 0 h 21550"/>
                <a:gd name="T2" fmla="*/ 12 w 20836"/>
                <a:gd name="T3" fmla="*/ 0 h 21550"/>
                <a:gd name="T4" fmla="*/ 0 w 20836"/>
                <a:gd name="T5" fmla="*/ 0 h 21550"/>
                <a:gd name="T6" fmla="*/ 0 60000 65536"/>
                <a:gd name="T7" fmla="*/ 0 60000 65536"/>
                <a:gd name="T8" fmla="*/ 0 60000 65536"/>
                <a:gd name="T9" fmla="*/ 0 w 20836"/>
                <a:gd name="T10" fmla="*/ 0 h 21550"/>
                <a:gd name="T11" fmla="*/ 20836 w 20836"/>
                <a:gd name="T12" fmla="*/ 21550 h 21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36" h="21550" fill="none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</a:path>
                <a:path w="20836" h="21550" stroke="0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  <a:lnTo>
                    <a:pt x="0" y="21550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Arc 9"/>
            <p:cNvSpPr>
              <a:spLocks/>
            </p:cNvSpPr>
            <p:nvPr/>
          </p:nvSpPr>
          <p:spPr bwMode="auto">
            <a:xfrm rot="20455966">
              <a:off x="706437" y="3943978"/>
              <a:ext cx="2749549" cy="396875"/>
            </a:xfrm>
            <a:custGeom>
              <a:avLst/>
              <a:gdLst>
                <a:gd name="T0" fmla="*/ 1 w 17999"/>
                <a:gd name="T1" fmla="*/ 0 h 21575"/>
                <a:gd name="T2" fmla="*/ 16 w 17999"/>
                <a:gd name="T3" fmla="*/ 0 h 21575"/>
                <a:gd name="T4" fmla="*/ 0 w 17999"/>
                <a:gd name="T5" fmla="*/ 0 h 21575"/>
                <a:gd name="T6" fmla="*/ 0 60000 65536"/>
                <a:gd name="T7" fmla="*/ 0 60000 65536"/>
                <a:gd name="T8" fmla="*/ 0 60000 65536"/>
                <a:gd name="T9" fmla="*/ 0 w 17999"/>
                <a:gd name="T10" fmla="*/ 0 h 21575"/>
                <a:gd name="T11" fmla="*/ 17999 w 17999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9" h="21575" fill="none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</a:path>
                <a:path w="17999" h="21575" stroke="0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Line 10"/>
            <p:cNvSpPr>
              <a:spLocks noChangeShapeType="1"/>
            </p:cNvSpPr>
            <p:nvPr/>
          </p:nvSpPr>
          <p:spPr bwMode="auto">
            <a:xfrm rot="20455966" flipV="1">
              <a:off x="749300" y="3718553"/>
              <a:ext cx="2559049" cy="12700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Line 11"/>
            <p:cNvSpPr>
              <a:spLocks noChangeShapeType="1"/>
            </p:cNvSpPr>
            <p:nvPr/>
          </p:nvSpPr>
          <p:spPr bwMode="auto">
            <a:xfrm rot="20455966">
              <a:off x="3348037" y="3904291"/>
              <a:ext cx="107950" cy="38100"/>
            </a:xfrm>
            <a:prstGeom prst="line">
              <a:avLst/>
            </a:prstGeom>
            <a:noFill/>
            <a:ln w="127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91" name="Arc 17"/>
            <p:cNvSpPr>
              <a:spLocks/>
            </p:cNvSpPr>
            <p:nvPr/>
          </p:nvSpPr>
          <p:spPr bwMode="auto">
            <a:xfrm rot="21337271">
              <a:off x="1644815" y="2856540"/>
              <a:ext cx="828675" cy="1666876"/>
            </a:xfrm>
            <a:custGeom>
              <a:avLst/>
              <a:gdLst>
                <a:gd name="T0" fmla="*/ 0 w 21600"/>
                <a:gd name="T1" fmla="*/ 0 h 23324"/>
                <a:gd name="T2" fmla="*/ 0 w 21600"/>
                <a:gd name="T3" fmla="*/ 2 h 23324"/>
                <a:gd name="T4" fmla="*/ 0 w 21600"/>
                <a:gd name="T5" fmla="*/ 2 h 233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324"/>
                <a:gd name="T11" fmla="*/ 21600 w 21600"/>
                <a:gd name="T12" fmla="*/ 23324 h 23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324" fill="none" extrusionOk="0">
                  <a:moveTo>
                    <a:pt x="5711" y="-1"/>
                  </a:moveTo>
                  <a:cubicBezTo>
                    <a:pt x="15094" y="2572"/>
                    <a:pt x="21600" y="11101"/>
                    <a:pt x="21600" y="20831"/>
                  </a:cubicBezTo>
                  <a:cubicBezTo>
                    <a:pt x="21600" y="21664"/>
                    <a:pt x="21551" y="22496"/>
                    <a:pt x="21455" y="23323"/>
                  </a:cubicBezTo>
                </a:path>
                <a:path w="21600" h="23324" stroke="0" extrusionOk="0">
                  <a:moveTo>
                    <a:pt x="5711" y="-1"/>
                  </a:moveTo>
                  <a:cubicBezTo>
                    <a:pt x="15094" y="2572"/>
                    <a:pt x="21600" y="11101"/>
                    <a:pt x="21600" y="20831"/>
                  </a:cubicBezTo>
                  <a:cubicBezTo>
                    <a:pt x="21600" y="21664"/>
                    <a:pt x="21551" y="22496"/>
                    <a:pt x="21455" y="23323"/>
                  </a:cubicBezTo>
                  <a:lnTo>
                    <a:pt x="0" y="20831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Arc 18"/>
            <p:cNvSpPr>
              <a:spLocks/>
            </p:cNvSpPr>
            <p:nvPr/>
          </p:nvSpPr>
          <p:spPr bwMode="auto">
            <a:xfrm rot="21089988">
              <a:off x="1357729" y="3094665"/>
              <a:ext cx="828675" cy="1447801"/>
            </a:xfrm>
            <a:custGeom>
              <a:avLst/>
              <a:gdLst>
                <a:gd name="T0" fmla="*/ 0 w 21600"/>
                <a:gd name="T1" fmla="*/ 0 h 20890"/>
                <a:gd name="T2" fmla="*/ 0 w 21600"/>
                <a:gd name="T3" fmla="*/ 2 h 20890"/>
                <a:gd name="T4" fmla="*/ 0 w 21600"/>
                <a:gd name="T5" fmla="*/ 2 h 208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90"/>
                <a:gd name="T11" fmla="*/ 21600 w 21600"/>
                <a:gd name="T12" fmla="*/ 20890 h 20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90" fill="none" extrusionOk="0">
                  <a:moveTo>
                    <a:pt x="11318" y="0"/>
                  </a:moveTo>
                  <a:cubicBezTo>
                    <a:pt x="17707" y="3931"/>
                    <a:pt x="21600" y="10895"/>
                    <a:pt x="21600" y="18397"/>
                  </a:cubicBezTo>
                  <a:cubicBezTo>
                    <a:pt x="21600" y="19230"/>
                    <a:pt x="21551" y="20062"/>
                    <a:pt x="21455" y="20889"/>
                  </a:cubicBezTo>
                </a:path>
                <a:path w="21600" h="20890" stroke="0" extrusionOk="0">
                  <a:moveTo>
                    <a:pt x="11318" y="0"/>
                  </a:moveTo>
                  <a:cubicBezTo>
                    <a:pt x="17707" y="3931"/>
                    <a:pt x="21600" y="10895"/>
                    <a:pt x="21600" y="18397"/>
                  </a:cubicBezTo>
                  <a:cubicBezTo>
                    <a:pt x="21600" y="19230"/>
                    <a:pt x="21551" y="20062"/>
                    <a:pt x="21455" y="20889"/>
                  </a:cubicBezTo>
                  <a:lnTo>
                    <a:pt x="0" y="18397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Arc 19"/>
            <p:cNvSpPr>
              <a:spLocks/>
            </p:cNvSpPr>
            <p:nvPr/>
          </p:nvSpPr>
          <p:spPr bwMode="auto">
            <a:xfrm rot="20994208">
              <a:off x="1079500" y="3296278"/>
              <a:ext cx="854075" cy="1296988"/>
            </a:xfrm>
            <a:custGeom>
              <a:avLst/>
              <a:gdLst>
                <a:gd name="T0" fmla="*/ 0 w 21600"/>
                <a:gd name="T1" fmla="*/ 0 h 18153"/>
                <a:gd name="T2" fmla="*/ 0 w 21600"/>
                <a:gd name="T3" fmla="*/ 2 h 18153"/>
                <a:gd name="T4" fmla="*/ 0 w 21600"/>
                <a:gd name="T5" fmla="*/ 1 h 181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153"/>
                <a:gd name="T11" fmla="*/ 21600 w 21600"/>
                <a:gd name="T12" fmla="*/ 18153 h 18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153" fill="none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6961"/>
                    <a:pt x="21575" y="17557"/>
                    <a:pt x="21525" y="18152"/>
                  </a:cubicBezTo>
                </a:path>
                <a:path w="21600" h="18153" stroke="0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6961"/>
                    <a:pt x="21575" y="17557"/>
                    <a:pt x="21525" y="18152"/>
                  </a:cubicBezTo>
                  <a:lnTo>
                    <a:pt x="0" y="16364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Arc 20"/>
            <p:cNvSpPr>
              <a:spLocks/>
            </p:cNvSpPr>
            <p:nvPr/>
          </p:nvSpPr>
          <p:spPr bwMode="auto">
            <a:xfrm rot="20994208">
              <a:off x="872708" y="3427121"/>
              <a:ext cx="854075" cy="1306513"/>
            </a:xfrm>
            <a:custGeom>
              <a:avLst/>
              <a:gdLst>
                <a:gd name="T0" fmla="*/ 0 w 21600"/>
                <a:gd name="T1" fmla="*/ 0 h 18277"/>
                <a:gd name="T2" fmla="*/ 0 w 21600"/>
                <a:gd name="T3" fmla="*/ 2 h 18277"/>
                <a:gd name="T4" fmla="*/ 0 w 21600"/>
                <a:gd name="T5" fmla="*/ 1 h 1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77"/>
                <a:gd name="T11" fmla="*/ 21600 w 21600"/>
                <a:gd name="T12" fmla="*/ 18277 h 1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77" fill="none" extrusionOk="0">
                  <a:moveTo>
                    <a:pt x="13953" y="0"/>
                  </a:moveTo>
                  <a:cubicBezTo>
                    <a:pt x="18803" y="4104"/>
                    <a:pt x="21600" y="10135"/>
                    <a:pt x="21600" y="16488"/>
                  </a:cubicBezTo>
                  <a:cubicBezTo>
                    <a:pt x="21600" y="17085"/>
                    <a:pt x="21575" y="17681"/>
                    <a:pt x="21525" y="18276"/>
                  </a:cubicBezTo>
                </a:path>
                <a:path w="21600" h="18277" stroke="0" extrusionOk="0">
                  <a:moveTo>
                    <a:pt x="13953" y="0"/>
                  </a:moveTo>
                  <a:cubicBezTo>
                    <a:pt x="18803" y="4104"/>
                    <a:pt x="21600" y="10135"/>
                    <a:pt x="21600" y="16488"/>
                  </a:cubicBezTo>
                  <a:cubicBezTo>
                    <a:pt x="21600" y="17085"/>
                    <a:pt x="21575" y="17681"/>
                    <a:pt x="21525" y="18276"/>
                  </a:cubicBezTo>
                  <a:lnTo>
                    <a:pt x="0" y="16488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4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685979608"/>
                </p:ext>
              </p:extLst>
            </p:nvPr>
          </p:nvGraphicFramePr>
          <p:xfrm>
            <a:off x="1059149" y="2923047"/>
            <a:ext cx="425344" cy="298808"/>
          </p:xfrm>
          <a:graphic>
            <a:graphicData uri="http://schemas.openxmlformats.org/presentationml/2006/ole">
              <p:oleObj spid="_x0000_s15880" name="Equation" r:id="rId12" imgW="253670" imgH="177569" progId="Equation.DSMT4">
                <p:embed/>
              </p:oleObj>
            </a:graphicData>
          </a:graphic>
        </p:graphicFrame>
        <p:graphicFrame>
          <p:nvGraphicFramePr>
            <p:cNvPr id="39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835159490"/>
                </p:ext>
              </p:extLst>
            </p:nvPr>
          </p:nvGraphicFramePr>
          <p:xfrm>
            <a:off x="1793380" y="2422565"/>
            <a:ext cx="296965" cy="335129"/>
          </p:xfrm>
          <a:graphic>
            <a:graphicData uri="http://schemas.openxmlformats.org/presentationml/2006/ole">
              <p:oleObj spid="_x0000_s15881" name="Equation" r:id="rId13" imgW="203112" imgH="228501" progId="Equation.DSMT4">
                <p:embed/>
              </p:oleObj>
            </a:graphicData>
          </a:graphic>
        </p:graphicFrame>
        <p:graphicFrame>
          <p:nvGraphicFramePr>
            <p:cNvPr id="40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94667914"/>
                </p:ext>
              </p:extLst>
            </p:nvPr>
          </p:nvGraphicFramePr>
          <p:xfrm>
            <a:off x="3101069" y="2751179"/>
            <a:ext cx="296863" cy="396875"/>
          </p:xfrm>
          <a:graphic>
            <a:graphicData uri="http://schemas.openxmlformats.org/presentationml/2006/ole">
              <p:oleObj spid="_x0000_s15882" name="Equation" r:id="rId14" imgW="152268" imgH="203024" progId="Equation.DSMT4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73774199"/>
                </p:ext>
              </p:extLst>
            </p:nvPr>
          </p:nvGraphicFramePr>
          <p:xfrm>
            <a:off x="1481655" y="3139047"/>
            <a:ext cx="171450" cy="142875"/>
          </p:xfrm>
          <a:graphic>
            <a:graphicData uri="http://schemas.openxmlformats.org/presentationml/2006/ole">
              <p:oleObj spid="_x0000_s15883" name="Equation" r:id="rId15" imgW="171617" imgH="142987" progId="Equation.DSMT4">
                <p:embed/>
              </p:oleObj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83954373"/>
                </p:ext>
              </p:extLst>
            </p:nvPr>
          </p:nvGraphicFramePr>
          <p:xfrm>
            <a:off x="1011404" y="3237247"/>
            <a:ext cx="251911" cy="251911"/>
          </p:xfrm>
          <a:graphic>
            <a:graphicData uri="http://schemas.openxmlformats.org/presentationml/2006/ole">
              <p:oleObj spid="_x0000_s15884" name="Equation" r:id="rId16" imgW="139680" imgH="13968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25"/>
          <p:cNvSpPr txBox="1">
            <a:spLocks noChangeArrowheads="1"/>
          </p:cNvSpPr>
          <p:nvPr/>
        </p:nvSpPr>
        <p:spPr bwMode="auto">
          <a:xfrm>
            <a:off x="2210603" y="998145"/>
            <a:ext cx="557396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i="0" u="sng" dirty="0">
                <a:solidFill>
                  <a:schemeClr val="bg1"/>
                </a:solidFill>
              </a:rPr>
              <a:t>Proof</a:t>
            </a:r>
            <a:r>
              <a:rPr lang="en-US" sz="2400" i="0" dirty="0">
                <a:solidFill>
                  <a:schemeClr val="bg1"/>
                </a:solidFill>
              </a:rPr>
              <a:t> of constant aspect </a:t>
            </a:r>
            <a:r>
              <a:rPr lang="en-US" sz="2400" i="0" dirty="0" smtClean="0">
                <a:solidFill>
                  <a:schemeClr val="bg1"/>
                </a:solidFill>
              </a:rPr>
              <a:t>ratio property</a:t>
            </a:r>
            <a:endParaRPr lang="en-US" sz="2400" i="0" dirty="0">
              <a:solidFill>
                <a:schemeClr val="bg1"/>
              </a:solidFill>
            </a:endParaRPr>
          </a:p>
        </p:txBody>
      </p:sp>
      <p:graphicFrame>
        <p:nvGraphicFramePr>
          <p:cNvPr id="16386" name="Object 32"/>
          <p:cNvGraphicFramePr>
            <a:graphicFrameLocks noChangeAspect="1"/>
          </p:cNvGraphicFramePr>
          <p:nvPr/>
        </p:nvGraphicFramePr>
        <p:xfrm>
          <a:off x="3814083" y="1746503"/>
          <a:ext cx="2763837" cy="1147763"/>
        </p:xfrm>
        <a:graphic>
          <a:graphicData uri="http://schemas.openxmlformats.org/presentationml/2006/ole">
            <p:oleObj spid="_x0000_s17006" name="Equation" r:id="rId4" imgW="1193800" imgH="495300" progId="Equation.DSMT4">
              <p:embed/>
            </p:oleObj>
          </a:graphicData>
        </a:graphic>
      </p:graphicFrame>
      <p:sp>
        <p:nvSpPr>
          <p:cNvPr id="16393" name="Text Box 33"/>
          <p:cNvSpPr txBox="1">
            <a:spLocks noChangeArrowheads="1"/>
          </p:cNvSpPr>
          <p:nvPr/>
        </p:nvSpPr>
        <p:spPr bwMode="auto">
          <a:xfrm>
            <a:off x="2918351" y="3759489"/>
            <a:ext cx="61414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chemeClr val="bg2"/>
                </a:solidFill>
              </a:rPr>
              <a:t>If we integrate along the flux line, </a:t>
            </a:r>
            <a:r>
              <a:rPr lang="en-US" sz="1600" u="sng" dirty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1600" i="0" dirty="0">
                <a:solidFill>
                  <a:schemeClr val="bg2"/>
                </a:solidFill>
              </a:rPr>
              <a:t> </a:t>
            </a:r>
            <a:r>
              <a:rPr lang="en-US" sz="1600" i="0" dirty="0" smtClean="0">
                <a:solidFill>
                  <a:schemeClr val="bg2"/>
                </a:solidFill>
              </a:rPr>
              <a:t>is in the same direction as 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</a:rPr>
              <a:t>d</a:t>
            </a:r>
            <a:r>
              <a:rPr lang="en-US" sz="1600" u="sng" dirty="0" smtClean="0">
                <a:solidFill>
                  <a:schemeClr val="bg2"/>
                </a:solidFill>
                <a:latin typeface="Times New Roman" pitchFamily="18" charset="0"/>
              </a:rPr>
              <a:t>r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</a:rPr>
              <a:t> .</a:t>
            </a:r>
            <a:endParaRPr lang="en-US" sz="16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394" name="Text Box 34"/>
          <p:cNvSpPr txBox="1">
            <a:spLocks noChangeArrowheads="1"/>
          </p:cNvSpPr>
          <p:nvPr/>
        </p:nvSpPr>
        <p:spPr bwMode="auto">
          <a:xfrm>
            <a:off x="2064657" y="5798231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so</a:t>
            </a:r>
            <a:endParaRPr lang="en-US" sz="2000" i="0" u="sng" dirty="0">
              <a:solidFill>
                <a:schemeClr val="bg1"/>
              </a:solidFill>
            </a:endParaRPr>
          </a:p>
        </p:txBody>
      </p:sp>
      <p:graphicFrame>
        <p:nvGraphicFramePr>
          <p:cNvPr id="1638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0100974"/>
              </p:ext>
            </p:extLst>
          </p:nvPr>
        </p:nvGraphicFramePr>
        <p:xfrm>
          <a:off x="2616534" y="4431632"/>
          <a:ext cx="2765425" cy="1147763"/>
        </p:xfrm>
        <a:graphic>
          <a:graphicData uri="http://schemas.openxmlformats.org/presentationml/2006/ole">
            <p:oleObj spid="_x0000_s17007" name="Equation" r:id="rId5" imgW="1193800" imgH="495300" progId="Equation.DSMT4">
              <p:embed/>
            </p:oleObj>
          </a:graphicData>
        </a:graphic>
      </p:graphicFrame>
      <p:graphicFrame>
        <p:nvGraphicFramePr>
          <p:cNvPr id="16388" name="Object 36"/>
          <p:cNvGraphicFramePr>
            <a:graphicFrameLocks noChangeAspect="1"/>
          </p:cNvGraphicFramePr>
          <p:nvPr/>
        </p:nvGraphicFramePr>
        <p:xfrm>
          <a:off x="2720975" y="5484813"/>
          <a:ext cx="2001838" cy="1147762"/>
        </p:xfrm>
        <a:graphic>
          <a:graphicData uri="http://schemas.openxmlformats.org/presentationml/2006/ole">
            <p:oleObj spid="_x0000_s17008" name="Equation" r:id="rId6" imgW="863225" imgH="495085" progId="Equation.DSMT4">
              <p:embed/>
            </p:oleObj>
          </a:graphicData>
        </a:graphic>
      </p:graphicFrame>
      <p:graphicFrame>
        <p:nvGraphicFramePr>
          <p:cNvPr id="16389" name="Object 37"/>
          <p:cNvGraphicFramePr>
            <a:graphicFrameLocks noChangeAspect="1"/>
          </p:cNvGraphicFramePr>
          <p:nvPr/>
        </p:nvGraphicFramePr>
        <p:xfrm>
          <a:off x="6948488" y="5772150"/>
          <a:ext cx="1647825" cy="588963"/>
        </p:xfrm>
        <a:graphic>
          <a:graphicData uri="http://schemas.openxmlformats.org/presentationml/2006/ole">
            <p:oleObj spid="_x0000_s17009" name="Equation" r:id="rId7" imgW="710891" imgH="253890" progId="Equation.DSMT4">
              <p:embed/>
            </p:oleObj>
          </a:graphicData>
        </a:graphic>
      </p:graphicFrame>
      <p:sp>
        <p:nvSpPr>
          <p:cNvPr id="16395" name="Text Box 38"/>
          <p:cNvSpPr txBox="1">
            <a:spLocks noChangeArrowheads="1"/>
          </p:cNvSpPr>
          <p:nvPr/>
        </p:nvSpPr>
        <p:spPr bwMode="auto">
          <a:xfrm>
            <a:off x="5541963" y="5857875"/>
            <a:ext cx="1284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</a:rPr>
              <a:t>Therefore</a:t>
            </a:r>
            <a:endParaRPr lang="en-US" sz="2000" i="0" u="sng">
              <a:solidFill>
                <a:schemeClr val="bg1"/>
              </a:solidFill>
            </a:endParaRPr>
          </a:p>
        </p:txBody>
      </p:sp>
      <p:sp>
        <p:nvSpPr>
          <p:cNvPr id="231468" name="Text Box 44"/>
          <p:cNvSpPr txBox="1">
            <a:spLocks noChangeArrowheads="1"/>
          </p:cNvSpPr>
          <p:nvPr/>
        </p:nvSpPr>
        <p:spPr bwMode="auto">
          <a:xfrm>
            <a:off x="172289" y="0"/>
            <a:ext cx="87026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 of Curvilinear Squares (cont.)</a:t>
            </a:r>
          </a:p>
        </p:txBody>
      </p:sp>
      <p:sp>
        <p:nvSpPr>
          <p:cNvPr id="16398" name="Text Box 49"/>
          <p:cNvSpPr txBox="1">
            <a:spLocks noChangeArrowheads="1"/>
          </p:cNvSpPr>
          <p:nvPr/>
        </p:nvSpPr>
        <p:spPr bwMode="auto">
          <a:xfrm>
            <a:off x="1473200" y="4744365"/>
            <a:ext cx="989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Hence,</a:t>
            </a:r>
            <a:endParaRPr lang="en-US" sz="2000" i="0" u="sng" dirty="0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6412" name="Line 45"/>
          <p:cNvSpPr>
            <a:spLocks noChangeShapeType="1"/>
          </p:cNvSpPr>
          <p:nvPr/>
        </p:nvSpPr>
        <p:spPr bwMode="auto">
          <a:xfrm flipH="1" flipV="1">
            <a:off x="1733758" y="3206662"/>
            <a:ext cx="1132857" cy="67689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36703501"/>
              </p:ext>
            </p:extLst>
          </p:nvPr>
        </p:nvGraphicFramePr>
        <p:xfrm>
          <a:off x="4349750" y="4078538"/>
          <a:ext cx="3525838" cy="454025"/>
        </p:xfrm>
        <a:graphic>
          <a:graphicData uri="http://schemas.openxmlformats.org/presentationml/2006/ole">
            <p:oleObj spid="_x0000_s17010" name="Equation" r:id="rId8" imgW="2171520" imgH="279360" progId="Equation.DSMT4">
              <p:embed/>
            </p:oleObj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6899" y="1763361"/>
            <a:ext cx="3435899" cy="2034248"/>
            <a:chOff x="-6899" y="1763361"/>
            <a:chExt cx="3435899" cy="2034248"/>
          </a:xfrm>
        </p:grpSpPr>
        <p:sp>
          <p:nvSpPr>
            <p:cNvPr id="16400" name="Arc 4"/>
            <p:cNvSpPr>
              <a:spLocks/>
            </p:cNvSpPr>
            <p:nvPr/>
          </p:nvSpPr>
          <p:spPr bwMode="auto">
            <a:xfrm rot="20455966" flipV="1">
              <a:off x="243926" y="2157721"/>
              <a:ext cx="1960563" cy="514350"/>
            </a:xfrm>
            <a:custGeom>
              <a:avLst/>
              <a:gdLst>
                <a:gd name="T0" fmla="*/ 0 w 20156"/>
                <a:gd name="T1" fmla="*/ 0 h 21578"/>
                <a:gd name="T2" fmla="*/ 5 w 20156"/>
                <a:gd name="T3" fmla="*/ 0 h 21578"/>
                <a:gd name="T4" fmla="*/ 0 w 20156"/>
                <a:gd name="T5" fmla="*/ 0 h 21578"/>
                <a:gd name="T6" fmla="*/ 0 60000 65536"/>
                <a:gd name="T7" fmla="*/ 0 60000 65536"/>
                <a:gd name="T8" fmla="*/ 0 60000 65536"/>
                <a:gd name="T9" fmla="*/ 0 w 20156"/>
                <a:gd name="T10" fmla="*/ 0 h 21578"/>
                <a:gd name="T11" fmla="*/ 20156 w 20156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6" h="21578" fill="none" extrusionOk="0">
                  <a:moveTo>
                    <a:pt x="971" y="-1"/>
                  </a:moveTo>
                  <a:cubicBezTo>
                    <a:pt x="9542" y="385"/>
                    <a:pt x="17072" y="5807"/>
                    <a:pt x="20156" y="13813"/>
                  </a:cubicBezTo>
                </a:path>
                <a:path w="20156" h="21578" stroke="0" extrusionOk="0">
                  <a:moveTo>
                    <a:pt x="971" y="-1"/>
                  </a:moveTo>
                  <a:cubicBezTo>
                    <a:pt x="9542" y="385"/>
                    <a:pt x="17072" y="5807"/>
                    <a:pt x="20156" y="13813"/>
                  </a:cubicBezTo>
                  <a:lnTo>
                    <a:pt x="0" y="21578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rc 6"/>
            <p:cNvSpPr>
              <a:spLocks/>
            </p:cNvSpPr>
            <p:nvPr/>
          </p:nvSpPr>
          <p:spPr bwMode="auto">
            <a:xfrm>
              <a:off x="1286914" y="2059296"/>
              <a:ext cx="828675" cy="1697038"/>
            </a:xfrm>
            <a:custGeom>
              <a:avLst/>
              <a:gdLst>
                <a:gd name="T0" fmla="*/ 0 w 21600"/>
                <a:gd name="T1" fmla="*/ 0 h 23749"/>
                <a:gd name="T2" fmla="*/ 0 w 21600"/>
                <a:gd name="T3" fmla="*/ 2 h 23749"/>
                <a:gd name="T4" fmla="*/ 0 w 21600"/>
                <a:gd name="T5" fmla="*/ 2 h 23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49"/>
                <a:gd name="T11" fmla="*/ 21600 w 21600"/>
                <a:gd name="T12" fmla="*/ 23749 h 23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49" fill="none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</a:path>
                <a:path w="21600" h="23749" stroke="0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2089"/>
                    <a:pt x="21551" y="22921"/>
                    <a:pt x="21455" y="23748"/>
                  </a:cubicBezTo>
                  <a:lnTo>
                    <a:pt x="0" y="2125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rc 9"/>
            <p:cNvSpPr>
              <a:spLocks/>
            </p:cNvSpPr>
            <p:nvPr/>
          </p:nvSpPr>
          <p:spPr bwMode="auto">
            <a:xfrm rot="20455966">
              <a:off x="-6899" y="3237221"/>
              <a:ext cx="2749550" cy="385763"/>
            </a:xfrm>
            <a:custGeom>
              <a:avLst/>
              <a:gdLst>
                <a:gd name="T0" fmla="*/ 5 w 17999"/>
                <a:gd name="T1" fmla="*/ 0 h 20954"/>
                <a:gd name="T2" fmla="*/ 16 w 17999"/>
                <a:gd name="T3" fmla="*/ 0 h 20954"/>
                <a:gd name="T4" fmla="*/ 0 w 17999"/>
                <a:gd name="T5" fmla="*/ 0 h 20954"/>
                <a:gd name="T6" fmla="*/ 0 60000 65536"/>
                <a:gd name="T7" fmla="*/ 0 60000 65536"/>
                <a:gd name="T8" fmla="*/ 0 60000 65536"/>
                <a:gd name="T9" fmla="*/ 0 w 17999"/>
                <a:gd name="T10" fmla="*/ 0 h 20954"/>
                <a:gd name="T11" fmla="*/ 17999 w 17999"/>
                <a:gd name="T12" fmla="*/ 20954 h 209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9" h="20954" fill="none" extrusionOk="0">
                  <a:moveTo>
                    <a:pt x="5243" y="0"/>
                  </a:moveTo>
                  <a:cubicBezTo>
                    <a:pt x="10470" y="1308"/>
                    <a:pt x="15019" y="4522"/>
                    <a:pt x="17998" y="9012"/>
                  </a:cubicBezTo>
                </a:path>
                <a:path w="17999" h="20954" stroke="0" extrusionOk="0">
                  <a:moveTo>
                    <a:pt x="5243" y="0"/>
                  </a:moveTo>
                  <a:cubicBezTo>
                    <a:pt x="10470" y="1308"/>
                    <a:pt x="15019" y="4522"/>
                    <a:pt x="17998" y="9012"/>
                  </a:cubicBezTo>
                  <a:lnTo>
                    <a:pt x="0" y="20954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rc 19"/>
            <p:cNvSpPr>
              <a:spLocks/>
            </p:cNvSpPr>
            <p:nvPr/>
          </p:nvSpPr>
          <p:spPr bwMode="auto">
            <a:xfrm rot="20994208">
              <a:off x="377276" y="2500621"/>
              <a:ext cx="854075" cy="1296988"/>
            </a:xfrm>
            <a:custGeom>
              <a:avLst/>
              <a:gdLst>
                <a:gd name="T0" fmla="*/ 0 w 21600"/>
                <a:gd name="T1" fmla="*/ 0 h 18153"/>
                <a:gd name="T2" fmla="*/ 0 w 21600"/>
                <a:gd name="T3" fmla="*/ 2 h 18153"/>
                <a:gd name="T4" fmla="*/ 0 w 21600"/>
                <a:gd name="T5" fmla="*/ 1 h 181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153"/>
                <a:gd name="T11" fmla="*/ 21600 w 21600"/>
                <a:gd name="T12" fmla="*/ 18153 h 18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153" fill="none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6961"/>
                    <a:pt x="21575" y="17557"/>
                    <a:pt x="21525" y="18152"/>
                  </a:cubicBezTo>
                </a:path>
                <a:path w="21600" h="18153" stroke="0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6961"/>
                    <a:pt x="21575" y="17557"/>
                    <a:pt x="21525" y="18152"/>
                  </a:cubicBezTo>
                  <a:lnTo>
                    <a:pt x="0" y="16364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Oval 28"/>
            <p:cNvSpPr>
              <a:spLocks noChangeArrowheads="1"/>
            </p:cNvSpPr>
            <p:nvPr/>
          </p:nvSpPr>
          <p:spPr bwMode="auto">
            <a:xfrm>
              <a:off x="1156739" y="3194359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Oval 29"/>
            <p:cNvSpPr>
              <a:spLocks noChangeArrowheads="1"/>
            </p:cNvSpPr>
            <p:nvPr/>
          </p:nvSpPr>
          <p:spPr bwMode="auto">
            <a:xfrm>
              <a:off x="2010814" y="2989571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0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43452948"/>
                </p:ext>
              </p:extLst>
            </p:nvPr>
          </p:nvGraphicFramePr>
          <p:xfrm>
            <a:off x="613462" y="1847316"/>
            <a:ext cx="442913" cy="311150"/>
          </p:xfrm>
          <a:graphic>
            <a:graphicData uri="http://schemas.openxmlformats.org/presentationml/2006/ole">
              <p:oleObj spid="_x0000_s17011" name="Equation" r:id="rId9" imgW="253670" imgH="177569" progId="Equation.DSMT4">
                <p:embed/>
              </p:oleObj>
            </a:graphicData>
          </a:graphic>
        </p:graphicFrame>
        <p:graphicFrame>
          <p:nvGraphicFramePr>
            <p:cNvPr id="33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233707429"/>
                </p:ext>
              </p:extLst>
            </p:nvPr>
          </p:nvGraphicFramePr>
          <p:xfrm>
            <a:off x="1564253" y="1763361"/>
            <a:ext cx="296965" cy="335129"/>
          </p:xfrm>
          <a:graphic>
            <a:graphicData uri="http://schemas.openxmlformats.org/presentationml/2006/ole">
              <p:oleObj spid="_x0000_s17012" name="Equation" r:id="rId10" imgW="203112" imgH="228501" progId="Equation.DSMT4">
                <p:embed/>
              </p:oleObj>
            </a:graphicData>
          </a:graphic>
        </p:graphicFrame>
        <p:graphicFrame>
          <p:nvGraphicFramePr>
            <p:cNvPr id="3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725893403"/>
                </p:ext>
              </p:extLst>
            </p:nvPr>
          </p:nvGraphicFramePr>
          <p:xfrm>
            <a:off x="499780" y="2316161"/>
            <a:ext cx="211138" cy="212725"/>
          </p:xfrm>
          <a:graphic>
            <a:graphicData uri="http://schemas.openxmlformats.org/presentationml/2006/ole">
              <p:oleObj spid="_x0000_s17013" name="Equation" r:id="rId11" imgW="139700" imgH="139700" progId="Equation.DSMT4">
                <p:embed/>
              </p:oleObj>
            </a:graphicData>
          </a:graphic>
        </p:graphicFrame>
        <p:graphicFrame>
          <p:nvGraphicFramePr>
            <p:cNvPr id="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14388535"/>
                </p:ext>
              </p:extLst>
            </p:nvPr>
          </p:nvGraphicFramePr>
          <p:xfrm>
            <a:off x="1222148" y="1893935"/>
            <a:ext cx="192088" cy="153988"/>
          </p:xfrm>
          <a:graphic>
            <a:graphicData uri="http://schemas.openxmlformats.org/presentationml/2006/ole">
              <p:oleObj spid="_x0000_s17014" name="Equation" r:id="rId12" imgW="126780" imgH="101424" progId="Equation.DSMT4">
                <p:embed/>
              </p:oleObj>
            </a:graphicData>
          </a:graphic>
        </p:graphicFrame>
        <p:graphicFrame>
          <p:nvGraphicFramePr>
            <p:cNvPr id="3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945902543"/>
                </p:ext>
              </p:extLst>
            </p:nvPr>
          </p:nvGraphicFramePr>
          <p:xfrm>
            <a:off x="2215396" y="1855004"/>
            <a:ext cx="296863" cy="396875"/>
          </p:xfrm>
          <a:graphic>
            <a:graphicData uri="http://schemas.openxmlformats.org/presentationml/2006/ole">
              <p:oleObj spid="_x0000_s17015" name="Equation" r:id="rId13" imgW="152268" imgH="203024" progId="Equation.DSMT4">
                <p:embed/>
              </p:oleObj>
            </a:graphicData>
          </a:graphic>
        </p:graphicFrame>
        <p:graphicFrame>
          <p:nvGraphicFramePr>
            <p:cNvPr id="36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030714708"/>
                </p:ext>
              </p:extLst>
            </p:nvPr>
          </p:nvGraphicFramePr>
          <p:xfrm>
            <a:off x="669377" y="2975180"/>
            <a:ext cx="259264" cy="260454"/>
          </p:xfrm>
          <a:graphic>
            <a:graphicData uri="http://schemas.openxmlformats.org/presentationml/2006/ole">
              <p:oleObj spid="_x0000_s17016" name="Equation" r:id="rId14" imgW="177492" imgH="177492" progId="Equation.DSMT4">
                <p:embed/>
              </p:oleObj>
            </a:graphicData>
          </a:graphic>
        </p:graphicFrame>
        <p:graphicFrame>
          <p:nvGraphicFramePr>
            <p:cNvPr id="1639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033891881"/>
                </p:ext>
              </p:extLst>
            </p:nvPr>
          </p:nvGraphicFramePr>
          <p:xfrm>
            <a:off x="1604560" y="3368697"/>
            <a:ext cx="203200" cy="241300"/>
          </p:xfrm>
          <a:graphic>
            <a:graphicData uri="http://schemas.openxmlformats.org/presentationml/2006/ole">
              <p:oleObj spid="_x0000_s17017" name="Equation" r:id="rId15" imgW="139579" imgH="164957" progId="Equation.DSMT4">
                <p:embed/>
              </p:oleObj>
            </a:graphicData>
          </a:graphic>
        </p:graphicFrame>
        <p:graphicFrame>
          <p:nvGraphicFramePr>
            <p:cNvPr id="37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59406034"/>
                </p:ext>
              </p:extLst>
            </p:nvPr>
          </p:nvGraphicFramePr>
          <p:xfrm>
            <a:off x="932861" y="3402694"/>
            <a:ext cx="231768" cy="309850"/>
          </p:xfrm>
          <a:graphic>
            <a:graphicData uri="http://schemas.openxmlformats.org/presentationml/2006/ole">
              <p:oleObj spid="_x0000_s17018" name="Equation" r:id="rId16" imgW="152268" imgH="203024" progId="Equation.DSMT4">
                <p:embed/>
              </p:oleObj>
            </a:graphicData>
          </a:graphic>
        </p:graphicFrame>
        <p:graphicFrame>
          <p:nvGraphicFramePr>
            <p:cNvPr id="38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388105519"/>
                </p:ext>
              </p:extLst>
            </p:nvPr>
          </p:nvGraphicFramePr>
          <p:xfrm>
            <a:off x="2237332" y="3056040"/>
            <a:ext cx="231775" cy="309563"/>
          </p:xfrm>
          <a:graphic>
            <a:graphicData uri="http://schemas.openxmlformats.org/presentationml/2006/ole">
              <p:oleObj spid="_x0000_s17019" name="Equation" r:id="rId17" imgW="152268" imgH="203024" progId="Equation.DSMT4">
                <p:embed/>
              </p:oleObj>
            </a:graphicData>
          </a:graphic>
        </p:graphicFrame>
        <p:cxnSp>
          <p:nvCxnSpPr>
            <p:cNvPr id="5" name="Straight Arrow Connector 4"/>
            <p:cNvCxnSpPr/>
            <p:nvPr/>
          </p:nvCxnSpPr>
          <p:spPr bwMode="auto">
            <a:xfrm flipV="1">
              <a:off x="1466301" y="3154169"/>
              <a:ext cx="213384" cy="569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421629191"/>
                </p:ext>
              </p:extLst>
            </p:nvPr>
          </p:nvGraphicFramePr>
          <p:xfrm>
            <a:off x="1378758" y="2806869"/>
            <a:ext cx="300928" cy="300928"/>
          </p:xfrm>
          <a:graphic>
            <a:graphicData uri="http://schemas.openxmlformats.org/presentationml/2006/ole">
              <p:oleObj spid="_x0000_s17020" name="Equation" r:id="rId18" imgW="203024" imgH="203024" progId="Equation.DSMT4">
                <p:embed/>
              </p:oleObj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495013974"/>
                </p:ext>
              </p:extLst>
            </p:nvPr>
          </p:nvGraphicFramePr>
          <p:xfrm>
            <a:off x="2578434" y="3289969"/>
            <a:ext cx="850566" cy="395612"/>
          </p:xfrm>
          <a:graphic>
            <a:graphicData uri="http://schemas.openxmlformats.org/presentationml/2006/ole">
              <p:oleObj spid="_x0000_s17021" name="Equation" r:id="rId19" imgW="545760" imgH="2538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21"/>
          <p:cNvSpPr txBox="1">
            <a:spLocks noChangeArrowheads="1"/>
          </p:cNvSpPr>
          <p:nvPr/>
        </p:nvSpPr>
        <p:spPr bwMode="auto">
          <a:xfrm>
            <a:off x="4310684" y="2454235"/>
            <a:ext cx="749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Also,</a:t>
            </a:r>
            <a:endParaRPr lang="en-US" sz="2000" i="0" u="sng" dirty="0">
              <a:solidFill>
                <a:schemeClr val="bg1"/>
              </a:solidFill>
            </a:endParaRPr>
          </a:p>
        </p:txBody>
      </p:sp>
      <p:graphicFrame>
        <p:nvGraphicFramePr>
          <p:cNvPr id="174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2421582"/>
              </p:ext>
            </p:extLst>
          </p:nvPr>
        </p:nvGraphicFramePr>
        <p:xfrm>
          <a:off x="5662613" y="1028700"/>
          <a:ext cx="1347787" cy="1028700"/>
        </p:xfrm>
        <a:graphic>
          <a:graphicData uri="http://schemas.openxmlformats.org/presentationml/2006/ole">
            <p:oleObj spid="_x0000_s17937" name="Equation" r:id="rId4" imgW="583947" imgH="444307" progId="Equation.DSMT4">
              <p:embed/>
            </p:oleObj>
          </a:graphicData>
        </a:graphic>
      </p:graphicFrame>
      <p:graphicFrame>
        <p:nvGraphicFramePr>
          <p:cNvPr id="1741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9986840"/>
              </p:ext>
            </p:extLst>
          </p:nvPr>
        </p:nvGraphicFramePr>
        <p:xfrm>
          <a:off x="5105226" y="2852069"/>
          <a:ext cx="1241425" cy="819150"/>
        </p:xfrm>
        <a:graphic>
          <a:graphicData uri="http://schemas.openxmlformats.org/presentationml/2006/ole">
            <p:oleObj spid="_x0000_s17938" name="Equation" r:id="rId5" imgW="596641" imgH="393529" progId="Equation.DSMT4">
              <p:embed/>
            </p:oleObj>
          </a:graphicData>
        </a:graphic>
      </p:graphicFrame>
      <p:graphicFrame>
        <p:nvGraphicFramePr>
          <p:cNvPr id="1741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59845252"/>
              </p:ext>
            </p:extLst>
          </p:nvPr>
        </p:nvGraphicFramePr>
        <p:xfrm>
          <a:off x="3146425" y="4021138"/>
          <a:ext cx="1577975" cy="952500"/>
        </p:xfrm>
        <a:graphic>
          <a:graphicData uri="http://schemas.openxmlformats.org/presentationml/2006/ole">
            <p:oleObj spid="_x0000_s17939" name="Equation" r:id="rId6" imgW="736560" imgH="444240" progId="Equation.DSMT4">
              <p:embed/>
            </p:oleObj>
          </a:graphicData>
        </a:graphic>
      </p:graphicFrame>
      <p:sp>
        <p:nvSpPr>
          <p:cNvPr id="17417" name="Text Box 28"/>
          <p:cNvSpPr txBox="1">
            <a:spLocks noChangeArrowheads="1"/>
          </p:cNvSpPr>
          <p:nvPr/>
        </p:nvSpPr>
        <p:spPr bwMode="auto">
          <a:xfrm>
            <a:off x="1753585" y="5439815"/>
            <a:ext cx="989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Hence,</a:t>
            </a:r>
            <a:endParaRPr lang="en-US" sz="2000" i="0" u="sng" dirty="0">
              <a:solidFill>
                <a:schemeClr val="bg1"/>
              </a:solidFill>
            </a:endParaRPr>
          </a:p>
        </p:txBody>
      </p:sp>
      <p:graphicFrame>
        <p:nvGraphicFramePr>
          <p:cNvPr id="17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43764841"/>
              </p:ext>
            </p:extLst>
          </p:nvPr>
        </p:nvGraphicFramePr>
        <p:xfrm>
          <a:off x="3009900" y="5685971"/>
          <a:ext cx="3086100" cy="914400"/>
        </p:xfrm>
        <a:graphic>
          <a:graphicData uri="http://schemas.openxmlformats.org/presentationml/2006/ole">
            <p:oleObj spid="_x0000_s17940" name="Equation" r:id="rId7" imgW="1612800" imgH="482400" progId="Equation.DSMT4">
              <p:embed/>
            </p:oleObj>
          </a:graphicData>
        </a:graphic>
      </p:graphicFrame>
      <p:sp>
        <p:nvSpPr>
          <p:cNvPr id="17418" name="Text Box 30"/>
          <p:cNvSpPr txBox="1">
            <a:spLocks noChangeArrowheads="1"/>
          </p:cNvSpPr>
          <p:nvPr/>
        </p:nvSpPr>
        <p:spPr bwMode="auto">
          <a:xfrm>
            <a:off x="3336410" y="3423214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so</a:t>
            </a:r>
            <a:endParaRPr lang="en-US" sz="2000" i="0" u="sng" dirty="0">
              <a:solidFill>
                <a:schemeClr val="bg1"/>
              </a:solidFill>
            </a:endParaRPr>
          </a:p>
        </p:txBody>
      </p:sp>
      <p:sp>
        <p:nvSpPr>
          <p:cNvPr id="232486" name="Text Box 38"/>
          <p:cNvSpPr txBox="1">
            <a:spLocks noChangeArrowheads="1"/>
          </p:cNvSpPr>
          <p:nvPr/>
        </p:nvSpPr>
        <p:spPr bwMode="auto">
          <a:xfrm>
            <a:off x="182563" y="0"/>
            <a:ext cx="87026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 of Curvilinear Squares (cont.)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4108087" y="980174"/>
            <a:ext cx="989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Hence,</a:t>
            </a:r>
            <a:endParaRPr lang="en-US" sz="2000" i="0" u="sng" dirty="0">
              <a:solidFill>
                <a:schemeClr val="bg1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282960" y="5920472"/>
            <a:ext cx="20489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chemeClr val="bg1"/>
                </a:solidFill>
              </a:rPr>
              <a:t>(proof complete)</a:t>
            </a:r>
            <a:endParaRPr lang="en-US" sz="2000" i="0" u="sng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7238" y="2864530"/>
            <a:ext cx="2203373" cy="1015663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 smtClean="0">
                <a:solidFill>
                  <a:schemeClr val="bg2"/>
                </a:solidFill>
              </a:rPr>
              <a:t>Reminder:</a:t>
            </a:r>
            <a:r>
              <a:rPr lang="en-US" sz="1200" i="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200" i="0" dirty="0" smtClean="0">
                <a:solidFill>
                  <a:schemeClr val="bg2"/>
                </a:solidFill>
              </a:rPr>
              <a:t>In a flux plot the magnitude of the electric field is </a:t>
            </a:r>
            <a:r>
              <a:rPr lang="en-US" sz="1200" i="0" u="sng" dirty="0" smtClean="0">
                <a:solidFill>
                  <a:schemeClr val="bg2"/>
                </a:solidFill>
              </a:rPr>
              <a:t>inversely proportional</a:t>
            </a:r>
            <a:r>
              <a:rPr lang="en-US" sz="1200" i="0" dirty="0" smtClean="0">
                <a:solidFill>
                  <a:schemeClr val="bg2"/>
                </a:solidFill>
              </a:rPr>
              <a:t> to the spacing between the flux lines.</a:t>
            </a:r>
            <a:endParaRPr lang="en-US" sz="1200" i="0" dirty="0">
              <a:solidFill>
                <a:schemeClr val="bg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1945" y="1246908"/>
            <a:ext cx="2765425" cy="2547568"/>
            <a:chOff x="171945" y="1246908"/>
            <a:chExt cx="2765425" cy="2547568"/>
          </a:xfrm>
        </p:grpSpPr>
        <p:sp>
          <p:nvSpPr>
            <p:cNvPr id="17422" name="Arc 5"/>
            <p:cNvSpPr>
              <a:spLocks/>
            </p:cNvSpPr>
            <p:nvPr/>
          </p:nvSpPr>
          <p:spPr bwMode="auto">
            <a:xfrm rot="20455966" flipV="1">
              <a:off x="422770" y="1687863"/>
              <a:ext cx="1960563" cy="514350"/>
            </a:xfrm>
            <a:custGeom>
              <a:avLst/>
              <a:gdLst>
                <a:gd name="T0" fmla="*/ 0 w 20156"/>
                <a:gd name="T1" fmla="*/ 0 h 21578"/>
                <a:gd name="T2" fmla="*/ 5 w 20156"/>
                <a:gd name="T3" fmla="*/ 0 h 21578"/>
                <a:gd name="T4" fmla="*/ 0 w 20156"/>
                <a:gd name="T5" fmla="*/ 0 h 21578"/>
                <a:gd name="T6" fmla="*/ 0 60000 65536"/>
                <a:gd name="T7" fmla="*/ 0 60000 65536"/>
                <a:gd name="T8" fmla="*/ 0 60000 65536"/>
                <a:gd name="T9" fmla="*/ 0 w 20156"/>
                <a:gd name="T10" fmla="*/ 0 h 21578"/>
                <a:gd name="T11" fmla="*/ 20156 w 20156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6" h="21578" fill="none" extrusionOk="0">
                  <a:moveTo>
                    <a:pt x="971" y="-1"/>
                  </a:moveTo>
                  <a:cubicBezTo>
                    <a:pt x="9542" y="385"/>
                    <a:pt x="17072" y="5807"/>
                    <a:pt x="20156" y="13813"/>
                  </a:cubicBezTo>
                </a:path>
                <a:path w="20156" h="21578" stroke="0" extrusionOk="0">
                  <a:moveTo>
                    <a:pt x="971" y="-1"/>
                  </a:moveTo>
                  <a:cubicBezTo>
                    <a:pt x="9542" y="385"/>
                    <a:pt x="17072" y="5807"/>
                    <a:pt x="20156" y="13813"/>
                  </a:cubicBezTo>
                  <a:lnTo>
                    <a:pt x="0" y="21578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3" name="Arc 6"/>
            <p:cNvSpPr>
              <a:spLocks/>
            </p:cNvSpPr>
            <p:nvPr/>
          </p:nvSpPr>
          <p:spPr bwMode="auto">
            <a:xfrm>
              <a:off x="1465758" y="1591026"/>
              <a:ext cx="828675" cy="2009775"/>
            </a:xfrm>
            <a:custGeom>
              <a:avLst/>
              <a:gdLst>
                <a:gd name="T0" fmla="*/ 0 w 21600"/>
                <a:gd name="T1" fmla="*/ 0 h 28116"/>
                <a:gd name="T2" fmla="*/ 0 w 21600"/>
                <a:gd name="T3" fmla="*/ 3 h 28116"/>
                <a:gd name="T4" fmla="*/ 0 w 21600"/>
                <a:gd name="T5" fmla="*/ 2 h 2811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8116"/>
                <a:gd name="T11" fmla="*/ 21600 w 21600"/>
                <a:gd name="T12" fmla="*/ 28116 h 28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8116" fill="none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3588"/>
                    <a:pt x="21222" y="25904"/>
                    <a:pt x="20481" y="28115"/>
                  </a:cubicBezTo>
                </a:path>
                <a:path w="21600" h="28116" stroke="0" extrusionOk="0">
                  <a:moveTo>
                    <a:pt x="3838" y="-1"/>
                  </a:moveTo>
                  <a:cubicBezTo>
                    <a:pt x="14120" y="1856"/>
                    <a:pt x="21600" y="10807"/>
                    <a:pt x="21600" y="21256"/>
                  </a:cubicBezTo>
                  <a:cubicBezTo>
                    <a:pt x="21600" y="23588"/>
                    <a:pt x="21222" y="25904"/>
                    <a:pt x="20481" y="28115"/>
                  </a:cubicBezTo>
                  <a:lnTo>
                    <a:pt x="0" y="2125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Arc 8"/>
            <p:cNvSpPr>
              <a:spLocks/>
            </p:cNvSpPr>
            <p:nvPr/>
          </p:nvSpPr>
          <p:spPr bwMode="auto">
            <a:xfrm rot="20455966">
              <a:off x="171945" y="2767363"/>
              <a:ext cx="2749550" cy="385763"/>
            </a:xfrm>
            <a:custGeom>
              <a:avLst/>
              <a:gdLst>
                <a:gd name="T0" fmla="*/ 5 w 17999"/>
                <a:gd name="T1" fmla="*/ 0 h 20954"/>
                <a:gd name="T2" fmla="*/ 16 w 17999"/>
                <a:gd name="T3" fmla="*/ 0 h 20954"/>
                <a:gd name="T4" fmla="*/ 0 w 17999"/>
                <a:gd name="T5" fmla="*/ 0 h 20954"/>
                <a:gd name="T6" fmla="*/ 0 60000 65536"/>
                <a:gd name="T7" fmla="*/ 0 60000 65536"/>
                <a:gd name="T8" fmla="*/ 0 60000 65536"/>
                <a:gd name="T9" fmla="*/ 0 w 17999"/>
                <a:gd name="T10" fmla="*/ 0 h 20954"/>
                <a:gd name="T11" fmla="*/ 17999 w 17999"/>
                <a:gd name="T12" fmla="*/ 20954 h 209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9" h="20954" fill="none" extrusionOk="0">
                  <a:moveTo>
                    <a:pt x="5243" y="0"/>
                  </a:moveTo>
                  <a:cubicBezTo>
                    <a:pt x="10470" y="1308"/>
                    <a:pt x="15019" y="4522"/>
                    <a:pt x="17998" y="9012"/>
                  </a:cubicBezTo>
                </a:path>
                <a:path w="17999" h="20954" stroke="0" extrusionOk="0">
                  <a:moveTo>
                    <a:pt x="5243" y="0"/>
                  </a:moveTo>
                  <a:cubicBezTo>
                    <a:pt x="10470" y="1308"/>
                    <a:pt x="15019" y="4522"/>
                    <a:pt x="17998" y="9012"/>
                  </a:cubicBezTo>
                  <a:lnTo>
                    <a:pt x="0" y="20954"/>
                  </a:lnTo>
                  <a:close/>
                </a:path>
              </a:pathLst>
            </a:cu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7" name="Arc 12"/>
            <p:cNvSpPr>
              <a:spLocks/>
            </p:cNvSpPr>
            <p:nvPr/>
          </p:nvSpPr>
          <p:spPr bwMode="auto">
            <a:xfrm rot="20994208">
              <a:off x="597395" y="2026001"/>
              <a:ext cx="854075" cy="1768475"/>
            </a:xfrm>
            <a:custGeom>
              <a:avLst/>
              <a:gdLst>
                <a:gd name="T0" fmla="*/ 0 w 21600"/>
                <a:gd name="T1" fmla="*/ 0 h 24742"/>
                <a:gd name="T2" fmla="*/ 0 w 21600"/>
                <a:gd name="T3" fmla="*/ 2 h 24742"/>
                <a:gd name="T4" fmla="*/ 0 w 21600"/>
                <a:gd name="T5" fmla="*/ 1 h 2474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742"/>
                <a:gd name="T11" fmla="*/ 21600 w 21600"/>
                <a:gd name="T12" fmla="*/ 24742 h 247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742" fill="none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9241"/>
                    <a:pt x="21025" y="22089"/>
                    <a:pt x="19909" y="24742"/>
                  </a:cubicBezTo>
                </a:path>
                <a:path w="21600" h="24742" stroke="0" extrusionOk="0">
                  <a:moveTo>
                    <a:pt x="14098" y="0"/>
                  </a:moveTo>
                  <a:cubicBezTo>
                    <a:pt x="18861" y="4103"/>
                    <a:pt x="21600" y="10077"/>
                    <a:pt x="21600" y="16364"/>
                  </a:cubicBezTo>
                  <a:cubicBezTo>
                    <a:pt x="21600" y="19241"/>
                    <a:pt x="21025" y="22089"/>
                    <a:pt x="19909" y="24742"/>
                  </a:cubicBezTo>
                  <a:lnTo>
                    <a:pt x="0" y="16364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15"/>
            <p:cNvSpPr>
              <a:spLocks noChangeArrowheads="1"/>
            </p:cNvSpPr>
            <p:nvPr/>
          </p:nvSpPr>
          <p:spPr bwMode="auto">
            <a:xfrm>
              <a:off x="1335583" y="2724501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16"/>
            <p:cNvSpPr>
              <a:spLocks noChangeArrowheads="1"/>
            </p:cNvSpPr>
            <p:nvPr/>
          </p:nvSpPr>
          <p:spPr bwMode="auto">
            <a:xfrm>
              <a:off x="2189658" y="2519713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Freeform 33"/>
            <p:cNvSpPr>
              <a:spLocks/>
            </p:cNvSpPr>
            <p:nvPr/>
          </p:nvSpPr>
          <p:spPr bwMode="auto">
            <a:xfrm>
              <a:off x="1016495" y="3461101"/>
              <a:ext cx="1920875" cy="219075"/>
            </a:xfrm>
            <a:custGeom>
              <a:avLst/>
              <a:gdLst>
                <a:gd name="T0" fmla="*/ 0 w 1210"/>
                <a:gd name="T1" fmla="*/ 138 h 138"/>
                <a:gd name="T2" fmla="*/ 208 w 1210"/>
                <a:gd name="T3" fmla="*/ 79 h 138"/>
                <a:gd name="T4" fmla="*/ 425 w 1210"/>
                <a:gd name="T5" fmla="*/ 29 h 138"/>
                <a:gd name="T6" fmla="*/ 684 w 1210"/>
                <a:gd name="T7" fmla="*/ 4 h 138"/>
                <a:gd name="T8" fmla="*/ 968 w 1210"/>
                <a:gd name="T9" fmla="*/ 4 h 138"/>
                <a:gd name="T10" fmla="*/ 1210 w 1210"/>
                <a:gd name="T11" fmla="*/ 13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0"/>
                <a:gd name="T19" fmla="*/ 0 h 138"/>
                <a:gd name="T20" fmla="*/ 1210 w 1210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0" h="138">
                  <a:moveTo>
                    <a:pt x="0" y="138"/>
                  </a:moveTo>
                  <a:cubicBezTo>
                    <a:pt x="35" y="128"/>
                    <a:pt x="137" y="97"/>
                    <a:pt x="208" y="79"/>
                  </a:cubicBezTo>
                  <a:cubicBezTo>
                    <a:pt x="279" y="61"/>
                    <a:pt x="346" y="42"/>
                    <a:pt x="425" y="29"/>
                  </a:cubicBezTo>
                  <a:cubicBezTo>
                    <a:pt x="504" y="16"/>
                    <a:pt x="594" y="8"/>
                    <a:pt x="684" y="4"/>
                  </a:cubicBezTo>
                  <a:cubicBezTo>
                    <a:pt x="774" y="0"/>
                    <a:pt x="880" y="3"/>
                    <a:pt x="968" y="4"/>
                  </a:cubicBezTo>
                  <a:cubicBezTo>
                    <a:pt x="1056" y="5"/>
                    <a:pt x="1133" y="9"/>
                    <a:pt x="1210" y="13"/>
                  </a:cubicBezTo>
                </a:path>
              </a:pathLst>
            </a:custGeom>
            <a:noFill/>
            <a:ln w="28575" cap="flat" cmpd="sng">
              <a:solidFill>
                <a:srgbClr val="DBD60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5" name="Freeform 34"/>
            <p:cNvSpPr>
              <a:spLocks/>
            </p:cNvSpPr>
            <p:nvPr/>
          </p:nvSpPr>
          <p:spPr bwMode="auto">
            <a:xfrm>
              <a:off x="1235570" y="1867251"/>
              <a:ext cx="968375" cy="895350"/>
            </a:xfrm>
            <a:custGeom>
              <a:avLst/>
              <a:gdLst>
                <a:gd name="T0" fmla="*/ 4 w 610"/>
                <a:gd name="T1" fmla="*/ 240 h 564"/>
                <a:gd name="T2" fmla="*/ 29 w 610"/>
                <a:gd name="T3" fmla="*/ 290 h 564"/>
                <a:gd name="T4" fmla="*/ 70 w 610"/>
                <a:gd name="T5" fmla="*/ 365 h 564"/>
                <a:gd name="T6" fmla="*/ 104 w 610"/>
                <a:gd name="T7" fmla="*/ 432 h 564"/>
                <a:gd name="T8" fmla="*/ 129 w 610"/>
                <a:gd name="T9" fmla="*/ 490 h 564"/>
                <a:gd name="T10" fmla="*/ 162 w 610"/>
                <a:gd name="T11" fmla="*/ 557 h 564"/>
                <a:gd name="T12" fmla="*/ 287 w 610"/>
                <a:gd name="T13" fmla="*/ 532 h 564"/>
                <a:gd name="T14" fmla="*/ 363 w 610"/>
                <a:gd name="T15" fmla="*/ 507 h 564"/>
                <a:gd name="T16" fmla="*/ 488 w 610"/>
                <a:gd name="T17" fmla="*/ 474 h 564"/>
                <a:gd name="T18" fmla="*/ 596 w 610"/>
                <a:gd name="T19" fmla="*/ 424 h 564"/>
                <a:gd name="T20" fmla="*/ 571 w 610"/>
                <a:gd name="T21" fmla="*/ 307 h 564"/>
                <a:gd name="T22" fmla="*/ 538 w 610"/>
                <a:gd name="T23" fmla="*/ 215 h 564"/>
                <a:gd name="T24" fmla="*/ 504 w 610"/>
                <a:gd name="T25" fmla="*/ 140 h 564"/>
                <a:gd name="T26" fmla="*/ 446 w 610"/>
                <a:gd name="T27" fmla="*/ 15 h 564"/>
                <a:gd name="T28" fmla="*/ 388 w 610"/>
                <a:gd name="T29" fmla="*/ 48 h 564"/>
                <a:gd name="T30" fmla="*/ 321 w 610"/>
                <a:gd name="T31" fmla="*/ 90 h 564"/>
                <a:gd name="T32" fmla="*/ 237 w 610"/>
                <a:gd name="T33" fmla="*/ 140 h 564"/>
                <a:gd name="T34" fmla="*/ 145 w 610"/>
                <a:gd name="T35" fmla="*/ 182 h 564"/>
                <a:gd name="T36" fmla="*/ 54 w 610"/>
                <a:gd name="T37" fmla="*/ 223 h 564"/>
                <a:gd name="T38" fmla="*/ 4 w 610"/>
                <a:gd name="T39" fmla="*/ 240 h 5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0"/>
                <a:gd name="T61" fmla="*/ 0 h 564"/>
                <a:gd name="T62" fmla="*/ 610 w 610"/>
                <a:gd name="T63" fmla="*/ 564 h 5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0" h="564">
                  <a:moveTo>
                    <a:pt x="4" y="240"/>
                  </a:moveTo>
                  <a:cubicBezTo>
                    <a:pt x="0" y="251"/>
                    <a:pt x="18" y="269"/>
                    <a:pt x="29" y="290"/>
                  </a:cubicBezTo>
                  <a:cubicBezTo>
                    <a:pt x="40" y="311"/>
                    <a:pt x="58" y="341"/>
                    <a:pt x="70" y="365"/>
                  </a:cubicBezTo>
                  <a:cubicBezTo>
                    <a:pt x="82" y="389"/>
                    <a:pt x="94" y="411"/>
                    <a:pt x="104" y="432"/>
                  </a:cubicBezTo>
                  <a:cubicBezTo>
                    <a:pt x="114" y="453"/>
                    <a:pt x="119" y="469"/>
                    <a:pt x="129" y="490"/>
                  </a:cubicBezTo>
                  <a:cubicBezTo>
                    <a:pt x="139" y="511"/>
                    <a:pt x="136" y="550"/>
                    <a:pt x="162" y="557"/>
                  </a:cubicBezTo>
                  <a:cubicBezTo>
                    <a:pt x="188" y="564"/>
                    <a:pt x="254" y="540"/>
                    <a:pt x="287" y="532"/>
                  </a:cubicBezTo>
                  <a:cubicBezTo>
                    <a:pt x="320" y="524"/>
                    <a:pt x="330" y="517"/>
                    <a:pt x="363" y="507"/>
                  </a:cubicBezTo>
                  <a:cubicBezTo>
                    <a:pt x="396" y="497"/>
                    <a:pt x="449" y="488"/>
                    <a:pt x="488" y="474"/>
                  </a:cubicBezTo>
                  <a:cubicBezTo>
                    <a:pt x="527" y="460"/>
                    <a:pt x="582" y="452"/>
                    <a:pt x="596" y="424"/>
                  </a:cubicBezTo>
                  <a:cubicBezTo>
                    <a:pt x="610" y="396"/>
                    <a:pt x="581" y="342"/>
                    <a:pt x="571" y="307"/>
                  </a:cubicBezTo>
                  <a:cubicBezTo>
                    <a:pt x="561" y="272"/>
                    <a:pt x="549" y="243"/>
                    <a:pt x="538" y="215"/>
                  </a:cubicBezTo>
                  <a:cubicBezTo>
                    <a:pt x="527" y="187"/>
                    <a:pt x="519" y="173"/>
                    <a:pt x="504" y="140"/>
                  </a:cubicBezTo>
                  <a:cubicBezTo>
                    <a:pt x="489" y="107"/>
                    <a:pt x="465" y="30"/>
                    <a:pt x="446" y="15"/>
                  </a:cubicBezTo>
                  <a:cubicBezTo>
                    <a:pt x="427" y="0"/>
                    <a:pt x="409" y="36"/>
                    <a:pt x="388" y="48"/>
                  </a:cubicBezTo>
                  <a:cubicBezTo>
                    <a:pt x="367" y="60"/>
                    <a:pt x="346" y="75"/>
                    <a:pt x="321" y="90"/>
                  </a:cubicBezTo>
                  <a:cubicBezTo>
                    <a:pt x="296" y="105"/>
                    <a:pt x="266" y="125"/>
                    <a:pt x="237" y="140"/>
                  </a:cubicBezTo>
                  <a:cubicBezTo>
                    <a:pt x="208" y="155"/>
                    <a:pt x="175" y="168"/>
                    <a:pt x="145" y="182"/>
                  </a:cubicBezTo>
                  <a:cubicBezTo>
                    <a:pt x="115" y="196"/>
                    <a:pt x="77" y="213"/>
                    <a:pt x="54" y="223"/>
                  </a:cubicBezTo>
                  <a:cubicBezTo>
                    <a:pt x="31" y="233"/>
                    <a:pt x="8" y="229"/>
                    <a:pt x="4" y="240"/>
                  </a:cubicBezTo>
                  <a:close/>
                </a:path>
              </a:pathLst>
            </a:custGeom>
            <a:solidFill>
              <a:srgbClr val="FF99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41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53642315"/>
                </p:ext>
              </p:extLst>
            </p:nvPr>
          </p:nvGraphicFramePr>
          <p:xfrm>
            <a:off x="918755" y="1375002"/>
            <a:ext cx="442913" cy="311150"/>
          </p:xfrm>
          <a:graphic>
            <a:graphicData uri="http://schemas.openxmlformats.org/presentationml/2006/ole">
              <p:oleObj spid="_x0000_s17941" name="Equation" r:id="rId8" imgW="253670" imgH="177569" progId="Equation.DSMT4">
                <p:embed/>
              </p:oleObj>
            </a:graphicData>
          </a:graphic>
        </p:graphicFrame>
        <p:graphicFrame>
          <p:nvGraphicFramePr>
            <p:cNvPr id="38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955022112"/>
                </p:ext>
              </p:extLst>
            </p:nvPr>
          </p:nvGraphicFramePr>
          <p:xfrm>
            <a:off x="1662752" y="1246908"/>
            <a:ext cx="296965" cy="335129"/>
          </p:xfrm>
          <a:graphic>
            <a:graphicData uri="http://schemas.openxmlformats.org/presentationml/2006/ole">
              <p:oleObj spid="_x0000_s17942" name="Equation" r:id="rId9" imgW="203112" imgH="228501" progId="Equation.DSMT4">
                <p:embed/>
              </p:oleObj>
            </a:graphicData>
          </a:graphic>
        </p:graphicFrame>
        <p:graphicFrame>
          <p:nvGraphicFramePr>
            <p:cNvPr id="39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816111317"/>
                </p:ext>
              </p:extLst>
            </p:nvPr>
          </p:nvGraphicFramePr>
          <p:xfrm>
            <a:off x="2364800" y="1409267"/>
            <a:ext cx="296863" cy="396875"/>
          </p:xfrm>
          <a:graphic>
            <a:graphicData uri="http://schemas.openxmlformats.org/presentationml/2006/ole">
              <p:oleObj spid="_x0000_s17943" name="Equation" r:id="rId10" imgW="152268" imgH="203024" progId="Equation.DSMT4">
                <p:embed/>
              </p:oleObj>
            </a:graphicData>
          </a:graphic>
        </p:graphicFrame>
        <p:graphicFrame>
          <p:nvGraphicFramePr>
            <p:cNvPr id="40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030593908"/>
                </p:ext>
              </p:extLst>
            </p:nvPr>
          </p:nvGraphicFramePr>
          <p:xfrm>
            <a:off x="1117891" y="2980708"/>
            <a:ext cx="231768" cy="309850"/>
          </p:xfrm>
          <a:graphic>
            <a:graphicData uri="http://schemas.openxmlformats.org/presentationml/2006/ole">
              <p:oleObj spid="_x0000_s17944" name="Equation" r:id="rId11" imgW="152268" imgH="203024" progId="Equation.DSMT4">
                <p:embed/>
              </p:oleObj>
            </a:graphicData>
          </a:graphic>
        </p:graphicFrame>
        <p:graphicFrame>
          <p:nvGraphicFramePr>
            <p:cNvPr id="4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392252287"/>
                </p:ext>
              </p:extLst>
            </p:nvPr>
          </p:nvGraphicFramePr>
          <p:xfrm>
            <a:off x="2493614" y="2586553"/>
            <a:ext cx="231775" cy="309563"/>
          </p:xfrm>
          <a:graphic>
            <a:graphicData uri="http://schemas.openxmlformats.org/presentationml/2006/ole">
              <p:oleObj spid="_x0000_s17945" name="Equation" r:id="rId12" imgW="152268" imgH="203024" progId="Equation.DSMT4">
                <p:embed/>
              </p:oleObj>
            </a:graphicData>
          </a:graphic>
        </p:graphicFrame>
        <p:graphicFrame>
          <p:nvGraphicFramePr>
            <p:cNvPr id="42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182610318"/>
                </p:ext>
              </p:extLst>
            </p:nvPr>
          </p:nvGraphicFramePr>
          <p:xfrm>
            <a:off x="937534" y="2470067"/>
            <a:ext cx="259264" cy="260454"/>
          </p:xfrm>
          <a:graphic>
            <a:graphicData uri="http://schemas.openxmlformats.org/presentationml/2006/ole">
              <p:oleObj spid="_x0000_s17946" name="Equation" r:id="rId13" imgW="177492" imgH="177492" progId="Equation.DSMT4">
                <p:embed/>
              </p:oleObj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273015854"/>
                </p:ext>
              </p:extLst>
            </p:nvPr>
          </p:nvGraphicFramePr>
          <p:xfrm>
            <a:off x="1796082" y="2775136"/>
            <a:ext cx="203200" cy="242887"/>
          </p:xfrm>
          <a:graphic>
            <a:graphicData uri="http://schemas.openxmlformats.org/presentationml/2006/ole">
              <p:oleObj spid="_x0000_s17947" name="Equation" r:id="rId14" imgW="139579" imgH="164957" progId="Equation.DSMT4">
                <p:embed/>
              </p:oleObj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70902737"/>
                </p:ext>
              </p:extLst>
            </p:nvPr>
          </p:nvGraphicFramePr>
          <p:xfrm>
            <a:off x="970242" y="1772786"/>
            <a:ext cx="200025" cy="200025"/>
          </p:xfrm>
          <a:graphic>
            <a:graphicData uri="http://schemas.openxmlformats.org/presentationml/2006/ole">
              <p:oleObj spid="_x0000_s17948" name="Equation" r:id="rId15" imgW="200053" imgH="199913" progId="Equation.DSMT4">
                <p:embed/>
              </p:oleObj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671810445"/>
                </p:ext>
              </p:extLst>
            </p:nvPr>
          </p:nvGraphicFramePr>
          <p:xfrm>
            <a:off x="1425085" y="1607365"/>
            <a:ext cx="180975" cy="142875"/>
          </p:xfrm>
          <a:graphic>
            <a:graphicData uri="http://schemas.openxmlformats.org/presentationml/2006/ole">
              <p:oleObj spid="_x0000_s17949" name="Equation" r:id="rId16" imgW="180984" imgH="142987" progId="Equation.DSMT4">
                <p:embed/>
              </p:oleObj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4939881" y="4324906"/>
            <a:ext cx="3715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chemeClr val="bg2"/>
                </a:solidFill>
              </a:rPr>
              <a:t>The constant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sz="1200" i="0" baseline="-25000" dirty="0">
                <a:solidFill>
                  <a:schemeClr val="bg2"/>
                </a:solidFill>
                <a:latin typeface="+mn-lt"/>
              </a:rPr>
              <a:t>1</a:t>
            </a:r>
            <a:r>
              <a:rPr lang="en-US" sz="1200" i="0" dirty="0" smtClean="0">
                <a:solidFill>
                  <a:schemeClr val="bg2"/>
                </a:solidFill>
              </a:rPr>
              <a:t> is some constant of proportionality.</a:t>
            </a:r>
            <a:endParaRPr lang="en-US" sz="1200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026"/>
          <p:cNvSpPr txBox="1">
            <a:spLocks noChangeArrowheads="1"/>
          </p:cNvSpPr>
          <p:nvPr/>
        </p:nvSpPr>
        <p:spPr bwMode="auto">
          <a:xfrm>
            <a:off x="2949718" y="0"/>
            <a:ext cx="2963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2531" name="Text Box 1042"/>
          <p:cNvSpPr txBox="1">
            <a:spLocks noChangeArrowheads="1"/>
          </p:cNvSpPr>
          <p:nvPr/>
        </p:nvSpPr>
        <p:spPr bwMode="auto">
          <a:xfrm>
            <a:off x="225302" y="860800"/>
            <a:ext cx="17795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</a:rPr>
              <a:t>Line charge</a:t>
            </a:r>
            <a:endParaRPr lang="en-US" sz="2400" i="0" u="sng" dirty="0">
              <a:solidFill>
                <a:schemeClr val="bg1"/>
              </a:solidFill>
            </a:endParaRPr>
          </a:p>
        </p:txBody>
      </p:sp>
      <p:sp>
        <p:nvSpPr>
          <p:cNvPr id="22533" name="Text Box 1087"/>
          <p:cNvSpPr txBox="1">
            <a:spLocks noChangeArrowheads="1"/>
          </p:cNvSpPr>
          <p:nvPr/>
        </p:nvSpPr>
        <p:spPr bwMode="auto">
          <a:xfrm>
            <a:off x="1242799" y="5366969"/>
            <a:ext cx="642996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</a:rPr>
              <a:t>The aspect ratio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L</a:t>
            </a:r>
            <a:r>
              <a:rPr lang="en-US" i="0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W</a:t>
            </a:r>
            <a:r>
              <a:rPr lang="en-US" i="0" dirty="0" smtClean="0">
                <a:solidFill>
                  <a:schemeClr val="bg1"/>
                </a:solidFill>
              </a:rPr>
              <a:t> has </a:t>
            </a:r>
            <a:r>
              <a:rPr lang="en-US" i="0" dirty="0">
                <a:solidFill>
                  <a:schemeClr val="bg1"/>
                </a:solidFill>
              </a:rPr>
              <a:t>been chosen to be </a:t>
            </a:r>
            <a:r>
              <a:rPr lang="en-US" i="0" u="sng" dirty="0">
                <a:solidFill>
                  <a:schemeClr val="bg1"/>
                </a:solidFill>
              </a:rPr>
              <a:t>unity</a:t>
            </a:r>
            <a:r>
              <a:rPr lang="en-US" i="0" dirty="0">
                <a:solidFill>
                  <a:schemeClr val="bg1"/>
                </a:solidFill>
              </a:rPr>
              <a:t> in this plot.</a:t>
            </a:r>
          </a:p>
        </p:txBody>
      </p:sp>
      <p:sp>
        <p:nvSpPr>
          <p:cNvPr id="22534" name="Text Box 1088"/>
          <p:cNvSpPr txBox="1">
            <a:spLocks noChangeArrowheads="1"/>
          </p:cNvSpPr>
          <p:nvPr/>
        </p:nvSpPr>
        <p:spPr bwMode="auto">
          <a:xfrm>
            <a:off x="841066" y="5901237"/>
            <a:ext cx="7206343" cy="36933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bg2"/>
                </a:solidFill>
              </a:rPr>
              <a:t>In this example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L</a:t>
            </a:r>
            <a:r>
              <a:rPr lang="en-US" i="0" dirty="0" smtClean="0">
                <a:solidFill>
                  <a:schemeClr val="bg2"/>
                </a:solidFill>
              </a:rPr>
              <a:t> and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W</a:t>
            </a:r>
            <a:r>
              <a:rPr lang="en-US" i="0" dirty="0" smtClean="0">
                <a:solidFill>
                  <a:schemeClr val="bg2"/>
                </a:solidFill>
              </a:rPr>
              <a:t> are both proportional to the radius 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</a:t>
            </a:r>
            <a:r>
              <a:rPr lang="en-US" i="0" dirty="0" smtClean="0">
                <a:solidFill>
                  <a:schemeClr val="bg2"/>
                </a:solidFill>
                <a:sym typeface="Symbol"/>
              </a:rPr>
              <a:t>.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2535" name="Line 1069"/>
          <p:cNvSpPr>
            <a:spLocks noChangeShapeType="1"/>
          </p:cNvSpPr>
          <p:nvPr/>
        </p:nvSpPr>
        <p:spPr bwMode="auto">
          <a:xfrm>
            <a:off x="1078821" y="3420061"/>
            <a:ext cx="44370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95258" y="1153885"/>
            <a:ext cx="3113314" cy="10772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bg2"/>
                </a:solidFill>
              </a:rPr>
              <a:t>Notice how the flux lines get closer as we approach the line charge: there is a stronger electric field there.</a:t>
            </a:r>
            <a:endParaRPr lang="en-US" sz="1600" i="0" dirty="0">
              <a:solidFill>
                <a:schemeClr val="bg2"/>
              </a:solidFill>
            </a:endParaRPr>
          </a:p>
        </p:txBody>
      </p:sp>
      <p:graphicFrame>
        <p:nvGraphicFramePr>
          <p:cNvPr id="303105" name="Object 1"/>
          <p:cNvGraphicFramePr>
            <a:graphicFrameLocks noChangeAspect="1"/>
          </p:cNvGraphicFramePr>
          <p:nvPr/>
        </p:nvGraphicFramePr>
        <p:xfrm>
          <a:off x="6408084" y="2470148"/>
          <a:ext cx="1618290" cy="762908"/>
        </p:xfrm>
        <a:graphic>
          <a:graphicData uri="http://schemas.openxmlformats.org/presentationml/2006/ole">
            <p:oleObj spid="_x0000_s303217" name="Equation" r:id="rId4" imgW="889000" imgH="419100" progId="Equation.DSMT4">
              <p:embed/>
            </p:oleObj>
          </a:graphicData>
        </a:graphic>
      </p:graphicFrame>
      <p:graphicFrame>
        <p:nvGraphicFramePr>
          <p:cNvPr id="303109" name="Object 5"/>
          <p:cNvGraphicFramePr>
            <a:graphicFrameLocks noChangeAspect="1"/>
          </p:cNvGraphicFramePr>
          <p:nvPr/>
        </p:nvGraphicFramePr>
        <p:xfrm>
          <a:off x="489177" y="1426935"/>
          <a:ext cx="1022350" cy="407988"/>
        </p:xfrm>
        <a:graphic>
          <a:graphicData uri="http://schemas.openxmlformats.org/presentationml/2006/ole">
            <p:oleObj spid="_x0000_s303218" name="Equation" r:id="rId5" imgW="634725" imgH="253890" progId="Equation.DSMT4">
              <p:embed/>
            </p:oleObj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804308" y="1143001"/>
            <a:ext cx="4111213" cy="3961400"/>
            <a:chOff x="1804308" y="1143001"/>
            <a:chExt cx="4111213" cy="3961400"/>
          </a:xfrm>
        </p:grpSpPr>
        <p:sp>
          <p:nvSpPr>
            <p:cNvPr id="22536" name="Text Box 1049"/>
            <p:cNvSpPr txBox="1">
              <a:spLocks noChangeArrowheads="1"/>
            </p:cNvSpPr>
            <p:nvPr/>
          </p:nvSpPr>
          <p:spPr bwMode="auto">
            <a:xfrm>
              <a:off x="2906034" y="3253374"/>
              <a:ext cx="523875" cy="3984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i="0">
                <a:latin typeface="Times New Roman" pitchFamily="18" charset="0"/>
              </a:endParaRPr>
            </a:p>
          </p:txBody>
        </p:sp>
        <p:sp>
          <p:nvSpPr>
            <p:cNvPr id="22537" name="Line 1050"/>
            <p:cNvSpPr>
              <a:spLocks noChangeShapeType="1"/>
            </p:cNvSpPr>
            <p:nvPr/>
          </p:nvSpPr>
          <p:spPr bwMode="auto">
            <a:xfrm>
              <a:off x="3372759" y="3828049"/>
              <a:ext cx="0" cy="1036639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8" name="Line 1051"/>
            <p:cNvSpPr>
              <a:spLocks noChangeShapeType="1"/>
            </p:cNvSpPr>
            <p:nvPr/>
          </p:nvSpPr>
          <p:spPr bwMode="auto">
            <a:xfrm flipV="1">
              <a:off x="3390221" y="2067510"/>
              <a:ext cx="0" cy="1016001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9" name="Line 1052"/>
            <p:cNvSpPr>
              <a:spLocks noChangeShapeType="1"/>
            </p:cNvSpPr>
            <p:nvPr/>
          </p:nvSpPr>
          <p:spPr bwMode="auto">
            <a:xfrm rot="8047814" flipV="1">
              <a:off x="4074433" y="3504200"/>
              <a:ext cx="3175" cy="1135063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0" name="Line 1053"/>
            <p:cNvSpPr>
              <a:spLocks noChangeShapeType="1"/>
            </p:cNvSpPr>
            <p:nvPr/>
          </p:nvSpPr>
          <p:spPr bwMode="auto">
            <a:xfrm rot="8047814">
              <a:off x="2694896" y="2227848"/>
              <a:ext cx="7938" cy="1155700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1" name="Line 1054"/>
            <p:cNvSpPr>
              <a:spLocks noChangeShapeType="1"/>
            </p:cNvSpPr>
            <p:nvPr/>
          </p:nvSpPr>
          <p:spPr bwMode="auto">
            <a:xfrm rot="2320550" flipV="1">
              <a:off x="4009346" y="2211972"/>
              <a:ext cx="68263" cy="1135064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2" name="Line 1055"/>
            <p:cNvSpPr>
              <a:spLocks noChangeShapeType="1"/>
            </p:cNvSpPr>
            <p:nvPr/>
          </p:nvSpPr>
          <p:spPr bwMode="auto">
            <a:xfrm rot="2320550" flipH="1">
              <a:off x="2620284" y="3559762"/>
              <a:ext cx="93663" cy="1055689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3" name="Line 1056"/>
            <p:cNvSpPr>
              <a:spLocks noChangeShapeType="1"/>
            </p:cNvSpPr>
            <p:nvPr/>
          </p:nvSpPr>
          <p:spPr bwMode="auto">
            <a:xfrm rot="5400000" flipV="1">
              <a:off x="4344309" y="2845386"/>
              <a:ext cx="0" cy="1179513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4" name="Line 1057"/>
            <p:cNvSpPr>
              <a:spLocks noChangeShapeType="1"/>
            </p:cNvSpPr>
            <p:nvPr/>
          </p:nvSpPr>
          <p:spPr bwMode="auto">
            <a:xfrm rot="5400000">
              <a:off x="2402796" y="2835861"/>
              <a:ext cx="0" cy="119697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5" name="Line 1059"/>
            <p:cNvSpPr>
              <a:spLocks noChangeShapeType="1"/>
            </p:cNvSpPr>
            <p:nvPr/>
          </p:nvSpPr>
          <p:spPr bwMode="auto">
            <a:xfrm rot="1418764">
              <a:off x="2980646" y="3772487"/>
              <a:ext cx="20638" cy="1031876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6" name="Line 1060"/>
            <p:cNvSpPr>
              <a:spLocks noChangeShapeType="1"/>
            </p:cNvSpPr>
            <p:nvPr/>
          </p:nvSpPr>
          <p:spPr bwMode="auto">
            <a:xfrm rot="1418764" flipH="1" flipV="1">
              <a:off x="3711565" y="2099204"/>
              <a:ext cx="63323" cy="1074677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7" name="Line 1061"/>
            <p:cNvSpPr>
              <a:spLocks noChangeShapeType="1"/>
            </p:cNvSpPr>
            <p:nvPr/>
          </p:nvSpPr>
          <p:spPr bwMode="auto">
            <a:xfrm rot="9466578" flipH="1" flipV="1">
              <a:off x="3775984" y="3748674"/>
              <a:ext cx="9525" cy="1046164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8" name="Line 1062"/>
            <p:cNvSpPr>
              <a:spLocks noChangeShapeType="1"/>
            </p:cNvSpPr>
            <p:nvPr/>
          </p:nvSpPr>
          <p:spPr bwMode="auto">
            <a:xfrm rot="9466578">
              <a:off x="3002871" y="2116722"/>
              <a:ext cx="3175" cy="1068389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9" name="Line 1063"/>
            <p:cNvSpPr>
              <a:spLocks noChangeShapeType="1"/>
            </p:cNvSpPr>
            <p:nvPr/>
          </p:nvSpPr>
          <p:spPr bwMode="auto">
            <a:xfrm rot="3739314" flipV="1">
              <a:off x="4220483" y="2531061"/>
              <a:ext cx="87313" cy="113347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0" name="Line 1064"/>
            <p:cNvSpPr>
              <a:spLocks noChangeShapeType="1"/>
            </p:cNvSpPr>
            <p:nvPr/>
          </p:nvSpPr>
          <p:spPr bwMode="auto">
            <a:xfrm rot="3739314" flipH="1">
              <a:off x="2405971" y="3224799"/>
              <a:ext cx="79375" cy="110807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1" name="Line 1065"/>
            <p:cNvSpPr>
              <a:spLocks noChangeShapeType="1"/>
            </p:cNvSpPr>
            <p:nvPr/>
          </p:nvSpPr>
          <p:spPr bwMode="auto">
            <a:xfrm rot="6818764" flipV="1">
              <a:off x="4277634" y="3221624"/>
              <a:ext cx="0" cy="1157288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2" name="Line 1066"/>
            <p:cNvSpPr>
              <a:spLocks noChangeShapeType="1"/>
            </p:cNvSpPr>
            <p:nvPr/>
          </p:nvSpPr>
          <p:spPr bwMode="auto">
            <a:xfrm rot="6818764">
              <a:off x="2410733" y="2515186"/>
              <a:ext cx="96838" cy="118427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4" name="Line 1070"/>
            <p:cNvSpPr>
              <a:spLocks noChangeShapeType="1"/>
            </p:cNvSpPr>
            <p:nvPr/>
          </p:nvSpPr>
          <p:spPr bwMode="auto">
            <a:xfrm flipV="1">
              <a:off x="3363234" y="1613484"/>
              <a:ext cx="11113" cy="34909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6" name="Oval 1074"/>
            <p:cNvSpPr>
              <a:spLocks noChangeArrowheads="1"/>
            </p:cNvSpPr>
            <p:nvPr/>
          </p:nvSpPr>
          <p:spPr bwMode="auto">
            <a:xfrm>
              <a:off x="2537734" y="2654885"/>
              <a:ext cx="1636713" cy="158115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Oval 1075"/>
            <p:cNvSpPr>
              <a:spLocks noChangeArrowheads="1"/>
            </p:cNvSpPr>
            <p:nvPr/>
          </p:nvSpPr>
          <p:spPr bwMode="auto">
            <a:xfrm>
              <a:off x="2269446" y="2321510"/>
              <a:ext cx="2243138" cy="226060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8" name="Oval 1076"/>
            <p:cNvSpPr>
              <a:spLocks noChangeArrowheads="1"/>
            </p:cNvSpPr>
            <p:nvPr/>
          </p:nvSpPr>
          <p:spPr bwMode="auto">
            <a:xfrm>
              <a:off x="2829834" y="2915236"/>
              <a:ext cx="1073150" cy="1060451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1081"/>
            <p:cNvSpPr>
              <a:spLocks noChangeArrowheads="1"/>
            </p:cNvSpPr>
            <p:nvPr/>
          </p:nvSpPr>
          <p:spPr bwMode="auto">
            <a:xfrm>
              <a:off x="3033034" y="3137486"/>
              <a:ext cx="676275" cy="609601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Oval 1058"/>
            <p:cNvSpPr>
              <a:spLocks noChangeArrowheads="1"/>
            </p:cNvSpPr>
            <p:nvPr/>
          </p:nvSpPr>
          <p:spPr bwMode="auto">
            <a:xfrm>
              <a:off x="3245532" y="3302586"/>
              <a:ext cx="246063" cy="21907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3106" name="Object 2"/>
            <p:cNvGraphicFramePr>
              <a:graphicFrameLocks noChangeAspect="1"/>
            </p:cNvGraphicFramePr>
            <p:nvPr/>
          </p:nvGraphicFramePr>
          <p:xfrm>
            <a:off x="5662347" y="3276600"/>
            <a:ext cx="253174" cy="278492"/>
          </p:xfrm>
          <a:graphic>
            <a:graphicData uri="http://schemas.openxmlformats.org/presentationml/2006/ole">
              <p:oleObj spid="_x0000_s303219" name="Equation" r:id="rId6" imgW="126835" imgH="139518" progId="Equation.DSMT4">
                <p:embed/>
              </p:oleObj>
            </a:graphicData>
          </a:graphic>
        </p:graphicFrame>
        <p:graphicFrame>
          <p:nvGraphicFramePr>
            <p:cNvPr id="303107" name="Object 3"/>
            <p:cNvGraphicFramePr>
              <a:graphicFrameLocks noChangeAspect="1"/>
            </p:cNvGraphicFramePr>
            <p:nvPr/>
          </p:nvGraphicFramePr>
          <p:xfrm>
            <a:off x="3224177" y="1143001"/>
            <a:ext cx="254072" cy="300264"/>
          </p:xfrm>
          <a:graphic>
            <a:graphicData uri="http://schemas.openxmlformats.org/presentationml/2006/ole">
              <p:oleObj spid="_x0000_s303220" name="Equation" r:id="rId7" imgW="139579" imgH="164957" progId="Equation.DSMT4">
                <p:embed/>
              </p:oleObj>
            </a:graphicData>
          </a:graphic>
        </p:graphicFrame>
        <p:graphicFrame>
          <p:nvGraphicFramePr>
            <p:cNvPr id="303108" name="Object 4"/>
            <p:cNvGraphicFramePr>
              <a:graphicFrameLocks noChangeAspect="1"/>
            </p:cNvGraphicFramePr>
            <p:nvPr/>
          </p:nvGraphicFramePr>
          <p:xfrm>
            <a:off x="2075996" y="1841727"/>
            <a:ext cx="311150" cy="407987"/>
          </p:xfrm>
          <a:graphic>
            <a:graphicData uri="http://schemas.openxmlformats.org/presentationml/2006/ole">
              <p:oleObj spid="_x0000_s303221" name="Equation" r:id="rId8" imgW="310923" imgH="408467" progId="Equation.DSMT4">
                <p:embed/>
              </p:oleObj>
            </a:graphicData>
          </a:graphic>
        </p:graphicFrame>
        <p:graphicFrame>
          <p:nvGraphicFramePr>
            <p:cNvPr id="303110" name="Object 6"/>
            <p:cNvGraphicFramePr>
              <a:graphicFrameLocks noChangeAspect="1"/>
            </p:cNvGraphicFramePr>
            <p:nvPr/>
          </p:nvGraphicFramePr>
          <p:xfrm>
            <a:off x="4396694" y="4074433"/>
            <a:ext cx="277934" cy="258082"/>
          </p:xfrm>
          <a:graphic>
            <a:graphicData uri="http://schemas.openxmlformats.org/presentationml/2006/ole">
              <p:oleObj spid="_x0000_s303222" name="Equation" r:id="rId9" imgW="177492" imgH="164814" progId="Equation.DSMT4">
                <p:embed/>
              </p:oleObj>
            </a:graphicData>
          </a:graphic>
        </p:graphicFrame>
        <p:graphicFrame>
          <p:nvGraphicFramePr>
            <p:cNvPr id="303111" name="Object 7"/>
            <p:cNvGraphicFramePr>
              <a:graphicFrameLocks noChangeAspect="1"/>
            </p:cNvGraphicFramePr>
            <p:nvPr/>
          </p:nvGraphicFramePr>
          <p:xfrm>
            <a:off x="4120865" y="3786248"/>
            <a:ext cx="233422" cy="254642"/>
          </p:xfrm>
          <a:graphic>
            <a:graphicData uri="http://schemas.openxmlformats.org/presentationml/2006/ole">
              <p:oleObj spid="_x0000_s303223" name="Equation" r:id="rId10" imgW="139639" imgH="152334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026"/>
          <p:cNvSpPr txBox="1">
            <a:spLocks noChangeArrowheads="1"/>
          </p:cNvSpPr>
          <p:nvPr/>
        </p:nvSpPr>
        <p:spPr bwMode="auto">
          <a:xfrm>
            <a:off x="2994953" y="0"/>
            <a:ext cx="2963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60911" y="914400"/>
            <a:ext cx="312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bg1"/>
                </a:solidFill>
              </a:rPr>
              <a:t>A parallel-plate capacitor </a:t>
            </a:r>
            <a:endParaRPr lang="en-US" sz="2000" i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5180" y="1012684"/>
            <a:ext cx="183095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L</a:t>
            </a:r>
            <a:r>
              <a:rPr lang="en-US" i="0" dirty="0" smtClean="0">
                <a:solidFill>
                  <a:schemeClr val="bg2"/>
                </a:solidFill>
                <a:latin typeface="+mn-lt"/>
              </a:rPr>
              <a:t> /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W</a:t>
            </a:r>
            <a:r>
              <a:rPr lang="en-US" i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i="0" dirty="0" smtClean="0">
                <a:solidFill>
                  <a:schemeClr val="bg2"/>
                </a:solidFill>
                <a:latin typeface="+mn-lt"/>
                <a:sym typeface="Symbol"/>
              </a:rPr>
              <a:t> 0.5</a:t>
            </a:r>
            <a:endParaRPr lang="en-US" i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57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971" y="1485149"/>
            <a:ext cx="6743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026"/>
          <p:cNvSpPr txBox="1">
            <a:spLocks noChangeArrowheads="1"/>
          </p:cNvSpPr>
          <p:nvPr/>
        </p:nvSpPr>
        <p:spPr bwMode="auto">
          <a:xfrm>
            <a:off x="2994953" y="0"/>
            <a:ext cx="2963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450" y="1835150"/>
            <a:ext cx="3543300" cy="392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8438" name="TextBox 35"/>
          <p:cNvSpPr txBox="1">
            <a:spLocks noChangeArrowheads="1"/>
          </p:cNvSpPr>
          <p:nvPr/>
        </p:nvSpPr>
        <p:spPr bwMode="auto">
          <a:xfrm>
            <a:off x="2175715" y="6106696"/>
            <a:ext cx="4942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0" dirty="0" smtClean="0">
                <a:solidFill>
                  <a:schemeClr val="bg2"/>
                </a:solidFill>
              </a:rPr>
              <a:t>Figure 6-8 </a:t>
            </a:r>
            <a:r>
              <a:rPr lang="en-US" i="0" dirty="0">
                <a:solidFill>
                  <a:schemeClr val="bg2"/>
                </a:solidFill>
              </a:rPr>
              <a:t>in the </a:t>
            </a:r>
            <a:r>
              <a:rPr lang="en-US" i="0" dirty="0" err="1">
                <a:solidFill>
                  <a:schemeClr val="bg2"/>
                </a:solidFill>
              </a:rPr>
              <a:t>Hayt</a:t>
            </a:r>
            <a:r>
              <a:rPr lang="en-US" i="0" dirty="0">
                <a:solidFill>
                  <a:schemeClr val="bg2"/>
                </a:solidFill>
              </a:rPr>
              <a:t> and Buck </a:t>
            </a:r>
            <a:r>
              <a:rPr lang="en-US" i="0" dirty="0" smtClean="0">
                <a:solidFill>
                  <a:schemeClr val="bg2"/>
                </a:solidFill>
              </a:rPr>
              <a:t>book (9</a:t>
            </a:r>
            <a:r>
              <a:rPr lang="en-US" i="0" baseline="30000" dirty="0" smtClean="0">
                <a:solidFill>
                  <a:schemeClr val="bg2"/>
                </a:solidFill>
              </a:rPr>
              <a:t>th</a:t>
            </a:r>
            <a:r>
              <a:rPr lang="en-US" i="0" dirty="0" smtClean="0">
                <a:solidFill>
                  <a:schemeClr val="bg2"/>
                </a:solidFill>
              </a:rPr>
              <a:t> Ed.).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18439" name="Text Box 1087"/>
          <p:cNvSpPr txBox="1">
            <a:spLocks noChangeArrowheads="1"/>
          </p:cNvSpPr>
          <p:nvPr/>
        </p:nvSpPr>
        <p:spPr bwMode="auto">
          <a:xfrm>
            <a:off x="1937583" y="927305"/>
            <a:ext cx="515878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Coaxial cable with a square inner conductor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7091363" y="2009775"/>
          <a:ext cx="1000125" cy="911225"/>
        </p:xfrm>
        <a:graphic>
          <a:graphicData uri="http://schemas.openxmlformats.org/presentationml/2006/ole">
            <p:oleObj spid="_x0000_s18476" name="Equation" r:id="rId5" imgW="431613" imgH="393529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026"/>
          <p:cNvSpPr txBox="1">
            <a:spLocks noChangeArrowheads="1"/>
          </p:cNvSpPr>
          <p:nvPr/>
        </p:nvSpPr>
        <p:spPr bwMode="auto">
          <a:xfrm>
            <a:off x="1068780" y="0"/>
            <a:ext cx="661455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Making a Flux Plot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61506" y="1769302"/>
            <a:ext cx="847414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en-US" sz="2000" i="0" dirty="0" smtClean="0">
                <a:solidFill>
                  <a:schemeClr val="bg2"/>
                </a:solidFill>
              </a:rPr>
              <a:t>Rule 1:   We start with </a:t>
            </a:r>
            <a:r>
              <a:rPr lang="en-US" sz="2000" i="0" dirty="0" smtClean="0">
                <a:solidFill>
                  <a:schemeClr val="bg2"/>
                </a:solidFill>
                <a:sym typeface="Symbol"/>
              </a:rPr>
              <a:t>equipotential contours having </a:t>
            </a:r>
            <a:r>
              <a:rPr lang="en-US" sz="2000" i="0" dirty="0" smtClean="0">
                <a:solidFill>
                  <a:schemeClr val="bg2"/>
                </a:solidFill>
              </a:rPr>
              <a:t>a fixed </a:t>
            </a:r>
            <a:r>
              <a:rPr lang="en-US" sz="2000" i="0" dirty="0" smtClean="0">
                <a:solidFill>
                  <a:schemeClr val="bg2"/>
                </a:solidFill>
                <a:latin typeface="+mn-lt"/>
                <a:sym typeface="Symbol"/>
              </a:rPr>
              <a:t>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sym typeface="Symbol"/>
              </a:rPr>
              <a:t>V</a:t>
            </a:r>
            <a:r>
              <a:rPr lang="en-US" sz="2000" i="0" dirty="0" smtClean="0">
                <a:solidFill>
                  <a:schemeClr val="bg2"/>
                </a:solidFill>
                <a:sym typeface="Symbol"/>
              </a:rPr>
              <a:t> between.</a:t>
            </a:r>
            <a:endParaRPr lang="en-US" sz="2000" i="0" dirty="0" smtClean="0">
              <a:solidFill>
                <a:schemeClr val="bg2"/>
              </a:solidFill>
            </a:endParaRPr>
          </a:p>
          <a:p>
            <a:endParaRPr lang="en-US" sz="2000" i="0" dirty="0">
              <a:solidFill>
                <a:schemeClr val="bg2"/>
              </a:solidFill>
            </a:endParaRPr>
          </a:p>
          <a:p>
            <a:r>
              <a:rPr lang="en-US" sz="2000" i="0" dirty="0" smtClean="0">
                <a:solidFill>
                  <a:schemeClr val="bg2"/>
                </a:solidFill>
              </a:rPr>
              <a:t>Rule 2:   Flux lines are drawn perpendicular to the equipotential contours.</a:t>
            </a:r>
          </a:p>
          <a:p>
            <a:endParaRPr lang="en-US" sz="2000" i="0" dirty="0" smtClean="0">
              <a:solidFill>
                <a:schemeClr val="bg2"/>
              </a:solidFill>
            </a:endParaRPr>
          </a:p>
          <a:p>
            <a:r>
              <a:rPr lang="en-US" sz="2000" i="0" dirty="0" smtClean="0">
                <a:solidFill>
                  <a:schemeClr val="bg2"/>
                </a:solidFill>
              </a:rPr>
              <a:t>Rule 3:  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L</a:t>
            </a:r>
            <a:r>
              <a:rPr lang="en-US" sz="2000" i="0" dirty="0" smtClean="0">
                <a:solidFill>
                  <a:schemeClr val="bg2"/>
                </a:solidFill>
                <a:latin typeface="+mn-lt"/>
              </a:rPr>
              <a:t> /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W</a:t>
            </a:r>
            <a:r>
              <a:rPr lang="en-US" sz="2000" i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i="0" dirty="0" smtClean="0">
                <a:solidFill>
                  <a:schemeClr val="bg2"/>
                </a:solidFill>
              </a:rPr>
              <a:t>is kept constant throughout the plot.</a:t>
            </a:r>
          </a:p>
          <a:p>
            <a:endParaRPr lang="en-US" sz="2000" i="0" dirty="0" smtClean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07" y="4388529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If all of these rules are followed, then we have the following properties: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0506" y="4843690"/>
            <a:ext cx="6709558" cy="113877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i="0" dirty="0" smtClean="0">
                <a:solidFill>
                  <a:schemeClr val="bg2"/>
                </a:solidFill>
              </a:rPr>
              <a:t> Flux lines are in direction of </a:t>
            </a:r>
            <a:r>
              <a:rPr lang="en-US" sz="2000" u="sng" dirty="0" smtClean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endParaRPr lang="en-US" sz="12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i="0" dirty="0" smtClean="0">
                <a:solidFill>
                  <a:srgbClr val="000000"/>
                </a:solidFill>
              </a:rPr>
              <a:t> The magnitude of the electric field is inversely proportional to </a:t>
            </a:r>
          </a:p>
          <a:p>
            <a:r>
              <a:rPr lang="en-US" i="0" dirty="0" smtClean="0">
                <a:solidFill>
                  <a:srgbClr val="000000"/>
                </a:solidFill>
              </a:rPr>
              <a:t>     the spacing between the flux lines.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2051" y="876586"/>
            <a:ext cx="79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chemeClr val="bg1"/>
                </a:solidFill>
              </a:rPr>
              <a:t>Here are the rules for making a 2-D flux plot, assuming that we start with equipotential contours separated by a fixed value of </a:t>
            </a:r>
            <a:r>
              <a:rPr lang="en-US" sz="2000" i="0" dirty="0" smtClean="0">
                <a:solidFill>
                  <a:schemeClr val="bg1"/>
                </a:solidFill>
                <a:sym typeface="Symbol"/>
              </a:rPr>
              <a:t>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V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sz="2000" i="0" dirty="0" smtClean="0">
                <a:solidFill>
                  <a:schemeClr val="bg1"/>
                </a:solidFill>
              </a:rPr>
              <a:t>*:</a:t>
            </a:r>
            <a:endParaRPr lang="en-US" sz="2000" i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8411" y="6329735"/>
            <a:ext cx="426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bg2"/>
                </a:solidFill>
              </a:rPr>
              <a:t>* This is what you will be doing in the class project.</a:t>
            </a:r>
            <a:endParaRPr lang="en-US" sz="1400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026"/>
          <p:cNvSpPr txBox="1">
            <a:spLocks noChangeArrowheads="1"/>
          </p:cNvSpPr>
          <p:nvPr/>
        </p:nvSpPr>
        <p:spPr bwMode="auto">
          <a:xfrm>
            <a:off x="2994953" y="0"/>
            <a:ext cx="2963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330366" y="1153167"/>
            <a:ext cx="6742035" cy="47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 bwMode="auto">
          <a:xfrm>
            <a:off x="1555668" y="4809499"/>
            <a:ext cx="5557651" cy="712527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9422" y="1757549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 the class project, you will be drawing in flux lines.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52062" y="2778826"/>
            <a:ext cx="1033154" cy="1876301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621" y="5317953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Parallel-plate capacitor region</a:t>
            </a:r>
            <a:endParaRPr lang="en-US" i="0" dirty="0">
              <a:solidFill>
                <a:schemeClr val="bg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3812135" y="4557933"/>
            <a:ext cx="641268" cy="8075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360717" y="4465124"/>
            <a:ext cx="152004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318465" name="Object 26"/>
          <p:cNvGraphicFramePr>
            <a:graphicFrameLocks noChangeAspect="1"/>
          </p:cNvGraphicFramePr>
          <p:nvPr/>
        </p:nvGraphicFramePr>
        <p:xfrm>
          <a:off x="3895663" y="4200285"/>
          <a:ext cx="664461" cy="316546"/>
        </p:xfrm>
        <a:graphic>
          <a:graphicData uri="http://schemas.openxmlformats.org/presentationml/2006/ole">
            <p:oleObj spid="_x0000_s318717" name="Equation" r:id="rId5" imgW="533169" imgH="253890" progId="Equation.DSMT4">
              <p:embed/>
            </p:oleObj>
          </a:graphicData>
        </a:graphic>
      </p:graphicFrame>
      <p:graphicFrame>
        <p:nvGraphicFramePr>
          <p:cNvPr id="318466" name="Object 26"/>
          <p:cNvGraphicFramePr>
            <a:graphicFrameLocks noChangeAspect="1"/>
          </p:cNvGraphicFramePr>
          <p:nvPr/>
        </p:nvGraphicFramePr>
        <p:xfrm>
          <a:off x="5546478" y="4744337"/>
          <a:ext cx="539750" cy="315912"/>
        </p:xfrm>
        <a:graphic>
          <a:graphicData uri="http://schemas.openxmlformats.org/presentationml/2006/ole">
            <p:oleObj spid="_x0000_s318718" name="Equation" r:id="rId6" imgW="431613" imgH="253890" progId="Equation.DSMT4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 bwMode="auto">
          <a:xfrm>
            <a:off x="1698171" y="2719448"/>
            <a:ext cx="4880758" cy="1959431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18467" name="Object 26"/>
          <p:cNvGraphicFramePr>
            <a:graphicFrameLocks noChangeAspect="1"/>
          </p:cNvGraphicFramePr>
          <p:nvPr/>
        </p:nvGraphicFramePr>
        <p:xfrm>
          <a:off x="3544208" y="4064041"/>
          <a:ext cx="365125" cy="252413"/>
        </p:xfrm>
        <a:graphic>
          <a:graphicData uri="http://schemas.openxmlformats.org/presentationml/2006/ole">
            <p:oleObj spid="_x0000_s318719" name="Equation" r:id="rId7" imgW="291973" imgH="203112" progId="Equation.DSMT4">
              <p:embed/>
            </p:oleObj>
          </a:graphicData>
        </a:graphic>
      </p:graphicFrame>
      <p:graphicFrame>
        <p:nvGraphicFramePr>
          <p:cNvPr id="318468" name="Object 26"/>
          <p:cNvGraphicFramePr>
            <a:graphicFrameLocks noChangeAspect="1"/>
          </p:cNvGraphicFramePr>
          <p:nvPr/>
        </p:nvGraphicFramePr>
        <p:xfrm>
          <a:off x="3768540" y="3777013"/>
          <a:ext cx="365125" cy="252413"/>
        </p:xfrm>
        <a:graphic>
          <a:graphicData uri="http://schemas.openxmlformats.org/presentationml/2006/ole">
            <p:oleObj spid="_x0000_s318720" name="Equation" r:id="rId8" imgW="291973" imgH="203112" progId="Equation.DSMT4">
              <p:embed/>
            </p:oleObj>
          </a:graphicData>
        </a:graphic>
      </p:graphicFrame>
      <p:graphicFrame>
        <p:nvGraphicFramePr>
          <p:cNvPr id="318469" name="Object 26"/>
          <p:cNvGraphicFramePr>
            <a:graphicFrameLocks noChangeAspect="1"/>
          </p:cNvGraphicFramePr>
          <p:nvPr/>
        </p:nvGraphicFramePr>
        <p:xfrm>
          <a:off x="4148551" y="3480130"/>
          <a:ext cx="365125" cy="252413"/>
        </p:xfrm>
        <a:graphic>
          <a:graphicData uri="http://schemas.openxmlformats.org/presentationml/2006/ole">
            <p:oleObj spid="_x0000_s318721" name="Equation" r:id="rId9" imgW="291973" imgH="203112" progId="Equation.DSMT4">
              <p:embed/>
            </p:oleObj>
          </a:graphicData>
        </a:graphic>
      </p:graphicFrame>
      <p:graphicFrame>
        <p:nvGraphicFramePr>
          <p:cNvPr id="318470" name="Object 26"/>
          <p:cNvGraphicFramePr>
            <a:graphicFrameLocks noChangeAspect="1"/>
          </p:cNvGraphicFramePr>
          <p:nvPr/>
        </p:nvGraphicFramePr>
        <p:xfrm>
          <a:off x="4682940" y="3183247"/>
          <a:ext cx="365125" cy="252413"/>
        </p:xfrm>
        <a:graphic>
          <a:graphicData uri="http://schemas.openxmlformats.org/presentationml/2006/ole">
            <p:oleObj spid="_x0000_s318722" name="Equation" r:id="rId10" imgW="291973" imgH="203112" progId="Equation.DSMT4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528011" y="2310063"/>
            <a:ext cx="5366084" cy="37297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16612" y="2126308"/>
            <a:ext cx="5165767" cy="37626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(The equipotential contours come from Excel.)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026"/>
          <p:cNvSpPr txBox="1">
            <a:spLocks noChangeArrowheads="1"/>
          </p:cNvSpPr>
          <p:nvPr/>
        </p:nvSpPr>
        <p:spPr bwMode="auto">
          <a:xfrm>
            <a:off x="2351315" y="0"/>
            <a:ext cx="437012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1471339" y="1212229"/>
            <a:ext cx="6742035" cy="4784498"/>
            <a:chOff x="1338992" y="1236292"/>
            <a:chExt cx="6742035" cy="4784498"/>
          </a:xfrm>
        </p:grpSpPr>
        <p:pic>
          <p:nvPicPr>
            <p:cNvPr id="2734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1338992" y="1236292"/>
              <a:ext cx="6742035" cy="4784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 bwMode="auto">
            <a:xfrm>
              <a:off x="1555666" y="2078182"/>
              <a:ext cx="5165767" cy="62939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555668" y="4809499"/>
              <a:ext cx="5557651" cy="7125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9422" y="1757549"/>
              <a:ext cx="5519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 the class project, you will be drawing in flux lines.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852062" y="2778826"/>
              <a:ext cx="1033154" cy="187630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6223" y="5197639"/>
              <a:ext cx="3365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bg2"/>
                  </a:solidFill>
                </a:rPr>
                <a:t>Parallel-plate capacitor region</a:t>
              </a:r>
              <a:endParaRPr lang="en-US" i="0" dirty="0">
                <a:solidFill>
                  <a:schemeClr val="bg2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4123426" y="2719449"/>
              <a:ext cx="15124" cy="17954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0" name="Freeform 19"/>
            <p:cNvSpPr/>
            <p:nvPr/>
          </p:nvSpPr>
          <p:spPr bwMode="auto">
            <a:xfrm>
              <a:off x="3492260" y="2717321"/>
              <a:ext cx="363748" cy="1785668"/>
            </a:xfrm>
            <a:custGeom>
              <a:avLst/>
              <a:gdLst>
                <a:gd name="connsiteX0" fmla="*/ 363748 w 363748"/>
                <a:gd name="connsiteY0" fmla="*/ 1785668 h 1785668"/>
                <a:gd name="connsiteX1" fmla="*/ 355121 w 363748"/>
                <a:gd name="connsiteY1" fmla="*/ 1414732 h 1785668"/>
                <a:gd name="connsiteX2" fmla="*/ 311989 w 363748"/>
                <a:gd name="connsiteY2" fmla="*/ 992037 h 1785668"/>
                <a:gd name="connsiteX3" fmla="*/ 182593 w 363748"/>
                <a:gd name="connsiteY3" fmla="*/ 534837 h 1785668"/>
                <a:gd name="connsiteX4" fmla="*/ 27317 w 363748"/>
                <a:gd name="connsiteY4" fmla="*/ 181154 h 1785668"/>
                <a:gd name="connsiteX5" fmla="*/ 18691 w 363748"/>
                <a:gd name="connsiteY5" fmla="*/ 0 h 1785668"/>
                <a:gd name="connsiteX6" fmla="*/ 18691 w 363748"/>
                <a:gd name="connsiteY6" fmla="*/ 0 h 1785668"/>
                <a:gd name="connsiteX7" fmla="*/ 18691 w 363748"/>
                <a:gd name="connsiteY7" fmla="*/ 0 h 178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748" h="1785668">
                  <a:moveTo>
                    <a:pt x="363748" y="1785668"/>
                  </a:moveTo>
                  <a:cubicBezTo>
                    <a:pt x="363748" y="1666336"/>
                    <a:pt x="363748" y="1547004"/>
                    <a:pt x="355121" y="1414732"/>
                  </a:cubicBezTo>
                  <a:cubicBezTo>
                    <a:pt x="346494" y="1282460"/>
                    <a:pt x="340744" y="1138686"/>
                    <a:pt x="311989" y="992037"/>
                  </a:cubicBezTo>
                  <a:cubicBezTo>
                    <a:pt x="283234" y="845388"/>
                    <a:pt x="230038" y="669984"/>
                    <a:pt x="182593" y="534837"/>
                  </a:cubicBezTo>
                  <a:cubicBezTo>
                    <a:pt x="135148" y="399690"/>
                    <a:pt x="54634" y="270293"/>
                    <a:pt x="27317" y="181154"/>
                  </a:cubicBezTo>
                  <a:cubicBezTo>
                    <a:pt x="0" y="92015"/>
                    <a:pt x="18691" y="0"/>
                    <a:pt x="18691" y="0"/>
                  </a:cubicBezTo>
                  <a:lnTo>
                    <a:pt x="18691" y="0"/>
                  </a:lnTo>
                  <a:lnTo>
                    <a:pt x="18691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 flipH="1">
              <a:off x="4377870" y="2740331"/>
              <a:ext cx="363748" cy="1785668"/>
            </a:xfrm>
            <a:custGeom>
              <a:avLst/>
              <a:gdLst>
                <a:gd name="connsiteX0" fmla="*/ 363748 w 363748"/>
                <a:gd name="connsiteY0" fmla="*/ 1785668 h 1785668"/>
                <a:gd name="connsiteX1" fmla="*/ 355121 w 363748"/>
                <a:gd name="connsiteY1" fmla="*/ 1414732 h 1785668"/>
                <a:gd name="connsiteX2" fmla="*/ 311989 w 363748"/>
                <a:gd name="connsiteY2" fmla="*/ 992037 h 1785668"/>
                <a:gd name="connsiteX3" fmla="*/ 182593 w 363748"/>
                <a:gd name="connsiteY3" fmla="*/ 534837 h 1785668"/>
                <a:gd name="connsiteX4" fmla="*/ 27317 w 363748"/>
                <a:gd name="connsiteY4" fmla="*/ 181154 h 1785668"/>
                <a:gd name="connsiteX5" fmla="*/ 18691 w 363748"/>
                <a:gd name="connsiteY5" fmla="*/ 0 h 1785668"/>
                <a:gd name="connsiteX6" fmla="*/ 18691 w 363748"/>
                <a:gd name="connsiteY6" fmla="*/ 0 h 1785668"/>
                <a:gd name="connsiteX7" fmla="*/ 18691 w 363748"/>
                <a:gd name="connsiteY7" fmla="*/ 0 h 178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748" h="1785668">
                  <a:moveTo>
                    <a:pt x="363748" y="1785668"/>
                  </a:moveTo>
                  <a:cubicBezTo>
                    <a:pt x="363748" y="1666336"/>
                    <a:pt x="363748" y="1547004"/>
                    <a:pt x="355121" y="1414732"/>
                  </a:cubicBezTo>
                  <a:cubicBezTo>
                    <a:pt x="346494" y="1282460"/>
                    <a:pt x="340744" y="1138686"/>
                    <a:pt x="311989" y="992037"/>
                  </a:cubicBezTo>
                  <a:cubicBezTo>
                    <a:pt x="283234" y="845388"/>
                    <a:pt x="230038" y="669984"/>
                    <a:pt x="182593" y="534837"/>
                  </a:cubicBezTo>
                  <a:cubicBezTo>
                    <a:pt x="135148" y="399690"/>
                    <a:pt x="54634" y="270293"/>
                    <a:pt x="27317" y="181154"/>
                  </a:cubicBezTo>
                  <a:cubicBezTo>
                    <a:pt x="0" y="92015"/>
                    <a:pt x="18691" y="0"/>
                    <a:pt x="18691" y="0"/>
                  </a:cubicBezTo>
                  <a:lnTo>
                    <a:pt x="18691" y="0"/>
                  </a:lnTo>
                  <a:lnTo>
                    <a:pt x="18691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639683" y="2734574"/>
              <a:ext cx="966159" cy="1759788"/>
            </a:xfrm>
            <a:custGeom>
              <a:avLst/>
              <a:gdLst>
                <a:gd name="connsiteX0" fmla="*/ 966159 w 966159"/>
                <a:gd name="connsiteY0" fmla="*/ 1759788 h 1759788"/>
                <a:gd name="connsiteX1" fmla="*/ 957532 w 966159"/>
                <a:gd name="connsiteY1" fmla="*/ 1578634 h 1759788"/>
                <a:gd name="connsiteX2" fmla="*/ 923026 w 966159"/>
                <a:gd name="connsiteY2" fmla="*/ 1337094 h 1759788"/>
                <a:gd name="connsiteX3" fmla="*/ 836762 w 966159"/>
                <a:gd name="connsiteY3" fmla="*/ 1095554 h 1759788"/>
                <a:gd name="connsiteX4" fmla="*/ 552091 w 966159"/>
                <a:gd name="connsiteY4" fmla="*/ 733245 h 1759788"/>
                <a:gd name="connsiteX5" fmla="*/ 138023 w 966159"/>
                <a:gd name="connsiteY5" fmla="*/ 448573 h 1759788"/>
                <a:gd name="connsiteX6" fmla="*/ 0 w 966159"/>
                <a:gd name="connsiteY6" fmla="*/ 0 h 175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6159" h="1759788">
                  <a:moveTo>
                    <a:pt x="966159" y="1759788"/>
                  </a:moveTo>
                  <a:cubicBezTo>
                    <a:pt x="965440" y="1704435"/>
                    <a:pt x="964721" y="1649083"/>
                    <a:pt x="957532" y="1578634"/>
                  </a:cubicBezTo>
                  <a:cubicBezTo>
                    <a:pt x="950343" y="1508185"/>
                    <a:pt x="943154" y="1417607"/>
                    <a:pt x="923026" y="1337094"/>
                  </a:cubicBezTo>
                  <a:cubicBezTo>
                    <a:pt x="902898" y="1256581"/>
                    <a:pt x="898584" y="1196195"/>
                    <a:pt x="836762" y="1095554"/>
                  </a:cubicBezTo>
                  <a:cubicBezTo>
                    <a:pt x="774940" y="994913"/>
                    <a:pt x="668548" y="841075"/>
                    <a:pt x="552091" y="733245"/>
                  </a:cubicBezTo>
                  <a:cubicBezTo>
                    <a:pt x="435634" y="625415"/>
                    <a:pt x="230038" y="570781"/>
                    <a:pt x="138023" y="448573"/>
                  </a:cubicBezTo>
                  <a:cubicBezTo>
                    <a:pt x="46008" y="326366"/>
                    <a:pt x="23004" y="163183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 flipH="1">
              <a:off x="4629509" y="2748951"/>
              <a:ext cx="966159" cy="1759788"/>
            </a:xfrm>
            <a:custGeom>
              <a:avLst/>
              <a:gdLst>
                <a:gd name="connsiteX0" fmla="*/ 966159 w 966159"/>
                <a:gd name="connsiteY0" fmla="*/ 1759788 h 1759788"/>
                <a:gd name="connsiteX1" fmla="*/ 957532 w 966159"/>
                <a:gd name="connsiteY1" fmla="*/ 1578634 h 1759788"/>
                <a:gd name="connsiteX2" fmla="*/ 923026 w 966159"/>
                <a:gd name="connsiteY2" fmla="*/ 1337094 h 1759788"/>
                <a:gd name="connsiteX3" fmla="*/ 836762 w 966159"/>
                <a:gd name="connsiteY3" fmla="*/ 1095554 h 1759788"/>
                <a:gd name="connsiteX4" fmla="*/ 552091 w 966159"/>
                <a:gd name="connsiteY4" fmla="*/ 733245 h 1759788"/>
                <a:gd name="connsiteX5" fmla="*/ 138023 w 966159"/>
                <a:gd name="connsiteY5" fmla="*/ 448573 h 1759788"/>
                <a:gd name="connsiteX6" fmla="*/ 0 w 966159"/>
                <a:gd name="connsiteY6" fmla="*/ 0 h 175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6159" h="1759788">
                  <a:moveTo>
                    <a:pt x="966159" y="1759788"/>
                  </a:moveTo>
                  <a:cubicBezTo>
                    <a:pt x="965440" y="1704435"/>
                    <a:pt x="964721" y="1649083"/>
                    <a:pt x="957532" y="1578634"/>
                  </a:cubicBezTo>
                  <a:cubicBezTo>
                    <a:pt x="950343" y="1508185"/>
                    <a:pt x="943154" y="1417607"/>
                    <a:pt x="923026" y="1337094"/>
                  </a:cubicBezTo>
                  <a:cubicBezTo>
                    <a:pt x="902898" y="1256581"/>
                    <a:pt x="898584" y="1196195"/>
                    <a:pt x="836762" y="1095554"/>
                  </a:cubicBezTo>
                  <a:cubicBezTo>
                    <a:pt x="774940" y="994913"/>
                    <a:pt x="668548" y="841075"/>
                    <a:pt x="552091" y="733245"/>
                  </a:cubicBezTo>
                  <a:cubicBezTo>
                    <a:pt x="435634" y="625415"/>
                    <a:pt x="230038" y="570781"/>
                    <a:pt x="138023" y="448573"/>
                  </a:cubicBezTo>
                  <a:cubicBezTo>
                    <a:pt x="46008" y="326366"/>
                    <a:pt x="23004" y="163183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725281" y="3794185"/>
              <a:ext cx="1685026" cy="708804"/>
            </a:xfrm>
            <a:custGeom>
              <a:avLst/>
              <a:gdLst>
                <a:gd name="connsiteX0" fmla="*/ 1673525 w 1685026"/>
                <a:gd name="connsiteY0" fmla="*/ 708804 h 708804"/>
                <a:gd name="connsiteX1" fmla="*/ 1664898 w 1685026"/>
                <a:gd name="connsiteY1" fmla="*/ 484517 h 708804"/>
                <a:gd name="connsiteX2" fmla="*/ 1552755 w 1685026"/>
                <a:gd name="connsiteY2" fmla="*/ 260230 h 708804"/>
                <a:gd name="connsiteX3" fmla="*/ 1173193 w 1685026"/>
                <a:gd name="connsiteY3" fmla="*/ 113581 h 708804"/>
                <a:gd name="connsiteX4" fmla="*/ 577970 w 1685026"/>
                <a:gd name="connsiteY4" fmla="*/ 18690 h 708804"/>
                <a:gd name="connsiteX5" fmla="*/ 0 w 1685026"/>
                <a:gd name="connsiteY5" fmla="*/ 1438 h 7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026" h="708804">
                  <a:moveTo>
                    <a:pt x="1673525" y="708804"/>
                  </a:moveTo>
                  <a:cubicBezTo>
                    <a:pt x="1679275" y="634041"/>
                    <a:pt x="1685026" y="559279"/>
                    <a:pt x="1664898" y="484517"/>
                  </a:cubicBezTo>
                  <a:cubicBezTo>
                    <a:pt x="1644770" y="409755"/>
                    <a:pt x="1634706" y="322053"/>
                    <a:pt x="1552755" y="260230"/>
                  </a:cubicBezTo>
                  <a:cubicBezTo>
                    <a:pt x="1470804" y="198407"/>
                    <a:pt x="1335657" y="153838"/>
                    <a:pt x="1173193" y="113581"/>
                  </a:cubicBezTo>
                  <a:cubicBezTo>
                    <a:pt x="1010729" y="73324"/>
                    <a:pt x="773502" y="37380"/>
                    <a:pt x="577970" y="18690"/>
                  </a:cubicBezTo>
                  <a:cubicBezTo>
                    <a:pt x="382438" y="0"/>
                    <a:pt x="191219" y="719"/>
                    <a:pt x="0" y="1438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 flipH="1">
              <a:off x="4836542" y="3769743"/>
              <a:ext cx="1762665" cy="730371"/>
            </a:xfrm>
            <a:custGeom>
              <a:avLst/>
              <a:gdLst>
                <a:gd name="connsiteX0" fmla="*/ 1673525 w 1685026"/>
                <a:gd name="connsiteY0" fmla="*/ 708804 h 708804"/>
                <a:gd name="connsiteX1" fmla="*/ 1664898 w 1685026"/>
                <a:gd name="connsiteY1" fmla="*/ 484517 h 708804"/>
                <a:gd name="connsiteX2" fmla="*/ 1552755 w 1685026"/>
                <a:gd name="connsiteY2" fmla="*/ 260230 h 708804"/>
                <a:gd name="connsiteX3" fmla="*/ 1173193 w 1685026"/>
                <a:gd name="connsiteY3" fmla="*/ 113581 h 708804"/>
                <a:gd name="connsiteX4" fmla="*/ 577970 w 1685026"/>
                <a:gd name="connsiteY4" fmla="*/ 18690 h 708804"/>
                <a:gd name="connsiteX5" fmla="*/ 0 w 1685026"/>
                <a:gd name="connsiteY5" fmla="*/ 1438 h 7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026" h="708804">
                  <a:moveTo>
                    <a:pt x="1673525" y="708804"/>
                  </a:moveTo>
                  <a:cubicBezTo>
                    <a:pt x="1679275" y="634041"/>
                    <a:pt x="1685026" y="559279"/>
                    <a:pt x="1664898" y="484517"/>
                  </a:cubicBezTo>
                  <a:cubicBezTo>
                    <a:pt x="1644770" y="409755"/>
                    <a:pt x="1634706" y="322053"/>
                    <a:pt x="1552755" y="260230"/>
                  </a:cubicBezTo>
                  <a:cubicBezTo>
                    <a:pt x="1470804" y="198407"/>
                    <a:pt x="1335657" y="153838"/>
                    <a:pt x="1173193" y="113581"/>
                  </a:cubicBezTo>
                  <a:cubicBezTo>
                    <a:pt x="1010729" y="73324"/>
                    <a:pt x="773502" y="37380"/>
                    <a:pt x="577970" y="18690"/>
                  </a:cubicBezTo>
                  <a:cubicBezTo>
                    <a:pt x="382438" y="0"/>
                    <a:pt x="191219" y="719"/>
                    <a:pt x="0" y="1438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303251" y="4310332"/>
              <a:ext cx="1035170" cy="451449"/>
            </a:xfrm>
            <a:custGeom>
              <a:avLst/>
              <a:gdLst>
                <a:gd name="connsiteX0" fmla="*/ 1035170 w 1035170"/>
                <a:gd name="connsiteY0" fmla="*/ 192657 h 451449"/>
                <a:gd name="connsiteX1" fmla="*/ 923026 w 1035170"/>
                <a:gd name="connsiteY1" fmla="*/ 46008 h 451449"/>
                <a:gd name="connsiteX2" fmla="*/ 603849 w 1035170"/>
                <a:gd name="connsiteY2" fmla="*/ 11502 h 451449"/>
                <a:gd name="connsiteX3" fmla="*/ 103517 w 1035170"/>
                <a:gd name="connsiteY3" fmla="*/ 115019 h 451449"/>
                <a:gd name="connsiteX4" fmla="*/ 0 w 1035170"/>
                <a:gd name="connsiteY4" fmla="*/ 451449 h 45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170" h="451449">
                  <a:moveTo>
                    <a:pt x="1035170" y="192657"/>
                  </a:moveTo>
                  <a:cubicBezTo>
                    <a:pt x="1015041" y="134428"/>
                    <a:pt x="994913" y="76200"/>
                    <a:pt x="923026" y="46008"/>
                  </a:cubicBezTo>
                  <a:cubicBezTo>
                    <a:pt x="851139" y="15816"/>
                    <a:pt x="740434" y="0"/>
                    <a:pt x="603849" y="11502"/>
                  </a:cubicBezTo>
                  <a:cubicBezTo>
                    <a:pt x="467264" y="23004"/>
                    <a:pt x="204159" y="41695"/>
                    <a:pt x="103517" y="115019"/>
                  </a:cubicBezTo>
                  <a:cubicBezTo>
                    <a:pt x="2876" y="188344"/>
                    <a:pt x="1438" y="319896"/>
                    <a:pt x="0" y="451449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 flipH="1">
              <a:off x="4905553" y="4290204"/>
              <a:ext cx="1035170" cy="472296"/>
            </a:xfrm>
            <a:custGeom>
              <a:avLst/>
              <a:gdLst>
                <a:gd name="connsiteX0" fmla="*/ 1035170 w 1035170"/>
                <a:gd name="connsiteY0" fmla="*/ 192657 h 451449"/>
                <a:gd name="connsiteX1" fmla="*/ 923026 w 1035170"/>
                <a:gd name="connsiteY1" fmla="*/ 46008 h 451449"/>
                <a:gd name="connsiteX2" fmla="*/ 603849 w 1035170"/>
                <a:gd name="connsiteY2" fmla="*/ 11502 h 451449"/>
                <a:gd name="connsiteX3" fmla="*/ 103517 w 1035170"/>
                <a:gd name="connsiteY3" fmla="*/ 115019 h 451449"/>
                <a:gd name="connsiteX4" fmla="*/ 0 w 1035170"/>
                <a:gd name="connsiteY4" fmla="*/ 451449 h 45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170" h="451449">
                  <a:moveTo>
                    <a:pt x="1035170" y="192657"/>
                  </a:moveTo>
                  <a:cubicBezTo>
                    <a:pt x="1015041" y="134428"/>
                    <a:pt x="994913" y="76200"/>
                    <a:pt x="923026" y="46008"/>
                  </a:cubicBezTo>
                  <a:cubicBezTo>
                    <a:pt x="851139" y="15816"/>
                    <a:pt x="740434" y="0"/>
                    <a:pt x="603849" y="11502"/>
                  </a:cubicBezTo>
                  <a:cubicBezTo>
                    <a:pt x="467264" y="23004"/>
                    <a:pt x="204159" y="41695"/>
                    <a:pt x="103517" y="115019"/>
                  </a:cubicBezTo>
                  <a:cubicBezTo>
                    <a:pt x="2876" y="188344"/>
                    <a:pt x="1438" y="319896"/>
                    <a:pt x="0" y="451449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941608" y="4490049"/>
              <a:ext cx="396815" cy="272451"/>
            </a:xfrm>
            <a:custGeom>
              <a:avLst/>
              <a:gdLst>
                <a:gd name="connsiteX0" fmla="*/ 396815 w 396815"/>
                <a:gd name="connsiteY0" fmla="*/ 21566 h 297611"/>
                <a:gd name="connsiteX1" fmla="*/ 284671 w 396815"/>
                <a:gd name="connsiteY1" fmla="*/ 4313 h 297611"/>
                <a:gd name="connsiteX2" fmla="*/ 112143 w 396815"/>
                <a:gd name="connsiteY2" fmla="*/ 47445 h 297611"/>
                <a:gd name="connsiteX3" fmla="*/ 51758 w 396815"/>
                <a:gd name="connsiteY3" fmla="*/ 107830 h 297611"/>
                <a:gd name="connsiteX4" fmla="*/ 0 w 396815"/>
                <a:gd name="connsiteY4" fmla="*/ 297611 h 29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15" h="297611">
                  <a:moveTo>
                    <a:pt x="396815" y="21566"/>
                  </a:moveTo>
                  <a:cubicBezTo>
                    <a:pt x="364465" y="10783"/>
                    <a:pt x="332116" y="0"/>
                    <a:pt x="284671" y="4313"/>
                  </a:cubicBezTo>
                  <a:cubicBezTo>
                    <a:pt x="237226" y="8626"/>
                    <a:pt x="150962" y="30192"/>
                    <a:pt x="112143" y="47445"/>
                  </a:cubicBezTo>
                  <a:cubicBezTo>
                    <a:pt x="73324" y="64698"/>
                    <a:pt x="70448" y="66136"/>
                    <a:pt x="51758" y="107830"/>
                  </a:cubicBezTo>
                  <a:cubicBezTo>
                    <a:pt x="33068" y="149524"/>
                    <a:pt x="16534" y="223567"/>
                    <a:pt x="0" y="297611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 flipH="1">
              <a:off x="4914182" y="4478548"/>
              <a:ext cx="396815" cy="297611"/>
            </a:xfrm>
            <a:custGeom>
              <a:avLst/>
              <a:gdLst>
                <a:gd name="connsiteX0" fmla="*/ 396815 w 396815"/>
                <a:gd name="connsiteY0" fmla="*/ 21566 h 297611"/>
                <a:gd name="connsiteX1" fmla="*/ 284671 w 396815"/>
                <a:gd name="connsiteY1" fmla="*/ 4313 h 297611"/>
                <a:gd name="connsiteX2" fmla="*/ 112143 w 396815"/>
                <a:gd name="connsiteY2" fmla="*/ 47445 h 297611"/>
                <a:gd name="connsiteX3" fmla="*/ 51758 w 396815"/>
                <a:gd name="connsiteY3" fmla="*/ 107830 h 297611"/>
                <a:gd name="connsiteX4" fmla="*/ 0 w 396815"/>
                <a:gd name="connsiteY4" fmla="*/ 297611 h 29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15" h="297611">
                  <a:moveTo>
                    <a:pt x="396815" y="21566"/>
                  </a:moveTo>
                  <a:cubicBezTo>
                    <a:pt x="364465" y="10783"/>
                    <a:pt x="332116" y="0"/>
                    <a:pt x="284671" y="4313"/>
                  </a:cubicBezTo>
                  <a:cubicBezTo>
                    <a:pt x="237226" y="8626"/>
                    <a:pt x="150962" y="30192"/>
                    <a:pt x="112143" y="47445"/>
                  </a:cubicBezTo>
                  <a:cubicBezTo>
                    <a:pt x="73324" y="64698"/>
                    <a:pt x="70448" y="66136"/>
                    <a:pt x="51758" y="107830"/>
                  </a:cubicBezTo>
                  <a:cubicBezTo>
                    <a:pt x="33068" y="149524"/>
                    <a:pt x="16534" y="223567"/>
                    <a:pt x="0" y="297611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204713" y="4554747"/>
              <a:ext cx="150962" cy="215661"/>
            </a:xfrm>
            <a:custGeom>
              <a:avLst/>
              <a:gdLst>
                <a:gd name="connsiteX0" fmla="*/ 150962 w 150962"/>
                <a:gd name="connsiteY0" fmla="*/ 0 h 215661"/>
                <a:gd name="connsiteX1" fmla="*/ 21566 w 150962"/>
                <a:gd name="connsiteY1" fmla="*/ 86264 h 215661"/>
                <a:gd name="connsiteX2" fmla="*/ 21566 w 150962"/>
                <a:gd name="connsiteY2" fmla="*/ 215661 h 21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962" h="215661">
                  <a:moveTo>
                    <a:pt x="150962" y="0"/>
                  </a:moveTo>
                  <a:cubicBezTo>
                    <a:pt x="97047" y="25160"/>
                    <a:pt x="43132" y="50321"/>
                    <a:pt x="21566" y="86264"/>
                  </a:cubicBezTo>
                  <a:cubicBezTo>
                    <a:pt x="0" y="122207"/>
                    <a:pt x="10783" y="168934"/>
                    <a:pt x="21566" y="215661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 flipH="1">
              <a:off x="4866736" y="4525992"/>
              <a:ext cx="156114" cy="242858"/>
            </a:xfrm>
            <a:custGeom>
              <a:avLst/>
              <a:gdLst>
                <a:gd name="connsiteX0" fmla="*/ 150962 w 150962"/>
                <a:gd name="connsiteY0" fmla="*/ 0 h 215661"/>
                <a:gd name="connsiteX1" fmla="*/ 21566 w 150962"/>
                <a:gd name="connsiteY1" fmla="*/ 86264 h 215661"/>
                <a:gd name="connsiteX2" fmla="*/ 21566 w 150962"/>
                <a:gd name="connsiteY2" fmla="*/ 215661 h 21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962" h="215661">
                  <a:moveTo>
                    <a:pt x="150962" y="0"/>
                  </a:moveTo>
                  <a:cubicBezTo>
                    <a:pt x="97047" y="25160"/>
                    <a:pt x="43132" y="50321"/>
                    <a:pt x="21566" y="86264"/>
                  </a:cubicBezTo>
                  <a:cubicBezTo>
                    <a:pt x="0" y="122207"/>
                    <a:pt x="10783" y="168934"/>
                    <a:pt x="21566" y="215661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123426" y="4520242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189566" y="4517374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261525" y="4521568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328338" y="4516236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046785" y="4516763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976714" y="4516763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3905042" y="4516237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844579" y="4513615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620561" y="4516763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3544196" y="4516236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4407851" y="4513616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4484217" y="4524232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4555834" y="4513616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621045" y="4513616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4694208" y="4524232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772961" y="4516763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3696761" y="4524177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3480861" y="4516763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404661" y="4523113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769911" y="4516763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846111" y="4523113"/>
              <a:ext cx="0" cy="23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360717" y="4524499"/>
              <a:ext cx="152004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0" name="Isosceles Triangle 59"/>
            <p:cNvSpPr/>
            <p:nvPr/>
          </p:nvSpPr>
          <p:spPr bwMode="auto">
            <a:xfrm>
              <a:off x="4083875" y="3397250"/>
              <a:ext cx="82550" cy="13970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Isosceles Triangle 61"/>
            <p:cNvSpPr/>
            <p:nvPr/>
          </p:nvSpPr>
          <p:spPr bwMode="auto">
            <a:xfrm rot="20642864">
              <a:off x="3723234" y="3478227"/>
              <a:ext cx="92251" cy="11165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Isosceles Triangle 62"/>
            <p:cNvSpPr/>
            <p:nvPr/>
          </p:nvSpPr>
          <p:spPr bwMode="auto">
            <a:xfrm rot="957136" flipH="1">
              <a:off x="4449763" y="3444901"/>
              <a:ext cx="96912" cy="12560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Isosceles Triangle 63"/>
            <p:cNvSpPr/>
            <p:nvPr/>
          </p:nvSpPr>
          <p:spPr bwMode="auto">
            <a:xfrm rot="19467264">
              <a:off x="3309489" y="3601632"/>
              <a:ext cx="85149" cy="116641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Isosceles Triangle 64"/>
            <p:cNvSpPr/>
            <p:nvPr/>
          </p:nvSpPr>
          <p:spPr bwMode="auto">
            <a:xfrm rot="2132736" flipH="1">
              <a:off x="4852116" y="3590127"/>
              <a:ext cx="104228" cy="95204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Isosceles Triangle 65"/>
            <p:cNvSpPr/>
            <p:nvPr/>
          </p:nvSpPr>
          <p:spPr bwMode="auto">
            <a:xfrm rot="17513025">
              <a:off x="3035128" y="3922536"/>
              <a:ext cx="104972" cy="100172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Isosceles Triangle 66"/>
            <p:cNvSpPr/>
            <p:nvPr/>
          </p:nvSpPr>
          <p:spPr bwMode="auto">
            <a:xfrm rot="4086975" flipH="1">
              <a:off x="5148002" y="3892784"/>
              <a:ext cx="87790" cy="108875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Isosceles Triangle 67"/>
            <p:cNvSpPr/>
            <p:nvPr/>
          </p:nvSpPr>
          <p:spPr bwMode="auto">
            <a:xfrm rot="15916196">
              <a:off x="2997370" y="4274766"/>
              <a:ext cx="103300" cy="95705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 bwMode="auto">
            <a:xfrm rot="5683804" flipH="1">
              <a:off x="5204069" y="4259420"/>
              <a:ext cx="84669" cy="92325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Isosceles Triangle 69"/>
            <p:cNvSpPr/>
            <p:nvPr/>
          </p:nvSpPr>
          <p:spPr bwMode="auto">
            <a:xfrm rot="15088048">
              <a:off x="3115116" y="4465156"/>
              <a:ext cx="82947" cy="93429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Isosceles Triangle 70"/>
            <p:cNvSpPr/>
            <p:nvPr/>
          </p:nvSpPr>
          <p:spPr bwMode="auto">
            <a:xfrm rot="6511952" flipH="1">
              <a:off x="5110085" y="4469554"/>
              <a:ext cx="102657" cy="75141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Isosceles Triangle 71"/>
            <p:cNvSpPr/>
            <p:nvPr/>
          </p:nvSpPr>
          <p:spPr bwMode="auto">
            <a:xfrm rot="12324152">
              <a:off x="3203942" y="4608480"/>
              <a:ext cx="72361" cy="106501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Isosceles Triangle 72"/>
            <p:cNvSpPr/>
            <p:nvPr/>
          </p:nvSpPr>
          <p:spPr bwMode="auto">
            <a:xfrm rot="9275848" flipH="1">
              <a:off x="4962893" y="4583081"/>
              <a:ext cx="72361" cy="106501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>
              <a:off x="4123215" y="4583220"/>
              <a:ext cx="0" cy="1346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4410575" y="4578541"/>
              <a:ext cx="0" cy="1346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3844596" y="4585409"/>
              <a:ext cx="0" cy="1346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4692604" y="4573866"/>
              <a:ext cx="0" cy="1346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>
              <a:off x="3548209" y="4581706"/>
              <a:ext cx="0" cy="1346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Rectangle 73"/>
            <p:cNvSpPr/>
            <p:nvPr/>
          </p:nvSpPr>
          <p:spPr bwMode="auto">
            <a:xfrm>
              <a:off x="1698171" y="2731325"/>
              <a:ext cx="4880758" cy="2030679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4083050" y="4638502"/>
              <a:ext cx="560202" cy="6557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296021" y="1659577"/>
            <a:ext cx="3606800" cy="10493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1816278" y="0"/>
            <a:ext cx="57356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Through Surface</a:t>
            </a:r>
          </a:p>
        </p:txBody>
      </p:sp>
      <p:graphicFrame>
        <p:nvGraphicFramePr>
          <p:cNvPr id="3074" name="Object 32"/>
          <p:cNvGraphicFramePr>
            <a:graphicFrameLocks noChangeAspect="1"/>
          </p:cNvGraphicFramePr>
          <p:nvPr/>
        </p:nvGraphicFramePr>
        <p:xfrm>
          <a:off x="4760459" y="1790309"/>
          <a:ext cx="2838450" cy="904875"/>
        </p:xfrm>
        <a:graphic>
          <a:graphicData uri="http://schemas.openxmlformats.org/presentationml/2006/ole">
            <p:oleObj spid="_x0000_s3345" name="Equation" r:id="rId4" imgW="1193800" imgH="381000" progId="Equation.DSMT4">
              <p:embed/>
            </p:oleObj>
          </a:graphicData>
        </a:graphic>
      </p:graphicFrame>
      <p:sp>
        <p:nvSpPr>
          <p:cNvPr id="3080" name="Text Box 1079"/>
          <p:cNvSpPr txBox="1">
            <a:spLocks noChangeArrowheads="1"/>
          </p:cNvSpPr>
          <p:nvPr/>
        </p:nvSpPr>
        <p:spPr bwMode="auto">
          <a:xfrm>
            <a:off x="3994748" y="983075"/>
            <a:ext cx="353013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Define flux through a surface: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42708" y="3131003"/>
            <a:ext cx="3769178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 smtClean="0">
                <a:solidFill>
                  <a:schemeClr val="bg2"/>
                </a:solidFill>
              </a:rPr>
              <a:t>Note:</a:t>
            </a:r>
            <a:r>
              <a:rPr lang="en-US" sz="1400" i="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i="0" dirty="0" smtClean="0">
                <a:solidFill>
                  <a:schemeClr val="bg2"/>
                </a:solidFill>
              </a:rPr>
              <a:t>In this picture, flux is the flux crossing the surface in the </a:t>
            </a:r>
            <a:r>
              <a:rPr lang="en-US" sz="1400" i="0" u="sng" dirty="0" smtClean="0">
                <a:solidFill>
                  <a:schemeClr val="bg2"/>
                </a:solidFill>
              </a:rPr>
              <a:t>outward</a:t>
            </a:r>
            <a:r>
              <a:rPr lang="en-US" sz="1400" i="0" dirty="0" smtClean="0">
                <a:solidFill>
                  <a:schemeClr val="bg2"/>
                </a:solidFill>
              </a:rPr>
              <a:t> sense.</a:t>
            </a:r>
            <a:endParaRPr lang="en-US" sz="1400" i="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151" y="5287002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/>
                </a:solidFill>
              </a:rPr>
              <a:t>Cross-sectional view</a:t>
            </a:r>
            <a:endParaRPr lang="en-US" sz="2000" i="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22815" y="1074738"/>
            <a:ext cx="3123673" cy="4177319"/>
            <a:chOff x="522815" y="1074738"/>
            <a:chExt cx="3123673" cy="4177319"/>
          </a:xfrm>
        </p:grpSpPr>
        <p:sp>
          <p:nvSpPr>
            <p:cNvPr id="3082" name="Line 11"/>
            <p:cNvSpPr>
              <a:spLocks noChangeShapeType="1"/>
            </p:cNvSpPr>
            <p:nvPr/>
          </p:nvSpPr>
          <p:spPr bwMode="auto">
            <a:xfrm flipV="1">
              <a:off x="1438803" y="1662545"/>
              <a:ext cx="188116" cy="1216992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3" name="Line 12"/>
            <p:cNvSpPr>
              <a:spLocks noChangeShapeType="1"/>
            </p:cNvSpPr>
            <p:nvPr/>
          </p:nvSpPr>
          <p:spPr bwMode="auto">
            <a:xfrm rot="8047814" flipV="1">
              <a:off x="2205627" y="3661989"/>
              <a:ext cx="0" cy="1358900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" name="Line 14"/>
            <p:cNvSpPr>
              <a:spLocks noChangeShapeType="1"/>
            </p:cNvSpPr>
            <p:nvPr/>
          </p:nvSpPr>
          <p:spPr bwMode="auto">
            <a:xfrm rot="2320550" flipV="1">
              <a:off x="2089678" y="1909575"/>
              <a:ext cx="0" cy="1327150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5" name="Line 16"/>
            <p:cNvSpPr>
              <a:spLocks noChangeShapeType="1"/>
            </p:cNvSpPr>
            <p:nvPr/>
          </p:nvSpPr>
          <p:spPr bwMode="auto">
            <a:xfrm rot="16200000">
              <a:off x="2526240" y="2722374"/>
              <a:ext cx="4763" cy="1357313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7" name="Oval 19"/>
            <p:cNvSpPr>
              <a:spLocks noChangeArrowheads="1"/>
            </p:cNvSpPr>
            <p:nvPr/>
          </p:nvSpPr>
          <p:spPr bwMode="auto">
            <a:xfrm>
              <a:off x="1210203" y="3276412"/>
              <a:ext cx="239713" cy="22383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23"/>
            <p:cNvSpPr>
              <a:spLocks noChangeShapeType="1"/>
            </p:cNvSpPr>
            <p:nvPr/>
          </p:nvSpPr>
          <p:spPr bwMode="auto">
            <a:xfrm rot="1195825" flipH="1" flipV="1">
              <a:off x="633706" y="1772514"/>
              <a:ext cx="676405" cy="970640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9" name="Line 24"/>
            <p:cNvSpPr>
              <a:spLocks noChangeShapeType="1"/>
            </p:cNvSpPr>
            <p:nvPr/>
          </p:nvSpPr>
          <p:spPr bwMode="auto">
            <a:xfrm rot="9232029" flipV="1">
              <a:off x="1546189" y="4031215"/>
              <a:ext cx="268982" cy="1220842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0" name="Line 25"/>
            <p:cNvSpPr>
              <a:spLocks noChangeShapeType="1"/>
            </p:cNvSpPr>
            <p:nvPr/>
          </p:nvSpPr>
          <p:spPr bwMode="auto">
            <a:xfrm rot="3516375" flipV="1">
              <a:off x="2419878" y="2230249"/>
              <a:ext cx="3175" cy="1358900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1" name="Line 26"/>
            <p:cNvSpPr>
              <a:spLocks noChangeShapeType="1"/>
            </p:cNvSpPr>
            <p:nvPr/>
          </p:nvSpPr>
          <p:spPr bwMode="auto">
            <a:xfrm rot="6584214" flipV="1">
              <a:off x="2424640" y="3209737"/>
              <a:ext cx="3175" cy="1358900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2" name="Arc 28"/>
            <p:cNvSpPr>
              <a:spLocks/>
            </p:cNvSpPr>
            <p:nvPr/>
          </p:nvSpPr>
          <p:spPr bwMode="auto">
            <a:xfrm>
              <a:off x="522815" y="2487425"/>
              <a:ext cx="2747963" cy="1514475"/>
            </a:xfrm>
            <a:custGeom>
              <a:avLst/>
              <a:gdLst>
                <a:gd name="T0" fmla="*/ 0 w 21600"/>
                <a:gd name="T1" fmla="*/ 0 h 21600"/>
                <a:gd name="T2" fmla="*/ 11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auto">
            <a:xfrm flipV="1">
              <a:off x="2392890" y="2427100"/>
              <a:ext cx="217488" cy="3698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5" name="Object 30"/>
            <p:cNvGraphicFramePr>
              <a:graphicFrameLocks noChangeAspect="1"/>
            </p:cNvGraphicFramePr>
            <p:nvPr/>
          </p:nvGraphicFramePr>
          <p:xfrm>
            <a:off x="2765953" y="1773050"/>
            <a:ext cx="361950" cy="568325"/>
          </p:xfrm>
          <a:graphic>
            <a:graphicData uri="http://schemas.openxmlformats.org/presentationml/2006/ole">
              <p:oleObj spid="_x0000_s3346" name="Equation" r:id="rId5" imgW="126835" imgH="202936" progId="Equation.DSMT4">
                <p:embed/>
              </p:oleObj>
            </a:graphicData>
          </a:graphic>
        </p:graphicFrame>
        <p:graphicFrame>
          <p:nvGraphicFramePr>
            <p:cNvPr id="28" name="Object 23"/>
            <p:cNvGraphicFramePr>
              <a:graphicFrameLocks noChangeAspect="1"/>
            </p:cNvGraphicFramePr>
            <p:nvPr/>
          </p:nvGraphicFramePr>
          <p:xfrm>
            <a:off x="978373" y="3497243"/>
            <a:ext cx="222250" cy="288925"/>
          </p:xfrm>
          <a:graphic>
            <a:graphicData uri="http://schemas.openxmlformats.org/presentationml/2006/ole">
              <p:oleObj spid="_x0000_s3347" name="Equation" r:id="rId6" imgW="126780" imgH="164814" progId="Equation.DSMT4">
                <p:embed/>
              </p:oleObj>
            </a:graphicData>
          </a:graphic>
        </p:graphicFrame>
        <p:graphicFrame>
          <p:nvGraphicFramePr>
            <p:cNvPr id="29" name="Object 23"/>
            <p:cNvGraphicFramePr>
              <a:graphicFrameLocks noChangeAspect="1"/>
            </p:cNvGraphicFramePr>
            <p:nvPr/>
          </p:nvGraphicFramePr>
          <p:xfrm>
            <a:off x="3402013" y="3557588"/>
            <a:ext cx="244475" cy="311150"/>
          </p:xfrm>
          <a:graphic>
            <a:graphicData uri="http://schemas.openxmlformats.org/presentationml/2006/ole">
              <p:oleObj spid="_x0000_s3348" name="Equation" r:id="rId7" imgW="139579" imgH="177646" progId="Equation.DSMT4">
                <p:embed/>
              </p:oleObj>
            </a:graphicData>
          </a:graphic>
        </p:graphicFrame>
        <p:graphicFrame>
          <p:nvGraphicFramePr>
            <p:cNvPr id="30" name="Object 23"/>
            <p:cNvGraphicFramePr>
              <a:graphicFrameLocks noChangeAspect="1"/>
            </p:cNvGraphicFramePr>
            <p:nvPr/>
          </p:nvGraphicFramePr>
          <p:xfrm>
            <a:off x="1108075" y="1074738"/>
            <a:ext cx="266700" cy="355600"/>
          </p:xfrm>
          <a:graphic>
            <a:graphicData uri="http://schemas.openxmlformats.org/presentationml/2006/ole">
              <p:oleObj spid="_x0000_s3349" name="Equation" r:id="rId8" imgW="152268" imgH="203024" progId="Equation.DSMT4">
                <p:embed/>
              </p:oleObj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33242203"/>
              </p:ext>
            </p:extLst>
          </p:nvPr>
        </p:nvGraphicFramePr>
        <p:xfrm>
          <a:off x="4318334" y="4731001"/>
          <a:ext cx="3465513" cy="1101725"/>
        </p:xfrm>
        <a:graphic>
          <a:graphicData uri="http://schemas.openxmlformats.org/presentationml/2006/ole">
            <p:oleObj spid="_x0000_s3350" name="Equation" r:id="rId9" imgW="3465555" imgH="1102098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31" y="1777094"/>
            <a:ext cx="515143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22175" y="5969351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0" dirty="0" smtClean="0">
                <a:solidFill>
                  <a:schemeClr val="bg2"/>
                </a:solidFill>
              </a:rPr>
              <a:t>http://en.wikipedia.org/wiki/Electrostatics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2206" y="1979388"/>
            <a:ext cx="2952253" cy="30162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i="0" dirty="0" smtClean="0">
                <a:solidFill>
                  <a:schemeClr val="bg1"/>
                </a:solidFill>
              </a:rPr>
              <a:t>Flux lines are closer together where the field is stronger.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i="0" dirty="0" smtClean="0">
                <a:solidFill>
                  <a:schemeClr val="bg1"/>
                </a:solidFill>
              </a:rPr>
              <a:t>The field is strong near a sharp conducting corner.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i="0" dirty="0" smtClean="0">
                <a:solidFill>
                  <a:schemeClr val="bg1"/>
                </a:solidFill>
              </a:rPr>
              <a:t>Flux lines begin on positive charges and end on negative charges. 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i="0" dirty="0" smtClean="0">
                <a:solidFill>
                  <a:schemeClr val="bg1"/>
                </a:solidFill>
              </a:rPr>
              <a:t>Flux lines enter a conductor perpendicular to it.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6815" y="1447666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bg2"/>
                </a:solidFill>
              </a:rPr>
              <a:t>Some observations:</a:t>
            </a:r>
            <a:endParaRPr lang="en-US" b="1" i="0" dirty="0">
              <a:solidFill>
                <a:schemeClr val="bg2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31371" y="0"/>
            <a:ext cx="827314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Plot with Conductors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6347" y="95534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Conductor</a:t>
            </a:r>
            <a:endParaRPr lang="en-US" i="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398293" y="1269242"/>
            <a:ext cx="777922" cy="12692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232078" y="0"/>
            <a:ext cx="713422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</a:t>
            </a: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 </a:t>
            </a: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Plot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972" y="5473005"/>
            <a:ext cx="7870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err="1" smtClean="0">
                <a:solidFill>
                  <a:schemeClr val="bg2"/>
                </a:solidFill>
              </a:rPr>
              <a:t>Electroporation</a:t>
            </a:r>
            <a:r>
              <a:rPr lang="en-US" sz="1400" b="1" i="0" dirty="0" smtClean="0">
                <a:solidFill>
                  <a:schemeClr val="bg2"/>
                </a:solidFill>
              </a:rPr>
              <a:t>-mediated topical delivery of vitamin C for cosmetic applications</a:t>
            </a:r>
          </a:p>
          <a:p>
            <a:r>
              <a:rPr lang="en-US" sz="1400" i="0" dirty="0" smtClean="0">
                <a:solidFill>
                  <a:schemeClr val="bg2"/>
                </a:solidFill>
              </a:rPr>
              <a:t>Lei </a:t>
            </a:r>
            <a:r>
              <a:rPr lang="en-US" sz="1400" i="0" dirty="0" err="1" smtClean="0">
                <a:solidFill>
                  <a:schemeClr val="bg2"/>
                </a:solidFill>
              </a:rPr>
              <a:t>Zhang</a:t>
            </a:r>
            <a:r>
              <a:rPr lang="en-US" sz="1400" i="0" baseline="30000" dirty="0" err="1" smtClean="0">
                <a:solidFill>
                  <a:schemeClr val="bg2"/>
                </a:solidFill>
              </a:rPr>
              <a:t>a</a:t>
            </a:r>
            <a:r>
              <a:rPr lang="en-US" sz="1400" i="0" baseline="30000" dirty="0" smtClean="0">
                <a:solidFill>
                  <a:schemeClr val="bg2"/>
                </a:solidFill>
              </a:rPr>
              <a:t>, </a:t>
            </a:r>
            <a:r>
              <a:rPr lang="en-US" sz="1400" i="0" dirty="0" smtClean="0">
                <a:solidFill>
                  <a:schemeClr val="bg2"/>
                </a:solidFill>
              </a:rPr>
              <a:t>, Sheldon </a:t>
            </a:r>
            <a:r>
              <a:rPr lang="en-US" sz="1400" i="0" dirty="0" err="1" smtClean="0">
                <a:solidFill>
                  <a:schemeClr val="bg2"/>
                </a:solidFill>
              </a:rPr>
              <a:t>Lerner</a:t>
            </a:r>
            <a:r>
              <a:rPr lang="en-US" sz="1400" i="0" baseline="30000" dirty="0" err="1" smtClean="0">
                <a:solidFill>
                  <a:schemeClr val="bg2"/>
                </a:solidFill>
              </a:rPr>
              <a:t>b</a:t>
            </a:r>
            <a:r>
              <a:rPr lang="en-US" sz="1400" i="0" dirty="0" smtClean="0">
                <a:solidFill>
                  <a:schemeClr val="bg2"/>
                </a:solidFill>
              </a:rPr>
              <a:t>, William V </a:t>
            </a:r>
            <a:r>
              <a:rPr lang="en-US" sz="1400" i="0" dirty="0" err="1" smtClean="0">
                <a:solidFill>
                  <a:schemeClr val="bg2"/>
                </a:solidFill>
              </a:rPr>
              <a:t>Rustrum</a:t>
            </a:r>
            <a:r>
              <a:rPr lang="en-US" sz="1400" i="0" baseline="30000" dirty="0" err="1" smtClean="0">
                <a:solidFill>
                  <a:schemeClr val="bg2"/>
                </a:solidFill>
              </a:rPr>
              <a:t>a</a:t>
            </a:r>
            <a:r>
              <a:rPr lang="en-US" sz="1400" i="0" dirty="0" smtClean="0">
                <a:solidFill>
                  <a:schemeClr val="bg2"/>
                </a:solidFill>
              </a:rPr>
              <a:t>, Günter A </a:t>
            </a:r>
            <a:r>
              <a:rPr lang="en-US" sz="1400" i="0" dirty="0" err="1" smtClean="0">
                <a:solidFill>
                  <a:schemeClr val="bg2"/>
                </a:solidFill>
              </a:rPr>
              <a:t>Hofmann</a:t>
            </a:r>
            <a:r>
              <a:rPr lang="en-US" sz="1400" i="0" baseline="30000" dirty="0" err="1" smtClean="0">
                <a:solidFill>
                  <a:schemeClr val="bg2"/>
                </a:solidFill>
              </a:rPr>
              <a:t>a</a:t>
            </a:r>
            <a:endParaRPr lang="en-US" sz="1400" i="0" dirty="0" smtClean="0">
              <a:solidFill>
                <a:schemeClr val="bg2"/>
              </a:solidFill>
            </a:endParaRPr>
          </a:p>
          <a:p>
            <a:r>
              <a:rPr lang="en-US" sz="1400" i="0" baseline="30000" dirty="0" smtClean="0">
                <a:solidFill>
                  <a:schemeClr val="bg2"/>
                </a:solidFill>
              </a:rPr>
              <a:t>a</a:t>
            </a:r>
            <a:r>
              <a:rPr lang="en-US" sz="1400" i="0" dirty="0" smtClean="0">
                <a:solidFill>
                  <a:schemeClr val="bg2"/>
                </a:solidFill>
              </a:rPr>
              <a:t> </a:t>
            </a:r>
            <a:r>
              <a:rPr lang="en-US" sz="1400" i="0" dirty="0" err="1" smtClean="0">
                <a:solidFill>
                  <a:schemeClr val="bg2"/>
                </a:solidFill>
              </a:rPr>
              <a:t>Genetronics</a:t>
            </a:r>
            <a:r>
              <a:rPr lang="en-US" sz="1400" i="0" dirty="0" smtClean="0">
                <a:solidFill>
                  <a:schemeClr val="bg2"/>
                </a:solidFill>
              </a:rPr>
              <a:t> Inc., 11199 Sorrento Valley Rd., San Diego, CA 92121, USA</a:t>
            </a:r>
          </a:p>
          <a:p>
            <a:r>
              <a:rPr lang="en-US" sz="1400" i="0" baseline="30000" dirty="0" smtClean="0">
                <a:solidFill>
                  <a:schemeClr val="bg2"/>
                </a:solidFill>
              </a:rPr>
              <a:t>b</a:t>
            </a:r>
            <a:r>
              <a:rPr lang="en-US" sz="1400" i="0" dirty="0" smtClean="0">
                <a:solidFill>
                  <a:schemeClr val="bg2"/>
                </a:solidFill>
              </a:rPr>
              <a:t> Research Institute for Plastic, Cosmetic and Reconstructive Surgery Inc., 3399 First Ave., San Diego, CA 92103, USA.</a:t>
            </a:r>
            <a:endParaRPr lang="en-US" sz="1400" i="0" dirty="0">
              <a:solidFill>
                <a:schemeClr val="bg2"/>
              </a:solidFill>
            </a:endParaRPr>
          </a:p>
        </p:txBody>
      </p:sp>
      <p:pic>
        <p:nvPicPr>
          <p:cNvPr id="3686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3" y="911678"/>
            <a:ext cx="662146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63937" y="1520042"/>
            <a:ext cx="1971304" cy="95410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 smtClean="0">
                <a:solidFill>
                  <a:schemeClr val="bg2"/>
                </a:solidFill>
              </a:rPr>
              <a:t>Note:</a:t>
            </a:r>
            <a:r>
              <a:rPr lang="en-US" sz="1400" i="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i="0" dirty="0" smtClean="0">
                <a:solidFill>
                  <a:schemeClr val="bg2"/>
                </a:solidFill>
              </a:rPr>
              <a:t>In this example, the aspect ratio 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L</a:t>
            </a:r>
            <a:r>
              <a:rPr lang="en-US" sz="1400" i="0" dirty="0" smtClean="0">
                <a:solidFill>
                  <a:schemeClr val="bg2"/>
                </a:solidFill>
                <a:latin typeface="+mn-lt"/>
              </a:rPr>
              <a:t>/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W</a:t>
            </a:r>
            <a:r>
              <a:rPr lang="en-US" sz="1400" i="0" dirty="0" smtClean="0">
                <a:solidFill>
                  <a:schemeClr val="bg2"/>
                </a:solidFill>
              </a:rPr>
              <a:t> is not held constant</a:t>
            </a:r>
            <a:r>
              <a:rPr lang="en-US" sz="600" i="0" dirty="0" smtClean="0">
                <a:solidFill>
                  <a:schemeClr val="bg2"/>
                </a:solidFill>
              </a:rPr>
              <a:t> </a:t>
            </a:r>
            <a:r>
              <a:rPr lang="en-US" sz="1400" i="0" dirty="0" smtClean="0">
                <a:solidFill>
                  <a:schemeClr val="bg2"/>
                </a:solidFill>
              </a:rPr>
              <a:t>!</a:t>
            </a:r>
            <a:endParaRPr lang="en-US" sz="1400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688" y="1372053"/>
            <a:ext cx="550862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232078" y="0"/>
            <a:ext cx="713422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Magnetic Flux Plot</a:t>
            </a:r>
          </a:p>
        </p:txBody>
      </p:sp>
      <p:sp>
        <p:nvSpPr>
          <p:cNvPr id="23556" name="Text Box 39"/>
          <p:cNvSpPr txBox="1">
            <a:spLocks noChangeArrowheads="1"/>
          </p:cNvSpPr>
          <p:nvPr/>
        </p:nvSpPr>
        <p:spPr bwMode="auto">
          <a:xfrm>
            <a:off x="1255321" y="797814"/>
            <a:ext cx="713689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i="0" dirty="0">
                <a:solidFill>
                  <a:srgbClr val="FF0000"/>
                </a:solidFill>
              </a:rPr>
              <a:t>Solenoid </a:t>
            </a:r>
            <a:r>
              <a:rPr lang="en-US" sz="2000" i="0" dirty="0" smtClean="0">
                <a:solidFill>
                  <a:srgbClr val="FF0000"/>
                </a:solidFill>
              </a:rPr>
              <a:t>wrapped around </a:t>
            </a:r>
            <a:r>
              <a:rPr lang="en-US" sz="2000" i="0" dirty="0">
                <a:solidFill>
                  <a:srgbClr val="FF0000"/>
                </a:solidFill>
              </a:rPr>
              <a:t>a ferrite </a:t>
            </a:r>
            <a:r>
              <a:rPr lang="en-US" sz="2000" i="0" dirty="0" smtClean="0">
                <a:solidFill>
                  <a:srgbClr val="FF0000"/>
                </a:solidFill>
              </a:rPr>
              <a:t>core (cross sectional view)</a:t>
            </a:r>
            <a:endParaRPr lang="en-US" sz="2000" i="0" dirty="0">
              <a:solidFill>
                <a:srgbClr val="FF0000"/>
              </a:solidFill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203200" y="2087563"/>
            <a:ext cx="2616200" cy="175432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</a:rPr>
              <a:t>Flux plots are often used to display the results of a numerical simulation, for either the electric field or the magnetic field. </a:t>
            </a:r>
            <a:endParaRPr lang="en-US" i="0" u="sng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350" y="504825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Magnetic flux lines</a:t>
            </a:r>
            <a:endParaRPr lang="en-US" i="0" dirty="0">
              <a:solidFill>
                <a:schemeClr val="bg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676525" y="4524375"/>
            <a:ext cx="885825" cy="514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942975" y="6224589"/>
            <a:ext cx="17049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bg2"/>
                </a:solidFill>
              </a:rPr>
              <a:t>Ferrite core</a:t>
            </a:r>
            <a:endParaRPr lang="en-US" i="0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424793" y="5780314"/>
            <a:ext cx="885825" cy="514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5895975" y="6110289"/>
            <a:ext cx="257175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bg2"/>
                </a:solidFill>
              </a:rPr>
              <a:t>Solenoid windings</a:t>
            </a:r>
            <a:endParaRPr lang="en-US" i="0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924425" y="5581650"/>
            <a:ext cx="1209675" cy="571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Text Box 1028"/>
          <p:cNvSpPr txBox="1">
            <a:spLocks noChangeArrowheads="1"/>
          </p:cNvSpPr>
          <p:nvPr/>
        </p:nvSpPr>
        <p:spPr bwMode="auto">
          <a:xfrm>
            <a:off x="446315" y="2373086"/>
            <a:ext cx="819694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Appendix: </a:t>
            </a:r>
          </a:p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Flux Property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Text Box 1028"/>
          <p:cNvSpPr txBox="1">
            <a:spLocks noChangeArrowheads="1"/>
          </p:cNvSpPr>
          <p:nvPr/>
        </p:nvSpPr>
        <p:spPr bwMode="auto">
          <a:xfrm>
            <a:off x="446314" y="0"/>
            <a:ext cx="819694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Flux Property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42" name="Object 45"/>
          <p:cNvGraphicFramePr>
            <a:graphicFrameLocks noChangeAspect="1"/>
          </p:cNvGraphicFramePr>
          <p:nvPr/>
        </p:nvGraphicFramePr>
        <p:xfrm>
          <a:off x="1646238" y="4008438"/>
          <a:ext cx="4051300" cy="539750"/>
        </p:xfrm>
        <a:graphic>
          <a:graphicData uri="http://schemas.openxmlformats.org/presentationml/2006/ole">
            <p:oleObj spid="_x0000_s10999" name="Equation" r:id="rId4" imgW="1905000" imgH="254000" progId="Equation.DSMT4">
              <p:embed/>
            </p:oleObj>
          </a:graphicData>
        </a:graphic>
      </p:graphicFrame>
      <p:sp>
        <p:nvSpPr>
          <p:cNvPr id="10248" name="Text Box 1029"/>
          <p:cNvSpPr txBox="1">
            <a:spLocks noChangeArrowheads="1"/>
          </p:cNvSpPr>
          <p:nvPr/>
        </p:nvSpPr>
        <p:spPr bwMode="auto">
          <a:xfrm>
            <a:off x="2586038" y="1304925"/>
            <a:ext cx="156004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i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i="0" dirty="0">
                <a:solidFill>
                  <a:schemeClr val="bg1"/>
                </a:solidFill>
              </a:rPr>
              <a:t>: flux lines</a:t>
            </a:r>
          </a:p>
          <a:p>
            <a:r>
              <a:rPr lang="en-US" i="0" dirty="0">
                <a:solidFill>
                  <a:schemeClr val="bg1"/>
                </a:solidFill>
              </a:rPr>
              <a:t>Through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0243" name="Object 46"/>
          <p:cNvGraphicFramePr>
            <a:graphicFrameLocks noChangeAspect="1"/>
          </p:cNvGraphicFramePr>
          <p:nvPr/>
        </p:nvGraphicFramePr>
        <p:xfrm>
          <a:off x="2301875" y="4851400"/>
          <a:ext cx="2862263" cy="539750"/>
        </p:xfrm>
        <a:graphic>
          <a:graphicData uri="http://schemas.openxmlformats.org/presentationml/2006/ole">
            <p:oleObj spid="_x0000_s11000" name="Equation" r:id="rId5" imgW="1345616" imgH="253890" progId="Equation.DSMT4">
              <p:embed/>
            </p:oleObj>
          </a:graphicData>
        </a:graphic>
      </p:graphicFrame>
      <p:graphicFrame>
        <p:nvGraphicFramePr>
          <p:cNvPr id="10244" name="Object 47"/>
          <p:cNvGraphicFramePr>
            <a:graphicFrameLocks noChangeAspect="1"/>
          </p:cNvGraphicFramePr>
          <p:nvPr/>
        </p:nvGraphicFramePr>
        <p:xfrm>
          <a:off x="2763838" y="5614988"/>
          <a:ext cx="2266950" cy="539750"/>
        </p:xfrm>
        <a:graphic>
          <a:graphicData uri="http://schemas.openxmlformats.org/presentationml/2006/ole">
            <p:oleObj spid="_x0000_s11001" name="Equation" r:id="rId6" imgW="1066337" imgH="253890" progId="Equation.DSMT4">
              <p:embed/>
            </p:oleObj>
          </a:graphicData>
        </a:graphic>
      </p:graphicFrame>
      <p:sp>
        <p:nvSpPr>
          <p:cNvPr id="10252" name="Text Box 43"/>
          <p:cNvSpPr txBox="1">
            <a:spLocks noChangeArrowheads="1"/>
          </p:cNvSpPr>
          <p:nvPr/>
        </p:nvSpPr>
        <p:spPr bwMode="auto">
          <a:xfrm>
            <a:off x="1593850" y="4897438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10253" name="Text Box 44"/>
          <p:cNvSpPr txBox="1">
            <a:spLocks noChangeArrowheads="1"/>
          </p:cNvSpPr>
          <p:nvPr/>
        </p:nvSpPr>
        <p:spPr bwMode="auto">
          <a:xfrm>
            <a:off x="2203450" y="5646738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838202" y="2826327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bg2"/>
                </a:solidFill>
              </a:rPr>
              <a:t>One small piece of the contour</a:t>
            </a:r>
          </a:p>
          <a:p>
            <a:pPr algn="ctr"/>
            <a:r>
              <a:rPr lang="en-US" sz="1400" i="0" dirty="0" smtClean="0">
                <a:solidFill>
                  <a:schemeClr val="bg2"/>
                </a:solidFill>
              </a:rPr>
              <a:t>(the length is </a:t>
            </a:r>
            <a:r>
              <a:rPr lang="en-US" sz="1400" i="0" dirty="0" smtClean="0">
                <a:solidFill>
                  <a:schemeClr val="bg2"/>
                </a:solidFill>
                <a:latin typeface="+mn-lt"/>
                <a:sym typeface="Symbol"/>
              </a:rPr>
              <a:t>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sym typeface="Symbol"/>
              </a:rPr>
              <a:t>L</a:t>
            </a:r>
            <a:r>
              <a:rPr lang="en-US" sz="1400" i="0" dirty="0" smtClean="0">
                <a:solidFill>
                  <a:schemeClr val="bg2"/>
                </a:solidFill>
                <a:sym typeface="Symbol"/>
              </a:rPr>
              <a:t>)</a:t>
            </a:r>
            <a:endParaRPr lang="en-US" sz="1400" i="0" dirty="0">
              <a:solidFill>
                <a:schemeClr val="bg2"/>
              </a:solidFill>
            </a:endParaRPr>
          </a:p>
        </p:txBody>
      </p:sp>
      <p:sp>
        <p:nvSpPr>
          <p:cNvPr id="10254" name="Line 1080"/>
          <p:cNvSpPr>
            <a:spLocks noChangeShapeType="1"/>
          </p:cNvSpPr>
          <p:nvPr/>
        </p:nvSpPr>
        <p:spPr bwMode="auto">
          <a:xfrm rot="2320550" flipV="1">
            <a:off x="1725613" y="1838325"/>
            <a:ext cx="284163" cy="1223962"/>
          </a:xfrm>
          <a:prstGeom prst="line">
            <a:avLst/>
          </a:prstGeom>
          <a:noFill/>
          <a:ln w="28575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5" name="Line 1081"/>
          <p:cNvSpPr>
            <a:spLocks noChangeShapeType="1"/>
          </p:cNvSpPr>
          <p:nvPr/>
        </p:nvSpPr>
        <p:spPr bwMode="auto">
          <a:xfrm rot="16200000">
            <a:off x="1941513" y="2219325"/>
            <a:ext cx="414337" cy="1398588"/>
          </a:xfrm>
          <a:prstGeom prst="line">
            <a:avLst/>
          </a:prstGeom>
          <a:noFill/>
          <a:ln w="28575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6" name="Line 1082"/>
          <p:cNvSpPr>
            <a:spLocks noChangeShapeType="1"/>
          </p:cNvSpPr>
          <p:nvPr/>
        </p:nvSpPr>
        <p:spPr bwMode="auto">
          <a:xfrm rot="1418764" flipV="1">
            <a:off x="1450975" y="1681163"/>
            <a:ext cx="358775" cy="1123950"/>
          </a:xfrm>
          <a:prstGeom prst="line">
            <a:avLst/>
          </a:prstGeom>
          <a:noFill/>
          <a:ln w="28575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7" name="Line 1083"/>
          <p:cNvSpPr>
            <a:spLocks noChangeShapeType="1"/>
          </p:cNvSpPr>
          <p:nvPr/>
        </p:nvSpPr>
        <p:spPr bwMode="auto">
          <a:xfrm rot="3739314" flipV="1">
            <a:off x="2033588" y="1998663"/>
            <a:ext cx="25400" cy="1336675"/>
          </a:xfrm>
          <a:prstGeom prst="line">
            <a:avLst/>
          </a:prstGeom>
          <a:noFill/>
          <a:ln w="28575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8" name="Freeform 1084"/>
          <p:cNvSpPr>
            <a:spLocks/>
          </p:cNvSpPr>
          <p:nvPr/>
        </p:nvSpPr>
        <p:spPr bwMode="auto">
          <a:xfrm>
            <a:off x="1182688" y="1935163"/>
            <a:ext cx="1243013" cy="1366837"/>
          </a:xfrm>
          <a:custGeom>
            <a:avLst/>
            <a:gdLst>
              <a:gd name="T0" fmla="*/ 0 w 783"/>
              <a:gd name="T1" fmla="*/ 0 h 861"/>
              <a:gd name="T2" fmla="*/ 377 w 783"/>
              <a:gd name="T3" fmla="*/ 246 h 861"/>
              <a:gd name="T4" fmla="*/ 661 w 783"/>
              <a:gd name="T5" fmla="*/ 468 h 861"/>
              <a:gd name="T6" fmla="*/ 761 w 783"/>
              <a:gd name="T7" fmla="*/ 706 h 861"/>
              <a:gd name="T8" fmla="*/ 783 w 783"/>
              <a:gd name="T9" fmla="*/ 861 h 8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"/>
              <a:gd name="T16" fmla="*/ 0 h 861"/>
              <a:gd name="T17" fmla="*/ 783 w 783"/>
              <a:gd name="T18" fmla="*/ 861 h 8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" h="861">
                <a:moveTo>
                  <a:pt x="0" y="0"/>
                </a:moveTo>
                <a:cubicBezTo>
                  <a:pt x="154" y="131"/>
                  <a:pt x="219" y="168"/>
                  <a:pt x="377" y="246"/>
                </a:cubicBezTo>
                <a:cubicBezTo>
                  <a:pt x="488" y="329"/>
                  <a:pt x="536" y="328"/>
                  <a:pt x="661" y="468"/>
                </a:cubicBezTo>
                <a:cubicBezTo>
                  <a:pt x="730" y="591"/>
                  <a:pt x="741" y="641"/>
                  <a:pt x="761" y="706"/>
                </a:cubicBezTo>
                <a:lnTo>
                  <a:pt x="783" y="861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sm" len="sm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" name="Line 1044"/>
          <p:cNvSpPr>
            <a:spLocks noChangeShapeType="1"/>
          </p:cNvSpPr>
          <p:nvPr/>
        </p:nvSpPr>
        <p:spPr bwMode="auto">
          <a:xfrm>
            <a:off x="2197291" y="2627194"/>
            <a:ext cx="137098" cy="25851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2096985" y="1629228"/>
          <a:ext cx="254330" cy="339107"/>
        </p:xfrm>
        <a:graphic>
          <a:graphicData uri="http://schemas.openxmlformats.org/presentationml/2006/ole">
            <p:oleObj spid="_x0000_s11002" name="Equation" r:id="rId7" imgW="152268" imgH="203024" progId="Equation.DSMT4">
              <p:embed/>
            </p:oleObj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823913" y="1635125"/>
          <a:ext cx="254000" cy="296863"/>
        </p:xfrm>
        <a:graphic>
          <a:graphicData uri="http://schemas.openxmlformats.org/presentationml/2006/ole">
            <p:oleObj spid="_x0000_s11003" name="Equation" r:id="rId8" imgW="152202" imgH="177569" progId="Equation.DSMT4">
              <p:embed/>
            </p:oleObj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2328615" y="2477943"/>
          <a:ext cx="381000" cy="276225"/>
        </p:xfrm>
        <a:graphic>
          <a:graphicData uri="http://schemas.openxmlformats.org/presentationml/2006/ole">
            <p:oleObj spid="_x0000_s11004" name="Equation" r:id="rId9" imgW="228501" imgH="165028" progId="Equation.DSMT4">
              <p:embed/>
            </p:oleObj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1820740" y="2707573"/>
          <a:ext cx="352419" cy="246825"/>
        </p:xfrm>
        <a:graphic>
          <a:graphicData uri="http://schemas.openxmlformats.org/presentationml/2006/ole">
            <p:oleObj spid="_x0000_s11005" name="Equation" r:id="rId10" imgW="253670" imgH="177569" progId="Equation.DSMT4">
              <p:embed/>
            </p:oleObj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5487781" y="1056780"/>
            <a:ext cx="2889828" cy="2594017"/>
            <a:chOff x="5487781" y="1056780"/>
            <a:chExt cx="2889828" cy="2594017"/>
          </a:xfrm>
        </p:grpSpPr>
        <p:sp>
          <p:nvSpPr>
            <p:cNvPr id="10271" name="Line 1042"/>
            <p:cNvSpPr>
              <a:spLocks noChangeShapeType="1"/>
            </p:cNvSpPr>
            <p:nvPr/>
          </p:nvSpPr>
          <p:spPr bwMode="auto">
            <a:xfrm rot="16200000">
              <a:off x="5615575" y="1127123"/>
              <a:ext cx="1266824" cy="1522412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2" name="Line 1043"/>
            <p:cNvSpPr>
              <a:spLocks noChangeShapeType="1"/>
            </p:cNvSpPr>
            <p:nvPr/>
          </p:nvSpPr>
          <p:spPr bwMode="auto">
            <a:xfrm rot="16200000">
              <a:off x="5760037" y="1712910"/>
              <a:ext cx="1292223" cy="150812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3" name="Line 1044"/>
            <p:cNvSpPr>
              <a:spLocks noChangeShapeType="1"/>
            </p:cNvSpPr>
            <p:nvPr/>
          </p:nvSpPr>
          <p:spPr bwMode="auto">
            <a:xfrm>
              <a:off x="6288674" y="1301748"/>
              <a:ext cx="315912" cy="154939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4" name="Arc 1045"/>
            <p:cNvSpPr>
              <a:spLocks/>
            </p:cNvSpPr>
            <p:nvPr/>
          </p:nvSpPr>
          <p:spPr bwMode="auto">
            <a:xfrm>
              <a:off x="6828424" y="2110684"/>
              <a:ext cx="114300" cy="139700"/>
            </a:xfrm>
            <a:custGeom>
              <a:avLst/>
              <a:gdLst>
                <a:gd name="T0" fmla="*/ 0 w 21600"/>
                <a:gd name="T1" fmla="*/ 0 h 27188"/>
                <a:gd name="T2" fmla="*/ 0 w 21600"/>
                <a:gd name="T3" fmla="*/ 0 h 27188"/>
                <a:gd name="T4" fmla="*/ 0 w 21600"/>
                <a:gd name="T5" fmla="*/ 0 h 27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188"/>
                <a:gd name="T11" fmla="*/ 21600 w 21600"/>
                <a:gd name="T12" fmla="*/ 27188 h 27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18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86"/>
                    <a:pt x="21352" y="25365"/>
                    <a:pt x="20864" y="27187"/>
                  </a:cubicBezTo>
                </a:path>
                <a:path w="21600" h="2718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86"/>
                    <a:pt x="21352" y="25365"/>
                    <a:pt x="20864" y="2718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Line 1066"/>
            <p:cNvSpPr>
              <a:spLocks noChangeShapeType="1"/>
            </p:cNvSpPr>
            <p:nvPr/>
          </p:nvSpPr>
          <p:spPr bwMode="auto">
            <a:xfrm flipV="1">
              <a:off x="6515687" y="2200272"/>
              <a:ext cx="609600" cy="1587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245" name="Object 48"/>
            <p:cNvGraphicFramePr>
              <a:graphicFrameLocks noChangeAspect="1"/>
            </p:cNvGraphicFramePr>
            <p:nvPr/>
          </p:nvGraphicFramePr>
          <p:xfrm>
            <a:off x="7487236" y="1895473"/>
            <a:ext cx="269875" cy="431799"/>
          </p:xfrm>
          <a:graphic>
            <a:graphicData uri="http://schemas.openxmlformats.org/presentationml/2006/ole">
              <p:oleObj spid="_x0000_s11006" name="Equation" r:id="rId11" imgW="126835" imgH="202936" progId="Equation.DSMT4">
                <p:embed/>
              </p:oleObj>
            </a:graphicData>
          </a:graphic>
        </p:graphicFrame>
        <p:graphicFrame>
          <p:nvGraphicFramePr>
            <p:cNvPr id="10250" name="Object 10"/>
            <p:cNvGraphicFramePr>
              <a:graphicFrameLocks noChangeAspect="1"/>
            </p:cNvGraphicFramePr>
            <p:nvPr/>
          </p:nvGraphicFramePr>
          <p:xfrm>
            <a:off x="5794479" y="1336078"/>
            <a:ext cx="381000" cy="276225"/>
          </p:xfrm>
          <a:graphic>
            <a:graphicData uri="http://schemas.openxmlformats.org/presentationml/2006/ole">
              <p:oleObj spid="_x0000_s11007" name="Equation" r:id="rId12" imgW="228501" imgH="165028" progId="Equation.DSMT4">
                <p:embed/>
              </p:oleObj>
            </a:graphicData>
          </a:graphic>
        </p:graphicFrame>
        <p:graphicFrame>
          <p:nvGraphicFramePr>
            <p:cNvPr id="10251" name="Object 11"/>
            <p:cNvGraphicFramePr>
              <a:graphicFrameLocks noChangeAspect="1"/>
            </p:cNvGraphicFramePr>
            <p:nvPr/>
          </p:nvGraphicFramePr>
          <p:xfrm>
            <a:off x="7094621" y="1056780"/>
            <a:ext cx="254000" cy="339725"/>
          </p:xfrm>
          <a:graphic>
            <a:graphicData uri="http://schemas.openxmlformats.org/presentationml/2006/ole">
              <p:oleObj spid="_x0000_s11008" name="Equation" r:id="rId13" imgW="152268" imgH="203024" progId="Equation.DSMT4">
                <p:embed/>
              </p:oleObj>
            </a:graphicData>
          </a:graphic>
        </p:graphicFrame>
        <p:graphicFrame>
          <p:nvGraphicFramePr>
            <p:cNvPr id="4" name="Object 13"/>
            <p:cNvGraphicFramePr>
              <a:graphicFrameLocks noChangeAspect="1"/>
            </p:cNvGraphicFramePr>
            <p:nvPr/>
          </p:nvGraphicFramePr>
          <p:xfrm>
            <a:off x="6224630" y="2908176"/>
            <a:ext cx="352425" cy="246063"/>
          </p:xfrm>
          <a:graphic>
            <a:graphicData uri="http://schemas.openxmlformats.org/presentationml/2006/ole">
              <p:oleObj spid="_x0000_s11009" name="Equation" r:id="rId14" imgW="253670" imgH="177569" progId="Equation.DSMT4">
                <p:embed/>
              </p:oleObj>
            </a:graphicData>
          </a:graphic>
        </p:graphicFrame>
        <p:graphicFrame>
          <p:nvGraphicFramePr>
            <p:cNvPr id="5" name="Object 14"/>
            <p:cNvGraphicFramePr>
              <a:graphicFrameLocks noChangeAspect="1"/>
            </p:cNvGraphicFramePr>
            <p:nvPr/>
          </p:nvGraphicFramePr>
          <p:xfrm>
            <a:off x="5891584" y="3334885"/>
            <a:ext cx="2486025" cy="315912"/>
          </p:xfrm>
          <a:graphic>
            <a:graphicData uri="http://schemas.openxmlformats.org/presentationml/2006/ole">
              <p:oleObj spid="_x0000_s11010" name="Equation" r:id="rId15" imgW="1790700" imgH="228600" progId="Equation.DSMT4">
                <p:embed/>
              </p:oleObj>
            </a:graphicData>
          </a:graphic>
        </p:graphicFrame>
        <p:graphicFrame>
          <p:nvGraphicFramePr>
            <p:cNvPr id="61" name="Object 12"/>
            <p:cNvGraphicFramePr>
              <a:graphicFrameLocks noChangeAspect="1"/>
            </p:cNvGraphicFramePr>
            <p:nvPr/>
          </p:nvGraphicFramePr>
          <p:xfrm>
            <a:off x="6768915" y="2322410"/>
            <a:ext cx="211137" cy="296863"/>
          </p:xfrm>
          <a:graphic>
            <a:graphicData uri="http://schemas.openxmlformats.org/presentationml/2006/ole">
              <p:oleObj spid="_x0000_s11011" name="Equation" r:id="rId16" imgW="126725" imgH="177415" progId="Equation.DSMT4">
                <p:embed/>
              </p:oleObj>
            </a:graphicData>
          </a:graphic>
        </p:graphicFrame>
      </p:grpSp>
      <p:grpSp>
        <p:nvGrpSpPr>
          <p:cNvPr id="67" name="Group 66"/>
          <p:cNvGrpSpPr/>
          <p:nvPr/>
        </p:nvGrpSpPr>
        <p:grpSpPr>
          <a:xfrm>
            <a:off x="6253956" y="4120614"/>
            <a:ext cx="1819059" cy="2073813"/>
            <a:chOff x="6253956" y="4120614"/>
            <a:chExt cx="1819059" cy="2073813"/>
          </a:xfrm>
        </p:grpSpPr>
        <p:sp>
          <p:nvSpPr>
            <p:cNvPr id="10260" name="Line 1058"/>
            <p:cNvSpPr>
              <a:spLocks noChangeShapeType="1"/>
            </p:cNvSpPr>
            <p:nvPr/>
          </p:nvSpPr>
          <p:spPr bwMode="auto">
            <a:xfrm rot="16200000">
              <a:off x="6381750" y="4208464"/>
              <a:ext cx="1266825" cy="1522413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1" name="Line 1059"/>
            <p:cNvSpPr>
              <a:spLocks noChangeShapeType="1"/>
            </p:cNvSpPr>
            <p:nvPr/>
          </p:nvSpPr>
          <p:spPr bwMode="auto">
            <a:xfrm rot="16200000">
              <a:off x="6526213" y="4794252"/>
              <a:ext cx="1292225" cy="150812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2" name="Line 1060"/>
            <p:cNvSpPr>
              <a:spLocks noChangeShapeType="1"/>
            </p:cNvSpPr>
            <p:nvPr/>
          </p:nvSpPr>
          <p:spPr bwMode="auto">
            <a:xfrm>
              <a:off x="7054851" y="4330702"/>
              <a:ext cx="315913" cy="16017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7" name="Line 1065"/>
            <p:cNvSpPr>
              <a:spLocks noChangeShapeType="1"/>
            </p:cNvSpPr>
            <p:nvPr/>
          </p:nvSpPr>
          <p:spPr bwMode="auto">
            <a:xfrm flipH="1" flipV="1">
              <a:off x="6426201" y="4833939"/>
              <a:ext cx="915988" cy="107632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8" name="Line 1073"/>
            <p:cNvSpPr>
              <a:spLocks noChangeShapeType="1"/>
            </p:cNvSpPr>
            <p:nvPr/>
          </p:nvSpPr>
          <p:spPr bwMode="auto">
            <a:xfrm flipV="1">
              <a:off x="6373813" y="4306889"/>
              <a:ext cx="663575" cy="450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9" name="Line 1075"/>
            <p:cNvSpPr>
              <a:spLocks noChangeShapeType="1"/>
            </p:cNvSpPr>
            <p:nvPr/>
          </p:nvSpPr>
          <p:spPr bwMode="auto">
            <a:xfrm flipV="1">
              <a:off x="6426201" y="4318002"/>
              <a:ext cx="647700" cy="508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41"/>
            <p:cNvSpPr/>
            <p:nvPr/>
          </p:nvSpPr>
          <p:spPr bwMode="auto">
            <a:xfrm rot="475388">
              <a:off x="6970143" y="5279368"/>
              <a:ext cx="267418" cy="189780"/>
            </a:xfrm>
            <a:custGeom>
              <a:avLst/>
              <a:gdLst>
                <a:gd name="connsiteX0" fmla="*/ 0 w 284672"/>
                <a:gd name="connsiteY0" fmla="*/ 207034 h 207034"/>
                <a:gd name="connsiteX1" fmla="*/ 51758 w 284672"/>
                <a:gd name="connsiteY1" fmla="*/ 103517 h 207034"/>
                <a:gd name="connsiteX2" fmla="*/ 163902 w 284672"/>
                <a:gd name="connsiteY2" fmla="*/ 34506 h 207034"/>
                <a:gd name="connsiteX3" fmla="*/ 241540 w 284672"/>
                <a:gd name="connsiteY3" fmla="*/ 8627 h 207034"/>
                <a:gd name="connsiteX4" fmla="*/ 284672 w 284672"/>
                <a:gd name="connsiteY4" fmla="*/ 0 h 207034"/>
                <a:gd name="connsiteX0" fmla="*/ 0 w 241540"/>
                <a:gd name="connsiteY0" fmla="*/ 198407 h 198407"/>
                <a:gd name="connsiteX1" fmla="*/ 51758 w 241540"/>
                <a:gd name="connsiteY1" fmla="*/ 94890 h 198407"/>
                <a:gd name="connsiteX2" fmla="*/ 163902 w 241540"/>
                <a:gd name="connsiteY2" fmla="*/ 25879 h 198407"/>
                <a:gd name="connsiteX3" fmla="*/ 241540 w 241540"/>
                <a:gd name="connsiteY3" fmla="*/ 0 h 198407"/>
                <a:gd name="connsiteX0" fmla="*/ 0 w 293298"/>
                <a:gd name="connsiteY0" fmla="*/ 198407 h 198407"/>
                <a:gd name="connsiteX1" fmla="*/ 51758 w 293298"/>
                <a:gd name="connsiteY1" fmla="*/ 94890 h 198407"/>
                <a:gd name="connsiteX2" fmla="*/ 163902 w 293298"/>
                <a:gd name="connsiteY2" fmla="*/ 25879 h 198407"/>
                <a:gd name="connsiteX3" fmla="*/ 293298 w 293298"/>
                <a:gd name="connsiteY3" fmla="*/ 0 h 198407"/>
                <a:gd name="connsiteX0" fmla="*/ 0 w 267418"/>
                <a:gd name="connsiteY0" fmla="*/ 189780 h 189780"/>
                <a:gd name="connsiteX1" fmla="*/ 51758 w 267418"/>
                <a:gd name="connsiteY1" fmla="*/ 86263 h 189780"/>
                <a:gd name="connsiteX2" fmla="*/ 163902 w 267418"/>
                <a:gd name="connsiteY2" fmla="*/ 17252 h 189780"/>
                <a:gd name="connsiteX3" fmla="*/ 267418 w 267418"/>
                <a:gd name="connsiteY3" fmla="*/ 0 h 18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418" h="189780">
                  <a:moveTo>
                    <a:pt x="0" y="189780"/>
                  </a:moveTo>
                  <a:cubicBezTo>
                    <a:pt x="12220" y="152399"/>
                    <a:pt x="24441" y="115018"/>
                    <a:pt x="51758" y="86263"/>
                  </a:cubicBezTo>
                  <a:cubicBezTo>
                    <a:pt x="79075" y="57508"/>
                    <a:pt x="127959" y="31629"/>
                    <a:pt x="163902" y="17252"/>
                  </a:cubicBezTo>
                  <a:cubicBezTo>
                    <a:pt x="199845" y="2875"/>
                    <a:pt x="247290" y="5751"/>
                    <a:pt x="267418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Line 1066"/>
            <p:cNvSpPr>
              <a:spLocks noChangeShapeType="1"/>
            </p:cNvSpPr>
            <p:nvPr/>
          </p:nvSpPr>
          <p:spPr bwMode="auto">
            <a:xfrm flipV="1">
              <a:off x="7296737" y="5305422"/>
              <a:ext cx="609600" cy="1587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Arc 1045"/>
            <p:cNvSpPr>
              <a:spLocks/>
            </p:cNvSpPr>
            <p:nvPr/>
          </p:nvSpPr>
          <p:spPr bwMode="auto">
            <a:xfrm>
              <a:off x="7580899" y="5215833"/>
              <a:ext cx="60872" cy="150823"/>
            </a:xfrm>
            <a:custGeom>
              <a:avLst/>
              <a:gdLst>
                <a:gd name="T0" fmla="*/ 0 w 21600"/>
                <a:gd name="T1" fmla="*/ 0 h 27188"/>
                <a:gd name="T2" fmla="*/ 0 w 21600"/>
                <a:gd name="T3" fmla="*/ 0 h 27188"/>
                <a:gd name="T4" fmla="*/ 0 w 21600"/>
                <a:gd name="T5" fmla="*/ 0 h 27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188"/>
                <a:gd name="T11" fmla="*/ 21600 w 21600"/>
                <a:gd name="T12" fmla="*/ 27188 h 27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18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86"/>
                    <a:pt x="21352" y="25365"/>
                    <a:pt x="20864" y="27187"/>
                  </a:cubicBezTo>
                </a:path>
                <a:path w="21600" h="2718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86"/>
                    <a:pt x="21352" y="25365"/>
                    <a:pt x="20864" y="2718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" name="Object 15"/>
            <p:cNvGraphicFramePr>
              <a:graphicFrameLocks noChangeAspect="1"/>
            </p:cNvGraphicFramePr>
            <p:nvPr/>
          </p:nvGraphicFramePr>
          <p:xfrm>
            <a:off x="7819015" y="4120614"/>
            <a:ext cx="254000" cy="339725"/>
          </p:xfrm>
          <a:graphic>
            <a:graphicData uri="http://schemas.openxmlformats.org/presentationml/2006/ole">
              <p:oleObj spid="_x0000_s11012" name="Equation" r:id="rId17" imgW="152268" imgH="203024" progId="Equation.DSMT4">
                <p:embed/>
              </p:oleObj>
            </a:graphicData>
          </a:graphic>
        </p:graphicFrame>
        <p:graphicFrame>
          <p:nvGraphicFramePr>
            <p:cNvPr id="7" name="Object 16"/>
            <p:cNvGraphicFramePr>
              <a:graphicFrameLocks noChangeAspect="1"/>
            </p:cNvGraphicFramePr>
            <p:nvPr/>
          </p:nvGraphicFramePr>
          <p:xfrm>
            <a:off x="7338272" y="4720545"/>
            <a:ext cx="381000" cy="276225"/>
          </p:xfrm>
          <a:graphic>
            <a:graphicData uri="http://schemas.openxmlformats.org/presentationml/2006/ole">
              <p:oleObj spid="_x0000_s11013" name="Equation" r:id="rId18" imgW="228501" imgH="165028" progId="Equation.DSMT4">
                <p:embed/>
              </p:oleObj>
            </a:graphicData>
          </a:graphic>
        </p:graphicFrame>
        <p:graphicFrame>
          <p:nvGraphicFramePr>
            <p:cNvPr id="62" name="Object 12"/>
            <p:cNvGraphicFramePr>
              <a:graphicFrameLocks noChangeAspect="1"/>
            </p:cNvGraphicFramePr>
            <p:nvPr/>
          </p:nvGraphicFramePr>
          <p:xfrm>
            <a:off x="6885689" y="4992379"/>
            <a:ext cx="211137" cy="296863"/>
          </p:xfrm>
          <a:graphic>
            <a:graphicData uri="http://schemas.openxmlformats.org/presentationml/2006/ole">
              <p:oleObj spid="_x0000_s11014" name="Equation" r:id="rId19" imgW="126725" imgH="177415" progId="Equation.DSMT4">
                <p:embed/>
              </p:oleObj>
            </a:graphicData>
          </a:graphic>
        </p:graphicFrame>
        <p:graphicFrame>
          <p:nvGraphicFramePr>
            <p:cNvPr id="8" name="Object 19"/>
            <p:cNvGraphicFramePr>
              <a:graphicFrameLocks noChangeAspect="1"/>
            </p:cNvGraphicFramePr>
            <p:nvPr/>
          </p:nvGraphicFramePr>
          <p:xfrm>
            <a:off x="7619279" y="5489472"/>
            <a:ext cx="211137" cy="296862"/>
          </p:xfrm>
          <a:graphic>
            <a:graphicData uri="http://schemas.openxmlformats.org/presentationml/2006/ole">
              <p:oleObj spid="_x0000_s11015" name="Equation" r:id="rId20" imgW="126725" imgH="177415" progId="Equation.DSMT4">
                <p:embed/>
              </p:oleObj>
            </a:graphicData>
          </a:graphic>
        </p:graphicFrame>
        <p:graphicFrame>
          <p:nvGraphicFramePr>
            <p:cNvPr id="9" name="Object 20"/>
            <p:cNvGraphicFramePr>
              <a:graphicFrameLocks noChangeAspect="1"/>
            </p:cNvGraphicFramePr>
            <p:nvPr/>
          </p:nvGraphicFramePr>
          <p:xfrm>
            <a:off x="6437313" y="5459413"/>
            <a:ext cx="463550" cy="381000"/>
          </p:xfrm>
          <a:graphic>
            <a:graphicData uri="http://schemas.openxmlformats.org/presentationml/2006/ole">
              <p:oleObj spid="_x0000_s11016" name="Equation" r:id="rId21" imgW="279400" imgH="228600" progId="Equation.DSMT4">
                <p:embed/>
              </p:oleObj>
            </a:graphicData>
          </a:graphic>
        </p:graphicFrame>
      </p:grpSp>
      <p:sp>
        <p:nvSpPr>
          <p:cNvPr id="49" name="Right Arrow 48"/>
          <p:cNvSpPr/>
          <p:nvPr/>
        </p:nvSpPr>
        <p:spPr bwMode="auto">
          <a:xfrm>
            <a:off x="3679372" y="2438400"/>
            <a:ext cx="1045028" cy="32657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99"/>
          <p:cNvSpPr>
            <a:spLocks noChangeArrowheads="1"/>
          </p:cNvSpPr>
          <p:nvPr/>
        </p:nvSpPr>
        <p:spPr bwMode="auto">
          <a:xfrm>
            <a:off x="3325813" y="5632450"/>
            <a:ext cx="1458912" cy="715963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473200" y="0"/>
            <a:ext cx="6226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Property Proof (cont.)</a:t>
            </a:r>
          </a:p>
        </p:txBody>
      </p:sp>
      <p:sp>
        <p:nvSpPr>
          <p:cNvPr id="11273" name="Text Box 179"/>
          <p:cNvSpPr txBox="1">
            <a:spLocks noChangeArrowheads="1"/>
          </p:cNvSpPr>
          <p:nvPr/>
        </p:nvSpPr>
        <p:spPr bwMode="auto">
          <a:xfrm>
            <a:off x="778357" y="1784498"/>
            <a:ext cx="850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Also,</a:t>
            </a:r>
          </a:p>
        </p:txBody>
      </p:sp>
      <p:graphicFrame>
        <p:nvGraphicFramePr>
          <p:cNvPr id="11266" name="Object 82"/>
          <p:cNvGraphicFramePr>
            <a:graphicFrameLocks noChangeAspect="1"/>
          </p:cNvGraphicFramePr>
          <p:nvPr/>
        </p:nvGraphicFramePr>
        <p:xfrm>
          <a:off x="1306513" y="912813"/>
          <a:ext cx="2266950" cy="539750"/>
        </p:xfrm>
        <a:graphic>
          <a:graphicData uri="http://schemas.openxmlformats.org/presentationml/2006/ole">
            <p:oleObj spid="_x0000_s11562" name="Equation" r:id="rId4" imgW="1066337" imgH="253890" progId="Equation.DSMT4">
              <p:embed/>
            </p:oleObj>
          </a:graphicData>
        </a:graphic>
      </p:graphicFrame>
      <p:graphicFrame>
        <p:nvGraphicFramePr>
          <p:cNvPr id="11267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53941910"/>
              </p:ext>
            </p:extLst>
          </p:nvPr>
        </p:nvGraphicFramePr>
        <p:xfrm>
          <a:off x="1022739" y="2154177"/>
          <a:ext cx="2132012" cy="1025525"/>
        </p:xfrm>
        <a:graphic>
          <a:graphicData uri="http://schemas.openxmlformats.org/presentationml/2006/ole">
            <p:oleObj spid="_x0000_s11563" name="Equation" r:id="rId5" imgW="1002865" imgH="482391" progId="Equation.DSMT4">
              <p:embed/>
            </p:oleObj>
          </a:graphicData>
        </a:graphic>
      </p:graphicFrame>
      <p:sp>
        <p:nvSpPr>
          <p:cNvPr id="11274" name="Text Box 194"/>
          <p:cNvSpPr txBox="1">
            <a:spLocks noChangeArrowheads="1"/>
          </p:cNvSpPr>
          <p:nvPr/>
        </p:nvSpPr>
        <p:spPr bwMode="auto">
          <a:xfrm>
            <a:off x="628650" y="3261653"/>
            <a:ext cx="340349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bg2"/>
                </a:solidFill>
              </a:rPr>
              <a:t>(from the </a:t>
            </a:r>
            <a:r>
              <a:rPr lang="en-US" i="0" dirty="0" smtClean="0">
                <a:solidFill>
                  <a:schemeClr val="bg2"/>
                </a:solidFill>
              </a:rPr>
              <a:t>property </a:t>
            </a:r>
            <a:r>
              <a:rPr lang="en-US" i="0" dirty="0">
                <a:solidFill>
                  <a:schemeClr val="bg2"/>
                </a:solidFill>
              </a:rPr>
              <a:t>of a flux plot)</a:t>
            </a:r>
          </a:p>
        </p:txBody>
      </p:sp>
      <p:sp>
        <p:nvSpPr>
          <p:cNvPr id="11275" name="Text Box 195"/>
          <p:cNvSpPr txBox="1">
            <a:spLocks noChangeArrowheads="1"/>
          </p:cNvSpPr>
          <p:nvPr/>
        </p:nvSpPr>
        <p:spPr bwMode="auto">
          <a:xfrm>
            <a:off x="432036" y="4038104"/>
            <a:ext cx="629702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chemeClr val="bg1"/>
                </a:solidFill>
              </a:rPr>
              <a:t>Hence, substituting into the above equation, we have</a:t>
            </a:r>
            <a:endParaRPr lang="en-US" sz="2000" i="0" dirty="0">
              <a:solidFill>
                <a:schemeClr val="bg1"/>
              </a:solidFill>
            </a:endParaRPr>
          </a:p>
        </p:txBody>
      </p:sp>
      <p:graphicFrame>
        <p:nvGraphicFramePr>
          <p:cNvPr id="11268" name="Object 84"/>
          <p:cNvGraphicFramePr>
            <a:graphicFrameLocks noChangeAspect="1"/>
          </p:cNvGraphicFramePr>
          <p:nvPr/>
        </p:nvGraphicFramePr>
        <p:xfrm>
          <a:off x="2327275" y="4530725"/>
          <a:ext cx="4292600" cy="854075"/>
        </p:xfrm>
        <a:graphic>
          <a:graphicData uri="http://schemas.openxmlformats.org/presentationml/2006/ole">
            <p:oleObj spid="_x0000_s11564" name="Equation" r:id="rId6" imgW="2425700" imgH="482600" progId="Equation.DSMT4">
              <p:embed/>
            </p:oleObj>
          </a:graphicData>
        </a:graphic>
      </p:graphicFrame>
      <p:graphicFrame>
        <p:nvGraphicFramePr>
          <p:cNvPr id="11269" name="Object 85"/>
          <p:cNvGraphicFramePr>
            <a:graphicFrameLocks noChangeAspect="1"/>
          </p:cNvGraphicFramePr>
          <p:nvPr/>
        </p:nvGraphicFramePr>
        <p:xfrm>
          <a:off x="3476625" y="5746750"/>
          <a:ext cx="1160463" cy="485775"/>
        </p:xfrm>
        <a:graphic>
          <a:graphicData uri="http://schemas.openxmlformats.org/presentationml/2006/ole">
            <p:oleObj spid="_x0000_s11565" name="Equation" r:id="rId7" imgW="545863" imgH="228501" progId="Equation.DSMT4">
              <p:embed/>
            </p:oleObj>
          </a:graphicData>
        </a:graphic>
      </p:graphicFrame>
      <p:sp>
        <p:nvSpPr>
          <p:cNvPr id="11276" name="Text Box 198"/>
          <p:cNvSpPr txBox="1">
            <a:spLocks noChangeArrowheads="1"/>
          </p:cNvSpPr>
          <p:nvPr/>
        </p:nvSpPr>
        <p:spPr bwMode="auto">
          <a:xfrm>
            <a:off x="1690688" y="5743575"/>
            <a:ext cx="1354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i="0">
                <a:solidFill>
                  <a:schemeClr val="bg1"/>
                </a:solidFill>
              </a:rPr>
              <a:t>Therefore,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75771" y="579516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(proof complete)</a:t>
            </a:r>
            <a:endParaRPr lang="en-US" i="0" dirty="0">
              <a:solidFill>
                <a:schemeClr val="bg2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52400" y="1282412"/>
            <a:ext cx="1819059" cy="2073813"/>
            <a:chOff x="6253956" y="4120614"/>
            <a:chExt cx="1819059" cy="2073813"/>
          </a:xfrm>
        </p:grpSpPr>
        <p:sp>
          <p:nvSpPr>
            <p:cNvPr id="26" name="Line 1058"/>
            <p:cNvSpPr>
              <a:spLocks noChangeShapeType="1"/>
            </p:cNvSpPr>
            <p:nvPr/>
          </p:nvSpPr>
          <p:spPr bwMode="auto">
            <a:xfrm rot="16200000">
              <a:off x="6381750" y="4208464"/>
              <a:ext cx="1266825" cy="1522413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1059"/>
            <p:cNvSpPr>
              <a:spLocks noChangeShapeType="1"/>
            </p:cNvSpPr>
            <p:nvPr/>
          </p:nvSpPr>
          <p:spPr bwMode="auto">
            <a:xfrm rot="16200000">
              <a:off x="6526213" y="4794252"/>
              <a:ext cx="1292225" cy="1508125"/>
            </a:xfrm>
            <a:prstGeom prst="line">
              <a:avLst/>
            </a:prstGeom>
            <a:noFill/>
            <a:ln w="28575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1060"/>
            <p:cNvSpPr>
              <a:spLocks noChangeShapeType="1"/>
            </p:cNvSpPr>
            <p:nvPr/>
          </p:nvSpPr>
          <p:spPr bwMode="auto">
            <a:xfrm>
              <a:off x="7054851" y="4330702"/>
              <a:ext cx="315913" cy="16017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1065"/>
            <p:cNvSpPr>
              <a:spLocks noChangeShapeType="1"/>
            </p:cNvSpPr>
            <p:nvPr/>
          </p:nvSpPr>
          <p:spPr bwMode="auto">
            <a:xfrm flipH="1" flipV="1">
              <a:off x="6426201" y="4833939"/>
              <a:ext cx="915988" cy="107632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1073"/>
            <p:cNvSpPr>
              <a:spLocks noChangeShapeType="1"/>
            </p:cNvSpPr>
            <p:nvPr/>
          </p:nvSpPr>
          <p:spPr bwMode="auto">
            <a:xfrm flipV="1">
              <a:off x="6373813" y="4306889"/>
              <a:ext cx="663575" cy="450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75"/>
            <p:cNvSpPr>
              <a:spLocks noChangeShapeType="1"/>
            </p:cNvSpPr>
            <p:nvPr/>
          </p:nvSpPr>
          <p:spPr bwMode="auto">
            <a:xfrm flipV="1">
              <a:off x="6426201" y="4318002"/>
              <a:ext cx="647700" cy="508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auto">
            <a:xfrm rot="475388">
              <a:off x="6970143" y="5279368"/>
              <a:ext cx="267418" cy="189780"/>
            </a:xfrm>
            <a:custGeom>
              <a:avLst/>
              <a:gdLst>
                <a:gd name="connsiteX0" fmla="*/ 0 w 284672"/>
                <a:gd name="connsiteY0" fmla="*/ 207034 h 207034"/>
                <a:gd name="connsiteX1" fmla="*/ 51758 w 284672"/>
                <a:gd name="connsiteY1" fmla="*/ 103517 h 207034"/>
                <a:gd name="connsiteX2" fmla="*/ 163902 w 284672"/>
                <a:gd name="connsiteY2" fmla="*/ 34506 h 207034"/>
                <a:gd name="connsiteX3" fmla="*/ 241540 w 284672"/>
                <a:gd name="connsiteY3" fmla="*/ 8627 h 207034"/>
                <a:gd name="connsiteX4" fmla="*/ 284672 w 284672"/>
                <a:gd name="connsiteY4" fmla="*/ 0 h 207034"/>
                <a:gd name="connsiteX0" fmla="*/ 0 w 241540"/>
                <a:gd name="connsiteY0" fmla="*/ 198407 h 198407"/>
                <a:gd name="connsiteX1" fmla="*/ 51758 w 241540"/>
                <a:gd name="connsiteY1" fmla="*/ 94890 h 198407"/>
                <a:gd name="connsiteX2" fmla="*/ 163902 w 241540"/>
                <a:gd name="connsiteY2" fmla="*/ 25879 h 198407"/>
                <a:gd name="connsiteX3" fmla="*/ 241540 w 241540"/>
                <a:gd name="connsiteY3" fmla="*/ 0 h 198407"/>
                <a:gd name="connsiteX0" fmla="*/ 0 w 293298"/>
                <a:gd name="connsiteY0" fmla="*/ 198407 h 198407"/>
                <a:gd name="connsiteX1" fmla="*/ 51758 w 293298"/>
                <a:gd name="connsiteY1" fmla="*/ 94890 h 198407"/>
                <a:gd name="connsiteX2" fmla="*/ 163902 w 293298"/>
                <a:gd name="connsiteY2" fmla="*/ 25879 h 198407"/>
                <a:gd name="connsiteX3" fmla="*/ 293298 w 293298"/>
                <a:gd name="connsiteY3" fmla="*/ 0 h 198407"/>
                <a:gd name="connsiteX0" fmla="*/ 0 w 267418"/>
                <a:gd name="connsiteY0" fmla="*/ 189780 h 189780"/>
                <a:gd name="connsiteX1" fmla="*/ 51758 w 267418"/>
                <a:gd name="connsiteY1" fmla="*/ 86263 h 189780"/>
                <a:gd name="connsiteX2" fmla="*/ 163902 w 267418"/>
                <a:gd name="connsiteY2" fmla="*/ 17252 h 189780"/>
                <a:gd name="connsiteX3" fmla="*/ 267418 w 267418"/>
                <a:gd name="connsiteY3" fmla="*/ 0 h 18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418" h="189780">
                  <a:moveTo>
                    <a:pt x="0" y="189780"/>
                  </a:moveTo>
                  <a:cubicBezTo>
                    <a:pt x="12220" y="152399"/>
                    <a:pt x="24441" y="115018"/>
                    <a:pt x="51758" y="86263"/>
                  </a:cubicBezTo>
                  <a:cubicBezTo>
                    <a:pt x="79075" y="57508"/>
                    <a:pt x="127959" y="31629"/>
                    <a:pt x="163902" y="17252"/>
                  </a:cubicBezTo>
                  <a:cubicBezTo>
                    <a:pt x="199845" y="2875"/>
                    <a:pt x="247290" y="5751"/>
                    <a:pt x="267418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6" name="Object 15"/>
            <p:cNvGraphicFramePr>
              <a:graphicFrameLocks noChangeAspect="1"/>
            </p:cNvGraphicFramePr>
            <p:nvPr/>
          </p:nvGraphicFramePr>
          <p:xfrm>
            <a:off x="7819015" y="4120614"/>
            <a:ext cx="254000" cy="339725"/>
          </p:xfrm>
          <a:graphic>
            <a:graphicData uri="http://schemas.openxmlformats.org/presentationml/2006/ole">
              <p:oleObj spid="_x0000_s11566" name="Equation" r:id="rId8" imgW="152268" imgH="203024" progId="Equation.DSMT4">
                <p:embed/>
              </p:oleObj>
            </a:graphicData>
          </a:graphic>
        </p:graphicFrame>
        <p:graphicFrame>
          <p:nvGraphicFramePr>
            <p:cNvPr id="48" name="Object 12"/>
            <p:cNvGraphicFramePr>
              <a:graphicFrameLocks noChangeAspect="1"/>
            </p:cNvGraphicFramePr>
            <p:nvPr/>
          </p:nvGraphicFramePr>
          <p:xfrm>
            <a:off x="6885689" y="4992379"/>
            <a:ext cx="211137" cy="296863"/>
          </p:xfrm>
          <a:graphic>
            <a:graphicData uri="http://schemas.openxmlformats.org/presentationml/2006/ole">
              <p:oleObj spid="_x0000_s11567" name="Equation" r:id="rId9" imgW="126725" imgH="177415" progId="Equation.DSMT4">
                <p:embed/>
              </p:oleObj>
            </a:graphicData>
          </a:graphic>
        </p:graphicFrame>
        <p:graphicFrame>
          <p:nvGraphicFramePr>
            <p:cNvPr id="50" name="Object 20"/>
            <p:cNvGraphicFramePr>
              <a:graphicFrameLocks noChangeAspect="1"/>
            </p:cNvGraphicFramePr>
            <p:nvPr/>
          </p:nvGraphicFramePr>
          <p:xfrm>
            <a:off x="6437313" y="5459413"/>
            <a:ext cx="463550" cy="381000"/>
          </p:xfrm>
          <a:graphic>
            <a:graphicData uri="http://schemas.openxmlformats.org/presentationml/2006/ole">
              <p:oleObj spid="_x0000_s11568" name="Equation" r:id="rId10" imgW="27940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2864599" y="0"/>
            <a:ext cx="3189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4098" name="Object 22"/>
          <p:cNvGraphicFramePr>
            <a:graphicFrameLocks noChangeAspect="1"/>
          </p:cNvGraphicFramePr>
          <p:nvPr/>
        </p:nvGraphicFramePr>
        <p:xfrm>
          <a:off x="5264150" y="2338388"/>
          <a:ext cx="3138488" cy="3844925"/>
        </p:xfrm>
        <a:graphic>
          <a:graphicData uri="http://schemas.openxmlformats.org/presentationml/2006/ole">
            <p:oleObj spid="_x0000_s4476" name="Equation" r:id="rId4" imgW="1409700" imgH="1727200" progId="Equation.DSMT4">
              <p:embed/>
            </p:oleObj>
          </a:graphicData>
        </a:graphic>
      </p:graphicFrame>
      <p:sp>
        <p:nvSpPr>
          <p:cNvPr id="4102" name="Text Box 23"/>
          <p:cNvSpPr txBox="1">
            <a:spLocks noChangeArrowheads="1"/>
          </p:cNvSpPr>
          <p:nvPr/>
        </p:nvSpPr>
        <p:spPr bwMode="auto">
          <a:xfrm>
            <a:off x="860425" y="5602288"/>
            <a:ext cx="3092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2"/>
                </a:solidFill>
              </a:rPr>
              <a:t>(We want the flux going out.)</a:t>
            </a:r>
          </a:p>
        </p:txBody>
      </p:sp>
      <p:sp>
        <p:nvSpPr>
          <p:cNvPr id="4104" name="Text Box 27"/>
          <p:cNvSpPr txBox="1">
            <a:spLocks noChangeArrowheads="1"/>
          </p:cNvSpPr>
          <p:nvPr/>
        </p:nvSpPr>
        <p:spPr bwMode="auto">
          <a:xfrm>
            <a:off x="3998913" y="1182688"/>
            <a:ext cx="4500562" cy="7016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i="0" dirty="0">
                <a:solidFill>
                  <a:schemeClr val="bg2"/>
                </a:solidFill>
              </a:rPr>
              <a:t>Find the flux from a point charge going </a:t>
            </a:r>
            <a:r>
              <a:rPr lang="en-US" sz="2000" i="0" u="sng" dirty="0">
                <a:solidFill>
                  <a:schemeClr val="bg2"/>
                </a:solidFill>
              </a:rPr>
              <a:t>out</a:t>
            </a:r>
            <a:r>
              <a:rPr lang="en-US" sz="2000" i="0" dirty="0">
                <a:solidFill>
                  <a:schemeClr val="bg2"/>
                </a:solidFill>
              </a:rPr>
              <a:t> through a spherical surface.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03225" y="995238"/>
            <a:ext cx="4178362" cy="4467350"/>
            <a:chOff x="403225" y="995238"/>
            <a:chExt cx="4178362" cy="4467350"/>
          </a:xfrm>
        </p:grpSpPr>
        <p:graphicFrame>
          <p:nvGraphicFramePr>
            <p:cNvPr id="4099" name="Object 21"/>
            <p:cNvGraphicFramePr>
              <a:graphicFrameLocks noChangeAspect="1"/>
            </p:cNvGraphicFramePr>
            <p:nvPr/>
          </p:nvGraphicFramePr>
          <p:xfrm>
            <a:off x="1779588" y="5000625"/>
            <a:ext cx="1065212" cy="461963"/>
          </p:xfrm>
          <a:graphic>
            <a:graphicData uri="http://schemas.openxmlformats.org/presentationml/2006/ole">
              <p:oleObj spid="_x0000_s4477" name="Equation" r:id="rId5" imgW="469696" imgH="203112" progId="Equation.DSMT4">
                <p:embed/>
              </p:oleObj>
            </a:graphicData>
          </a:graphic>
        </p:graphicFrame>
        <p:sp>
          <p:nvSpPr>
            <p:cNvPr id="209922" name="Oval 2"/>
            <p:cNvSpPr>
              <a:spLocks noChangeArrowheads="1"/>
            </p:cNvSpPr>
            <p:nvPr/>
          </p:nvSpPr>
          <p:spPr bwMode="auto">
            <a:xfrm>
              <a:off x="1193800" y="2149476"/>
              <a:ext cx="2247901" cy="224472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4107" name="Line 4"/>
            <p:cNvSpPr>
              <a:spLocks noChangeShapeType="1"/>
            </p:cNvSpPr>
            <p:nvPr/>
          </p:nvSpPr>
          <p:spPr bwMode="auto">
            <a:xfrm>
              <a:off x="2320926" y="1416051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8" name="Line 5"/>
            <p:cNvSpPr>
              <a:spLocks noChangeShapeType="1"/>
            </p:cNvSpPr>
            <p:nvPr/>
          </p:nvSpPr>
          <p:spPr bwMode="auto">
            <a:xfrm flipV="1">
              <a:off x="733425" y="3333751"/>
              <a:ext cx="1587501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9" name="Line 6"/>
            <p:cNvSpPr>
              <a:spLocks noChangeShapeType="1"/>
            </p:cNvSpPr>
            <p:nvPr/>
          </p:nvSpPr>
          <p:spPr bwMode="auto">
            <a:xfrm>
              <a:off x="2320926" y="3333751"/>
              <a:ext cx="19113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3" name="Line 11"/>
            <p:cNvSpPr>
              <a:spLocks noChangeShapeType="1"/>
            </p:cNvSpPr>
            <p:nvPr/>
          </p:nvSpPr>
          <p:spPr bwMode="auto">
            <a:xfrm flipH="1">
              <a:off x="2306638" y="3694113"/>
              <a:ext cx="3175" cy="1031875"/>
            </a:xfrm>
            <a:prstGeom prst="line">
              <a:avLst/>
            </a:prstGeom>
            <a:noFill/>
            <a:ln w="381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4" name="Line 12"/>
            <p:cNvSpPr>
              <a:spLocks noChangeShapeType="1"/>
            </p:cNvSpPr>
            <p:nvPr/>
          </p:nvSpPr>
          <p:spPr bwMode="auto">
            <a:xfrm flipH="1" flipV="1">
              <a:off x="2320926" y="1839913"/>
              <a:ext cx="3175" cy="1217613"/>
            </a:xfrm>
            <a:prstGeom prst="line">
              <a:avLst/>
            </a:prstGeom>
            <a:noFill/>
            <a:ln w="381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5" name="Line 13"/>
            <p:cNvSpPr>
              <a:spLocks noChangeShapeType="1"/>
            </p:cNvSpPr>
            <p:nvPr/>
          </p:nvSpPr>
          <p:spPr bwMode="auto">
            <a:xfrm rot="8047814">
              <a:off x="1509713" y="2127250"/>
              <a:ext cx="15875" cy="954088"/>
            </a:xfrm>
            <a:prstGeom prst="line">
              <a:avLst/>
            </a:prstGeom>
            <a:noFill/>
            <a:ln w="381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6" name="Line 14"/>
            <p:cNvSpPr>
              <a:spLocks noChangeShapeType="1"/>
            </p:cNvSpPr>
            <p:nvPr/>
          </p:nvSpPr>
          <p:spPr bwMode="auto">
            <a:xfrm rot="8047814" flipV="1">
              <a:off x="2928938" y="3509963"/>
              <a:ext cx="30163" cy="1049338"/>
            </a:xfrm>
            <a:prstGeom prst="line">
              <a:avLst/>
            </a:prstGeom>
            <a:noFill/>
            <a:ln w="381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" name="Line 15"/>
            <p:cNvSpPr>
              <a:spLocks noChangeShapeType="1"/>
            </p:cNvSpPr>
            <p:nvPr/>
          </p:nvSpPr>
          <p:spPr bwMode="auto">
            <a:xfrm rot="2320550" flipV="1">
              <a:off x="2900363" y="2157413"/>
              <a:ext cx="36513" cy="1073150"/>
            </a:xfrm>
            <a:prstGeom prst="line">
              <a:avLst/>
            </a:prstGeom>
            <a:noFill/>
            <a:ln w="381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8" name="Line 16"/>
            <p:cNvSpPr>
              <a:spLocks noChangeShapeType="1"/>
            </p:cNvSpPr>
            <p:nvPr/>
          </p:nvSpPr>
          <p:spPr bwMode="auto">
            <a:xfrm rot="2320550" flipH="1">
              <a:off x="1685925" y="3576638"/>
              <a:ext cx="14288" cy="1004888"/>
            </a:xfrm>
            <a:prstGeom prst="line">
              <a:avLst/>
            </a:prstGeom>
            <a:noFill/>
            <a:ln w="381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9" name="Line 17"/>
            <p:cNvSpPr>
              <a:spLocks noChangeShapeType="1"/>
            </p:cNvSpPr>
            <p:nvPr/>
          </p:nvSpPr>
          <p:spPr bwMode="auto">
            <a:xfrm rot="5400000" flipV="1">
              <a:off x="3200401" y="2787650"/>
              <a:ext cx="0" cy="1117600"/>
            </a:xfrm>
            <a:prstGeom prst="line">
              <a:avLst/>
            </a:prstGeom>
            <a:noFill/>
            <a:ln w="381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0" name="Line 18"/>
            <p:cNvSpPr>
              <a:spLocks noChangeShapeType="1"/>
            </p:cNvSpPr>
            <p:nvPr/>
          </p:nvSpPr>
          <p:spPr bwMode="auto">
            <a:xfrm rot="5400000">
              <a:off x="1404938" y="2755900"/>
              <a:ext cx="0" cy="1154113"/>
            </a:xfrm>
            <a:prstGeom prst="line">
              <a:avLst/>
            </a:prstGeom>
            <a:noFill/>
            <a:ln w="38100">
              <a:solidFill>
                <a:srgbClr val="D7D2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2" name="Oval 20"/>
            <p:cNvSpPr>
              <a:spLocks noChangeArrowheads="1"/>
            </p:cNvSpPr>
            <p:nvPr/>
          </p:nvSpPr>
          <p:spPr bwMode="auto">
            <a:xfrm>
              <a:off x="2201863" y="320833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5"/>
            <p:cNvSpPr txBox="1">
              <a:spLocks noChangeArrowheads="1"/>
            </p:cNvSpPr>
            <p:nvPr/>
          </p:nvSpPr>
          <p:spPr bwMode="auto">
            <a:xfrm>
              <a:off x="3468689" y="3727451"/>
              <a:ext cx="4699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S</a:t>
              </a:r>
              <a:endParaRPr lang="en-US" sz="2000" i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2320119" y="2852383"/>
              <a:ext cx="1023582" cy="4776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4337112" y="3185226"/>
            <a:ext cx="244475" cy="288925"/>
          </p:xfrm>
          <a:graphic>
            <a:graphicData uri="http://schemas.openxmlformats.org/presentationml/2006/ole">
              <p:oleObj spid="_x0000_s4478" name="Equation" r:id="rId6" imgW="139579" imgH="164957" progId="Equation.DSMT4">
                <p:embed/>
              </p:oleObj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403225" y="4249738"/>
            <a:ext cx="222250" cy="244475"/>
          </p:xfrm>
          <a:graphic>
            <a:graphicData uri="http://schemas.openxmlformats.org/presentationml/2006/ole">
              <p:oleObj spid="_x0000_s4479" name="Equation" r:id="rId7" imgW="126835" imgH="139518" progId="Equation.DSMT4">
                <p:embed/>
              </p:oleObj>
            </a:graphicData>
          </a:graphic>
        </p:graphicFrame>
        <p:graphicFrame>
          <p:nvGraphicFramePr>
            <p:cNvPr id="2" name="Object 6"/>
            <p:cNvGraphicFramePr>
              <a:graphicFrameLocks noChangeAspect="1"/>
            </p:cNvGraphicFramePr>
            <p:nvPr/>
          </p:nvGraphicFramePr>
          <p:xfrm>
            <a:off x="2208213" y="995238"/>
            <a:ext cx="222250" cy="222250"/>
          </p:xfrm>
          <a:graphic>
            <a:graphicData uri="http://schemas.openxmlformats.org/presentationml/2006/ole">
              <p:oleObj spid="_x0000_s4480" name="Equation" r:id="rId8" imgW="126725" imgH="126725" progId="Equation.DSMT4">
                <p:embed/>
              </p:oleObj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3338513" y="1854200"/>
            <a:ext cx="288925" cy="355600"/>
          </p:xfrm>
          <a:graphic>
            <a:graphicData uri="http://schemas.openxmlformats.org/presentationml/2006/ole">
              <p:oleObj spid="_x0000_s4481" name="Equation" r:id="rId9" imgW="164957" imgH="203024" progId="Equation.DSMT4">
                <p:embed/>
              </p:oleObj>
            </a:graphicData>
          </a:graphic>
        </p:graphicFrame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3467100" y="2895600"/>
            <a:ext cx="200025" cy="222250"/>
          </p:xfrm>
          <a:graphic>
            <a:graphicData uri="http://schemas.openxmlformats.org/presentationml/2006/ole">
              <p:oleObj spid="_x0000_s4482" name="Equation" r:id="rId10" imgW="114102" imgH="126780" progId="Equation.DSMT4">
                <p:embed/>
              </p:oleObj>
            </a:graphicData>
          </a:graphic>
        </p:graphicFrame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1971675" y="3028950"/>
            <a:ext cx="222250" cy="288925"/>
          </p:xfrm>
          <a:graphic>
            <a:graphicData uri="http://schemas.openxmlformats.org/presentationml/2006/ole">
              <p:oleObj spid="_x0000_s4483" name="Equation" r:id="rId11" imgW="126780" imgH="164814" progId="Equation.DSMT4">
                <p:embed/>
              </p:oleObj>
            </a:graphicData>
          </a:graphic>
        </p:graphicFrame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2718310" y="1869743"/>
              <a:ext cx="79481" cy="3113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106" name="Object 30"/>
            <p:cNvGraphicFramePr>
              <a:graphicFrameLocks noChangeAspect="1"/>
            </p:cNvGraphicFramePr>
            <p:nvPr/>
          </p:nvGraphicFramePr>
          <p:xfrm>
            <a:off x="2823311" y="1399228"/>
            <a:ext cx="274637" cy="430213"/>
          </p:xfrm>
          <a:graphic>
            <a:graphicData uri="http://schemas.openxmlformats.org/presentationml/2006/ole">
              <p:oleObj spid="_x0000_s4484" name="Equation" r:id="rId12" imgW="126835" imgH="202936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1015821" y="0"/>
            <a:ext cx="7100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</a:t>
            </a:r>
            <a:r>
              <a:rPr lang="en-US" sz="4000" i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</a:p>
        </p:txBody>
      </p:sp>
      <p:graphicFrame>
        <p:nvGraphicFramePr>
          <p:cNvPr id="5122" name="Object 63"/>
          <p:cNvGraphicFramePr>
            <a:graphicFrameLocks noChangeAspect="1"/>
          </p:cNvGraphicFramePr>
          <p:nvPr/>
        </p:nvGraphicFramePr>
        <p:xfrm>
          <a:off x="770618" y="1086304"/>
          <a:ext cx="4370388" cy="4254500"/>
        </p:xfrm>
        <a:graphic>
          <a:graphicData uri="http://schemas.openxmlformats.org/presentationml/2006/ole">
            <p:oleObj spid="_x0000_s5208" name="Equation" r:id="rId4" imgW="1905000" imgH="1854200" progId="Equation.DSMT4">
              <p:embed/>
            </p:oleObj>
          </a:graphicData>
        </a:graphic>
      </p:graphicFrame>
      <p:graphicFrame>
        <p:nvGraphicFramePr>
          <p:cNvPr id="5123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78441775"/>
              </p:ext>
            </p:extLst>
          </p:nvPr>
        </p:nvGraphicFramePr>
        <p:xfrm>
          <a:off x="2982085" y="5788192"/>
          <a:ext cx="1487487" cy="465138"/>
        </p:xfrm>
        <a:graphic>
          <a:graphicData uri="http://schemas.openxmlformats.org/presentationml/2006/ole">
            <p:oleObj spid="_x0000_s5209" name="Equation" r:id="rId5" imgW="647419" imgH="203112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1294411" y="0"/>
            <a:ext cx="726769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Analogy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36159" y="1321226"/>
            <a:ext cx="361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chemeClr val="bg1"/>
                </a:solidFill>
              </a:rPr>
              <a:t>Analogy with electric current</a:t>
            </a:r>
            <a:endParaRPr lang="en-US" sz="2000" i="0" dirty="0">
              <a:solidFill>
                <a:schemeClr val="bg1"/>
              </a:solidFill>
            </a:endParaRPr>
          </a:p>
        </p:txBody>
      </p:sp>
      <p:graphicFrame>
        <p:nvGraphicFramePr>
          <p:cNvPr id="3095" name="Object 32"/>
          <p:cNvGraphicFramePr>
            <a:graphicFrameLocks noChangeAspect="1"/>
          </p:cNvGraphicFramePr>
          <p:nvPr/>
        </p:nvGraphicFramePr>
        <p:xfrm>
          <a:off x="5550492" y="1960500"/>
          <a:ext cx="2403475" cy="827087"/>
        </p:xfrm>
        <a:graphic>
          <a:graphicData uri="http://schemas.openxmlformats.org/presentationml/2006/ole">
            <p:oleObj spid="_x0000_s103679" name="Equation" r:id="rId4" imgW="1143000" imgH="3937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814649" y="3068974"/>
            <a:ext cx="380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A small electrode in a conducting medium spews out current equally in all directions.</a:t>
            </a:r>
            <a:endParaRPr lang="en-US" i="0" dirty="0">
              <a:solidFill>
                <a:schemeClr val="bg1"/>
              </a:solidFill>
            </a:endParaRPr>
          </a:p>
        </p:txBody>
      </p:sp>
      <p:graphicFrame>
        <p:nvGraphicFramePr>
          <p:cNvPr id="103430" name="Object 20"/>
          <p:cNvGraphicFramePr>
            <a:graphicFrameLocks noChangeAspect="1"/>
          </p:cNvGraphicFramePr>
          <p:nvPr/>
        </p:nvGraphicFramePr>
        <p:xfrm>
          <a:off x="4035370" y="4699864"/>
          <a:ext cx="1675300" cy="896421"/>
        </p:xfrm>
        <a:graphic>
          <a:graphicData uri="http://schemas.openxmlformats.org/presentationml/2006/ole">
            <p:oleObj spid="_x0000_s103680" name="Equation" r:id="rId5" imgW="736280" imgH="393529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66151" y="5429502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/>
                </a:solidFill>
              </a:rPr>
              <a:t>Cross-sectional view</a:t>
            </a:r>
            <a:endParaRPr lang="en-US" sz="2000" i="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8687" y="1043048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bg2"/>
                </a:solidFill>
              </a:rPr>
              <a:t>Conducting medium</a:t>
            </a:r>
            <a:endParaRPr lang="en-US" sz="1400" i="0" dirty="0">
              <a:solidFill>
                <a:schemeClr val="bg2"/>
              </a:solidFill>
            </a:endParaRPr>
          </a:p>
        </p:txBody>
      </p:sp>
      <p:sp>
        <p:nvSpPr>
          <p:cNvPr id="28" name="Left Brace 27"/>
          <p:cNvSpPr/>
          <p:nvPr/>
        </p:nvSpPr>
        <p:spPr bwMode="auto">
          <a:xfrm>
            <a:off x="4465126" y="3040083"/>
            <a:ext cx="296883" cy="997527"/>
          </a:xfrm>
          <a:prstGeom prst="leftBrac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84740" y="1628911"/>
            <a:ext cx="3095098" cy="3604241"/>
            <a:chOff x="551390" y="1667011"/>
            <a:chExt cx="3095098" cy="3604241"/>
          </a:xfrm>
        </p:grpSpPr>
        <p:sp>
          <p:nvSpPr>
            <p:cNvPr id="3082" name="Line 11"/>
            <p:cNvSpPr>
              <a:spLocks noChangeShapeType="1"/>
            </p:cNvSpPr>
            <p:nvPr/>
          </p:nvSpPr>
          <p:spPr bwMode="auto">
            <a:xfrm flipV="1">
              <a:off x="1467378" y="1698171"/>
              <a:ext cx="195167" cy="118136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3" name="Line 12"/>
            <p:cNvSpPr>
              <a:spLocks noChangeShapeType="1"/>
            </p:cNvSpPr>
            <p:nvPr/>
          </p:nvSpPr>
          <p:spPr bwMode="auto">
            <a:xfrm rot="8047814" flipV="1">
              <a:off x="1992616" y="3710313"/>
              <a:ext cx="243233" cy="145910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" name="Line 14"/>
            <p:cNvSpPr>
              <a:spLocks noChangeShapeType="1"/>
            </p:cNvSpPr>
            <p:nvPr/>
          </p:nvSpPr>
          <p:spPr bwMode="auto">
            <a:xfrm rot="2320550" flipV="1">
              <a:off x="2118253" y="1909575"/>
              <a:ext cx="0" cy="13271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5" name="Line 16"/>
            <p:cNvSpPr>
              <a:spLocks noChangeShapeType="1"/>
            </p:cNvSpPr>
            <p:nvPr/>
          </p:nvSpPr>
          <p:spPr bwMode="auto">
            <a:xfrm rot="16200000">
              <a:off x="2554815" y="2722374"/>
              <a:ext cx="4763" cy="135731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7" name="Oval 19"/>
            <p:cNvSpPr>
              <a:spLocks noChangeArrowheads="1"/>
            </p:cNvSpPr>
            <p:nvPr/>
          </p:nvSpPr>
          <p:spPr bwMode="auto">
            <a:xfrm>
              <a:off x="1238779" y="3286125"/>
              <a:ext cx="219944" cy="20459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23"/>
            <p:cNvSpPr>
              <a:spLocks noChangeShapeType="1"/>
            </p:cNvSpPr>
            <p:nvPr/>
          </p:nvSpPr>
          <p:spPr bwMode="auto">
            <a:xfrm rot="1195825" flipH="1" flipV="1">
              <a:off x="722047" y="1667011"/>
              <a:ext cx="635176" cy="10866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9" name="Line 24"/>
            <p:cNvSpPr>
              <a:spLocks noChangeShapeType="1"/>
            </p:cNvSpPr>
            <p:nvPr/>
          </p:nvSpPr>
          <p:spPr bwMode="auto">
            <a:xfrm rot="9232029" flipV="1">
              <a:off x="1253664" y="3955875"/>
              <a:ext cx="473375" cy="131537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0" name="Line 25"/>
            <p:cNvSpPr>
              <a:spLocks noChangeShapeType="1"/>
            </p:cNvSpPr>
            <p:nvPr/>
          </p:nvSpPr>
          <p:spPr bwMode="auto">
            <a:xfrm rot="3516375" flipV="1">
              <a:off x="2448453" y="2230249"/>
              <a:ext cx="3175" cy="1358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1" name="Line 26"/>
            <p:cNvSpPr>
              <a:spLocks noChangeShapeType="1"/>
            </p:cNvSpPr>
            <p:nvPr/>
          </p:nvSpPr>
          <p:spPr bwMode="auto">
            <a:xfrm rot="6584214" flipV="1">
              <a:off x="2453215" y="3209737"/>
              <a:ext cx="3175" cy="1358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2" name="Arc 28"/>
            <p:cNvSpPr>
              <a:spLocks/>
            </p:cNvSpPr>
            <p:nvPr/>
          </p:nvSpPr>
          <p:spPr bwMode="auto">
            <a:xfrm>
              <a:off x="551390" y="2487425"/>
              <a:ext cx="2747963" cy="1514475"/>
            </a:xfrm>
            <a:custGeom>
              <a:avLst/>
              <a:gdLst>
                <a:gd name="T0" fmla="*/ 0 w 21600"/>
                <a:gd name="T1" fmla="*/ 0 h 21600"/>
                <a:gd name="T2" fmla="*/ 11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auto">
            <a:xfrm flipV="1">
              <a:off x="2421465" y="2427100"/>
              <a:ext cx="217488" cy="3698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5" name="Object 30"/>
            <p:cNvGraphicFramePr>
              <a:graphicFrameLocks noChangeAspect="1"/>
            </p:cNvGraphicFramePr>
            <p:nvPr/>
          </p:nvGraphicFramePr>
          <p:xfrm>
            <a:off x="2794528" y="1773050"/>
            <a:ext cx="361950" cy="568325"/>
          </p:xfrm>
          <a:graphic>
            <a:graphicData uri="http://schemas.openxmlformats.org/presentationml/2006/ole">
              <p:oleObj spid="_x0000_s103681" name="Equation" r:id="rId6" imgW="126835" imgH="202936" progId="Equation.DSMT4">
                <p:embed/>
              </p:oleObj>
            </a:graphicData>
          </a:graphic>
        </p:graphicFrame>
        <p:graphicFrame>
          <p:nvGraphicFramePr>
            <p:cNvPr id="103429" name="Object 23"/>
            <p:cNvGraphicFramePr>
              <a:graphicFrameLocks noChangeAspect="1"/>
            </p:cNvGraphicFramePr>
            <p:nvPr/>
          </p:nvGraphicFramePr>
          <p:xfrm>
            <a:off x="2669915" y="4344395"/>
            <a:ext cx="293687" cy="427038"/>
          </p:xfrm>
          <a:graphic>
            <a:graphicData uri="http://schemas.openxmlformats.org/presentationml/2006/ole">
              <p:oleObj spid="_x0000_s103682" name="Equation" r:id="rId7" imgW="139639" imgH="203112" progId="Equation.DSMT4">
                <p:embed/>
              </p:oleObj>
            </a:graphicData>
          </a:graphic>
        </p:graphicFrame>
        <p:graphicFrame>
          <p:nvGraphicFramePr>
            <p:cNvPr id="29" name="Object 23"/>
            <p:cNvGraphicFramePr>
              <a:graphicFrameLocks noChangeAspect="1"/>
            </p:cNvGraphicFramePr>
            <p:nvPr/>
          </p:nvGraphicFramePr>
          <p:xfrm>
            <a:off x="928688" y="3459163"/>
            <a:ext cx="222250" cy="288925"/>
          </p:xfrm>
          <a:graphic>
            <a:graphicData uri="http://schemas.openxmlformats.org/presentationml/2006/ole">
              <p:oleObj spid="_x0000_s103683" name="Equation" r:id="rId8" imgW="126780" imgH="164814" progId="Equation.DSMT4">
                <p:embed/>
              </p:oleObj>
            </a:graphicData>
          </a:graphic>
        </p:graphicFrame>
        <p:graphicFrame>
          <p:nvGraphicFramePr>
            <p:cNvPr id="30" name="Object 23"/>
            <p:cNvGraphicFramePr>
              <a:graphicFrameLocks noChangeAspect="1"/>
            </p:cNvGraphicFramePr>
            <p:nvPr/>
          </p:nvGraphicFramePr>
          <p:xfrm>
            <a:off x="3402013" y="3557588"/>
            <a:ext cx="244475" cy="311150"/>
          </p:xfrm>
          <a:graphic>
            <a:graphicData uri="http://schemas.openxmlformats.org/presentationml/2006/ole">
              <p:oleObj spid="_x0000_s103684" name="Equation" r:id="rId9" imgW="139579" imgH="177646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3430" name="Object 20"/>
          <p:cNvGraphicFramePr>
            <a:graphicFrameLocks noChangeAspect="1"/>
          </p:cNvGraphicFramePr>
          <p:nvPr/>
        </p:nvGraphicFramePr>
        <p:xfrm>
          <a:off x="5089919" y="4308625"/>
          <a:ext cx="2722378" cy="811253"/>
        </p:xfrm>
        <a:graphic>
          <a:graphicData uri="http://schemas.openxmlformats.org/presentationml/2006/ole">
            <p:oleObj spid="_x0000_s217430" name="Equation" r:id="rId4" imgW="1320227" imgH="393529" progId="Equation.DSMT4">
              <p:embed/>
            </p:oleObj>
          </a:graphicData>
        </a:graphic>
      </p:graphicFrame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769905" y="4360004"/>
          <a:ext cx="2563111" cy="814842"/>
        </p:xfrm>
        <a:graphic>
          <a:graphicData uri="http://schemas.openxmlformats.org/presentationml/2006/ole">
            <p:oleObj spid="_x0000_s217431" name="Equation" r:id="rId5" imgW="1358310" imgH="431613" progId="Equation.DSMT4">
              <p:embed/>
            </p:oleObj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5558541" y="1797142"/>
            <a:ext cx="1759527" cy="2102052"/>
            <a:chOff x="5721926" y="2277082"/>
            <a:chExt cx="1759527" cy="2102052"/>
          </a:xfrm>
        </p:grpSpPr>
        <p:grpSp>
          <p:nvGrpSpPr>
            <p:cNvPr id="50" name="Group 49"/>
            <p:cNvGrpSpPr/>
            <p:nvPr/>
          </p:nvGrpSpPr>
          <p:grpSpPr>
            <a:xfrm>
              <a:off x="5721926" y="2277082"/>
              <a:ext cx="1759527" cy="2102052"/>
              <a:chOff x="475012" y="2172184"/>
              <a:chExt cx="1759527" cy="2102052"/>
            </a:xfrm>
          </p:grpSpPr>
          <p:sp>
            <p:nvSpPr>
              <p:cNvPr id="52" name="Line 11"/>
              <p:cNvSpPr>
                <a:spLocks noChangeShapeType="1"/>
              </p:cNvSpPr>
              <p:nvPr/>
            </p:nvSpPr>
            <p:spPr bwMode="auto">
              <a:xfrm flipH="1" flipV="1">
                <a:off x="1343802" y="2459083"/>
                <a:ext cx="0" cy="64608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" name="Line 12"/>
              <p:cNvSpPr>
                <a:spLocks noChangeShapeType="1"/>
              </p:cNvSpPr>
              <p:nvPr/>
            </p:nvSpPr>
            <p:spPr bwMode="auto">
              <a:xfrm rot="8047814" flipH="1" flipV="1">
                <a:off x="1739955" y="3504170"/>
                <a:ext cx="7458" cy="66010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" name="Line 16"/>
              <p:cNvSpPr>
                <a:spLocks noChangeShapeType="1"/>
              </p:cNvSpPr>
              <p:nvPr/>
            </p:nvSpPr>
            <p:spPr bwMode="auto">
              <a:xfrm rot="16200000">
                <a:off x="1932823" y="3089819"/>
                <a:ext cx="5104" cy="5983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" name="Oval 19"/>
              <p:cNvSpPr>
                <a:spLocks noChangeArrowheads="1"/>
              </p:cNvSpPr>
              <p:nvPr/>
            </p:nvSpPr>
            <p:spPr bwMode="auto">
              <a:xfrm>
                <a:off x="1210203" y="3276412"/>
                <a:ext cx="239713" cy="22383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6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119661181"/>
                  </p:ext>
                </p:extLst>
              </p:nvPr>
            </p:nvGraphicFramePr>
            <p:xfrm>
              <a:off x="1610853" y="2172184"/>
              <a:ext cx="295275" cy="427038"/>
            </p:xfrm>
            <a:graphic>
              <a:graphicData uri="http://schemas.openxmlformats.org/presentationml/2006/ole">
                <p:oleObj spid="_x0000_s217432" name="Equation" r:id="rId6" imgW="139639" imgH="203112" progId="Equation.DSMT4">
                  <p:embed/>
                </p:oleObj>
              </a:graphicData>
            </a:graphic>
          </p:graphicFrame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flipH="1">
                <a:off x="1318072" y="3667495"/>
                <a:ext cx="0" cy="60674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 rot="5400000" flipH="1">
                <a:off x="756488" y="3102995"/>
                <a:ext cx="5087" cy="56803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" name="Line 12"/>
              <p:cNvSpPr>
                <a:spLocks noChangeShapeType="1"/>
              </p:cNvSpPr>
              <p:nvPr/>
            </p:nvSpPr>
            <p:spPr bwMode="auto">
              <a:xfrm rot="13552186" flipH="1">
                <a:off x="1785478" y="2599666"/>
                <a:ext cx="7458" cy="66010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 rot="8047814">
                <a:off x="892849" y="2621438"/>
                <a:ext cx="7458" cy="66010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" name="Line 12"/>
              <p:cNvSpPr>
                <a:spLocks noChangeShapeType="1"/>
              </p:cNvSpPr>
              <p:nvPr/>
            </p:nvSpPr>
            <p:spPr bwMode="auto">
              <a:xfrm rot="13552186" flipV="1">
                <a:off x="819616" y="3498233"/>
                <a:ext cx="7458" cy="66010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aphicFrame>
          <p:nvGraphicFramePr>
            <p:cNvPr id="62" name="Object 23"/>
            <p:cNvGraphicFramePr>
              <a:graphicFrameLocks noChangeAspect="1"/>
            </p:cNvGraphicFramePr>
            <p:nvPr/>
          </p:nvGraphicFramePr>
          <p:xfrm>
            <a:off x="5988563" y="3160511"/>
            <a:ext cx="198479" cy="256027"/>
          </p:xfrm>
          <a:graphic>
            <a:graphicData uri="http://schemas.openxmlformats.org/presentationml/2006/ole">
              <p:oleObj spid="_x0000_s217433" name="Equation" r:id="rId7" imgW="126780" imgH="164814" progId="Equation.DSMT4">
                <p:embed/>
              </p:oleObj>
            </a:graphicData>
          </a:graphic>
        </p:graphicFrame>
      </p:grpSp>
      <p:grpSp>
        <p:nvGrpSpPr>
          <p:cNvPr id="64" name="Group 63"/>
          <p:cNvGrpSpPr/>
          <p:nvPr/>
        </p:nvGrpSpPr>
        <p:grpSpPr>
          <a:xfrm>
            <a:off x="1115273" y="1867294"/>
            <a:ext cx="1745677" cy="2124351"/>
            <a:chOff x="475012" y="2144362"/>
            <a:chExt cx="1745677" cy="2124351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H="1" flipV="1">
              <a:off x="1343802" y="2494504"/>
              <a:ext cx="0" cy="622534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 rot="8047814" flipH="1" flipV="1">
              <a:off x="1739955" y="3504170"/>
              <a:ext cx="7458" cy="660107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rot="16200000" flipH="1">
              <a:off x="1926045" y="3101702"/>
              <a:ext cx="4810" cy="584478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1210203" y="3276412"/>
              <a:ext cx="239713" cy="22383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" name="Object 23"/>
            <p:cNvGraphicFramePr>
              <a:graphicFrameLocks noChangeAspect="1"/>
            </p:cNvGraphicFramePr>
            <p:nvPr/>
          </p:nvGraphicFramePr>
          <p:xfrm>
            <a:off x="1620857" y="2144362"/>
            <a:ext cx="347663" cy="427038"/>
          </p:xfrm>
          <a:graphic>
            <a:graphicData uri="http://schemas.openxmlformats.org/presentationml/2006/ole">
              <p:oleObj spid="_x0000_s217434" name="Equation" r:id="rId8" imgW="164957" imgH="203024" progId="Equation.DSMT4">
                <p:embed/>
              </p:oleObj>
            </a:graphicData>
          </a:graphic>
        </p:graphicFrame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H="1">
              <a:off x="1318072" y="3667495"/>
              <a:ext cx="0" cy="601218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rot="5400000" flipH="1">
              <a:off x="756488" y="3102995"/>
              <a:ext cx="5087" cy="568039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 rot="13552186" flipH="1">
              <a:off x="1785478" y="2599666"/>
              <a:ext cx="7458" cy="660107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 rot="8047814">
              <a:off x="892849" y="2621438"/>
              <a:ext cx="7458" cy="660107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rot="13552186" flipV="1">
              <a:off x="819616" y="3498233"/>
              <a:ext cx="7458" cy="660107"/>
            </a:xfrm>
            <a:prstGeom prst="line">
              <a:avLst/>
            </a:prstGeom>
            <a:noFill/>
            <a:ln w="28575">
              <a:solidFill>
                <a:srgbClr val="D3CE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7099" name="Object 11"/>
            <p:cNvGraphicFramePr>
              <a:graphicFrameLocks noChangeAspect="1"/>
            </p:cNvGraphicFramePr>
            <p:nvPr/>
          </p:nvGraphicFramePr>
          <p:xfrm>
            <a:off x="725301" y="3039980"/>
            <a:ext cx="198438" cy="255587"/>
          </p:xfrm>
          <a:graphic>
            <a:graphicData uri="http://schemas.openxmlformats.org/presentationml/2006/ole">
              <p:oleObj spid="_x0000_s217435" name="Equation" r:id="rId9" imgW="126780" imgH="164814" progId="Equation.DSMT4">
                <p:embed/>
              </p:oleObj>
            </a:graphicData>
          </a:graphic>
        </p:graphicFrame>
      </p:grpSp>
      <p:graphicFrame>
        <p:nvGraphicFramePr>
          <p:cNvPr id="217100" name="Object 23"/>
          <p:cNvGraphicFramePr>
            <a:graphicFrameLocks noChangeAspect="1"/>
          </p:cNvGraphicFramePr>
          <p:nvPr/>
        </p:nvGraphicFramePr>
        <p:xfrm>
          <a:off x="5172758" y="5482592"/>
          <a:ext cx="2403475" cy="827087"/>
        </p:xfrm>
        <a:graphic>
          <a:graphicData uri="http://schemas.openxmlformats.org/presentationml/2006/ole">
            <p:oleObj spid="_x0000_s217436" name="Equation" r:id="rId10" imgW="1143000" imgH="393700" progId="Equation.DSMT4">
              <p:embed/>
            </p:oleObj>
          </a:graphicData>
        </a:graphic>
      </p:graphicFrame>
      <p:graphicFrame>
        <p:nvGraphicFramePr>
          <p:cNvPr id="217101" name="Object 32"/>
          <p:cNvGraphicFramePr>
            <a:graphicFrameLocks noChangeAspect="1"/>
          </p:cNvGraphicFramePr>
          <p:nvPr/>
        </p:nvGraphicFramePr>
        <p:xfrm>
          <a:off x="711972" y="5510014"/>
          <a:ext cx="2469633" cy="787299"/>
        </p:xfrm>
        <a:graphic>
          <a:graphicData uri="http://schemas.openxmlformats.org/presentationml/2006/ole">
            <p:oleObj spid="_x0000_s217437" name="Equation" r:id="rId11" imgW="1193800" imgH="381000" progId="Equation.DSMT4">
              <p:embed/>
            </p:oleObj>
          </a:graphicData>
        </a:graphic>
      </p:graphicFrame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294411" y="0"/>
            <a:ext cx="726769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Analogy (cont.)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5346" y="2596737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bg2"/>
                </a:solidFill>
              </a:rPr>
              <a:t>Free-space</a:t>
            </a:r>
            <a:endParaRPr lang="en-US" sz="1400" i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0464" y="2475011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bg2"/>
                </a:solidFill>
              </a:rPr>
              <a:t>Conducting medium</a:t>
            </a:r>
            <a:endParaRPr lang="en-US" sz="1400" i="0" dirty="0">
              <a:solidFill>
                <a:schemeClr val="bg2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300846" y="1197429"/>
            <a:ext cx="0" cy="5453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381001" y="1615043"/>
            <a:ext cx="815339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370116" y="1190500"/>
            <a:ext cx="815339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1469573" y="121919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Electric Flux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32720" y="120831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Current</a:t>
            </a:r>
            <a:endParaRPr lang="en-US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2689940" y="0"/>
            <a:ext cx="393689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Analogy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9" name="Text Box 195"/>
          <p:cNvSpPr txBox="1">
            <a:spLocks noChangeArrowheads="1"/>
          </p:cNvSpPr>
          <p:nvPr/>
        </p:nvSpPr>
        <p:spPr bwMode="auto">
          <a:xfrm>
            <a:off x="5340303" y="1346012"/>
            <a:ext cx="3211285" cy="707886"/>
          </a:xfrm>
          <a:prstGeom prst="rect">
            <a:avLst/>
          </a:prstGeom>
          <a:solidFill>
            <a:srgbClr val="FFFF03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bg1"/>
                </a:solidFill>
              </a:rPr>
              <a:t>Each electric flux </a:t>
            </a:r>
            <a:r>
              <a:rPr lang="en-US" sz="2000" i="0" dirty="0">
                <a:solidFill>
                  <a:schemeClr val="bg1"/>
                </a:solidFill>
              </a:rPr>
              <a:t>line is like a stream of water.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05847" y="5049718"/>
            <a:ext cx="44502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  <a:latin typeface="+mn-lt"/>
              </a:rPr>
              <a:t>F</a:t>
            </a:r>
            <a:r>
              <a:rPr lang="en-US" baseline="-25000" dirty="0" err="1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i="0" dirty="0">
                <a:solidFill>
                  <a:schemeClr val="bg2"/>
                </a:solidFill>
              </a:rPr>
              <a:t>flow </a:t>
            </a:r>
            <a:r>
              <a:rPr lang="en-US" i="0" dirty="0" smtClean="0">
                <a:solidFill>
                  <a:schemeClr val="bg2"/>
                </a:solidFill>
              </a:rPr>
              <a:t>rate of water out of nozzle [</a:t>
            </a:r>
            <a:r>
              <a:rPr lang="en-US" i="0" dirty="0" smtClean="0">
                <a:solidFill>
                  <a:schemeClr val="bg2"/>
                </a:solidFill>
                <a:latin typeface="+mn-lt"/>
              </a:rPr>
              <a:t>m</a:t>
            </a:r>
            <a:r>
              <a:rPr lang="en-US" i="0" baseline="30000" dirty="0" smtClean="0">
                <a:solidFill>
                  <a:schemeClr val="bg2"/>
                </a:solidFill>
                <a:latin typeface="+mn-lt"/>
              </a:rPr>
              <a:t>3</a:t>
            </a:r>
            <a:r>
              <a:rPr lang="en-US" i="0" dirty="0" smtClean="0">
                <a:solidFill>
                  <a:schemeClr val="bg2"/>
                </a:solidFill>
                <a:latin typeface="+mn-lt"/>
              </a:rPr>
              <a:t>/s</a:t>
            </a:r>
            <a:r>
              <a:rPr lang="en-US" i="0" dirty="0" smtClean="0">
                <a:solidFill>
                  <a:schemeClr val="bg2"/>
                </a:solidFill>
              </a:rPr>
              <a:t>]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57" name="Text Box 195"/>
          <p:cNvSpPr txBox="1">
            <a:spLocks noChangeArrowheads="1"/>
          </p:cNvSpPr>
          <p:nvPr/>
        </p:nvSpPr>
        <p:spPr bwMode="auto">
          <a:xfrm>
            <a:off x="5363997" y="2337662"/>
            <a:ext cx="3314700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solidFill>
                  <a:schemeClr val="bg2"/>
                </a:solidFill>
              </a:rPr>
              <a:t>Each stream </a:t>
            </a:r>
            <a:r>
              <a:rPr lang="en-US" i="0" dirty="0" smtClean="0">
                <a:solidFill>
                  <a:schemeClr val="bg2"/>
                </a:solidFill>
              </a:rPr>
              <a:t>of water carries</a:t>
            </a:r>
          </a:p>
          <a:p>
            <a:pPr algn="ctr">
              <a:defRPr/>
            </a:pPr>
            <a:r>
              <a:rPr lang="en-US" dirty="0" err="1" smtClean="0">
                <a:solidFill>
                  <a:schemeClr val="bg2"/>
                </a:solidFill>
                <a:latin typeface="+mn-lt"/>
              </a:rPr>
              <a:t>F</a:t>
            </a:r>
            <a:r>
              <a:rPr lang="en-US" baseline="-25000" dirty="0" err="1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i="0" dirty="0" smtClean="0">
                <a:solidFill>
                  <a:schemeClr val="bg2"/>
                </a:solidFill>
              </a:rPr>
              <a:t> </a:t>
            </a:r>
            <a:r>
              <a:rPr lang="en-US" i="0" dirty="0">
                <a:solidFill>
                  <a:schemeClr val="bg2"/>
                </a:solidFill>
              </a:rPr>
              <a:t>/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i="0" dirty="0" smtClean="0">
                <a:solidFill>
                  <a:schemeClr val="bg2"/>
                </a:solidFill>
              </a:rPr>
              <a:t>  [</a:t>
            </a:r>
            <a:r>
              <a:rPr lang="en-US" i="0" dirty="0" smtClean="0">
                <a:solidFill>
                  <a:schemeClr val="bg2"/>
                </a:solidFill>
                <a:latin typeface="+mn-lt"/>
              </a:rPr>
              <a:t>m</a:t>
            </a:r>
            <a:r>
              <a:rPr lang="en-US" i="0" baseline="30000" dirty="0" smtClean="0">
                <a:solidFill>
                  <a:schemeClr val="bg2"/>
                </a:solidFill>
                <a:latin typeface="+mn-lt"/>
              </a:rPr>
              <a:t>3</a:t>
            </a:r>
            <a:r>
              <a:rPr lang="en-US" i="0" dirty="0" smtClean="0">
                <a:solidFill>
                  <a:schemeClr val="bg2"/>
                </a:solidFill>
                <a:latin typeface="+mn-lt"/>
              </a:rPr>
              <a:t>/s</a:t>
            </a:r>
            <a:r>
              <a:rPr lang="en-US" i="0" dirty="0">
                <a:solidFill>
                  <a:schemeClr val="bg2"/>
                </a:solidFill>
              </a:rPr>
              <a:t>].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9976" y="6213236"/>
            <a:ext cx="612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bg2"/>
                </a:solidFill>
              </a:rPr>
              <a:t>Note that the flow rate through a closed surface is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F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s</a:t>
            </a:r>
            <a:r>
              <a:rPr lang="en-US" i="0" dirty="0" smtClean="0">
                <a:solidFill>
                  <a:schemeClr val="bg2"/>
                </a:solidFill>
                <a:latin typeface="+mn-lt"/>
              </a:rPr>
              <a:t> =</a:t>
            </a:r>
            <a:r>
              <a:rPr lang="en-US" i="0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F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i="0" dirty="0" smtClean="0">
                <a:solidFill>
                  <a:schemeClr val="bg2"/>
                </a:solidFill>
              </a:rPr>
              <a:t>.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13869" y="5514938"/>
            <a:ext cx="44839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F</a:t>
            </a:r>
            <a:r>
              <a:rPr lang="en-US" baseline="-25000" dirty="0">
                <a:solidFill>
                  <a:schemeClr val="bg2"/>
                </a:solidFill>
                <a:latin typeface="+mn-lt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i="0" dirty="0">
                <a:solidFill>
                  <a:schemeClr val="bg2"/>
                </a:solidFill>
              </a:rPr>
              <a:t>flow </a:t>
            </a:r>
            <a:r>
              <a:rPr lang="en-US" i="0" dirty="0" smtClean="0">
                <a:solidFill>
                  <a:schemeClr val="bg2"/>
                </a:solidFill>
              </a:rPr>
              <a:t>rate of water out of surface [</a:t>
            </a:r>
            <a:r>
              <a:rPr lang="en-US" i="0" dirty="0" smtClean="0">
                <a:solidFill>
                  <a:schemeClr val="bg2"/>
                </a:solidFill>
                <a:latin typeface="+mn-lt"/>
              </a:rPr>
              <a:t>m</a:t>
            </a:r>
            <a:r>
              <a:rPr lang="en-US" i="0" baseline="30000" dirty="0" smtClean="0">
                <a:solidFill>
                  <a:schemeClr val="bg2"/>
                </a:solidFill>
                <a:latin typeface="+mn-lt"/>
              </a:rPr>
              <a:t>3</a:t>
            </a:r>
            <a:r>
              <a:rPr lang="en-US" i="0" dirty="0" smtClean="0">
                <a:solidFill>
                  <a:schemeClr val="bg2"/>
                </a:solidFill>
                <a:latin typeface="+mn-lt"/>
              </a:rPr>
              <a:t>/s</a:t>
            </a:r>
            <a:r>
              <a:rPr lang="en-US" i="0" dirty="0" smtClean="0">
                <a:solidFill>
                  <a:schemeClr val="bg2"/>
                </a:solidFill>
              </a:rPr>
              <a:t>]</a:t>
            </a:r>
            <a:endParaRPr lang="en-US" i="0" dirty="0">
              <a:solidFill>
                <a:schemeClr val="bg2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61323" y="984250"/>
            <a:ext cx="7129779" cy="3694240"/>
            <a:chOff x="361323" y="984250"/>
            <a:chExt cx="7129779" cy="3694240"/>
          </a:xfrm>
        </p:grpSpPr>
        <p:sp>
          <p:nvSpPr>
            <p:cNvPr id="209922" name="Oval 2"/>
            <p:cNvSpPr>
              <a:spLocks noChangeArrowheads="1"/>
            </p:cNvSpPr>
            <p:nvPr/>
          </p:nvSpPr>
          <p:spPr bwMode="auto">
            <a:xfrm>
              <a:off x="1181926" y="2101976"/>
              <a:ext cx="2247902" cy="224472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  <a:alpha val="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4107" name="Line 4"/>
            <p:cNvSpPr>
              <a:spLocks noChangeShapeType="1"/>
            </p:cNvSpPr>
            <p:nvPr/>
          </p:nvSpPr>
          <p:spPr bwMode="auto">
            <a:xfrm>
              <a:off x="2309052" y="1368551"/>
              <a:ext cx="0" cy="19177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8" name="Line 5"/>
            <p:cNvSpPr>
              <a:spLocks noChangeShapeType="1"/>
            </p:cNvSpPr>
            <p:nvPr/>
          </p:nvSpPr>
          <p:spPr bwMode="auto">
            <a:xfrm flipV="1">
              <a:off x="721551" y="3286252"/>
              <a:ext cx="1587501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9" name="Line 6"/>
            <p:cNvSpPr>
              <a:spLocks noChangeShapeType="1"/>
            </p:cNvSpPr>
            <p:nvPr/>
          </p:nvSpPr>
          <p:spPr bwMode="auto">
            <a:xfrm>
              <a:off x="2309052" y="3286252"/>
              <a:ext cx="19113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3" name="Line 11"/>
            <p:cNvSpPr>
              <a:spLocks noChangeShapeType="1"/>
            </p:cNvSpPr>
            <p:nvPr/>
          </p:nvSpPr>
          <p:spPr bwMode="auto">
            <a:xfrm flipH="1">
              <a:off x="2335709" y="3646615"/>
              <a:ext cx="3175" cy="10318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4" name="Line 12"/>
            <p:cNvSpPr>
              <a:spLocks noChangeShapeType="1"/>
            </p:cNvSpPr>
            <p:nvPr/>
          </p:nvSpPr>
          <p:spPr bwMode="auto">
            <a:xfrm flipH="1" flipV="1">
              <a:off x="2309052" y="1792414"/>
              <a:ext cx="3175" cy="121761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5" name="Line 13"/>
            <p:cNvSpPr>
              <a:spLocks noChangeShapeType="1"/>
            </p:cNvSpPr>
            <p:nvPr/>
          </p:nvSpPr>
          <p:spPr bwMode="auto">
            <a:xfrm rot="8047814">
              <a:off x="1556576" y="2175001"/>
              <a:ext cx="15875" cy="9540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6" name="Line 14"/>
            <p:cNvSpPr>
              <a:spLocks noChangeShapeType="1"/>
            </p:cNvSpPr>
            <p:nvPr/>
          </p:nvSpPr>
          <p:spPr bwMode="auto">
            <a:xfrm rot="8047814" flipV="1">
              <a:off x="2917065" y="3462464"/>
              <a:ext cx="30163" cy="10493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" name="Line 15"/>
            <p:cNvSpPr>
              <a:spLocks noChangeShapeType="1"/>
            </p:cNvSpPr>
            <p:nvPr/>
          </p:nvSpPr>
          <p:spPr bwMode="auto">
            <a:xfrm rot="2320550" flipV="1">
              <a:off x="2888490" y="2109914"/>
              <a:ext cx="36513" cy="10731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8" name="Line 16"/>
            <p:cNvSpPr>
              <a:spLocks noChangeShapeType="1"/>
            </p:cNvSpPr>
            <p:nvPr/>
          </p:nvSpPr>
          <p:spPr bwMode="auto">
            <a:xfrm rot="2320550" flipH="1">
              <a:off x="1674052" y="3529140"/>
              <a:ext cx="14288" cy="1004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9" name="Line 17"/>
            <p:cNvSpPr>
              <a:spLocks noChangeShapeType="1"/>
            </p:cNvSpPr>
            <p:nvPr/>
          </p:nvSpPr>
          <p:spPr bwMode="auto">
            <a:xfrm rot="5400000" flipV="1">
              <a:off x="3188528" y="2725864"/>
              <a:ext cx="0" cy="111760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0" name="Line 18"/>
            <p:cNvSpPr>
              <a:spLocks noChangeShapeType="1"/>
            </p:cNvSpPr>
            <p:nvPr/>
          </p:nvSpPr>
          <p:spPr bwMode="auto">
            <a:xfrm rot="5400000">
              <a:off x="1393064" y="2708401"/>
              <a:ext cx="0" cy="115411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2" name="Oval 20"/>
            <p:cNvSpPr>
              <a:spLocks noChangeArrowheads="1"/>
            </p:cNvSpPr>
            <p:nvPr/>
          </p:nvSpPr>
          <p:spPr bwMode="auto">
            <a:xfrm>
              <a:off x="2189989" y="3160839"/>
              <a:ext cx="266700" cy="25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98790" y="4146419"/>
              <a:ext cx="329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bg1"/>
                  </a:solidFill>
                </a:rPr>
                <a:t>Water nozzle (omnidirectional)</a:t>
              </a:r>
              <a:endParaRPr lang="en-US" i="0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H="1" flipV="1">
              <a:off x="2486347" y="3431570"/>
              <a:ext cx="1606682" cy="80297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0" name="Text Box 195"/>
            <p:cNvSpPr txBox="1">
              <a:spLocks noChangeArrowheads="1"/>
            </p:cNvSpPr>
            <p:nvPr/>
          </p:nvSpPr>
          <p:spPr bwMode="auto">
            <a:xfrm>
              <a:off x="361323" y="1454627"/>
              <a:ext cx="18436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N</a:t>
              </a:r>
              <a:r>
                <a:rPr lang="en-US" i="0" dirty="0" smtClean="0">
                  <a:solidFill>
                    <a:srgbClr val="FF0000"/>
                  </a:solidFill>
                </a:rPr>
                <a:t>  streamlines</a:t>
              </a:r>
              <a:endParaRPr lang="en-US" i="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04430" y="1545545"/>
              <a:ext cx="1812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0" dirty="0" smtClean="0">
                  <a:solidFill>
                    <a:schemeClr val="bg1"/>
                  </a:solidFill>
                </a:rPr>
                <a:t>Water streams</a:t>
              </a:r>
              <a:endParaRPr lang="en-US" i="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3" name="Object 23"/>
            <p:cNvGraphicFramePr>
              <a:graphicFrameLocks noChangeAspect="1"/>
            </p:cNvGraphicFramePr>
            <p:nvPr/>
          </p:nvGraphicFramePr>
          <p:xfrm>
            <a:off x="408668" y="4220317"/>
            <a:ext cx="222250" cy="244475"/>
          </p:xfrm>
          <a:graphic>
            <a:graphicData uri="http://schemas.openxmlformats.org/presentationml/2006/ole">
              <p:oleObj spid="_x0000_s222385" name="Equation" r:id="rId4" imgW="126835" imgH="139518" progId="Equation.DSMT4">
                <p:embed/>
              </p:oleObj>
            </a:graphicData>
          </a:graphic>
        </p:graphicFrame>
        <p:graphicFrame>
          <p:nvGraphicFramePr>
            <p:cNvPr id="222210" name="Object 2"/>
            <p:cNvGraphicFramePr>
              <a:graphicFrameLocks noChangeAspect="1"/>
            </p:cNvGraphicFramePr>
            <p:nvPr/>
          </p:nvGraphicFramePr>
          <p:xfrm>
            <a:off x="4360863" y="3149600"/>
            <a:ext cx="244475" cy="288925"/>
          </p:xfrm>
          <a:graphic>
            <a:graphicData uri="http://schemas.openxmlformats.org/presentationml/2006/ole">
              <p:oleObj spid="_x0000_s222386" name="Equation" r:id="rId5" imgW="139579" imgH="164957" progId="Equation.DSMT4">
                <p:embed/>
              </p:oleObj>
            </a:graphicData>
          </a:graphic>
        </p:graphicFrame>
        <p:graphicFrame>
          <p:nvGraphicFramePr>
            <p:cNvPr id="222211" name="Object 3"/>
            <p:cNvGraphicFramePr>
              <a:graphicFrameLocks noChangeAspect="1"/>
            </p:cNvGraphicFramePr>
            <p:nvPr/>
          </p:nvGraphicFramePr>
          <p:xfrm>
            <a:off x="2184400" y="984250"/>
            <a:ext cx="222250" cy="222250"/>
          </p:xfrm>
          <a:graphic>
            <a:graphicData uri="http://schemas.openxmlformats.org/presentationml/2006/ole">
              <p:oleObj spid="_x0000_s222387" name="Equation" r:id="rId6" imgW="126725" imgH="126725" progId="Equation.DSMT4">
                <p:embed/>
              </p:oleObj>
            </a:graphicData>
          </a:graphic>
        </p:graphicFrame>
        <p:graphicFrame>
          <p:nvGraphicFramePr>
            <p:cNvPr id="2222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3485222"/>
                </p:ext>
              </p:extLst>
            </p:nvPr>
          </p:nvGraphicFramePr>
          <p:xfrm>
            <a:off x="1979613" y="2713038"/>
            <a:ext cx="311150" cy="400050"/>
          </p:xfrm>
          <a:graphic>
            <a:graphicData uri="http://schemas.openxmlformats.org/presentationml/2006/ole">
              <p:oleObj spid="_x0000_s222388" name="Equation" r:id="rId7" imgW="177480" imgH="228600" progId="Equation.DSMT4">
                <p:embed/>
              </p:oleObj>
            </a:graphicData>
          </a:graphic>
        </p:graphicFrame>
        <p:graphicFrame>
          <p:nvGraphicFramePr>
            <p:cNvPr id="222389" name="Object 181"/>
            <p:cNvGraphicFramePr>
              <a:graphicFrameLocks noChangeAspect="1"/>
            </p:cNvGraphicFramePr>
            <p:nvPr/>
          </p:nvGraphicFramePr>
          <p:xfrm>
            <a:off x="3556000" y="2474913"/>
            <a:ext cx="244475" cy="311150"/>
          </p:xfrm>
          <a:graphic>
            <a:graphicData uri="http://schemas.openxmlformats.org/presentationml/2006/ole">
              <p:oleObj spid="_x0000_s222389" name="Equation" r:id="rId8" imgW="139680" imgH="17748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1918952" y="0"/>
            <a:ext cx="513867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Analogy (cont.)</a:t>
            </a:r>
            <a:endParaRPr lang="en-US" sz="4000" i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E523-EF95-4EC4-AB79-14293729C8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84369" y="858702"/>
            <a:ext cx="64515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bg1"/>
                </a:solidFill>
              </a:rPr>
              <a:t>Here is a real “flux fountain”</a:t>
            </a:r>
          </a:p>
          <a:p>
            <a:pPr algn="ctr"/>
            <a:r>
              <a:rPr lang="en-US" i="0" dirty="0" smtClean="0">
                <a:solidFill>
                  <a:schemeClr val="bg1"/>
                </a:solidFill>
              </a:rPr>
              <a:t> (</a:t>
            </a:r>
            <a:r>
              <a:rPr lang="en-US" i="0" dirty="0">
                <a:solidFill>
                  <a:schemeClr val="bg1"/>
                </a:solidFill>
              </a:rPr>
              <a:t>W</a:t>
            </a:r>
            <a:r>
              <a:rPr lang="en-US" i="0" dirty="0" smtClean="0">
                <a:solidFill>
                  <a:schemeClr val="bg1"/>
                </a:solidFill>
              </a:rPr>
              <a:t>ortham fountain, </a:t>
            </a:r>
            <a:r>
              <a:rPr lang="en-US" i="0" dirty="0" smtClean="0">
                <a:solidFill>
                  <a:schemeClr val="bg1"/>
                </a:solidFill>
              </a:rPr>
              <a:t>a.k.a. </a:t>
            </a:r>
            <a:r>
              <a:rPr lang="en-US" i="0" dirty="0" smtClean="0">
                <a:solidFill>
                  <a:schemeClr val="bg1"/>
                </a:solidFill>
              </a:rPr>
              <a:t>the “Dandelion” on Allen Parkway).</a:t>
            </a:r>
            <a:endParaRPr lang="en-US" i="0" dirty="0">
              <a:solidFill>
                <a:schemeClr val="bg1"/>
              </a:solidFill>
            </a:endParaRPr>
          </a:p>
        </p:txBody>
      </p:sp>
      <p:pic>
        <p:nvPicPr>
          <p:cNvPr id="225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949" y="1769609"/>
            <a:ext cx="61118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11393</TotalTime>
  <Words>1461</Words>
  <Application>Microsoft Office PowerPoint</Application>
  <PresentationFormat>On-screen Show (4:3)</PresentationFormat>
  <Paragraphs>270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Soaring</vt:lpstr>
      <vt:lpstr>Photo Editor Photo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Jackson, David R</dc:creator>
  <cp:lastModifiedBy>Anonymous</cp:lastModifiedBy>
  <cp:revision>1026</cp:revision>
  <cp:lastPrinted>1999-08-25T18:07:04Z</cp:lastPrinted>
  <dcterms:created xsi:type="dcterms:W3CDTF">1999-08-24T13:57:19Z</dcterms:created>
  <dcterms:modified xsi:type="dcterms:W3CDTF">2023-02-15T17:51:37Z</dcterms:modified>
</cp:coreProperties>
</file>