
<file path=[Content_Types].xml><?xml version="1.0" encoding="utf-8"?>
<Types xmlns="http://schemas.openxmlformats.org/package/2006/content-types">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60"/>
  </p:notesMasterIdLst>
  <p:handoutMasterIdLst>
    <p:handoutMasterId r:id="rId61"/>
  </p:handoutMasterIdLst>
  <p:sldIdLst>
    <p:sldId id="256" r:id="rId2"/>
    <p:sldId id="258" r:id="rId3"/>
    <p:sldId id="260" r:id="rId4"/>
    <p:sldId id="261" r:id="rId5"/>
    <p:sldId id="262" r:id="rId6"/>
    <p:sldId id="263" r:id="rId7"/>
    <p:sldId id="264" r:id="rId8"/>
    <p:sldId id="265" r:id="rId9"/>
    <p:sldId id="266" r:id="rId10"/>
    <p:sldId id="267" r:id="rId11"/>
    <p:sldId id="268" r:id="rId12"/>
    <p:sldId id="269" r:id="rId13"/>
    <p:sldId id="314" r:id="rId14"/>
    <p:sldId id="315"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Lst>
  <p:sldSz cx="9144000" cy="6858000" type="screen4x3"/>
  <p:notesSz cx="6858000" cy="9144000"/>
  <p:defaultTextStyle>
    <a:defPPr>
      <a:defRPr lang="en-US"/>
    </a:defPPr>
    <a:lvl1pPr algn="l" rtl="0" fontAlgn="base">
      <a:spcBef>
        <a:spcPct val="0"/>
      </a:spcBef>
      <a:spcAft>
        <a:spcPct val="0"/>
      </a:spcAft>
      <a:defRPr sz="3600" kern="1200">
        <a:solidFill>
          <a:schemeClr val="tx1"/>
        </a:solidFill>
        <a:latin typeface="Arial" pitchFamily="34" charset="0"/>
        <a:ea typeface="+mn-ea"/>
        <a:cs typeface="+mn-cs"/>
      </a:defRPr>
    </a:lvl1pPr>
    <a:lvl2pPr marL="457200" algn="l" rtl="0" fontAlgn="base">
      <a:spcBef>
        <a:spcPct val="0"/>
      </a:spcBef>
      <a:spcAft>
        <a:spcPct val="0"/>
      </a:spcAft>
      <a:defRPr sz="3600" kern="1200">
        <a:solidFill>
          <a:schemeClr val="tx1"/>
        </a:solidFill>
        <a:latin typeface="Arial" pitchFamily="34" charset="0"/>
        <a:ea typeface="+mn-ea"/>
        <a:cs typeface="+mn-cs"/>
      </a:defRPr>
    </a:lvl2pPr>
    <a:lvl3pPr marL="914400" algn="l" rtl="0" fontAlgn="base">
      <a:spcBef>
        <a:spcPct val="0"/>
      </a:spcBef>
      <a:spcAft>
        <a:spcPct val="0"/>
      </a:spcAft>
      <a:defRPr sz="3600" kern="1200">
        <a:solidFill>
          <a:schemeClr val="tx1"/>
        </a:solidFill>
        <a:latin typeface="Arial" pitchFamily="34" charset="0"/>
        <a:ea typeface="+mn-ea"/>
        <a:cs typeface="+mn-cs"/>
      </a:defRPr>
    </a:lvl3pPr>
    <a:lvl4pPr marL="1371600" algn="l" rtl="0" fontAlgn="base">
      <a:spcBef>
        <a:spcPct val="0"/>
      </a:spcBef>
      <a:spcAft>
        <a:spcPct val="0"/>
      </a:spcAft>
      <a:defRPr sz="3600" kern="1200">
        <a:solidFill>
          <a:schemeClr val="tx1"/>
        </a:solidFill>
        <a:latin typeface="Arial" pitchFamily="34" charset="0"/>
        <a:ea typeface="+mn-ea"/>
        <a:cs typeface="+mn-cs"/>
      </a:defRPr>
    </a:lvl4pPr>
    <a:lvl5pPr marL="1828800" algn="l" rtl="0" fontAlgn="base">
      <a:spcBef>
        <a:spcPct val="0"/>
      </a:spcBef>
      <a:spcAft>
        <a:spcPct val="0"/>
      </a:spcAft>
      <a:defRPr sz="3600" kern="1200">
        <a:solidFill>
          <a:schemeClr val="tx1"/>
        </a:solidFill>
        <a:latin typeface="Arial" pitchFamily="34" charset="0"/>
        <a:ea typeface="+mn-ea"/>
        <a:cs typeface="+mn-cs"/>
      </a:defRPr>
    </a:lvl5pPr>
    <a:lvl6pPr marL="2286000" algn="l" defTabSz="914400" rtl="0" eaLnBrk="1" latinLnBrk="0" hangingPunct="1">
      <a:defRPr sz="3600" kern="1200">
        <a:solidFill>
          <a:schemeClr val="tx1"/>
        </a:solidFill>
        <a:latin typeface="Arial" pitchFamily="34" charset="0"/>
        <a:ea typeface="+mn-ea"/>
        <a:cs typeface="+mn-cs"/>
      </a:defRPr>
    </a:lvl6pPr>
    <a:lvl7pPr marL="2743200" algn="l" defTabSz="914400" rtl="0" eaLnBrk="1" latinLnBrk="0" hangingPunct="1">
      <a:defRPr sz="3600" kern="1200">
        <a:solidFill>
          <a:schemeClr val="tx1"/>
        </a:solidFill>
        <a:latin typeface="Arial" pitchFamily="34" charset="0"/>
        <a:ea typeface="+mn-ea"/>
        <a:cs typeface="+mn-cs"/>
      </a:defRPr>
    </a:lvl7pPr>
    <a:lvl8pPr marL="3200400" algn="l" defTabSz="914400" rtl="0" eaLnBrk="1" latinLnBrk="0" hangingPunct="1">
      <a:defRPr sz="3600" kern="1200">
        <a:solidFill>
          <a:schemeClr val="tx1"/>
        </a:solidFill>
        <a:latin typeface="Arial" pitchFamily="34" charset="0"/>
        <a:ea typeface="+mn-ea"/>
        <a:cs typeface="+mn-cs"/>
      </a:defRPr>
    </a:lvl8pPr>
    <a:lvl9pPr marL="3657600" algn="l" defTabSz="914400" rtl="0" eaLnBrk="1" latinLnBrk="0" hangingPunct="1">
      <a:defRPr sz="3600" kern="1200">
        <a:solidFill>
          <a:schemeClr val="tx1"/>
        </a:solidFill>
        <a:latin typeface="Arial" pitchFamily="34"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616" autoAdjust="0"/>
    <p:restoredTop sz="90929"/>
  </p:normalViewPr>
  <p:slideViewPr>
    <p:cSldViewPr>
      <p:cViewPr>
        <p:scale>
          <a:sx n="90" d="100"/>
          <a:sy n="90" d="100"/>
        </p:scale>
        <p:origin x="-1050" y="-2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image" Target="../media/image7.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1.wmf"/><Relationship Id="rId5" Type="http://schemas.openxmlformats.org/officeDocument/2006/relationships/image" Target="../media/image16.wmf"/><Relationship Id="rId4" Type="http://schemas.openxmlformats.org/officeDocument/2006/relationships/image" Target="../media/image15.wmf"/></Relationships>
</file>

<file path=ppt/drawings/_rels/vmlDrawing25.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28.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9.w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35.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24.w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37.v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image" Target="../media/image26.wmf"/></Relationships>
</file>

<file path=ppt/drawings/_rels/vmlDrawing38.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26.wmf"/></Relationships>
</file>

<file path=ppt/drawings/_rels/vmlDrawing39.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29.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40.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31.wmf"/></Relationships>
</file>

<file path=ppt/drawings/_rels/vmlDrawing41.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32.w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43.v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image" Target="../media/image26.w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47.v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image" Target="../media/image34.wmf"/></Relationships>
</file>

<file path=ppt/drawings/_rels/vmlDrawing48.v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image" Target="../media/image34.wmf"/></Relationships>
</file>

<file path=ppt/drawings/_rels/vmlDrawing49.v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image" Target="../media/image3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50.v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image" Target="../media/image37.w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52.v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image" Target="../media/image40.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35524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14400" y="4343400"/>
            <a:ext cx="5029200" cy="4114800"/>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3491" name="Rectangle 3"/>
          <p:cNvSpPr>
            <a:spLocks noGrp="1" noRot="1" noChangeAspect="1" noChangeArrowheads="1" noTextEdit="1"/>
          </p:cNvSpPr>
          <p:nvPr>
            <p:ph type="sldImg" idx="2"/>
          </p:nvPr>
        </p:nvSpPr>
        <p:spPr bwMode="auto">
          <a:xfrm>
            <a:off x="1149350" y="692150"/>
            <a:ext cx="4559300" cy="3416300"/>
          </a:xfrm>
          <a:prstGeom prst="rect">
            <a:avLst/>
          </a:prstGeom>
          <a:noFill/>
          <a:ln w="12700">
            <a:solidFill>
              <a:schemeClr val="tx1"/>
            </a:solidFill>
            <a:miter lim="800000"/>
            <a:headEnd/>
            <a:tailEnd/>
          </a:ln>
        </p:spPr>
      </p:sp>
    </p:spTree>
    <p:extLst>
      <p:ext uri="{BB962C8B-B14F-4D97-AF65-F5344CB8AC3E}">
        <p14:creationId xmlns:p14="http://schemas.microsoft.com/office/powerpoint/2010/main" val="37744044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body" idx="1"/>
          </p:nvPr>
        </p:nvSpPr>
        <p:spPr>
          <a:noFill/>
          <a:ln w="9525"/>
        </p:spPr>
        <p:txBody>
          <a:bodyPr/>
          <a:lstStyle/>
          <a:p>
            <a:endParaRPr lang="en-US" smtClean="0"/>
          </a:p>
        </p:txBody>
      </p:sp>
      <p:sp>
        <p:nvSpPr>
          <p:cNvPr id="64515" name="Rectangle 3"/>
          <p:cNvSpPr>
            <a:spLocks noGrp="1" noRot="1" noChangeAspect="1" noChangeArrowheads="1" noTextEdit="1"/>
          </p:cNvSpPr>
          <p:nvPr>
            <p:ph type="sldImg"/>
          </p:nvPr>
        </p:nvSpPr>
        <p:spPr>
          <a:xfrm>
            <a:off x="1150938" y="692150"/>
            <a:ext cx="4556125" cy="3416300"/>
          </a:xfrm>
          <a:ln cap="flat"/>
        </p:spPr>
      </p:sp>
    </p:spTree>
    <p:extLst>
      <p:ext uri="{BB962C8B-B14F-4D97-AF65-F5344CB8AC3E}">
        <p14:creationId xmlns:p14="http://schemas.microsoft.com/office/powerpoint/2010/main" val="22185708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xfrm>
            <a:off x="1143000" y="685800"/>
            <a:ext cx="4572000" cy="3429000"/>
          </a:xfrm>
          <a:solidFill>
            <a:srgbClr val="FFFFFF"/>
          </a:solidFill>
          <a:ln/>
        </p:spPr>
      </p:sp>
      <p:sp>
        <p:nvSpPr>
          <p:cNvPr id="73731" name="Rectangle 3"/>
          <p:cNvSpPr>
            <a:spLocks noGrp="1" noChangeArrowheads="1"/>
          </p:cNvSpPr>
          <p:nvPr>
            <p:ph type="body" idx="1"/>
          </p:nvPr>
        </p:nvSpPr>
        <p:spPr>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34889067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xfrm>
            <a:off x="1143000" y="685800"/>
            <a:ext cx="4572000" cy="3429000"/>
          </a:xfrm>
          <a:solidFill>
            <a:srgbClr val="FFFFFF"/>
          </a:solidFill>
          <a:ln/>
        </p:spPr>
      </p:sp>
      <p:sp>
        <p:nvSpPr>
          <p:cNvPr id="74755" name="Rectangle 3"/>
          <p:cNvSpPr>
            <a:spLocks noGrp="1" noChangeArrowheads="1"/>
          </p:cNvSpPr>
          <p:nvPr>
            <p:ph type="body" idx="1"/>
          </p:nvPr>
        </p:nvSpPr>
        <p:spPr>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11082797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xfrm>
            <a:off x="1143000" y="685800"/>
            <a:ext cx="4572000" cy="3429000"/>
          </a:xfrm>
          <a:solidFill>
            <a:srgbClr val="FFFFFF"/>
          </a:solidFill>
          <a:ln/>
        </p:spPr>
      </p:sp>
      <p:sp>
        <p:nvSpPr>
          <p:cNvPr id="75779" name="Rectangle 3"/>
          <p:cNvSpPr>
            <a:spLocks noGrp="1" noChangeArrowheads="1"/>
          </p:cNvSpPr>
          <p:nvPr>
            <p:ph type="body" idx="1"/>
          </p:nvPr>
        </p:nvSpPr>
        <p:spPr>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14945801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xfrm>
            <a:off x="1143000" y="685800"/>
            <a:ext cx="4572000" cy="3429000"/>
          </a:xfrm>
          <a:solidFill>
            <a:srgbClr val="FFFFFF"/>
          </a:solidFill>
          <a:ln/>
        </p:spPr>
      </p:sp>
      <p:sp>
        <p:nvSpPr>
          <p:cNvPr id="76803" name="Rectangle 3"/>
          <p:cNvSpPr>
            <a:spLocks noGrp="1" noChangeArrowheads="1"/>
          </p:cNvSpPr>
          <p:nvPr>
            <p:ph type="body" idx="1"/>
          </p:nvPr>
        </p:nvSpPr>
        <p:spPr>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40628384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xfrm>
            <a:off x="1143000" y="685800"/>
            <a:ext cx="4572000" cy="3429000"/>
          </a:xfrm>
          <a:solidFill>
            <a:srgbClr val="FFFFFF"/>
          </a:solidFill>
          <a:ln/>
        </p:spPr>
      </p:sp>
      <p:sp>
        <p:nvSpPr>
          <p:cNvPr id="77827" name="Rectangle 3"/>
          <p:cNvSpPr>
            <a:spLocks noGrp="1" noChangeArrowheads="1"/>
          </p:cNvSpPr>
          <p:nvPr>
            <p:ph type="body" idx="1"/>
          </p:nvPr>
        </p:nvSpPr>
        <p:spPr>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2302700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xfrm>
            <a:off x="1143000" y="685800"/>
            <a:ext cx="4572000" cy="3429000"/>
          </a:xfrm>
          <a:solidFill>
            <a:srgbClr val="FFFFFF"/>
          </a:solidFill>
          <a:ln/>
        </p:spPr>
      </p:sp>
      <p:sp>
        <p:nvSpPr>
          <p:cNvPr id="78851" name="Rectangle 3"/>
          <p:cNvSpPr>
            <a:spLocks noGrp="1" noChangeArrowheads="1"/>
          </p:cNvSpPr>
          <p:nvPr>
            <p:ph type="body" idx="1"/>
          </p:nvPr>
        </p:nvSpPr>
        <p:spPr>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23085715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xfrm>
            <a:off x="1143000" y="685800"/>
            <a:ext cx="4572000" cy="3429000"/>
          </a:xfrm>
          <a:solidFill>
            <a:srgbClr val="FFFFFF"/>
          </a:solidFill>
          <a:ln/>
        </p:spPr>
      </p:sp>
      <p:sp>
        <p:nvSpPr>
          <p:cNvPr id="79875" name="Rectangle 3"/>
          <p:cNvSpPr>
            <a:spLocks noGrp="1" noChangeArrowheads="1"/>
          </p:cNvSpPr>
          <p:nvPr>
            <p:ph type="body" idx="1"/>
          </p:nvPr>
        </p:nvSpPr>
        <p:spPr>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25364856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xfrm>
            <a:off x="1143000" y="685800"/>
            <a:ext cx="4572000" cy="3429000"/>
          </a:xfrm>
          <a:solidFill>
            <a:srgbClr val="FFFFFF"/>
          </a:solidFill>
          <a:ln/>
        </p:spPr>
      </p:sp>
      <p:sp>
        <p:nvSpPr>
          <p:cNvPr id="80899" name="Rectangle 3"/>
          <p:cNvSpPr>
            <a:spLocks noGrp="1" noChangeArrowheads="1"/>
          </p:cNvSpPr>
          <p:nvPr>
            <p:ph type="body" idx="1"/>
          </p:nvPr>
        </p:nvSpPr>
        <p:spPr>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37199593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xfrm>
            <a:off x="1143000" y="685800"/>
            <a:ext cx="4572000" cy="3429000"/>
          </a:xfrm>
          <a:solidFill>
            <a:srgbClr val="FFFFFF"/>
          </a:solidFill>
          <a:ln/>
        </p:spPr>
      </p:sp>
      <p:sp>
        <p:nvSpPr>
          <p:cNvPr id="81923" name="Rectangle 3"/>
          <p:cNvSpPr>
            <a:spLocks noGrp="1" noChangeArrowheads="1"/>
          </p:cNvSpPr>
          <p:nvPr>
            <p:ph type="body" idx="1"/>
          </p:nvPr>
        </p:nvSpPr>
        <p:spPr>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7613169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xfrm>
            <a:off x="1143000" y="685800"/>
            <a:ext cx="4572000" cy="3429000"/>
          </a:xfrm>
          <a:solidFill>
            <a:srgbClr val="FFFFFF"/>
          </a:solidFill>
          <a:ln/>
        </p:spPr>
      </p:sp>
      <p:sp>
        <p:nvSpPr>
          <p:cNvPr id="82947" name="Rectangle 3"/>
          <p:cNvSpPr>
            <a:spLocks noGrp="1" noChangeArrowheads="1"/>
          </p:cNvSpPr>
          <p:nvPr>
            <p:ph type="body" idx="1"/>
          </p:nvPr>
        </p:nvSpPr>
        <p:spPr>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28747691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xfrm>
            <a:off x="1143000" y="685800"/>
            <a:ext cx="4572000" cy="3429000"/>
          </a:xfrm>
          <a:solidFill>
            <a:srgbClr val="FFFFFF"/>
          </a:solidFill>
          <a:ln/>
        </p:spPr>
      </p:sp>
      <p:sp>
        <p:nvSpPr>
          <p:cNvPr id="65539" name="Rectangle 3"/>
          <p:cNvSpPr>
            <a:spLocks noGrp="1" noChangeArrowheads="1"/>
          </p:cNvSpPr>
          <p:nvPr>
            <p:ph type="body" idx="1"/>
          </p:nvPr>
        </p:nvSpPr>
        <p:spPr>
          <a:solidFill>
            <a:srgbClr val="FFFFFF"/>
          </a:solidFill>
          <a:ln>
            <a:solidFill>
              <a:srgbClr val="000000"/>
            </a:solidFill>
          </a:ln>
        </p:spPr>
        <p:txBody>
          <a:bodyPr/>
          <a:lstStyle/>
          <a:p>
            <a:r>
              <a:rPr lang="en-US" smtClean="0"/>
              <a:t>You can click on the blue text to jump to the subject that you want to learn about now.</a:t>
            </a:r>
          </a:p>
        </p:txBody>
      </p:sp>
    </p:spTree>
    <p:extLst>
      <p:ext uri="{BB962C8B-B14F-4D97-AF65-F5344CB8AC3E}">
        <p14:creationId xmlns:p14="http://schemas.microsoft.com/office/powerpoint/2010/main" val="20523514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xfrm>
            <a:off x="1143000" y="685800"/>
            <a:ext cx="4572000" cy="3429000"/>
          </a:xfrm>
          <a:solidFill>
            <a:srgbClr val="FFFFFF"/>
          </a:solidFill>
          <a:ln/>
        </p:spPr>
      </p:sp>
      <p:sp>
        <p:nvSpPr>
          <p:cNvPr id="83971" name="Rectangle 3"/>
          <p:cNvSpPr>
            <a:spLocks noGrp="1" noChangeArrowheads="1"/>
          </p:cNvSpPr>
          <p:nvPr>
            <p:ph type="body" idx="1"/>
          </p:nvPr>
        </p:nvSpPr>
        <p:spPr>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15897988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xfrm>
            <a:off x="1143000" y="685800"/>
            <a:ext cx="4572000" cy="3429000"/>
          </a:xfrm>
          <a:solidFill>
            <a:srgbClr val="FFFFFF"/>
          </a:solidFill>
          <a:ln/>
        </p:spPr>
      </p:sp>
      <p:sp>
        <p:nvSpPr>
          <p:cNvPr id="84995" name="Rectangle 3"/>
          <p:cNvSpPr>
            <a:spLocks noGrp="1" noChangeArrowheads="1"/>
          </p:cNvSpPr>
          <p:nvPr>
            <p:ph type="body" idx="1"/>
          </p:nvPr>
        </p:nvSpPr>
        <p:spPr>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41227918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xfrm>
            <a:off x="1143000" y="685800"/>
            <a:ext cx="4572000" cy="3429000"/>
          </a:xfrm>
          <a:solidFill>
            <a:srgbClr val="FFFFFF"/>
          </a:solidFill>
          <a:ln/>
        </p:spPr>
      </p:sp>
      <p:sp>
        <p:nvSpPr>
          <p:cNvPr id="86019" name="Rectangle 3"/>
          <p:cNvSpPr>
            <a:spLocks noGrp="1" noChangeArrowheads="1"/>
          </p:cNvSpPr>
          <p:nvPr>
            <p:ph type="body" idx="1"/>
          </p:nvPr>
        </p:nvSpPr>
        <p:spPr>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15720454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xfrm>
            <a:off x="1143000" y="685800"/>
            <a:ext cx="4572000" cy="3429000"/>
          </a:xfrm>
          <a:solidFill>
            <a:srgbClr val="FFFFFF"/>
          </a:solidFill>
          <a:ln/>
        </p:spPr>
      </p:sp>
      <p:sp>
        <p:nvSpPr>
          <p:cNvPr id="87043" name="Rectangle 3"/>
          <p:cNvSpPr>
            <a:spLocks noGrp="1" noChangeArrowheads="1"/>
          </p:cNvSpPr>
          <p:nvPr>
            <p:ph type="body" idx="1"/>
          </p:nvPr>
        </p:nvSpPr>
        <p:spPr>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2841398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xfrm>
            <a:off x="1143000" y="685800"/>
            <a:ext cx="4572000" cy="3429000"/>
          </a:xfrm>
          <a:solidFill>
            <a:srgbClr val="FFFFFF"/>
          </a:solidFill>
          <a:ln/>
        </p:spPr>
      </p:sp>
      <p:sp>
        <p:nvSpPr>
          <p:cNvPr id="88067" name="Rectangle 3"/>
          <p:cNvSpPr>
            <a:spLocks noGrp="1" noChangeArrowheads="1"/>
          </p:cNvSpPr>
          <p:nvPr>
            <p:ph type="body" idx="1"/>
          </p:nvPr>
        </p:nvSpPr>
        <p:spPr>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3371732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xfrm>
            <a:off x="1143000" y="685800"/>
            <a:ext cx="4572000" cy="3429000"/>
          </a:xfrm>
          <a:solidFill>
            <a:srgbClr val="FFFFFF"/>
          </a:solidFill>
          <a:ln/>
        </p:spPr>
      </p:sp>
      <p:sp>
        <p:nvSpPr>
          <p:cNvPr id="89091" name="Rectangle 3"/>
          <p:cNvSpPr>
            <a:spLocks noGrp="1" noChangeArrowheads="1"/>
          </p:cNvSpPr>
          <p:nvPr>
            <p:ph type="body" idx="1"/>
          </p:nvPr>
        </p:nvSpPr>
        <p:spPr>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24748105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xfrm>
            <a:off x="1143000" y="685800"/>
            <a:ext cx="4572000" cy="3429000"/>
          </a:xfrm>
          <a:solidFill>
            <a:srgbClr val="FFFFFF"/>
          </a:solidFill>
          <a:ln/>
        </p:spPr>
      </p:sp>
      <p:sp>
        <p:nvSpPr>
          <p:cNvPr id="90115" name="Rectangle 3"/>
          <p:cNvSpPr>
            <a:spLocks noGrp="1" noChangeArrowheads="1"/>
          </p:cNvSpPr>
          <p:nvPr>
            <p:ph type="body" idx="1"/>
          </p:nvPr>
        </p:nvSpPr>
        <p:spPr>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6503631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xfrm>
            <a:off x="1143000" y="685800"/>
            <a:ext cx="4572000" cy="3429000"/>
          </a:xfrm>
          <a:solidFill>
            <a:srgbClr val="FFFFFF"/>
          </a:solidFill>
          <a:ln/>
        </p:spPr>
      </p:sp>
      <p:sp>
        <p:nvSpPr>
          <p:cNvPr id="91139" name="Rectangle 3"/>
          <p:cNvSpPr>
            <a:spLocks noGrp="1" noChangeArrowheads="1"/>
          </p:cNvSpPr>
          <p:nvPr>
            <p:ph type="body" idx="1"/>
          </p:nvPr>
        </p:nvSpPr>
        <p:spPr>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6582106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xfrm>
            <a:off x="1143000" y="685800"/>
            <a:ext cx="4572000" cy="3429000"/>
          </a:xfrm>
          <a:solidFill>
            <a:srgbClr val="FFFFFF"/>
          </a:solidFill>
          <a:ln/>
        </p:spPr>
      </p:sp>
      <p:sp>
        <p:nvSpPr>
          <p:cNvPr id="92163" name="Rectangle 3"/>
          <p:cNvSpPr>
            <a:spLocks noGrp="1" noChangeArrowheads="1"/>
          </p:cNvSpPr>
          <p:nvPr>
            <p:ph type="body" idx="1"/>
          </p:nvPr>
        </p:nvSpPr>
        <p:spPr>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29405615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xfrm>
            <a:off x="1143000" y="685800"/>
            <a:ext cx="4572000" cy="3429000"/>
          </a:xfrm>
          <a:solidFill>
            <a:srgbClr val="FFFFFF"/>
          </a:solidFill>
          <a:ln/>
        </p:spPr>
      </p:sp>
      <p:sp>
        <p:nvSpPr>
          <p:cNvPr id="93187" name="Rectangle 3"/>
          <p:cNvSpPr>
            <a:spLocks noGrp="1" noChangeArrowheads="1"/>
          </p:cNvSpPr>
          <p:nvPr>
            <p:ph type="body" idx="1"/>
          </p:nvPr>
        </p:nvSpPr>
        <p:spPr>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6903021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xfrm>
            <a:off x="1143000" y="685800"/>
            <a:ext cx="4572000" cy="3429000"/>
          </a:xfrm>
          <a:solidFill>
            <a:srgbClr val="FFFFFF"/>
          </a:solidFill>
          <a:ln/>
        </p:spPr>
      </p:sp>
      <p:sp>
        <p:nvSpPr>
          <p:cNvPr id="66563" name="Rectangle 3"/>
          <p:cNvSpPr>
            <a:spLocks noGrp="1" noChangeArrowheads="1"/>
          </p:cNvSpPr>
          <p:nvPr>
            <p:ph type="body" idx="1"/>
          </p:nvPr>
        </p:nvSpPr>
        <p:spPr>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26675392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xfrm>
            <a:off x="1143000" y="685800"/>
            <a:ext cx="4572000" cy="3429000"/>
          </a:xfrm>
          <a:solidFill>
            <a:srgbClr val="FFFFFF"/>
          </a:solidFill>
          <a:ln/>
        </p:spPr>
      </p:sp>
      <p:sp>
        <p:nvSpPr>
          <p:cNvPr id="94211" name="Rectangle 3"/>
          <p:cNvSpPr>
            <a:spLocks noGrp="1" noChangeArrowheads="1"/>
          </p:cNvSpPr>
          <p:nvPr>
            <p:ph type="body" idx="1"/>
          </p:nvPr>
        </p:nvSpPr>
        <p:spPr>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37189673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xfrm>
            <a:off x="1143000" y="685800"/>
            <a:ext cx="4572000" cy="3429000"/>
          </a:xfrm>
          <a:solidFill>
            <a:srgbClr val="FFFFFF"/>
          </a:solidFill>
          <a:ln/>
        </p:spPr>
      </p:sp>
      <p:sp>
        <p:nvSpPr>
          <p:cNvPr id="95235" name="Rectangle 3"/>
          <p:cNvSpPr>
            <a:spLocks noGrp="1" noChangeArrowheads="1"/>
          </p:cNvSpPr>
          <p:nvPr>
            <p:ph type="body" idx="1"/>
          </p:nvPr>
        </p:nvSpPr>
        <p:spPr>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18126524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xfrm>
            <a:off x="1143000" y="685800"/>
            <a:ext cx="4572000" cy="3429000"/>
          </a:xfrm>
          <a:solidFill>
            <a:srgbClr val="FFFFFF"/>
          </a:solidFill>
          <a:ln/>
        </p:spPr>
      </p:sp>
      <p:sp>
        <p:nvSpPr>
          <p:cNvPr id="96259" name="Rectangle 3"/>
          <p:cNvSpPr>
            <a:spLocks noGrp="1" noChangeArrowheads="1"/>
          </p:cNvSpPr>
          <p:nvPr>
            <p:ph type="body" idx="1"/>
          </p:nvPr>
        </p:nvSpPr>
        <p:spPr>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183340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xfrm>
            <a:off x="1143000" y="685800"/>
            <a:ext cx="4572000" cy="3429000"/>
          </a:xfrm>
          <a:solidFill>
            <a:srgbClr val="FFFFFF"/>
          </a:solidFill>
          <a:ln/>
        </p:spPr>
      </p:sp>
      <p:sp>
        <p:nvSpPr>
          <p:cNvPr id="97283" name="Rectangle 3"/>
          <p:cNvSpPr>
            <a:spLocks noGrp="1" noChangeArrowheads="1"/>
          </p:cNvSpPr>
          <p:nvPr>
            <p:ph type="body" idx="1"/>
          </p:nvPr>
        </p:nvSpPr>
        <p:spPr>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17727652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a:xfrm>
            <a:off x="1143000" y="685800"/>
            <a:ext cx="4572000" cy="3429000"/>
          </a:xfrm>
          <a:solidFill>
            <a:srgbClr val="FFFFFF"/>
          </a:solidFill>
          <a:ln/>
        </p:spPr>
      </p:sp>
      <p:sp>
        <p:nvSpPr>
          <p:cNvPr id="98307" name="Rectangle 3"/>
          <p:cNvSpPr>
            <a:spLocks noGrp="1" noChangeArrowheads="1"/>
          </p:cNvSpPr>
          <p:nvPr>
            <p:ph type="body" idx="1"/>
          </p:nvPr>
        </p:nvSpPr>
        <p:spPr>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40844533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xfrm>
            <a:off x="1143000" y="685800"/>
            <a:ext cx="4572000" cy="3429000"/>
          </a:xfrm>
          <a:solidFill>
            <a:srgbClr val="FFFFFF"/>
          </a:solidFill>
          <a:ln/>
        </p:spPr>
      </p:sp>
      <p:sp>
        <p:nvSpPr>
          <p:cNvPr id="99331" name="Rectangle 3"/>
          <p:cNvSpPr>
            <a:spLocks noGrp="1" noChangeArrowheads="1"/>
          </p:cNvSpPr>
          <p:nvPr>
            <p:ph type="body" idx="1"/>
          </p:nvPr>
        </p:nvSpPr>
        <p:spPr>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32809344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xfrm>
            <a:off x="1143000" y="685800"/>
            <a:ext cx="4572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20899555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xfrm>
            <a:off x="1143000" y="685800"/>
            <a:ext cx="4572000" cy="3429000"/>
          </a:xfrm>
          <a:solidFill>
            <a:srgbClr val="FFFFFF"/>
          </a:solidFill>
          <a:ln/>
        </p:spPr>
      </p:sp>
      <p:sp>
        <p:nvSpPr>
          <p:cNvPr id="101379" name="Rectangle 3"/>
          <p:cNvSpPr>
            <a:spLocks noGrp="1" noChangeArrowheads="1"/>
          </p:cNvSpPr>
          <p:nvPr>
            <p:ph type="body" idx="1"/>
          </p:nvPr>
        </p:nvSpPr>
        <p:spPr>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141349395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xfrm>
            <a:off x="1143000" y="685800"/>
            <a:ext cx="4572000" cy="3429000"/>
          </a:xfrm>
          <a:solidFill>
            <a:srgbClr val="FFFFFF"/>
          </a:solidFill>
          <a:ln/>
        </p:spPr>
      </p:sp>
      <p:sp>
        <p:nvSpPr>
          <p:cNvPr id="102403" name="Rectangle 3"/>
          <p:cNvSpPr>
            <a:spLocks noGrp="1" noChangeArrowheads="1"/>
          </p:cNvSpPr>
          <p:nvPr>
            <p:ph type="body" idx="1"/>
          </p:nvPr>
        </p:nvSpPr>
        <p:spPr>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251440757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xfrm>
            <a:off x="1143000" y="685800"/>
            <a:ext cx="4572000" cy="3429000"/>
          </a:xfrm>
          <a:solidFill>
            <a:srgbClr val="FFFFFF"/>
          </a:solidFill>
          <a:ln/>
        </p:spPr>
      </p:sp>
      <p:sp>
        <p:nvSpPr>
          <p:cNvPr id="103427" name="Rectangle 3"/>
          <p:cNvSpPr>
            <a:spLocks noGrp="1" noChangeArrowheads="1"/>
          </p:cNvSpPr>
          <p:nvPr>
            <p:ph type="body" idx="1"/>
          </p:nvPr>
        </p:nvSpPr>
        <p:spPr>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41001903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xfrm>
            <a:off x="1143000" y="685800"/>
            <a:ext cx="4572000" cy="3429000"/>
          </a:xfrm>
          <a:solidFill>
            <a:srgbClr val="FFFFFF"/>
          </a:solidFill>
          <a:ln/>
        </p:spPr>
      </p:sp>
      <p:sp>
        <p:nvSpPr>
          <p:cNvPr id="67587" name="Rectangle 3"/>
          <p:cNvSpPr>
            <a:spLocks noGrp="1" noChangeArrowheads="1"/>
          </p:cNvSpPr>
          <p:nvPr>
            <p:ph type="body" idx="1"/>
          </p:nvPr>
        </p:nvSpPr>
        <p:spPr>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210640657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xfrm>
            <a:off x="1143000" y="685800"/>
            <a:ext cx="4572000" cy="3429000"/>
          </a:xfrm>
          <a:solidFill>
            <a:srgbClr val="FFFFFF"/>
          </a:solidFill>
          <a:ln/>
        </p:spPr>
      </p:sp>
      <p:sp>
        <p:nvSpPr>
          <p:cNvPr id="104451" name="Rectangle 3"/>
          <p:cNvSpPr>
            <a:spLocks noGrp="1" noChangeArrowheads="1"/>
          </p:cNvSpPr>
          <p:nvPr>
            <p:ph type="body" idx="1"/>
          </p:nvPr>
        </p:nvSpPr>
        <p:spPr>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316654768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xfrm>
            <a:off x="1143000" y="685800"/>
            <a:ext cx="4572000" cy="3429000"/>
          </a:xfrm>
          <a:solidFill>
            <a:srgbClr val="FFFFFF"/>
          </a:solidFill>
          <a:ln/>
        </p:spPr>
      </p:sp>
      <p:sp>
        <p:nvSpPr>
          <p:cNvPr id="105475" name="Rectangle 3"/>
          <p:cNvSpPr>
            <a:spLocks noGrp="1" noChangeArrowheads="1"/>
          </p:cNvSpPr>
          <p:nvPr>
            <p:ph type="body" idx="1"/>
          </p:nvPr>
        </p:nvSpPr>
        <p:spPr>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303086778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xfrm>
            <a:off x="1143000" y="685800"/>
            <a:ext cx="4572000" cy="3429000"/>
          </a:xfrm>
          <a:solidFill>
            <a:srgbClr val="FFFFFF"/>
          </a:solidFill>
          <a:ln/>
        </p:spPr>
      </p:sp>
      <p:sp>
        <p:nvSpPr>
          <p:cNvPr id="106499" name="Rectangle 3"/>
          <p:cNvSpPr>
            <a:spLocks noGrp="1" noChangeArrowheads="1"/>
          </p:cNvSpPr>
          <p:nvPr>
            <p:ph type="body" idx="1"/>
          </p:nvPr>
        </p:nvSpPr>
        <p:spPr>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278775767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xfrm>
            <a:off x="1143000" y="685800"/>
            <a:ext cx="4572000" cy="3429000"/>
          </a:xfrm>
          <a:solidFill>
            <a:srgbClr val="FFFFFF"/>
          </a:solidFill>
          <a:ln/>
        </p:spPr>
      </p:sp>
      <p:sp>
        <p:nvSpPr>
          <p:cNvPr id="107523" name="Rectangle 3"/>
          <p:cNvSpPr>
            <a:spLocks noGrp="1" noChangeArrowheads="1"/>
          </p:cNvSpPr>
          <p:nvPr>
            <p:ph type="body" idx="1"/>
          </p:nvPr>
        </p:nvSpPr>
        <p:spPr>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223031174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ChangeArrowheads="1" noTextEdit="1"/>
          </p:cNvSpPr>
          <p:nvPr>
            <p:ph type="sldImg"/>
          </p:nvPr>
        </p:nvSpPr>
        <p:spPr>
          <a:xfrm>
            <a:off x="1143000" y="685800"/>
            <a:ext cx="4572000" cy="3429000"/>
          </a:xfrm>
          <a:solidFill>
            <a:srgbClr val="FFFFFF"/>
          </a:solidFill>
          <a:ln/>
        </p:spPr>
      </p:sp>
      <p:sp>
        <p:nvSpPr>
          <p:cNvPr id="108547" name="Rectangle 3"/>
          <p:cNvSpPr>
            <a:spLocks noGrp="1" noChangeArrowheads="1"/>
          </p:cNvSpPr>
          <p:nvPr>
            <p:ph type="body" idx="1"/>
          </p:nvPr>
        </p:nvSpPr>
        <p:spPr>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102678682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a:xfrm>
            <a:off x="1143000" y="685800"/>
            <a:ext cx="4572000" cy="3429000"/>
          </a:xfrm>
          <a:solidFill>
            <a:srgbClr val="FFFFFF"/>
          </a:solidFill>
          <a:ln/>
        </p:spPr>
      </p:sp>
      <p:sp>
        <p:nvSpPr>
          <p:cNvPr id="109571" name="Rectangle 3"/>
          <p:cNvSpPr>
            <a:spLocks noGrp="1" noChangeArrowheads="1"/>
          </p:cNvSpPr>
          <p:nvPr>
            <p:ph type="body" idx="1"/>
          </p:nvPr>
        </p:nvSpPr>
        <p:spPr>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38891693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a:xfrm>
            <a:off x="1143000" y="685800"/>
            <a:ext cx="4572000" cy="3429000"/>
          </a:xfrm>
          <a:solidFill>
            <a:srgbClr val="FFFFFF"/>
          </a:solidFill>
          <a:ln/>
        </p:spPr>
      </p:sp>
      <p:sp>
        <p:nvSpPr>
          <p:cNvPr id="110595" name="Rectangle 3"/>
          <p:cNvSpPr>
            <a:spLocks noGrp="1" noChangeArrowheads="1"/>
          </p:cNvSpPr>
          <p:nvPr>
            <p:ph type="body" idx="1"/>
          </p:nvPr>
        </p:nvSpPr>
        <p:spPr>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382304480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a:xfrm>
            <a:off x="1143000" y="685800"/>
            <a:ext cx="4572000" cy="3429000"/>
          </a:xfrm>
          <a:solidFill>
            <a:srgbClr val="FFFFFF"/>
          </a:solidFill>
          <a:ln/>
        </p:spPr>
      </p:sp>
      <p:sp>
        <p:nvSpPr>
          <p:cNvPr id="111619" name="Rectangle 3"/>
          <p:cNvSpPr>
            <a:spLocks noGrp="1" noChangeArrowheads="1"/>
          </p:cNvSpPr>
          <p:nvPr>
            <p:ph type="body" idx="1"/>
          </p:nvPr>
        </p:nvSpPr>
        <p:spPr>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252628332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ChangeArrowheads="1" noTextEdit="1"/>
          </p:cNvSpPr>
          <p:nvPr>
            <p:ph type="sldImg"/>
          </p:nvPr>
        </p:nvSpPr>
        <p:spPr>
          <a:xfrm>
            <a:off x="1143000" y="685800"/>
            <a:ext cx="4572000" cy="3429000"/>
          </a:xfrm>
          <a:solidFill>
            <a:srgbClr val="FFFFFF"/>
          </a:solidFill>
          <a:ln/>
        </p:spPr>
      </p:sp>
      <p:sp>
        <p:nvSpPr>
          <p:cNvPr id="112643" name="Rectangle 3"/>
          <p:cNvSpPr>
            <a:spLocks noGrp="1" noChangeArrowheads="1"/>
          </p:cNvSpPr>
          <p:nvPr>
            <p:ph type="body" idx="1"/>
          </p:nvPr>
        </p:nvSpPr>
        <p:spPr>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150494474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a:xfrm>
            <a:off x="1143000" y="685800"/>
            <a:ext cx="4572000" cy="3429000"/>
          </a:xfrm>
          <a:solidFill>
            <a:srgbClr val="FFFFFF"/>
          </a:solidFill>
          <a:ln/>
        </p:spPr>
      </p:sp>
      <p:sp>
        <p:nvSpPr>
          <p:cNvPr id="113667" name="Rectangle 3"/>
          <p:cNvSpPr>
            <a:spLocks noGrp="1" noChangeArrowheads="1"/>
          </p:cNvSpPr>
          <p:nvPr>
            <p:ph type="body" idx="1"/>
          </p:nvPr>
        </p:nvSpPr>
        <p:spPr>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16988740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xfrm>
            <a:off x="1143000" y="685800"/>
            <a:ext cx="4572000" cy="3429000"/>
          </a:xfrm>
          <a:solidFill>
            <a:srgbClr val="FFFFFF"/>
          </a:solidFill>
          <a:ln/>
        </p:spPr>
      </p:sp>
      <p:sp>
        <p:nvSpPr>
          <p:cNvPr id="68611" name="Rectangle 3"/>
          <p:cNvSpPr>
            <a:spLocks noGrp="1" noChangeArrowheads="1"/>
          </p:cNvSpPr>
          <p:nvPr>
            <p:ph type="body" idx="1"/>
          </p:nvPr>
        </p:nvSpPr>
        <p:spPr>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354944434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ChangeArrowheads="1" noTextEdit="1"/>
          </p:cNvSpPr>
          <p:nvPr>
            <p:ph type="sldImg"/>
          </p:nvPr>
        </p:nvSpPr>
        <p:spPr>
          <a:xfrm>
            <a:off x="1143000" y="685800"/>
            <a:ext cx="4572000" cy="3429000"/>
          </a:xfrm>
          <a:solidFill>
            <a:srgbClr val="FFFFFF"/>
          </a:solidFill>
          <a:ln/>
        </p:spPr>
      </p:sp>
      <p:sp>
        <p:nvSpPr>
          <p:cNvPr id="114691" name="Rectangle 3"/>
          <p:cNvSpPr>
            <a:spLocks noGrp="1" noChangeArrowheads="1"/>
          </p:cNvSpPr>
          <p:nvPr>
            <p:ph type="body" idx="1"/>
          </p:nvPr>
        </p:nvSpPr>
        <p:spPr>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200666564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a:xfrm>
            <a:off x="1143000" y="685800"/>
            <a:ext cx="4572000" cy="3429000"/>
          </a:xfrm>
          <a:solidFill>
            <a:srgbClr val="FFFFFF"/>
          </a:solidFill>
          <a:ln/>
        </p:spPr>
      </p:sp>
      <p:sp>
        <p:nvSpPr>
          <p:cNvPr id="115715" name="Rectangle 3"/>
          <p:cNvSpPr>
            <a:spLocks noGrp="1" noChangeArrowheads="1"/>
          </p:cNvSpPr>
          <p:nvPr>
            <p:ph type="body" idx="1"/>
          </p:nvPr>
        </p:nvSpPr>
        <p:spPr>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338025095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ChangeArrowheads="1" noTextEdit="1"/>
          </p:cNvSpPr>
          <p:nvPr>
            <p:ph type="sldImg"/>
          </p:nvPr>
        </p:nvSpPr>
        <p:spPr>
          <a:xfrm>
            <a:off x="1143000" y="685800"/>
            <a:ext cx="4572000" cy="3429000"/>
          </a:xfrm>
          <a:solidFill>
            <a:srgbClr val="FFFFFF"/>
          </a:solidFill>
          <a:ln/>
        </p:spPr>
      </p:sp>
      <p:sp>
        <p:nvSpPr>
          <p:cNvPr id="116739" name="Rectangle 3"/>
          <p:cNvSpPr>
            <a:spLocks noGrp="1" noChangeArrowheads="1"/>
          </p:cNvSpPr>
          <p:nvPr>
            <p:ph type="body" idx="1"/>
          </p:nvPr>
        </p:nvSpPr>
        <p:spPr>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274293926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a:xfrm>
            <a:off x="1143000" y="685800"/>
            <a:ext cx="4572000" cy="3429000"/>
          </a:xfrm>
          <a:solidFill>
            <a:srgbClr val="FFFFFF"/>
          </a:solidFill>
          <a:ln/>
        </p:spPr>
      </p:sp>
      <p:sp>
        <p:nvSpPr>
          <p:cNvPr id="117763" name="Rectangle 3"/>
          <p:cNvSpPr>
            <a:spLocks noGrp="1" noChangeArrowheads="1"/>
          </p:cNvSpPr>
          <p:nvPr>
            <p:ph type="body" idx="1"/>
          </p:nvPr>
        </p:nvSpPr>
        <p:spPr>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37222696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a:xfrm>
            <a:off x="1143000" y="685800"/>
            <a:ext cx="4572000" cy="3429000"/>
          </a:xfrm>
          <a:solidFill>
            <a:srgbClr val="FFFFFF"/>
          </a:solidFill>
          <a:ln/>
        </p:spPr>
      </p:sp>
      <p:sp>
        <p:nvSpPr>
          <p:cNvPr id="118787" name="Rectangle 3"/>
          <p:cNvSpPr>
            <a:spLocks noGrp="1" noChangeArrowheads="1"/>
          </p:cNvSpPr>
          <p:nvPr>
            <p:ph type="body" idx="1"/>
          </p:nvPr>
        </p:nvSpPr>
        <p:spPr>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120029153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spect="1" noChangeArrowheads="1" noTextEdit="1"/>
          </p:cNvSpPr>
          <p:nvPr>
            <p:ph type="sldImg"/>
          </p:nvPr>
        </p:nvSpPr>
        <p:spPr>
          <a:xfrm>
            <a:off x="1143000" y="685800"/>
            <a:ext cx="4572000" cy="3429000"/>
          </a:xfrm>
          <a:solidFill>
            <a:srgbClr val="FFFFFF"/>
          </a:solidFill>
          <a:ln/>
        </p:spPr>
      </p:sp>
      <p:sp>
        <p:nvSpPr>
          <p:cNvPr id="119811" name="Rectangle 3"/>
          <p:cNvSpPr>
            <a:spLocks noGrp="1" noChangeArrowheads="1"/>
          </p:cNvSpPr>
          <p:nvPr>
            <p:ph type="body" idx="1"/>
          </p:nvPr>
        </p:nvSpPr>
        <p:spPr>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166446840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xfrm>
            <a:off x="1143000" y="685800"/>
            <a:ext cx="4572000" cy="3429000"/>
          </a:xfrm>
          <a:solidFill>
            <a:srgbClr val="FFFFFF"/>
          </a:solidFill>
          <a:ln/>
        </p:spPr>
      </p:sp>
      <p:sp>
        <p:nvSpPr>
          <p:cNvPr id="120835" name="Rectangle 3"/>
          <p:cNvSpPr>
            <a:spLocks noGrp="1" noChangeArrowheads="1"/>
          </p:cNvSpPr>
          <p:nvPr>
            <p:ph type="body" idx="1"/>
          </p:nvPr>
        </p:nvSpPr>
        <p:spPr>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425095508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a:xfrm>
            <a:off x="1143000" y="685800"/>
            <a:ext cx="4572000" cy="3429000"/>
          </a:xfrm>
          <a:solidFill>
            <a:srgbClr val="FFFFFF"/>
          </a:solidFill>
          <a:ln/>
        </p:spPr>
      </p:sp>
      <p:sp>
        <p:nvSpPr>
          <p:cNvPr id="121859" name="Rectangle 3"/>
          <p:cNvSpPr>
            <a:spLocks noGrp="1" noChangeArrowheads="1"/>
          </p:cNvSpPr>
          <p:nvPr>
            <p:ph type="body" idx="1"/>
          </p:nvPr>
        </p:nvSpPr>
        <p:spPr>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74417545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ChangeArrowheads="1" noTextEdit="1"/>
          </p:cNvSpPr>
          <p:nvPr>
            <p:ph type="sldImg"/>
          </p:nvPr>
        </p:nvSpPr>
        <p:spPr>
          <a:xfrm>
            <a:off x="1143000" y="685800"/>
            <a:ext cx="4572000" cy="3429000"/>
          </a:xfrm>
          <a:solidFill>
            <a:srgbClr val="FFFFFF"/>
          </a:solidFill>
          <a:ln/>
        </p:spPr>
      </p:sp>
      <p:sp>
        <p:nvSpPr>
          <p:cNvPr id="122883" name="Rectangle 3"/>
          <p:cNvSpPr>
            <a:spLocks noGrp="1" noChangeArrowheads="1"/>
          </p:cNvSpPr>
          <p:nvPr>
            <p:ph type="body" idx="1"/>
          </p:nvPr>
        </p:nvSpPr>
        <p:spPr>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31491218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xfrm>
            <a:off x="1143000" y="685800"/>
            <a:ext cx="4572000" cy="3429000"/>
          </a:xfrm>
          <a:solidFill>
            <a:srgbClr val="FFFFFF"/>
          </a:solidFill>
          <a:ln/>
        </p:spPr>
      </p:sp>
      <p:sp>
        <p:nvSpPr>
          <p:cNvPr id="69635" name="Rectangle 3"/>
          <p:cNvSpPr>
            <a:spLocks noGrp="1" noChangeArrowheads="1"/>
          </p:cNvSpPr>
          <p:nvPr>
            <p:ph type="body" idx="1"/>
          </p:nvPr>
        </p:nvSpPr>
        <p:spPr>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2122408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xfrm>
            <a:off x="1143000" y="685800"/>
            <a:ext cx="4572000" cy="3429000"/>
          </a:xfrm>
          <a:solidFill>
            <a:srgbClr val="FFFFFF"/>
          </a:solidFill>
          <a:ln/>
        </p:spPr>
      </p:sp>
      <p:sp>
        <p:nvSpPr>
          <p:cNvPr id="70659" name="Rectangle 3"/>
          <p:cNvSpPr>
            <a:spLocks noGrp="1" noChangeArrowheads="1"/>
          </p:cNvSpPr>
          <p:nvPr>
            <p:ph type="body" idx="1"/>
          </p:nvPr>
        </p:nvSpPr>
        <p:spPr>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29826758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xfrm>
            <a:off x="1143000" y="685800"/>
            <a:ext cx="4572000" cy="3429000"/>
          </a:xfrm>
          <a:solidFill>
            <a:srgbClr val="FFFFFF"/>
          </a:solidFill>
          <a:ln/>
        </p:spPr>
      </p:sp>
      <p:sp>
        <p:nvSpPr>
          <p:cNvPr id="71683" name="Rectangle 3"/>
          <p:cNvSpPr>
            <a:spLocks noGrp="1" noChangeArrowheads="1"/>
          </p:cNvSpPr>
          <p:nvPr>
            <p:ph type="body" idx="1"/>
          </p:nvPr>
        </p:nvSpPr>
        <p:spPr>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42105768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xfrm>
            <a:off x="1143000" y="685800"/>
            <a:ext cx="4572000" cy="3429000"/>
          </a:xfrm>
          <a:solidFill>
            <a:srgbClr val="FFFFFF"/>
          </a:solidFill>
          <a:ln/>
        </p:spPr>
      </p:sp>
      <p:sp>
        <p:nvSpPr>
          <p:cNvPr id="72707" name="Rectangle 3"/>
          <p:cNvSpPr>
            <a:spLocks noGrp="1" noChangeArrowheads="1"/>
          </p:cNvSpPr>
          <p:nvPr>
            <p:ph type="body" idx="1"/>
          </p:nvPr>
        </p:nvSpPr>
        <p:spPr>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33335450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9525" y="-20638"/>
            <a:ext cx="9153525" cy="6878638"/>
            <a:chOff x="-6" y="-13"/>
            <a:chExt cx="5766" cy="4333"/>
          </a:xfrm>
        </p:grpSpPr>
        <p:sp>
          <p:nvSpPr>
            <p:cNvPr id="5" name="Rectangle 3"/>
            <p:cNvSpPr>
              <a:spLocks noChangeArrowheads="1"/>
            </p:cNvSpPr>
            <p:nvPr/>
          </p:nvSpPr>
          <p:spPr bwMode="invGray">
            <a:xfrm>
              <a:off x="5549" y="0"/>
              <a:ext cx="211" cy="4320"/>
            </a:xfrm>
            <a:prstGeom prst="rect">
              <a:avLst/>
            </a:prstGeom>
            <a:gradFill rotWithShape="0">
              <a:gsLst>
                <a:gs pos="0">
                  <a:schemeClr val="accent2"/>
                </a:gs>
                <a:gs pos="50000">
                  <a:schemeClr val="hlink"/>
                </a:gs>
                <a:gs pos="100000">
                  <a:schemeClr val="accent2"/>
                </a:gs>
              </a:gsLst>
              <a:lin ang="0" scaled="1"/>
            </a:gradFill>
            <a:ln w="9525">
              <a:noFill/>
              <a:miter lim="800000"/>
              <a:headEnd/>
              <a:tailEnd/>
            </a:ln>
          </p:spPr>
          <p:txBody>
            <a:bodyPr wrap="none" anchor="ctr"/>
            <a:lstStyle/>
            <a:p>
              <a:pPr>
                <a:defRPr/>
              </a:pPr>
              <a:endParaRPr lang="en-US"/>
            </a:p>
          </p:txBody>
        </p:sp>
        <p:sp>
          <p:nvSpPr>
            <p:cNvPr id="6" name="Freeform 4"/>
            <p:cNvSpPr>
              <a:spLocks/>
            </p:cNvSpPr>
            <p:nvPr/>
          </p:nvSpPr>
          <p:spPr bwMode="white">
            <a:xfrm>
              <a:off x="-6" y="2828"/>
              <a:ext cx="3625" cy="1492"/>
            </a:xfrm>
            <a:custGeom>
              <a:avLst/>
              <a:gdLst/>
              <a:ahLst/>
              <a:cxnLst>
                <a:cxn ang="0">
                  <a:pos x="0" y="1491"/>
                </a:cxn>
                <a:cxn ang="0">
                  <a:pos x="0" y="0"/>
                </a:cxn>
                <a:cxn ang="0">
                  <a:pos x="171" y="3"/>
                </a:cxn>
                <a:cxn ang="0">
                  <a:pos x="355" y="9"/>
                </a:cxn>
                <a:cxn ang="0">
                  <a:pos x="499" y="21"/>
                </a:cxn>
                <a:cxn ang="0">
                  <a:pos x="650" y="36"/>
                </a:cxn>
                <a:cxn ang="0">
                  <a:pos x="809" y="54"/>
                </a:cxn>
                <a:cxn ang="0">
                  <a:pos x="957" y="78"/>
                </a:cxn>
                <a:cxn ang="0">
                  <a:pos x="1119" y="105"/>
                </a:cxn>
                <a:cxn ang="0">
                  <a:pos x="1261" y="133"/>
                </a:cxn>
                <a:cxn ang="0">
                  <a:pos x="1441" y="175"/>
                </a:cxn>
                <a:cxn ang="0">
                  <a:pos x="1598" y="217"/>
                </a:cxn>
                <a:cxn ang="0">
                  <a:pos x="1763" y="269"/>
                </a:cxn>
                <a:cxn ang="0">
                  <a:pos x="1887" y="308"/>
                </a:cxn>
                <a:cxn ang="0">
                  <a:pos x="2085" y="384"/>
                </a:cxn>
                <a:cxn ang="0">
                  <a:pos x="2230" y="444"/>
                </a:cxn>
                <a:cxn ang="0">
                  <a:pos x="2456" y="547"/>
                </a:cxn>
                <a:cxn ang="0">
                  <a:pos x="2666" y="662"/>
                </a:cxn>
                <a:cxn ang="0">
                  <a:pos x="2859" y="786"/>
                </a:cxn>
                <a:cxn ang="0">
                  <a:pos x="3046" y="920"/>
                </a:cxn>
                <a:cxn ang="0">
                  <a:pos x="3193" y="1038"/>
                </a:cxn>
                <a:cxn ang="0">
                  <a:pos x="3332" y="1168"/>
                </a:cxn>
                <a:cxn ang="0">
                  <a:pos x="3440" y="1280"/>
                </a:cxn>
                <a:cxn ang="0">
                  <a:pos x="3524" y="1380"/>
                </a:cxn>
                <a:cxn ang="0">
                  <a:pos x="3624" y="1491"/>
                </a:cxn>
                <a:cxn ang="0">
                  <a:pos x="3608" y="1491"/>
                </a:cxn>
                <a:cxn ang="0">
                  <a:pos x="0" y="1491"/>
                </a:cxn>
              </a:cxnLst>
              <a:rect l="0" t="0" r="r" b="b"/>
              <a:pathLst>
                <a:path w="3625" h="1492">
                  <a:moveTo>
                    <a:pt x="0" y="1491"/>
                  </a:moveTo>
                  <a:lnTo>
                    <a:pt x="0" y="0"/>
                  </a:lnTo>
                  <a:lnTo>
                    <a:pt x="171" y="3"/>
                  </a:lnTo>
                  <a:lnTo>
                    <a:pt x="355" y="9"/>
                  </a:lnTo>
                  <a:lnTo>
                    <a:pt x="499" y="21"/>
                  </a:lnTo>
                  <a:lnTo>
                    <a:pt x="650" y="36"/>
                  </a:lnTo>
                  <a:lnTo>
                    <a:pt x="809" y="54"/>
                  </a:lnTo>
                  <a:lnTo>
                    <a:pt x="957" y="78"/>
                  </a:lnTo>
                  <a:lnTo>
                    <a:pt x="1119" y="105"/>
                  </a:lnTo>
                  <a:lnTo>
                    <a:pt x="1261" y="133"/>
                  </a:lnTo>
                  <a:lnTo>
                    <a:pt x="1441" y="175"/>
                  </a:lnTo>
                  <a:lnTo>
                    <a:pt x="1598" y="217"/>
                  </a:lnTo>
                  <a:lnTo>
                    <a:pt x="1763" y="269"/>
                  </a:lnTo>
                  <a:lnTo>
                    <a:pt x="1887" y="308"/>
                  </a:lnTo>
                  <a:lnTo>
                    <a:pt x="2085" y="384"/>
                  </a:lnTo>
                  <a:lnTo>
                    <a:pt x="2230" y="444"/>
                  </a:lnTo>
                  <a:lnTo>
                    <a:pt x="2456" y="547"/>
                  </a:lnTo>
                  <a:lnTo>
                    <a:pt x="2666" y="662"/>
                  </a:lnTo>
                  <a:lnTo>
                    <a:pt x="2859" y="786"/>
                  </a:lnTo>
                  <a:lnTo>
                    <a:pt x="3046" y="920"/>
                  </a:lnTo>
                  <a:lnTo>
                    <a:pt x="3193" y="1038"/>
                  </a:lnTo>
                  <a:lnTo>
                    <a:pt x="3332" y="1168"/>
                  </a:lnTo>
                  <a:lnTo>
                    <a:pt x="3440" y="1280"/>
                  </a:lnTo>
                  <a:lnTo>
                    <a:pt x="3524" y="1380"/>
                  </a:lnTo>
                  <a:lnTo>
                    <a:pt x="3624" y="1491"/>
                  </a:lnTo>
                  <a:lnTo>
                    <a:pt x="3608" y="1491"/>
                  </a:lnTo>
                  <a:lnTo>
                    <a:pt x="0" y="1491"/>
                  </a:lnTo>
                </a:path>
              </a:pathLst>
            </a:custGeom>
            <a:gradFill rotWithShape="0">
              <a:gsLst>
                <a:gs pos="0">
                  <a:schemeClr val="bg2"/>
                </a:gs>
                <a:gs pos="100000">
                  <a:schemeClr val="bg1"/>
                </a:gs>
              </a:gsLst>
              <a:lin ang="5400000" scaled="1"/>
            </a:gradFill>
            <a:ln w="9525" cap="flat" cmpd="sng">
              <a:noFill/>
              <a:prstDash val="solid"/>
              <a:miter lim="800000"/>
              <a:headEnd type="none" w="sm" len="sm"/>
              <a:tailEnd type="none" w="sm" len="sm"/>
            </a:ln>
            <a:effectLst/>
          </p:spPr>
          <p:txBody>
            <a:bodyPr wrap="none" anchor="ctr"/>
            <a:lstStyle/>
            <a:p>
              <a:pPr>
                <a:defRPr/>
              </a:pPr>
              <a:endParaRPr lang="en-US"/>
            </a:p>
          </p:txBody>
        </p:sp>
        <p:sp>
          <p:nvSpPr>
            <p:cNvPr id="7" name="Freeform 5"/>
            <p:cNvSpPr>
              <a:spLocks/>
            </p:cNvSpPr>
            <p:nvPr/>
          </p:nvSpPr>
          <p:spPr bwMode="white">
            <a:xfrm>
              <a:off x="0" y="2405"/>
              <a:ext cx="5143" cy="1902"/>
            </a:xfrm>
            <a:custGeom>
              <a:avLst/>
              <a:gdLst/>
              <a:ahLst/>
              <a:cxnLst>
                <a:cxn ang="0">
                  <a:pos x="2718" y="405"/>
                </a:cxn>
                <a:cxn ang="0">
                  <a:pos x="2466" y="333"/>
                </a:cxn>
                <a:cxn ang="0">
                  <a:pos x="2202" y="261"/>
                </a:cxn>
                <a:cxn ang="0">
                  <a:pos x="1929" y="198"/>
                </a:cxn>
                <a:cxn ang="0">
                  <a:pos x="1695" y="153"/>
                </a:cxn>
                <a:cxn ang="0">
                  <a:pos x="1434" y="111"/>
                </a:cxn>
                <a:cxn ang="0">
                  <a:pos x="1188" y="75"/>
                </a:cxn>
                <a:cxn ang="0">
                  <a:pos x="957" y="48"/>
                </a:cxn>
                <a:cxn ang="0">
                  <a:pos x="747" y="30"/>
                </a:cxn>
                <a:cxn ang="0">
                  <a:pos x="501" y="15"/>
                </a:cxn>
                <a:cxn ang="0">
                  <a:pos x="246" y="3"/>
                </a:cxn>
                <a:cxn ang="0">
                  <a:pos x="0" y="0"/>
                </a:cxn>
                <a:cxn ang="0">
                  <a:pos x="0" y="275"/>
                </a:cxn>
                <a:cxn ang="0">
                  <a:pos x="0" y="345"/>
                </a:cxn>
                <a:cxn ang="0">
                  <a:pos x="0" y="275"/>
                </a:cxn>
                <a:cxn ang="0">
                  <a:pos x="0" y="342"/>
                </a:cxn>
                <a:cxn ang="0">
                  <a:pos x="339" y="351"/>
                </a:cxn>
                <a:cxn ang="0">
                  <a:pos x="606" y="372"/>
                </a:cxn>
                <a:cxn ang="0">
                  <a:pos x="852" y="399"/>
                </a:cxn>
                <a:cxn ang="0">
                  <a:pos x="1068" y="435"/>
                </a:cxn>
                <a:cxn ang="0">
                  <a:pos x="1275" y="474"/>
                </a:cxn>
                <a:cxn ang="0">
                  <a:pos x="1545" y="540"/>
                </a:cxn>
                <a:cxn ang="0">
                  <a:pos x="1761" y="603"/>
                </a:cxn>
                <a:cxn ang="0">
                  <a:pos x="1971" y="678"/>
                </a:cxn>
                <a:cxn ang="0">
                  <a:pos x="2166" y="747"/>
                </a:cxn>
                <a:cxn ang="0">
                  <a:pos x="2397" y="852"/>
                </a:cxn>
                <a:cxn ang="0">
                  <a:pos x="2613" y="960"/>
                </a:cxn>
                <a:cxn ang="0">
                  <a:pos x="2832" y="1095"/>
                </a:cxn>
                <a:cxn ang="0">
                  <a:pos x="3012" y="1212"/>
                </a:cxn>
                <a:cxn ang="0">
                  <a:pos x="3186" y="1347"/>
                </a:cxn>
                <a:cxn ang="0">
                  <a:pos x="3351" y="1497"/>
                </a:cxn>
                <a:cxn ang="0">
                  <a:pos x="3480" y="1629"/>
                </a:cxn>
                <a:cxn ang="0">
                  <a:pos x="3612" y="1785"/>
                </a:cxn>
                <a:cxn ang="0">
                  <a:pos x="3699" y="1901"/>
                </a:cxn>
                <a:cxn ang="0">
                  <a:pos x="5142" y="1901"/>
                </a:cxn>
                <a:cxn ang="0">
                  <a:pos x="5076" y="1827"/>
                </a:cxn>
                <a:cxn ang="0">
                  <a:pos x="4968" y="1707"/>
                </a:cxn>
                <a:cxn ang="0">
                  <a:pos x="4797" y="1539"/>
                </a:cxn>
                <a:cxn ang="0">
                  <a:pos x="4617" y="1383"/>
                </a:cxn>
                <a:cxn ang="0">
                  <a:pos x="4410" y="1221"/>
                </a:cxn>
                <a:cxn ang="0">
                  <a:pos x="4185" y="1071"/>
                </a:cxn>
                <a:cxn ang="0">
                  <a:pos x="3960" y="939"/>
                </a:cxn>
                <a:cxn ang="0">
                  <a:pos x="3708" y="801"/>
                </a:cxn>
                <a:cxn ang="0">
                  <a:pos x="3492" y="702"/>
                </a:cxn>
                <a:cxn ang="0">
                  <a:pos x="3231" y="588"/>
                </a:cxn>
                <a:cxn ang="0">
                  <a:pos x="2964" y="489"/>
                </a:cxn>
                <a:cxn ang="0">
                  <a:pos x="2718" y="405"/>
                </a:cxn>
              </a:cxnLst>
              <a:rect l="0" t="0" r="r" b="b"/>
              <a:pathLst>
                <a:path w="5143" h="1902">
                  <a:moveTo>
                    <a:pt x="2718" y="405"/>
                  </a:moveTo>
                  <a:lnTo>
                    <a:pt x="2466" y="333"/>
                  </a:lnTo>
                  <a:lnTo>
                    <a:pt x="2202" y="261"/>
                  </a:lnTo>
                  <a:lnTo>
                    <a:pt x="1929" y="198"/>
                  </a:lnTo>
                  <a:lnTo>
                    <a:pt x="1695" y="153"/>
                  </a:lnTo>
                  <a:lnTo>
                    <a:pt x="1434" y="111"/>
                  </a:lnTo>
                  <a:lnTo>
                    <a:pt x="1188" y="75"/>
                  </a:lnTo>
                  <a:lnTo>
                    <a:pt x="957" y="48"/>
                  </a:lnTo>
                  <a:lnTo>
                    <a:pt x="747" y="30"/>
                  </a:lnTo>
                  <a:lnTo>
                    <a:pt x="501" y="15"/>
                  </a:lnTo>
                  <a:lnTo>
                    <a:pt x="246" y="3"/>
                  </a:lnTo>
                  <a:lnTo>
                    <a:pt x="0" y="0"/>
                  </a:lnTo>
                  <a:lnTo>
                    <a:pt x="0" y="275"/>
                  </a:lnTo>
                  <a:lnTo>
                    <a:pt x="0" y="345"/>
                  </a:lnTo>
                  <a:lnTo>
                    <a:pt x="0" y="275"/>
                  </a:lnTo>
                  <a:lnTo>
                    <a:pt x="0" y="342"/>
                  </a:lnTo>
                  <a:lnTo>
                    <a:pt x="339" y="351"/>
                  </a:lnTo>
                  <a:lnTo>
                    <a:pt x="606" y="372"/>
                  </a:lnTo>
                  <a:lnTo>
                    <a:pt x="852" y="399"/>
                  </a:lnTo>
                  <a:lnTo>
                    <a:pt x="1068" y="435"/>
                  </a:lnTo>
                  <a:lnTo>
                    <a:pt x="1275" y="474"/>
                  </a:lnTo>
                  <a:lnTo>
                    <a:pt x="1545" y="540"/>
                  </a:lnTo>
                  <a:lnTo>
                    <a:pt x="1761" y="603"/>
                  </a:lnTo>
                  <a:lnTo>
                    <a:pt x="1971" y="678"/>
                  </a:lnTo>
                  <a:lnTo>
                    <a:pt x="2166" y="747"/>
                  </a:lnTo>
                  <a:lnTo>
                    <a:pt x="2397" y="852"/>
                  </a:lnTo>
                  <a:lnTo>
                    <a:pt x="2613" y="960"/>
                  </a:lnTo>
                  <a:lnTo>
                    <a:pt x="2832" y="1095"/>
                  </a:lnTo>
                  <a:lnTo>
                    <a:pt x="3012" y="1212"/>
                  </a:lnTo>
                  <a:lnTo>
                    <a:pt x="3186" y="1347"/>
                  </a:lnTo>
                  <a:lnTo>
                    <a:pt x="3351" y="1497"/>
                  </a:lnTo>
                  <a:lnTo>
                    <a:pt x="3480" y="1629"/>
                  </a:lnTo>
                  <a:lnTo>
                    <a:pt x="3612" y="1785"/>
                  </a:lnTo>
                  <a:lnTo>
                    <a:pt x="3699" y="1901"/>
                  </a:lnTo>
                  <a:lnTo>
                    <a:pt x="5142" y="1901"/>
                  </a:lnTo>
                  <a:lnTo>
                    <a:pt x="5076" y="1827"/>
                  </a:lnTo>
                  <a:lnTo>
                    <a:pt x="4968" y="1707"/>
                  </a:lnTo>
                  <a:lnTo>
                    <a:pt x="4797" y="1539"/>
                  </a:lnTo>
                  <a:lnTo>
                    <a:pt x="4617" y="1383"/>
                  </a:lnTo>
                  <a:lnTo>
                    <a:pt x="4410" y="1221"/>
                  </a:lnTo>
                  <a:lnTo>
                    <a:pt x="4185" y="1071"/>
                  </a:lnTo>
                  <a:lnTo>
                    <a:pt x="3960" y="939"/>
                  </a:lnTo>
                  <a:lnTo>
                    <a:pt x="3708" y="801"/>
                  </a:lnTo>
                  <a:lnTo>
                    <a:pt x="3492" y="702"/>
                  </a:lnTo>
                  <a:lnTo>
                    <a:pt x="3231" y="588"/>
                  </a:lnTo>
                  <a:lnTo>
                    <a:pt x="2964" y="489"/>
                  </a:lnTo>
                  <a:lnTo>
                    <a:pt x="2718" y="405"/>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a:defRPr/>
              </a:pPr>
              <a:endParaRPr lang="en-US"/>
            </a:p>
          </p:txBody>
        </p:sp>
        <p:sp>
          <p:nvSpPr>
            <p:cNvPr id="8" name="Freeform 6"/>
            <p:cNvSpPr>
              <a:spLocks/>
            </p:cNvSpPr>
            <p:nvPr/>
          </p:nvSpPr>
          <p:spPr bwMode="white">
            <a:xfrm>
              <a:off x="0" y="1982"/>
              <a:ext cx="5760" cy="2325"/>
            </a:xfrm>
            <a:custGeom>
              <a:avLst/>
              <a:gdLst/>
              <a:ahLst/>
              <a:cxnLst>
                <a:cxn ang="0">
                  <a:pos x="0" y="0"/>
                </a:cxn>
                <a:cxn ang="0">
                  <a:pos x="0" y="339"/>
                </a:cxn>
                <a:cxn ang="0">
                  <a:pos x="558" y="357"/>
                </a:cxn>
                <a:cxn ang="0">
                  <a:pos x="807" y="375"/>
                </a:cxn>
                <a:cxn ang="0">
                  <a:pos x="1056" y="399"/>
                </a:cxn>
                <a:cxn ang="0">
                  <a:pos x="1272" y="426"/>
                </a:cxn>
                <a:cxn ang="0">
                  <a:pos x="1539" y="465"/>
                </a:cxn>
                <a:cxn ang="0">
                  <a:pos x="1791" y="510"/>
                </a:cxn>
                <a:cxn ang="0">
                  <a:pos x="2076" y="570"/>
                </a:cxn>
                <a:cxn ang="0">
                  <a:pos x="2334" y="630"/>
                </a:cxn>
                <a:cxn ang="0">
                  <a:pos x="2544" y="687"/>
                </a:cxn>
                <a:cxn ang="0">
                  <a:pos x="2775" y="759"/>
                </a:cxn>
                <a:cxn ang="0">
                  <a:pos x="3003" y="837"/>
                </a:cxn>
                <a:cxn ang="0">
                  <a:pos x="3231" y="924"/>
                </a:cxn>
                <a:cxn ang="0">
                  <a:pos x="3438" y="1005"/>
                </a:cxn>
                <a:cxn ang="0">
                  <a:pos x="3663" y="1110"/>
                </a:cxn>
                <a:cxn ang="0">
                  <a:pos x="3903" y="1233"/>
                </a:cxn>
                <a:cxn ang="0">
                  <a:pos x="4149" y="1374"/>
                </a:cxn>
                <a:cxn ang="0">
                  <a:pos x="4353" y="1506"/>
                </a:cxn>
                <a:cxn ang="0">
                  <a:pos x="4491" y="1602"/>
                </a:cxn>
                <a:cxn ang="0">
                  <a:pos x="4668" y="1740"/>
                </a:cxn>
                <a:cxn ang="0">
                  <a:pos x="4824" y="1875"/>
                </a:cxn>
                <a:cxn ang="0">
                  <a:pos x="4968" y="2016"/>
                </a:cxn>
                <a:cxn ang="0">
                  <a:pos x="5100" y="2154"/>
                </a:cxn>
                <a:cxn ang="0">
                  <a:pos x="5238" y="2324"/>
                </a:cxn>
                <a:cxn ang="0">
                  <a:pos x="5759" y="2324"/>
                </a:cxn>
                <a:cxn ang="0">
                  <a:pos x="5759" y="1245"/>
                </a:cxn>
                <a:cxn ang="0">
                  <a:pos x="5580" y="1119"/>
                </a:cxn>
                <a:cxn ang="0">
                  <a:pos x="5400" y="1020"/>
                </a:cxn>
                <a:cxn ang="0">
                  <a:pos x="5205" y="918"/>
                </a:cxn>
                <a:cxn ang="0">
                  <a:pos x="5031" y="837"/>
                </a:cxn>
                <a:cxn ang="0">
                  <a:pos x="4866" y="771"/>
                </a:cxn>
                <a:cxn ang="0">
                  <a:pos x="4710" y="711"/>
                </a:cxn>
                <a:cxn ang="0">
                  <a:pos x="4545" y="651"/>
                </a:cxn>
                <a:cxn ang="0">
                  <a:pos x="4386" y="600"/>
                </a:cxn>
                <a:cxn ang="0">
                  <a:pos x="4248" y="552"/>
                </a:cxn>
                <a:cxn ang="0">
                  <a:pos x="3993" y="483"/>
                </a:cxn>
                <a:cxn ang="0">
                  <a:pos x="3777" y="423"/>
                </a:cxn>
                <a:cxn ang="0">
                  <a:pos x="3564" y="375"/>
                </a:cxn>
                <a:cxn ang="0">
                  <a:pos x="3282" y="312"/>
                </a:cxn>
                <a:cxn ang="0">
                  <a:pos x="3003" y="261"/>
                </a:cxn>
                <a:cxn ang="0">
                  <a:pos x="2733" y="213"/>
                </a:cxn>
                <a:cxn ang="0">
                  <a:pos x="2451" y="171"/>
                </a:cxn>
                <a:cxn ang="0">
                  <a:pos x="2211" y="138"/>
                </a:cxn>
                <a:cxn ang="0">
                  <a:pos x="1974" y="108"/>
                </a:cxn>
                <a:cxn ang="0">
                  <a:pos x="1665" y="81"/>
                </a:cxn>
                <a:cxn ang="0">
                  <a:pos x="1437" y="60"/>
                </a:cxn>
                <a:cxn ang="0">
                  <a:pos x="1125" y="36"/>
                </a:cxn>
                <a:cxn ang="0">
                  <a:pos x="828" y="21"/>
                </a:cxn>
                <a:cxn ang="0">
                  <a:pos x="558" y="12"/>
                </a:cxn>
                <a:cxn ang="0">
                  <a:pos x="282" y="3"/>
                </a:cxn>
                <a:cxn ang="0">
                  <a:pos x="0" y="0"/>
                </a:cxn>
              </a:cxnLst>
              <a:rect l="0" t="0" r="r" b="b"/>
              <a:pathLst>
                <a:path w="5760" h="2325">
                  <a:moveTo>
                    <a:pt x="0" y="0"/>
                  </a:moveTo>
                  <a:lnTo>
                    <a:pt x="0" y="339"/>
                  </a:lnTo>
                  <a:lnTo>
                    <a:pt x="558" y="357"/>
                  </a:lnTo>
                  <a:lnTo>
                    <a:pt x="807" y="375"/>
                  </a:lnTo>
                  <a:lnTo>
                    <a:pt x="1056" y="399"/>
                  </a:lnTo>
                  <a:lnTo>
                    <a:pt x="1272" y="426"/>
                  </a:lnTo>
                  <a:lnTo>
                    <a:pt x="1539" y="465"/>
                  </a:lnTo>
                  <a:lnTo>
                    <a:pt x="1791" y="510"/>
                  </a:lnTo>
                  <a:lnTo>
                    <a:pt x="2076" y="570"/>
                  </a:lnTo>
                  <a:lnTo>
                    <a:pt x="2334" y="630"/>
                  </a:lnTo>
                  <a:lnTo>
                    <a:pt x="2544" y="687"/>
                  </a:lnTo>
                  <a:lnTo>
                    <a:pt x="2775" y="759"/>
                  </a:lnTo>
                  <a:lnTo>
                    <a:pt x="3003" y="837"/>
                  </a:lnTo>
                  <a:lnTo>
                    <a:pt x="3231" y="924"/>
                  </a:lnTo>
                  <a:lnTo>
                    <a:pt x="3438" y="1005"/>
                  </a:lnTo>
                  <a:lnTo>
                    <a:pt x="3663" y="1110"/>
                  </a:lnTo>
                  <a:lnTo>
                    <a:pt x="3903" y="1233"/>
                  </a:lnTo>
                  <a:lnTo>
                    <a:pt x="4149" y="1374"/>
                  </a:lnTo>
                  <a:lnTo>
                    <a:pt x="4353" y="1506"/>
                  </a:lnTo>
                  <a:lnTo>
                    <a:pt x="4491" y="1602"/>
                  </a:lnTo>
                  <a:lnTo>
                    <a:pt x="4668" y="1740"/>
                  </a:lnTo>
                  <a:lnTo>
                    <a:pt x="4824" y="1875"/>
                  </a:lnTo>
                  <a:lnTo>
                    <a:pt x="4968" y="2016"/>
                  </a:lnTo>
                  <a:lnTo>
                    <a:pt x="5100" y="2154"/>
                  </a:lnTo>
                  <a:lnTo>
                    <a:pt x="5238" y="2324"/>
                  </a:lnTo>
                  <a:lnTo>
                    <a:pt x="5759" y="2324"/>
                  </a:lnTo>
                  <a:lnTo>
                    <a:pt x="5759" y="1245"/>
                  </a:lnTo>
                  <a:lnTo>
                    <a:pt x="5580" y="1119"/>
                  </a:lnTo>
                  <a:lnTo>
                    <a:pt x="5400" y="1020"/>
                  </a:lnTo>
                  <a:lnTo>
                    <a:pt x="5205" y="918"/>
                  </a:lnTo>
                  <a:lnTo>
                    <a:pt x="5031" y="837"/>
                  </a:lnTo>
                  <a:lnTo>
                    <a:pt x="4866" y="771"/>
                  </a:lnTo>
                  <a:lnTo>
                    <a:pt x="4710" y="711"/>
                  </a:lnTo>
                  <a:lnTo>
                    <a:pt x="4545" y="651"/>
                  </a:lnTo>
                  <a:lnTo>
                    <a:pt x="4386" y="600"/>
                  </a:lnTo>
                  <a:lnTo>
                    <a:pt x="4248" y="552"/>
                  </a:lnTo>
                  <a:lnTo>
                    <a:pt x="3993" y="483"/>
                  </a:lnTo>
                  <a:lnTo>
                    <a:pt x="3777" y="423"/>
                  </a:lnTo>
                  <a:lnTo>
                    <a:pt x="3564" y="375"/>
                  </a:lnTo>
                  <a:lnTo>
                    <a:pt x="3282" y="312"/>
                  </a:lnTo>
                  <a:lnTo>
                    <a:pt x="3003" y="261"/>
                  </a:lnTo>
                  <a:lnTo>
                    <a:pt x="2733" y="213"/>
                  </a:lnTo>
                  <a:lnTo>
                    <a:pt x="2451" y="171"/>
                  </a:lnTo>
                  <a:lnTo>
                    <a:pt x="2211" y="138"/>
                  </a:lnTo>
                  <a:lnTo>
                    <a:pt x="1974" y="108"/>
                  </a:lnTo>
                  <a:lnTo>
                    <a:pt x="1665" y="81"/>
                  </a:lnTo>
                  <a:lnTo>
                    <a:pt x="1437" y="60"/>
                  </a:lnTo>
                  <a:lnTo>
                    <a:pt x="1125" y="36"/>
                  </a:lnTo>
                  <a:lnTo>
                    <a:pt x="828" y="21"/>
                  </a:lnTo>
                  <a:lnTo>
                    <a:pt x="558" y="12"/>
                  </a:lnTo>
                  <a:lnTo>
                    <a:pt x="282" y="3"/>
                  </a:lnTo>
                  <a:lnTo>
                    <a:pt x="0" y="0"/>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a:defRPr/>
              </a:pPr>
              <a:endParaRPr lang="en-US"/>
            </a:p>
          </p:txBody>
        </p:sp>
        <p:sp>
          <p:nvSpPr>
            <p:cNvPr id="9" name="Freeform 7"/>
            <p:cNvSpPr>
              <a:spLocks/>
            </p:cNvSpPr>
            <p:nvPr/>
          </p:nvSpPr>
          <p:spPr bwMode="white">
            <a:xfrm>
              <a:off x="0" y="1550"/>
              <a:ext cx="5760" cy="1573"/>
            </a:xfrm>
            <a:custGeom>
              <a:avLst/>
              <a:gdLst/>
              <a:ahLst/>
              <a:cxnLst>
                <a:cxn ang="0">
                  <a:pos x="0" y="0"/>
                </a:cxn>
                <a:cxn ang="0">
                  <a:pos x="0" y="351"/>
                </a:cxn>
                <a:cxn ang="0">
                  <a:pos x="282" y="357"/>
                </a:cxn>
                <a:cxn ang="0">
                  <a:pos x="627" y="363"/>
                </a:cxn>
                <a:cxn ang="0">
                  <a:pos x="960" y="375"/>
                </a:cxn>
                <a:cxn ang="0">
                  <a:pos x="1218" y="393"/>
                </a:cxn>
                <a:cxn ang="0">
                  <a:pos x="1470" y="411"/>
                </a:cxn>
                <a:cxn ang="0">
                  <a:pos x="1746" y="435"/>
                </a:cxn>
                <a:cxn ang="0">
                  <a:pos x="2022" y="462"/>
                </a:cxn>
                <a:cxn ang="0">
                  <a:pos x="2340" y="504"/>
                </a:cxn>
                <a:cxn ang="0">
                  <a:pos x="2664" y="549"/>
                </a:cxn>
                <a:cxn ang="0">
                  <a:pos x="2952" y="597"/>
                </a:cxn>
                <a:cxn ang="0">
                  <a:pos x="3225" y="648"/>
                </a:cxn>
                <a:cxn ang="0">
                  <a:pos x="3513" y="708"/>
                </a:cxn>
                <a:cxn ang="0">
                  <a:pos x="3693" y="750"/>
                </a:cxn>
                <a:cxn ang="0">
                  <a:pos x="3936" y="810"/>
                </a:cxn>
                <a:cxn ang="0">
                  <a:pos x="4095" y="855"/>
                </a:cxn>
                <a:cxn ang="0">
                  <a:pos x="4281" y="909"/>
                </a:cxn>
                <a:cxn ang="0">
                  <a:pos x="4503" y="981"/>
                </a:cxn>
                <a:cxn ang="0">
                  <a:pos x="4704" y="1053"/>
                </a:cxn>
                <a:cxn ang="0">
                  <a:pos x="4911" y="1131"/>
                </a:cxn>
                <a:cxn ang="0">
                  <a:pos x="5073" y="1197"/>
                </a:cxn>
                <a:cxn ang="0">
                  <a:pos x="5256" y="1281"/>
                </a:cxn>
                <a:cxn ang="0">
                  <a:pos x="5475" y="1401"/>
                </a:cxn>
                <a:cxn ang="0">
                  <a:pos x="5628" y="1482"/>
                </a:cxn>
                <a:cxn ang="0">
                  <a:pos x="5759" y="1572"/>
                </a:cxn>
                <a:cxn ang="0">
                  <a:pos x="5759" y="633"/>
                </a:cxn>
                <a:cxn ang="0">
                  <a:pos x="5493" y="570"/>
                </a:cxn>
                <a:cxn ang="0">
                  <a:pos x="5214" y="501"/>
                </a:cxn>
                <a:cxn ang="0">
                  <a:pos x="4950" y="444"/>
                </a:cxn>
                <a:cxn ang="0">
                  <a:pos x="4701" y="396"/>
                </a:cxn>
                <a:cxn ang="0">
                  <a:pos x="4425" y="348"/>
                </a:cxn>
                <a:cxn ang="0">
                  <a:pos x="4110" y="294"/>
                </a:cxn>
                <a:cxn ang="0">
                  <a:pos x="3813" y="252"/>
                </a:cxn>
                <a:cxn ang="0">
                  <a:pos x="3549" y="213"/>
                </a:cxn>
                <a:cxn ang="0">
                  <a:pos x="3261" y="183"/>
                </a:cxn>
                <a:cxn ang="0">
                  <a:pos x="3015" y="153"/>
                </a:cxn>
                <a:cxn ang="0">
                  <a:pos x="2757" y="129"/>
                </a:cxn>
                <a:cxn ang="0">
                  <a:pos x="2520" y="105"/>
                </a:cxn>
                <a:cxn ang="0">
                  <a:pos x="2301" y="87"/>
                </a:cxn>
                <a:cxn ang="0">
                  <a:pos x="2013" y="66"/>
                </a:cxn>
                <a:cxn ang="0">
                  <a:pos x="1731" y="48"/>
                </a:cxn>
                <a:cxn ang="0">
                  <a:pos x="1524" y="39"/>
                </a:cxn>
                <a:cxn ang="0">
                  <a:pos x="1260" y="27"/>
                </a:cxn>
                <a:cxn ang="0">
                  <a:pos x="966" y="15"/>
                </a:cxn>
                <a:cxn ang="0">
                  <a:pos x="714" y="12"/>
                </a:cxn>
                <a:cxn ang="0">
                  <a:pos x="510" y="6"/>
                </a:cxn>
                <a:cxn ang="0">
                  <a:pos x="243" y="0"/>
                </a:cxn>
                <a:cxn ang="0">
                  <a:pos x="0" y="0"/>
                </a:cxn>
              </a:cxnLst>
              <a:rect l="0" t="0" r="r" b="b"/>
              <a:pathLst>
                <a:path w="5760" h="1573">
                  <a:moveTo>
                    <a:pt x="0" y="0"/>
                  </a:moveTo>
                  <a:lnTo>
                    <a:pt x="0" y="351"/>
                  </a:lnTo>
                  <a:lnTo>
                    <a:pt x="282" y="357"/>
                  </a:lnTo>
                  <a:lnTo>
                    <a:pt x="627" y="363"/>
                  </a:lnTo>
                  <a:lnTo>
                    <a:pt x="960" y="375"/>
                  </a:lnTo>
                  <a:lnTo>
                    <a:pt x="1218" y="393"/>
                  </a:lnTo>
                  <a:lnTo>
                    <a:pt x="1470" y="411"/>
                  </a:lnTo>
                  <a:lnTo>
                    <a:pt x="1746" y="435"/>
                  </a:lnTo>
                  <a:lnTo>
                    <a:pt x="2022" y="462"/>
                  </a:lnTo>
                  <a:lnTo>
                    <a:pt x="2340" y="504"/>
                  </a:lnTo>
                  <a:lnTo>
                    <a:pt x="2664" y="549"/>
                  </a:lnTo>
                  <a:lnTo>
                    <a:pt x="2952" y="597"/>
                  </a:lnTo>
                  <a:lnTo>
                    <a:pt x="3225" y="648"/>
                  </a:lnTo>
                  <a:lnTo>
                    <a:pt x="3513" y="708"/>
                  </a:lnTo>
                  <a:lnTo>
                    <a:pt x="3693" y="750"/>
                  </a:lnTo>
                  <a:lnTo>
                    <a:pt x="3936" y="810"/>
                  </a:lnTo>
                  <a:lnTo>
                    <a:pt x="4095" y="855"/>
                  </a:lnTo>
                  <a:lnTo>
                    <a:pt x="4281" y="909"/>
                  </a:lnTo>
                  <a:lnTo>
                    <a:pt x="4503" y="981"/>
                  </a:lnTo>
                  <a:lnTo>
                    <a:pt x="4704" y="1053"/>
                  </a:lnTo>
                  <a:lnTo>
                    <a:pt x="4911" y="1131"/>
                  </a:lnTo>
                  <a:lnTo>
                    <a:pt x="5073" y="1197"/>
                  </a:lnTo>
                  <a:lnTo>
                    <a:pt x="5256" y="1281"/>
                  </a:lnTo>
                  <a:lnTo>
                    <a:pt x="5475" y="1401"/>
                  </a:lnTo>
                  <a:lnTo>
                    <a:pt x="5628" y="1482"/>
                  </a:lnTo>
                  <a:lnTo>
                    <a:pt x="5759" y="1572"/>
                  </a:lnTo>
                  <a:lnTo>
                    <a:pt x="5759" y="633"/>
                  </a:lnTo>
                  <a:lnTo>
                    <a:pt x="5493" y="570"/>
                  </a:lnTo>
                  <a:lnTo>
                    <a:pt x="5214" y="501"/>
                  </a:lnTo>
                  <a:lnTo>
                    <a:pt x="4950" y="444"/>
                  </a:lnTo>
                  <a:lnTo>
                    <a:pt x="4701" y="396"/>
                  </a:lnTo>
                  <a:lnTo>
                    <a:pt x="4425" y="348"/>
                  </a:lnTo>
                  <a:lnTo>
                    <a:pt x="4110" y="294"/>
                  </a:lnTo>
                  <a:lnTo>
                    <a:pt x="3813" y="252"/>
                  </a:lnTo>
                  <a:lnTo>
                    <a:pt x="3549" y="213"/>
                  </a:lnTo>
                  <a:lnTo>
                    <a:pt x="3261" y="183"/>
                  </a:lnTo>
                  <a:lnTo>
                    <a:pt x="3015" y="153"/>
                  </a:lnTo>
                  <a:lnTo>
                    <a:pt x="2757" y="129"/>
                  </a:lnTo>
                  <a:lnTo>
                    <a:pt x="2520" y="105"/>
                  </a:lnTo>
                  <a:lnTo>
                    <a:pt x="2301" y="87"/>
                  </a:lnTo>
                  <a:lnTo>
                    <a:pt x="2013" y="66"/>
                  </a:lnTo>
                  <a:lnTo>
                    <a:pt x="1731" y="48"/>
                  </a:lnTo>
                  <a:lnTo>
                    <a:pt x="1524" y="39"/>
                  </a:lnTo>
                  <a:lnTo>
                    <a:pt x="1260" y="27"/>
                  </a:lnTo>
                  <a:lnTo>
                    <a:pt x="966" y="15"/>
                  </a:lnTo>
                  <a:lnTo>
                    <a:pt x="714" y="12"/>
                  </a:lnTo>
                  <a:lnTo>
                    <a:pt x="510" y="6"/>
                  </a:lnTo>
                  <a:lnTo>
                    <a:pt x="243" y="0"/>
                  </a:lnTo>
                  <a:lnTo>
                    <a:pt x="0" y="0"/>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a:defRPr/>
              </a:pPr>
              <a:endParaRPr lang="en-US"/>
            </a:p>
          </p:txBody>
        </p:sp>
        <p:sp>
          <p:nvSpPr>
            <p:cNvPr id="10" name="Freeform 8"/>
            <p:cNvSpPr>
              <a:spLocks/>
            </p:cNvSpPr>
            <p:nvPr/>
          </p:nvSpPr>
          <p:spPr bwMode="white">
            <a:xfrm>
              <a:off x="0" y="1130"/>
              <a:ext cx="5760" cy="970"/>
            </a:xfrm>
            <a:custGeom>
              <a:avLst/>
              <a:gdLst/>
              <a:ahLst/>
              <a:cxnLst>
                <a:cxn ang="0">
                  <a:pos x="0" y="0"/>
                </a:cxn>
                <a:cxn ang="0">
                  <a:pos x="0" y="339"/>
                </a:cxn>
                <a:cxn ang="0">
                  <a:pos x="318" y="342"/>
                </a:cxn>
                <a:cxn ang="0">
                  <a:pos x="591" y="348"/>
                </a:cxn>
                <a:cxn ang="0">
                  <a:pos x="846" y="354"/>
                </a:cxn>
                <a:cxn ang="0">
                  <a:pos x="1074" y="360"/>
                </a:cxn>
                <a:cxn ang="0">
                  <a:pos x="1314" y="366"/>
                </a:cxn>
                <a:cxn ang="0">
                  <a:pos x="1599" y="381"/>
                </a:cxn>
                <a:cxn ang="0">
                  <a:pos x="1911" y="399"/>
                </a:cxn>
                <a:cxn ang="0">
                  <a:pos x="2241" y="420"/>
                </a:cxn>
                <a:cxn ang="0">
                  <a:pos x="2619" y="453"/>
                </a:cxn>
                <a:cxn ang="0">
                  <a:pos x="2889" y="477"/>
                </a:cxn>
                <a:cxn ang="0">
                  <a:pos x="3177" y="507"/>
                </a:cxn>
                <a:cxn ang="0">
                  <a:pos x="3498" y="543"/>
                </a:cxn>
                <a:cxn ang="0">
                  <a:pos x="3813" y="585"/>
                </a:cxn>
                <a:cxn ang="0">
                  <a:pos x="4044" y="618"/>
                </a:cxn>
                <a:cxn ang="0">
                  <a:pos x="4365" y="669"/>
                </a:cxn>
                <a:cxn ang="0">
                  <a:pos x="4683" y="726"/>
                </a:cxn>
                <a:cxn ang="0">
                  <a:pos x="4980" y="786"/>
                </a:cxn>
                <a:cxn ang="0">
                  <a:pos x="5268" y="846"/>
                </a:cxn>
                <a:cxn ang="0">
                  <a:pos x="5646" y="942"/>
                </a:cxn>
                <a:cxn ang="0">
                  <a:pos x="5759" y="969"/>
                </a:cxn>
                <a:cxn ang="0">
                  <a:pos x="5759" y="0"/>
                </a:cxn>
                <a:cxn ang="0">
                  <a:pos x="0" y="0"/>
                </a:cxn>
              </a:cxnLst>
              <a:rect l="0" t="0" r="r" b="b"/>
              <a:pathLst>
                <a:path w="5760" h="970">
                  <a:moveTo>
                    <a:pt x="0" y="0"/>
                  </a:moveTo>
                  <a:lnTo>
                    <a:pt x="0" y="339"/>
                  </a:lnTo>
                  <a:lnTo>
                    <a:pt x="318" y="342"/>
                  </a:lnTo>
                  <a:lnTo>
                    <a:pt x="591" y="348"/>
                  </a:lnTo>
                  <a:lnTo>
                    <a:pt x="846" y="354"/>
                  </a:lnTo>
                  <a:lnTo>
                    <a:pt x="1074" y="360"/>
                  </a:lnTo>
                  <a:lnTo>
                    <a:pt x="1314" y="366"/>
                  </a:lnTo>
                  <a:lnTo>
                    <a:pt x="1599" y="381"/>
                  </a:lnTo>
                  <a:lnTo>
                    <a:pt x="1911" y="399"/>
                  </a:lnTo>
                  <a:lnTo>
                    <a:pt x="2241" y="420"/>
                  </a:lnTo>
                  <a:lnTo>
                    <a:pt x="2619" y="453"/>
                  </a:lnTo>
                  <a:lnTo>
                    <a:pt x="2889" y="477"/>
                  </a:lnTo>
                  <a:lnTo>
                    <a:pt x="3177" y="507"/>
                  </a:lnTo>
                  <a:lnTo>
                    <a:pt x="3498" y="543"/>
                  </a:lnTo>
                  <a:lnTo>
                    <a:pt x="3813" y="585"/>
                  </a:lnTo>
                  <a:lnTo>
                    <a:pt x="4044" y="618"/>
                  </a:lnTo>
                  <a:lnTo>
                    <a:pt x="4365" y="669"/>
                  </a:lnTo>
                  <a:lnTo>
                    <a:pt x="4683" y="726"/>
                  </a:lnTo>
                  <a:lnTo>
                    <a:pt x="4980" y="786"/>
                  </a:lnTo>
                  <a:lnTo>
                    <a:pt x="5268" y="846"/>
                  </a:lnTo>
                  <a:lnTo>
                    <a:pt x="5646" y="942"/>
                  </a:lnTo>
                  <a:lnTo>
                    <a:pt x="5759" y="969"/>
                  </a:lnTo>
                  <a:lnTo>
                    <a:pt x="5759" y="0"/>
                  </a:lnTo>
                  <a:lnTo>
                    <a:pt x="0" y="0"/>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a:defRPr/>
              </a:pPr>
              <a:endParaRPr lang="en-US"/>
            </a:p>
          </p:txBody>
        </p:sp>
        <p:sp>
          <p:nvSpPr>
            <p:cNvPr id="11" name="Freeform 9"/>
            <p:cNvSpPr>
              <a:spLocks/>
            </p:cNvSpPr>
            <p:nvPr/>
          </p:nvSpPr>
          <p:spPr bwMode="white">
            <a:xfrm>
              <a:off x="0" y="-13"/>
              <a:ext cx="5760" cy="1060"/>
            </a:xfrm>
            <a:custGeom>
              <a:avLst/>
              <a:gdLst/>
              <a:ahLst/>
              <a:cxnLst>
                <a:cxn ang="0">
                  <a:pos x="0" y="753"/>
                </a:cxn>
                <a:cxn ang="0">
                  <a:pos x="0" y="1059"/>
                </a:cxn>
                <a:cxn ang="0">
                  <a:pos x="5759" y="1059"/>
                </a:cxn>
                <a:cxn ang="0">
                  <a:pos x="5759" y="0"/>
                </a:cxn>
                <a:cxn ang="0">
                  <a:pos x="5430" y="0"/>
                </a:cxn>
                <a:cxn ang="0">
                  <a:pos x="5298" y="84"/>
                </a:cxn>
                <a:cxn ang="0">
                  <a:pos x="5136" y="159"/>
                </a:cxn>
                <a:cxn ang="0">
                  <a:pos x="4968" y="222"/>
                </a:cxn>
                <a:cxn ang="0">
                  <a:pos x="4812" y="267"/>
                </a:cxn>
                <a:cxn ang="0">
                  <a:pos x="4626" y="324"/>
                </a:cxn>
                <a:cxn ang="0">
                  <a:pos x="4440" y="366"/>
                </a:cxn>
                <a:cxn ang="0">
                  <a:pos x="4230" y="414"/>
                </a:cxn>
                <a:cxn ang="0">
                  <a:pos x="3939" y="468"/>
                </a:cxn>
                <a:cxn ang="0">
                  <a:pos x="3711" y="504"/>
                </a:cxn>
                <a:cxn ang="0">
                  <a:pos x="3441" y="543"/>
                </a:cxn>
                <a:cxn ang="0">
                  <a:pos x="3189" y="579"/>
                </a:cxn>
                <a:cxn ang="0">
                  <a:pos x="2925" y="606"/>
                </a:cxn>
                <a:cxn ang="0">
                  <a:pos x="2679" y="633"/>
                </a:cxn>
                <a:cxn ang="0">
                  <a:pos x="2418" y="654"/>
                </a:cxn>
                <a:cxn ang="0">
                  <a:pos x="2142" y="675"/>
                </a:cxn>
                <a:cxn ang="0">
                  <a:pos x="1896" y="693"/>
                </a:cxn>
                <a:cxn ang="0">
                  <a:pos x="1647" y="708"/>
                </a:cxn>
                <a:cxn ang="0">
                  <a:pos x="1404" y="720"/>
                </a:cxn>
                <a:cxn ang="0">
                  <a:pos x="1170" y="732"/>
                </a:cxn>
                <a:cxn ang="0">
                  <a:pos x="906" y="738"/>
                </a:cxn>
                <a:cxn ang="0">
                  <a:pos x="534" y="747"/>
                </a:cxn>
                <a:cxn ang="0">
                  <a:pos x="201" y="753"/>
                </a:cxn>
                <a:cxn ang="0">
                  <a:pos x="0" y="753"/>
                </a:cxn>
              </a:cxnLst>
              <a:rect l="0" t="0" r="r" b="b"/>
              <a:pathLst>
                <a:path w="5760" h="1060">
                  <a:moveTo>
                    <a:pt x="0" y="753"/>
                  </a:moveTo>
                  <a:lnTo>
                    <a:pt x="0" y="1059"/>
                  </a:lnTo>
                  <a:lnTo>
                    <a:pt x="5759" y="1059"/>
                  </a:lnTo>
                  <a:lnTo>
                    <a:pt x="5759" y="0"/>
                  </a:lnTo>
                  <a:lnTo>
                    <a:pt x="5430" y="0"/>
                  </a:lnTo>
                  <a:lnTo>
                    <a:pt x="5298" y="84"/>
                  </a:lnTo>
                  <a:lnTo>
                    <a:pt x="5136" y="159"/>
                  </a:lnTo>
                  <a:lnTo>
                    <a:pt x="4968" y="222"/>
                  </a:lnTo>
                  <a:lnTo>
                    <a:pt x="4812" y="267"/>
                  </a:lnTo>
                  <a:lnTo>
                    <a:pt x="4626" y="324"/>
                  </a:lnTo>
                  <a:lnTo>
                    <a:pt x="4440" y="366"/>
                  </a:lnTo>
                  <a:lnTo>
                    <a:pt x="4230" y="414"/>
                  </a:lnTo>
                  <a:lnTo>
                    <a:pt x="3939" y="468"/>
                  </a:lnTo>
                  <a:lnTo>
                    <a:pt x="3711" y="504"/>
                  </a:lnTo>
                  <a:lnTo>
                    <a:pt x="3441" y="543"/>
                  </a:lnTo>
                  <a:lnTo>
                    <a:pt x="3189" y="579"/>
                  </a:lnTo>
                  <a:lnTo>
                    <a:pt x="2925" y="606"/>
                  </a:lnTo>
                  <a:lnTo>
                    <a:pt x="2679" y="633"/>
                  </a:lnTo>
                  <a:lnTo>
                    <a:pt x="2418" y="654"/>
                  </a:lnTo>
                  <a:lnTo>
                    <a:pt x="2142" y="675"/>
                  </a:lnTo>
                  <a:lnTo>
                    <a:pt x="1896" y="693"/>
                  </a:lnTo>
                  <a:lnTo>
                    <a:pt x="1647" y="708"/>
                  </a:lnTo>
                  <a:lnTo>
                    <a:pt x="1404" y="720"/>
                  </a:lnTo>
                  <a:lnTo>
                    <a:pt x="1170" y="732"/>
                  </a:lnTo>
                  <a:lnTo>
                    <a:pt x="906" y="738"/>
                  </a:lnTo>
                  <a:lnTo>
                    <a:pt x="534" y="747"/>
                  </a:lnTo>
                  <a:lnTo>
                    <a:pt x="201" y="753"/>
                  </a:lnTo>
                  <a:lnTo>
                    <a:pt x="0" y="753"/>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a:defRPr/>
              </a:pPr>
              <a:endParaRPr lang="en-US"/>
            </a:p>
          </p:txBody>
        </p:sp>
        <p:sp>
          <p:nvSpPr>
            <p:cNvPr id="12" name="Freeform 10"/>
            <p:cNvSpPr>
              <a:spLocks/>
            </p:cNvSpPr>
            <p:nvPr/>
          </p:nvSpPr>
          <p:spPr bwMode="white">
            <a:xfrm>
              <a:off x="0" y="-13"/>
              <a:ext cx="5284" cy="673"/>
            </a:xfrm>
            <a:custGeom>
              <a:avLst/>
              <a:gdLst/>
              <a:ahLst/>
              <a:cxnLst>
                <a:cxn ang="0">
                  <a:pos x="0" y="366"/>
                </a:cxn>
                <a:cxn ang="0">
                  <a:pos x="0" y="672"/>
                </a:cxn>
                <a:cxn ang="0">
                  <a:pos x="303" y="672"/>
                </a:cxn>
                <a:cxn ang="0">
                  <a:pos x="723" y="663"/>
                </a:cxn>
                <a:cxn ang="0">
                  <a:pos x="1020" y="654"/>
                </a:cxn>
                <a:cxn ang="0">
                  <a:pos x="1302" y="642"/>
                </a:cxn>
                <a:cxn ang="0">
                  <a:pos x="1554" y="630"/>
                </a:cxn>
                <a:cxn ang="0">
                  <a:pos x="1779" y="615"/>
                </a:cxn>
                <a:cxn ang="0">
                  <a:pos x="1962" y="606"/>
                </a:cxn>
                <a:cxn ang="0">
                  <a:pos x="2193" y="588"/>
                </a:cxn>
                <a:cxn ang="0">
                  <a:pos x="2448" y="570"/>
                </a:cxn>
                <a:cxn ang="0">
                  <a:pos x="2700" y="546"/>
                </a:cxn>
                <a:cxn ang="0">
                  <a:pos x="2904" y="528"/>
                </a:cxn>
                <a:cxn ang="0">
                  <a:pos x="3138" y="498"/>
                </a:cxn>
                <a:cxn ang="0">
                  <a:pos x="3324" y="474"/>
                </a:cxn>
                <a:cxn ang="0">
                  <a:pos x="3534" y="447"/>
                </a:cxn>
                <a:cxn ang="0">
                  <a:pos x="3735" y="420"/>
                </a:cxn>
                <a:cxn ang="0">
                  <a:pos x="3933" y="384"/>
                </a:cxn>
                <a:cxn ang="0">
                  <a:pos x="4116" y="351"/>
                </a:cxn>
                <a:cxn ang="0">
                  <a:pos x="4266" y="318"/>
                </a:cxn>
                <a:cxn ang="0">
                  <a:pos x="4446" y="279"/>
                </a:cxn>
                <a:cxn ang="0">
                  <a:pos x="4620" y="237"/>
                </a:cxn>
                <a:cxn ang="0">
                  <a:pos x="4779" y="192"/>
                </a:cxn>
                <a:cxn ang="0">
                  <a:pos x="4920" y="147"/>
                </a:cxn>
                <a:cxn ang="0">
                  <a:pos x="5085" y="90"/>
                </a:cxn>
                <a:cxn ang="0">
                  <a:pos x="5193" y="42"/>
                </a:cxn>
                <a:cxn ang="0">
                  <a:pos x="5283" y="0"/>
                </a:cxn>
                <a:cxn ang="0">
                  <a:pos x="3201" y="0"/>
                </a:cxn>
                <a:cxn ang="0">
                  <a:pos x="2982" y="57"/>
                </a:cxn>
                <a:cxn ang="0">
                  <a:pos x="2775" y="108"/>
                </a:cxn>
                <a:cxn ang="0">
                  <a:pos x="2562" y="150"/>
                </a:cxn>
                <a:cxn ang="0">
                  <a:pos x="2397" y="183"/>
                </a:cxn>
                <a:cxn ang="0">
                  <a:pos x="2205" y="213"/>
                </a:cxn>
                <a:cxn ang="0">
                  <a:pos x="2001" y="243"/>
                </a:cxn>
                <a:cxn ang="0">
                  <a:pos x="1776" y="273"/>
                </a:cxn>
                <a:cxn ang="0">
                  <a:pos x="1536" y="297"/>
                </a:cxn>
                <a:cxn ang="0">
                  <a:pos x="1344" y="312"/>
                </a:cxn>
                <a:cxn ang="0">
                  <a:pos x="1134" y="330"/>
                </a:cxn>
                <a:cxn ang="0">
                  <a:pos x="921" y="342"/>
                </a:cxn>
                <a:cxn ang="0">
                  <a:pos x="696" y="354"/>
                </a:cxn>
                <a:cxn ang="0">
                  <a:pos x="501" y="360"/>
                </a:cxn>
                <a:cxn ang="0">
                  <a:pos x="279" y="366"/>
                </a:cxn>
                <a:cxn ang="0">
                  <a:pos x="99" y="369"/>
                </a:cxn>
                <a:cxn ang="0">
                  <a:pos x="0" y="366"/>
                </a:cxn>
              </a:cxnLst>
              <a:rect l="0" t="0" r="r" b="b"/>
              <a:pathLst>
                <a:path w="5284" h="673">
                  <a:moveTo>
                    <a:pt x="0" y="366"/>
                  </a:moveTo>
                  <a:lnTo>
                    <a:pt x="0" y="672"/>
                  </a:lnTo>
                  <a:lnTo>
                    <a:pt x="303" y="672"/>
                  </a:lnTo>
                  <a:lnTo>
                    <a:pt x="723" y="663"/>
                  </a:lnTo>
                  <a:lnTo>
                    <a:pt x="1020" y="654"/>
                  </a:lnTo>
                  <a:lnTo>
                    <a:pt x="1302" y="642"/>
                  </a:lnTo>
                  <a:lnTo>
                    <a:pt x="1554" y="630"/>
                  </a:lnTo>
                  <a:lnTo>
                    <a:pt x="1779" y="615"/>
                  </a:lnTo>
                  <a:lnTo>
                    <a:pt x="1962" y="606"/>
                  </a:lnTo>
                  <a:lnTo>
                    <a:pt x="2193" y="588"/>
                  </a:lnTo>
                  <a:lnTo>
                    <a:pt x="2448" y="570"/>
                  </a:lnTo>
                  <a:lnTo>
                    <a:pt x="2700" y="546"/>
                  </a:lnTo>
                  <a:lnTo>
                    <a:pt x="2904" y="528"/>
                  </a:lnTo>
                  <a:lnTo>
                    <a:pt x="3138" y="498"/>
                  </a:lnTo>
                  <a:lnTo>
                    <a:pt x="3324" y="474"/>
                  </a:lnTo>
                  <a:lnTo>
                    <a:pt x="3534" y="447"/>
                  </a:lnTo>
                  <a:lnTo>
                    <a:pt x="3735" y="420"/>
                  </a:lnTo>
                  <a:lnTo>
                    <a:pt x="3933" y="384"/>
                  </a:lnTo>
                  <a:lnTo>
                    <a:pt x="4116" y="351"/>
                  </a:lnTo>
                  <a:lnTo>
                    <a:pt x="4266" y="318"/>
                  </a:lnTo>
                  <a:lnTo>
                    <a:pt x="4446" y="279"/>
                  </a:lnTo>
                  <a:lnTo>
                    <a:pt x="4620" y="237"/>
                  </a:lnTo>
                  <a:lnTo>
                    <a:pt x="4779" y="192"/>
                  </a:lnTo>
                  <a:lnTo>
                    <a:pt x="4920" y="147"/>
                  </a:lnTo>
                  <a:lnTo>
                    <a:pt x="5085" y="90"/>
                  </a:lnTo>
                  <a:lnTo>
                    <a:pt x="5193" y="42"/>
                  </a:lnTo>
                  <a:lnTo>
                    <a:pt x="5283" y="0"/>
                  </a:lnTo>
                  <a:lnTo>
                    <a:pt x="3201" y="0"/>
                  </a:lnTo>
                  <a:lnTo>
                    <a:pt x="2982" y="57"/>
                  </a:lnTo>
                  <a:lnTo>
                    <a:pt x="2775" y="108"/>
                  </a:lnTo>
                  <a:lnTo>
                    <a:pt x="2562" y="150"/>
                  </a:lnTo>
                  <a:lnTo>
                    <a:pt x="2397" y="183"/>
                  </a:lnTo>
                  <a:lnTo>
                    <a:pt x="2205" y="213"/>
                  </a:lnTo>
                  <a:lnTo>
                    <a:pt x="2001" y="243"/>
                  </a:lnTo>
                  <a:lnTo>
                    <a:pt x="1776" y="273"/>
                  </a:lnTo>
                  <a:lnTo>
                    <a:pt x="1536" y="297"/>
                  </a:lnTo>
                  <a:lnTo>
                    <a:pt x="1344" y="312"/>
                  </a:lnTo>
                  <a:lnTo>
                    <a:pt x="1134" y="330"/>
                  </a:lnTo>
                  <a:lnTo>
                    <a:pt x="921" y="342"/>
                  </a:lnTo>
                  <a:lnTo>
                    <a:pt x="696" y="354"/>
                  </a:lnTo>
                  <a:lnTo>
                    <a:pt x="501" y="360"/>
                  </a:lnTo>
                  <a:lnTo>
                    <a:pt x="279" y="366"/>
                  </a:lnTo>
                  <a:lnTo>
                    <a:pt x="99" y="369"/>
                  </a:lnTo>
                  <a:lnTo>
                    <a:pt x="0" y="366"/>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a:defRPr/>
              </a:pPr>
              <a:endParaRPr lang="en-US"/>
            </a:p>
          </p:txBody>
        </p:sp>
        <p:sp>
          <p:nvSpPr>
            <p:cNvPr id="13" name="Freeform 11"/>
            <p:cNvSpPr>
              <a:spLocks/>
            </p:cNvSpPr>
            <p:nvPr/>
          </p:nvSpPr>
          <p:spPr bwMode="white">
            <a:xfrm>
              <a:off x="0" y="-13"/>
              <a:ext cx="2884" cy="286"/>
            </a:xfrm>
            <a:custGeom>
              <a:avLst/>
              <a:gdLst/>
              <a:ahLst/>
              <a:cxnLst>
                <a:cxn ang="0">
                  <a:pos x="0" y="0"/>
                </a:cxn>
                <a:cxn ang="0">
                  <a:pos x="0" y="285"/>
                </a:cxn>
                <a:cxn ang="0">
                  <a:pos x="192" y="285"/>
                </a:cxn>
                <a:cxn ang="0">
                  <a:pos x="384" y="282"/>
                </a:cxn>
                <a:cxn ang="0">
                  <a:pos x="579" y="276"/>
                </a:cxn>
                <a:cxn ang="0">
                  <a:pos x="789" y="267"/>
                </a:cxn>
                <a:cxn ang="0">
                  <a:pos x="999" y="258"/>
                </a:cxn>
                <a:cxn ang="0">
                  <a:pos x="1161" y="246"/>
                </a:cxn>
                <a:cxn ang="0">
                  <a:pos x="1302" y="234"/>
                </a:cxn>
                <a:cxn ang="0">
                  <a:pos x="1458" y="222"/>
                </a:cxn>
                <a:cxn ang="0">
                  <a:pos x="1665" y="201"/>
                </a:cxn>
                <a:cxn ang="0">
                  <a:pos x="1992" y="159"/>
                </a:cxn>
                <a:cxn ang="0">
                  <a:pos x="2301" y="117"/>
                </a:cxn>
                <a:cxn ang="0">
                  <a:pos x="2604" y="60"/>
                </a:cxn>
                <a:cxn ang="0">
                  <a:pos x="2883" y="0"/>
                </a:cxn>
                <a:cxn ang="0">
                  <a:pos x="0" y="0"/>
                </a:cxn>
              </a:cxnLst>
              <a:rect l="0" t="0" r="r" b="b"/>
              <a:pathLst>
                <a:path w="2884" h="286">
                  <a:moveTo>
                    <a:pt x="0" y="0"/>
                  </a:moveTo>
                  <a:lnTo>
                    <a:pt x="0" y="285"/>
                  </a:lnTo>
                  <a:lnTo>
                    <a:pt x="192" y="285"/>
                  </a:lnTo>
                  <a:lnTo>
                    <a:pt x="384" y="282"/>
                  </a:lnTo>
                  <a:lnTo>
                    <a:pt x="579" y="276"/>
                  </a:lnTo>
                  <a:lnTo>
                    <a:pt x="789" y="267"/>
                  </a:lnTo>
                  <a:lnTo>
                    <a:pt x="999" y="258"/>
                  </a:lnTo>
                  <a:lnTo>
                    <a:pt x="1161" y="246"/>
                  </a:lnTo>
                  <a:lnTo>
                    <a:pt x="1302" y="234"/>
                  </a:lnTo>
                  <a:lnTo>
                    <a:pt x="1458" y="222"/>
                  </a:lnTo>
                  <a:lnTo>
                    <a:pt x="1665" y="201"/>
                  </a:lnTo>
                  <a:lnTo>
                    <a:pt x="1992" y="159"/>
                  </a:lnTo>
                  <a:lnTo>
                    <a:pt x="2301" y="117"/>
                  </a:lnTo>
                  <a:lnTo>
                    <a:pt x="2604" y="60"/>
                  </a:lnTo>
                  <a:lnTo>
                    <a:pt x="2883" y="0"/>
                  </a:lnTo>
                  <a:lnTo>
                    <a:pt x="0" y="0"/>
                  </a:lnTo>
                </a:path>
              </a:pathLst>
            </a:custGeom>
            <a:gradFill rotWithShape="0">
              <a:gsLst>
                <a:gs pos="0">
                  <a:schemeClr val="accent2"/>
                </a:gs>
                <a:gs pos="100000">
                  <a:schemeClr val="bg1"/>
                </a:gs>
              </a:gsLst>
              <a:lin ang="0" scaled="1"/>
            </a:gradFill>
            <a:ln w="9525">
              <a:noFill/>
              <a:round/>
              <a:headEnd type="none" w="sm" len="sm"/>
              <a:tailEnd type="none" w="sm" len="sm"/>
            </a:ln>
            <a:effectLst/>
          </p:spPr>
          <p:txBody>
            <a:bodyPr/>
            <a:lstStyle/>
            <a:p>
              <a:pPr>
                <a:defRPr/>
              </a:pPr>
              <a:endParaRPr lang="en-US"/>
            </a:p>
          </p:txBody>
        </p:sp>
      </p:grpSp>
      <p:sp>
        <p:nvSpPr>
          <p:cNvPr id="20492" name="Rectangle 12"/>
          <p:cNvSpPr>
            <a:spLocks noGrp="1" noChangeArrowheads="1"/>
          </p:cNvSpPr>
          <p:nvPr>
            <p:ph type="ctrTitle" sz="quarter"/>
          </p:nvPr>
        </p:nvSpPr>
        <p:spPr>
          <a:xfrm>
            <a:off x="685800" y="2057400"/>
            <a:ext cx="7772400" cy="1143000"/>
          </a:xfrm>
        </p:spPr>
        <p:txBody>
          <a:bodyPr/>
          <a:lstStyle>
            <a:lvl1pPr>
              <a:defRPr/>
            </a:lvl1pPr>
          </a:lstStyle>
          <a:p>
            <a:r>
              <a:rPr lang="en-US"/>
              <a:t>Click to edit Master title style</a:t>
            </a:r>
          </a:p>
        </p:txBody>
      </p:sp>
      <p:sp>
        <p:nvSpPr>
          <p:cNvPr id="20493" name="Rectangle 1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14" name="Rectangle 14"/>
          <p:cNvSpPr>
            <a:spLocks noGrp="1" noChangeArrowheads="1"/>
          </p:cNvSpPr>
          <p:nvPr>
            <p:ph type="dt" sz="quarter" idx="10"/>
          </p:nvPr>
        </p:nvSpPr>
        <p:spPr/>
        <p:txBody>
          <a:bodyPr/>
          <a:lstStyle>
            <a:lvl1pPr>
              <a:defRPr smtClean="0"/>
            </a:lvl1pPr>
          </a:lstStyle>
          <a:p>
            <a:pPr>
              <a:defRPr/>
            </a:pPr>
            <a:endParaRPr lang="en-US"/>
          </a:p>
        </p:txBody>
      </p:sp>
      <p:sp>
        <p:nvSpPr>
          <p:cNvPr id="15" name="Rectangle 15"/>
          <p:cNvSpPr>
            <a:spLocks noGrp="1" noChangeArrowheads="1"/>
          </p:cNvSpPr>
          <p:nvPr>
            <p:ph type="ftr" sz="quarter" idx="11"/>
          </p:nvPr>
        </p:nvSpPr>
        <p:spPr/>
        <p:txBody>
          <a:bodyPr/>
          <a:lstStyle>
            <a:lvl1pPr>
              <a:defRPr smtClean="0"/>
            </a:lvl1pPr>
          </a:lstStyle>
          <a:p>
            <a:pPr>
              <a:defRPr/>
            </a:pPr>
            <a:endParaRPr lang="en-US"/>
          </a:p>
        </p:txBody>
      </p:sp>
      <p:sp>
        <p:nvSpPr>
          <p:cNvPr id="16" name="Rectangle 16"/>
          <p:cNvSpPr>
            <a:spLocks noGrp="1" noChangeArrowheads="1"/>
          </p:cNvSpPr>
          <p:nvPr>
            <p:ph type="sldNum" sz="quarter" idx="12"/>
          </p:nvPr>
        </p:nvSpPr>
        <p:spPr/>
        <p:txBody>
          <a:bodyPr/>
          <a:lstStyle>
            <a:lvl1pPr>
              <a:defRPr smtClean="0"/>
            </a:lvl1pPr>
          </a:lstStyle>
          <a:p>
            <a:pPr>
              <a:defRPr/>
            </a:pPr>
            <a:fld id="{17F46226-4346-4013-B132-E4EC561F9E9B}"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4"/>
          <p:cNvSpPr>
            <a:spLocks noGrp="1" noChangeArrowheads="1"/>
          </p:cNvSpPr>
          <p:nvPr>
            <p:ph type="dt" sz="half" idx="10"/>
          </p:nvPr>
        </p:nvSpPr>
        <p:spPr>
          <a:ln/>
        </p:spPr>
        <p:txBody>
          <a:bodyPr/>
          <a:lstStyle>
            <a:lvl1pPr>
              <a:defRPr/>
            </a:lvl1pPr>
          </a:lstStyle>
          <a:p>
            <a:pPr>
              <a:defRPr/>
            </a:pPr>
            <a:endParaRPr lang="en-US"/>
          </a:p>
        </p:txBody>
      </p:sp>
      <p:sp>
        <p:nvSpPr>
          <p:cNvPr id="5" name="Rectangle 15"/>
          <p:cNvSpPr>
            <a:spLocks noGrp="1" noChangeArrowheads="1"/>
          </p:cNvSpPr>
          <p:nvPr>
            <p:ph type="ftr" sz="quarter" idx="11"/>
          </p:nvPr>
        </p:nvSpPr>
        <p:spPr>
          <a:ln/>
        </p:spPr>
        <p:txBody>
          <a:bodyPr/>
          <a:lstStyle>
            <a:lvl1pPr>
              <a:defRPr/>
            </a:lvl1pPr>
          </a:lstStyle>
          <a:p>
            <a:pPr>
              <a:defRPr/>
            </a:pPr>
            <a:endParaRPr lang="en-US"/>
          </a:p>
        </p:txBody>
      </p:sp>
      <p:sp>
        <p:nvSpPr>
          <p:cNvPr id="6" name="Rectangle 16"/>
          <p:cNvSpPr>
            <a:spLocks noGrp="1" noChangeArrowheads="1"/>
          </p:cNvSpPr>
          <p:nvPr>
            <p:ph type="sldNum" sz="quarter" idx="12"/>
          </p:nvPr>
        </p:nvSpPr>
        <p:spPr>
          <a:ln/>
        </p:spPr>
        <p:txBody>
          <a:bodyPr/>
          <a:lstStyle>
            <a:lvl1pPr>
              <a:defRPr/>
            </a:lvl1pPr>
          </a:lstStyle>
          <a:p>
            <a:pPr>
              <a:defRPr/>
            </a:pPr>
            <a:fld id="{2395FB5E-1509-4EEC-A480-3C9A05A0128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4"/>
          <p:cNvSpPr>
            <a:spLocks noGrp="1" noChangeArrowheads="1"/>
          </p:cNvSpPr>
          <p:nvPr>
            <p:ph type="dt" sz="half" idx="10"/>
          </p:nvPr>
        </p:nvSpPr>
        <p:spPr>
          <a:ln/>
        </p:spPr>
        <p:txBody>
          <a:bodyPr/>
          <a:lstStyle>
            <a:lvl1pPr>
              <a:defRPr/>
            </a:lvl1pPr>
          </a:lstStyle>
          <a:p>
            <a:pPr>
              <a:defRPr/>
            </a:pPr>
            <a:endParaRPr lang="en-US"/>
          </a:p>
        </p:txBody>
      </p:sp>
      <p:sp>
        <p:nvSpPr>
          <p:cNvPr id="5" name="Rectangle 15"/>
          <p:cNvSpPr>
            <a:spLocks noGrp="1" noChangeArrowheads="1"/>
          </p:cNvSpPr>
          <p:nvPr>
            <p:ph type="ftr" sz="quarter" idx="11"/>
          </p:nvPr>
        </p:nvSpPr>
        <p:spPr>
          <a:ln/>
        </p:spPr>
        <p:txBody>
          <a:bodyPr/>
          <a:lstStyle>
            <a:lvl1pPr>
              <a:defRPr/>
            </a:lvl1pPr>
          </a:lstStyle>
          <a:p>
            <a:pPr>
              <a:defRPr/>
            </a:pPr>
            <a:endParaRPr lang="en-US"/>
          </a:p>
        </p:txBody>
      </p:sp>
      <p:sp>
        <p:nvSpPr>
          <p:cNvPr id="6" name="Rectangle 16"/>
          <p:cNvSpPr>
            <a:spLocks noGrp="1" noChangeArrowheads="1"/>
          </p:cNvSpPr>
          <p:nvPr>
            <p:ph type="sldNum" sz="quarter" idx="12"/>
          </p:nvPr>
        </p:nvSpPr>
        <p:spPr>
          <a:ln/>
        </p:spPr>
        <p:txBody>
          <a:bodyPr/>
          <a:lstStyle>
            <a:lvl1pPr>
              <a:defRPr/>
            </a:lvl1pPr>
          </a:lstStyle>
          <a:p>
            <a:pPr>
              <a:defRPr/>
            </a:pPr>
            <a:fld id="{8AAB05E8-A3E9-4A73-8ADB-CEAD7C99EFC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4"/>
          <p:cNvSpPr>
            <a:spLocks noGrp="1" noChangeArrowheads="1"/>
          </p:cNvSpPr>
          <p:nvPr>
            <p:ph type="dt" sz="half" idx="10"/>
          </p:nvPr>
        </p:nvSpPr>
        <p:spPr>
          <a:ln/>
        </p:spPr>
        <p:txBody>
          <a:bodyPr/>
          <a:lstStyle>
            <a:lvl1pPr>
              <a:defRPr/>
            </a:lvl1pPr>
          </a:lstStyle>
          <a:p>
            <a:pPr>
              <a:defRPr/>
            </a:pPr>
            <a:endParaRPr lang="en-US"/>
          </a:p>
        </p:txBody>
      </p:sp>
      <p:sp>
        <p:nvSpPr>
          <p:cNvPr id="5" name="Rectangle 15"/>
          <p:cNvSpPr>
            <a:spLocks noGrp="1" noChangeArrowheads="1"/>
          </p:cNvSpPr>
          <p:nvPr>
            <p:ph type="ftr" sz="quarter" idx="11"/>
          </p:nvPr>
        </p:nvSpPr>
        <p:spPr>
          <a:ln/>
        </p:spPr>
        <p:txBody>
          <a:bodyPr/>
          <a:lstStyle>
            <a:lvl1pPr>
              <a:defRPr/>
            </a:lvl1pPr>
          </a:lstStyle>
          <a:p>
            <a:pPr>
              <a:defRPr/>
            </a:pPr>
            <a:endParaRPr lang="en-US"/>
          </a:p>
        </p:txBody>
      </p:sp>
      <p:sp>
        <p:nvSpPr>
          <p:cNvPr id="6" name="Rectangle 16"/>
          <p:cNvSpPr>
            <a:spLocks noGrp="1" noChangeArrowheads="1"/>
          </p:cNvSpPr>
          <p:nvPr>
            <p:ph type="sldNum" sz="quarter" idx="12"/>
          </p:nvPr>
        </p:nvSpPr>
        <p:spPr>
          <a:ln/>
        </p:spPr>
        <p:txBody>
          <a:bodyPr/>
          <a:lstStyle>
            <a:lvl1pPr>
              <a:defRPr/>
            </a:lvl1pPr>
          </a:lstStyle>
          <a:p>
            <a:pPr>
              <a:defRPr/>
            </a:pPr>
            <a:fld id="{F84EF044-FAAC-4C44-B5A3-D6931C9678B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4"/>
          <p:cNvSpPr>
            <a:spLocks noGrp="1" noChangeArrowheads="1"/>
          </p:cNvSpPr>
          <p:nvPr>
            <p:ph type="dt" sz="half" idx="10"/>
          </p:nvPr>
        </p:nvSpPr>
        <p:spPr>
          <a:ln/>
        </p:spPr>
        <p:txBody>
          <a:bodyPr/>
          <a:lstStyle>
            <a:lvl1pPr>
              <a:defRPr/>
            </a:lvl1pPr>
          </a:lstStyle>
          <a:p>
            <a:pPr>
              <a:defRPr/>
            </a:pPr>
            <a:endParaRPr lang="en-US"/>
          </a:p>
        </p:txBody>
      </p:sp>
      <p:sp>
        <p:nvSpPr>
          <p:cNvPr id="5" name="Rectangle 15"/>
          <p:cNvSpPr>
            <a:spLocks noGrp="1" noChangeArrowheads="1"/>
          </p:cNvSpPr>
          <p:nvPr>
            <p:ph type="ftr" sz="quarter" idx="11"/>
          </p:nvPr>
        </p:nvSpPr>
        <p:spPr>
          <a:ln/>
        </p:spPr>
        <p:txBody>
          <a:bodyPr/>
          <a:lstStyle>
            <a:lvl1pPr>
              <a:defRPr/>
            </a:lvl1pPr>
          </a:lstStyle>
          <a:p>
            <a:pPr>
              <a:defRPr/>
            </a:pPr>
            <a:endParaRPr lang="en-US"/>
          </a:p>
        </p:txBody>
      </p:sp>
      <p:sp>
        <p:nvSpPr>
          <p:cNvPr id="6" name="Rectangle 16"/>
          <p:cNvSpPr>
            <a:spLocks noGrp="1" noChangeArrowheads="1"/>
          </p:cNvSpPr>
          <p:nvPr>
            <p:ph type="sldNum" sz="quarter" idx="12"/>
          </p:nvPr>
        </p:nvSpPr>
        <p:spPr>
          <a:ln/>
        </p:spPr>
        <p:txBody>
          <a:bodyPr/>
          <a:lstStyle>
            <a:lvl1pPr>
              <a:defRPr/>
            </a:lvl1pPr>
          </a:lstStyle>
          <a:p>
            <a:pPr>
              <a:defRPr/>
            </a:pPr>
            <a:fld id="{F1984E90-9A43-43E2-B759-E83F21AE4D1B}"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4"/>
          <p:cNvSpPr>
            <a:spLocks noGrp="1" noChangeArrowheads="1"/>
          </p:cNvSpPr>
          <p:nvPr>
            <p:ph type="dt" sz="half" idx="10"/>
          </p:nvPr>
        </p:nvSpPr>
        <p:spPr>
          <a:ln/>
        </p:spPr>
        <p:txBody>
          <a:bodyPr/>
          <a:lstStyle>
            <a:lvl1pPr>
              <a:defRPr/>
            </a:lvl1pPr>
          </a:lstStyle>
          <a:p>
            <a:pPr>
              <a:defRPr/>
            </a:pPr>
            <a:endParaRPr lang="en-US"/>
          </a:p>
        </p:txBody>
      </p:sp>
      <p:sp>
        <p:nvSpPr>
          <p:cNvPr id="6" name="Rectangle 15"/>
          <p:cNvSpPr>
            <a:spLocks noGrp="1" noChangeArrowheads="1"/>
          </p:cNvSpPr>
          <p:nvPr>
            <p:ph type="ftr" sz="quarter" idx="11"/>
          </p:nvPr>
        </p:nvSpPr>
        <p:spPr>
          <a:ln/>
        </p:spPr>
        <p:txBody>
          <a:bodyPr/>
          <a:lstStyle>
            <a:lvl1pPr>
              <a:defRPr/>
            </a:lvl1pPr>
          </a:lstStyle>
          <a:p>
            <a:pPr>
              <a:defRPr/>
            </a:pPr>
            <a:endParaRPr lang="en-US"/>
          </a:p>
        </p:txBody>
      </p:sp>
      <p:sp>
        <p:nvSpPr>
          <p:cNvPr id="7" name="Rectangle 16"/>
          <p:cNvSpPr>
            <a:spLocks noGrp="1" noChangeArrowheads="1"/>
          </p:cNvSpPr>
          <p:nvPr>
            <p:ph type="sldNum" sz="quarter" idx="12"/>
          </p:nvPr>
        </p:nvSpPr>
        <p:spPr>
          <a:ln/>
        </p:spPr>
        <p:txBody>
          <a:bodyPr/>
          <a:lstStyle>
            <a:lvl1pPr>
              <a:defRPr/>
            </a:lvl1pPr>
          </a:lstStyle>
          <a:p>
            <a:pPr>
              <a:defRPr/>
            </a:pPr>
            <a:fld id="{A8C505B0-6992-43F6-91E2-32DA230600E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4"/>
          <p:cNvSpPr>
            <a:spLocks noGrp="1" noChangeArrowheads="1"/>
          </p:cNvSpPr>
          <p:nvPr>
            <p:ph type="dt" sz="half" idx="10"/>
          </p:nvPr>
        </p:nvSpPr>
        <p:spPr>
          <a:ln/>
        </p:spPr>
        <p:txBody>
          <a:bodyPr/>
          <a:lstStyle>
            <a:lvl1pPr>
              <a:defRPr/>
            </a:lvl1pPr>
          </a:lstStyle>
          <a:p>
            <a:pPr>
              <a:defRPr/>
            </a:pPr>
            <a:endParaRPr lang="en-US"/>
          </a:p>
        </p:txBody>
      </p:sp>
      <p:sp>
        <p:nvSpPr>
          <p:cNvPr id="8" name="Rectangle 15"/>
          <p:cNvSpPr>
            <a:spLocks noGrp="1" noChangeArrowheads="1"/>
          </p:cNvSpPr>
          <p:nvPr>
            <p:ph type="ftr" sz="quarter" idx="11"/>
          </p:nvPr>
        </p:nvSpPr>
        <p:spPr>
          <a:ln/>
        </p:spPr>
        <p:txBody>
          <a:bodyPr/>
          <a:lstStyle>
            <a:lvl1pPr>
              <a:defRPr/>
            </a:lvl1pPr>
          </a:lstStyle>
          <a:p>
            <a:pPr>
              <a:defRPr/>
            </a:pPr>
            <a:endParaRPr lang="en-US"/>
          </a:p>
        </p:txBody>
      </p:sp>
      <p:sp>
        <p:nvSpPr>
          <p:cNvPr id="9" name="Rectangle 16"/>
          <p:cNvSpPr>
            <a:spLocks noGrp="1" noChangeArrowheads="1"/>
          </p:cNvSpPr>
          <p:nvPr>
            <p:ph type="sldNum" sz="quarter" idx="12"/>
          </p:nvPr>
        </p:nvSpPr>
        <p:spPr>
          <a:ln/>
        </p:spPr>
        <p:txBody>
          <a:bodyPr/>
          <a:lstStyle>
            <a:lvl1pPr>
              <a:defRPr/>
            </a:lvl1pPr>
          </a:lstStyle>
          <a:p>
            <a:pPr>
              <a:defRPr/>
            </a:pPr>
            <a:fld id="{B9F0EF9C-BBF1-4BB5-B3CB-243210698B9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4"/>
          <p:cNvSpPr>
            <a:spLocks noGrp="1" noChangeArrowheads="1"/>
          </p:cNvSpPr>
          <p:nvPr>
            <p:ph type="dt" sz="half" idx="10"/>
          </p:nvPr>
        </p:nvSpPr>
        <p:spPr>
          <a:ln/>
        </p:spPr>
        <p:txBody>
          <a:bodyPr/>
          <a:lstStyle>
            <a:lvl1pPr>
              <a:defRPr/>
            </a:lvl1pPr>
          </a:lstStyle>
          <a:p>
            <a:pPr>
              <a:defRPr/>
            </a:pPr>
            <a:endParaRPr lang="en-US"/>
          </a:p>
        </p:txBody>
      </p:sp>
      <p:sp>
        <p:nvSpPr>
          <p:cNvPr id="4" name="Rectangle 15"/>
          <p:cNvSpPr>
            <a:spLocks noGrp="1" noChangeArrowheads="1"/>
          </p:cNvSpPr>
          <p:nvPr>
            <p:ph type="ftr" sz="quarter" idx="11"/>
          </p:nvPr>
        </p:nvSpPr>
        <p:spPr>
          <a:ln/>
        </p:spPr>
        <p:txBody>
          <a:bodyPr/>
          <a:lstStyle>
            <a:lvl1pPr>
              <a:defRPr/>
            </a:lvl1pPr>
          </a:lstStyle>
          <a:p>
            <a:pPr>
              <a:defRPr/>
            </a:pPr>
            <a:endParaRPr lang="en-US"/>
          </a:p>
        </p:txBody>
      </p:sp>
      <p:sp>
        <p:nvSpPr>
          <p:cNvPr id="5" name="Rectangle 16"/>
          <p:cNvSpPr>
            <a:spLocks noGrp="1" noChangeArrowheads="1"/>
          </p:cNvSpPr>
          <p:nvPr>
            <p:ph type="sldNum" sz="quarter" idx="12"/>
          </p:nvPr>
        </p:nvSpPr>
        <p:spPr>
          <a:ln/>
        </p:spPr>
        <p:txBody>
          <a:bodyPr/>
          <a:lstStyle>
            <a:lvl1pPr>
              <a:defRPr/>
            </a:lvl1pPr>
          </a:lstStyle>
          <a:p>
            <a:pPr>
              <a:defRPr/>
            </a:pPr>
            <a:fld id="{5B124E7C-8FC8-45A5-A92F-3B39CF98B81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4"/>
          <p:cNvSpPr>
            <a:spLocks noGrp="1" noChangeArrowheads="1"/>
          </p:cNvSpPr>
          <p:nvPr>
            <p:ph type="dt" sz="half" idx="10"/>
          </p:nvPr>
        </p:nvSpPr>
        <p:spPr>
          <a:ln/>
        </p:spPr>
        <p:txBody>
          <a:bodyPr/>
          <a:lstStyle>
            <a:lvl1pPr>
              <a:defRPr/>
            </a:lvl1pPr>
          </a:lstStyle>
          <a:p>
            <a:pPr>
              <a:defRPr/>
            </a:pPr>
            <a:endParaRPr lang="en-US"/>
          </a:p>
        </p:txBody>
      </p:sp>
      <p:sp>
        <p:nvSpPr>
          <p:cNvPr id="3" name="Rectangle 15"/>
          <p:cNvSpPr>
            <a:spLocks noGrp="1" noChangeArrowheads="1"/>
          </p:cNvSpPr>
          <p:nvPr>
            <p:ph type="ftr" sz="quarter" idx="11"/>
          </p:nvPr>
        </p:nvSpPr>
        <p:spPr>
          <a:ln/>
        </p:spPr>
        <p:txBody>
          <a:bodyPr/>
          <a:lstStyle>
            <a:lvl1pPr>
              <a:defRPr/>
            </a:lvl1pPr>
          </a:lstStyle>
          <a:p>
            <a:pPr>
              <a:defRPr/>
            </a:pPr>
            <a:endParaRPr lang="en-US"/>
          </a:p>
        </p:txBody>
      </p:sp>
      <p:sp>
        <p:nvSpPr>
          <p:cNvPr id="4" name="Rectangle 16"/>
          <p:cNvSpPr>
            <a:spLocks noGrp="1" noChangeArrowheads="1"/>
          </p:cNvSpPr>
          <p:nvPr>
            <p:ph type="sldNum" sz="quarter" idx="12"/>
          </p:nvPr>
        </p:nvSpPr>
        <p:spPr>
          <a:ln/>
        </p:spPr>
        <p:txBody>
          <a:bodyPr/>
          <a:lstStyle>
            <a:lvl1pPr>
              <a:defRPr/>
            </a:lvl1pPr>
          </a:lstStyle>
          <a:p>
            <a:pPr>
              <a:defRPr/>
            </a:pPr>
            <a:fld id="{25F061B0-D5B2-496A-B53B-8AFFA816B5E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4"/>
          <p:cNvSpPr>
            <a:spLocks noGrp="1" noChangeArrowheads="1"/>
          </p:cNvSpPr>
          <p:nvPr>
            <p:ph type="dt" sz="half" idx="10"/>
          </p:nvPr>
        </p:nvSpPr>
        <p:spPr>
          <a:ln/>
        </p:spPr>
        <p:txBody>
          <a:bodyPr/>
          <a:lstStyle>
            <a:lvl1pPr>
              <a:defRPr/>
            </a:lvl1pPr>
          </a:lstStyle>
          <a:p>
            <a:pPr>
              <a:defRPr/>
            </a:pPr>
            <a:endParaRPr lang="en-US"/>
          </a:p>
        </p:txBody>
      </p:sp>
      <p:sp>
        <p:nvSpPr>
          <p:cNvPr id="6" name="Rectangle 15"/>
          <p:cNvSpPr>
            <a:spLocks noGrp="1" noChangeArrowheads="1"/>
          </p:cNvSpPr>
          <p:nvPr>
            <p:ph type="ftr" sz="quarter" idx="11"/>
          </p:nvPr>
        </p:nvSpPr>
        <p:spPr>
          <a:ln/>
        </p:spPr>
        <p:txBody>
          <a:bodyPr/>
          <a:lstStyle>
            <a:lvl1pPr>
              <a:defRPr/>
            </a:lvl1pPr>
          </a:lstStyle>
          <a:p>
            <a:pPr>
              <a:defRPr/>
            </a:pPr>
            <a:endParaRPr lang="en-US"/>
          </a:p>
        </p:txBody>
      </p:sp>
      <p:sp>
        <p:nvSpPr>
          <p:cNvPr id="7" name="Rectangle 16"/>
          <p:cNvSpPr>
            <a:spLocks noGrp="1" noChangeArrowheads="1"/>
          </p:cNvSpPr>
          <p:nvPr>
            <p:ph type="sldNum" sz="quarter" idx="12"/>
          </p:nvPr>
        </p:nvSpPr>
        <p:spPr>
          <a:ln/>
        </p:spPr>
        <p:txBody>
          <a:bodyPr/>
          <a:lstStyle>
            <a:lvl1pPr>
              <a:defRPr/>
            </a:lvl1pPr>
          </a:lstStyle>
          <a:p>
            <a:pPr>
              <a:defRPr/>
            </a:pPr>
            <a:fld id="{48E02811-2837-490F-87ED-079D000A03B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4"/>
          <p:cNvSpPr>
            <a:spLocks noGrp="1" noChangeArrowheads="1"/>
          </p:cNvSpPr>
          <p:nvPr>
            <p:ph type="dt" sz="half" idx="10"/>
          </p:nvPr>
        </p:nvSpPr>
        <p:spPr>
          <a:ln/>
        </p:spPr>
        <p:txBody>
          <a:bodyPr/>
          <a:lstStyle>
            <a:lvl1pPr>
              <a:defRPr/>
            </a:lvl1pPr>
          </a:lstStyle>
          <a:p>
            <a:pPr>
              <a:defRPr/>
            </a:pPr>
            <a:endParaRPr lang="en-US"/>
          </a:p>
        </p:txBody>
      </p:sp>
      <p:sp>
        <p:nvSpPr>
          <p:cNvPr id="6" name="Rectangle 15"/>
          <p:cNvSpPr>
            <a:spLocks noGrp="1" noChangeArrowheads="1"/>
          </p:cNvSpPr>
          <p:nvPr>
            <p:ph type="ftr" sz="quarter" idx="11"/>
          </p:nvPr>
        </p:nvSpPr>
        <p:spPr>
          <a:ln/>
        </p:spPr>
        <p:txBody>
          <a:bodyPr/>
          <a:lstStyle>
            <a:lvl1pPr>
              <a:defRPr/>
            </a:lvl1pPr>
          </a:lstStyle>
          <a:p>
            <a:pPr>
              <a:defRPr/>
            </a:pPr>
            <a:endParaRPr lang="en-US"/>
          </a:p>
        </p:txBody>
      </p:sp>
      <p:sp>
        <p:nvSpPr>
          <p:cNvPr id="7" name="Rectangle 16"/>
          <p:cNvSpPr>
            <a:spLocks noGrp="1" noChangeArrowheads="1"/>
          </p:cNvSpPr>
          <p:nvPr>
            <p:ph type="sldNum" sz="quarter" idx="12"/>
          </p:nvPr>
        </p:nvSpPr>
        <p:spPr>
          <a:ln/>
        </p:spPr>
        <p:txBody>
          <a:bodyPr/>
          <a:lstStyle>
            <a:lvl1pPr>
              <a:defRPr/>
            </a:lvl1pPr>
          </a:lstStyle>
          <a:p>
            <a:pPr>
              <a:defRPr/>
            </a:pPr>
            <a:fld id="{EAFC1228-F7F8-4A1A-B2A9-CAA8B19E092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w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invGray">
      <p:bgPr>
        <a:gradFill rotWithShape="0">
          <a:gsLst>
            <a:gs pos="0">
              <a:schemeClr val="bg2"/>
            </a:gs>
            <a:gs pos="100000">
              <a:schemeClr val="bg1"/>
            </a:gs>
          </a:gsLst>
          <a:lin ang="0" scaled="1"/>
        </a:gradFill>
        <a:effectLst/>
      </p:bgPr>
    </p:bg>
    <p:spTree>
      <p:nvGrpSpPr>
        <p:cNvPr id="1" name=""/>
        <p:cNvGrpSpPr/>
        <p:nvPr/>
      </p:nvGrpSpPr>
      <p:grpSpPr>
        <a:xfrm>
          <a:off x="0" y="0"/>
          <a:ext cx="0" cy="0"/>
          <a:chOff x="0" y="0"/>
          <a:chExt cx="0" cy="0"/>
        </a:xfrm>
      </p:grpSpPr>
      <p:grpSp>
        <p:nvGrpSpPr>
          <p:cNvPr id="1028" name="Group 2"/>
          <p:cNvGrpSpPr>
            <a:grpSpLocks/>
          </p:cNvGrpSpPr>
          <p:nvPr/>
        </p:nvGrpSpPr>
        <p:grpSpPr bwMode="auto">
          <a:xfrm>
            <a:off x="-152400" y="-228600"/>
            <a:ext cx="9153525" cy="6878638"/>
            <a:chOff x="-6" y="-13"/>
            <a:chExt cx="5766" cy="4333"/>
          </a:xfrm>
        </p:grpSpPr>
        <p:sp>
          <p:nvSpPr>
            <p:cNvPr id="19459" name="Rectangle 3"/>
            <p:cNvSpPr>
              <a:spLocks noChangeArrowheads="1"/>
            </p:cNvSpPr>
            <p:nvPr/>
          </p:nvSpPr>
          <p:spPr bwMode="invGray">
            <a:xfrm>
              <a:off x="5549" y="0"/>
              <a:ext cx="211" cy="4320"/>
            </a:xfrm>
            <a:prstGeom prst="rect">
              <a:avLst/>
            </a:prstGeom>
            <a:gradFill rotWithShape="0">
              <a:gsLst>
                <a:gs pos="0">
                  <a:schemeClr val="accent2"/>
                </a:gs>
                <a:gs pos="50000">
                  <a:schemeClr val="hlink"/>
                </a:gs>
                <a:gs pos="100000">
                  <a:schemeClr val="accent2"/>
                </a:gs>
              </a:gsLst>
              <a:lin ang="0" scaled="1"/>
            </a:gradFill>
            <a:ln w="9525">
              <a:noFill/>
              <a:miter lim="800000"/>
              <a:headEnd/>
              <a:tailEnd/>
            </a:ln>
          </p:spPr>
          <p:txBody>
            <a:bodyPr wrap="none" anchor="ctr"/>
            <a:lstStyle/>
            <a:p>
              <a:pPr>
                <a:defRPr/>
              </a:pPr>
              <a:endParaRPr lang="en-US"/>
            </a:p>
          </p:txBody>
        </p:sp>
        <p:sp>
          <p:nvSpPr>
            <p:cNvPr id="19460" name="Freeform 4"/>
            <p:cNvSpPr>
              <a:spLocks/>
            </p:cNvSpPr>
            <p:nvPr/>
          </p:nvSpPr>
          <p:spPr bwMode="white">
            <a:xfrm>
              <a:off x="-6" y="2828"/>
              <a:ext cx="3625" cy="1492"/>
            </a:xfrm>
            <a:custGeom>
              <a:avLst/>
              <a:gdLst/>
              <a:ahLst/>
              <a:cxnLst>
                <a:cxn ang="0">
                  <a:pos x="0" y="1491"/>
                </a:cxn>
                <a:cxn ang="0">
                  <a:pos x="0" y="0"/>
                </a:cxn>
                <a:cxn ang="0">
                  <a:pos x="171" y="3"/>
                </a:cxn>
                <a:cxn ang="0">
                  <a:pos x="355" y="9"/>
                </a:cxn>
                <a:cxn ang="0">
                  <a:pos x="499" y="21"/>
                </a:cxn>
                <a:cxn ang="0">
                  <a:pos x="650" y="36"/>
                </a:cxn>
                <a:cxn ang="0">
                  <a:pos x="809" y="54"/>
                </a:cxn>
                <a:cxn ang="0">
                  <a:pos x="957" y="78"/>
                </a:cxn>
                <a:cxn ang="0">
                  <a:pos x="1119" y="105"/>
                </a:cxn>
                <a:cxn ang="0">
                  <a:pos x="1261" y="133"/>
                </a:cxn>
                <a:cxn ang="0">
                  <a:pos x="1441" y="175"/>
                </a:cxn>
                <a:cxn ang="0">
                  <a:pos x="1598" y="217"/>
                </a:cxn>
                <a:cxn ang="0">
                  <a:pos x="1763" y="269"/>
                </a:cxn>
                <a:cxn ang="0">
                  <a:pos x="1887" y="308"/>
                </a:cxn>
                <a:cxn ang="0">
                  <a:pos x="2085" y="384"/>
                </a:cxn>
                <a:cxn ang="0">
                  <a:pos x="2230" y="444"/>
                </a:cxn>
                <a:cxn ang="0">
                  <a:pos x="2456" y="547"/>
                </a:cxn>
                <a:cxn ang="0">
                  <a:pos x="2666" y="662"/>
                </a:cxn>
                <a:cxn ang="0">
                  <a:pos x="2859" y="786"/>
                </a:cxn>
                <a:cxn ang="0">
                  <a:pos x="3046" y="920"/>
                </a:cxn>
                <a:cxn ang="0">
                  <a:pos x="3193" y="1038"/>
                </a:cxn>
                <a:cxn ang="0">
                  <a:pos x="3332" y="1168"/>
                </a:cxn>
                <a:cxn ang="0">
                  <a:pos x="3440" y="1280"/>
                </a:cxn>
                <a:cxn ang="0">
                  <a:pos x="3524" y="1380"/>
                </a:cxn>
                <a:cxn ang="0">
                  <a:pos x="3624" y="1491"/>
                </a:cxn>
                <a:cxn ang="0">
                  <a:pos x="3608" y="1491"/>
                </a:cxn>
                <a:cxn ang="0">
                  <a:pos x="0" y="1491"/>
                </a:cxn>
              </a:cxnLst>
              <a:rect l="0" t="0" r="r" b="b"/>
              <a:pathLst>
                <a:path w="3625" h="1492">
                  <a:moveTo>
                    <a:pt x="0" y="1491"/>
                  </a:moveTo>
                  <a:lnTo>
                    <a:pt x="0" y="0"/>
                  </a:lnTo>
                  <a:lnTo>
                    <a:pt x="171" y="3"/>
                  </a:lnTo>
                  <a:lnTo>
                    <a:pt x="355" y="9"/>
                  </a:lnTo>
                  <a:lnTo>
                    <a:pt x="499" y="21"/>
                  </a:lnTo>
                  <a:lnTo>
                    <a:pt x="650" y="36"/>
                  </a:lnTo>
                  <a:lnTo>
                    <a:pt x="809" y="54"/>
                  </a:lnTo>
                  <a:lnTo>
                    <a:pt x="957" y="78"/>
                  </a:lnTo>
                  <a:lnTo>
                    <a:pt x="1119" y="105"/>
                  </a:lnTo>
                  <a:lnTo>
                    <a:pt x="1261" y="133"/>
                  </a:lnTo>
                  <a:lnTo>
                    <a:pt x="1441" y="175"/>
                  </a:lnTo>
                  <a:lnTo>
                    <a:pt x="1598" y="217"/>
                  </a:lnTo>
                  <a:lnTo>
                    <a:pt x="1763" y="269"/>
                  </a:lnTo>
                  <a:lnTo>
                    <a:pt x="1887" y="308"/>
                  </a:lnTo>
                  <a:lnTo>
                    <a:pt x="2085" y="384"/>
                  </a:lnTo>
                  <a:lnTo>
                    <a:pt x="2230" y="444"/>
                  </a:lnTo>
                  <a:lnTo>
                    <a:pt x="2456" y="547"/>
                  </a:lnTo>
                  <a:lnTo>
                    <a:pt x="2666" y="662"/>
                  </a:lnTo>
                  <a:lnTo>
                    <a:pt x="2859" y="786"/>
                  </a:lnTo>
                  <a:lnTo>
                    <a:pt x="3046" y="920"/>
                  </a:lnTo>
                  <a:lnTo>
                    <a:pt x="3193" y="1038"/>
                  </a:lnTo>
                  <a:lnTo>
                    <a:pt x="3332" y="1168"/>
                  </a:lnTo>
                  <a:lnTo>
                    <a:pt x="3440" y="1280"/>
                  </a:lnTo>
                  <a:lnTo>
                    <a:pt x="3524" y="1380"/>
                  </a:lnTo>
                  <a:lnTo>
                    <a:pt x="3624" y="1491"/>
                  </a:lnTo>
                  <a:lnTo>
                    <a:pt x="3608" y="1491"/>
                  </a:lnTo>
                  <a:lnTo>
                    <a:pt x="0" y="1491"/>
                  </a:lnTo>
                </a:path>
              </a:pathLst>
            </a:custGeom>
            <a:gradFill rotWithShape="0">
              <a:gsLst>
                <a:gs pos="0">
                  <a:schemeClr val="bg2"/>
                </a:gs>
                <a:gs pos="100000">
                  <a:schemeClr val="bg1"/>
                </a:gs>
              </a:gsLst>
              <a:lin ang="5400000" scaled="1"/>
            </a:gradFill>
            <a:ln w="9525" cap="flat" cmpd="sng">
              <a:noFill/>
              <a:prstDash val="solid"/>
              <a:miter lim="800000"/>
              <a:headEnd type="none" w="sm" len="sm"/>
              <a:tailEnd type="none" w="sm" len="sm"/>
            </a:ln>
            <a:effectLst/>
          </p:spPr>
          <p:txBody>
            <a:bodyPr wrap="none" anchor="ctr"/>
            <a:lstStyle/>
            <a:p>
              <a:pPr>
                <a:defRPr/>
              </a:pPr>
              <a:endParaRPr lang="en-US"/>
            </a:p>
          </p:txBody>
        </p:sp>
        <p:sp>
          <p:nvSpPr>
            <p:cNvPr id="19461" name="Freeform 5"/>
            <p:cNvSpPr>
              <a:spLocks/>
            </p:cNvSpPr>
            <p:nvPr/>
          </p:nvSpPr>
          <p:spPr bwMode="white">
            <a:xfrm>
              <a:off x="0" y="2405"/>
              <a:ext cx="5143" cy="1902"/>
            </a:xfrm>
            <a:custGeom>
              <a:avLst/>
              <a:gdLst/>
              <a:ahLst/>
              <a:cxnLst>
                <a:cxn ang="0">
                  <a:pos x="2718" y="405"/>
                </a:cxn>
                <a:cxn ang="0">
                  <a:pos x="2466" y="333"/>
                </a:cxn>
                <a:cxn ang="0">
                  <a:pos x="2202" y="261"/>
                </a:cxn>
                <a:cxn ang="0">
                  <a:pos x="1929" y="198"/>
                </a:cxn>
                <a:cxn ang="0">
                  <a:pos x="1695" y="153"/>
                </a:cxn>
                <a:cxn ang="0">
                  <a:pos x="1434" y="111"/>
                </a:cxn>
                <a:cxn ang="0">
                  <a:pos x="1188" y="75"/>
                </a:cxn>
                <a:cxn ang="0">
                  <a:pos x="957" y="48"/>
                </a:cxn>
                <a:cxn ang="0">
                  <a:pos x="747" y="30"/>
                </a:cxn>
                <a:cxn ang="0">
                  <a:pos x="501" y="15"/>
                </a:cxn>
                <a:cxn ang="0">
                  <a:pos x="246" y="3"/>
                </a:cxn>
                <a:cxn ang="0">
                  <a:pos x="0" y="0"/>
                </a:cxn>
                <a:cxn ang="0">
                  <a:pos x="0" y="275"/>
                </a:cxn>
                <a:cxn ang="0">
                  <a:pos x="0" y="345"/>
                </a:cxn>
                <a:cxn ang="0">
                  <a:pos x="0" y="275"/>
                </a:cxn>
                <a:cxn ang="0">
                  <a:pos x="0" y="342"/>
                </a:cxn>
                <a:cxn ang="0">
                  <a:pos x="339" y="351"/>
                </a:cxn>
                <a:cxn ang="0">
                  <a:pos x="606" y="372"/>
                </a:cxn>
                <a:cxn ang="0">
                  <a:pos x="852" y="399"/>
                </a:cxn>
                <a:cxn ang="0">
                  <a:pos x="1068" y="435"/>
                </a:cxn>
                <a:cxn ang="0">
                  <a:pos x="1275" y="474"/>
                </a:cxn>
                <a:cxn ang="0">
                  <a:pos x="1545" y="540"/>
                </a:cxn>
                <a:cxn ang="0">
                  <a:pos x="1761" y="603"/>
                </a:cxn>
                <a:cxn ang="0">
                  <a:pos x="1971" y="678"/>
                </a:cxn>
                <a:cxn ang="0">
                  <a:pos x="2166" y="747"/>
                </a:cxn>
                <a:cxn ang="0">
                  <a:pos x="2397" y="852"/>
                </a:cxn>
                <a:cxn ang="0">
                  <a:pos x="2613" y="960"/>
                </a:cxn>
                <a:cxn ang="0">
                  <a:pos x="2832" y="1095"/>
                </a:cxn>
                <a:cxn ang="0">
                  <a:pos x="3012" y="1212"/>
                </a:cxn>
                <a:cxn ang="0">
                  <a:pos x="3186" y="1347"/>
                </a:cxn>
                <a:cxn ang="0">
                  <a:pos x="3351" y="1497"/>
                </a:cxn>
                <a:cxn ang="0">
                  <a:pos x="3480" y="1629"/>
                </a:cxn>
                <a:cxn ang="0">
                  <a:pos x="3612" y="1785"/>
                </a:cxn>
                <a:cxn ang="0">
                  <a:pos x="3699" y="1901"/>
                </a:cxn>
                <a:cxn ang="0">
                  <a:pos x="5142" y="1901"/>
                </a:cxn>
                <a:cxn ang="0">
                  <a:pos x="5076" y="1827"/>
                </a:cxn>
                <a:cxn ang="0">
                  <a:pos x="4968" y="1707"/>
                </a:cxn>
                <a:cxn ang="0">
                  <a:pos x="4797" y="1539"/>
                </a:cxn>
                <a:cxn ang="0">
                  <a:pos x="4617" y="1383"/>
                </a:cxn>
                <a:cxn ang="0">
                  <a:pos x="4410" y="1221"/>
                </a:cxn>
                <a:cxn ang="0">
                  <a:pos x="4185" y="1071"/>
                </a:cxn>
                <a:cxn ang="0">
                  <a:pos x="3960" y="939"/>
                </a:cxn>
                <a:cxn ang="0">
                  <a:pos x="3708" y="801"/>
                </a:cxn>
                <a:cxn ang="0">
                  <a:pos x="3492" y="702"/>
                </a:cxn>
                <a:cxn ang="0">
                  <a:pos x="3231" y="588"/>
                </a:cxn>
                <a:cxn ang="0">
                  <a:pos x="2964" y="489"/>
                </a:cxn>
                <a:cxn ang="0">
                  <a:pos x="2718" y="405"/>
                </a:cxn>
              </a:cxnLst>
              <a:rect l="0" t="0" r="r" b="b"/>
              <a:pathLst>
                <a:path w="5143" h="1902">
                  <a:moveTo>
                    <a:pt x="2718" y="405"/>
                  </a:moveTo>
                  <a:lnTo>
                    <a:pt x="2466" y="333"/>
                  </a:lnTo>
                  <a:lnTo>
                    <a:pt x="2202" y="261"/>
                  </a:lnTo>
                  <a:lnTo>
                    <a:pt x="1929" y="198"/>
                  </a:lnTo>
                  <a:lnTo>
                    <a:pt x="1695" y="153"/>
                  </a:lnTo>
                  <a:lnTo>
                    <a:pt x="1434" y="111"/>
                  </a:lnTo>
                  <a:lnTo>
                    <a:pt x="1188" y="75"/>
                  </a:lnTo>
                  <a:lnTo>
                    <a:pt x="957" y="48"/>
                  </a:lnTo>
                  <a:lnTo>
                    <a:pt x="747" y="30"/>
                  </a:lnTo>
                  <a:lnTo>
                    <a:pt x="501" y="15"/>
                  </a:lnTo>
                  <a:lnTo>
                    <a:pt x="246" y="3"/>
                  </a:lnTo>
                  <a:lnTo>
                    <a:pt x="0" y="0"/>
                  </a:lnTo>
                  <a:lnTo>
                    <a:pt x="0" y="275"/>
                  </a:lnTo>
                  <a:lnTo>
                    <a:pt x="0" y="345"/>
                  </a:lnTo>
                  <a:lnTo>
                    <a:pt x="0" y="275"/>
                  </a:lnTo>
                  <a:lnTo>
                    <a:pt x="0" y="342"/>
                  </a:lnTo>
                  <a:lnTo>
                    <a:pt x="339" y="351"/>
                  </a:lnTo>
                  <a:lnTo>
                    <a:pt x="606" y="372"/>
                  </a:lnTo>
                  <a:lnTo>
                    <a:pt x="852" y="399"/>
                  </a:lnTo>
                  <a:lnTo>
                    <a:pt x="1068" y="435"/>
                  </a:lnTo>
                  <a:lnTo>
                    <a:pt x="1275" y="474"/>
                  </a:lnTo>
                  <a:lnTo>
                    <a:pt x="1545" y="540"/>
                  </a:lnTo>
                  <a:lnTo>
                    <a:pt x="1761" y="603"/>
                  </a:lnTo>
                  <a:lnTo>
                    <a:pt x="1971" y="678"/>
                  </a:lnTo>
                  <a:lnTo>
                    <a:pt x="2166" y="747"/>
                  </a:lnTo>
                  <a:lnTo>
                    <a:pt x="2397" y="852"/>
                  </a:lnTo>
                  <a:lnTo>
                    <a:pt x="2613" y="960"/>
                  </a:lnTo>
                  <a:lnTo>
                    <a:pt x="2832" y="1095"/>
                  </a:lnTo>
                  <a:lnTo>
                    <a:pt x="3012" y="1212"/>
                  </a:lnTo>
                  <a:lnTo>
                    <a:pt x="3186" y="1347"/>
                  </a:lnTo>
                  <a:lnTo>
                    <a:pt x="3351" y="1497"/>
                  </a:lnTo>
                  <a:lnTo>
                    <a:pt x="3480" y="1629"/>
                  </a:lnTo>
                  <a:lnTo>
                    <a:pt x="3612" y="1785"/>
                  </a:lnTo>
                  <a:lnTo>
                    <a:pt x="3699" y="1901"/>
                  </a:lnTo>
                  <a:lnTo>
                    <a:pt x="5142" y="1901"/>
                  </a:lnTo>
                  <a:lnTo>
                    <a:pt x="5076" y="1827"/>
                  </a:lnTo>
                  <a:lnTo>
                    <a:pt x="4968" y="1707"/>
                  </a:lnTo>
                  <a:lnTo>
                    <a:pt x="4797" y="1539"/>
                  </a:lnTo>
                  <a:lnTo>
                    <a:pt x="4617" y="1383"/>
                  </a:lnTo>
                  <a:lnTo>
                    <a:pt x="4410" y="1221"/>
                  </a:lnTo>
                  <a:lnTo>
                    <a:pt x="4185" y="1071"/>
                  </a:lnTo>
                  <a:lnTo>
                    <a:pt x="3960" y="939"/>
                  </a:lnTo>
                  <a:lnTo>
                    <a:pt x="3708" y="801"/>
                  </a:lnTo>
                  <a:lnTo>
                    <a:pt x="3492" y="702"/>
                  </a:lnTo>
                  <a:lnTo>
                    <a:pt x="3231" y="588"/>
                  </a:lnTo>
                  <a:lnTo>
                    <a:pt x="2964" y="489"/>
                  </a:lnTo>
                  <a:lnTo>
                    <a:pt x="2718" y="405"/>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a:defRPr/>
              </a:pPr>
              <a:endParaRPr lang="en-US"/>
            </a:p>
          </p:txBody>
        </p:sp>
        <p:sp>
          <p:nvSpPr>
            <p:cNvPr id="19462" name="Freeform 6"/>
            <p:cNvSpPr>
              <a:spLocks/>
            </p:cNvSpPr>
            <p:nvPr/>
          </p:nvSpPr>
          <p:spPr bwMode="white">
            <a:xfrm>
              <a:off x="0" y="1982"/>
              <a:ext cx="5760" cy="2325"/>
            </a:xfrm>
            <a:custGeom>
              <a:avLst/>
              <a:gdLst/>
              <a:ahLst/>
              <a:cxnLst>
                <a:cxn ang="0">
                  <a:pos x="0" y="0"/>
                </a:cxn>
                <a:cxn ang="0">
                  <a:pos x="0" y="339"/>
                </a:cxn>
                <a:cxn ang="0">
                  <a:pos x="558" y="357"/>
                </a:cxn>
                <a:cxn ang="0">
                  <a:pos x="807" y="375"/>
                </a:cxn>
                <a:cxn ang="0">
                  <a:pos x="1056" y="399"/>
                </a:cxn>
                <a:cxn ang="0">
                  <a:pos x="1272" y="426"/>
                </a:cxn>
                <a:cxn ang="0">
                  <a:pos x="1539" y="465"/>
                </a:cxn>
                <a:cxn ang="0">
                  <a:pos x="1791" y="510"/>
                </a:cxn>
                <a:cxn ang="0">
                  <a:pos x="2076" y="570"/>
                </a:cxn>
                <a:cxn ang="0">
                  <a:pos x="2334" y="630"/>
                </a:cxn>
                <a:cxn ang="0">
                  <a:pos x="2544" y="687"/>
                </a:cxn>
                <a:cxn ang="0">
                  <a:pos x="2775" y="759"/>
                </a:cxn>
                <a:cxn ang="0">
                  <a:pos x="3003" y="837"/>
                </a:cxn>
                <a:cxn ang="0">
                  <a:pos x="3231" y="924"/>
                </a:cxn>
                <a:cxn ang="0">
                  <a:pos x="3438" y="1005"/>
                </a:cxn>
                <a:cxn ang="0">
                  <a:pos x="3663" y="1110"/>
                </a:cxn>
                <a:cxn ang="0">
                  <a:pos x="3903" y="1233"/>
                </a:cxn>
                <a:cxn ang="0">
                  <a:pos x="4149" y="1374"/>
                </a:cxn>
                <a:cxn ang="0">
                  <a:pos x="4353" y="1506"/>
                </a:cxn>
                <a:cxn ang="0">
                  <a:pos x="4491" y="1602"/>
                </a:cxn>
                <a:cxn ang="0">
                  <a:pos x="4668" y="1740"/>
                </a:cxn>
                <a:cxn ang="0">
                  <a:pos x="4824" y="1875"/>
                </a:cxn>
                <a:cxn ang="0">
                  <a:pos x="4968" y="2016"/>
                </a:cxn>
                <a:cxn ang="0">
                  <a:pos x="5100" y="2154"/>
                </a:cxn>
                <a:cxn ang="0">
                  <a:pos x="5238" y="2324"/>
                </a:cxn>
                <a:cxn ang="0">
                  <a:pos x="5759" y="2324"/>
                </a:cxn>
                <a:cxn ang="0">
                  <a:pos x="5759" y="1245"/>
                </a:cxn>
                <a:cxn ang="0">
                  <a:pos x="5580" y="1119"/>
                </a:cxn>
                <a:cxn ang="0">
                  <a:pos x="5400" y="1020"/>
                </a:cxn>
                <a:cxn ang="0">
                  <a:pos x="5205" y="918"/>
                </a:cxn>
                <a:cxn ang="0">
                  <a:pos x="5031" y="837"/>
                </a:cxn>
                <a:cxn ang="0">
                  <a:pos x="4866" y="771"/>
                </a:cxn>
                <a:cxn ang="0">
                  <a:pos x="4710" y="711"/>
                </a:cxn>
                <a:cxn ang="0">
                  <a:pos x="4545" y="651"/>
                </a:cxn>
                <a:cxn ang="0">
                  <a:pos x="4386" y="600"/>
                </a:cxn>
                <a:cxn ang="0">
                  <a:pos x="4248" y="552"/>
                </a:cxn>
                <a:cxn ang="0">
                  <a:pos x="3993" y="483"/>
                </a:cxn>
                <a:cxn ang="0">
                  <a:pos x="3777" y="423"/>
                </a:cxn>
                <a:cxn ang="0">
                  <a:pos x="3564" y="375"/>
                </a:cxn>
                <a:cxn ang="0">
                  <a:pos x="3282" y="312"/>
                </a:cxn>
                <a:cxn ang="0">
                  <a:pos x="3003" y="261"/>
                </a:cxn>
                <a:cxn ang="0">
                  <a:pos x="2733" y="213"/>
                </a:cxn>
                <a:cxn ang="0">
                  <a:pos x="2451" y="171"/>
                </a:cxn>
                <a:cxn ang="0">
                  <a:pos x="2211" y="138"/>
                </a:cxn>
                <a:cxn ang="0">
                  <a:pos x="1974" y="108"/>
                </a:cxn>
                <a:cxn ang="0">
                  <a:pos x="1665" y="81"/>
                </a:cxn>
                <a:cxn ang="0">
                  <a:pos x="1437" y="60"/>
                </a:cxn>
                <a:cxn ang="0">
                  <a:pos x="1125" y="36"/>
                </a:cxn>
                <a:cxn ang="0">
                  <a:pos x="828" y="21"/>
                </a:cxn>
                <a:cxn ang="0">
                  <a:pos x="558" y="12"/>
                </a:cxn>
                <a:cxn ang="0">
                  <a:pos x="282" y="3"/>
                </a:cxn>
                <a:cxn ang="0">
                  <a:pos x="0" y="0"/>
                </a:cxn>
              </a:cxnLst>
              <a:rect l="0" t="0" r="r" b="b"/>
              <a:pathLst>
                <a:path w="5760" h="2325">
                  <a:moveTo>
                    <a:pt x="0" y="0"/>
                  </a:moveTo>
                  <a:lnTo>
                    <a:pt x="0" y="339"/>
                  </a:lnTo>
                  <a:lnTo>
                    <a:pt x="558" y="357"/>
                  </a:lnTo>
                  <a:lnTo>
                    <a:pt x="807" y="375"/>
                  </a:lnTo>
                  <a:lnTo>
                    <a:pt x="1056" y="399"/>
                  </a:lnTo>
                  <a:lnTo>
                    <a:pt x="1272" y="426"/>
                  </a:lnTo>
                  <a:lnTo>
                    <a:pt x="1539" y="465"/>
                  </a:lnTo>
                  <a:lnTo>
                    <a:pt x="1791" y="510"/>
                  </a:lnTo>
                  <a:lnTo>
                    <a:pt x="2076" y="570"/>
                  </a:lnTo>
                  <a:lnTo>
                    <a:pt x="2334" y="630"/>
                  </a:lnTo>
                  <a:lnTo>
                    <a:pt x="2544" y="687"/>
                  </a:lnTo>
                  <a:lnTo>
                    <a:pt x="2775" y="759"/>
                  </a:lnTo>
                  <a:lnTo>
                    <a:pt x="3003" y="837"/>
                  </a:lnTo>
                  <a:lnTo>
                    <a:pt x="3231" y="924"/>
                  </a:lnTo>
                  <a:lnTo>
                    <a:pt x="3438" y="1005"/>
                  </a:lnTo>
                  <a:lnTo>
                    <a:pt x="3663" y="1110"/>
                  </a:lnTo>
                  <a:lnTo>
                    <a:pt x="3903" y="1233"/>
                  </a:lnTo>
                  <a:lnTo>
                    <a:pt x="4149" y="1374"/>
                  </a:lnTo>
                  <a:lnTo>
                    <a:pt x="4353" y="1506"/>
                  </a:lnTo>
                  <a:lnTo>
                    <a:pt x="4491" y="1602"/>
                  </a:lnTo>
                  <a:lnTo>
                    <a:pt x="4668" y="1740"/>
                  </a:lnTo>
                  <a:lnTo>
                    <a:pt x="4824" y="1875"/>
                  </a:lnTo>
                  <a:lnTo>
                    <a:pt x="4968" y="2016"/>
                  </a:lnTo>
                  <a:lnTo>
                    <a:pt x="5100" y="2154"/>
                  </a:lnTo>
                  <a:lnTo>
                    <a:pt x="5238" y="2324"/>
                  </a:lnTo>
                  <a:lnTo>
                    <a:pt x="5759" y="2324"/>
                  </a:lnTo>
                  <a:lnTo>
                    <a:pt x="5759" y="1245"/>
                  </a:lnTo>
                  <a:lnTo>
                    <a:pt x="5580" y="1119"/>
                  </a:lnTo>
                  <a:lnTo>
                    <a:pt x="5400" y="1020"/>
                  </a:lnTo>
                  <a:lnTo>
                    <a:pt x="5205" y="918"/>
                  </a:lnTo>
                  <a:lnTo>
                    <a:pt x="5031" y="837"/>
                  </a:lnTo>
                  <a:lnTo>
                    <a:pt x="4866" y="771"/>
                  </a:lnTo>
                  <a:lnTo>
                    <a:pt x="4710" y="711"/>
                  </a:lnTo>
                  <a:lnTo>
                    <a:pt x="4545" y="651"/>
                  </a:lnTo>
                  <a:lnTo>
                    <a:pt x="4386" y="600"/>
                  </a:lnTo>
                  <a:lnTo>
                    <a:pt x="4248" y="552"/>
                  </a:lnTo>
                  <a:lnTo>
                    <a:pt x="3993" y="483"/>
                  </a:lnTo>
                  <a:lnTo>
                    <a:pt x="3777" y="423"/>
                  </a:lnTo>
                  <a:lnTo>
                    <a:pt x="3564" y="375"/>
                  </a:lnTo>
                  <a:lnTo>
                    <a:pt x="3282" y="312"/>
                  </a:lnTo>
                  <a:lnTo>
                    <a:pt x="3003" y="261"/>
                  </a:lnTo>
                  <a:lnTo>
                    <a:pt x="2733" y="213"/>
                  </a:lnTo>
                  <a:lnTo>
                    <a:pt x="2451" y="171"/>
                  </a:lnTo>
                  <a:lnTo>
                    <a:pt x="2211" y="138"/>
                  </a:lnTo>
                  <a:lnTo>
                    <a:pt x="1974" y="108"/>
                  </a:lnTo>
                  <a:lnTo>
                    <a:pt x="1665" y="81"/>
                  </a:lnTo>
                  <a:lnTo>
                    <a:pt x="1437" y="60"/>
                  </a:lnTo>
                  <a:lnTo>
                    <a:pt x="1125" y="36"/>
                  </a:lnTo>
                  <a:lnTo>
                    <a:pt x="828" y="21"/>
                  </a:lnTo>
                  <a:lnTo>
                    <a:pt x="558" y="12"/>
                  </a:lnTo>
                  <a:lnTo>
                    <a:pt x="282" y="3"/>
                  </a:lnTo>
                  <a:lnTo>
                    <a:pt x="0" y="0"/>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a:defRPr/>
              </a:pPr>
              <a:endParaRPr lang="en-US"/>
            </a:p>
          </p:txBody>
        </p:sp>
        <p:sp>
          <p:nvSpPr>
            <p:cNvPr id="19463" name="Freeform 7"/>
            <p:cNvSpPr>
              <a:spLocks/>
            </p:cNvSpPr>
            <p:nvPr/>
          </p:nvSpPr>
          <p:spPr bwMode="white">
            <a:xfrm>
              <a:off x="0" y="1550"/>
              <a:ext cx="5760" cy="1573"/>
            </a:xfrm>
            <a:custGeom>
              <a:avLst/>
              <a:gdLst/>
              <a:ahLst/>
              <a:cxnLst>
                <a:cxn ang="0">
                  <a:pos x="0" y="0"/>
                </a:cxn>
                <a:cxn ang="0">
                  <a:pos x="0" y="351"/>
                </a:cxn>
                <a:cxn ang="0">
                  <a:pos x="282" y="357"/>
                </a:cxn>
                <a:cxn ang="0">
                  <a:pos x="627" y="363"/>
                </a:cxn>
                <a:cxn ang="0">
                  <a:pos x="960" y="375"/>
                </a:cxn>
                <a:cxn ang="0">
                  <a:pos x="1218" y="393"/>
                </a:cxn>
                <a:cxn ang="0">
                  <a:pos x="1470" y="411"/>
                </a:cxn>
                <a:cxn ang="0">
                  <a:pos x="1746" y="435"/>
                </a:cxn>
                <a:cxn ang="0">
                  <a:pos x="2022" y="462"/>
                </a:cxn>
                <a:cxn ang="0">
                  <a:pos x="2340" y="504"/>
                </a:cxn>
                <a:cxn ang="0">
                  <a:pos x="2664" y="549"/>
                </a:cxn>
                <a:cxn ang="0">
                  <a:pos x="2952" y="597"/>
                </a:cxn>
                <a:cxn ang="0">
                  <a:pos x="3225" y="648"/>
                </a:cxn>
                <a:cxn ang="0">
                  <a:pos x="3513" y="708"/>
                </a:cxn>
                <a:cxn ang="0">
                  <a:pos x="3693" y="750"/>
                </a:cxn>
                <a:cxn ang="0">
                  <a:pos x="3936" y="810"/>
                </a:cxn>
                <a:cxn ang="0">
                  <a:pos x="4095" y="855"/>
                </a:cxn>
                <a:cxn ang="0">
                  <a:pos x="4281" y="909"/>
                </a:cxn>
                <a:cxn ang="0">
                  <a:pos x="4503" y="981"/>
                </a:cxn>
                <a:cxn ang="0">
                  <a:pos x="4704" y="1053"/>
                </a:cxn>
                <a:cxn ang="0">
                  <a:pos x="4911" y="1131"/>
                </a:cxn>
                <a:cxn ang="0">
                  <a:pos x="5073" y="1197"/>
                </a:cxn>
                <a:cxn ang="0">
                  <a:pos x="5256" y="1281"/>
                </a:cxn>
                <a:cxn ang="0">
                  <a:pos x="5475" y="1401"/>
                </a:cxn>
                <a:cxn ang="0">
                  <a:pos x="5628" y="1482"/>
                </a:cxn>
                <a:cxn ang="0">
                  <a:pos x="5759" y="1572"/>
                </a:cxn>
                <a:cxn ang="0">
                  <a:pos x="5759" y="633"/>
                </a:cxn>
                <a:cxn ang="0">
                  <a:pos x="5493" y="570"/>
                </a:cxn>
                <a:cxn ang="0">
                  <a:pos x="5214" y="501"/>
                </a:cxn>
                <a:cxn ang="0">
                  <a:pos x="4950" y="444"/>
                </a:cxn>
                <a:cxn ang="0">
                  <a:pos x="4701" y="396"/>
                </a:cxn>
                <a:cxn ang="0">
                  <a:pos x="4425" y="348"/>
                </a:cxn>
                <a:cxn ang="0">
                  <a:pos x="4110" y="294"/>
                </a:cxn>
                <a:cxn ang="0">
                  <a:pos x="3813" y="252"/>
                </a:cxn>
                <a:cxn ang="0">
                  <a:pos x="3549" y="213"/>
                </a:cxn>
                <a:cxn ang="0">
                  <a:pos x="3261" y="183"/>
                </a:cxn>
                <a:cxn ang="0">
                  <a:pos x="3015" y="153"/>
                </a:cxn>
                <a:cxn ang="0">
                  <a:pos x="2757" y="129"/>
                </a:cxn>
                <a:cxn ang="0">
                  <a:pos x="2520" y="105"/>
                </a:cxn>
                <a:cxn ang="0">
                  <a:pos x="2301" y="87"/>
                </a:cxn>
                <a:cxn ang="0">
                  <a:pos x="2013" y="66"/>
                </a:cxn>
                <a:cxn ang="0">
                  <a:pos x="1731" y="48"/>
                </a:cxn>
                <a:cxn ang="0">
                  <a:pos x="1524" y="39"/>
                </a:cxn>
                <a:cxn ang="0">
                  <a:pos x="1260" y="27"/>
                </a:cxn>
                <a:cxn ang="0">
                  <a:pos x="966" y="15"/>
                </a:cxn>
                <a:cxn ang="0">
                  <a:pos x="714" y="12"/>
                </a:cxn>
                <a:cxn ang="0">
                  <a:pos x="510" y="6"/>
                </a:cxn>
                <a:cxn ang="0">
                  <a:pos x="243" y="0"/>
                </a:cxn>
                <a:cxn ang="0">
                  <a:pos x="0" y="0"/>
                </a:cxn>
              </a:cxnLst>
              <a:rect l="0" t="0" r="r" b="b"/>
              <a:pathLst>
                <a:path w="5760" h="1573">
                  <a:moveTo>
                    <a:pt x="0" y="0"/>
                  </a:moveTo>
                  <a:lnTo>
                    <a:pt x="0" y="351"/>
                  </a:lnTo>
                  <a:lnTo>
                    <a:pt x="282" y="357"/>
                  </a:lnTo>
                  <a:lnTo>
                    <a:pt x="627" y="363"/>
                  </a:lnTo>
                  <a:lnTo>
                    <a:pt x="960" y="375"/>
                  </a:lnTo>
                  <a:lnTo>
                    <a:pt x="1218" y="393"/>
                  </a:lnTo>
                  <a:lnTo>
                    <a:pt x="1470" y="411"/>
                  </a:lnTo>
                  <a:lnTo>
                    <a:pt x="1746" y="435"/>
                  </a:lnTo>
                  <a:lnTo>
                    <a:pt x="2022" y="462"/>
                  </a:lnTo>
                  <a:lnTo>
                    <a:pt x="2340" y="504"/>
                  </a:lnTo>
                  <a:lnTo>
                    <a:pt x="2664" y="549"/>
                  </a:lnTo>
                  <a:lnTo>
                    <a:pt x="2952" y="597"/>
                  </a:lnTo>
                  <a:lnTo>
                    <a:pt x="3225" y="648"/>
                  </a:lnTo>
                  <a:lnTo>
                    <a:pt x="3513" y="708"/>
                  </a:lnTo>
                  <a:lnTo>
                    <a:pt x="3693" y="750"/>
                  </a:lnTo>
                  <a:lnTo>
                    <a:pt x="3936" y="810"/>
                  </a:lnTo>
                  <a:lnTo>
                    <a:pt x="4095" y="855"/>
                  </a:lnTo>
                  <a:lnTo>
                    <a:pt x="4281" y="909"/>
                  </a:lnTo>
                  <a:lnTo>
                    <a:pt x="4503" y="981"/>
                  </a:lnTo>
                  <a:lnTo>
                    <a:pt x="4704" y="1053"/>
                  </a:lnTo>
                  <a:lnTo>
                    <a:pt x="4911" y="1131"/>
                  </a:lnTo>
                  <a:lnTo>
                    <a:pt x="5073" y="1197"/>
                  </a:lnTo>
                  <a:lnTo>
                    <a:pt x="5256" y="1281"/>
                  </a:lnTo>
                  <a:lnTo>
                    <a:pt x="5475" y="1401"/>
                  </a:lnTo>
                  <a:lnTo>
                    <a:pt x="5628" y="1482"/>
                  </a:lnTo>
                  <a:lnTo>
                    <a:pt x="5759" y="1572"/>
                  </a:lnTo>
                  <a:lnTo>
                    <a:pt x="5759" y="633"/>
                  </a:lnTo>
                  <a:lnTo>
                    <a:pt x="5493" y="570"/>
                  </a:lnTo>
                  <a:lnTo>
                    <a:pt x="5214" y="501"/>
                  </a:lnTo>
                  <a:lnTo>
                    <a:pt x="4950" y="444"/>
                  </a:lnTo>
                  <a:lnTo>
                    <a:pt x="4701" y="396"/>
                  </a:lnTo>
                  <a:lnTo>
                    <a:pt x="4425" y="348"/>
                  </a:lnTo>
                  <a:lnTo>
                    <a:pt x="4110" y="294"/>
                  </a:lnTo>
                  <a:lnTo>
                    <a:pt x="3813" y="252"/>
                  </a:lnTo>
                  <a:lnTo>
                    <a:pt x="3549" y="213"/>
                  </a:lnTo>
                  <a:lnTo>
                    <a:pt x="3261" y="183"/>
                  </a:lnTo>
                  <a:lnTo>
                    <a:pt x="3015" y="153"/>
                  </a:lnTo>
                  <a:lnTo>
                    <a:pt x="2757" y="129"/>
                  </a:lnTo>
                  <a:lnTo>
                    <a:pt x="2520" y="105"/>
                  </a:lnTo>
                  <a:lnTo>
                    <a:pt x="2301" y="87"/>
                  </a:lnTo>
                  <a:lnTo>
                    <a:pt x="2013" y="66"/>
                  </a:lnTo>
                  <a:lnTo>
                    <a:pt x="1731" y="48"/>
                  </a:lnTo>
                  <a:lnTo>
                    <a:pt x="1524" y="39"/>
                  </a:lnTo>
                  <a:lnTo>
                    <a:pt x="1260" y="27"/>
                  </a:lnTo>
                  <a:lnTo>
                    <a:pt x="966" y="15"/>
                  </a:lnTo>
                  <a:lnTo>
                    <a:pt x="714" y="12"/>
                  </a:lnTo>
                  <a:lnTo>
                    <a:pt x="510" y="6"/>
                  </a:lnTo>
                  <a:lnTo>
                    <a:pt x="243" y="0"/>
                  </a:lnTo>
                  <a:lnTo>
                    <a:pt x="0" y="0"/>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a:defRPr/>
              </a:pPr>
              <a:endParaRPr lang="en-US"/>
            </a:p>
          </p:txBody>
        </p:sp>
        <p:sp>
          <p:nvSpPr>
            <p:cNvPr id="19464" name="Freeform 8"/>
            <p:cNvSpPr>
              <a:spLocks/>
            </p:cNvSpPr>
            <p:nvPr/>
          </p:nvSpPr>
          <p:spPr bwMode="white">
            <a:xfrm>
              <a:off x="0" y="1130"/>
              <a:ext cx="5760" cy="970"/>
            </a:xfrm>
            <a:custGeom>
              <a:avLst/>
              <a:gdLst/>
              <a:ahLst/>
              <a:cxnLst>
                <a:cxn ang="0">
                  <a:pos x="0" y="0"/>
                </a:cxn>
                <a:cxn ang="0">
                  <a:pos x="0" y="339"/>
                </a:cxn>
                <a:cxn ang="0">
                  <a:pos x="318" y="342"/>
                </a:cxn>
                <a:cxn ang="0">
                  <a:pos x="591" y="348"/>
                </a:cxn>
                <a:cxn ang="0">
                  <a:pos x="846" y="354"/>
                </a:cxn>
                <a:cxn ang="0">
                  <a:pos x="1074" y="360"/>
                </a:cxn>
                <a:cxn ang="0">
                  <a:pos x="1314" y="366"/>
                </a:cxn>
                <a:cxn ang="0">
                  <a:pos x="1599" y="381"/>
                </a:cxn>
                <a:cxn ang="0">
                  <a:pos x="1911" y="399"/>
                </a:cxn>
                <a:cxn ang="0">
                  <a:pos x="2241" y="420"/>
                </a:cxn>
                <a:cxn ang="0">
                  <a:pos x="2619" y="453"/>
                </a:cxn>
                <a:cxn ang="0">
                  <a:pos x="2889" y="477"/>
                </a:cxn>
                <a:cxn ang="0">
                  <a:pos x="3177" y="507"/>
                </a:cxn>
                <a:cxn ang="0">
                  <a:pos x="3498" y="543"/>
                </a:cxn>
                <a:cxn ang="0">
                  <a:pos x="3813" y="585"/>
                </a:cxn>
                <a:cxn ang="0">
                  <a:pos x="4044" y="618"/>
                </a:cxn>
                <a:cxn ang="0">
                  <a:pos x="4365" y="669"/>
                </a:cxn>
                <a:cxn ang="0">
                  <a:pos x="4683" y="726"/>
                </a:cxn>
                <a:cxn ang="0">
                  <a:pos x="4980" y="786"/>
                </a:cxn>
                <a:cxn ang="0">
                  <a:pos x="5268" y="846"/>
                </a:cxn>
                <a:cxn ang="0">
                  <a:pos x="5646" y="942"/>
                </a:cxn>
                <a:cxn ang="0">
                  <a:pos x="5759" y="969"/>
                </a:cxn>
                <a:cxn ang="0">
                  <a:pos x="5759" y="0"/>
                </a:cxn>
                <a:cxn ang="0">
                  <a:pos x="0" y="0"/>
                </a:cxn>
              </a:cxnLst>
              <a:rect l="0" t="0" r="r" b="b"/>
              <a:pathLst>
                <a:path w="5760" h="970">
                  <a:moveTo>
                    <a:pt x="0" y="0"/>
                  </a:moveTo>
                  <a:lnTo>
                    <a:pt x="0" y="339"/>
                  </a:lnTo>
                  <a:lnTo>
                    <a:pt x="318" y="342"/>
                  </a:lnTo>
                  <a:lnTo>
                    <a:pt x="591" y="348"/>
                  </a:lnTo>
                  <a:lnTo>
                    <a:pt x="846" y="354"/>
                  </a:lnTo>
                  <a:lnTo>
                    <a:pt x="1074" y="360"/>
                  </a:lnTo>
                  <a:lnTo>
                    <a:pt x="1314" y="366"/>
                  </a:lnTo>
                  <a:lnTo>
                    <a:pt x="1599" y="381"/>
                  </a:lnTo>
                  <a:lnTo>
                    <a:pt x="1911" y="399"/>
                  </a:lnTo>
                  <a:lnTo>
                    <a:pt x="2241" y="420"/>
                  </a:lnTo>
                  <a:lnTo>
                    <a:pt x="2619" y="453"/>
                  </a:lnTo>
                  <a:lnTo>
                    <a:pt x="2889" y="477"/>
                  </a:lnTo>
                  <a:lnTo>
                    <a:pt x="3177" y="507"/>
                  </a:lnTo>
                  <a:lnTo>
                    <a:pt x="3498" y="543"/>
                  </a:lnTo>
                  <a:lnTo>
                    <a:pt x="3813" y="585"/>
                  </a:lnTo>
                  <a:lnTo>
                    <a:pt x="4044" y="618"/>
                  </a:lnTo>
                  <a:lnTo>
                    <a:pt x="4365" y="669"/>
                  </a:lnTo>
                  <a:lnTo>
                    <a:pt x="4683" y="726"/>
                  </a:lnTo>
                  <a:lnTo>
                    <a:pt x="4980" y="786"/>
                  </a:lnTo>
                  <a:lnTo>
                    <a:pt x="5268" y="846"/>
                  </a:lnTo>
                  <a:lnTo>
                    <a:pt x="5646" y="942"/>
                  </a:lnTo>
                  <a:lnTo>
                    <a:pt x="5759" y="969"/>
                  </a:lnTo>
                  <a:lnTo>
                    <a:pt x="5759" y="0"/>
                  </a:lnTo>
                  <a:lnTo>
                    <a:pt x="0" y="0"/>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a:defRPr/>
              </a:pPr>
              <a:endParaRPr lang="en-US"/>
            </a:p>
          </p:txBody>
        </p:sp>
        <p:sp>
          <p:nvSpPr>
            <p:cNvPr id="19465" name="Freeform 9"/>
            <p:cNvSpPr>
              <a:spLocks/>
            </p:cNvSpPr>
            <p:nvPr/>
          </p:nvSpPr>
          <p:spPr bwMode="white">
            <a:xfrm>
              <a:off x="0" y="-13"/>
              <a:ext cx="5760" cy="1060"/>
            </a:xfrm>
            <a:custGeom>
              <a:avLst/>
              <a:gdLst/>
              <a:ahLst/>
              <a:cxnLst>
                <a:cxn ang="0">
                  <a:pos x="0" y="753"/>
                </a:cxn>
                <a:cxn ang="0">
                  <a:pos x="0" y="1059"/>
                </a:cxn>
                <a:cxn ang="0">
                  <a:pos x="5759" y="1059"/>
                </a:cxn>
                <a:cxn ang="0">
                  <a:pos x="5759" y="0"/>
                </a:cxn>
                <a:cxn ang="0">
                  <a:pos x="5430" y="0"/>
                </a:cxn>
                <a:cxn ang="0">
                  <a:pos x="5298" y="84"/>
                </a:cxn>
                <a:cxn ang="0">
                  <a:pos x="5136" y="159"/>
                </a:cxn>
                <a:cxn ang="0">
                  <a:pos x="4968" y="222"/>
                </a:cxn>
                <a:cxn ang="0">
                  <a:pos x="4812" y="267"/>
                </a:cxn>
                <a:cxn ang="0">
                  <a:pos x="4626" y="324"/>
                </a:cxn>
                <a:cxn ang="0">
                  <a:pos x="4440" y="366"/>
                </a:cxn>
                <a:cxn ang="0">
                  <a:pos x="4230" y="414"/>
                </a:cxn>
                <a:cxn ang="0">
                  <a:pos x="3939" y="468"/>
                </a:cxn>
                <a:cxn ang="0">
                  <a:pos x="3711" y="504"/>
                </a:cxn>
                <a:cxn ang="0">
                  <a:pos x="3441" y="543"/>
                </a:cxn>
                <a:cxn ang="0">
                  <a:pos x="3189" y="579"/>
                </a:cxn>
                <a:cxn ang="0">
                  <a:pos x="2925" y="606"/>
                </a:cxn>
                <a:cxn ang="0">
                  <a:pos x="2679" y="633"/>
                </a:cxn>
                <a:cxn ang="0">
                  <a:pos x="2418" y="654"/>
                </a:cxn>
                <a:cxn ang="0">
                  <a:pos x="2142" y="675"/>
                </a:cxn>
                <a:cxn ang="0">
                  <a:pos x="1896" y="693"/>
                </a:cxn>
                <a:cxn ang="0">
                  <a:pos x="1647" y="708"/>
                </a:cxn>
                <a:cxn ang="0">
                  <a:pos x="1404" y="720"/>
                </a:cxn>
                <a:cxn ang="0">
                  <a:pos x="1170" y="732"/>
                </a:cxn>
                <a:cxn ang="0">
                  <a:pos x="906" y="738"/>
                </a:cxn>
                <a:cxn ang="0">
                  <a:pos x="534" y="747"/>
                </a:cxn>
                <a:cxn ang="0">
                  <a:pos x="201" y="753"/>
                </a:cxn>
                <a:cxn ang="0">
                  <a:pos x="0" y="753"/>
                </a:cxn>
              </a:cxnLst>
              <a:rect l="0" t="0" r="r" b="b"/>
              <a:pathLst>
                <a:path w="5760" h="1060">
                  <a:moveTo>
                    <a:pt x="0" y="753"/>
                  </a:moveTo>
                  <a:lnTo>
                    <a:pt x="0" y="1059"/>
                  </a:lnTo>
                  <a:lnTo>
                    <a:pt x="5759" y="1059"/>
                  </a:lnTo>
                  <a:lnTo>
                    <a:pt x="5759" y="0"/>
                  </a:lnTo>
                  <a:lnTo>
                    <a:pt x="5430" y="0"/>
                  </a:lnTo>
                  <a:lnTo>
                    <a:pt x="5298" y="84"/>
                  </a:lnTo>
                  <a:lnTo>
                    <a:pt x="5136" y="159"/>
                  </a:lnTo>
                  <a:lnTo>
                    <a:pt x="4968" y="222"/>
                  </a:lnTo>
                  <a:lnTo>
                    <a:pt x="4812" y="267"/>
                  </a:lnTo>
                  <a:lnTo>
                    <a:pt x="4626" y="324"/>
                  </a:lnTo>
                  <a:lnTo>
                    <a:pt x="4440" y="366"/>
                  </a:lnTo>
                  <a:lnTo>
                    <a:pt x="4230" y="414"/>
                  </a:lnTo>
                  <a:lnTo>
                    <a:pt x="3939" y="468"/>
                  </a:lnTo>
                  <a:lnTo>
                    <a:pt x="3711" y="504"/>
                  </a:lnTo>
                  <a:lnTo>
                    <a:pt x="3441" y="543"/>
                  </a:lnTo>
                  <a:lnTo>
                    <a:pt x="3189" y="579"/>
                  </a:lnTo>
                  <a:lnTo>
                    <a:pt x="2925" y="606"/>
                  </a:lnTo>
                  <a:lnTo>
                    <a:pt x="2679" y="633"/>
                  </a:lnTo>
                  <a:lnTo>
                    <a:pt x="2418" y="654"/>
                  </a:lnTo>
                  <a:lnTo>
                    <a:pt x="2142" y="675"/>
                  </a:lnTo>
                  <a:lnTo>
                    <a:pt x="1896" y="693"/>
                  </a:lnTo>
                  <a:lnTo>
                    <a:pt x="1647" y="708"/>
                  </a:lnTo>
                  <a:lnTo>
                    <a:pt x="1404" y="720"/>
                  </a:lnTo>
                  <a:lnTo>
                    <a:pt x="1170" y="732"/>
                  </a:lnTo>
                  <a:lnTo>
                    <a:pt x="906" y="738"/>
                  </a:lnTo>
                  <a:lnTo>
                    <a:pt x="534" y="747"/>
                  </a:lnTo>
                  <a:lnTo>
                    <a:pt x="201" y="753"/>
                  </a:lnTo>
                  <a:lnTo>
                    <a:pt x="0" y="753"/>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a:defRPr/>
              </a:pPr>
              <a:endParaRPr lang="en-US"/>
            </a:p>
          </p:txBody>
        </p:sp>
        <p:sp>
          <p:nvSpPr>
            <p:cNvPr id="19466" name="Freeform 10"/>
            <p:cNvSpPr>
              <a:spLocks/>
            </p:cNvSpPr>
            <p:nvPr/>
          </p:nvSpPr>
          <p:spPr bwMode="white">
            <a:xfrm>
              <a:off x="0" y="-13"/>
              <a:ext cx="5284" cy="673"/>
            </a:xfrm>
            <a:custGeom>
              <a:avLst/>
              <a:gdLst/>
              <a:ahLst/>
              <a:cxnLst>
                <a:cxn ang="0">
                  <a:pos x="0" y="366"/>
                </a:cxn>
                <a:cxn ang="0">
                  <a:pos x="0" y="672"/>
                </a:cxn>
                <a:cxn ang="0">
                  <a:pos x="303" y="672"/>
                </a:cxn>
                <a:cxn ang="0">
                  <a:pos x="723" y="663"/>
                </a:cxn>
                <a:cxn ang="0">
                  <a:pos x="1020" y="654"/>
                </a:cxn>
                <a:cxn ang="0">
                  <a:pos x="1302" y="642"/>
                </a:cxn>
                <a:cxn ang="0">
                  <a:pos x="1554" y="630"/>
                </a:cxn>
                <a:cxn ang="0">
                  <a:pos x="1779" y="615"/>
                </a:cxn>
                <a:cxn ang="0">
                  <a:pos x="1962" y="606"/>
                </a:cxn>
                <a:cxn ang="0">
                  <a:pos x="2193" y="588"/>
                </a:cxn>
                <a:cxn ang="0">
                  <a:pos x="2448" y="570"/>
                </a:cxn>
                <a:cxn ang="0">
                  <a:pos x="2700" y="546"/>
                </a:cxn>
                <a:cxn ang="0">
                  <a:pos x="2904" y="528"/>
                </a:cxn>
                <a:cxn ang="0">
                  <a:pos x="3138" y="498"/>
                </a:cxn>
                <a:cxn ang="0">
                  <a:pos x="3324" y="474"/>
                </a:cxn>
                <a:cxn ang="0">
                  <a:pos x="3534" y="447"/>
                </a:cxn>
                <a:cxn ang="0">
                  <a:pos x="3735" y="420"/>
                </a:cxn>
                <a:cxn ang="0">
                  <a:pos x="3933" y="384"/>
                </a:cxn>
                <a:cxn ang="0">
                  <a:pos x="4116" y="351"/>
                </a:cxn>
                <a:cxn ang="0">
                  <a:pos x="4266" y="318"/>
                </a:cxn>
                <a:cxn ang="0">
                  <a:pos x="4446" y="279"/>
                </a:cxn>
                <a:cxn ang="0">
                  <a:pos x="4620" y="237"/>
                </a:cxn>
                <a:cxn ang="0">
                  <a:pos x="4779" y="192"/>
                </a:cxn>
                <a:cxn ang="0">
                  <a:pos x="4920" y="147"/>
                </a:cxn>
                <a:cxn ang="0">
                  <a:pos x="5085" y="90"/>
                </a:cxn>
                <a:cxn ang="0">
                  <a:pos x="5193" y="42"/>
                </a:cxn>
                <a:cxn ang="0">
                  <a:pos x="5283" y="0"/>
                </a:cxn>
                <a:cxn ang="0">
                  <a:pos x="3201" y="0"/>
                </a:cxn>
                <a:cxn ang="0">
                  <a:pos x="2982" y="57"/>
                </a:cxn>
                <a:cxn ang="0">
                  <a:pos x="2775" y="108"/>
                </a:cxn>
                <a:cxn ang="0">
                  <a:pos x="2562" y="150"/>
                </a:cxn>
                <a:cxn ang="0">
                  <a:pos x="2397" y="183"/>
                </a:cxn>
                <a:cxn ang="0">
                  <a:pos x="2205" y="213"/>
                </a:cxn>
                <a:cxn ang="0">
                  <a:pos x="2001" y="243"/>
                </a:cxn>
                <a:cxn ang="0">
                  <a:pos x="1776" y="273"/>
                </a:cxn>
                <a:cxn ang="0">
                  <a:pos x="1536" y="297"/>
                </a:cxn>
                <a:cxn ang="0">
                  <a:pos x="1344" y="312"/>
                </a:cxn>
                <a:cxn ang="0">
                  <a:pos x="1134" y="330"/>
                </a:cxn>
                <a:cxn ang="0">
                  <a:pos x="921" y="342"/>
                </a:cxn>
                <a:cxn ang="0">
                  <a:pos x="696" y="354"/>
                </a:cxn>
                <a:cxn ang="0">
                  <a:pos x="501" y="360"/>
                </a:cxn>
                <a:cxn ang="0">
                  <a:pos x="279" y="366"/>
                </a:cxn>
                <a:cxn ang="0">
                  <a:pos x="99" y="369"/>
                </a:cxn>
                <a:cxn ang="0">
                  <a:pos x="0" y="366"/>
                </a:cxn>
              </a:cxnLst>
              <a:rect l="0" t="0" r="r" b="b"/>
              <a:pathLst>
                <a:path w="5284" h="673">
                  <a:moveTo>
                    <a:pt x="0" y="366"/>
                  </a:moveTo>
                  <a:lnTo>
                    <a:pt x="0" y="672"/>
                  </a:lnTo>
                  <a:lnTo>
                    <a:pt x="303" y="672"/>
                  </a:lnTo>
                  <a:lnTo>
                    <a:pt x="723" y="663"/>
                  </a:lnTo>
                  <a:lnTo>
                    <a:pt x="1020" y="654"/>
                  </a:lnTo>
                  <a:lnTo>
                    <a:pt x="1302" y="642"/>
                  </a:lnTo>
                  <a:lnTo>
                    <a:pt x="1554" y="630"/>
                  </a:lnTo>
                  <a:lnTo>
                    <a:pt x="1779" y="615"/>
                  </a:lnTo>
                  <a:lnTo>
                    <a:pt x="1962" y="606"/>
                  </a:lnTo>
                  <a:lnTo>
                    <a:pt x="2193" y="588"/>
                  </a:lnTo>
                  <a:lnTo>
                    <a:pt x="2448" y="570"/>
                  </a:lnTo>
                  <a:lnTo>
                    <a:pt x="2700" y="546"/>
                  </a:lnTo>
                  <a:lnTo>
                    <a:pt x="2904" y="528"/>
                  </a:lnTo>
                  <a:lnTo>
                    <a:pt x="3138" y="498"/>
                  </a:lnTo>
                  <a:lnTo>
                    <a:pt x="3324" y="474"/>
                  </a:lnTo>
                  <a:lnTo>
                    <a:pt x="3534" y="447"/>
                  </a:lnTo>
                  <a:lnTo>
                    <a:pt x="3735" y="420"/>
                  </a:lnTo>
                  <a:lnTo>
                    <a:pt x="3933" y="384"/>
                  </a:lnTo>
                  <a:lnTo>
                    <a:pt x="4116" y="351"/>
                  </a:lnTo>
                  <a:lnTo>
                    <a:pt x="4266" y="318"/>
                  </a:lnTo>
                  <a:lnTo>
                    <a:pt x="4446" y="279"/>
                  </a:lnTo>
                  <a:lnTo>
                    <a:pt x="4620" y="237"/>
                  </a:lnTo>
                  <a:lnTo>
                    <a:pt x="4779" y="192"/>
                  </a:lnTo>
                  <a:lnTo>
                    <a:pt x="4920" y="147"/>
                  </a:lnTo>
                  <a:lnTo>
                    <a:pt x="5085" y="90"/>
                  </a:lnTo>
                  <a:lnTo>
                    <a:pt x="5193" y="42"/>
                  </a:lnTo>
                  <a:lnTo>
                    <a:pt x="5283" y="0"/>
                  </a:lnTo>
                  <a:lnTo>
                    <a:pt x="3201" y="0"/>
                  </a:lnTo>
                  <a:lnTo>
                    <a:pt x="2982" y="57"/>
                  </a:lnTo>
                  <a:lnTo>
                    <a:pt x="2775" y="108"/>
                  </a:lnTo>
                  <a:lnTo>
                    <a:pt x="2562" y="150"/>
                  </a:lnTo>
                  <a:lnTo>
                    <a:pt x="2397" y="183"/>
                  </a:lnTo>
                  <a:lnTo>
                    <a:pt x="2205" y="213"/>
                  </a:lnTo>
                  <a:lnTo>
                    <a:pt x="2001" y="243"/>
                  </a:lnTo>
                  <a:lnTo>
                    <a:pt x="1776" y="273"/>
                  </a:lnTo>
                  <a:lnTo>
                    <a:pt x="1536" y="297"/>
                  </a:lnTo>
                  <a:lnTo>
                    <a:pt x="1344" y="312"/>
                  </a:lnTo>
                  <a:lnTo>
                    <a:pt x="1134" y="330"/>
                  </a:lnTo>
                  <a:lnTo>
                    <a:pt x="921" y="342"/>
                  </a:lnTo>
                  <a:lnTo>
                    <a:pt x="696" y="354"/>
                  </a:lnTo>
                  <a:lnTo>
                    <a:pt x="501" y="360"/>
                  </a:lnTo>
                  <a:lnTo>
                    <a:pt x="279" y="366"/>
                  </a:lnTo>
                  <a:lnTo>
                    <a:pt x="99" y="369"/>
                  </a:lnTo>
                  <a:lnTo>
                    <a:pt x="0" y="366"/>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a:defRPr/>
              </a:pPr>
              <a:endParaRPr lang="en-US"/>
            </a:p>
          </p:txBody>
        </p:sp>
        <p:sp>
          <p:nvSpPr>
            <p:cNvPr id="19467" name="Freeform 11"/>
            <p:cNvSpPr>
              <a:spLocks/>
            </p:cNvSpPr>
            <p:nvPr/>
          </p:nvSpPr>
          <p:spPr bwMode="white">
            <a:xfrm>
              <a:off x="0" y="-13"/>
              <a:ext cx="2884" cy="286"/>
            </a:xfrm>
            <a:custGeom>
              <a:avLst/>
              <a:gdLst/>
              <a:ahLst/>
              <a:cxnLst>
                <a:cxn ang="0">
                  <a:pos x="0" y="0"/>
                </a:cxn>
                <a:cxn ang="0">
                  <a:pos x="0" y="285"/>
                </a:cxn>
                <a:cxn ang="0">
                  <a:pos x="192" y="285"/>
                </a:cxn>
                <a:cxn ang="0">
                  <a:pos x="384" y="282"/>
                </a:cxn>
                <a:cxn ang="0">
                  <a:pos x="579" y="276"/>
                </a:cxn>
                <a:cxn ang="0">
                  <a:pos x="789" y="267"/>
                </a:cxn>
                <a:cxn ang="0">
                  <a:pos x="999" y="258"/>
                </a:cxn>
                <a:cxn ang="0">
                  <a:pos x="1161" y="246"/>
                </a:cxn>
                <a:cxn ang="0">
                  <a:pos x="1302" y="234"/>
                </a:cxn>
                <a:cxn ang="0">
                  <a:pos x="1458" y="222"/>
                </a:cxn>
                <a:cxn ang="0">
                  <a:pos x="1665" y="201"/>
                </a:cxn>
                <a:cxn ang="0">
                  <a:pos x="1992" y="159"/>
                </a:cxn>
                <a:cxn ang="0">
                  <a:pos x="2301" y="117"/>
                </a:cxn>
                <a:cxn ang="0">
                  <a:pos x="2604" y="60"/>
                </a:cxn>
                <a:cxn ang="0">
                  <a:pos x="2883" y="0"/>
                </a:cxn>
                <a:cxn ang="0">
                  <a:pos x="0" y="0"/>
                </a:cxn>
              </a:cxnLst>
              <a:rect l="0" t="0" r="r" b="b"/>
              <a:pathLst>
                <a:path w="2884" h="286">
                  <a:moveTo>
                    <a:pt x="0" y="0"/>
                  </a:moveTo>
                  <a:lnTo>
                    <a:pt x="0" y="285"/>
                  </a:lnTo>
                  <a:lnTo>
                    <a:pt x="192" y="285"/>
                  </a:lnTo>
                  <a:lnTo>
                    <a:pt x="384" y="282"/>
                  </a:lnTo>
                  <a:lnTo>
                    <a:pt x="579" y="276"/>
                  </a:lnTo>
                  <a:lnTo>
                    <a:pt x="789" y="267"/>
                  </a:lnTo>
                  <a:lnTo>
                    <a:pt x="999" y="258"/>
                  </a:lnTo>
                  <a:lnTo>
                    <a:pt x="1161" y="246"/>
                  </a:lnTo>
                  <a:lnTo>
                    <a:pt x="1302" y="234"/>
                  </a:lnTo>
                  <a:lnTo>
                    <a:pt x="1458" y="222"/>
                  </a:lnTo>
                  <a:lnTo>
                    <a:pt x="1665" y="201"/>
                  </a:lnTo>
                  <a:lnTo>
                    <a:pt x="1992" y="159"/>
                  </a:lnTo>
                  <a:lnTo>
                    <a:pt x="2301" y="117"/>
                  </a:lnTo>
                  <a:lnTo>
                    <a:pt x="2604" y="60"/>
                  </a:lnTo>
                  <a:lnTo>
                    <a:pt x="2883" y="0"/>
                  </a:lnTo>
                  <a:lnTo>
                    <a:pt x="0" y="0"/>
                  </a:lnTo>
                </a:path>
              </a:pathLst>
            </a:custGeom>
            <a:gradFill rotWithShape="0">
              <a:gsLst>
                <a:gs pos="0">
                  <a:schemeClr val="accent2"/>
                </a:gs>
                <a:gs pos="100000">
                  <a:schemeClr val="bg1"/>
                </a:gs>
              </a:gsLst>
              <a:lin ang="0" scaled="1"/>
            </a:gradFill>
            <a:ln w="9525">
              <a:noFill/>
              <a:round/>
              <a:headEnd type="none" w="sm" len="sm"/>
              <a:tailEnd type="none" w="sm" len="sm"/>
            </a:ln>
            <a:effectLst/>
          </p:spPr>
          <p:txBody>
            <a:bodyPr/>
            <a:lstStyle/>
            <a:p>
              <a:pPr>
                <a:defRPr/>
              </a:pPr>
              <a:endParaRPr lang="en-US"/>
            </a:p>
          </p:txBody>
        </p:sp>
      </p:grpSp>
      <p:sp>
        <p:nvSpPr>
          <p:cNvPr id="1029" name="Rectangle 1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0" name="Rectangle 1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470" name="Rectangle 1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smtClean="0"/>
            </a:lvl1pPr>
          </a:lstStyle>
          <a:p>
            <a:pPr>
              <a:defRPr/>
            </a:pPr>
            <a:endParaRPr lang="en-US"/>
          </a:p>
        </p:txBody>
      </p:sp>
      <p:sp>
        <p:nvSpPr>
          <p:cNvPr id="19471" name="Rectangle 1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smtClean="0"/>
            </a:lvl1pPr>
          </a:lstStyle>
          <a:p>
            <a:pPr>
              <a:defRPr/>
            </a:pPr>
            <a:endParaRPr lang="en-US"/>
          </a:p>
        </p:txBody>
      </p:sp>
      <p:sp>
        <p:nvSpPr>
          <p:cNvPr id="19472" name="Rectangle 1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smtClean="0"/>
            </a:lvl1pPr>
          </a:lstStyle>
          <a:p>
            <a:pPr>
              <a:defRPr/>
            </a:pPr>
            <a:fld id="{B33D59A1-4BD6-4DF0-939B-CC69ACBDCB08}" type="slidenum">
              <a:rPr lang="en-US"/>
              <a:pPr>
                <a:defRPr/>
              </a:pPr>
              <a:t>‹#›</a:t>
            </a:fld>
            <a:endParaRPr lang="en-US"/>
          </a:p>
        </p:txBody>
      </p:sp>
      <p:grpSp>
        <p:nvGrpSpPr>
          <p:cNvPr id="1034" name="Group 19"/>
          <p:cNvGrpSpPr>
            <a:grpSpLocks/>
          </p:cNvGrpSpPr>
          <p:nvPr userDrawn="1"/>
        </p:nvGrpSpPr>
        <p:grpSpPr bwMode="auto">
          <a:xfrm>
            <a:off x="0" y="0"/>
            <a:ext cx="2667000" cy="762000"/>
            <a:chOff x="0" y="0"/>
            <a:chExt cx="1680" cy="480"/>
          </a:xfrm>
        </p:grpSpPr>
        <p:sp>
          <p:nvSpPr>
            <p:cNvPr id="19476" name="Rectangle 20"/>
            <p:cNvSpPr>
              <a:spLocks noChangeArrowheads="1"/>
            </p:cNvSpPr>
            <p:nvPr userDrawn="1"/>
          </p:nvSpPr>
          <p:spPr bwMode="auto">
            <a:xfrm>
              <a:off x="0" y="0"/>
              <a:ext cx="1680" cy="480"/>
            </a:xfrm>
            <a:prstGeom prst="rect">
              <a:avLst/>
            </a:prstGeom>
            <a:solidFill>
              <a:schemeClr val="accent1"/>
            </a:solidFill>
            <a:ln w="12700">
              <a:solidFill>
                <a:schemeClr val="tx1"/>
              </a:solidFill>
              <a:miter lim="800000"/>
              <a:headEnd/>
              <a:tailEnd/>
            </a:ln>
            <a:effectLst/>
          </p:spPr>
          <p:txBody>
            <a:bodyPr wrap="none" anchor="ctr"/>
            <a:lstStyle/>
            <a:p>
              <a:pPr>
                <a:defRPr/>
              </a:pPr>
              <a:endParaRPr lang="en-US"/>
            </a:p>
          </p:txBody>
        </p:sp>
        <p:graphicFrame>
          <p:nvGraphicFramePr>
            <p:cNvPr id="1026" name="Object 21"/>
            <p:cNvGraphicFramePr>
              <a:graphicFrameLocks noChangeAspect="1"/>
            </p:cNvGraphicFramePr>
            <p:nvPr/>
          </p:nvGraphicFramePr>
          <p:xfrm>
            <a:off x="0" y="0"/>
            <a:ext cx="1677" cy="454"/>
          </p:xfrm>
          <a:graphic>
            <a:graphicData uri="http://schemas.openxmlformats.org/presentationml/2006/ole">
              <mc:AlternateContent xmlns:mc="http://schemas.openxmlformats.org/markup-compatibility/2006">
                <mc:Choice xmlns:v="urn:schemas-microsoft-com:vml" Requires="v">
                  <p:oleObj spid="_x0000_s1035" name="VISIO" r:id="rId14" imgW="2662920" imgH="721080" progId="">
                    <p:embed/>
                  </p:oleObj>
                </mc:Choice>
                <mc:Fallback>
                  <p:oleObj name="VISIO" r:id="rId14" imgW="2662920" imgH="721080" progId="">
                    <p:embed/>
                    <p:pic>
                      <p:nvPicPr>
                        <p:cNvPr id="0" name="Object 2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1677" cy="454"/>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12700">
                              <a:solidFill>
                                <a:srgbClr val="FFFFFF"/>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000000"/>
                                </a:outerShdw>
                              </a:effectLst>
                            </a14:hiddenEffects>
                          </a:ext>
                        </a:extLst>
                      </p:spPr>
                    </p:pic>
                  </p:oleObj>
                </mc:Fallback>
              </mc:AlternateContent>
            </a:graphicData>
          </a:graphic>
        </p:graphicFrame>
      </p:grpSp>
    </p:spTree>
  </p:cSld>
  <p:clrMap bg1="dk2" tx1="lt1" bg2="dk1" tx2="lt2" accent1="accent1" accent2="accent2" accent3="accent3" accent4="accent4" accent5="accent5" accent6="accent6" hlink="hlink" folHlink="folHlink"/>
  <p:sldLayoutIdLst>
    <p:sldLayoutId id="2147483672"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5.wmf"/><Relationship Id="rId4" Type="http://schemas.openxmlformats.org/officeDocument/2006/relationships/oleObject" Target="../embeddings/oleObject8.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6.wmf"/><Relationship Id="rId4" Type="http://schemas.openxmlformats.org/officeDocument/2006/relationships/oleObject" Target="../embeddings/oleObject9.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6.wmf"/><Relationship Id="rId4" Type="http://schemas.openxmlformats.org/officeDocument/2006/relationships/oleObject" Target="../embeddings/oleObject10.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image" Target="../media/image6.wmf"/><Relationship Id="rId4" Type="http://schemas.openxmlformats.org/officeDocument/2006/relationships/oleObject" Target="../embeddings/oleObject11.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image" Target="../media/image6.wmf"/><Relationship Id="rId4" Type="http://schemas.openxmlformats.org/officeDocument/2006/relationships/oleObject" Target="../embeddings/oleObject12.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8.emf"/><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oleObject" Target="../embeddings/oleObject14.bin"/><Relationship Id="rId5" Type="http://schemas.openxmlformats.org/officeDocument/2006/relationships/image" Target="../media/image7.wmf"/><Relationship Id="rId4" Type="http://schemas.openxmlformats.org/officeDocument/2006/relationships/oleObject" Target="../embeddings/oleObject13.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14.vml"/><Relationship Id="rId5" Type="http://schemas.openxmlformats.org/officeDocument/2006/relationships/image" Target="../media/image9.wmf"/><Relationship Id="rId4" Type="http://schemas.openxmlformats.org/officeDocument/2006/relationships/oleObject" Target="../embeddings/oleObject15.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15.vml"/><Relationship Id="rId5" Type="http://schemas.openxmlformats.org/officeDocument/2006/relationships/image" Target="../media/image9.wmf"/><Relationship Id="rId4" Type="http://schemas.openxmlformats.org/officeDocument/2006/relationships/oleObject" Target="../embeddings/oleObject16.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16.vml"/><Relationship Id="rId5" Type="http://schemas.openxmlformats.org/officeDocument/2006/relationships/image" Target="../media/image9.wmf"/><Relationship Id="rId4" Type="http://schemas.openxmlformats.org/officeDocument/2006/relationships/oleObject" Target="../embeddings/oleObject17.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17.vml"/><Relationship Id="rId5" Type="http://schemas.openxmlformats.org/officeDocument/2006/relationships/image" Target="../media/image9.wmf"/><Relationship Id="rId4" Type="http://schemas.openxmlformats.org/officeDocument/2006/relationships/oleObject" Target="../embeddings/oleObject18.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mlDrawing" Target="../drawings/vmlDrawing18.vml"/><Relationship Id="rId5" Type="http://schemas.openxmlformats.org/officeDocument/2006/relationships/image" Target="../media/image9.wmf"/><Relationship Id="rId4" Type="http://schemas.openxmlformats.org/officeDocument/2006/relationships/oleObject" Target="../embeddings/oleObject19.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vmlDrawing" Target="../drawings/vmlDrawing19.vml"/><Relationship Id="rId5" Type="http://schemas.openxmlformats.org/officeDocument/2006/relationships/image" Target="../media/image9.wmf"/><Relationship Id="rId4" Type="http://schemas.openxmlformats.org/officeDocument/2006/relationships/oleObject" Target="../embeddings/oleObject20.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vmlDrawing" Target="../drawings/vmlDrawing20.vml"/><Relationship Id="rId5" Type="http://schemas.openxmlformats.org/officeDocument/2006/relationships/image" Target="../media/image10.wmf"/><Relationship Id="rId4" Type="http://schemas.openxmlformats.org/officeDocument/2006/relationships/oleObject" Target="../embeddings/oleObject21.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vmlDrawing" Target="../drawings/vmlDrawing21.vml"/><Relationship Id="rId5" Type="http://schemas.openxmlformats.org/officeDocument/2006/relationships/image" Target="../media/image11.wmf"/><Relationship Id="rId4" Type="http://schemas.openxmlformats.org/officeDocument/2006/relationships/oleObject" Target="../embeddings/oleObject22.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vmlDrawing" Target="../drawings/vmlDrawing22.vml"/><Relationship Id="rId5" Type="http://schemas.openxmlformats.org/officeDocument/2006/relationships/image" Target="../media/image12.wmf"/><Relationship Id="rId4" Type="http://schemas.openxmlformats.org/officeDocument/2006/relationships/oleObject" Target="../embeddings/oleObject23.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vmlDrawing" Target="../drawings/vmlDrawing23.vml"/><Relationship Id="rId5" Type="http://schemas.openxmlformats.org/officeDocument/2006/relationships/image" Target="../media/image11.wmf"/><Relationship Id="rId4" Type="http://schemas.openxmlformats.org/officeDocument/2006/relationships/oleObject" Target="../embeddings/oleObject24.bin"/></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27.bin"/><Relationship Id="rId13" Type="http://schemas.openxmlformats.org/officeDocument/2006/relationships/image" Target="../media/image16.wmf"/><Relationship Id="rId3" Type="http://schemas.openxmlformats.org/officeDocument/2006/relationships/notesSlide" Target="../notesSlides/notesSlide26.xml"/><Relationship Id="rId7" Type="http://schemas.openxmlformats.org/officeDocument/2006/relationships/image" Target="../media/image13.wmf"/><Relationship Id="rId12" Type="http://schemas.openxmlformats.org/officeDocument/2006/relationships/oleObject" Target="../embeddings/oleObject29.bin"/><Relationship Id="rId2" Type="http://schemas.openxmlformats.org/officeDocument/2006/relationships/slideLayout" Target="../slideLayouts/slideLayout2.xml"/><Relationship Id="rId1" Type="http://schemas.openxmlformats.org/officeDocument/2006/relationships/vmlDrawing" Target="../drawings/vmlDrawing24.vml"/><Relationship Id="rId6" Type="http://schemas.openxmlformats.org/officeDocument/2006/relationships/oleObject" Target="../embeddings/oleObject26.bin"/><Relationship Id="rId11" Type="http://schemas.openxmlformats.org/officeDocument/2006/relationships/image" Target="../media/image15.wmf"/><Relationship Id="rId5" Type="http://schemas.openxmlformats.org/officeDocument/2006/relationships/image" Target="../media/image11.wmf"/><Relationship Id="rId10" Type="http://schemas.openxmlformats.org/officeDocument/2006/relationships/oleObject" Target="../embeddings/oleObject28.bin"/><Relationship Id="rId4" Type="http://schemas.openxmlformats.org/officeDocument/2006/relationships/oleObject" Target="../embeddings/oleObject25.bin"/><Relationship Id="rId9" Type="http://schemas.openxmlformats.org/officeDocument/2006/relationships/image" Target="../media/image14.wmf"/></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32.bin"/><Relationship Id="rId3" Type="http://schemas.openxmlformats.org/officeDocument/2006/relationships/notesSlide" Target="../notesSlides/notesSlide27.xml"/><Relationship Id="rId7" Type="http://schemas.openxmlformats.org/officeDocument/2006/relationships/image" Target="../media/image17.wmf"/><Relationship Id="rId2" Type="http://schemas.openxmlformats.org/officeDocument/2006/relationships/slideLayout" Target="../slideLayouts/slideLayout2.xml"/><Relationship Id="rId1" Type="http://schemas.openxmlformats.org/officeDocument/2006/relationships/vmlDrawing" Target="../drawings/vmlDrawing25.vml"/><Relationship Id="rId6" Type="http://schemas.openxmlformats.org/officeDocument/2006/relationships/oleObject" Target="../embeddings/oleObject31.bin"/><Relationship Id="rId5" Type="http://schemas.openxmlformats.org/officeDocument/2006/relationships/image" Target="../media/image16.wmf"/><Relationship Id="rId4" Type="http://schemas.openxmlformats.org/officeDocument/2006/relationships/oleObject" Target="../embeddings/oleObject30.bin"/><Relationship Id="rId9" Type="http://schemas.openxmlformats.org/officeDocument/2006/relationships/image" Target="../media/image18.wmf"/></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vmlDrawing" Target="../drawings/vmlDrawing26.vml"/><Relationship Id="rId5" Type="http://schemas.openxmlformats.org/officeDocument/2006/relationships/image" Target="../media/image19.wmf"/><Relationship Id="rId4" Type="http://schemas.openxmlformats.org/officeDocument/2006/relationships/oleObject" Target="../embeddings/oleObject33.bin"/></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vmlDrawing" Target="../drawings/vmlDrawing27.vml"/><Relationship Id="rId5" Type="http://schemas.openxmlformats.org/officeDocument/2006/relationships/image" Target="../media/image19.wmf"/><Relationship Id="rId4" Type="http://schemas.openxmlformats.org/officeDocument/2006/relationships/oleObject" Target="../embeddings/oleObject34.bin"/></Relationships>
</file>

<file path=ppt/slides/_rels/slide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7" Type="http://schemas.openxmlformats.org/officeDocument/2006/relationships/image" Target="../media/image11.wmf"/><Relationship Id="rId2" Type="http://schemas.openxmlformats.org/officeDocument/2006/relationships/slideLayout" Target="../slideLayouts/slideLayout2.xml"/><Relationship Id="rId1" Type="http://schemas.openxmlformats.org/officeDocument/2006/relationships/vmlDrawing" Target="../drawings/vmlDrawing28.vml"/><Relationship Id="rId6" Type="http://schemas.openxmlformats.org/officeDocument/2006/relationships/oleObject" Target="../embeddings/oleObject36.bin"/><Relationship Id="rId5" Type="http://schemas.openxmlformats.org/officeDocument/2006/relationships/image" Target="../media/image19.wmf"/><Relationship Id="rId4" Type="http://schemas.openxmlformats.org/officeDocument/2006/relationships/oleObject" Target="../embeddings/oleObject35.bin"/></Relationships>
</file>

<file path=ppt/slides/_rels/slide31.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vmlDrawing" Target="../drawings/vmlDrawing29.vml"/><Relationship Id="rId5" Type="http://schemas.openxmlformats.org/officeDocument/2006/relationships/image" Target="../media/image22.wmf"/><Relationship Id="rId4" Type="http://schemas.openxmlformats.org/officeDocument/2006/relationships/oleObject" Target="../embeddings/oleObject37.bin"/></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vmlDrawing" Target="../drawings/vmlDrawing30.vml"/><Relationship Id="rId5" Type="http://schemas.openxmlformats.org/officeDocument/2006/relationships/image" Target="../media/image22.wmf"/><Relationship Id="rId4" Type="http://schemas.openxmlformats.org/officeDocument/2006/relationships/oleObject" Target="../embeddings/oleObject38.bin"/></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vmlDrawing" Target="../drawings/vmlDrawing31.vml"/><Relationship Id="rId5" Type="http://schemas.openxmlformats.org/officeDocument/2006/relationships/image" Target="../media/image22.wmf"/><Relationship Id="rId4" Type="http://schemas.openxmlformats.org/officeDocument/2006/relationships/oleObject" Target="../embeddings/oleObject39.bin"/></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vmlDrawing" Target="../drawings/vmlDrawing32.vml"/><Relationship Id="rId5" Type="http://schemas.openxmlformats.org/officeDocument/2006/relationships/image" Target="../media/image23.wmf"/><Relationship Id="rId4" Type="http://schemas.openxmlformats.org/officeDocument/2006/relationships/oleObject" Target="../embeddings/oleObject40.bin"/></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vmlDrawing" Target="../drawings/vmlDrawing33.vml"/><Relationship Id="rId5" Type="http://schemas.openxmlformats.org/officeDocument/2006/relationships/image" Target="../media/image23.wmf"/><Relationship Id="rId4" Type="http://schemas.openxmlformats.org/officeDocument/2006/relationships/oleObject" Target="../embeddings/oleObject41.bin"/></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vmlDrawing" Target="../drawings/vmlDrawing34.vml"/><Relationship Id="rId5" Type="http://schemas.openxmlformats.org/officeDocument/2006/relationships/image" Target="../media/image23.wmf"/><Relationship Id="rId4" Type="http://schemas.openxmlformats.org/officeDocument/2006/relationships/oleObject" Target="../embeddings/oleObject42.bin"/></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3.wmf"/><Relationship Id="rId4" Type="http://schemas.openxmlformats.org/officeDocument/2006/relationships/oleObject" Target="../embeddings/oleObject2.bin"/></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7" Type="http://schemas.openxmlformats.org/officeDocument/2006/relationships/image" Target="../media/image25.wmf"/><Relationship Id="rId2" Type="http://schemas.openxmlformats.org/officeDocument/2006/relationships/slideLayout" Target="../slideLayouts/slideLayout2.xml"/><Relationship Id="rId1" Type="http://schemas.openxmlformats.org/officeDocument/2006/relationships/vmlDrawing" Target="../drawings/vmlDrawing35.vml"/><Relationship Id="rId6" Type="http://schemas.openxmlformats.org/officeDocument/2006/relationships/oleObject" Target="../embeddings/oleObject44.bin"/><Relationship Id="rId5" Type="http://schemas.openxmlformats.org/officeDocument/2006/relationships/image" Target="../media/image24.wmf"/><Relationship Id="rId4" Type="http://schemas.openxmlformats.org/officeDocument/2006/relationships/oleObject" Target="../embeddings/oleObject43.bin"/></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vmlDrawing" Target="../drawings/vmlDrawing36.vml"/><Relationship Id="rId5" Type="http://schemas.openxmlformats.org/officeDocument/2006/relationships/image" Target="../media/image26.wmf"/><Relationship Id="rId4" Type="http://schemas.openxmlformats.org/officeDocument/2006/relationships/oleObject" Target="../embeddings/oleObject45.bin"/></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7" Type="http://schemas.openxmlformats.org/officeDocument/2006/relationships/image" Target="../media/image27.wmf"/><Relationship Id="rId2" Type="http://schemas.openxmlformats.org/officeDocument/2006/relationships/slideLayout" Target="../slideLayouts/slideLayout2.xml"/><Relationship Id="rId1" Type="http://schemas.openxmlformats.org/officeDocument/2006/relationships/vmlDrawing" Target="../drawings/vmlDrawing37.vml"/><Relationship Id="rId6" Type="http://schemas.openxmlformats.org/officeDocument/2006/relationships/oleObject" Target="../embeddings/oleObject47.bin"/><Relationship Id="rId5" Type="http://schemas.openxmlformats.org/officeDocument/2006/relationships/image" Target="../media/image26.wmf"/><Relationship Id="rId4" Type="http://schemas.openxmlformats.org/officeDocument/2006/relationships/oleObject" Target="../embeddings/oleObject46.bin"/></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7" Type="http://schemas.openxmlformats.org/officeDocument/2006/relationships/image" Target="../media/image28.wmf"/><Relationship Id="rId2" Type="http://schemas.openxmlformats.org/officeDocument/2006/relationships/slideLayout" Target="../slideLayouts/slideLayout2.xml"/><Relationship Id="rId1" Type="http://schemas.openxmlformats.org/officeDocument/2006/relationships/vmlDrawing" Target="../drawings/vmlDrawing38.vml"/><Relationship Id="rId6" Type="http://schemas.openxmlformats.org/officeDocument/2006/relationships/oleObject" Target="../embeddings/oleObject49.bin"/><Relationship Id="rId5" Type="http://schemas.openxmlformats.org/officeDocument/2006/relationships/image" Target="../media/image26.wmf"/><Relationship Id="rId4" Type="http://schemas.openxmlformats.org/officeDocument/2006/relationships/oleObject" Target="../embeddings/oleObject48.bin"/></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7" Type="http://schemas.openxmlformats.org/officeDocument/2006/relationships/image" Target="../media/image30.wmf"/><Relationship Id="rId2" Type="http://schemas.openxmlformats.org/officeDocument/2006/relationships/slideLayout" Target="../slideLayouts/slideLayout2.xml"/><Relationship Id="rId1" Type="http://schemas.openxmlformats.org/officeDocument/2006/relationships/vmlDrawing" Target="../drawings/vmlDrawing39.vml"/><Relationship Id="rId6" Type="http://schemas.openxmlformats.org/officeDocument/2006/relationships/oleObject" Target="../embeddings/oleObject51.bin"/><Relationship Id="rId5" Type="http://schemas.openxmlformats.org/officeDocument/2006/relationships/image" Target="../media/image29.wmf"/><Relationship Id="rId4" Type="http://schemas.openxmlformats.org/officeDocument/2006/relationships/oleObject" Target="../embeddings/oleObject50.bin"/></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7" Type="http://schemas.openxmlformats.org/officeDocument/2006/relationships/image" Target="../media/image30.wmf"/><Relationship Id="rId2" Type="http://schemas.openxmlformats.org/officeDocument/2006/relationships/slideLayout" Target="../slideLayouts/slideLayout2.xml"/><Relationship Id="rId1" Type="http://schemas.openxmlformats.org/officeDocument/2006/relationships/vmlDrawing" Target="../drawings/vmlDrawing40.vml"/><Relationship Id="rId6" Type="http://schemas.openxmlformats.org/officeDocument/2006/relationships/oleObject" Target="../embeddings/oleObject53.bin"/><Relationship Id="rId5" Type="http://schemas.openxmlformats.org/officeDocument/2006/relationships/image" Target="../media/image31.wmf"/><Relationship Id="rId4" Type="http://schemas.openxmlformats.org/officeDocument/2006/relationships/oleObject" Target="../embeddings/oleObject52.bin"/></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7" Type="http://schemas.openxmlformats.org/officeDocument/2006/relationships/image" Target="../media/image30.wmf"/><Relationship Id="rId2" Type="http://schemas.openxmlformats.org/officeDocument/2006/relationships/slideLayout" Target="../slideLayouts/slideLayout2.xml"/><Relationship Id="rId1" Type="http://schemas.openxmlformats.org/officeDocument/2006/relationships/vmlDrawing" Target="../drawings/vmlDrawing41.vml"/><Relationship Id="rId6" Type="http://schemas.openxmlformats.org/officeDocument/2006/relationships/oleObject" Target="../embeddings/oleObject55.bin"/><Relationship Id="rId5" Type="http://schemas.openxmlformats.org/officeDocument/2006/relationships/image" Target="../media/image32.wmf"/><Relationship Id="rId4" Type="http://schemas.openxmlformats.org/officeDocument/2006/relationships/oleObject" Target="../embeddings/oleObject54.bin"/></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xml"/><Relationship Id="rId1" Type="http://schemas.openxmlformats.org/officeDocument/2006/relationships/vmlDrawing" Target="../drawings/vmlDrawing42.vml"/><Relationship Id="rId5" Type="http://schemas.openxmlformats.org/officeDocument/2006/relationships/image" Target="../media/image26.wmf"/><Relationship Id="rId4" Type="http://schemas.openxmlformats.org/officeDocument/2006/relationships/oleObject" Target="../embeddings/oleObject56.bin"/></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7" Type="http://schemas.openxmlformats.org/officeDocument/2006/relationships/image" Target="../media/image33.wmf"/><Relationship Id="rId2" Type="http://schemas.openxmlformats.org/officeDocument/2006/relationships/slideLayout" Target="../slideLayouts/slideLayout2.xml"/><Relationship Id="rId1" Type="http://schemas.openxmlformats.org/officeDocument/2006/relationships/vmlDrawing" Target="../drawings/vmlDrawing43.vml"/><Relationship Id="rId6" Type="http://schemas.openxmlformats.org/officeDocument/2006/relationships/oleObject" Target="../embeddings/oleObject58.bin"/><Relationship Id="rId5" Type="http://schemas.openxmlformats.org/officeDocument/2006/relationships/image" Target="../media/image26.wmf"/><Relationship Id="rId4" Type="http://schemas.openxmlformats.org/officeDocument/2006/relationships/oleObject" Target="../embeddings/oleObject57.bin"/></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2.xml"/><Relationship Id="rId1" Type="http://schemas.openxmlformats.org/officeDocument/2006/relationships/vmlDrawing" Target="../drawings/vmlDrawing44.vml"/><Relationship Id="rId5" Type="http://schemas.openxmlformats.org/officeDocument/2006/relationships/image" Target="../media/image26.wmf"/><Relationship Id="rId4" Type="http://schemas.openxmlformats.org/officeDocument/2006/relationships/oleObject" Target="../embeddings/oleObject59.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3.wmf"/><Relationship Id="rId4" Type="http://schemas.openxmlformats.org/officeDocument/2006/relationships/oleObject" Target="../embeddings/oleObject3.bin"/></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2.xml"/><Relationship Id="rId1" Type="http://schemas.openxmlformats.org/officeDocument/2006/relationships/vmlDrawing" Target="../drawings/vmlDrawing45.vml"/><Relationship Id="rId5" Type="http://schemas.openxmlformats.org/officeDocument/2006/relationships/image" Target="../media/image34.wmf"/><Relationship Id="rId4" Type="http://schemas.openxmlformats.org/officeDocument/2006/relationships/oleObject" Target="../embeddings/oleObject60.bin"/></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2.xml"/><Relationship Id="rId1" Type="http://schemas.openxmlformats.org/officeDocument/2006/relationships/vmlDrawing" Target="../drawings/vmlDrawing46.vml"/><Relationship Id="rId5" Type="http://schemas.openxmlformats.org/officeDocument/2006/relationships/image" Target="../media/image34.wmf"/><Relationship Id="rId4" Type="http://schemas.openxmlformats.org/officeDocument/2006/relationships/oleObject" Target="../embeddings/oleObject61.bin"/></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7" Type="http://schemas.openxmlformats.org/officeDocument/2006/relationships/image" Target="../media/image35.wmf"/><Relationship Id="rId2" Type="http://schemas.openxmlformats.org/officeDocument/2006/relationships/slideLayout" Target="../slideLayouts/slideLayout2.xml"/><Relationship Id="rId1" Type="http://schemas.openxmlformats.org/officeDocument/2006/relationships/vmlDrawing" Target="../drawings/vmlDrawing47.vml"/><Relationship Id="rId6" Type="http://schemas.openxmlformats.org/officeDocument/2006/relationships/oleObject" Target="../embeddings/oleObject63.bin"/><Relationship Id="rId5" Type="http://schemas.openxmlformats.org/officeDocument/2006/relationships/image" Target="../media/image34.wmf"/><Relationship Id="rId4" Type="http://schemas.openxmlformats.org/officeDocument/2006/relationships/oleObject" Target="../embeddings/oleObject62.bin"/></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7" Type="http://schemas.openxmlformats.org/officeDocument/2006/relationships/image" Target="../media/image36.wmf"/><Relationship Id="rId2" Type="http://schemas.openxmlformats.org/officeDocument/2006/relationships/slideLayout" Target="../slideLayouts/slideLayout2.xml"/><Relationship Id="rId1" Type="http://schemas.openxmlformats.org/officeDocument/2006/relationships/vmlDrawing" Target="../drawings/vmlDrawing48.vml"/><Relationship Id="rId6" Type="http://schemas.openxmlformats.org/officeDocument/2006/relationships/oleObject" Target="../embeddings/oleObject65.bin"/><Relationship Id="rId5" Type="http://schemas.openxmlformats.org/officeDocument/2006/relationships/image" Target="../media/image34.wmf"/><Relationship Id="rId4" Type="http://schemas.openxmlformats.org/officeDocument/2006/relationships/oleObject" Target="../embeddings/oleObject64.bin"/></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7" Type="http://schemas.openxmlformats.org/officeDocument/2006/relationships/image" Target="../media/image38.wmf"/><Relationship Id="rId2" Type="http://schemas.openxmlformats.org/officeDocument/2006/relationships/slideLayout" Target="../slideLayouts/slideLayout2.xml"/><Relationship Id="rId1" Type="http://schemas.openxmlformats.org/officeDocument/2006/relationships/vmlDrawing" Target="../drawings/vmlDrawing49.vml"/><Relationship Id="rId6" Type="http://schemas.openxmlformats.org/officeDocument/2006/relationships/oleObject" Target="../embeddings/oleObject67.bin"/><Relationship Id="rId5" Type="http://schemas.openxmlformats.org/officeDocument/2006/relationships/image" Target="../media/image37.wmf"/><Relationship Id="rId4" Type="http://schemas.openxmlformats.org/officeDocument/2006/relationships/oleObject" Target="../embeddings/oleObject66.bin"/></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7" Type="http://schemas.openxmlformats.org/officeDocument/2006/relationships/image" Target="../media/image39.wmf"/><Relationship Id="rId2" Type="http://schemas.openxmlformats.org/officeDocument/2006/relationships/slideLayout" Target="../slideLayouts/slideLayout2.xml"/><Relationship Id="rId1" Type="http://schemas.openxmlformats.org/officeDocument/2006/relationships/vmlDrawing" Target="../drawings/vmlDrawing50.vml"/><Relationship Id="rId6" Type="http://schemas.openxmlformats.org/officeDocument/2006/relationships/oleObject" Target="../embeddings/oleObject69.bin"/><Relationship Id="rId5" Type="http://schemas.openxmlformats.org/officeDocument/2006/relationships/image" Target="../media/image37.wmf"/><Relationship Id="rId4" Type="http://schemas.openxmlformats.org/officeDocument/2006/relationships/oleObject" Target="../embeddings/oleObject68.bin"/></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2.xml"/><Relationship Id="rId1" Type="http://schemas.openxmlformats.org/officeDocument/2006/relationships/vmlDrawing" Target="../drawings/vmlDrawing51.vml"/><Relationship Id="rId5" Type="http://schemas.openxmlformats.org/officeDocument/2006/relationships/image" Target="../media/image40.wmf"/><Relationship Id="rId4" Type="http://schemas.openxmlformats.org/officeDocument/2006/relationships/oleObject" Target="../embeddings/oleObject70.bin"/></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7.xml"/><Relationship Id="rId7" Type="http://schemas.openxmlformats.org/officeDocument/2006/relationships/image" Target="../media/image41.wmf"/><Relationship Id="rId2" Type="http://schemas.openxmlformats.org/officeDocument/2006/relationships/slideLayout" Target="../slideLayouts/slideLayout2.xml"/><Relationship Id="rId1" Type="http://schemas.openxmlformats.org/officeDocument/2006/relationships/vmlDrawing" Target="../drawings/vmlDrawing52.vml"/><Relationship Id="rId6" Type="http://schemas.openxmlformats.org/officeDocument/2006/relationships/oleObject" Target="../embeddings/oleObject72.bin"/><Relationship Id="rId5" Type="http://schemas.openxmlformats.org/officeDocument/2006/relationships/image" Target="../media/image40.wmf"/><Relationship Id="rId4" Type="http://schemas.openxmlformats.org/officeDocument/2006/relationships/oleObject" Target="../embeddings/oleObject71.bin"/></Relationships>
</file>

<file path=ppt/slides/_rels/slide58.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slide" Target="slide28.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3.wmf"/><Relationship Id="rId4" Type="http://schemas.openxmlformats.org/officeDocument/2006/relationships/oleObject" Target="../embeddings/oleObject4.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4.wmf"/><Relationship Id="rId4" Type="http://schemas.openxmlformats.org/officeDocument/2006/relationships/oleObject" Target="../embeddings/oleObject5.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4.wmf"/><Relationship Id="rId4" Type="http://schemas.openxmlformats.org/officeDocument/2006/relationships/oleObject" Target="../embeddings/oleObject6.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4.wmf"/><Relationship Id="rId4" Type="http://schemas.openxmlformats.org/officeDocument/2006/relationships/oleObject" Target="../embeddings/oleObject7.bin"/></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chemeClr val="bg1">
                <a:gamma/>
                <a:shade val="40000"/>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55298" name="Group 5"/>
          <p:cNvGrpSpPr>
            <a:grpSpLocks/>
          </p:cNvGrpSpPr>
          <p:nvPr/>
        </p:nvGrpSpPr>
        <p:grpSpPr bwMode="auto">
          <a:xfrm>
            <a:off x="152400" y="1752600"/>
            <a:ext cx="8840788" cy="1612900"/>
            <a:chOff x="96" y="1104"/>
            <a:chExt cx="5569" cy="1016"/>
          </a:xfrm>
        </p:grpSpPr>
        <p:sp>
          <p:nvSpPr>
            <p:cNvPr id="4098" name="Rectangle 2"/>
            <p:cNvSpPr>
              <a:spLocks noChangeArrowheads="1"/>
            </p:cNvSpPr>
            <p:nvPr/>
          </p:nvSpPr>
          <p:spPr bwMode="auto">
            <a:xfrm>
              <a:off x="96" y="1113"/>
              <a:ext cx="5565" cy="1003"/>
            </a:xfrm>
            <a:prstGeom prst="rect">
              <a:avLst/>
            </a:prstGeom>
            <a:solidFill>
              <a:schemeClr val="accent1"/>
            </a:solidFill>
            <a:ln w="12700">
              <a:noFill/>
              <a:miter lim="800000"/>
              <a:headEnd/>
              <a:tailEnd/>
            </a:ln>
            <a:effectLst>
              <a:outerShdw dist="53882" dir="18900000" algn="ctr" rotWithShape="0">
                <a:srgbClr val="000000"/>
              </a:outerShdw>
            </a:effectLst>
          </p:spPr>
          <p:txBody>
            <a:bodyPr wrap="none" anchor="ctr"/>
            <a:lstStyle/>
            <a:p>
              <a:pPr>
                <a:defRPr/>
              </a:pPr>
              <a:endParaRPr lang="en-US"/>
            </a:p>
          </p:txBody>
        </p:sp>
        <p:sp>
          <p:nvSpPr>
            <p:cNvPr id="55302" name="Freeform 3"/>
            <p:cNvSpPr>
              <a:spLocks/>
            </p:cNvSpPr>
            <p:nvPr/>
          </p:nvSpPr>
          <p:spPr bwMode="auto">
            <a:xfrm>
              <a:off x="96" y="1104"/>
              <a:ext cx="5569" cy="302"/>
            </a:xfrm>
            <a:custGeom>
              <a:avLst/>
              <a:gdLst>
                <a:gd name="T0" fmla="*/ 0 w 5569"/>
                <a:gd name="T1" fmla="*/ 301 h 302"/>
                <a:gd name="T2" fmla="*/ 0 w 5569"/>
                <a:gd name="T3" fmla="*/ 0 h 302"/>
                <a:gd name="T4" fmla="*/ 5568 w 5569"/>
                <a:gd name="T5" fmla="*/ 0 h 302"/>
                <a:gd name="T6" fmla="*/ 0 60000 65536"/>
                <a:gd name="T7" fmla="*/ 0 60000 65536"/>
                <a:gd name="T8" fmla="*/ 0 60000 65536"/>
                <a:gd name="T9" fmla="*/ 0 w 5569"/>
                <a:gd name="T10" fmla="*/ 0 h 302"/>
                <a:gd name="T11" fmla="*/ 5569 w 5569"/>
                <a:gd name="T12" fmla="*/ 302 h 302"/>
              </a:gdLst>
              <a:ahLst/>
              <a:cxnLst>
                <a:cxn ang="T6">
                  <a:pos x="T0" y="T1"/>
                </a:cxn>
                <a:cxn ang="T7">
                  <a:pos x="T2" y="T3"/>
                </a:cxn>
                <a:cxn ang="T8">
                  <a:pos x="T4" y="T5"/>
                </a:cxn>
              </a:cxnLst>
              <a:rect l="T9" t="T10" r="T11" b="T12"/>
              <a:pathLst>
                <a:path w="5569" h="302">
                  <a:moveTo>
                    <a:pt x="0" y="301"/>
                  </a:moveTo>
                  <a:lnTo>
                    <a:pt x="0" y="0"/>
                  </a:lnTo>
                  <a:lnTo>
                    <a:pt x="5568" y="0"/>
                  </a:lnTo>
                </a:path>
              </a:pathLst>
            </a:custGeom>
            <a:noFill/>
            <a:ln w="12700" cap="rnd" cmpd="sng">
              <a:solidFill>
                <a:srgbClr val="FFFFFF"/>
              </a:solidFill>
              <a:prstDash val="solid"/>
              <a:round/>
              <a:headEnd type="none" w="med" len="med"/>
              <a:tailEnd type="none" w="med" len="med"/>
            </a:ln>
          </p:spPr>
          <p:txBody>
            <a:bodyPr/>
            <a:lstStyle/>
            <a:p>
              <a:endParaRPr lang="en-US"/>
            </a:p>
          </p:txBody>
        </p:sp>
        <p:sp>
          <p:nvSpPr>
            <p:cNvPr id="55303" name="Freeform 4"/>
            <p:cNvSpPr>
              <a:spLocks/>
            </p:cNvSpPr>
            <p:nvPr/>
          </p:nvSpPr>
          <p:spPr bwMode="auto">
            <a:xfrm>
              <a:off x="96" y="1818"/>
              <a:ext cx="5569" cy="302"/>
            </a:xfrm>
            <a:custGeom>
              <a:avLst/>
              <a:gdLst>
                <a:gd name="T0" fmla="*/ 5568 w 5569"/>
                <a:gd name="T1" fmla="*/ 0 h 302"/>
                <a:gd name="T2" fmla="*/ 5568 w 5569"/>
                <a:gd name="T3" fmla="*/ 301 h 302"/>
                <a:gd name="T4" fmla="*/ 0 w 5569"/>
                <a:gd name="T5" fmla="*/ 301 h 302"/>
                <a:gd name="T6" fmla="*/ 0 60000 65536"/>
                <a:gd name="T7" fmla="*/ 0 60000 65536"/>
                <a:gd name="T8" fmla="*/ 0 60000 65536"/>
                <a:gd name="T9" fmla="*/ 0 w 5569"/>
                <a:gd name="T10" fmla="*/ 0 h 302"/>
                <a:gd name="T11" fmla="*/ 5569 w 5569"/>
                <a:gd name="T12" fmla="*/ 302 h 302"/>
              </a:gdLst>
              <a:ahLst/>
              <a:cxnLst>
                <a:cxn ang="T6">
                  <a:pos x="T0" y="T1"/>
                </a:cxn>
                <a:cxn ang="T7">
                  <a:pos x="T2" y="T3"/>
                </a:cxn>
                <a:cxn ang="T8">
                  <a:pos x="T4" y="T5"/>
                </a:cxn>
              </a:cxnLst>
              <a:rect l="T9" t="T10" r="T11" b="T12"/>
              <a:pathLst>
                <a:path w="5569" h="302">
                  <a:moveTo>
                    <a:pt x="5568" y="0"/>
                  </a:moveTo>
                  <a:lnTo>
                    <a:pt x="5568" y="301"/>
                  </a:lnTo>
                  <a:lnTo>
                    <a:pt x="0" y="301"/>
                  </a:lnTo>
                </a:path>
              </a:pathLst>
            </a:custGeom>
            <a:noFill/>
            <a:ln w="12700" cap="rnd" cmpd="sng">
              <a:solidFill>
                <a:srgbClr val="333333"/>
              </a:solidFill>
              <a:prstDash val="solid"/>
              <a:round/>
              <a:headEnd type="none" w="med" len="med"/>
              <a:tailEnd type="none" w="med" len="med"/>
            </a:ln>
          </p:spPr>
          <p:txBody>
            <a:bodyPr/>
            <a:lstStyle/>
            <a:p>
              <a:endParaRPr lang="en-US"/>
            </a:p>
          </p:txBody>
        </p:sp>
      </p:grpSp>
      <p:sp>
        <p:nvSpPr>
          <p:cNvPr id="4102" name="Rectangle 6"/>
          <p:cNvSpPr>
            <a:spLocks noGrp="1" noChangeArrowheads="1"/>
          </p:cNvSpPr>
          <p:nvPr>
            <p:ph type="ctrTitle"/>
          </p:nvPr>
        </p:nvSpPr>
        <p:spPr>
          <a:xfrm>
            <a:off x="685800" y="1981200"/>
            <a:ext cx="7772400" cy="1143000"/>
          </a:xfrm>
        </p:spPr>
        <p:txBody>
          <a:bodyPr lIns="90488" tIns="44450" rIns="90488" bIns="44450"/>
          <a:lstStyle/>
          <a:p>
            <a:pPr eaLnBrk="1" hangingPunct="1">
              <a:defRPr/>
            </a:pPr>
            <a:r>
              <a:rPr lang="en-US" dirty="0" smtClean="0">
                <a:solidFill>
                  <a:schemeClr val="tx1"/>
                </a:solidFill>
                <a:effectLst>
                  <a:outerShdw blurRad="38100" dist="38100" dir="2700000" algn="tl">
                    <a:srgbClr val="000000"/>
                  </a:outerShdw>
                </a:effectLst>
                <a:latin typeface="Arial Black" pitchFamily="34" charset="0"/>
              </a:rPr>
              <a:t>ECE 3355 Electronics</a:t>
            </a:r>
          </a:p>
        </p:txBody>
      </p:sp>
      <p:sp>
        <p:nvSpPr>
          <p:cNvPr id="55300" name="Rectangle 7"/>
          <p:cNvSpPr>
            <a:spLocks noGrp="1" noChangeArrowheads="1"/>
          </p:cNvSpPr>
          <p:nvPr>
            <p:ph type="subTitle" idx="1"/>
          </p:nvPr>
        </p:nvSpPr>
        <p:spPr>
          <a:xfrm>
            <a:off x="762000" y="3505200"/>
            <a:ext cx="7924800" cy="3048000"/>
          </a:xfrm>
          <a:noFill/>
        </p:spPr>
        <p:txBody>
          <a:bodyPr lIns="90488" tIns="44450" rIns="90488" bIns="44450"/>
          <a:lstStyle/>
          <a:p>
            <a:pPr eaLnBrk="1" hangingPunct="1"/>
            <a:r>
              <a:rPr lang="en-US" dirty="0" smtClean="0"/>
              <a:t>Lecture Notes</a:t>
            </a:r>
          </a:p>
          <a:p>
            <a:pPr eaLnBrk="1" hangingPunct="1"/>
            <a:r>
              <a:rPr lang="en-US" dirty="0" smtClean="0"/>
              <a:t>Set 4 -- Version </a:t>
            </a:r>
            <a:r>
              <a:rPr lang="en-US" dirty="0" smtClean="0"/>
              <a:t>24</a:t>
            </a:r>
            <a:endParaRPr lang="en-US" dirty="0" smtClean="0"/>
          </a:p>
          <a:p>
            <a:pPr eaLnBrk="1" hangingPunct="1"/>
            <a:r>
              <a:rPr lang="en-US" dirty="0" smtClean="0"/>
              <a:t>Operational Amplifiers</a:t>
            </a:r>
          </a:p>
          <a:p>
            <a:pPr eaLnBrk="1" hangingPunct="1"/>
            <a:r>
              <a:rPr lang="en-US" dirty="0" smtClean="0"/>
              <a:t>Dr. Dave Shattuck</a:t>
            </a:r>
          </a:p>
          <a:p>
            <a:pPr eaLnBrk="1" hangingPunct="1"/>
            <a:r>
              <a:rPr lang="en-US" dirty="0" smtClean="0"/>
              <a:t>Dept. of ECE, Univ. of Houston</a:t>
            </a:r>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a:xfrm>
            <a:off x="609600" y="304800"/>
            <a:ext cx="7772400" cy="1143000"/>
          </a:xfrm>
        </p:spPr>
        <p:txBody>
          <a:bodyPr/>
          <a:lstStyle/>
          <a:p>
            <a:pPr eaLnBrk="1" hangingPunct="1"/>
            <a:r>
              <a:rPr lang="en-US" sz="4000" smtClean="0"/>
              <a:t>Op Amps: </a:t>
            </a:r>
            <a:br>
              <a:rPr lang="en-US" sz="4000" smtClean="0"/>
            </a:br>
            <a:r>
              <a:rPr lang="en-US" sz="4000" smtClean="0"/>
              <a:t>A Functional Definition</a:t>
            </a:r>
          </a:p>
        </p:txBody>
      </p:sp>
      <p:sp>
        <p:nvSpPr>
          <p:cNvPr id="8196" name="Rectangle 3"/>
          <p:cNvSpPr>
            <a:spLocks noGrp="1" noChangeArrowheads="1"/>
          </p:cNvSpPr>
          <p:nvPr>
            <p:ph type="body" idx="1"/>
          </p:nvPr>
        </p:nvSpPr>
        <p:spPr>
          <a:xfrm>
            <a:off x="228600" y="1600200"/>
            <a:ext cx="8610600" cy="1143000"/>
          </a:xfrm>
        </p:spPr>
        <p:txBody>
          <a:bodyPr/>
          <a:lstStyle/>
          <a:p>
            <a:pPr marL="0" indent="458788" eaLnBrk="1" hangingPunct="1">
              <a:buFontTx/>
              <a:buNone/>
            </a:pPr>
            <a:r>
              <a:rPr lang="en-US" sz="2000" smtClean="0">
                <a:cs typeface="Times New Roman" pitchFamily="18" charset="0"/>
              </a:rPr>
              <a:t> Op amps take the difference between the voltages at the two inputs, and amplify it by a large amount, and provide that voltage at the output with respect to ground.  This can be shown with an equivalent circuit.</a:t>
            </a:r>
            <a:r>
              <a:rPr lang="en-US" sz="2000" smtClean="0"/>
              <a:t> </a:t>
            </a:r>
          </a:p>
        </p:txBody>
      </p:sp>
      <p:sp>
        <p:nvSpPr>
          <p:cNvPr id="8197" name="Text Box 4"/>
          <p:cNvSpPr txBox="1">
            <a:spLocks noChangeArrowheads="1"/>
          </p:cNvSpPr>
          <p:nvPr/>
        </p:nvSpPr>
        <p:spPr bwMode="auto">
          <a:xfrm>
            <a:off x="6019800" y="4191000"/>
            <a:ext cx="2514600" cy="720725"/>
          </a:xfrm>
          <a:prstGeom prst="rect">
            <a:avLst/>
          </a:prstGeom>
          <a:solidFill>
            <a:schemeClr val="accent1"/>
          </a:solidFill>
          <a:ln w="19050">
            <a:solidFill>
              <a:schemeClr val="tx1"/>
            </a:solidFill>
            <a:miter lim="800000"/>
            <a:headEnd/>
            <a:tailEnd/>
          </a:ln>
        </p:spPr>
        <p:txBody>
          <a:bodyPr>
            <a:spAutoFit/>
          </a:bodyPr>
          <a:lstStyle/>
          <a:p>
            <a:pPr algn="ctr" eaLnBrk="0" hangingPunct="0">
              <a:spcBef>
                <a:spcPct val="50000"/>
              </a:spcBef>
            </a:pPr>
            <a:r>
              <a:rPr lang="en-US" sz="2000" dirty="0">
                <a:solidFill>
                  <a:schemeClr val="bg2"/>
                </a:solidFill>
                <a:latin typeface="Times New Roman" pitchFamily="18" charset="0"/>
              </a:rPr>
              <a:t>Equivalent Circuit for the Op Amp</a:t>
            </a:r>
          </a:p>
        </p:txBody>
      </p:sp>
      <p:graphicFrame>
        <p:nvGraphicFramePr>
          <p:cNvPr id="8194" name="Object 5"/>
          <p:cNvGraphicFramePr>
            <a:graphicFrameLocks noChangeAspect="1"/>
          </p:cNvGraphicFramePr>
          <p:nvPr>
            <p:extLst>
              <p:ext uri="{D42A27DB-BD31-4B8C-83A1-F6EECF244321}">
                <p14:modId xmlns:p14="http://schemas.microsoft.com/office/powerpoint/2010/main" val="22900241"/>
              </p:ext>
            </p:extLst>
          </p:nvPr>
        </p:nvGraphicFramePr>
        <p:xfrm>
          <a:off x="457200" y="2854325"/>
          <a:ext cx="5486400" cy="4003675"/>
        </p:xfrm>
        <a:graphic>
          <a:graphicData uri="http://schemas.openxmlformats.org/presentationml/2006/ole">
            <mc:AlternateContent xmlns:mc="http://schemas.openxmlformats.org/markup-compatibility/2006">
              <mc:Choice xmlns:v="urn:schemas-microsoft-com:vml" Requires="v">
                <p:oleObj spid="_x0000_s8203" name="VISIO" r:id="rId4" imgW="3806640" imgH="2777760" progId="">
                  <p:embed/>
                </p:oleObj>
              </mc:Choice>
              <mc:Fallback>
                <p:oleObj name="VISIO" r:id="rId4" imgW="3806640" imgH="2777760" progId="">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2854325"/>
                        <a:ext cx="5486400" cy="4003675"/>
                      </a:xfrm>
                      <a:prstGeom prst="rect">
                        <a:avLst/>
                      </a:prstGeom>
                      <a:solidFill>
                        <a:schemeClr val="accent1"/>
                      </a:solidFill>
                      <a:ln w="19050">
                        <a:solidFill>
                          <a:schemeClr val="tx1"/>
                        </a:solidFill>
                        <a:miter lim="800000"/>
                        <a:headEnd/>
                        <a:tailEnd/>
                      </a:ln>
                      <a:effectLst/>
                      <a:extLst/>
                    </p:spPr>
                  </p:pic>
                </p:oleObj>
              </mc:Fallback>
            </mc:AlternateContent>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a:xfrm>
            <a:off x="609600" y="304800"/>
            <a:ext cx="7772400" cy="1143000"/>
          </a:xfrm>
        </p:spPr>
        <p:txBody>
          <a:bodyPr/>
          <a:lstStyle/>
          <a:p>
            <a:pPr eaLnBrk="1" hangingPunct="1"/>
            <a:r>
              <a:rPr lang="en-US" sz="4000" smtClean="0"/>
              <a:t>Op Amps: </a:t>
            </a:r>
            <a:br>
              <a:rPr lang="en-US" sz="4000" smtClean="0"/>
            </a:br>
            <a:r>
              <a:rPr lang="en-US" sz="4000" smtClean="0"/>
              <a:t>A Functional Definition</a:t>
            </a:r>
          </a:p>
        </p:txBody>
      </p:sp>
      <p:sp>
        <p:nvSpPr>
          <p:cNvPr id="9220" name="Rectangle 3"/>
          <p:cNvSpPr>
            <a:spLocks noGrp="1" noChangeArrowheads="1"/>
          </p:cNvSpPr>
          <p:nvPr>
            <p:ph type="body" idx="1"/>
          </p:nvPr>
        </p:nvSpPr>
        <p:spPr>
          <a:xfrm>
            <a:off x="228600" y="1600200"/>
            <a:ext cx="8610600" cy="1524000"/>
          </a:xfrm>
        </p:spPr>
        <p:txBody>
          <a:bodyPr/>
          <a:lstStyle/>
          <a:p>
            <a:pPr marL="0" indent="0" eaLnBrk="1" hangingPunct="1">
              <a:lnSpc>
                <a:spcPct val="90000"/>
              </a:lnSpc>
              <a:buFontTx/>
              <a:buNone/>
            </a:pPr>
            <a:r>
              <a:rPr lang="en-US" sz="2000" smtClean="0">
                <a:cs typeface="Times New Roman" pitchFamily="18" charset="0"/>
              </a:rPr>
              <a:t> The effective resistance between the input terminals, and the resistances between the input terminals and ground, are typically large compared to other resistances in the op-amp circuits, and can often be large enough to be considered effectively infinite.  The output resistance is small enough to be ignored.</a:t>
            </a:r>
          </a:p>
        </p:txBody>
      </p:sp>
      <p:sp>
        <p:nvSpPr>
          <p:cNvPr id="9221" name="Text Box 4"/>
          <p:cNvSpPr txBox="1">
            <a:spLocks noChangeArrowheads="1"/>
          </p:cNvSpPr>
          <p:nvPr/>
        </p:nvSpPr>
        <p:spPr bwMode="auto">
          <a:xfrm>
            <a:off x="4648200" y="3048000"/>
            <a:ext cx="3810000" cy="415925"/>
          </a:xfrm>
          <a:prstGeom prst="rect">
            <a:avLst/>
          </a:prstGeom>
          <a:solidFill>
            <a:schemeClr val="accent1"/>
          </a:solidFill>
          <a:ln w="19050">
            <a:solidFill>
              <a:schemeClr val="tx1"/>
            </a:solidFill>
            <a:miter lim="800000"/>
            <a:headEnd/>
            <a:tailEnd/>
          </a:ln>
        </p:spPr>
        <p:txBody>
          <a:bodyPr>
            <a:spAutoFit/>
          </a:bodyPr>
          <a:lstStyle/>
          <a:p>
            <a:pPr algn="ctr" eaLnBrk="0" hangingPunct="0">
              <a:spcBef>
                <a:spcPct val="50000"/>
              </a:spcBef>
            </a:pPr>
            <a:r>
              <a:rPr lang="en-US" sz="2000">
                <a:solidFill>
                  <a:schemeClr val="bg2"/>
                </a:solidFill>
                <a:latin typeface="Times New Roman" pitchFamily="18" charset="0"/>
              </a:rPr>
              <a:t>Equivalent Circuit for the Op Amp</a:t>
            </a:r>
          </a:p>
        </p:txBody>
      </p:sp>
      <p:sp>
        <p:nvSpPr>
          <p:cNvPr id="9222" name="Text Box 5"/>
          <p:cNvSpPr txBox="1">
            <a:spLocks noChangeArrowheads="1"/>
          </p:cNvSpPr>
          <p:nvPr/>
        </p:nvSpPr>
        <p:spPr bwMode="auto">
          <a:xfrm>
            <a:off x="228600" y="3176588"/>
            <a:ext cx="3429000" cy="3416300"/>
          </a:xfrm>
          <a:prstGeom prst="rect">
            <a:avLst/>
          </a:prstGeom>
          <a:solidFill>
            <a:schemeClr val="accent1"/>
          </a:solidFill>
          <a:ln w="19050">
            <a:solidFill>
              <a:schemeClr val="tx1"/>
            </a:solidFill>
            <a:miter lim="800000"/>
            <a:headEnd/>
            <a:tailEnd/>
          </a:ln>
        </p:spPr>
        <p:txBody>
          <a:bodyPr>
            <a:spAutoFit/>
          </a:bodyPr>
          <a:lstStyle/>
          <a:p>
            <a:pPr eaLnBrk="0" hangingPunct="0">
              <a:lnSpc>
                <a:spcPct val="90000"/>
              </a:lnSpc>
              <a:spcBef>
                <a:spcPct val="20000"/>
              </a:spcBef>
            </a:pPr>
            <a:r>
              <a:rPr lang="en-US" sz="2000">
                <a:cs typeface="Times New Roman" pitchFamily="18" charset="0"/>
              </a:rPr>
              <a:t>Ignoring all these resistances gives us the relatively simple equivalent circuit at right.  In some situations, these resistances can be estimated and included in the equivalent circuit to make it more accurate.  For the purposes of this course, this model will be accurate enough for all the problems we consider.</a:t>
            </a:r>
            <a:endParaRPr lang="en-US" sz="2000"/>
          </a:p>
        </p:txBody>
      </p:sp>
      <p:graphicFrame>
        <p:nvGraphicFramePr>
          <p:cNvPr id="9218" name="Object 6"/>
          <p:cNvGraphicFramePr>
            <a:graphicFrameLocks noChangeAspect="1"/>
          </p:cNvGraphicFramePr>
          <p:nvPr>
            <p:extLst>
              <p:ext uri="{D42A27DB-BD31-4B8C-83A1-F6EECF244321}">
                <p14:modId xmlns:p14="http://schemas.microsoft.com/office/powerpoint/2010/main" val="3593235692"/>
              </p:ext>
            </p:extLst>
          </p:nvPr>
        </p:nvGraphicFramePr>
        <p:xfrm>
          <a:off x="3886200" y="3516313"/>
          <a:ext cx="5257800" cy="3341687"/>
        </p:xfrm>
        <a:graphic>
          <a:graphicData uri="http://schemas.openxmlformats.org/presentationml/2006/ole">
            <mc:AlternateContent xmlns:mc="http://schemas.openxmlformats.org/markup-compatibility/2006">
              <mc:Choice xmlns:v="urn:schemas-microsoft-com:vml" Requires="v">
                <p:oleObj spid="_x0000_s9227" name="VISIO" r:id="rId4" imgW="4371840" imgH="2777760" progId="">
                  <p:embed/>
                </p:oleObj>
              </mc:Choice>
              <mc:Fallback>
                <p:oleObj name="VISIO" r:id="rId4" imgW="4371840" imgH="2777760" progId="">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6200" y="3516313"/>
                        <a:ext cx="5257800" cy="3341687"/>
                      </a:xfrm>
                      <a:prstGeom prst="rect">
                        <a:avLst/>
                      </a:prstGeom>
                      <a:solidFill>
                        <a:schemeClr val="accent1"/>
                      </a:solidFill>
                      <a:ln w="19050">
                        <a:solidFill>
                          <a:schemeClr val="tx1"/>
                        </a:solidFill>
                        <a:miter lim="800000"/>
                        <a:headEnd/>
                        <a:tailEnd/>
                      </a:ln>
                      <a:effectLst/>
                      <a:extLst/>
                    </p:spPr>
                  </p:pic>
                </p:oleObj>
              </mc:Fallback>
            </mc:AlternateContent>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a:xfrm>
            <a:off x="609600" y="304800"/>
            <a:ext cx="7772400" cy="1143000"/>
          </a:xfrm>
        </p:spPr>
        <p:txBody>
          <a:bodyPr/>
          <a:lstStyle/>
          <a:p>
            <a:pPr eaLnBrk="1" hangingPunct="1"/>
            <a:r>
              <a:rPr lang="en-US" sz="4000" smtClean="0"/>
              <a:t>Op Amps: </a:t>
            </a:r>
            <a:br>
              <a:rPr lang="en-US" sz="4000" smtClean="0"/>
            </a:br>
            <a:r>
              <a:rPr lang="en-US" sz="4000" smtClean="0"/>
              <a:t>A Functional Definition</a:t>
            </a:r>
          </a:p>
        </p:txBody>
      </p:sp>
      <p:sp>
        <p:nvSpPr>
          <p:cNvPr id="10244" name="Rectangle 3"/>
          <p:cNvSpPr>
            <a:spLocks noGrp="1" noChangeArrowheads="1"/>
          </p:cNvSpPr>
          <p:nvPr>
            <p:ph type="body" idx="1"/>
          </p:nvPr>
        </p:nvSpPr>
        <p:spPr>
          <a:xfrm>
            <a:off x="228600" y="1600200"/>
            <a:ext cx="8610600" cy="1524000"/>
          </a:xfrm>
        </p:spPr>
        <p:txBody>
          <a:bodyPr/>
          <a:lstStyle/>
          <a:p>
            <a:pPr marL="0" indent="0" eaLnBrk="1" hangingPunct="1">
              <a:lnSpc>
                <a:spcPct val="90000"/>
              </a:lnSpc>
              <a:buFontTx/>
              <a:buNone/>
            </a:pPr>
            <a:r>
              <a:rPr lang="en-US" sz="2400" dirty="0" smtClean="0">
                <a:latin typeface="HELVETICA" charset="0"/>
                <a:cs typeface="Times New Roman" pitchFamily="18" charset="0"/>
              </a:rPr>
              <a:t>	</a:t>
            </a:r>
            <a:r>
              <a:rPr lang="en-US" sz="2400" dirty="0" smtClean="0">
                <a:cs typeface="Times New Roman" pitchFamily="18" charset="0"/>
              </a:rPr>
              <a:t>Note that the output is a function of only the difference between the inputs.  This means that if </a:t>
            </a:r>
          </a:p>
          <a:p>
            <a:pPr marL="0" indent="0" eaLnBrk="1" hangingPunct="1">
              <a:lnSpc>
                <a:spcPct val="90000"/>
              </a:lnSpc>
              <a:buFontTx/>
              <a:buNone/>
            </a:pPr>
            <a:r>
              <a:rPr lang="en-US" sz="2400" i="1" dirty="0" smtClean="0">
                <a:latin typeface="Times New Roman" pitchFamily="18" charset="0"/>
                <a:cs typeface="Times New Roman" pitchFamily="18" charset="0"/>
              </a:rPr>
              <a:t>v</a:t>
            </a:r>
            <a:r>
              <a:rPr lang="en-US" sz="2400" i="1" baseline="-25000" dirty="0" smtClean="0">
                <a:latin typeface="Times New Roman" pitchFamily="18" charset="0"/>
                <a:cs typeface="Times New Roman" pitchFamily="18" charset="0"/>
              </a:rPr>
              <a:t>-</a:t>
            </a:r>
            <a:r>
              <a:rPr lang="en-US" sz="2400" dirty="0" smtClean="0">
                <a:latin typeface="Times New Roman" pitchFamily="18" charset="0"/>
                <a:cs typeface="Times New Roman" pitchFamily="18" charset="0"/>
              </a:rPr>
              <a:t> = </a:t>
            </a:r>
            <a:r>
              <a:rPr lang="en-US" sz="2400" i="1" dirty="0" smtClean="0">
                <a:latin typeface="Times New Roman" pitchFamily="18" charset="0"/>
                <a:cs typeface="Times New Roman" pitchFamily="18" charset="0"/>
              </a:rPr>
              <a:t>v</a:t>
            </a:r>
            <a:r>
              <a:rPr lang="en-US" sz="2400" i="1" baseline="-25000" dirty="0" smtClean="0">
                <a:latin typeface="Times New Roman" pitchFamily="18" charset="0"/>
                <a:cs typeface="Times New Roman" pitchFamily="18" charset="0"/>
              </a:rPr>
              <a:t>+</a:t>
            </a:r>
            <a:r>
              <a:rPr lang="en-US" sz="2400" dirty="0" smtClean="0">
                <a:cs typeface="Times New Roman" pitchFamily="18" charset="0"/>
              </a:rPr>
              <a:t> = 500,000[V], </a:t>
            </a:r>
          </a:p>
          <a:p>
            <a:pPr marL="0" indent="0" eaLnBrk="1" hangingPunct="1">
              <a:lnSpc>
                <a:spcPct val="90000"/>
              </a:lnSpc>
              <a:buFontTx/>
              <a:buNone/>
            </a:pPr>
            <a:r>
              <a:rPr lang="en-US" sz="2400" dirty="0" smtClean="0">
                <a:cs typeface="Times New Roman" pitchFamily="18" charset="0"/>
              </a:rPr>
              <a:t>the output should be zero volts.</a:t>
            </a:r>
            <a:r>
              <a:rPr lang="en-US" sz="2400" dirty="0" smtClean="0">
                <a:latin typeface="HELVETICA" charset="0"/>
                <a:cs typeface="Times New Roman" pitchFamily="18" charset="0"/>
              </a:rPr>
              <a:t> </a:t>
            </a:r>
          </a:p>
        </p:txBody>
      </p:sp>
      <p:sp>
        <p:nvSpPr>
          <p:cNvPr id="10245" name="Text Box 4"/>
          <p:cNvSpPr txBox="1">
            <a:spLocks noChangeArrowheads="1"/>
          </p:cNvSpPr>
          <p:nvPr/>
        </p:nvSpPr>
        <p:spPr bwMode="auto">
          <a:xfrm>
            <a:off x="4648200" y="3048000"/>
            <a:ext cx="3810000" cy="415925"/>
          </a:xfrm>
          <a:prstGeom prst="rect">
            <a:avLst/>
          </a:prstGeom>
          <a:solidFill>
            <a:schemeClr val="accent1"/>
          </a:solidFill>
          <a:ln w="19050">
            <a:solidFill>
              <a:schemeClr val="tx1"/>
            </a:solidFill>
            <a:miter lim="800000"/>
            <a:headEnd/>
            <a:tailEnd/>
          </a:ln>
        </p:spPr>
        <p:txBody>
          <a:bodyPr>
            <a:spAutoFit/>
          </a:bodyPr>
          <a:lstStyle/>
          <a:p>
            <a:pPr algn="ctr" eaLnBrk="0" hangingPunct="0">
              <a:spcBef>
                <a:spcPct val="50000"/>
              </a:spcBef>
            </a:pPr>
            <a:r>
              <a:rPr lang="en-US" sz="2000">
                <a:solidFill>
                  <a:schemeClr val="bg2"/>
                </a:solidFill>
                <a:latin typeface="Times New Roman" pitchFamily="18" charset="0"/>
              </a:rPr>
              <a:t>Equivalent Circuit for the Op Amp</a:t>
            </a:r>
          </a:p>
        </p:txBody>
      </p:sp>
      <p:sp>
        <p:nvSpPr>
          <p:cNvPr id="10246" name="Text Box 5"/>
          <p:cNvSpPr txBox="1">
            <a:spLocks noChangeArrowheads="1"/>
          </p:cNvSpPr>
          <p:nvPr/>
        </p:nvSpPr>
        <p:spPr bwMode="auto">
          <a:xfrm>
            <a:off x="152400" y="3246438"/>
            <a:ext cx="3505200" cy="3568700"/>
          </a:xfrm>
          <a:prstGeom prst="rect">
            <a:avLst/>
          </a:prstGeom>
          <a:solidFill>
            <a:schemeClr val="accent1"/>
          </a:solidFill>
          <a:ln w="19050">
            <a:solidFill>
              <a:schemeClr val="tx1"/>
            </a:solidFill>
            <a:miter lim="800000"/>
            <a:headEnd/>
            <a:tailEnd/>
          </a:ln>
        </p:spPr>
        <p:txBody>
          <a:bodyPr>
            <a:spAutoFit/>
          </a:bodyPr>
          <a:lstStyle/>
          <a:p>
            <a:pPr eaLnBrk="0" hangingPunct="0">
              <a:lnSpc>
                <a:spcPct val="90000"/>
              </a:lnSpc>
              <a:spcBef>
                <a:spcPct val="20000"/>
              </a:spcBef>
            </a:pPr>
            <a:r>
              <a:rPr lang="en-US" sz="2800">
                <a:cs typeface="Times New Roman" pitchFamily="18" charset="0"/>
              </a:rPr>
              <a:t>This is hard to obtain in practice, and is called </a:t>
            </a:r>
            <a:r>
              <a:rPr lang="en-US" sz="2800" u="sng">
                <a:cs typeface="Times New Roman" pitchFamily="18" charset="0"/>
              </a:rPr>
              <a:t>common mode rejection</a:t>
            </a:r>
            <a:r>
              <a:rPr lang="en-US" sz="2800">
                <a:cs typeface="Times New Roman" pitchFamily="18" charset="0"/>
              </a:rPr>
              <a:t>.  The part of the two voltages, </a:t>
            </a:r>
            <a:r>
              <a:rPr lang="en-US" sz="2800" i="1">
                <a:cs typeface="Times New Roman" pitchFamily="18" charset="0"/>
              </a:rPr>
              <a:t>v</a:t>
            </a:r>
            <a:r>
              <a:rPr lang="en-US" sz="2800" i="1" baseline="-25000">
                <a:cs typeface="Times New Roman" pitchFamily="18" charset="0"/>
              </a:rPr>
              <a:t>-</a:t>
            </a:r>
            <a:r>
              <a:rPr lang="en-US" sz="2800">
                <a:cs typeface="Times New Roman" pitchFamily="18" charset="0"/>
              </a:rPr>
              <a:t> and v</a:t>
            </a:r>
            <a:r>
              <a:rPr lang="en-US" sz="2800" baseline="-25000">
                <a:cs typeface="Times New Roman" pitchFamily="18" charset="0"/>
              </a:rPr>
              <a:t>+</a:t>
            </a:r>
            <a:r>
              <a:rPr lang="en-US" sz="2800">
                <a:cs typeface="Times New Roman" pitchFamily="18" charset="0"/>
              </a:rPr>
              <a:t>, that are common, is called the common mode.  </a:t>
            </a:r>
            <a:endParaRPr lang="en-US" sz="2800"/>
          </a:p>
        </p:txBody>
      </p:sp>
      <p:graphicFrame>
        <p:nvGraphicFramePr>
          <p:cNvPr id="10242" name="Object 6"/>
          <p:cNvGraphicFramePr>
            <a:graphicFrameLocks noChangeAspect="1"/>
          </p:cNvGraphicFramePr>
          <p:nvPr>
            <p:extLst>
              <p:ext uri="{D42A27DB-BD31-4B8C-83A1-F6EECF244321}">
                <p14:modId xmlns:p14="http://schemas.microsoft.com/office/powerpoint/2010/main" val="385350104"/>
              </p:ext>
            </p:extLst>
          </p:nvPr>
        </p:nvGraphicFramePr>
        <p:xfrm>
          <a:off x="3886200" y="3516313"/>
          <a:ext cx="5257800" cy="3341687"/>
        </p:xfrm>
        <a:graphic>
          <a:graphicData uri="http://schemas.openxmlformats.org/presentationml/2006/ole">
            <mc:AlternateContent xmlns:mc="http://schemas.openxmlformats.org/markup-compatibility/2006">
              <mc:Choice xmlns:v="urn:schemas-microsoft-com:vml" Requires="v">
                <p:oleObj spid="_x0000_s10251" name="VISIO" r:id="rId4" imgW="4371840" imgH="2777760" progId="">
                  <p:embed/>
                </p:oleObj>
              </mc:Choice>
              <mc:Fallback>
                <p:oleObj name="VISIO" r:id="rId4" imgW="4371840" imgH="2777760" progId="">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6200" y="3516313"/>
                        <a:ext cx="5257800" cy="3341687"/>
                      </a:xfrm>
                      <a:prstGeom prst="rect">
                        <a:avLst/>
                      </a:prstGeom>
                      <a:solidFill>
                        <a:schemeClr val="accent1"/>
                      </a:solidFill>
                      <a:ln w="19050">
                        <a:solidFill>
                          <a:schemeClr val="tx1"/>
                        </a:solidFill>
                        <a:miter lim="800000"/>
                        <a:headEnd/>
                        <a:tailEnd/>
                      </a:ln>
                      <a:effectLst/>
                      <a:extLst/>
                    </p:spPr>
                  </p:pic>
                </p:oleObj>
              </mc:Fallback>
            </mc:AlternateContent>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a:xfrm>
            <a:off x="609600" y="304800"/>
            <a:ext cx="7772400" cy="1143000"/>
          </a:xfrm>
        </p:spPr>
        <p:txBody>
          <a:bodyPr/>
          <a:lstStyle/>
          <a:p>
            <a:pPr eaLnBrk="1" hangingPunct="1"/>
            <a:r>
              <a:rPr lang="en-US" sz="4000" smtClean="0"/>
              <a:t>Op Amps: </a:t>
            </a:r>
            <a:br>
              <a:rPr lang="en-US" sz="4000" smtClean="0"/>
            </a:br>
            <a:r>
              <a:rPr lang="en-US" sz="4000" smtClean="0"/>
              <a:t>A Functional Definition</a:t>
            </a:r>
          </a:p>
        </p:txBody>
      </p:sp>
      <p:sp>
        <p:nvSpPr>
          <p:cNvPr id="11268" name="Rectangle 3"/>
          <p:cNvSpPr>
            <a:spLocks noGrp="1" noChangeArrowheads="1"/>
          </p:cNvSpPr>
          <p:nvPr>
            <p:ph type="body" idx="1"/>
          </p:nvPr>
        </p:nvSpPr>
        <p:spPr>
          <a:xfrm>
            <a:off x="228600" y="1600200"/>
            <a:ext cx="8610600" cy="1524000"/>
          </a:xfrm>
        </p:spPr>
        <p:txBody>
          <a:bodyPr/>
          <a:lstStyle/>
          <a:p>
            <a:pPr marL="0" indent="0" eaLnBrk="1" hangingPunct="1">
              <a:buFontTx/>
              <a:buNone/>
            </a:pPr>
            <a:r>
              <a:rPr lang="en-US" sz="2800" dirty="0" smtClean="0">
                <a:latin typeface="HELVETICA" charset="0"/>
                <a:cs typeface="Times New Roman" pitchFamily="18" charset="0"/>
              </a:rPr>
              <a:t>	</a:t>
            </a:r>
            <a:r>
              <a:rPr lang="en-US" sz="2800" dirty="0" smtClean="0">
                <a:cs typeface="Times New Roman" pitchFamily="18" charset="0"/>
              </a:rPr>
              <a:t>The coefficient in the dependent source is the gain.</a:t>
            </a:r>
            <a:r>
              <a:rPr lang="en-US" sz="2800" dirty="0" smtClean="0">
                <a:latin typeface="HELVETICA" charset="0"/>
                <a:cs typeface="Times New Roman" pitchFamily="18" charset="0"/>
              </a:rPr>
              <a:t> </a:t>
            </a:r>
          </a:p>
        </p:txBody>
      </p:sp>
      <p:sp>
        <p:nvSpPr>
          <p:cNvPr id="11269" name="Text Box 4"/>
          <p:cNvSpPr txBox="1">
            <a:spLocks noChangeArrowheads="1"/>
          </p:cNvSpPr>
          <p:nvPr/>
        </p:nvSpPr>
        <p:spPr bwMode="auto">
          <a:xfrm>
            <a:off x="4648200" y="3048000"/>
            <a:ext cx="3810000" cy="415925"/>
          </a:xfrm>
          <a:prstGeom prst="rect">
            <a:avLst/>
          </a:prstGeom>
          <a:solidFill>
            <a:schemeClr val="accent1"/>
          </a:solidFill>
          <a:ln w="19050">
            <a:solidFill>
              <a:schemeClr val="tx1"/>
            </a:solidFill>
            <a:miter lim="800000"/>
            <a:headEnd/>
            <a:tailEnd/>
          </a:ln>
        </p:spPr>
        <p:txBody>
          <a:bodyPr>
            <a:spAutoFit/>
          </a:bodyPr>
          <a:lstStyle/>
          <a:p>
            <a:pPr algn="ctr" eaLnBrk="0" hangingPunct="0">
              <a:spcBef>
                <a:spcPct val="50000"/>
              </a:spcBef>
            </a:pPr>
            <a:r>
              <a:rPr lang="en-US" sz="2000" dirty="0">
                <a:solidFill>
                  <a:schemeClr val="bg2"/>
                </a:solidFill>
                <a:latin typeface="Times New Roman" pitchFamily="18" charset="0"/>
              </a:rPr>
              <a:t>Equivalent Circuit for the Op Amp</a:t>
            </a:r>
          </a:p>
        </p:txBody>
      </p:sp>
      <p:sp>
        <p:nvSpPr>
          <p:cNvPr id="11270" name="Text Box 5"/>
          <p:cNvSpPr txBox="1">
            <a:spLocks noChangeArrowheads="1"/>
          </p:cNvSpPr>
          <p:nvPr/>
        </p:nvSpPr>
        <p:spPr bwMode="auto">
          <a:xfrm>
            <a:off x="152400" y="3246438"/>
            <a:ext cx="3505200" cy="2800350"/>
          </a:xfrm>
          <a:prstGeom prst="rect">
            <a:avLst/>
          </a:prstGeom>
          <a:solidFill>
            <a:schemeClr val="accent1"/>
          </a:solidFill>
          <a:ln w="19050">
            <a:solidFill>
              <a:schemeClr val="tx1"/>
            </a:solidFill>
            <a:miter lim="800000"/>
            <a:headEnd/>
            <a:tailEnd/>
          </a:ln>
        </p:spPr>
        <p:txBody>
          <a:bodyPr>
            <a:spAutoFit/>
          </a:bodyPr>
          <a:lstStyle/>
          <a:p>
            <a:pPr eaLnBrk="0" hangingPunct="0">
              <a:lnSpc>
                <a:spcPct val="90000"/>
              </a:lnSpc>
              <a:spcBef>
                <a:spcPct val="20000"/>
              </a:spcBef>
            </a:pPr>
            <a:r>
              <a:rPr lang="en-US" sz="2800">
                <a:cs typeface="Times New Roman" pitchFamily="18" charset="0"/>
              </a:rPr>
              <a:t>The gain </a:t>
            </a:r>
            <a:r>
              <a:rPr lang="en-US" sz="2800" i="1">
                <a:latin typeface="Times New Roman" pitchFamily="18" charset="0"/>
                <a:cs typeface="Times New Roman" pitchFamily="18" charset="0"/>
              </a:rPr>
              <a:t>A</a:t>
            </a:r>
            <a:r>
              <a:rPr lang="en-US" sz="2800">
                <a:cs typeface="Times New Roman" pitchFamily="18" charset="0"/>
              </a:rPr>
              <a:t> is called the </a:t>
            </a:r>
            <a:r>
              <a:rPr lang="en-US" sz="2800" u="sng">
                <a:cs typeface="Times New Roman" pitchFamily="18" charset="0"/>
              </a:rPr>
              <a:t>differential gain</a:t>
            </a:r>
            <a:r>
              <a:rPr lang="en-US" sz="2800">
                <a:cs typeface="Times New Roman" pitchFamily="18" charset="0"/>
              </a:rPr>
              <a:t>, and also called the </a:t>
            </a:r>
            <a:r>
              <a:rPr lang="en-US" sz="2800" u="sng">
                <a:cs typeface="Times New Roman" pitchFamily="18" charset="0"/>
              </a:rPr>
              <a:t>open loop gain</a:t>
            </a:r>
            <a:r>
              <a:rPr lang="en-US" sz="2800">
                <a:cs typeface="Times New Roman" pitchFamily="18" charset="0"/>
              </a:rPr>
              <a:t>, for reasons that will become obvious soon.  </a:t>
            </a:r>
            <a:endParaRPr lang="en-US" sz="2800"/>
          </a:p>
        </p:txBody>
      </p:sp>
      <p:graphicFrame>
        <p:nvGraphicFramePr>
          <p:cNvPr id="11266" name="Object 6"/>
          <p:cNvGraphicFramePr>
            <a:graphicFrameLocks noChangeAspect="1"/>
          </p:cNvGraphicFramePr>
          <p:nvPr>
            <p:extLst>
              <p:ext uri="{D42A27DB-BD31-4B8C-83A1-F6EECF244321}">
                <p14:modId xmlns:p14="http://schemas.microsoft.com/office/powerpoint/2010/main" val="3397905201"/>
              </p:ext>
            </p:extLst>
          </p:nvPr>
        </p:nvGraphicFramePr>
        <p:xfrm>
          <a:off x="3886200" y="3516313"/>
          <a:ext cx="5257800" cy="3341687"/>
        </p:xfrm>
        <a:graphic>
          <a:graphicData uri="http://schemas.openxmlformats.org/presentationml/2006/ole">
            <mc:AlternateContent xmlns:mc="http://schemas.openxmlformats.org/markup-compatibility/2006">
              <mc:Choice xmlns:v="urn:schemas-microsoft-com:vml" Requires="v">
                <p:oleObj spid="_x0000_s11275" name="VISIO" r:id="rId4" imgW="4371840" imgH="2777760" progId="">
                  <p:embed/>
                </p:oleObj>
              </mc:Choice>
              <mc:Fallback>
                <p:oleObj name="VISIO" r:id="rId4" imgW="4371840" imgH="2777760" progId="">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6200" y="3516313"/>
                        <a:ext cx="5257800" cy="3341687"/>
                      </a:xfrm>
                      <a:prstGeom prst="rect">
                        <a:avLst/>
                      </a:prstGeom>
                      <a:solidFill>
                        <a:schemeClr val="accent1"/>
                      </a:solidFill>
                      <a:ln w="19050">
                        <a:solidFill>
                          <a:schemeClr val="tx1"/>
                        </a:solidFill>
                        <a:miter lim="800000"/>
                        <a:headEnd/>
                        <a:tailEnd/>
                      </a:ln>
                      <a:effectLst/>
                      <a:extLst/>
                    </p:spPr>
                  </p:pic>
                </p:oleObj>
              </mc:Fallback>
            </mc:AlternateContent>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a:xfrm>
            <a:off x="609600" y="304800"/>
            <a:ext cx="7772400" cy="1143000"/>
          </a:xfrm>
        </p:spPr>
        <p:txBody>
          <a:bodyPr/>
          <a:lstStyle/>
          <a:p>
            <a:pPr eaLnBrk="1" hangingPunct="1"/>
            <a:r>
              <a:rPr lang="en-US" sz="4000" smtClean="0"/>
              <a:t>Op Amps: </a:t>
            </a:r>
            <a:br>
              <a:rPr lang="en-US" sz="4000" smtClean="0"/>
            </a:br>
            <a:r>
              <a:rPr lang="en-US" sz="4000" smtClean="0"/>
              <a:t>A Functional Definition</a:t>
            </a:r>
          </a:p>
        </p:txBody>
      </p:sp>
      <p:sp>
        <p:nvSpPr>
          <p:cNvPr id="12292" name="Rectangle 3"/>
          <p:cNvSpPr>
            <a:spLocks noGrp="1" noChangeArrowheads="1"/>
          </p:cNvSpPr>
          <p:nvPr>
            <p:ph type="body" idx="1"/>
          </p:nvPr>
        </p:nvSpPr>
        <p:spPr>
          <a:xfrm>
            <a:off x="228600" y="1600200"/>
            <a:ext cx="8610600" cy="1524000"/>
          </a:xfrm>
        </p:spPr>
        <p:txBody>
          <a:bodyPr/>
          <a:lstStyle/>
          <a:p>
            <a:pPr marL="0" indent="0" eaLnBrk="1" hangingPunct="1">
              <a:buFontTx/>
              <a:buNone/>
            </a:pPr>
            <a:r>
              <a:rPr lang="en-US" sz="2800" smtClean="0">
                <a:latin typeface="HELVETICA" charset="0"/>
                <a:cs typeface="Times New Roman" pitchFamily="18" charset="0"/>
              </a:rPr>
              <a:t>	</a:t>
            </a:r>
            <a:r>
              <a:rPr lang="en-US" sz="2800" smtClean="0">
                <a:cs typeface="Times New Roman" pitchFamily="18" charset="0"/>
              </a:rPr>
              <a:t>Conceptually, the gain </a:t>
            </a:r>
            <a:r>
              <a:rPr lang="en-US" sz="2800" i="1" smtClean="0">
                <a:latin typeface="Times New Roman" pitchFamily="18" charset="0"/>
                <a:cs typeface="Times New Roman" pitchFamily="18" charset="0"/>
              </a:rPr>
              <a:t>A</a:t>
            </a:r>
            <a:r>
              <a:rPr lang="en-US" sz="2800" smtClean="0">
                <a:cs typeface="Times New Roman" pitchFamily="18" charset="0"/>
              </a:rPr>
              <a:t> is a function of frequency. </a:t>
            </a:r>
            <a:r>
              <a:rPr lang="en-US" sz="2800" smtClean="0">
                <a:latin typeface="HELVETICA" charset="0"/>
                <a:cs typeface="Times New Roman" pitchFamily="18" charset="0"/>
              </a:rPr>
              <a:t> </a:t>
            </a:r>
          </a:p>
        </p:txBody>
      </p:sp>
      <p:sp>
        <p:nvSpPr>
          <p:cNvPr id="12293" name="Text Box 4"/>
          <p:cNvSpPr txBox="1">
            <a:spLocks noChangeArrowheads="1"/>
          </p:cNvSpPr>
          <p:nvPr/>
        </p:nvSpPr>
        <p:spPr bwMode="auto">
          <a:xfrm>
            <a:off x="4648200" y="3048000"/>
            <a:ext cx="3810000" cy="415925"/>
          </a:xfrm>
          <a:prstGeom prst="rect">
            <a:avLst/>
          </a:prstGeom>
          <a:solidFill>
            <a:schemeClr val="accent1"/>
          </a:solidFill>
          <a:ln w="19050">
            <a:solidFill>
              <a:schemeClr val="tx1"/>
            </a:solidFill>
            <a:miter lim="800000"/>
            <a:headEnd/>
            <a:tailEnd/>
          </a:ln>
        </p:spPr>
        <p:txBody>
          <a:bodyPr>
            <a:spAutoFit/>
          </a:bodyPr>
          <a:lstStyle/>
          <a:p>
            <a:pPr algn="ctr" eaLnBrk="0" hangingPunct="0">
              <a:spcBef>
                <a:spcPct val="50000"/>
              </a:spcBef>
            </a:pPr>
            <a:r>
              <a:rPr lang="en-US" sz="2000">
                <a:solidFill>
                  <a:schemeClr val="bg2"/>
                </a:solidFill>
                <a:latin typeface="Times New Roman" pitchFamily="18" charset="0"/>
              </a:rPr>
              <a:t>Equivalent Circuit for the Op Amp</a:t>
            </a:r>
          </a:p>
        </p:txBody>
      </p:sp>
      <p:sp>
        <p:nvSpPr>
          <p:cNvPr id="12294" name="Text Box 5"/>
          <p:cNvSpPr txBox="1">
            <a:spLocks noChangeArrowheads="1"/>
          </p:cNvSpPr>
          <p:nvPr/>
        </p:nvSpPr>
        <p:spPr bwMode="auto">
          <a:xfrm>
            <a:off x="152400" y="3246438"/>
            <a:ext cx="3505200" cy="2800350"/>
          </a:xfrm>
          <a:prstGeom prst="rect">
            <a:avLst/>
          </a:prstGeom>
          <a:solidFill>
            <a:schemeClr val="accent1"/>
          </a:solidFill>
          <a:ln w="19050">
            <a:solidFill>
              <a:schemeClr val="tx1"/>
            </a:solidFill>
            <a:miter lim="800000"/>
            <a:headEnd/>
            <a:tailEnd/>
          </a:ln>
        </p:spPr>
        <p:txBody>
          <a:bodyPr>
            <a:spAutoFit/>
          </a:bodyPr>
          <a:lstStyle/>
          <a:p>
            <a:pPr eaLnBrk="0" hangingPunct="0">
              <a:lnSpc>
                <a:spcPct val="90000"/>
              </a:lnSpc>
              <a:spcBef>
                <a:spcPct val="20000"/>
              </a:spcBef>
            </a:pPr>
            <a:r>
              <a:rPr lang="en-US" sz="2800">
                <a:cs typeface="Times New Roman" pitchFamily="18" charset="0"/>
              </a:rPr>
              <a:t>The response is good for all frequencies, even at dc, in the ideal case. The value for the gain, </a:t>
            </a:r>
            <a:r>
              <a:rPr lang="en-US" sz="2800" i="1">
                <a:latin typeface="Times New Roman" pitchFamily="18" charset="0"/>
                <a:cs typeface="Times New Roman" pitchFamily="18" charset="0"/>
              </a:rPr>
              <a:t>A</a:t>
            </a:r>
            <a:r>
              <a:rPr lang="en-US" sz="2800">
                <a:cs typeface="Times New Roman" pitchFamily="18" charset="0"/>
              </a:rPr>
              <a:t>, is very large, in general.</a:t>
            </a:r>
            <a:endParaRPr lang="en-US" sz="2800"/>
          </a:p>
        </p:txBody>
      </p:sp>
      <p:graphicFrame>
        <p:nvGraphicFramePr>
          <p:cNvPr id="12290" name="Object 6"/>
          <p:cNvGraphicFramePr>
            <a:graphicFrameLocks noChangeAspect="1"/>
          </p:cNvGraphicFramePr>
          <p:nvPr>
            <p:extLst>
              <p:ext uri="{D42A27DB-BD31-4B8C-83A1-F6EECF244321}">
                <p14:modId xmlns:p14="http://schemas.microsoft.com/office/powerpoint/2010/main" val="460967320"/>
              </p:ext>
            </p:extLst>
          </p:nvPr>
        </p:nvGraphicFramePr>
        <p:xfrm>
          <a:off x="3886200" y="3516313"/>
          <a:ext cx="5257800" cy="3341687"/>
        </p:xfrm>
        <a:graphic>
          <a:graphicData uri="http://schemas.openxmlformats.org/presentationml/2006/ole">
            <mc:AlternateContent xmlns:mc="http://schemas.openxmlformats.org/markup-compatibility/2006">
              <mc:Choice xmlns:v="urn:schemas-microsoft-com:vml" Requires="v">
                <p:oleObj spid="_x0000_s12299" name="VISIO" r:id="rId4" imgW="4371840" imgH="2777760" progId="">
                  <p:embed/>
                </p:oleObj>
              </mc:Choice>
              <mc:Fallback>
                <p:oleObj name="VISIO" r:id="rId4" imgW="4371840" imgH="2777760" progId="">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6200" y="3516313"/>
                        <a:ext cx="5257800" cy="3341687"/>
                      </a:xfrm>
                      <a:prstGeom prst="rect">
                        <a:avLst/>
                      </a:prstGeom>
                      <a:solidFill>
                        <a:schemeClr val="accent1"/>
                      </a:solidFill>
                      <a:ln w="19050">
                        <a:solidFill>
                          <a:schemeClr val="tx1"/>
                        </a:solidFill>
                        <a:miter lim="800000"/>
                        <a:headEnd/>
                        <a:tailEnd/>
                      </a:ln>
                      <a:effectLst/>
                      <a:extLst/>
                    </p:spPr>
                  </p:pic>
                </p:oleObj>
              </mc:Fallback>
            </mc:AlternateContent>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2"/>
          <p:cNvSpPr>
            <a:spLocks noGrp="1" noChangeArrowheads="1"/>
          </p:cNvSpPr>
          <p:nvPr>
            <p:ph type="title"/>
          </p:nvPr>
        </p:nvSpPr>
        <p:spPr>
          <a:xfrm>
            <a:off x="2514600" y="0"/>
            <a:ext cx="6629400" cy="1143000"/>
          </a:xfrm>
        </p:spPr>
        <p:txBody>
          <a:bodyPr/>
          <a:lstStyle/>
          <a:p>
            <a:pPr eaLnBrk="1" hangingPunct="1"/>
            <a:r>
              <a:rPr lang="en-US" sz="4000" dirty="0" smtClean="0"/>
              <a:t>Op Amps: </a:t>
            </a:r>
            <a:br>
              <a:rPr lang="en-US" sz="4000" dirty="0" smtClean="0"/>
            </a:br>
            <a:r>
              <a:rPr lang="en-US" sz="4000" dirty="0" smtClean="0"/>
              <a:t>A Functional Definition</a:t>
            </a:r>
          </a:p>
        </p:txBody>
      </p:sp>
      <p:sp>
        <p:nvSpPr>
          <p:cNvPr id="13317" name="Rectangle 3"/>
          <p:cNvSpPr>
            <a:spLocks noGrp="1" noChangeArrowheads="1"/>
          </p:cNvSpPr>
          <p:nvPr>
            <p:ph type="body" idx="1"/>
          </p:nvPr>
        </p:nvSpPr>
        <p:spPr>
          <a:xfrm>
            <a:off x="152400" y="1066800"/>
            <a:ext cx="8839200" cy="1676400"/>
          </a:xfrm>
        </p:spPr>
        <p:txBody>
          <a:bodyPr/>
          <a:lstStyle/>
          <a:p>
            <a:pPr marL="0" indent="458788" eaLnBrk="1" hangingPunct="1">
              <a:buFontTx/>
              <a:buNone/>
            </a:pPr>
            <a:r>
              <a:rPr lang="en-US" sz="2400" dirty="0" smtClean="0">
                <a:cs typeface="Times New Roman" pitchFamily="18" charset="0"/>
              </a:rPr>
              <a:t>The output voltage is limited.  The output voltage cannot be higher than the positive dc power supply voltage (+</a:t>
            </a:r>
            <a:r>
              <a:rPr lang="en-US" sz="2400" i="1" dirty="0" smtClean="0">
                <a:cs typeface="Times New Roman" pitchFamily="18" charset="0"/>
              </a:rPr>
              <a:t>V</a:t>
            </a:r>
            <a:r>
              <a:rPr lang="en-US" sz="2400" i="1" baseline="-25000" dirty="0" smtClean="0">
                <a:cs typeface="Times New Roman" pitchFamily="18" charset="0"/>
              </a:rPr>
              <a:t>DC</a:t>
            </a:r>
            <a:r>
              <a:rPr lang="en-US" sz="2400" dirty="0" smtClean="0">
                <a:cs typeface="Times New Roman" pitchFamily="18" charset="0"/>
              </a:rPr>
              <a:t>), and cannot be lower than the negative dc power supply </a:t>
            </a:r>
            <a:br>
              <a:rPr lang="en-US" sz="2400" dirty="0" smtClean="0">
                <a:cs typeface="Times New Roman" pitchFamily="18" charset="0"/>
              </a:rPr>
            </a:br>
            <a:r>
              <a:rPr lang="en-US" sz="2400" dirty="0" smtClean="0">
                <a:cs typeface="Times New Roman" pitchFamily="18" charset="0"/>
              </a:rPr>
              <a:t>voltage (-</a:t>
            </a:r>
            <a:r>
              <a:rPr lang="en-US" sz="2400" i="1" dirty="0" smtClean="0">
                <a:cs typeface="Times New Roman" pitchFamily="18" charset="0"/>
              </a:rPr>
              <a:t>V</a:t>
            </a:r>
            <a:r>
              <a:rPr lang="en-US" sz="2400" i="1" baseline="-25000" dirty="0" smtClean="0">
                <a:cs typeface="Times New Roman" pitchFamily="18" charset="0"/>
              </a:rPr>
              <a:t>DC</a:t>
            </a:r>
            <a:r>
              <a:rPr lang="en-US" sz="2400" dirty="0" smtClean="0">
                <a:cs typeface="Times New Roman" pitchFamily="18" charset="0"/>
              </a:rPr>
              <a:t>). </a:t>
            </a:r>
          </a:p>
        </p:txBody>
      </p:sp>
      <p:sp>
        <p:nvSpPr>
          <p:cNvPr id="13318" name="Text Box 4"/>
          <p:cNvSpPr txBox="1">
            <a:spLocks noChangeArrowheads="1"/>
          </p:cNvSpPr>
          <p:nvPr/>
        </p:nvSpPr>
        <p:spPr bwMode="auto">
          <a:xfrm>
            <a:off x="5105400" y="2667000"/>
            <a:ext cx="3810000" cy="720725"/>
          </a:xfrm>
          <a:prstGeom prst="rect">
            <a:avLst/>
          </a:prstGeom>
          <a:solidFill>
            <a:schemeClr val="accent1"/>
          </a:solidFill>
          <a:ln w="19050">
            <a:solidFill>
              <a:schemeClr val="tx1"/>
            </a:solidFill>
            <a:miter lim="800000"/>
            <a:headEnd/>
            <a:tailEnd/>
          </a:ln>
        </p:spPr>
        <p:txBody>
          <a:bodyPr>
            <a:spAutoFit/>
          </a:bodyPr>
          <a:lstStyle/>
          <a:p>
            <a:pPr algn="ctr" eaLnBrk="0" hangingPunct="0">
              <a:spcBef>
                <a:spcPct val="50000"/>
              </a:spcBef>
            </a:pPr>
            <a:r>
              <a:rPr lang="en-US" sz="2000">
                <a:solidFill>
                  <a:schemeClr val="bg2"/>
                </a:solidFill>
                <a:latin typeface="Times New Roman" pitchFamily="18" charset="0"/>
              </a:rPr>
              <a:t>Equivalent Circuit for the Op Amp, for Region Marked in </a:t>
            </a:r>
            <a:r>
              <a:rPr lang="en-US" sz="2000">
                <a:solidFill>
                  <a:srgbClr val="FF0000"/>
                </a:solidFill>
                <a:latin typeface="Times New Roman" pitchFamily="18" charset="0"/>
              </a:rPr>
              <a:t>Red</a:t>
            </a:r>
          </a:p>
        </p:txBody>
      </p:sp>
      <p:graphicFrame>
        <p:nvGraphicFramePr>
          <p:cNvPr id="13314" name="Object 5"/>
          <p:cNvGraphicFramePr>
            <a:graphicFrameLocks noChangeAspect="1"/>
          </p:cNvGraphicFramePr>
          <p:nvPr>
            <p:extLst>
              <p:ext uri="{D42A27DB-BD31-4B8C-83A1-F6EECF244321}">
                <p14:modId xmlns:p14="http://schemas.microsoft.com/office/powerpoint/2010/main" val="3988444631"/>
              </p:ext>
            </p:extLst>
          </p:nvPr>
        </p:nvGraphicFramePr>
        <p:xfrm>
          <a:off x="4772025" y="3400425"/>
          <a:ext cx="4371975" cy="3457575"/>
        </p:xfrm>
        <a:graphic>
          <a:graphicData uri="http://schemas.openxmlformats.org/presentationml/2006/ole">
            <mc:AlternateContent xmlns:mc="http://schemas.openxmlformats.org/markup-compatibility/2006">
              <mc:Choice xmlns:v="urn:schemas-microsoft-com:vml" Requires="v">
                <p:oleObj spid="_x0000_s13332" name="VISIO" r:id="rId4" imgW="4371840" imgH="3457440" progId="">
                  <p:embed/>
                </p:oleObj>
              </mc:Choice>
              <mc:Fallback>
                <p:oleObj name="VISIO" r:id="rId4" imgW="4371840" imgH="3457440" progId="">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72025" y="3400425"/>
                        <a:ext cx="4371975" cy="3457575"/>
                      </a:xfrm>
                      <a:prstGeom prst="rect">
                        <a:avLst/>
                      </a:prstGeom>
                      <a:solidFill>
                        <a:schemeClr val="accent1"/>
                      </a:solidFill>
                      <a:ln w="19050">
                        <a:solidFill>
                          <a:schemeClr val="tx1"/>
                        </a:solidFill>
                        <a:miter lim="800000"/>
                        <a:headEnd/>
                        <a:tailEnd/>
                      </a:ln>
                      <a:effectLst/>
                      <a:extLst/>
                    </p:spPr>
                  </p:pic>
                </p:oleObj>
              </mc:Fallback>
            </mc:AlternateContent>
          </a:graphicData>
        </a:graphic>
      </p:graphicFrame>
      <p:graphicFrame>
        <p:nvGraphicFramePr>
          <p:cNvPr id="13315" name="Object 6"/>
          <p:cNvGraphicFramePr>
            <a:graphicFrameLocks noChangeAspect="1"/>
          </p:cNvGraphicFramePr>
          <p:nvPr>
            <p:extLst>
              <p:ext uri="{D42A27DB-BD31-4B8C-83A1-F6EECF244321}">
                <p14:modId xmlns:p14="http://schemas.microsoft.com/office/powerpoint/2010/main" val="525909813"/>
              </p:ext>
            </p:extLst>
          </p:nvPr>
        </p:nvGraphicFramePr>
        <p:xfrm>
          <a:off x="0" y="2630488"/>
          <a:ext cx="4456113" cy="4227512"/>
        </p:xfrm>
        <a:graphic>
          <a:graphicData uri="http://schemas.openxmlformats.org/presentationml/2006/ole">
            <mc:AlternateContent xmlns:mc="http://schemas.openxmlformats.org/markup-compatibility/2006">
              <mc:Choice xmlns:v="urn:schemas-microsoft-com:vml" Requires="v">
                <p:oleObj spid="_x0000_s13333" name="Visio" r:id="rId6" imgW="4455303" imgH="4226580" progId="Visio.Drawing.11">
                  <p:embed/>
                </p:oleObj>
              </mc:Choice>
              <mc:Fallback>
                <p:oleObj name="Visio" r:id="rId6" imgW="4455303" imgH="4226580" progId="Visio.Drawing.11">
                  <p:embed/>
                  <p:pic>
                    <p:nvPicPr>
                      <p:cNvPr id="0" name="Object 6"/>
                      <p:cNvPicPr>
                        <a:picLocks noChangeAspect="1" noChangeArrowheads="1"/>
                      </p:cNvPicPr>
                      <p:nvPr/>
                    </p:nvPicPr>
                    <p:blipFill>
                      <a:blip r:embed="rId7"/>
                      <a:srcRect/>
                      <a:stretch>
                        <a:fillRect/>
                      </a:stretch>
                    </p:blipFill>
                    <p:spPr bwMode="auto">
                      <a:xfrm>
                        <a:off x="0" y="2630488"/>
                        <a:ext cx="4456113" cy="4227512"/>
                      </a:xfrm>
                      <a:prstGeom prst="rect">
                        <a:avLst/>
                      </a:prstGeom>
                      <a:solidFill>
                        <a:schemeClr val="accent1"/>
                      </a:solidFill>
                      <a:ln w="19050">
                        <a:solidFill>
                          <a:schemeClr val="tx1"/>
                        </a:solidFill>
                        <a:miter lim="800000"/>
                        <a:headEnd/>
                        <a:tailEnd/>
                      </a:ln>
                      <a:effectLst/>
                      <a:extLst/>
                    </p:spPr>
                  </p:pic>
                </p:oleObj>
              </mc:Fallback>
            </mc:AlternateContent>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a:xfrm>
            <a:off x="2667000" y="0"/>
            <a:ext cx="6248400" cy="1143000"/>
          </a:xfrm>
        </p:spPr>
        <p:txBody>
          <a:bodyPr/>
          <a:lstStyle/>
          <a:p>
            <a:pPr eaLnBrk="1" hangingPunct="1"/>
            <a:r>
              <a:rPr lang="en-US" sz="4000" smtClean="0"/>
              <a:t>Solving Op-Amp Circuits </a:t>
            </a:r>
          </a:p>
        </p:txBody>
      </p:sp>
      <p:sp>
        <p:nvSpPr>
          <p:cNvPr id="14340" name="Rectangle 3"/>
          <p:cNvSpPr>
            <a:spLocks noGrp="1" noChangeArrowheads="1"/>
          </p:cNvSpPr>
          <p:nvPr>
            <p:ph type="body" idx="1"/>
          </p:nvPr>
        </p:nvSpPr>
        <p:spPr>
          <a:xfrm>
            <a:off x="228600" y="1219200"/>
            <a:ext cx="8610600" cy="1524000"/>
          </a:xfrm>
        </p:spPr>
        <p:txBody>
          <a:bodyPr/>
          <a:lstStyle/>
          <a:p>
            <a:pPr marL="0" indent="0" eaLnBrk="1" hangingPunct="1">
              <a:buFontTx/>
              <a:buNone/>
            </a:pPr>
            <a:r>
              <a:rPr lang="en-US" sz="2800" smtClean="0">
                <a:cs typeface="Times New Roman" pitchFamily="18" charset="0"/>
              </a:rPr>
              <a:t>	We will use two assumptions for analysis and design of op amp circuits where the op amp can be considered to be ideal.  </a:t>
            </a:r>
          </a:p>
        </p:txBody>
      </p:sp>
      <p:sp>
        <p:nvSpPr>
          <p:cNvPr id="14341" name="Text Box 4"/>
          <p:cNvSpPr txBox="1">
            <a:spLocks noChangeArrowheads="1"/>
          </p:cNvSpPr>
          <p:nvPr/>
        </p:nvSpPr>
        <p:spPr bwMode="auto">
          <a:xfrm>
            <a:off x="0" y="2590800"/>
            <a:ext cx="4343400" cy="3871913"/>
          </a:xfrm>
          <a:prstGeom prst="rect">
            <a:avLst/>
          </a:prstGeom>
          <a:solidFill>
            <a:schemeClr val="accent1"/>
          </a:solidFill>
          <a:ln w="19050">
            <a:solidFill>
              <a:schemeClr val="tx1"/>
            </a:solidFill>
            <a:miter lim="800000"/>
            <a:headEnd/>
            <a:tailEnd/>
          </a:ln>
        </p:spPr>
        <p:txBody>
          <a:bodyPr>
            <a:spAutoFit/>
          </a:bodyPr>
          <a:lstStyle/>
          <a:p>
            <a:pPr algn="ctr" eaLnBrk="0" hangingPunct="0">
              <a:lnSpc>
                <a:spcPct val="90000"/>
              </a:lnSpc>
              <a:spcBef>
                <a:spcPct val="20000"/>
              </a:spcBef>
            </a:pPr>
            <a:r>
              <a:rPr lang="en-US" sz="2400">
                <a:cs typeface="Times New Roman" pitchFamily="18" charset="0"/>
              </a:rPr>
              <a:t>The Two Assumptions</a:t>
            </a:r>
          </a:p>
          <a:p>
            <a:pPr eaLnBrk="0" hangingPunct="0">
              <a:lnSpc>
                <a:spcPct val="90000"/>
              </a:lnSpc>
              <a:spcBef>
                <a:spcPct val="20000"/>
              </a:spcBef>
            </a:pPr>
            <a:r>
              <a:rPr lang="en-US" sz="2400">
                <a:cs typeface="Times New Roman" pitchFamily="18" charset="0"/>
              </a:rPr>
              <a:t>1)  </a:t>
            </a:r>
            <a:r>
              <a:rPr lang="en-US" sz="2400" i="1">
                <a:latin typeface="Times New Roman" pitchFamily="18" charset="0"/>
                <a:cs typeface="Times New Roman" pitchFamily="18" charset="0"/>
              </a:rPr>
              <a:t>i</a:t>
            </a:r>
            <a:r>
              <a:rPr lang="en-US" sz="2400" i="1" baseline="-25000">
                <a:latin typeface="Times New Roman" pitchFamily="18" charset="0"/>
                <a:cs typeface="Times New Roman" pitchFamily="18" charset="0"/>
              </a:rPr>
              <a:t>-</a:t>
            </a:r>
            <a:r>
              <a:rPr lang="en-US" sz="2400">
                <a:latin typeface="Times New Roman" pitchFamily="18" charset="0"/>
                <a:cs typeface="Times New Roman" pitchFamily="18" charset="0"/>
              </a:rPr>
              <a:t> = </a:t>
            </a:r>
            <a:r>
              <a:rPr lang="en-US" sz="2400" i="1">
                <a:latin typeface="Times New Roman" pitchFamily="18" charset="0"/>
                <a:cs typeface="Times New Roman" pitchFamily="18" charset="0"/>
              </a:rPr>
              <a:t>i</a:t>
            </a:r>
            <a:r>
              <a:rPr lang="en-US" sz="2400" i="1" baseline="-25000">
                <a:latin typeface="Times New Roman" pitchFamily="18" charset="0"/>
                <a:cs typeface="Times New Roman" pitchFamily="18" charset="0"/>
              </a:rPr>
              <a:t>+</a:t>
            </a:r>
            <a:r>
              <a:rPr lang="en-US" sz="2400">
                <a:cs typeface="Times New Roman" pitchFamily="18" charset="0"/>
              </a:rPr>
              <a:t> = 0.  These currents are small due to the high input resistances.  </a:t>
            </a:r>
          </a:p>
          <a:p>
            <a:pPr eaLnBrk="0" hangingPunct="0">
              <a:lnSpc>
                <a:spcPct val="90000"/>
              </a:lnSpc>
              <a:spcBef>
                <a:spcPct val="20000"/>
              </a:spcBef>
            </a:pPr>
            <a:r>
              <a:rPr lang="en-US" sz="2400">
                <a:cs typeface="Times New Roman" pitchFamily="18" charset="0"/>
              </a:rPr>
              <a:t>2) If there is negative feedback, then </a:t>
            </a:r>
            <a:r>
              <a:rPr lang="en-US" sz="2400" i="1">
                <a:latin typeface="Times New Roman" pitchFamily="18" charset="0"/>
                <a:cs typeface="Times New Roman" pitchFamily="18" charset="0"/>
              </a:rPr>
              <a:t>v</a:t>
            </a:r>
            <a:r>
              <a:rPr lang="en-US" sz="2400" i="1" baseline="-25000">
                <a:latin typeface="Times New Roman" pitchFamily="18" charset="0"/>
                <a:cs typeface="Times New Roman" pitchFamily="18" charset="0"/>
              </a:rPr>
              <a:t>-</a:t>
            </a:r>
            <a:r>
              <a:rPr lang="en-US" sz="2400">
                <a:latin typeface="Times New Roman" pitchFamily="18" charset="0"/>
                <a:cs typeface="Times New Roman" pitchFamily="18" charset="0"/>
              </a:rPr>
              <a:t> = </a:t>
            </a:r>
            <a:r>
              <a:rPr lang="en-US" sz="2400" i="1">
                <a:latin typeface="Times New Roman" pitchFamily="18" charset="0"/>
                <a:cs typeface="Times New Roman" pitchFamily="18" charset="0"/>
              </a:rPr>
              <a:t>v</a:t>
            </a:r>
            <a:r>
              <a:rPr lang="en-US" sz="2400" i="1" baseline="-25000">
                <a:latin typeface="Times New Roman" pitchFamily="18" charset="0"/>
                <a:cs typeface="Times New Roman" pitchFamily="18" charset="0"/>
              </a:rPr>
              <a:t>+</a:t>
            </a:r>
            <a:r>
              <a:rPr lang="en-US" sz="2400">
                <a:latin typeface="Times New Roman" pitchFamily="18" charset="0"/>
                <a:cs typeface="Times New Roman" pitchFamily="18" charset="0"/>
              </a:rPr>
              <a:t>.</a:t>
            </a:r>
            <a:r>
              <a:rPr lang="en-US" sz="2400">
                <a:cs typeface="Times New Roman" pitchFamily="18" charset="0"/>
              </a:rPr>
              <a:t>  If there is no negative feedback, the op amp output will saturate.  If </a:t>
            </a:r>
            <a:r>
              <a:rPr lang="en-US" sz="2400" i="1">
                <a:latin typeface="Times New Roman" pitchFamily="18" charset="0"/>
                <a:cs typeface="Times New Roman" pitchFamily="18" charset="0"/>
              </a:rPr>
              <a:t>v</a:t>
            </a:r>
            <a:r>
              <a:rPr lang="en-US" sz="2400" i="1" baseline="-25000">
                <a:latin typeface="Times New Roman" pitchFamily="18" charset="0"/>
                <a:cs typeface="Times New Roman" pitchFamily="18" charset="0"/>
              </a:rPr>
              <a:t>i</a:t>
            </a:r>
            <a:r>
              <a:rPr lang="en-US" sz="2400">
                <a:latin typeface="Times New Roman" pitchFamily="18" charset="0"/>
                <a:cs typeface="Times New Roman" pitchFamily="18" charset="0"/>
              </a:rPr>
              <a:t> </a:t>
            </a:r>
            <a:r>
              <a:rPr lang="en-US" sz="2400">
                <a:cs typeface="Times New Roman" pitchFamily="18" charset="0"/>
              </a:rPr>
              <a:t>is positive, it saturates at </a:t>
            </a:r>
            <a:r>
              <a:rPr lang="en-US" sz="2400">
                <a:latin typeface="Times New Roman" pitchFamily="18" charset="0"/>
                <a:cs typeface="Times New Roman" pitchFamily="18" charset="0"/>
              </a:rPr>
              <a:t>+</a:t>
            </a:r>
            <a:r>
              <a:rPr lang="en-US" sz="2400" i="1">
                <a:latin typeface="Times New Roman" pitchFamily="18" charset="0"/>
                <a:cs typeface="Times New Roman" pitchFamily="18" charset="0"/>
              </a:rPr>
              <a:t>V</a:t>
            </a:r>
            <a:r>
              <a:rPr lang="en-US" sz="2400" i="1" baseline="-25000">
                <a:latin typeface="Times New Roman" pitchFamily="18" charset="0"/>
                <a:cs typeface="Times New Roman" pitchFamily="18" charset="0"/>
              </a:rPr>
              <a:t>DC</a:t>
            </a:r>
            <a:r>
              <a:rPr lang="en-US" sz="2400">
                <a:cs typeface="Times New Roman" pitchFamily="18" charset="0"/>
              </a:rPr>
              <a:t>, and if </a:t>
            </a:r>
            <a:r>
              <a:rPr lang="en-US" sz="2400" i="1">
                <a:latin typeface="Times New Roman" pitchFamily="18" charset="0"/>
                <a:cs typeface="Times New Roman" pitchFamily="18" charset="0"/>
              </a:rPr>
              <a:t>v</a:t>
            </a:r>
            <a:r>
              <a:rPr lang="en-US" sz="2400" i="1" baseline="-25000">
                <a:latin typeface="Times New Roman" pitchFamily="18" charset="0"/>
                <a:cs typeface="Times New Roman" pitchFamily="18" charset="0"/>
              </a:rPr>
              <a:t>i</a:t>
            </a:r>
            <a:r>
              <a:rPr lang="en-US" sz="2400">
                <a:cs typeface="Times New Roman" pitchFamily="18" charset="0"/>
              </a:rPr>
              <a:t> is negative, it saturates at </a:t>
            </a:r>
            <a:r>
              <a:rPr lang="en-US" sz="2400">
                <a:latin typeface="Times New Roman" pitchFamily="18" charset="0"/>
                <a:cs typeface="Times New Roman" pitchFamily="18" charset="0"/>
              </a:rPr>
              <a:t>–</a:t>
            </a:r>
            <a:r>
              <a:rPr lang="en-US" sz="2400" i="1">
                <a:latin typeface="Times New Roman" pitchFamily="18" charset="0"/>
                <a:cs typeface="Times New Roman" pitchFamily="18" charset="0"/>
              </a:rPr>
              <a:t>V</a:t>
            </a:r>
            <a:r>
              <a:rPr lang="en-US" sz="2400" i="1" baseline="-25000">
                <a:latin typeface="Times New Roman" pitchFamily="18" charset="0"/>
                <a:cs typeface="Times New Roman" pitchFamily="18" charset="0"/>
              </a:rPr>
              <a:t>DC</a:t>
            </a:r>
            <a:r>
              <a:rPr lang="en-US" sz="2400">
                <a:cs typeface="Times New Roman" pitchFamily="18" charset="0"/>
              </a:rPr>
              <a:t>.</a:t>
            </a:r>
          </a:p>
        </p:txBody>
      </p:sp>
      <p:graphicFrame>
        <p:nvGraphicFramePr>
          <p:cNvPr id="14338" name="Object 5"/>
          <p:cNvGraphicFramePr>
            <a:graphicFrameLocks noChangeAspect="1"/>
          </p:cNvGraphicFramePr>
          <p:nvPr>
            <p:extLst>
              <p:ext uri="{D42A27DB-BD31-4B8C-83A1-F6EECF244321}">
                <p14:modId xmlns:p14="http://schemas.microsoft.com/office/powerpoint/2010/main" val="282024557"/>
              </p:ext>
            </p:extLst>
          </p:nvPr>
        </p:nvGraphicFramePr>
        <p:xfrm>
          <a:off x="4419600" y="2279650"/>
          <a:ext cx="4724400" cy="3736975"/>
        </p:xfrm>
        <a:graphic>
          <a:graphicData uri="http://schemas.openxmlformats.org/presentationml/2006/ole">
            <mc:AlternateContent xmlns:mc="http://schemas.openxmlformats.org/markup-compatibility/2006">
              <mc:Choice xmlns:v="urn:schemas-microsoft-com:vml" Requires="v">
                <p:oleObj spid="_x0000_s14347" name="VISIO" r:id="rId4" imgW="4371840" imgH="3457440" progId="">
                  <p:embed/>
                </p:oleObj>
              </mc:Choice>
              <mc:Fallback>
                <p:oleObj name="VISIO" r:id="rId4" imgW="4371840" imgH="3457440" progId="">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9600" y="2279650"/>
                        <a:ext cx="4724400" cy="3736975"/>
                      </a:xfrm>
                      <a:prstGeom prst="rect">
                        <a:avLst/>
                      </a:prstGeom>
                      <a:solidFill>
                        <a:schemeClr val="accent1"/>
                      </a:solidFill>
                      <a:ln w="19050">
                        <a:solidFill>
                          <a:schemeClr val="tx1"/>
                        </a:solidFill>
                        <a:miter lim="800000"/>
                        <a:headEnd/>
                        <a:tailEnd/>
                      </a:ln>
                      <a:effectLst/>
                      <a:extLst/>
                    </p:spPr>
                  </p:pic>
                </p:oleObj>
              </mc:Fallback>
            </mc:AlternateContent>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362" name="Object 2"/>
          <p:cNvGraphicFramePr>
            <a:graphicFrameLocks noChangeAspect="1"/>
          </p:cNvGraphicFramePr>
          <p:nvPr>
            <p:extLst>
              <p:ext uri="{D42A27DB-BD31-4B8C-83A1-F6EECF244321}">
                <p14:modId xmlns:p14="http://schemas.microsoft.com/office/powerpoint/2010/main" val="3164212636"/>
              </p:ext>
            </p:extLst>
          </p:nvPr>
        </p:nvGraphicFramePr>
        <p:xfrm>
          <a:off x="3810000" y="2797175"/>
          <a:ext cx="5133975" cy="4060825"/>
        </p:xfrm>
        <a:graphic>
          <a:graphicData uri="http://schemas.openxmlformats.org/presentationml/2006/ole">
            <mc:AlternateContent xmlns:mc="http://schemas.openxmlformats.org/markup-compatibility/2006">
              <mc:Choice xmlns:v="urn:schemas-microsoft-com:vml" Requires="v">
                <p:oleObj spid="_x0000_s15371" name="VISIO" r:id="rId4" imgW="4371840" imgH="3457440" progId="">
                  <p:embed/>
                </p:oleObj>
              </mc:Choice>
              <mc:Fallback>
                <p:oleObj name="VISIO" r:id="rId4" imgW="4371840" imgH="3457440"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0" y="2797175"/>
                        <a:ext cx="5133975" cy="4060825"/>
                      </a:xfrm>
                      <a:prstGeom prst="rect">
                        <a:avLst/>
                      </a:prstGeom>
                      <a:solidFill>
                        <a:schemeClr val="accent1"/>
                      </a:solidFill>
                      <a:ln w="19050">
                        <a:solidFill>
                          <a:schemeClr val="tx1"/>
                        </a:solidFill>
                        <a:miter lim="800000"/>
                        <a:headEnd/>
                        <a:tailEnd/>
                      </a:ln>
                      <a:effectLst/>
                      <a:extLst/>
                    </p:spPr>
                  </p:pic>
                </p:oleObj>
              </mc:Fallback>
            </mc:AlternateContent>
          </a:graphicData>
        </a:graphic>
      </p:graphicFrame>
      <p:sp>
        <p:nvSpPr>
          <p:cNvPr id="15363" name="Rectangle 4"/>
          <p:cNvSpPr>
            <a:spLocks noGrp="1" noChangeArrowheads="1"/>
          </p:cNvSpPr>
          <p:nvPr>
            <p:ph type="body" idx="1"/>
          </p:nvPr>
        </p:nvSpPr>
        <p:spPr>
          <a:xfrm>
            <a:off x="304800" y="1295400"/>
            <a:ext cx="8610600" cy="1828800"/>
          </a:xfrm>
        </p:spPr>
        <p:txBody>
          <a:bodyPr/>
          <a:lstStyle/>
          <a:p>
            <a:pPr marL="0" indent="458788" eaLnBrk="1" hangingPunct="1">
              <a:lnSpc>
                <a:spcPct val="90000"/>
              </a:lnSpc>
              <a:buFontTx/>
              <a:buNone/>
            </a:pPr>
            <a:r>
              <a:rPr lang="en-US" sz="2400" smtClean="0">
                <a:cs typeface="Times New Roman" pitchFamily="18" charset="0"/>
              </a:rPr>
              <a:t>We use these two assumptions for the analysis and design of op amp circuits where the op amp can be considered to be ideal.  While the equivalent circuit may seem to be easier, we will see that these assumptions make solving op amp circuits much easier.</a:t>
            </a:r>
          </a:p>
        </p:txBody>
      </p:sp>
      <p:sp>
        <p:nvSpPr>
          <p:cNvPr id="15364" name="Text Box 5"/>
          <p:cNvSpPr txBox="1">
            <a:spLocks noChangeArrowheads="1"/>
          </p:cNvSpPr>
          <p:nvPr/>
        </p:nvSpPr>
        <p:spPr bwMode="auto">
          <a:xfrm>
            <a:off x="228600" y="3124200"/>
            <a:ext cx="3505200" cy="2971800"/>
          </a:xfrm>
          <a:prstGeom prst="rect">
            <a:avLst/>
          </a:prstGeom>
          <a:solidFill>
            <a:schemeClr val="accent1"/>
          </a:solidFill>
          <a:ln w="19050">
            <a:solidFill>
              <a:schemeClr val="tx1"/>
            </a:solidFill>
            <a:miter lim="800000"/>
            <a:headEnd/>
            <a:tailEnd/>
          </a:ln>
        </p:spPr>
        <p:txBody>
          <a:bodyPr>
            <a:spAutoFit/>
          </a:bodyPr>
          <a:lstStyle/>
          <a:p>
            <a:pPr algn="ctr" defTabSz="455613" eaLnBrk="0" hangingPunct="0">
              <a:lnSpc>
                <a:spcPct val="90000"/>
              </a:lnSpc>
              <a:spcBef>
                <a:spcPct val="20000"/>
              </a:spcBef>
            </a:pPr>
            <a:r>
              <a:rPr lang="en-US" sz="2800">
                <a:cs typeface="Times New Roman" pitchFamily="18" charset="0"/>
              </a:rPr>
              <a:t>The Two Assumptions</a:t>
            </a:r>
          </a:p>
          <a:p>
            <a:pPr defTabSz="455613" eaLnBrk="0" hangingPunct="0">
              <a:lnSpc>
                <a:spcPct val="90000"/>
              </a:lnSpc>
              <a:spcBef>
                <a:spcPct val="20000"/>
              </a:spcBef>
            </a:pPr>
            <a:r>
              <a:rPr lang="en-US" sz="2800">
                <a:cs typeface="Times New Roman" pitchFamily="18" charset="0"/>
              </a:rPr>
              <a:t>1)</a:t>
            </a:r>
            <a:r>
              <a:rPr lang="en-US" sz="2800" i="1">
                <a:cs typeface="Times New Roman" pitchFamily="18" charset="0"/>
              </a:rPr>
              <a:t> 	</a:t>
            </a:r>
            <a:r>
              <a:rPr lang="en-US" sz="2800" i="1">
                <a:latin typeface="Times New Roman" pitchFamily="18" charset="0"/>
                <a:cs typeface="Times New Roman" pitchFamily="18" charset="0"/>
              </a:rPr>
              <a:t>i</a:t>
            </a:r>
            <a:r>
              <a:rPr lang="en-US" sz="2800" i="1" baseline="-25000">
                <a:latin typeface="Times New Roman" pitchFamily="18" charset="0"/>
                <a:cs typeface="Times New Roman" pitchFamily="18" charset="0"/>
              </a:rPr>
              <a:t>-</a:t>
            </a:r>
            <a:r>
              <a:rPr lang="en-US" sz="2800">
                <a:latin typeface="Times New Roman" pitchFamily="18" charset="0"/>
                <a:cs typeface="Times New Roman" pitchFamily="18" charset="0"/>
              </a:rPr>
              <a:t> = </a:t>
            </a:r>
            <a:r>
              <a:rPr lang="en-US" sz="2800" i="1">
                <a:latin typeface="Times New Roman" pitchFamily="18" charset="0"/>
                <a:cs typeface="Times New Roman" pitchFamily="18" charset="0"/>
              </a:rPr>
              <a:t>i</a:t>
            </a:r>
            <a:r>
              <a:rPr lang="en-US" sz="2800" i="1" baseline="-25000">
                <a:latin typeface="Times New Roman" pitchFamily="18" charset="0"/>
                <a:cs typeface="Times New Roman" pitchFamily="18" charset="0"/>
              </a:rPr>
              <a:t>+</a:t>
            </a:r>
            <a:r>
              <a:rPr lang="en-US" sz="2800">
                <a:cs typeface="Times New Roman" pitchFamily="18" charset="0"/>
              </a:rPr>
              <a:t> = 0. </a:t>
            </a:r>
          </a:p>
          <a:p>
            <a:pPr defTabSz="455613" eaLnBrk="0" hangingPunct="0">
              <a:lnSpc>
                <a:spcPct val="90000"/>
              </a:lnSpc>
              <a:spcBef>
                <a:spcPct val="20000"/>
              </a:spcBef>
            </a:pPr>
            <a:r>
              <a:rPr lang="en-US" sz="2800">
                <a:cs typeface="Times New Roman" pitchFamily="18" charset="0"/>
              </a:rPr>
              <a:t>2) 	If there is negative feedback, then </a:t>
            </a:r>
            <a:r>
              <a:rPr lang="en-US" sz="2800" i="1">
                <a:latin typeface="Times New Roman" pitchFamily="18" charset="0"/>
                <a:cs typeface="Times New Roman" pitchFamily="18" charset="0"/>
              </a:rPr>
              <a:t>v</a:t>
            </a:r>
            <a:r>
              <a:rPr lang="en-US" sz="2800" i="1" baseline="-25000">
                <a:latin typeface="Times New Roman" pitchFamily="18" charset="0"/>
                <a:cs typeface="Times New Roman" pitchFamily="18" charset="0"/>
              </a:rPr>
              <a:t>-</a:t>
            </a:r>
            <a:r>
              <a:rPr lang="en-US" sz="2800">
                <a:latin typeface="Times New Roman" pitchFamily="18" charset="0"/>
                <a:cs typeface="Times New Roman" pitchFamily="18" charset="0"/>
              </a:rPr>
              <a:t> = </a:t>
            </a:r>
            <a:r>
              <a:rPr lang="en-US" sz="2800" i="1">
                <a:latin typeface="Times New Roman" pitchFamily="18" charset="0"/>
                <a:cs typeface="Times New Roman" pitchFamily="18" charset="0"/>
              </a:rPr>
              <a:t>v</a:t>
            </a:r>
            <a:r>
              <a:rPr lang="en-US" sz="2800" i="1" baseline="-25000">
                <a:latin typeface="Times New Roman" pitchFamily="18" charset="0"/>
                <a:cs typeface="Times New Roman" pitchFamily="18" charset="0"/>
              </a:rPr>
              <a:t>+</a:t>
            </a:r>
            <a:r>
              <a:rPr lang="en-US" sz="2800">
                <a:latin typeface="Times New Roman" pitchFamily="18" charset="0"/>
                <a:cs typeface="Times New Roman" pitchFamily="18" charset="0"/>
              </a:rPr>
              <a:t>.</a:t>
            </a:r>
            <a:r>
              <a:rPr lang="en-US" sz="2800">
                <a:cs typeface="Times New Roman" pitchFamily="18" charset="0"/>
              </a:rPr>
              <a:t>  If not, the output saturates.</a:t>
            </a:r>
          </a:p>
        </p:txBody>
      </p:sp>
      <p:sp>
        <p:nvSpPr>
          <p:cNvPr id="9" name="Rectangle 2"/>
          <p:cNvSpPr txBox="1">
            <a:spLocks noChangeArrowheads="1"/>
          </p:cNvSpPr>
          <p:nvPr/>
        </p:nvSpPr>
        <p:spPr bwMode="auto">
          <a:xfrm>
            <a:off x="2667000" y="0"/>
            <a:ext cx="6248400" cy="1143000"/>
          </a:xfrm>
          <a:prstGeom prst="rect">
            <a:avLst/>
          </a:prstGeom>
          <a:noFill/>
          <a:ln w="9525">
            <a:noFill/>
            <a:miter lim="800000"/>
            <a:headEnd/>
            <a:tailEnd/>
          </a:ln>
          <a:effectLst/>
        </p:spPr>
        <p:txBody>
          <a:bodyPr anchor="ctr"/>
          <a:lstStyle/>
          <a:p>
            <a:pPr algn="ctr">
              <a:defRPr/>
            </a:pPr>
            <a:r>
              <a:rPr lang="en-US" sz="4000" kern="0">
                <a:solidFill>
                  <a:schemeClr val="tx2"/>
                </a:solidFill>
                <a:latin typeface="+mj-lt"/>
                <a:ea typeface="+mj-ea"/>
                <a:cs typeface="+mj-cs"/>
              </a:rPr>
              <a:t>Solving Op-Amp Circuits </a:t>
            </a:r>
            <a:endParaRPr lang="en-US" sz="4000" kern="0" dirty="0">
              <a:solidFill>
                <a:schemeClr val="tx2"/>
              </a:solidFill>
              <a:latin typeface="+mj-lt"/>
              <a:ea typeface="+mj-ea"/>
              <a:cs typeface="+mj-cs"/>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386" name="Object 2"/>
          <p:cNvGraphicFramePr>
            <a:graphicFrameLocks noChangeAspect="1"/>
          </p:cNvGraphicFramePr>
          <p:nvPr>
            <p:extLst>
              <p:ext uri="{D42A27DB-BD31-4B8C-83A1-F6EECF244321}">
                <p14:modId xmlns:p14="http://schemas.microsoft.com/office/powerpoint/2010/main" val="4030371566"/>
              </p:ext>
            </p:extLst>
          </p:nvPr>
        </p:nvGraphicFramePr>
        <p:xfrm>
          <a:off x="4038600" y="2978150"/>
          <a:ext cx="4905375" cy="3879850"/>
        </p:xfrm>
        <a:graphic>
          <a:graphicData uri="http://schemas.openxmlformats.org/presentationml/2006/ole">
            <mc:AlternateContent xmlns:mc="http://schemas.openxmlformats.org/markup-compatibility/2006">
              <mc:Choice xmlns:v="urn:schemas-microsoft-com:vml" Requires="v">
                <p:oleObj spid="_x0000_s16395" name="VISIO" r:id="rId4" imgW="4371840" imgH="3457440" progId="">
                  <p:embed/>
                </p:oleObj>
              </mc:Choice>
              <mc:Fallback>
                <p:oleObj name="VISIO" r:id="rId4" imgW="4371840" imgH="3457440"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8600" y="2978150"/>
                        <a:ext cx="4905375" cy="3879850"/>
                      </a:xfrm>
                      <a:prstGeom prst="rect">
                        <a:avLst/>
                      </a:prstGeom>
                      <a:solidFill>
                        <a:schemeClr val="accent1"/>
                      </a:solidFill>
                      <a:ln w="19050">
                        <a:solidFill>
                          <a:schemeClr val="tx1"/>
                        </a:solidFill>
                        <a:miter lim="800000"/>
                        <a:headEnd/>
                        <a:tailEnd/>
                      </a:ln>
                      <a:effectLst/>
                      <a:extLst/>
                    </p:spPr>
                  </p:pic>
                </p:oleObj>
              </mc:Fallback>
            </mc:AlternateContent>
          </a:graphicData>
        </a:graphic>
      </p:graphicFrame>
      <p:sp>
        <p:nvSpPr>
          <p:cNvPr id="16387" name="Rectangle 3"/>
          <p:cNvSpPr>
            <a:spLocks noGrp="1" noChangeArrowheads="1"/>
          </p:cNvSpPr>
          <p:nvPr>
            <p:ph type="title"/>
          </p:nvPr>
        </p:nvSpPr>
        <p:spPr>
          <a:xfrm>
            <a:off x="1371600" y="0"/>
            <a:ext cx="7772400" cy="1143000"/>
          </a:xfrm>
        </p:spPr>
        <p:txBody>
          <a:bodyPr/>
          <a:lstStyle/>
          <a:p>
            <a:pPr eaLnBrk="1" hangingPunct="1"/>
            <a:r>
              <a:rPr lang="en-US" sz="4000" smtClean="0"/>
              <a:t>First Assumption </a:t>
            </a:r>
          </a:p>
        </p:txBody>
      </p:sp>
      <p:sp>
        <p:nvSpPr>
          <p:cNvPr id="16388" name="Rectangle 4"/>
          <p:cNvSpPr>
            <a:spLocks noGrp="1" noChangeArrowheads="1"/>
          </p:cNvSpPr>
          <p:nvPr>
            <p:ph type="body" idx="1"/>
          </p:nvPr>
        </p:nvSpPr>
        <p:spPr>
          <a:xfrm>
            <a:off x="228600" y="1295400"/>
            <a:ext cx="8610600" cy="1524000"/>
          </a:xfrm>
        </p:spPr>
        <p:txBody>
          <a:bodyPr/>
          <a:lstStyle/>
          <a:p>
            <a:pPr marL="0" indent="458788" eaLnBrk="1" hangingPunct="1">
              <a:lnSpc>
                <a:spcPct val="90000"/>
              </a:lnSpc>
              <a:buFontTx/>
              <a:buNone/>
            </a:pPr>
            <a:r>
              <a:rPr lang="en-US" sz="2400" smtClean="0">
                <a:cs typeface="Times New Roman" pitchFamily="18" charset="0"/>
              </a:rPr>
              <a:t>The first assumption results from having large resistances at the input, larger than the resistance values typically connected to them.  This assumption is not conditional; it happens whether negative feedback is present or not.</a:t>
            </a:r>
          </a:p>
        </p:txBody>
      </p:sp>
      <p:sp>
        <p:nvSpPr>
          <p:cNvPr id="16389" name="Text Box 5"/>
          <p:cNvSpPr txBox="1">
            <a:spLocks noChangeArrowheads="1"/>
          </p:cNvSpPr>
          <p:nvPr/>
        </p:nvSpPr>
        <p:spPr bwMode="auto">
          <a:xfrm>
            <a:off x="381000" y="2971800"/>
            <a:ext cx="3505200" cy="3355975"/>
          </a:xfrm>
          <a:prstGeom prst="rect">
            <a:avLst/>
          </a:prstGeom>
          <a:solidFill>
            <a:schemeClr val="accent1"/>
          </a:solidFill>
          <a:ln w="19050">
            <a:solidFill>
              <a:schemeClr val="tx1"/>
            </a:solidFill>
            <a:miter lim="800000"/>
            <a:headEnd/>
            <a:tailEnd/>
          </a:ln>
        </p:spPr>
        <p:txBody>
          <a:bodyPr>
            <a:spAutoFit/>
          </a:bodyPr>
          <a:lstStyle/>
          <a:p>
            <a:pPr marL="457200" indent="-457200" algn="ctr" eaLnBrk="0" hangingPunct="0">
              <a:lnSpc>
                <a:spcPct val="90000"/>
              </a:lnSpc>
              <a:spcBef>
                <a:spcPct val="20000"/>
              </a:spcBef>
            </a:pPr>
            <a:r>
              <a:rPr lang="en-US" sz="2800">
                <a:cs typeface="Times New Roman" pitchFamily="18" charset="0"/>
              </a:rPr>
              <a:t>The Two Assumptions</a:t>
            </a:r>
          </a:p>
          <a:p>
            <a:pPr marL="457200" indent="-457200" eaLnBrk="0" hangingPunct="0">
              <a:lnSpc>
                <a:spcPct val="90000"/>
              </a:lnSpc>
              <a:spcBef>
                <a:spcPct val="20000"/>
              </a:spcBef>
            </a:pPr>
            <a:r>
              <a:rPr lang="en-US" sz="2800">
                <a:cs typeface="Times New Roman" pitchFamily="18" charset="0"/>
              </a:rPr>
              <a:t>1)</a:t>
            </a:r>
            <a:r>
              <a:rPr lang="en-US" sz="2800" i="1">
                <a:cs typeface="Times New Roman" pitchFamily="18" charset="0"/>
              </a:rPr>
              <a:t> 	</a:t>
            </a:r>
            <a:r>
              <a:rPr lang="en-US" sz="2800" i="1">
                <a:solidFill>
                  <a:schemeClr val="bg2"/>
                </a:solidFill>
                <a:latin typeface="Times New Roman" pitchFamily="18" charset="0"/>
                <a:cs typeface="Times New Roman" pitchFamily="18" charset="0"/>
              </a:rPr>
              <a:t>i</a:t>
            </a:r>
            <a:r>
              <a:rPr lang="en-US" sz="2800" i="1" baseline="-25000">
                <a:solidFill>
                  <a:schemeClr val="bg2"/>
                </a:solidFill>
                <a:latin typeface="Times New Roman" pitchFamily="18" charset="0"/>
                <a:cs typeface="Times New Roman" pitchFamily="18" charset="0"/>
              </a:rPr>
              <a:t>-</a:t>
            </a:r>
            <a:r>
              <a:rPr lang="en-US" sz="2800">
                <a:solidFill>
                  <a:schemeClr val="bg2"/>
                </a:solidFill>
                <a:latin typeface="Times New Roman" pitchFamily="18" charset="0"/>
                <a:cs typeface="Times New Roman" pitchFamily="18" charset="0"/>
              </a:rPr>
              <a:t> = </a:t>
            </a:r>
            <a:r>
              <a:rPr lang="en-US" sz="2800" i="1">
                <a:solidFill>
                  <a:schemeClr val="bg2"/>
                </a:solidFill>
                <a:latin typeface="Times New Roman" pitchFamily="18" charset="0"/>
                <a:cs typeface="Times New Roman" pitchFamily="18" charset="0"/>
              </a:rPr>
              <a:t>i</a:t>
            </a:r>
            <a:r>
              <a:rPr lang="en-US" sz="2800" i="1" baseline="-25000">
                <a:solidFill>
                  <a:schemeClr val="bg2"/>
                </a:solidFill>
                <a:latin typeface="Times New Roman" pitchFamily="18" charset="0"/>
                <a:cs typeface="Times New Roman" pitchFamily="18" charset="0"/>
              </a:rPr>
              <a:t>+</a:t>
            </a:r>
            <a:r>
              <a:rPr lang="en-US" sz="2800">
                <a:solidFill>
                  <a:schemeClr val="bg2"/>
                </a:solidFill>
                <a:cs typeface="Times New Roman" pitchFamily="18" charset="0"/>
              </a:rPr>
              <a:t> = 0</a:t>
            </a:r>
            <a:r>
              <a:rPr lang="en-US" sz="2800">
                <a:cs typeface="Times New Roman" pitchFamily="18" charset="0"/>
              </a:rPr>
              <a:t>. </a:t>
            </a:r>
          </a:p>
          <a:p>
            <a:pPr marL="457200" indent="-457200" eaLnBrk="0" hangingPunct="0">
              <a:lnSpc>
                <a:spcPct val="90000"/>
              </a:lnSpc>
              <a:spcBef>
                <a:spcPct val="20000"/>
              </a:spcBef>
            </a:pPr>
            <a:r>
              <a:rPr lang="en-US" sz="2800">
                <a:cs typeface="Times New Roman" pitchFamily="18" charset="0"/>
              </a:rPr>
              <a:t>2) 	If there is negative feedback, then </a:t>
            </a:r>
            <a:br>
              <a:rPr lang="en-US" sz="2800">
                <a:cs typeface="Times New Roman" pitchFamily="18" charset="0"/>
              </a:rPr>
            </a:br>
            <a:r>
              <a:rPr lang="en-US" sz="2800" i="1">
                <a:latin typeface="Times New Roman" pitchFamily="18" charset="0"/>
                <a:cs typeface="Times New Roman" pitchFamily="18" charset="0"/>
              </a:rPr>
              <a:t>v</a:t>
            </a:r>
            <a:r>
              <a:rPr lang="en-US" sz="2800" i="1" baseline="-25000">
                <a:latin typeface="Times New Roman" pitchFamily="18" charset="0"/>
                <a:cs typeface="Times New Roman" pitchFamily="18" charset="0"/>
              </a:rPr>
              <a:t>-</a:t>
            </a:r>
            <a:r>
              <a:rPr lang="en-US" sz="2800">
                <a:latin typeface="Times New Roman" pitchFamily="18" charset="0"/>
                <a:cs typeface="Times New Roman" pitchFamily="18" charset="0"/>
              </a:rPr>
              <a:t> = </a:t>
            </a:r>
            <a:r>
              <a:rPr lang="en-US" sz="2800" i="1">
                <a:latin typeface="Times New Roman" pitchFamily="18" charset="0"/>
                <a:cs typeface="Times New Roman" pitchFamily="18" charset="0"/>
              </a:rPr>
              <a:t>v</a:t>
            </a:r>
            <a:r>
              <a:rPr lang="en-US" sz="2800" i="1" baseline="-25000">
                <a:latin typeface="Times New Roman" pitchFamily="18" charset="0"/>
                <a:cs typeface="Times New Roman" pitchFamily="18" charset="0"/>
              </a:rPr>
              <a:t>+</a:t>
            </a:r>
            <a:r>
              <a:rPr lang="en-US" sz="2800">
                <a:latin typeface="Times New Roman" pitchFamily="18" charset="0"/>
                <a:cs typeface="Times New Roman" pitchFamily="18" charset="0"/>
              </a:rPr>
              <a:t>.</a:t>
            </a:r>
            <a:r>
              <a:rPr lang="en-US" sz="2800">
                <a:cs typeface="Times New Roman" pitchFamily="18" charset="0"/>
              </a:rPr>
              <a:t>  If not, the output saturates.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410" name="Object 2"/>
          <p:cNvGraphicFramePr>
            <a:graphicFrameLocks noChangeAspect="1"/>
          </p:cNvGraphicFramePr>
          <p:nvPr>
            <p:extLst>
              <p:ext uri="{D42A27DB-BD31-4B8C-83A1-F6EECF244321}">
                <p14:modId xmlns:p14="http://schemas.microsoft.com/office/powerpoint/2010/main" val="1048412487"/>
              </p:ext>
            </p:extLst>
          </p:nvPr>
        </p:nvGraphicFramePr>
        <p:xfrm>
          <a:off x="4724400" y="3521075"/>
          <a:ext cx="4219575" cy="3336925"/>
        </p:xfrm>
        <a:graphic>
          <a:graphicData uri="http://schemas.openxmlformats.org/presentationml/2006/ole">
            <mc:AlternateContent xmlns:mc="http://schemas.openxmlformats.org/markup-compatibility/2006">
              <mc:Choice xmlns:v="urn:schemas-microsoft-com:vml" Requires="v">
                <p:oleObj spid="_x0000_s17419" name="VISIO" r:id="rId4" imgW="4371840" imgH="3457440" progId="">
                  <p:embed/>
                </p:oleObj>
              </mc:Choice>
              <mc:Fallback>
                <p:oleObj name="VISIO" r:id="rId4" imgW="4371840" imgH="3457440"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3521075"/>
                        <a:ext cx="4219575" cy="3336925"/>
                      </a:xfrm>
                      <a:prstGeom prst="rect">
                        <a:avLst/>
                      </a:prstGeom>
                      <a:solidFill>
                        <a:schemeClr val="accent1"/>
                      </a:solidFill>
                      <a:ln w="19050">
                        <a:solidFill>
                          <a:schemeClr val="tx1"/>
                        </a:solidFill>
                        <a:miter lim="800000"/>
                        <a:headEnd/>
                        <a:tailEnd/>
                      </a:ln>
                      <a:effectLst/>
                      <a:extLst/>
                    </p:spPr>
                  </p:pic>
                </p:oleObj>
              </mc:Fallback>
            </mc:AlternateContent>
          </a:graphicData>
        </a:graphic>
      </p:graphicFrame>
      <p:sp>
        <p:nvSpPr>
          <p:cNvPr id="17411" name="Rectangle 3"/>
          <p:cNvSpPr>
            <a:spLocks noGrp="1" noChangeArrowheads="1"/>
          </p:cNvSpPr>
          <p:nvPr>
            <p:ph type="title"/>
          </p:nvPr>
        </p:nvSpPr>
        <p:spPr>
          <a:xfrm>
            <a:off x="1371600" y="0"/>
            <a:ext cx="7772400" cy="1143000"/>
          </a:xfrm>
        </p:spPr>
        <p:txBody>
          <a:bodyPr/>
          <a:lstStyle/>
          <a:p>
            <a:pPr eaLnBrk="1" hangingPunct="1"/>
            <a:r>
              <a:rPr lang="en-US" sz="4000" smtClean="0"/>
              <a:t>Second Assumption </a:t>
            </a:r>
          </a:p>
        </p:txBody>
      </p:sp>
      <p:sp>
        <p:nvSpPr>
          <p:cNvPr id="17412" name="Rectangle 4"/>
          <p:cNvSpPr>
            <a:spLocks noGrp="1" noChangeArrowheads="1"/>
          </p:cNvSpPr>
          <p:nvPr>
            <p:ph type="body" idx="1"/>
          </p:nvPr>
        </p:nvSpPr>
        <p:spPr>
          <a:xfrm>
            <a:off x="228600" y="1143000"/>
            <a:ext cx="8610600" cy="2209800"/>
          </a:xfrm>
        </p:spPr>
        <p:txBody>
          <a:bodyPr/>
          <a:lstStyle/>
          <a:p>
            <a:pPr marL="0" indent="458788" eaLnBrk="1" hangingPunct="1">
              <a:lnSpc>
                <a:spcPct val="90000"/>
              </a:lnSpc>
              <a:buFontTx/>
              <a:buNone/>
            </a:pPr>
            <a:r>
              <a:rPr lang="en-US" sz="2400" smtClean="0">
                <a:cs typeface="Times New Roman" pitchFamily="18" charset="0"/>
              </a:rPr>
              <a:t>The second assumption results from negative feedback and the very large gain of the op amp.  This is called the </a:t>
            </a:r>
            <a:r>
              <a:rPr lang="en-US" sz="2400" u="sng" smtClean="0">
                <a:cs typeface="Times New Roman" pitchFamily="18" charset="0"/>
              </a:rPr>
              <a:t>virtual short</a:t>
            </a:r>
            <a:r>
              <a:rPr lang="en-US" sz="2400" smtClean="0">
                <a:cs typeface="Times New Roman" pitchFamily="18" charset="0"/>
              </a:rPr>
              <a:t>, or the </a:t>
            </a:r>
            <a:r>
              <a:rPr lang="en-US" sz="2400" u="sng" smtClean="0">
                <a:cs typeface="Times New Roman" pitchFamily="18" charset="0"/>
              </a:rPr>
              <a:t>summing-point constraint</a:t>
            </a:r>
            <a:r>
              <a:rPr lang="en-US" sz="2400" smtClean="0">
                <a:cs typeface="Times New Roman" pitchFamily="18" charset="0"/>
              </a:rPr>
              <a:t>.  The two input voltages are constrained to be equal by the presence of negative feedback.  Without negative feedback, even a small input will saturate the output.</a:t>
            </a:r>
          </a:p>
        </p:txBody>
      </p:sp>
      <p:sp>
        <p:nvSpPr>
          <p:cNvPr id="17413" name="Text Box 5"/>
          <p:cNvSpPr txBox="1">
            <a:spLocks noChangeArrowheads="1"/>
          </p:cNvSpPr>
          <p:nvPr/>
        </p:nvSpPr>
        <p:spPr bwMode="auto">
          <a:xfrm>
            <a:off x="152400" y="3505200"/>
            <a:ext cx="4267200" cy="2463800"/>
          </a:xfrm>
          <a:prstGeom prst="rect">
            <a:avLst/>
          </a:prstGeom>
          <a:solidFill>
            <a:schemeClr val="accent1"/>
          </a:solidFill>
          <a:ln w="19050">
            <a:solidFill>
              <a:schemeClr val="tx1"/>
            </a:solidFill>
            <a:miter lim="800000"/>
            <a:headEnd/>
            <a:tailEnd/>
          </a:ln>
        </p:spPr>
        <p:txBody>
          <a:bodyPr>
            <a:spAutoFit/>
          </a:bodyPr>
          <a:lstStyle/>
          <a:p>
            <a:pPr marL="457200" indent="-457200" algn="ctr" eaLnBrk="0" hangingPunct="0">
              <a:lnSpc>
                <a:spcPct val="90000"/>
              </a:lnSpc>
              <a:spcBef>
                <a:spcPct val="20000"/>
              </a:spcBef>
            </a:pPr>
            <a:r>
              <a:rPr lang="en-US" sz="2400">
                <a:cs typeface="Times New Roman" pitchFamily="18" charset="0"/>
              </a:rPr>
              <a:t>The Two Assumptions</a:t>
            </a:r>
          </a:p>
          <a:p>
            <a:pPr marL="457200" indent="-457200" eaLnBrk="0" hangingPunct="0">
              <a:lnSpc>
                <a:spcPct val="90000"/>
              </a:lnSpc>
              <a:spcBef>
                <a:spcPct val="20000"/>
              </a:spcBef>
            </a:pPr>
            <a:r>
              <a:rPr lang="en-US" sz="2400">
                <a:cs typeface="Times New Roman" pitchFamily="18" charset="0"/>
              </a:rPr>
              <a:t>1)</a:t>
            </a:r>
            <a:r>
              <a:rPr lang="en-US" sz="2400" i="1">
                <a:cs typeface="Times New Roman" pitchFamily="18" charset="0"/>
              </a:rPr>
              <a:t> 	</a:t>
            </a:r>
            <a:r>
              <a:rPr lang="en-US" sz="2400" i="1">
                <a:latin typeface="Times New Roman" pitchFamily="18" charset="0"/>
                <a:cs typeface="Times New Roman" pitchFamily="18" charset="0"/>
              </a:rPr>
              <a:t>i</a:t>
            </a:r>
            <a:r>
              <a:rPr lang="en-US" sz="2400" i="1" baseline="-25000">
                <a:latin typeface="Times New Roman" pitchFamily="18" charset="0"/>
                <a:cs typeface="Times New Roman" pitchFamily="18" charset="0"/>
              </a:rPr>
              <a:t>-</a:t>
            </a:r>
            <a:r>
              <a:rPr lang="en-US" sz="2400">
                <a:latin typeface="Times New Roman" pitchFamily="18" charset="0"/>
                <a:cs typeface="Times New Roman" pitchFamily="18" charset="0"/>
              </a:rPr>
              <a:t> = </a:t>
            </a:r>
            <a:r>
              <a:rPr lang="en-US" sz="2400" i="1">
                <a:latin typeface="Times New Roman" pitchFamily="18" charset="0"/>
                <a:cs typeface="Times New Roman" pitchFamily="18" charset="0"/>
              </a:rPr>
              <a:t>i</a:t>
            </a:r>
            <a:r>
              <a:rPr lang="en-US" sz="2400" i="1" baseline="-25000">
                <a:latin typeface="Times New Roman" pitchFamily="18" charset="0"/>
                <a:cs typeface="Times New Roman" pitchFamily="18" charset="0"/>
              </a:rPr>
              <a:t>+</a:t>
            </a:r>
            <a:r>
              <a:rPr lang="en-US" sz="2400">
                <a:cs typeface="Times New Roman" pitchFamily="18" charset="0"/>
              </a:rPr>
              <a:t> = 0. </a:t>
            </a:r>
          </a:p>
          <a:p>
            <a:pPr marL="457200" indent="-457200" eaLnBrk="0" hangingPunct="0">
              <a:lnSpc>
                <a:spcPct val="90000"/>
              </a:lnSpc>
              <a:spcBef>
                <a:spcPct val="20000"/>
              </a:spcBef>
            </a:pPr>
            <a:r>
              <a:rPr lang="en-US" sz="2400">
                <a:cs typeface="Times New Roman" pitchFamily="18" charset="0"/>
              </a:rPr>
              <a:t>2) 	</a:t>
            </a:r>
            <a:r>
              <a:rPr lang="en-US" sz="2800">
                <a:solidFill>
                  <a:schemeClr val="bg2"/>
                </a:solidFill>
                <a:cs typeface="Times New Roman" pitchFamily="18" charset="0"/>
              </a:rPr>
              <a:t>If there is negative feedback, then </a:t>
            </a:r>
            <a:r>
              <a:rPr lang="en-US" sz="2800" i="1">
                <a:solidFill>
                  <a:schemeClr val="bg2"/>
                </a:solidFill>
                <a:latin typeface="Times New Roman" pitchFamily="18" charset="0"/>
                <a:cs typeface="Times New Roman" pitchFamily="18" charset="0"/>
              </a:rPr>
              <a:t>v</a:t>
            </a:r>
            <a:r>
              <a:rPr lang="en-US" sz="2800" i="1" baseline="-25000">
                <a:solidFill>
                  <a:schemeClr val="bg2"/>
                </a:solidFill>
                <a:latin typeface="Times New Roman" pitchFamily="18" charset="0"/>
                <a:cs typeface="Times New Roman" pitchFamily="18" charset="0"/>
              </a:rPr>
              <a:t>-</a:t>
            </a:r>
            <a:r>
              <a:rPr lang="en-US" sz="2800">
                <a:solidFill>
                  <a:schemeClr val="bg2"/>
                </a:solidFill>
                <a:latin typeface="Times New Roman" pitchFamily="18" charset="0"/>
                <a:cs typeface="Times New Roman" pitchFamily="18" charset="0"/>
              </a:rPr>
              <a:t> = </a:t>
            </a:r>
            <a:r>
              <a:rPr lang="en-US" sz="2800" i="1">
                <a:solidFill>
                  <a:schemeClr val="bg2"/>
                </a:solidFill>
                <a:latin typeface="Times New Roman" pitchFamily="18" charset="0"/>
                <a:cs typeface="Times New Roman" pitchFamily="18" charset="0"/>
              </a:rPr>
              <a:t>v</a:t>
            </a:r>
            <a:r>
              <a:rPr lang="en-US" sz="2800" i="1" baseline="-25000">
                <a:solidFill>
                  <a:schemeClr val="bg2"/>
                </a:solidFill>
                <a:latin typeface="Times New Roman" pitchFamily="18" charset="0"/>
                <a:cs typeface="Times New Roman" pitchFamily="18" charset="0"/>
              </a:rPr>
              <a:t>+</a:t>
            </a:r>
            <a:r>
              <a:rPr lang="en-US" sz="2800">
                <a:solidFill>
                  <a:schemeClr val="bg2"/>
                </a:solidFill>
                <a:latin typeface="Times New Roman" pitchFamily="18" charset="0"/>
                <a:cs typeface="Times New Roman" pitchFamily="18" charset="0"/>
              </a:rPr>
              <a:t>.</a:t>
            </a:r>
            <a:r>
              <a:rPr lang="en-US" sz="2800">
                <a:solidFill>
                  <a:schemeClr val="bg2"/>
                </a:solidFill>
                <a:cs typeface="Times New Roman" pitchFamily="18" charset="0"/>
              </a:rPr>
              <a:t>  If not, the output saturates.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228600" y="609600"/>
            <a:ext cx="8610600" cy="1371600"/>
          </a:xfrm>
        </p:spPr>
        <p:txBody>
          <a:bodyPr/>
          <a:lstStyle/>
          <a:p>
            <a:pPr eaLnBrk="1" hangingPunct="1"/>
            <a:r>
              <a:rPr lang="en-US" sz="3200" smtClean="0"/>
              <a:t>Overview of this Part</a:t>
            </a:r>
            <a:br>
              <a:rPr lang="en-US" sz="3200" smtClean="0"/>
            </a:br>
            <a:r>
              <a:rPr lang="en-US" sz="3200" smtClean="0"/>
              <a:t> </a:t>
            </a:r>
            <a:r>
              <a:rPr lang="en-US" sz="3200" u="sng" smtClean="0"/>
              <a:t>Fundamentals of Operational Amplifiers</a:t>
            </a:r>
          </a:p>
        </p:txBody>
      </p:sp>
      <p:sp>
        <p:nvSpPr>
          <p:cNvPr id="57347" name="Rectangle 3"/>
          <p:cNvSpPr>
            <a:spLocks noGrp="1" noChangeArrowheads="1"/>
          </p:cNvSpPr>
          <p:nvPr>
            <p:ph type="body" idx="1"/>
          </p:nvPr>
        </p:nvSpPr>
        <p:spPr>
          <a:xfrm>
            <a:off x="685800" y="1981200"/>
            <a:ext cx="7772400" cy="4343400"/>
          </a:xfrm>
        </p:spPr>
        <p:txBody>
          <a:bodyPr/>
          <a:lstStyle/>
          <a:p>
            <a:pPr eaLnBrk="1" hangingPunct="1">
              <a:buFontTx/>
              <a:buNone/>
            </a:pPr>
            <a:r>
              <a:rPr lang="en-US" smtClean="0"/>
              <a:t>In this part, we will cover the following topics:</a:t>
            </a:r>
          </a:p>
          <a:p>
            <a:pPr eaLnBrk="1" hangingPunct="1"/>
            <a:r>
              <a:rPr lang="en-US" smtClean="0"/>
              <a:t>Basic Operational Amplifier Requirements </a:t>
            </a:r>
          </a:p>
          <a:p>
            <a:pPr eaLnBrk="1" hangingPunct="1"/>
            <a:r>
              <a:rPr lang="en-US" smtClean="0"/>
              <a:t>Equivalent Circuit for Operational Amplifiers</a:t>
            </a:r>
          </a:p>
          <a:p>
            <a:pPr eaLnBrk="1" hangingPunct="1"/>
            <a:r>
              <a:rPr lang="en-US" smtClean="0"/>
              <a:t>Negative Feedback and What it Does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434" name="Object 2"/>
          <p:cNvGraphicFramePr>
            <a:graphicFrameLocks noChangeAspect="1"/>
          </p:cNvGraphicFramePr>
          <p:nvPr>
            <p:extLst>
              <p:ext uri="{D42A27DB-BD31-4B8C-83A1-F6EECF244321}">
                <p14:modId xmlns:p14="http://schemas.microsoft.com/office/powerpoint/2010/main" val="559128341"/>
              </p:ext>
            </p:extLst>
          </p:nvPr>
        </p:nvGraphicFramePr>
        <p:xfrm>
          <a:off x="4724400" y="3521075"/>
          <a:ext cx="4219575" cy="3336925"/>
        </p:xfrm>
        <a:graphic>
          <a:graphicData uri="http://schemas.openxmlformats.org/presentationml/2006/ole">
            <mc:AlternateContent xmlns:mc="http://schemas.openxmlformats.org/markup-compatibility/2006">
              <mc:Choice xmlns:v="urn:schemas-microsoft-com:vml" Requires="v">
                <p:oleObj spid="_x0000_s18443" name="VISIO" r:id="rId4" imgW="4371840" imgH="3457440" progId="">
                  <p:embed/>
                </p:oleObj>
              </mc:Choice>
              <mc:Fallback>
                <p:oleObj name="VISIO" r:id="rId4" imgW="4371840" imgH="3457440"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3521075"/>
                        <a:ext cx="4219575" cy="3336925"/>
                      </a:xfrm>
                      <a:prstGeom prst="rect">
                        <a:avLst/>
                      </a:prstGeom>
                      <a:solidFill>
                        <a:schemeClr val="accent1"/>
                      </a:solidFill>
                      <a:ln w="19050">
                        <a:solidFill>
                          <a:schemeClr val="tx1"/>
                        </a:solidFill>
                        <a:miter lim="800000"/>
                        <a:headEnd/>
                        <a:tailEnd/>
                      </a:ln>
                      <a:effectLst/>
                      <a:extLst/>
                    </p:spPr>
                  </p:pic>
                </p:oleObj>
              </mc:Fallback>
            </mc:AlternateContent>
          </a:graphicData>
        </a:graphic>
      </p:graphicFrame>
      <p:sp>
        <p:nvSpPr>
          <p:cNvPr id="18435" name="Rectangle 3"/>
          <p:cNvSpPr>
            <a:spLocks noGrp="1" noChangeArrowheads="1"/>
          </p:cNvSpPr>
          <p:nvPr>
            <p:ph type="title"/>
          </p:nvPr>
        </p:nvSpPr>
        <p:spPr>
          <a:xfrm>
            <a:off x="1371600" y="0"/>
            <a:ext cx="7772400" cy="1143000"/>
          </a:xfrm>
        </p:spPr>
        <p:txBody>
          <a:bodyPr/>
          <a:lstStyle/>
          <a:p>
            <a:pPr eaLnBrk="1" hangingPunct="1"/>
            <a:r>
              <a:rPr lang="en-US" sz="4000" smtClean="0"/>
              <a:t>Is This Reasonable? </a:t>
            </a:r>
          </a:p>
        </p:txBody>
      </p:sp>
      <p:sp>
        <p:nvSpPr>
          <p:cNvPr id="18436" name="Rectangle 4"/>
          <p:cNvSpPr>
            <a:spLocks noGrp="1" noChangeArrowheads="1"/>
          </p:cNvSpPr>
          <p:nvPr>
            <p:ph type="body" idx="1"/>
          </p:nvPr>
        </p:nvSpPr>
        <p:spPr>
          <a:xfrm>
            <a:off x="228600" y="914400"/>
            <a:ext cx="8610600" cy="3276600"/>
          </a:xfrm>
        </p:spPr>
        <p:txBody>
          <a:bodyPr/>
          <a:lstStyle/>
          <a:p>
            <a:pPr marL="0" indent="458788" eaLnBrk="1" hangingPunct="1">
              <a:lnSpc>
                <a:spcPct val="90000"/>
              </a:lnSpc>
              <a:buFontTx/>
              <a:buNone/>
            </a:pPr>
            <a:r>
              <a:rPr lang="en-US" sz="2400" smtClean="0">
                <a:cs typeface="Times New Roman" pitchFamily="18" charset="0"/>
              </a:rPr>
              <a:t>Many students who are seeing this for the first time have little trouble accepting the first assumption.  It seems reasonable to be able to have large input resistances.  However, the notion that the input voltage </a:t>
            </a:r>
            <a:r>
              <a:rPr lang="en-US" sz="2400" i="1" smtClean="0">
                <a:cs typeface="Times New Roman" pitchFamily="18" charset="0"/>
              </a:rPr>
              <a:t>v</a:t>
            </a:r>
            <a:r>
              <a:rPr lang="en-US" sz="2400" i="1" baseline="-25000" smtClean="0">
                <a:cs typeface="Times New Roman" pitchFamily="18" charset="0"/>
              </a:rPr>
              <a:t>i</a:t>
            </a:r>
            <a:r>
              <a:rPr lang="en-US" sz="2400" smtClean="0">
                <a:cs typeface="Times New Roman" pitchFamily="18" charset="0"/>
              </a:rPr>
              <a:t> will be forced to zero by something called negative feedback is harder to accept.  Some of these students are troubled by the notion that the input would be zero, which is then multiplied by a very large number to get a finite, </a:t>
            </a:r>
            <a:br>
              <a:rPr lang="en-US" sz="2400" smtClean="0">
                <a:cs typeface="Times New Roman" pitchFamily="18" charset="0"/>
              </a:rPr>
            </a:br>
            <a:r>
              <a:rPr lang="en-US" sz="2400" smtClean="0">
                <a:cs typeface="Times New Roman" pitchFamily="18" charset="0"/>
              </a:rPr>
              <a:t>nonzero output.</a:t>
            </a:r>
          </a:p>
        </p:txBody>
      </p:sp>
      <p:sp>
        <p:nvSpPr>
          <p:cNvPr id="18437" name="Text Box 5"/>
          <p:cNvSpPr txBox="1">
            <a:spLocks noChangeArrowheads="1"/>
          </p:cNvSpPr>
          <p:nvPr/>
        </p:nvSpPr>
        <p:spPr bwMode="auto">
          <a:xfrm>
            <a:off x="304800" y="4343400"/>
            <a:ext cx="4114800" cy="1900238"/>
          </a:xfrm>
          <a:prstGeom prst="rect">
            <a:avLst/>
          </a:prstGeom>
          <a:solidFill>
            <a:schemeClr val="accent1"/>
          </a:solidFill>
          <a:ln w="19050">
            <a:solidFill>
              <a:schemeClr val="tx1"/>
            </a:solidFill>
            <a:miter lim="800000"/>
            <a:headEnd/>
            <a:tailEnd/>
          </a:ln>
        </p:spPr>
        <p:txBody>
          <a:bodyPr>
            <a:spAutoFit/>
          </a:bodyPr>
          <a:lstStyle/>
          <a:p>
            <a:pPr marL="457200" indent="-457200" algn="ctr" eaLnBrk="0" hangingPunct="0">
              <a:lnSpc>
                <a:spcPct val="90000"/>
              </a:lnSpc>
              <a:spcBef>
                <a:spcPct val="20000"/>
              </a:spcBef>
            </a:pPr>
            <a:r>
              <a:rPr lang="en-US" sz="2400">
                <a:cs typeface="Times New Roman" pitchFamily="18" charset="0"/>
              </a:rPr>
              <a:t>The Two Assumptions</a:t>
            </a:r>
          </a:p>
          <a:p>
            <a:pPr marL="457200" indent="-457200" eaLnBrk="0" hangingPunct="0">
              <a:lnSpc>
                <a:spcPct val="90000"/>
              </a:lnSpc>
              <a:spcBef>
                <a:spcPct val="20000"/>
              </a:spcBef>
            </a:pPr>
            <a:r>
              <a:rPr lang="en-US" sz="2400">
                <a:cs typeface="Times New Roman" pitchFamily="18" charset="0"/>
              </a:rPr>
              <a:t>1)</a:t>
            </a:r>
            <a:r>
              <a:rPr lang="en-US" sz="2400" i="1">
                <a:cs typeface="Times New Roman" pitchFamily="18" charset="0"/>
              </a:rPr>
              <a:t> 	</a:t>
            </a:r>
            <a:r>
              <a:rPr lang="en-US" sz="2400" i="1">
                <a:latin typeface="Times New Roman" pitchFamily="18" charset="0"/>
                <a:cs typeface="Times New Roman" pitchFamily="18" charset="0"/>
              </a:rPr>
              <a:t>i</a:t>
            </a:r>
            <a:r>
              <a:rPr lang="en-US" sz="2400" i="1" baseline="-25000">
                <a:latin typeface="Times New Roman" pitchFamily="18" charset="0"/>
                <a:cs typeface="Times New Roman" pitchFamily="18" charset="0"/>
              </a:rPr>
              <a:t>-</a:t>
            </a:r>
            <a:r>
              <a:rPr lang="en-US" sz="2400">
                <a:latin typeface="Times New Roman" pitchFamily="18" charset="0"/>
                <a:cs typeface="Times New Roman" pitchFamily="18" charset="0"/>
              </a:rPr>
              <a:t> = </a:t>
            </a:r>
            <a:r>
              <a:rPr lang="en-US" sz="2400" i="1">
                <a:latin typeface="Times New Roman" pitchFamily="18" charset="0"/>
                <a:cs typeface="Times New Roman" pitchFamily="18" charset="0"/>
              </a:rPr>
              <a:t>i</a:t>
            </a:r>
            <a:r>
              <a:rPr lang="en-US" sz="2400" i="1" baseline="-25000">
                <a:latin typeface="Times New Roman" pitchFamily="18" charset="0"/>
                <a:cs typeface="Times New Roman" pitchFamily="18" charset="0"/>
              </a:rPr>
              <a:t>+</a:t>
            </a:r>
            <a:r>
              <a:rPr lang="en-US" sz="2400">
                <a:cs typeface="Times New Roman" pitchFamily="18" charset="0"/>
              </a:rPr>
              <a:t> = 0. </a:t>
            </a:r>
          </a:p>
          <a:p>
            <a:pPr marL="457200" indent="-457200" eaLnBrk="0" hangingPunct="0">
              <a:lnSpc>
                <a:spcPct val="90000"/>
              </a:lnSpc>
              <a:spcBef>
                <a:spcPct val="20000"/>
              </a:spcBef>
            </a:pPr>
            <a:r>
              <a:rPr lang="en-US" sz="2400">
                <a:cs typeface="Times New Roman" pitchFamily="18" charset="0"/>
              </a:rPr>
              <a:t>2) 	If there is negative feedback, then </a:t>
            </a:r>
            <a:r>
              <a:rPr lang="en-US" sz="2400" i="1">
                <a:latin typeface="Times New Roman" pitchFamily="18" charset="0"/>
                <a:cs typeface="Times New Roman" pitchFamily="18" charset="0"/>
              </a:rPr>
              <a:t>v</a:t>
            </a:r>
            <a:r>
              <a:rPr lang="en-US" sz="2400" i="1" baseline="-25000">
                <a:latin typeface="Times New Roman" pitchFamily="18" charset="0"/>
                <a:cs typeface="Times New Roman" pitchFamily="18" charset="0"/>
              </a:rPr>
              <a:t>-</a:t>
            </a:r>
            <a:r>
              <a:rPr lang="en-US" sz="2400">
                <a:latin typeface="Times New Roman" pitchFamily="18" charset="0"/>
                <a:cs typeface="Times New Roman" pitchFamily="18" charset="0"/>
              </a:rPr>
              <a:t> = </a:t>
            </a:r>
            <a:r>
              <a:rPr lang="en-US" sz="2400" i="1">
                <a:latin typeface="Times New Roman" pitchFamily="18" charset="0"/>
                <a:cs typeface="Times New Roman" pitchFamily="18" charset="0"/>
              </a:rPr>
              <a:t>v</a:t>
            </a:r>
            <a:r>
              <a:rPr lang="en-US" sz="2400" i="1" baseline="-25000">
                <a:latin typeface="Times New Roman" pitchFamily="18" charset="0"/>
                <a:cs typeface="Times New Roman" pitchFamily="18" charset="0"/>
              </a:rPr>
              <a:t>+</a:t>
            </a:r>
            <a:r>
              <a:rPr lang="en-US" sz="2400">
                <a:latin typeface="Times New Roman" pitchFamily="18" charset="0"/>
                <a:cs typeface="Times New Roman" pitchFamily="18" charset="0"/>
              </a:rPr>
              <a:t>.</a:t>
            </a:r>
            <a:r>
              <a:rPr lang="en-US" sz="2400">
                <a:cs typeface="Times New Roman" pitchFamily="18" charset="0"/>
              </a:rPr>
              <a:t>  If not, the output saturates.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458" name="Object 2"/>
          <p:cNvGraphicFramePr>
            <a:graphicFrameLocks noChangeAspect="1"/>
          </p:cNvGraphicFramePr>
          <p:nvPr>
            <p:extLst>
              <p:ext uri="{D42A27DB-BD31-4B8C-83A1-F6EECF244321}">
                <p14:modId xmlns:p14="http://schemas.microsoft.com/office/powerpoint/2010/main" val="293907314"/>
              </p:ext>
            </p:extLst>
          </p:nvPr>
        </p:nvGraphicFramePr>
        <p:xfrm>
          <a:off x="4724400" y="3521075"/>
          <a:ext cx="4219575" cy="3336925"/>
        </p:xfrm>
        <a:graphic>
          <a:graphicData uri="http://schemas.openxmlformats.org/presentationml/2006/ole">
            <mc:AlternateContent xmlns:mc="http://schemas.openxmlformats.org/markup-compatibility/2006">
              <mc:Choice xmlns:v="urn:schemas-microsoft-com:vml" Requires="v">
                <p:oleObj spid="_x0000_s19467" name="VISIO" r:id="rId4" imgW="4371840" imgH="3457440" progId="">
                  <p:embed/>
                </p:oleObj>
              </mc:Choice>
              <mc:Fallback>
                <p:oleObj name="VISIO" r:id="rId4" imgW="4371840" imgH="3457440"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3521075"/>
                        <a:ext cx="4219575" cy="3336925"/>
                      </a:xfrm>
                      <a:prstGeom prst="rect">
                        <a:avLst/>
                      </a:prstGeom>
                      <a:solidFill>
                        <a:schemeClr val="accent1"/>
                      </a:solidFill>
                      <a:ln w="19050">
                        <a:solidFill>
                          <a:schemeClr val="tx1"/>
                        </a:solidFill>
                        <a:miter lim="800000"/>
                        <a:headEnd/>
                        <a:tailEnd/>
                      </a:ln>
                      <a:effectLst/>
                      <a:extLst/>
                    </p:spPr>
                  </p:pic>
                </p:oleObj>
              </mc:Fallback>
            </mc:AlternateContent>
          </a:graphicData>
        </a:graphic>
      </p:graphicFrame>
      <p:sp>
        <p:nvSpPr>
          <p:cNvPr id="19459" name="Rectangle 3"/>
          <p:cNvSpPr>
            <a:spLocks noGrp="1" noChangeArrowheads="1"/>
          </p:cNvSpPr>
          <p:nvPr>
            <p:ph type="title"/>
          </p:nvPr>
        </p:nvSpPr>
        <p:spPr>
          <a:xfrm>
            <a:off x="2514600" y="0"/>
            <a:ext cx="6629400" cy="1143000"/>
          </a:xfrm>
        </p:spPr>
        <p:txBody>
          <a:bodyPr/>
          <a:lstStyle/>
          <a:p>
            <a:pPr eaLnBrk="1" hangingPunct="1"/>
            <a:r>
              <a:rPr lang="en-US" sz="4000" smtClean="0"/>
              <a:t>Is This Reasonable? Yes!</a:t>
            </a:r>
          </a:p>
        </p:txBody>
      </p:sp>
      <p:sp>
        <p:nvSpPr>
          <p:cNvPr id="19460" name="Rectangle 4"/>
          <p:cNvSpPr>
            <a:spLocks noGrp="1" noChangeArrowheads="1"/>
          </p:cNvSpPr>
          <p:nvPr>
            <p:ph type="body" idx="1"/>
          </p:nvPr>
        </p:nvSpPr>
        <p:spPr>
          <a:xfrm>
            <a:off x="304800" y="914400"/>
            <a:ext cx="8610600" cy="2971800"/>
          </a:xfrm>
        </p:spPr>
        <p:txBody>
          <a:bodyPr/>
          <a:lstStyle/>
          <a:p>
            <a:pPr marL="0" indent="458788" eaLnBrk="1" hangingPunct="1">
              <a:lnSpc>
                <a:spcPct val="90000"/>
              </a:lnSpc>
              <a:buFontTx/>
              <a:buNone/>
            </a:pPr>
            <a:r>
              <a:rPr lang="en-US" sz="2400" smtClean="0">
                <a:cs typeface="Times New Roman" pitchFamily="18" charset="0"/>
              </a:rPr>
              <a:t>The notion that the input voltage </a:t>
            </a:r>
            <a:r>
              <a:rPr lang="en-US" sz="2400" i="1" smtClean="0">
                <a:cs typeface="Times New Roman" pitchFamily="18" charset="0"/>
              </a:rPr>
              <a:t>v</a:t>
            </a:r>
            <a:r>
              <a:rPr lang="en-US" sz="2400" i="1" baseline="-25000" smtClean="0">
                <a:cs typeface="Times New Roman" pitchFamily="18" charset="0"/>
              </a:rPr>
              <a:t>i</a:t>
            </a:r>
            <a:r>
              <a:rPr lang="en-US" sz="2400" smtClean="0">
                <a:cs typeface="Times New Roman" pitchFamily="18" charset="0"/>
              </a:rPr>
              <a:t> is forced to zero by something called negative feedback is an approximation.  It is actually forced to be very small, because the gain is so large.  Thus, a very small input, which is almost zero, is then multiplied by a very large number, to get a finite, nonzero output.</a:t>
            </a:r>
          </a:p>
          <a:p>
            <a:pPr marL="0" indent="458788" eaLnBrk="1" hangingPunct="1">
              <a:lnSpc>
                <a:spcPct val="90000"/>
              </a:lnSpc>
              <a:buFontTx/>
              <a:buNone/>
            </a:pPr>
            <a:r>
              <a:rPr lang="en-US" sz="2400" smtClean="0">
                <a:cs typeface="Times New Roman" pitchFamily="18" charset="0"/>
              </a:rPr>
              <a:t>To understand this better, we need to understand negative feedback better.</a:t>
            </a:r>
          </a:p>
        </p:txBody>
      </p:sp>
      <p:sp>
        <p:nvSpPr>
          <p:cNvPr id="19461" name="Text Box 6"/>
          <p:cNvSpPr txBox="1">
            <a:spLocks noChangeArrowheads="1"/>
          </p:cNvSpPr>
          <p:nvPr/>
        </p:nvSpPr>
        <p:spPr bwMode="auto">
          <a:xfrm>
            <a:off x="304800" y="4343400"/>
            <a:ext cx="4114800" cy="1900238"/>
          </a:xfrm>
          <a:prstGeom prst="rect">
            <a:avLst/>
          </a:prstGeom>
          <a:solidFill>
            <a:schemeClr val="accent1"/>
          </a:solidFill>
          <a:ln w="19050">
            <a:solidFill>
              <a:schemeClr val="tx1"/>
            </a:solidFill>
            <a:miter lim="800000"/>
            <a:headEnd/>
            <a:tailEnd/>
          </a:ln>
        </p:spPr>
        <p:txBody>
          <a:bodyPr>
            <a:spAutoFit/>
          </a:bodyPr>
          <a:lstStyle/>
          <a:p>
            <a:pPr marL="457200" indent="-457200" algn="ctr" eaLnBrk="0" hangingPunct="0">
              <a:lnSpc>
                <a:spcPct val="90000"/>
              </a:lnSpc>
              <a:spcBef>
                <a:spcPct val="20000"/>
              </a:spcBef>
            </a:pPr>
            <a:r>
              <a:rPr lang="en-US" sz="2400">
                <a:cs typeface="Times New Roman" pitchFamily="18" charset="0"/>
              </a:rPr>
              <a:t>The Two Assumptions</a:t>
            </a:r>
          </a:p>
          <a:p>
            <a:pPr marL="457200" indent="-457200" eaLnBrk="0" hangingPunct="0">
              <a:lnSpc>
                <a:spcPct val="90000"/>
              </a:lnSpc>
              <a:spcBef>
                <a:spcPct val="20000"/>
              </a:spcBef>
            </a:pPr>
            <a:r>
              <a:rPr lang="en-US" sz="2400">
                <a:cs typeface="Times New Roman" pitchFamily="18" charset="0"/>
              </a:rPr>
              <a:t>1)</a:t>
            </a:r>
            <a:r>
              <a:rPr lang="en-US" sz="2400" i="1">
                <a:cs typeface="Times New Roman" pitchFamily="18" charset="0"/>
              </a:rPr>
              <a:t> 	</a:t>
            </a:r>
            <a:r>
              <a:rPr lang="en-US" sz="2400" i="1">
                <a:latin typeface="Times New Roman" pitchFamily="18" charset="0"/>
                <a:cs typeface="Times New Roman" pitchFamily="18" charset="0"/>
              </a:rPr>
              <a:t>i</a:t>
            </a:r>
            <a:r>
              <a:rPr lang="en-US" sz="2400" i="1" baseline="-25000">
                <a:latin typeface="Times New Roman" pitchFamily="18" charset="0"/>
                <a:cs typeface="Times New Roman" pitchFamily="18" charset="0"/>
              </a:rPr>
              <a:t>-</a:t>
            </a:r>
            <a:r>
              <a:rPr lang="en-US" sz="2400">
                <a:latin typeface="Times New Roman" pitchFamily="18" charset="0"/>
                <a:cs typeface="Times New Roman" pitchFamily="18" charset="0"/>
              </a:rPr>
              <a:t> = </a:t>
            </a:r>
            <a:r>
              <a:rPr lang="en-US" sz="2400" i="1">
                <a:latin typeface="Times New Roman" pitchFamily="18" charset="0"/>
                <a:cs typeface="Times New Roman" pitchFamily="18" charset="0"/>
              </a:rPr>
              <a:t>i</a:t>
            </a:r>
            <a:r>
              <a:rPr lang="en-US" sz="2400" i="1" baseline="-25000">
                <a:latin typeface="Times New Roman" pitchFamily="18" charset="0"/>
                <a:cs typeface="Times New Roman" pitchFamily="18" charset="0"/>
              </a:rPr>
              <a:t>+</a:t>
            </a:r>
            <a:r>
              <a:rPr lang="en-US" sz="2400">
                <a:cs typeface="Times New Roman" pitchFamily="18" charset="0"/>
              </a:rPr>
              <a:t> = 0. </a:t>
            </a:r>
          </a:p>
          <a:p>
            <a:pPr marL="457200" indent="-457200" eaLnBrk="0" hangingPunct="0">
              <a:lnSpc>
                <a:spcPct val="90000"/>
              </a:lnSpc>
              <a:spcBef>
                <a:spcPct val="20000"/>
              </a:spcBef>
            </a:pPr>
            <a:r>
              <a:rPr lang="en-US" sz="2400">
                <a:cs typeface="Times New Roman" pitchFamily="18" charset="0"/>
              </a:rPr>
              <a:t>2) 	If there is negative feedback, then </a:t>
            </a:r>
            <a:r>
              <a:rPr lang="en-US" sz="2400" i="1">
                <a:latin typeface="Times New Roman" pitchFamily="18" charset="0"/>
                <a:cs typeface="Times New Roman" pitchFamily="18" charset="0"/>
              </a:rPr>
              <a:t>v</a:t>
            </a:r>
            <a:r>
              <a:rPr lang="en-US" sz="2400" i="1" baseline="-25000">
                <a:latin typeface="Times New Roman" pitchFamily="18" charset="0"/>
                <a:cs typeface="Times New Roman" pitchFamily="18" charset="0"/>
              </a:rPr>
              <a:t>-</a:t>
            </a:r>
            <a:r>
              <a:rPr lang="en-US" sz="2400">
                <a:latin typeface="Times New Roman" pitchFamily="18" charset="0"/>
                <a:cs typeface="Times New Roman" pitchFamily="18" charset="0"/>
              </a:rPr>
              <a:t> = </a:t>
            </a:r>
            <a:r>
              <a:rPr lang="en-US" sz="2400" i="1">
                <a:latin typeface="Times New Roman" pitchFamily="18" charset="0"/>
                <a:cs typeface="Times New Roman" pitchFamily="18" charset="0"/>
              </a:rPr>
              <a:t>v</a:t>
            </a:r>
            <a:r>
              <a:rPr lang="en-US" sz="2400" i="1" baseline="-25000">
                <a:latin typeface="Times New Roman" pitchFamily="18" charset="0"/>
                <a:cs typeface="Times New Roman" pitchFamily="18" charset="0"/>
              </a:rPr>
              <a:t>+</a:t>
            </a:r>
            <a:r>
              <a:rPr lang="en-US" sz="2400">
                <a:latin typeface="Times New Roman" pitchFamily="18" charset="0"/>
                <a:cs typeface="Times New Roman" pitchFamily="18" charset="0"/>
              </a:rPr>
              <a:t>.</a:t>
            </a:r>
            <a:r>
              <a:rPr lang="en-US" sz="2400">
                <a:cs typeface="Times New Roman" pitchFamily="18" charset="0"/>
              </a:rPr>
              <a:t>  If not, the output saturates.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a:xfrm>
            <a:off x="2438400" y="0"/>
            <a:ext cx="6705600" cy="1524000"/>
          </a:xfrm>
        </p:spPr>
        <p:txBody>
          <a:bodyPr/>
          <a:lstStyle/>
          <a:p>
            <a:pPr eaLnBrk="1" hangingPunct="1"/>
            <a:r>
              <a:rPr lang="en-US" sz="4000" smtClean="0"/>
              <a:t>Negative Feedback – Signal Flow Diagrams</a:t>
            </a:r>
          </a:p>
        </p:txBody>
      </p:sp>
      <p:sp>
        <p:nvSpPr>
          <p:cNvPr id="20484" name="Rectangle 3"/>
          <p:cNvSpPr>
            <a:spLocks noGrp="1" noChangeArrowheads="1"/>
          </p:cNvSpPr>
          <p:nvPr>
            <p:ph type="body" idx="1"/>
          </p:nvPr>
        </p:nvSpPr>
        <p:spPr>
          <a:xfrm>
            <a:off x="228600" y="1524000"/>
            <a:ext cx="8610600" cy="3657600"/>
          </a:xfrm>
        </p:spPr>
        <p:txBody>
          <a:bodyPr/>
          <a:lstStyle/>
          <a:p>
            <a:pPr marL="0" indent="458788" eaLnBrk="1" hangingPunct="1">
              <a:lnSpc>
                <a:spcPct val="90000"/>
              </a:lnSpc>
              <a:buFontTx/>
              <a:buNone/>
            </a:pPr>
            <a:r>
              <a:rPr lang="en-US" sz="2400" smtClean="0">
                <a:cs typeface="Times New Roman" pitchFamily="18" charset="0"/>
              </a:rPr>
              <a:t>Engineers have developed a way of looking at signals called the </a:t>
            </a:r>
            <a:r>
              <a:rPr lang="en-US" sz="2400" u="sng" smtClean="0">
                <a:cs typeface="Times New Roman" pitchFamily="18" charset="0"/>
              </a:rPr>
              <a:t>signal flow diagram</a:t>
            </a:r>
            <a:r>
              <a:rPr lang="en-US" sz="2400" smtClean="0">
                <a:cs typeface="Times New Roman" pitchFamily="18" charset="0"/>
              </a:rPr>
              <a:t>.  This is not a schematic, and does not represent wire and specific components.  A line represents a path that a signal might follow.  The signals can be voltages or currents.  Therefore, we will label the signals with the symbol </a:t>
            </a:r>
            <a:r>
              <a:rPr lang="en-US" sz="2400" i="1" smtClean="0">
                <a:latin typeface="Times New Roman" pitchFamily="18" charset="0"/>
                <a:cs typeface="Times New Roman" pitchFamily="18" charset="0"/>
              </a:rPr>
              <a:t>x</a:t>
            </a:r>
            <a:r>
              <a:rPr lang="en-US" sz="2400" smtClean="0">
                <a:cs typeface="Times New Roman" pitchFamily="18" charset="0"/>
              </a:rPr>
              <a:t>.</a:t>
            </a:r>
          </a:p>
          <a:p>
            <a:pPr marL="0" indent="458788" eaLnBrk="1" hangingPunct="1">
              <a:lnSpc>
                <a:spcPct val="90000"/>
              </a:lnSpc>
              <a:buFontTx/>
              <a:buNone/>
            </a:pPr>
            <a:r>
              <a:rPr lang="en-US" sz="2400" smtClean="0">
                <a:cs typeface="Times New Roman" pitchFamily="18" charset="0"/>
              </a:rPr>
              <a:t>In the signal flow diagram shown below, there is an input signal, </a:t>
            </a:r>
            <a:r>
              <a:rPr lang="en-US" sz="2400" i="1" smtClean="0">
                <a:latin typeface="Times New Roman" pitchFamily="18" charset="0"/>
                <a:cs typeface="Times New Roman" pitchFamily="18" charset="0"/>
              </a:rPr>
              <a:t>x</a:t>
            </a:r>
            <a:r>
              <a:rPr lang="en-US" sz="2400" i="1" baseline="-25000" smtClean="0">
                <a:latin typeface="Times New Roman" pitchFamily="18" charset="0"/>
                <a:cs typeface="Times New Roman" pitchFamily="18" charset="0"/>
              </a:rPr>
              <a:t>i</a:t>
            </a:r>
            <a:r>
              <a:rPr lang="en-US" sz="2400" smtClean="0">
                <a:cs typeface="Times New Roman" pitchFamily="18" charset="0"/>
              </a:rPr>
              <a:t>.  This signal flows into an amplifier with gain </a:t>
            </a:r>
            <a:r>
              <a:rPr lang="en-US" sz="2400" i="1" smtClean="0">
                <a:latin typeface="Times New Roman" pitchFamily="18" charset="0"/>
                <a:cs typeface="Times New Roman" pitchFamily="18" charset="0"/>
              </a:rPr>
              <a:t>A</a:t>
            </a:r>
            <a:r>
              <a:rPr lang="en-US" sz="2400" smtClean="0">
                <a:cs typeface="Times New Roman" pitchFamily="18" charset="0"/>
              </a:rPr>
              <a:t>, which is shown with a triangle.  This produces an output signal </a:t>
            </a:r>
            <a:r>
              <a:rPr lang="en-US" sz="2400" i="1" smtClean="0">
                <a:latin typeface="Times New Roman" pitchFamily="18" charset="0"/>
                <a:cs typeface="Times New Roman" pitchFamily="18" charset="0"/>
              </a:rPr>
              <a:t>x</a:t>
            </a:r>
            <a:r>
              <a:rPr lang="en-US" sz="2400" i="1" baseline="-25000" smtClean="0">
                <a:latin typeface="Times New Roman" pitchFamily="18" charset="0"/>
                <a:cs typeface="Times New Roman" pitchFamily="18" charset="0"/>
              </a:rPr>
              <a:t>o</a:t>
            </a:r>
            <a:r>
              <a:rPr lang="en-US" sz="2400" smtClean="0">
                <a:cs typeface="Times New Roman" pitchFamily="18" charset="0"/>
              </a:rPr>
              <a:t>.  The input is multiplied by the gain, to give the output.</a:t>
            </a:r>
          </a:p>
        </p:txBody>
      </p:sp>
      <p:sp>
        <p:nvSpPr>
          <p:cNvPr id="20485" name="Text Box 4"/>
          <p:cNvSpPr txBox="1">
            <a:spLocks noChangeArrowheads="1"/>
          </p:cNvSpPr>
          <p:nvPr/>
        </p:nvSpPr>
        <p:spPr bwMode="auto">
          <a:xfrm>
            <a:off x="4953000" y="5715000"/>
            <a:ext cx="3048000" cy="476250"/>
          </a:xfrm>
          <a:prstGeom prst="rect">
            <a:avLst/>
          </a:prstGeom>
          <a:solidFill>
            <a:schemeClr val="accent1"/>
          </a:solidFill>
          <a:ln w="19050">
            <a:solidFill>
              <a:schemeClr val="tx1"/>
            </a:solidFill>
            <a:miter lim="800000"/>
            <a:headEnd/>
            <a:tailEnd/>
          </a:ln>
        </p:spPr>
        <p:txBody>
          <a:bodyPr/>
          <a:lstStyle/>
          <a:p>
            <a:pPr eaLnBrk="0" hangingPunct="0">
              <a:spcBef>
                <a:spcPct val="50000"/>
              </a:spcBef>
            </a:pPr>
            <a:r>
              <a:rPr lang="en-US" sz="2400">
                <a:solidFill>
                  <a:schemeClr val="bg2"/>
                </a:solidFill>
                <a:latin typeface="Times New Roman" pitchFamily="18" charset="0"/>
              </a:rPr>
              <a:t>Signal Flow Diagram</a:t>
            </a:r>
          </a:p>
        </p:txBody>
      </p:sp>
      <p:graphicFrame>
        <p:nvGraphicFramePr>
          <p:cNvPr id="20482" name="Object 5"/>
          <p:cNvGraphicFramePr>
            <a:graphicFrameLocks noChangeAspect="1"/>
          </p:cNvGraphicFramePr>
          <p:nvPr>
            <p:extLst>
              <p:ext uri="{D42A27DB-BD31-4B8C-83A1-F6EECF244321}">
                <p14:modId xmlns:p14="http://schemas.microsoft.com/office/powerpoint/2010/main" val="3700788579"/>
              </p:ext>
            </p:extLst>
          </p:nvPr>
        </p:nvGraphicFramePr>
        <p:xfrm>
          <a:off x="457200" y="5410200"/>
          <a:ext cx="4495800" cy="1235075"/>
        </p:xfrm>
        <a:graphic>
          <a:graphicData uri="http://schemas.openxmlformats.org/presentationml/2006/ole">
            <mc:AlternateContent xmlns:mc="http://schemas.openxmlformats.org/markup-compatibility/2006">
              <mc:Choice xmlns:v="urn:schemas-microsoft-com:vml" Requires="v">
                <p:oleObj spid="_x0000_s20491" name="VISIO" r:id="rId4" imgW="3453840" imgH="948960" progId="">
                  <p:embed/>
                </p:oleObj>
              </mc:Choice>
              <mc:Fallback>
                <p:oleObj name="VISIO" r:id="rId4" imgW="3453840" imgH="948960" progId="">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5410200"/>
                        <a:ext cx="4495800" cy="1235075"/>
                      </a:xfrm>
                      <a:prstGeom prst="rect">
                        <a:avLst/>
                      </a:prstGeom>
                      <a:solidFill>
                        <a:schemeClr val="accent1"/>
                      </a:solidFill>
                      <a:ln w="19050">
                        <a:solidFill>
                          <a:schemeClr val="tx1"/>
                        </a:solidFill>
                        <a:miter lim="800000"/>
                        <a:headEnd/>
                        <a:tailEnd/>
                      </a:ln>
                      <a:effectLst/>
                      <a:extLst/>
                    </p:spPr>
                  </p:pic>
                </p:oleObj>
              </mc:Fallback>
            </mc:AlternateContent>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a:xfrm>
            <a:off x="2438400" y="0"/>
            <a:ext cx="6705600" cy="1524000"/>
          </a:xfrm>
        </p:spPr>
        <p:txBody>
          <a:bodyPr/>
          <a:lstStyle/>
          <a:p>
            <a:pPr eaLnBrk="1" hangingPunct="1"/>
            <a:r>
              <a:rPr lang="en-US" sz="4000" smtClean="0"/>
              <a:t>Negative Feedback – Signal Flow Diagrams</a:t>
            </a:r>
          </a:p>
        </p:txBody>
      </p:sp>
      <p:sp>
        <p:nvSpPr>
          <p:cNvPr id="21508" name="Rectangle 3"/>
          <p:cNvSpPr>
            <a:spLocks noGrp="1" noChangeArrowheads="1"/>
          </p:cNvSpPr>
          <p:nvPr>
            <p:ph type="body" idx="1"/>
          </p:nvPr>
        </p:nvSpPr>
        <p:spPr>
          <a:xfrm>
            <a:off x="304800" y="1371600"/>
            <a:ext cx="8610600" cy="3200400"/>
          </a:xfrm>
        </p:spPr>
        <p:txBody>
          <a:bodyPr/>
          <a:lstStyle/>
          <a:p>
            <a:pPr marL="0" indent="458788" eaLnBrk="1" hangingPunct="1">
              <a:buFontTx/>
              <a:buNone/>
            </a:pPr>
            <a:r>
              <a:rPr lang="en-US" sz="2400" smtClean="0">
                <a:cs typeface="Times New Roman" pitchFamily="18" charset="0"/>
              </a:rPr>
              <a:t>Now, let’s add negative feedback to our </a:t>
            </a:r>
            <a:r>
              <a:rPr lang="en-US" sz="2400" u="sng" smtClean="0">
                <a:cs typeface="Times New Roman" pitchFamily="18" charset="0"/>
              </a:rPr>
              <a:t>signal flow diagram</a:t>
            </a:r>
            <a:r>
              <a:rPr lang="en-US" sz="2400" smtClean="0">
                <a:cs typeface="Times New Roman" pitchFamily="18" charset="0"/>
              </a:rPr>
              <a:t>.   In the signal flow diagram shown below, we add another amplifier.  This amplifier has a gain which is conventionally called </a:t>
            </a:r>
            <a:r>
              <a:rPr lang="en-US" sz="2400" i="1" smtClean="0">
                <a:latin typeface="Symbol" pitchFamily="18" charset="2"/>
                <a:cs typeface="Times New Roman" pitchFamily="18" charset="0"/>
              </a:rPr>
              <a:t>b</a:t>
            </a:r>
            <a:r>
              <a:rPr lang="en-US" sz="2400" smtClean="0">
                <a:cs typeface="Times New Roman" pitchFamily="18" charset="0"/>
              </a:rPr>
              <a:t>.  This amplifier amplifies the output signal, to produce a feedback signal, </a:t>
            </a:r>
            <a:r>
              <a:rPr lang="en-US" sz="2400" i="1" smtClean="0">
                <a:latin typeface="Times New Roman" pitchFamily="18" charset="0"/>
                <a:cs typeface="Times New Roman" pitchFamily="18" charset="0"/>
              </a:rPr>
              <a:t>x</a:t>
            </a:r>
            <a:r>
              <a:rPr lang="en-US" sz="2400" i="1" baseline="-25000" smtClean="0">
                <a:latin typeface="Times New Roman" pitchFamily="18" charset="0"/>
                <a:cs typeface="Times New Roman" pitchFamily="18" charset="0"/>
              </a:rPr>
              <a:t>f</a:t>
            </a:r>
            <a:r>
              <a:rPr lang="en-US" sz="2400" smtClean="0">
                <a:cs typeface="Times New Roman" pitchFamily="18" charset="0"/>
              </a:rPr>
              <a:t>.  Finally, this feedback signal is subtracted from the input signal.  The symbol for this action is called a summing point or a summing junction. The signs at the junction indicate the signs for the summation.</a:t>
            </a:r>
          </a:p>
        </p:txBody>
      </p:sp>
      <p:graphicFrame>
        <p:nvGraphicFramePr>
          <p:cNvPr id="21506" name="Object 4"/>
          <p:cNvGraphicFramePr>
            <a:graphicFrameLocks noChangeAspect="1"/>
          </p:cNvGraphicFramePr>
          <p:nvPr>
            <p:extLst>
              <p:ext uri="{D42A27DB-BD31-4B8C-83A1-F6EECF244321}">
                <p14:modId xmlns:p14="http://schemas.microsoft.com/office/powerpoint/2010/main" val="3947873214"/>
              </p:ext>
            </p:extLst>
          </p:nvPr>
        </p:nvGraphicFramePr>
        <p:xfrm>
          <a:off x="1447800" y="4376738"/>
          <a:ext cx="5826125" cy="2481262"/>
        </p:xfrm>
        <a:graphic>
          <a:graphicData uri="http://schemas.openxmlformats.org/presentationml/2006/ole">
            <mc:AlternateContent xmlns:mc="http://schemas.openxmlformats.org/markup-compatibility/2006">
              <mc:Choice xmlns:v="urn:schemas-microsoft-com:vml" Requires="v">
                <p:oleObj spid="_x0000_s21515" name="VISIO" r:id="rId4" imgW="4911120" imgH="2091960" progId="">
                  <p:embed/>
                </p:oleObj>
              </mc:Choice>
              <mc:Fallback>
                <p:oleObj name="VISIO" r:id="rId4" imgW="4911120" imgH="2091960"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7800" y="4376738"/>
                        <a:ext cx="5826125" cy="2481262"/>
                      </a:xfrm>
                      <a:prstGeom prst="rect">
                        <a:avLst/>
                      </a:prstGeom>
                      <a:solidFill>
                        <a:schemeClr val="accent1"/>
                      </a:solidFill>
                      <a:ln w="19050">
                        <a:solidFill>
                          <a:schemeClr val="tx1"/>
                        </a:solidFill>
                        <a:miter lim="800000"/>
                        <a:headEnd/>
                        <a:tailEnd/>
                      </a:ln>
                      <a:effectLst/>
                      <a:extLst/>
                    </p:spPr>
                  </p:pic>
                </p:oleObj>
              </mc:Fallback>
            </mc:AlternateContent>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a:xfrm>
            <a:off x="609600" y="304800"/>
            <a:ext cx="7772400" cy="1524000"/>
          </a:xfrm>
        </p:spPr>
        <p:txBody>
          <a:bodyPr/>
          <a:lstStyle/>
          <a:p>
            <a:pPr eaLnBrk="1" hangingPunct="1"/>
            <a:r>
              <a:rPr lang="en-US" sz="4000" smtClean="0"/>
              <a:t>Negative Feedback – Definition</a:t>
            </a:r>
          </a:p>
        </p:txBody>
      </p:sp>
      <p:sp>
        <p:nvSpPr>
          <p:cNvPr id="22532" name="Rectangle 3"/>
          <p:cNvSpPr>
            <a:spLocks noGrp="1" noChangeArrowheads="1"/>
          </p:cNvSpPr>
          <p:nvPr>
            <p:ph type="body" idx="1"/>
          </p:nvPr>
        </p:nvSpPr>
        <p:spPr>
          <a:xfrm>
            <a:off x="228600" y="1981200"/>
            <a:ext cx="8610600" cy="2133600"/>
          </a:xfrm>
        </p:spPr>
        <p:txBody>
          <a:bodyPr/>
          <a:lstStyle/>
          <a:p>
            <a:pPr marL="0" indent="458788" eaLnBrk="1" hangingPunct="1">
              <a:buFontTx/>
              <a:buNone/>
            </a:pPr>
            <a:r>
              <a:rPr lang="en-US" sz="2400" smtClean="0">
                <a:cs typeface="Times New Roman" pitchFamily="18" charset="0"/>
              </a:rPr>
              <a:t>At this point, we can define negative feedback.  </a:t>
            </a:r>
            <a:r>
              <a:rPr lang="en-US" sz="2400" u="sng" smtClean="0">
                <a:solidFill>
                  <a:srgbClr val="FF0000"/>
                </a:solidFill>
                <a:cs typeface="Times New Roman" pitchFamily="18" charset="0"/>
              </a:rPr>
              <a:t>Negative feedback</a:t>
            </a:r>
            <a:r>
              <a:rPr lang="en-US" sz="2400" smtClean="0">
                <a:cs typeface="Times New Roman" pitchFamily="18" charset="0"/>
              </a:rPr>
              <a:t> is when a portion of the output is taken, returned to the input, and </a:t>
            </a:r>
            <a:r>
              <a:rPr lang="en-US" sz="2400" u="sng" smtClean="0">
                <a:solidFill>
                  <a:srgbClr val="FF0000"/>
                </a:solidFill>
                <a:cs typeface="Times New Roman" pitchFamily="18" charset="0"/>
              </a:rPr>
              <a:t>subtracted</a:t>
            </a:r>
            <a:r>
              <a:rPr lang="en-US" sz="2400" smtClean="0">
                <a:cs typeface="Times New Roman" pitchFamily="18" charset="0"/>
              </a:rPr>
              <a:t> from this input.  </a:t>
            </a:r>
          </a:p>
          <a:p>
            <a:pPr marL="0" indent="458788" eaLnBrk="1" hangingPunct="1">
              <a:buFontTx/>
              <a:buNone/>
            </a:pPr>
            <a:r>
              <a:rPr lang="en-US" sz="2400" smtClean="0">
                <a:cs typeface="Times New Roman" pitchFamily="18" charset="0"/>
              </a:rPr>
              <a:t>If we were to </a:t>
            </a:r>
            <a:r>
              <a:rPr lang="en-US" sz="2400" u="sng" smtClean="0">
                <a:cs typeface="Times New Roman" pitchFamily="18" charset="0"/>
              </a:rPr>
              <a:t>add</a:t>
            </a:r>
            <a:r>
              <a:rPr lang="en-US" sz="2400" smtClean="0">
                <a:cs typeface="Times New Roman" pitchFamily="18" charset="0"/>
              </a:rPr>
              <a:t> it to the input, we would call it </a:t>
            </a:r>
            <a:r>
              <a:rPr lang="en-US" sz="2400" u="sng" smtClean="0">
                <a:cs typeface="Times New Roman" pitchFamily="18" charset="0"/>
              </a:rPr>
              <a:t>positive feedback</a:t>
            </a:r>
            <a:r>
              <a:rPr lang="en-US" sz="2400" smtClean="0">
                <a:cs typeface="Times New Roman" pitchFamily="18" charset="0"/>
              </a:rPr>
              <a:t>.</a:t>
            </a:r>
          </a:p>
        </p:txBody>
      </p:sp>
      <p:graphicFrame>
        <p:nvGraphicFramePr>
          <p:cNvPr id="22530" name="Object 4"/>
          <p:cNvGraphicFramePr>
            <a:graphicFrameLocks noChangeAspect="1"/>
          </p:cNvGraphicFramePr>
          <p:nvPr>
            <p:extLst>
              <p:ext uri="{D42A27DB-BD31-4B8C-83A1-F6EECF244321}">
                <p14:modId xmlns:p14="http://schemas.microsoft.com/office/powerpoint/2010/main" val="1978153812"/>
              </p:ext>
            </p:extLst>
          </p:nvPr>
        </p:nvGraphicFramePr>
        <p:xfrm>
          <a:off x="1447800" y="4376738"/>
          <a:ext cx="5826125" cy="2481262"/>
        </p:xfrm>
        <a:graphic>
          <a:graphicData uri="http://schemas.openxmlformats.org/presentationml/2006/ole">
            <mc:AlternateContent xmlns:mc="http://schemas.openxmlformats.org/markup-compatibility/2006">
              <mc:Choice xmlns:v="urn:schemas-microsoft-com:vml" Requires="v">
                <p:oleObj spid="_x0000_s22539" name="VISIO" r:id="rId4" imgW="4911120" imgH="2091960" progId="">
                  <p:embed/>
                </p:oleObj>
              </mc:Choice>
              <mc:Fallback>
                <p:oleObj name="VISIO" r:id="rId4" imgW="4911120" imgH="2091960"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7800" y="4376738"/>
                        <a:ext cx="5826125" cy="2481262"/>
                      </a:xfrm>
                      <a:prstGeom prst="rect">
                        <a:avLst/>
                      </a:prstGeom>
                      <a:solidFill>
                        <a:schemeClr val="accent1"/>
                      </a:solidFill>
                      <a:ln w="19050">
                        <a:solidFill>
                          <a:schemeClr val="tx1"/>
                        </a:solidFill>
                        <a:miter lim="800000"/>
                        <a:headEnd/>
                        <a:tailEnd/>
                      </a:ln>
                      <a:effectLst/>
                      <a:extLst/>
                    </p:spPr>
                  </p:pic>
                </p:oleObj>
              </mc:Fallback>
            </mc:AlternateContent>
          </a:graphicData>
        </a:graphic>
      </p:graphicFrame>
      <p:sp>
        <p:nvSpPr>
          <p:cNvPr id="22533" name="Line 5"/>
          <p:cNvSpPr>
            <a:spLocks noChangeShapeType="1"/>
          </p:cNvSpPr>
          <p:nvPr/>
        </p:nvSpPr>
        <p:spPr bwMode="auto">
          <a:xfrm>
            <a:off x="2286000" y="3048000"/>
            <a:ext cx="762000" cy="2209800"/>
          </a:xfrm>
          <a:prstGeom prst="line">
            <a:avLst/>
          </a:prstGeom>
          <a:noFill/>
          <a:ln w="38100">
            <a:solidFill>
              <a:srgbClr val="FF0000"/>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a:xfrm>
            <a:off x="609600" y="304800"/>
            <a:ext cx="7772400" cy="1524000"/>
          </a:xfrm>
        </p:spPr>
        <p:txBody>
          <a:bodyPr/>
          <a:lstStyle/>
          <a:p>
            <a:pPr eaLnBrk="1" hangingPunct="1"/>
            <a:r>
              <a:rPr lang="en-US" sz="4000" smtClean="0"/>
              <a:t>Negative Feedback – Notes</a:t>
            </a:r>
          </a:p>
        </p:txBody>
      </p:sp>
      <p:sp>
        <p:nvSpPr>
          <p:cNvPr id="23556" name="Rectangle 3"/>
          <p:cNvSpPr>
            <a:spLocks noGrp="1" noChangeArrowheads="1"/>
          </p:cNvSpPr>
          <p:nvPr>
            <p:ph type="body" idx="1"/>
          </p:nvPr>
        </p:nvSpPr>
        <p:spPr>
          <a:xfrm>
            <a:off x="228600" y="1524000"/>
            <a:ext cx="8610600" cy="2667000"/>
          </a:xfrm>
        </p:spPr>
        <p:txBody>
          <a:bodyPr/>
          <a:lstStyle/>
          <a:p>
            <a:pPr marL="0" indent="458788" eaLnBrk="1" hangingPunct="1">
              <a:lnSpc>
                <a:spcPct val="90000"/>
              </a:lnSpc>
              <a:buFontTx/>
              <a:buNone/>
            </a:pPr>
            <a:r>
              <a:rPr lang="en-US" sz="2400" smtClean="0">
                <a:cs typeface="Times New Roman" pitchFamily="18" charset="0"/>
              </a:rPr>
              <a:t>The feedback amplifier, with a gain of </a:t>
            </a:r>
            <a:r>
              <a:rPr lang="en-US" sz="2400" i="1" smtClean="0">
                <a:latin typeface="Symbol" pitchFamily="18" charset="2"/>
                <a:cs typeface="Times New Roman" pitchFamily="18" charset="0"/>
              </a:rPr>
              <a:t>b</a:t>
            </a:r>
            <a:r>
              <a:rPr lang="en-US" sz="2400" smtClean="0">
                <a:cs typeface="Times New Roman" pitchFamily="18" charset="0"/>
              </a:rPr>
              <a:t>, is typically not an amplifier per se, but rather is a resistive network.  In any case, the key is that the feedback signal </a:t>
            </a:r>
            <a:r>
              <a:rPr lang="en-US" sz="2400" i="1" smtClean="0">
                <a:latin typeface="Times New Roman" pitchFamily="18" charset="0"/>
                <a:cs typeface="Times New Roman" pitchFamily="18" charset="0"/>
              </a:rPr>
              <a:t>x</a:t>
            </a:r>
            <a:r>
              <a:rPr lang="en-US" sz="2400" i="1" baseline="-25000" smtClean="0">
                <a:latin typeface="Times New Roman" pitchFamily="18" charset="0"/>
                <a:cs typeface="Times New Roman" pitchFamily="18" charset="0"/>
              </a:rPr>
              <a:t>f</a:t>
            </a:r>
            <a:r>
              <a:rPr lang="en-US" sz="2400" smtClean="0">
                <a:cs typeface="Times New Roman" pitchFamily="18" charset="0"/>
              </a:rPr>
              <a:t> is proportional to the output signal, with a multiplier equal to </a:t>
            </a:r>
            <a:r>
              <a:rPr lang="en-US" sz="2400" i="1" smtClean="0">
                <a:latin typeface="Symbol" pitchFamily="18" charset="2"/>
                <a:cs typeface="Times New Roman" pitchFamily="18" charset="0"/>
              </a:rPr>
              <a:t>b</a:t>
            </a:r>
            <a:r>
              <a:rPr lang="en-US" sz="2400" smtClean="0">
                <a:cs typeface="Times New Roman" pitchFamily="18" charset="0"/>
              </a:rPr>
              <a:t>.</a:t>
            </a:r>
          </a:p>
          <a:p>
            <a:pPr marL="0" indent="458788" eaLnBrk="1" hangingPunct="1">
              <a:lnSpc>
                <a:spcPct val="90000"/>
              </a:lnSpc>
              <a:buFontTx/>
              <a:buNone/>
            </a:pPr>
            <a:r>
              <a:rPr lang="en-US" sz="2400" smtClean="0">
                <a:cs typeface="Times New Roman" pitchFamily="18" charset="0"/>
              </a:rPr>
              <a:t>The gain </a:t>
            </a:r>
            <a:r>
              <a:rPr lang="en-US" sz="2400" i="1" smtClean="0">
                <a:latin typeface="Times New Roman" pitchFamily="18" charset="0"/>
                <a:cs typeface="Times New Roman" pitchFamily="18" charset="0"/>
              </a:rPr>
              <a:t>A</a:t>
            </a:r>
            <a:r>
              <a:rPr lang="en-US" sz="2400" smtClean="0">
                <a:cs typeface="Times New Roman" pitchFamily="18" charset="0"/>
              </a:rPr>
              <a:t> is called the open loop gain, because this would be the gain if the loop were to be opened, that is, if the feedback were removed.</a:t>
            </a:r>
          </a:p>
        </p:txBody>
      </p:sp>
      <p:graphicFrame>
        <p:nvGraphicFramePr>
          <p:cNvPr id="23554" name="Object 4"/>
          <p:cNvGraphicFramePr>
            <a:graphicFrameLocks noChangeAspect="1"/>
          </p:cNvGraphicFramePr>
          <p:nvPr>
            <p:extLst>
              <p:ext uri="{D42A27DB-BD31-4B8C-83A1-F6EECF244321}">
                <p14:modId xmlns:p14="http://schemas.microsoft.com/office/powerpoint/2010/main" val="4243465614"/>
              </p:ext>
            </p:extLst>
          </p:nvPr>
        </p:nvGraphicFramePr>
        <p:xfrm>
          <a:off x="1447800" y="4376738"/>
          <a:ext cx="5826125" cy="2481262"/>
        </p:xfrm>
        <a:graphic>
          <a:graphicData uri="http://schemas.openxmlformats.org/presentationml/2006/ole">
            <mc:AlternateContent xmlns:mc="http://schemas.openxmlformats.org/markup-compatibility/2006">
              <mc:Choice xmlns:v="urn:schemas-microsoft-com:vml" Requires="v">
                <p:oleObj spid="_x0000_s23563" name="VISIO" r:id="rId4" imgW="4911120" imgH="2091960" progId="">
                  <p:embed/>
                </p:oleObj>
              </mc:Choice>
              <mc:Fallback>
                <p:oleObj name="VISIO" r:id="rId4" imgW="4911120" imgH="2091960"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7800" y="4376738"/>
                        <a:ext cx="5826125" cy="2481262"/>
                      </a:xfrm>
                      <a:prstGeom prst="rect">
                        <a:avLst/>
                      </a:prstGeom>
                      <a:solidFill>
                        <a:schemeClr val="accent1"/>
                      </a:solidFill>
                      <a:ln w="19050">
                        <a:solidFill>
                          <a:schemeClr val="tx1"/>
                        </a:solidFill>
                        <a:miter lim="800000"/>
                        <a:headEnd/>
                        <a:tailEnd/>
                      </a:ln>
                      <a:effectLst/>
                      <a:extLst/>
                    </p:spPr>
                  </p:pic>
                </p:oleObj>
              </mc:Fallback>
            </mc:AlternateContent>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3" name="Rectangle 16"/>
          <p:cNvSpPr>
            <a:spLocks noChangeArrowheads="1"/>
          </p:cNvSpPr>
          <p:nvPr/>
        </p:nvSpPr>
        <p:spPr bwMode="auto">
          <a:xfrm>
            <a:off x="228600" y="2362200"/>
            <a:ext cx="2971800" cy="533400"/>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24584" name="Rectangle 2"/>
          <p:cNvSpPr>
            <a:spLocks noGrp="1" noChangeArrowheads="1"/>
          </p:cNvSpPr>
          <p:nvPr>
            <p:ph type="title"/>
          </p:nvPr>
        </p:nvSpPr>
        <p:spPr>
          <a:xfrm>
            <a:off x="2438400" y="0"/>
            <a:ext cx="6705600" cy="1524000"/>
          </a:xfrm>
        </p:spPr>
        <p:txBody>
          <a:bodyPr/>
          <a:lstStyle/>
          <a:p>
            <a:pPr eaLnBrk="1" hangingPunct="1"/>
            <a:r>
              <a:rPr lang="en-US" sz="4000" smtClean="0"/>
              <a:t>Gain with Negative Feedback</a:t>
            </a:r>
          </a:p>
        </p:txBody>
      </p:sp>
      <p:sp>
        <p:nvSpPr>
          <p:cNvPr id="24585" name="Rectangle 3"/>
          <p:cNvSpPr>
            <a:spLocks noGrp="1" noChangeArrowheads="1"/>
          </p:cNvSpPr>
          <p:nvPr>
            <p:ph type="body" idx="1"/>
          </p:nvPr>
        </p:nvSpPr>
        <p:spPr>
          <a:xfrm>
            <a:off x="152400" y="1371600"/>
            <a:ext cx="8610600" cy="914400"/>
          </a:xfrm>
        </p:spPr>
        <p:txBody>
          <a:bodyPr/>
          <a:lstStyle/>
          <a:p>
            <a:pPr marL="0" indent="458788" eaLnBrk="1" hangingPunct="1">
              <a:lnSpc>
                <a:spcPct val="90000"/>
              </a:lnSpc>
              <a:buFontTx/>
              <a:buNone/>
            </a:pPr>
            <a:r>
              <a:rPr lang="en-US" sz="2000" smtClean="0">
                <a:cs typeface="Times New Roman" pitchFamily="18" charset="0"/>
              </a:rPr>
              <a:t>Now, let</a:t>
            </a:r>
            <a:r>
              <a:rPr lang="en-US" sz="2000" smtClean="0">
                <a:latin typeface="Times New Roman" pitchFamily="18" charset="0"/>
                <a:cs typeface="Times New Roman" pitchFamily="18" charset="0"/>
              </a:rPr>
              <a:t>’</a:t>
            </a:r>
            <a:r>
              <a:rPr lang="en-US" sz="2000" smtClean="0">
                <a:cs typeface="Times New Roman" pitchFamily="18" charset="0"/>
              </a:rPr>
              <a:t>s solve for the gain with negative feedback, which is </a:t>
            </a:r>
            <a:r>
              <a:rPr lang="en-US" sz="2000" i="1" smtClean="0">
                <a:cs typeface="Times New Roman" pitchFamily="18" charset="0"/>
              </a:rPr>
              <a:t>x</a:t>
            </a:r>
            <a:r>
              <a:rPr lang="en-US" sz="2000" i="1" baseline="-25000" smtClean="0">
                <a:cs typeface="Times New Roman" pitchFamily="18" charset="0"/>
              </a:rPr>
              <a:t>o</a:t>
            </a:r>
            <a:r>
              <a:rPr lang="en-US" sz="2000" i="1" smtClean="0">
                <a:cs typeface="Times New Roman" pitchFamily="18" charset="0"/>
              </a:rPr>
              <a:t>/x</a:t>
            </a:r>
            <a:r>
              <a:rPr lang="en-US" sz="2000" i="1" baseline="-25000" smtClean="0">
                <a:cs typeface="Times New Roman" pitchFamily="18" charset="0"/>
              </a:rPr>
              <a:t>s</a:t>
            </a:r>
            <a:r>
              <a:rPr lang="en-US" sz="2000" smtClean="0">
                <a:cs typeface="Times New Roman" pitchFamily="18" charset="0"/>
              </a:rPr>
              <a:t>. We start by writing an equation for the summing junction, taking into account the signs, to get</a:t>
            </a:r>
          </a:p>
        </p:txBody>
      </p:sp>
      <p:graphicFrame>
        <p:nvGraphicFramePr>
          <p:cNvPr id="24578" name="Object 4"/>
          <p:cNvGraphicFramePr>
            <a:graphicFrameLocks noChangeAspect="1"/>
          </p:cNvGraphicFramePr>
          <p:nvPr>
            <p:extLst>
              <p:ext uri="{D42A27DB-BD31-4B8C-83A1-F6EECF244321}">
                <p14:modId xmlns:p14="http://schemas.microsoft.com/office/powerpoint/2010/main" val="2709301770"/>
              </p:ext>
            </p:extLst>
          </p:nvPr>
        </p:nvGraphicFramePr>
        <p:xfrm>
          <a:off x="3317875" y="4376738"/>
          <a:ext cx="5826125" cy="2481262"/>
        </p:xfrm>
        <a:graphic>
          <a:graphicData uri="http://schemas.openxmlformats.org/presentationml/2006/ole">
            <mc:AlternateContent xmlns:mc="http://schemas.openxmlformats.org/markup-compatibility/2006">
              <mc:Choice xmlns:v="urn:schemas-microsoft-com:vml" Requires="v">
                <p:oleObj spid="_x0000_s24623" name="VISIO" r:id="rId4" imgW="4911120" imgH="2091960" progId="">
                  <p:embed/>
                </p:oleObj>
              </mc:Choice>
              <mc:Fallback>
                <p:oleObj name="VISIO" r:id="rId4" imgW="4911120" imgH="2091960"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17875" y="4376738"/>
                        <a:ext cx="5826125" cy="2481262"/>
                      </a:xfrm>
                      <a:prstGeom prst="rect">
                        <a:avLst/>
                      </a:prstGeom>
                      <a:solidFill>
                        <a:schemeClr val="accent1"/>
                      </a:solidFill>
                      <a:ln w="19050">
                        <a:solidFill>
                          <a:schemeClr val="tx1"/>
                        </a:solidFill>
                        <a:miter lim="800000"/>
                        <a:headEnd/>
                        <a:tailEnd/>
                      </a:ln>
                      <a:effectLst/>
                      <a:extLst/>
                    </p:spPr>
                  </p:pic>
                </p:oleObj>
              </mc:Fallback>
            </mc:AlternateContent>
          </a:graphicData>
        </a:graphic>
      </p:graphicFrame>
      <p:sp>
        <p:nvSpPr>
          <p:cNvPr id="24586" name="Text Box 5"/>
          <p:cNvSpPr txBox="1">
            <a:spLocks noChangeArrowheads="1"/>
          </p:cNvSpPr>
          <p:nvPr/>
        </p:nvSpPr>
        <p:spPr bwMode="auto">
          <a:xfrm>
            <a:off x="3276600" y="2209800"/>
            <a:ext cx="5257800" cy="1311275"/>
          </a:xfrm>
          <a:prstGeom prst="rect">
            <a:avLst/>
          </a:prstGeom>
          <a:noFill/>
          <a:ln w="9525">
            <a:noFill/>
            <a:miter lim="800000"/>
            <a:headEnd/>
            <a:tailEnd/>
          </a:ln>
        </p:spPr>
        <p:txBody>
          <a:bodyPr>
            <a:spAutoFit/>
          </a:bodyPr>
          <a:lstStyle/>
          <a:p>
            <a:pPr eaLnBrk="0" hangingPunct="0">
              <a:spcBef>
                <a:spcPct val="50000"/>
              </a:spcBef>
            </a:pPr>
            <a:r>
              <a:rPr lang="en-US" sz="2000">
                <a:cs typeface="Times New Roman" pitchFamily="18" charset="0"/>
              </a:rPr>
              <a:t>where the second equation comes by using the definition of the feedback gain </a:t>
            </a:r>
            <a:r>
              <a:rPr lang="en-US" sz="2000" i="1">
                <a:latin typeface="Symbol" pitchFamily="18" charset="2"/>
                <a:cs typeface="Times New Roman" pitchFamily="18" charset="0"/>
              </a:rPr>
              <a:t>b</a:t>
            </a:r>
            <a:r>
              <a:rPr lang="en-US" sz="2000">
                <a:cs typeface="Times New Roman" pitchFamily="18" charset="0"/>
              </a:rPr>
              <a:t>.  Next, we use a similar definition for the feed-forward gain, </a:t>
            </a:r>
            <a:r>
              <a:rPr lang="en-US" sz="2000" i="1">
                <a:latin typeface="Times New Roman" pitchFamily="18" charset="0"/>
                <a:cs typeface="Times New Roman" pitchFamily="18" charset="0"/>
              </a:rPr>
              <a:t>A</a:t>
            </a:r>
            <a:r>
              <a:rPr lang="en-US" sz="2000">
                <a:cs typeface="Times New Roman" pitchFamily="18" charset="0"/>
              </a:rPr>
              <a:t>, to write</a:t>
            </a:r>
          </a:p>
        </p:txBody>
      </p:sp>
      <p:sp>
        <p:nvSpPr>
          <p:cNvPr id="24587" name="Text Box 6"/>
          <p:cNvSpPr txBox="1">
            <a:spLocks noChangeArrowheads="1"/>
          </p:cNvSpPr>
          <p:nvPr/>
        </p:nvSpPr>
        <p:spPr bwMode="auto">
          <a:xfrm>
            <a:off x="228600" y="3581400"/>
            <a:ext cx="5867400" cy="641350"/>
          </a:xfrm>
          <a:prstGeom prst="rect">
            <a:avLst/>
          </a:prstGeom>
          <a:noFill/>
          <a:ln w="9525">
            <a:noFill/>
            <a:miter lim="800000"/>
            <a:headEnd/>
            <a:tailEnd/>
          </a:ln>
        </p:spPr>
        <p:txBody>
          <a:bodyPr>
            <a:spAutoFit/>
          </a:bodyPr>
          <a:lstStyle/>
          <a:p>
            <a:pPr eaLnBrk="0" hangingPunct="0">
              <a:lnSpc>
                <a:spcPct val="90000"/>
              </a:lnSpc>
              <a:spcBef>
                <a:spcPct val="20000"/>
              </a:spcBef>
            </a:pPr>
            <a:r>
              <a:rPr lang="en-US" sz="2000">
                <a:cs typeface="Times New Roman" pitchFamily="18" charset="0"/>
              </a:rPr>
              <a:t>We then substitute the first equation into the second to get</a:t>
            </a:r>
            <a:endParaRPr lang="en-US" sz="2400"/>
          </a:p>
        </p:txBody>
      </p:sp>
      <p:sp>
        <p:nvSpPr>
          <p:cNvPr id="24588" name="Rectangle 7"/>
          <p:cNvSpPr>
            <a:spLocks noChangeArrowheads="1"/>
          </p:cNvSpPr>
          <p:nvPr/>
        </p:nvSpPr>
        <p:spPr bwMode="auto">
          <a:xfrm>
            <a:off x="3162300" y="3219450"/>
            <a:ext cx="9144000" cy="0"/>
          </a:xfrm>
          <a:prstGeom prst="rect">
            <a:avLst/>
          </a:prstGeom>
          <a:noFill/>
          <a:ln w="9525">
            <a:noFill/>
            <a:miter lim="800000"/>
            <a:headEnd/>
            <a:tailEnd/>
          </a:ln>
        </p:spPr>
        <p:txBody>
          <a:bodyPr>
            <a:spAutoFit/>
          </a:bodyPr>
          <a:lstStyle/>
          <a:p>
            <a:endParaRPr lang="en-US"/>
          </a:p>
        </p:txBody>
      </p:sp>
      <p:graphicFrame>
        <p:nvGraphicFramePr>
          <p:cNvPr id="24579" name="Object 8"/>
          <p:cNvGraphicFramePr>
            <a:graphicFrameLocks noChangeAspect="1"/>
          </p:cNvGraphicFramePr>
          <p:nvPr/>
        </p:nvGraphicFramePr>
        <p:xfrm>
          <a:off x="304800" y="2438400"/>
          <a:ext cx="2819400" cy="419100"/>
        </p:xfrm>
        <a:graphic>
          <a:graphicData uri="http://schemas.openxmlformats.org/presentationml/2006/ole">
            <mc:AlternateContent xmlns:mc="http://schemas.openxmlformats.org/markup-compatibility/2006">
              <mc:Choice xmlns:v="urn:schemas-microsoft-com:vml" Requires="v">
                <p:oleObj spid="_x0000_s24624" r:id="rId6" imgW="2819400" imgH="419100" progId="Equation.3">
                  <p:embed/>
                </p:oleObj>
              </mc:Choice>
              <mc:Fallback>
                <p:oleObj r:id="rId6" imgW="2819400" imgH="419100" progId="Equation.3">
                  <p:embed/>
                  <p:pic>
                    <p:nvPicPr>
                      <p:cNvPr id="0"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800" y="2438400"/>
                        <a:ext cx="28194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589" name="Rectangle 9"/>
          <p:cNvSpPr>
            <a:spLocks noChangeArrowheads="1"/>
          </p:cNvSpPr>
          <p:nvPr/>
        </p:nvSpPr>
        <p:spPr bwMode="auto">
          <a:xfrm>
            <a:off x="4014788" y="3238500"/>
            <a:ext cx="9144000" cy="0"/>
          </a:xfrm>
          <a:prstGeom prst="rect">
            <a:avLst/>
          </a:prstGeom>
          <a:noFill/>
          <a:ln w="9525">
            <a:noFill/>
            <a:miter lim="800000"/>
            <a:headEnd/>
            <a:tailEnd/>
          </a:ln>
        </p:spPr>
        <p:txBody>
          <a:bodyPr>
            <a:spAutoFit/>
          </a:bodyPr>
          <a:lstStyle/>
          <a:p>
            <a:endParaRPr lang="en-US"/>
          </a:p>
        </p:txBody>
      </p:sp>
      <p:grpSp>
        <p:nvGrpSpPr>
          <p:cNvPr id="24590" name="Group 19"/>
          <p:cNvGrpSpPr>
            <a:grpSpLocks/>
          </p:cNvGrpSpPr>
          <p:nvPr/>
        </p:nvGrpSpPr>
        <p:grpSpPr bwMode="auto">
          <a:xfrm>
            <a:off x="6400800" y="3276600"/>
            <a:ext cx="1219200" cy="533400"/>
            <a:chOff x="144" y="2112"/>
            <a:chExt cx="768" cy="336"/>
          </a:xfrm>
        </p:grpSpPr>
        <p:sp>
          <p:nvSpPr>
            <p:cNvPr id="24596" name="Rectangle 17"/>
            <p:cNvSpPr>
              <a:spLocks noChangeArrowheads="1"/>
            </p:cNvSpPr>
            <p:nvPr/>
          </p:nvSpPr>
          <p:spPr bwMode="auto">
            <a:xfrm>
              <a:off x="144" y="2112"/>
              <a:ext cx="768" cy="336"/>
            </a:xfrm>
            <a:prstGeom prst="rect">
              <a:avLst/>
            </a:prstGeom>
            <a:solidFill>
              <a:schemeClr val="accent1"/>
            </a:solidFill>
            <a:ln w="12700">
              <a:solidFill>
                <a:schemeClr val="tx1"/>
              </a:solidFill>
              <a:miter lim="800000"/>
              <a:headEnd/>
              <a:tailEnd/>
            </a:ln>
          </p:spPr>
          <p:txBody>
            <a:bodyPr wrap="none" anchor="ctr"/>
            <a:lstStyle/>
            <a:p>
              <a:endParaRPr lang="en-US"/>
            </a:p>
          </p:txBody>
        </p:sp>
        <p:graphicFrame>
          <p:nvGraphicFramePr>
            <p:cNvPr id="24582" name="Object 10"/>
            <p:cNvGraphicFramePr>
              <a:graphicFrameLocks noChangeAspect="1"/>
            </p:cNvGraphicFramePr>
            <p:nvPr/>
          </p:nvGraphicFramePr>
          <p:xfrm>
            <a:off x="192" y="2160"/>
            <a:ext cx="702" cy="240"/>
          </p:xfrm>
          <a:graphic>
            <a:graphicData uri="http://schemas.openxmlformats.org/presentationml/2006/ole">
              <mc:AlternateContent xmlns:mc="http://schemas.openxmlformats.org/markup-compatibility/2006">
                <mc:Choice xmlns:v="urn:schemas-microsoft-com:vml" Requires="v">
                  <p:oleObj spid="_x0000_s24625" r:id="rId8" imgW="1117600" imgH="381000" progId="Equation.3">
                    <p:embed/>
                  </p:oleObj>
                </mc:Choice>
                <mc:Fallback>
                  <p:oleObj r:id="rId8" imgW="1117600" imgH="381000" progId="Equation.3">
                    <p:embed/>
                    <p:pic>
                      <p:nvPicPr>
                        <p:cNvPr id="0" name="Object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2" y="2160"/>
                          <a:ext cx="702" cy="2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24591" name="Rectangle 11"/>
          <p:cNvSpPr>
            <a:spLocks noChangeArrowheads="1"/>
          </p:cNvSpPr>
          <p:nvPr/>
        </p:nvSpPr>
        <p:spPr bwMode="auto">
          <a:xfrm>
            <a:off x="3529013" y="3238500"/>
            <a:ext cx="9144000" cy="0"/>
          </a:xfrm>
          <a:prstGeom prst="rect">
            <a:avLst/>
          </a:prstGeom>
          <a:noFill/>
          <a:ln w="9525">
            <a:noFill/>
            <a:miter lim="800000"/>
            <a:headEnd/>
            <a:tailEnd/>
          </a:ln>
        </p:spPr>
        <p:txBody>
          <a:bodyPr>
            <a:spAutoFit/>
          </a:bodyPr>
          <a:lstStyle/>
          <a:p>
            <a:endParaRPr lang="en-US"/>
          </a:p>
        </p:txBody>
      </p:sp>
      <p:grpSp>
        <p:nvGrpSpPr>
          <p:cNvPr id="24592" name="Group 20"/>
          <p:cNvGrpSpPr>
            <a:grpSpLocks/>
          </p:cNvGrpSpPr>
          <p:nvPr/>
        </p:nvGrpSpPr>
        <p:grpSpPr bwMode="auto">
          <a:xfrm>
            <a:off x="1981200" y="3962400"/>
            <a:ext cx="2286000" cy="533400"/>
            <a:chOff x="144" y="2592"/>
            <a:chExt cx="1440" cy="336"/>
          </a:xfrm>
        </p:grpSpPr>
        <p:sp>
          <p:nvSpPr>
            <p:cNvPr id="24595" name="Rectangle 18"/>
            <p:cNvSpPr>
              <a:spLocks noChangeArrowheads="1"/>
            </p:cNvSpPr>
            <p:nvPr/>
          </p:nvSpPr>
          <p:spPr bwMode="auto">
            <a:xfrm>
              <a:off x="144" y="2592"/>
              <a:ext cx="1440" cy="336"/>
            </a:xfrm>
            <a:prstGeom prst="rect">
              <a:avLst/>
            </a:prstGeom>
            <a:solidFill>
              <a:schemeClr val="accent1"/>
            </a:solidFill>
            <a:ln w="12700">
              <a:solidFill>
                <a:schemeClr val="tx1"/>
              </a:solidFill>
              <a:miter lim="800000"/>
              <a:headEnd/>
              <a:tailEnd/>
            </a:ln>
          </p:spPr>
          <p:txBody>
            <a:bodyPr wrap="none" anchor="ctr"/>
            <a:lstStyle/>
            <a:p>
              <a:endParaRPr lang="en-US"/>
            </a:p>
          </p:txBody>
        </p:sp>
        <p:graphicFrame>
          <p:nvGraphicFramePr>
            <p:cNvPr id="24581" name="Object 12"/>
            <p:cNvGraphicFramePr>
              <a:graphicFrameLocks noChangeAspect="1"/>
            </p:cNvGraphicFramePr>
            <p:nvPr/>
          </p:nvGraphicFramePr>
          <p:xfrm>
            <a:off x="200" y="2640"/>
            <a:ext cx="1298" cy="240"/>
          </p:xfrm>
          <a:graphic>
            <a:graphicData uri="http://schemas.openxmlformats.org/presentationml/2006/ole">
              <mc:AlternateContent xmlns:mc="http://schemas.openxmlformats.org/markup-compatibility/2006">
                <mc:Choice xmlns:v="urn:schemas-microsoft-com:vml" Requires="v">
                  <p:oleObj spid="_x0000_s24626" name="Equation" r:id="rId10" imgW="2057400" imgH="380880" progId="Equation.3">
                    <p:embed/>
                  </p:oleObj>
                </mc:Choice>
                <mc:Fallback>
                  <p:oleObj name="Equation" r:id="rId10" imgW="2057400" imgH="380880" progId="Equation.3">
                    <p:embed/>
                    <p:pic>
                      <p:nvPicPr>
                        <p:cNvPr id="0" name="Object 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00" y="2640"/>
                          <a:ext cx="1298" cy="2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24593" name="Text Box 13"/>
          <p:cNvSpPr txBox="1">
            <a:spLocks noChangeArrowheads="1"/>
          </p:cNvSpPr>
          <p:nvPr/>
        </p:nvSpPr>
        <p:spPr bwMode="auto">
          <a:xfrm>
            <a:off x="228600" y="4572000"/>
            <a:ext cx="3048000" cy="1311275"/>
          </a:xfrm>
          <a:prstGeom prst="rect">
            <a:avLst/>
          </a:prstGeom>
          <a:noFill/>
          <a:ln w="9525">
            <a:noFill/>
            <a:miter lim="800000"/>
            <a:headEnd/>
            <a:tailEnd/>
          </a:ln>
        </p:spPr>
        <p:txBody>
          <a:bodyPr>
            <a:spAutoFit/>
          </a:bodyPr>
          <a:lstStyle/>
          <a:p>
            <a:pPr eaLnBrk="0" hangingPunct="0">
              <a:spcBef>
                <a:spcPct val="50000"/>
              </a:spcBef>
            </a:pPr>
            <a:r>
              <a:rPr lang="en-US" sz="2000">
                <a:cs typeface="Times New Roman" pitchFamily="18" charset="0"/>
              </a:rPr>
              <a:t>We can combine terms, then we can divide through by </a:t>
            </a:r>
            <a:r>
              <a:rPr lang="en-US" sz="2000" i="1">
                <a:latin typeface="Times New Roman" pitchFamily="18" charset="0"/>
                <a:cs typeface="Times New Roman" pitchFamily="18" charset="0"/>
              </a:rPr>
              <a:t>x</a:t>
            </a:r>
            <a:r>
              <a:rPr lang="en-US" sz="2000" i="1" baseline="-25000">
                <a:latin typeface="Times New Roman" pitchFamily="18" charset="0"/>
                <a:cs typeface="Times New Roman" pitchFamily="18" charset="0"/>
              </a:rPr>
              <a:t>s</a:t>
            </a:r>
            <a:r>
              <a:rPr lang="en-US" sz="2000">
                <a:cs typeface="Times New Roman" pitchFamily="18" charset="0"/>
              </a:rPr>
              <a:t>, and then by  </a:t>
            </a:r>
            <a:r>
              <a:rPr lang="en-US" sz="2000">
                <a:latin typeface="Times New Roman" pitchFamily="18" charset="0"/>
                <a:cs typeface="Times New Roman" pitchFamily="18" charset="0"/>
              </a:rPr>
              <a:t>(1+</a:t>
            </a:r>
            <a:r>
              <a:rPr lang="en-US" sz="2000" i="1">
                <a:latin typeface="Times New Roman" pitchFamily="18" charset="0"/>
                <a:cs typeface="Times New Roman" pitchFamily="18" charset="0"/>
              </a:rPr>
              <a:t>A</a:t>
            </a:r>
            <a:r>
              <a:rPr lang="en-US" sz="2000" i="1">
                <a:latin typeface="Symbol" pitchFamily="18" charset="2"/>
                <a:cs typeface="Times New Roman" pitchFamily="18" charset="0"/>
              </a:rPr>
              <a:t>b</a:t>
            </a:r>
            <a:r>
              <a:rPr lang="en-US" sz="2000">
                <a:latin typeface="Times New Roman" pitchFamily="18" charset="0"/>
                <a:cs typeface="Times New Roman" pitchFamily="18" charset="0"/>
              </a:rPr>
              <a:t>),</a:t>
            </a:r>
            <a:r>
              <a:rPr lang="en-US" sz="2000">
                <a:cs typeface="Times New Roman" pitchFamily="18" charset="0"/>
              </a:rPr>
              <a:t> to get</a:t>
            </a:r>
            <a:endParaRPr lang="en-US" sz="2000"/>
          </a:p>
        </p:txBody>
      </p:sp>
      <p:sp>
        <p:nvSpPr>
          <p:cNvPr id="24594" name="Rectangle 14"/>
          <p:cNvSpPr>
            <a:spLocks noChangeArrowheads="1"/>
          </p:cNvSpPr>
          <p:nvPr/>
        </p:nvSpPr>
        <p:spPr bwMode="auto">
          <a:xfrm>
            <a:off x="3795713" y="3028950"/>
            <a:ext cx="9144000" cy="0"/>
          </a:xfrm>
          <a:prstGeom prst="rect">
            <a:avLst/>
          </a:prstGeom>
          <a:noFill/>
          <a:ln w="9525">
            <a:noFill/>
            <a:miter lim="800000"/>
            <a:headEnd/>
            <a:tailEnd/>
          </a:ln>
        </p:spPr>
        <p:txBody>
          <a:bodyPr>
            <a:spAutoFit/>
          </a:bodyPr>
          <a:lstStyle/>
          <a:p>
            <a:endParaRPr lang="en-US"/>
          </a:p>
        </p:txBody>
      </p:sp>
      <p:graphicFrame>
        <p:nvGraphicFramePr>
          <p:cNvPr id="24580" name="Object 15"/>
          <p:cNvGraphicFramePr>
            <a:graphicFrameLocks noChangeAspect="1"/>
          </p:cNvGraphicFramePr>
          <p:nvPr/>
        </p:nvGraphicFramePr>
        <p:xfrm>
          <a:off x="2438400" y="5867400"/>
          <a:ext cx="1552575" cy="800100"/>
        </p:xfrm>
        <a:graphic>
          <a:graphicData uri="http://schemas.openxmlformats.org/presentationml/2006/ole">
            <mc:AlternateContent xmlns:mc="http://schemas.openxmlformats.org/markup-compatibility/2006">
              <mc:Choice xmlns:v="urn:schemas-microsoft-com:vml" Requires="v">
                <p:oleObj spid="_x0000_s24627" r:id="rId12" imgW="1549400" imgH="800100" progId="Equation.3">
                  <p:embed/>
                </p:oleObj>
              </mc:Choice>
              <mc:Fallback>
                <p:oleObj r:id="rId12" imgW="1549400" imgH="800100" progId="Equation.3">
                  <p:embed/>
                  <p:pic>
                    <p:nvPicPr>
                      <p:cNvPr id="0" name="Object 1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438400" y="5867400"/>
                        <a:ext cx="1552575" cy="800100"/>
                      </a:xfrm>
                      <a:prstGeom prst="rect">
                        <a:avLst/>
                      </a:prstGeom>
                      <a:solidFill>
                        <a:schemeClr val="accent1"/>
                      </a:solidFill>
                      <a:ln w="19050">
                        <a:solidFill>
                          <a:srgbClr val="000000"/>
                        </a:solidFill>
                        <a:miter lim="800000"/>
                        <a:headEnd/>
                        <a:tailEnd/>
                      </a:ln>
                    </p:spPr>
                  </p:pic>
                </p:oleObj>
              </mc:Fallback>
            </mc:AlternateContent>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5" name="Rectangle 15"/>
          <p:cNvSpPr>
            <a:spLocks noChangeArrowheads="1"/>
          </p:cNvSpPr>
          <p:nvPr/>
        </p:nvSpPr>
        <p:spPr bwMode="auto">
          <a:xfrm>
            <a:off x="457200" y="4495800"/>
            <a:ext cx="2057400" cy="533400"/>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25606" name="Rectangle 2"/>
          <p:cNvSpPr>
            <a:spLocks noGrp="1" noChangeArrowheads="1"/>
          </p:cNvSpPr>
          <p:nvPr>
            <p:ph type="title"/>
          </p:nvPr>
        </p:nvSpPr>
        <p:spPr>
          <a:xfrm>
            <a:off x="609600" y="304800"/>
            <a:ext cx="7772400" cy="1524000"/>
          </a:xfrm>
        </p:spPr>
        <p:txBody>
          <a:bodyPr/>
          <a:lstStyle/>
          <a:p>
            <a:pPr eaLnBrk="1" hangingPunct="1"/>
            <a:r>
              <a:rPr lang="en-US" sz="4000" smtClean="0"/>
              <a:t>Gain with Negative Feedback</a:t>
            </a:r>
          </a:p>
        </p:txBody>
      </p:sp>
      <p:sp>
        <p:nvSpPr>
          <p:cNvPr id="25607" name="Rectangle 3"/>
          <p:cNvSpPr>
            <a:spLocks noGrp="1" noChangeArrowheads="1"/>
          </p:cNvSpPr>
          <p:nvPr>
            <p:ph type="body" idx="1"/>
          </p:nvPr>
        </p:nvSpPr>
        <p:spPr>
          <a:xfrm>
            <a:off x="228600" y="1524000"/>
            <a:ext cx="8610600" cy="914400"/>
          </a:xfrm>
        </p:spPr>
        <p:txBody>
          <a:bodyPr/>
          <a:lstStyle/>
          <a:p>
            <a:pPr marL="0" indent="458788" eaLnBrk="1" hangingPunct="1">
              <a:buFontTx/>
              <a:buNone/>
            </a:pPr>
            <a:r>
              <a:rPr lang="en-US" sz="2400" smtClean="0">
                <a:cs typeface="Times New Roman" pitchFamily="18" charset="0"/>
              </a:rPr>
              <a:t>This is the gain with negative feedback</a:t>
            </a:r>
          </a:p>
        </p:txBody>
      </p:sp>
      <p:sp>
        <p:nvSpPr>
          <p:cNvPr id="25608" name="Rectangle 4"/>
          <p:cNvSpPr>
            <a:spLocks noChangeArrowheads="1"/>
          </p:cNvSpPr>
          <p:nvPr/>
        </p:nvSpPr>
        <p:spPr bwMode="auto">
          <a:xfrm>
            <a:off x="3162300" y="3219450"/>
            <a:ext cx="9144000" cy="0"/>
          </a:xfrm>
          <a:prstGeom prst="rect">
            <a:avLst/>
          </a:prstGeom>
          <a:noFill/>
          <a:ln w="9525">
            <a:noFill/>
            <a:miter lim="800000"/>
            <a:headEnd/>
            <a:tailEnd/>
          </a:ln>
        </p:spPr>
        <p:txBody>
          <a:bodyPr>
            <a:spAutoFit/>
          </a:bodyPr>
          <a:lstStyle/>
          <a:p>
            <a:endParaRPr lang="en-US"/>
          </a:p>
        </p:txBody>
      </p:sp>
      <p:sp>
        <p:nvSpPr>
          <p:cNvPr id="25609" name="Rectangle 5"/>
          <p:cNvSpPr>
            <a:spLocks noChangeArrowheads="1"/>
          </p:cNvSpPr>
          <p:nvPr/>
        </p:nvSpPr>
        <p:spPr bwMode="auto">
          <a:xfrm>
            <a:off x="4014788" y="3238500"/>
            <a:ext cx="9144000" cy="0"/>
          </a:xfrm>
          <a:prstGeom prst="rect">
            <a:avLst/>
          </a:prstGeom>
          <a:noFill/>
          <a:ln w="9525">
            <a:noFill/>
            <a:miter lim="800000"/>
            <a:headEnd/>
            <a:tailEnd/>
          </a:ln>
        </p:spPr>
        <p:txBody>
          <a:bodyPr>
            <a:spAutoFit/>
          </a:bodyPr>
          <a:lstStyle/>
          <a:p>
            <a:endParaRPr lang="en-US"/>
          </a:p>
        </p:txBody>
      </p:sp>
      <p:sp>
        <p:nvSpPr>
          <p:cNvPr id="25610" name="Rectangle 6"/>
          <p:cNvSpPr>
            <a:spLocks noChangeArrowheads="1"/>
          </p:cNvSpPr>
          <p:nvPr/>
        </p:nvSpPr>
        <p:spPr bwMode="auto">
          <a:xfrm>
            <a:off x="3529013" y="3238500"/>
            <a:ext cx="9144000" cy="0"/>
          </a:xfrm>
          <a:prstGeom prst="rect">
            <a:avLst/>
          </a:prstGeom>
          <a:noFill/>
          <a:ln w="9525">
            <a:noFill/>
            <a:miter lim="800000"/>
            <a:headEnd/>
            <a:tailEnd/>
          </a:ln>
        </p:spPr>
        <p:txBody>
          <a:bodyPr>
            <a:spAutoFit/>
          </a:bodyPr>
          <a:lstStyle/>
          <a:p>
            <a:endParaRPr lang="en-US"/>
          </a:p>
        </p:txBody>
      </p:sp>
      <p:sp>
        <p:nvSpPr>
          <p:cNvPr id="25611" name="Rectangle 7"/>
          <p:cNvSpPr>
            <a:spLocks noChangeArrowheads="1"/>
          </p:cNvSpPr>
          <p:nvPr/>
        </p:nvSpPr>
        <p:spPr bwMode="auto">
          <a:xfrm>
            <a:off x="3795713" y="3028950"/>
            <a:ext cx="9144000" cy="0"/>
          </a:xfrm>
          <a:prstGeom prst="rect">
            <a:avLst/>
          </a:prstGeom>
          <a:noFill/>
          <a:ln w="9525">
            <a:noFill/>
            <a:miter lim="800000"/>
            <a:headEnd/>
            <a:tailEnd/>
          </a:ln>
        </p:spPr>
        <p:txBody>
          <a:bodyPr>
            <a:spAutoFit/>
          </a:bodyPr>
          <a:lstStyle/>
          <a:p>
            <a:endParaRPr lang="en-US"/>
          </a:p>
        </p:txBody>
      </p:sp>
      <p:graphicFrame>
        <p:nvGraphicFramePr>
          <p:cNvPr id="25602" name="Object 8"/>
          <p:cNvGraphicFramePr>
            <a:graphicFrameLocks noChangeAspect="1"/>
          </p:cNvGraphicFramePr>
          <p:nvPr/>
        </p:nvGraphicFramePr>
        <p:xfrm>
          <a:off x="3581400" y="1981200"/>
          <a:ext cx="1752600" cy="903288"/>
        </p:xfrm>
        <a:graphic>
          <a:graphicData uri="http://schemas.openxmlformats.org/presentationml/2006/ole">
            <mc:AlternateContent xmlns:mc="http://schemas.openxmlformats.org/markup-compatibility/2006">
              <mc:Choice xmlns:v="urn:schemas-microsoft-com:vml" Requires="v">
                <p:oleObj spid="_x0000_s25629" r:id="rId4" imgW="1549400" imgH="800100" progId="Equation.3">
                  <p:embed/>
                </p:oleObj>
              </mc:Choice>
              <mc:Fallback>
                <p:oleObj r:id="rId4" imgW="1549400" imgH="800100" progId="Equation.3">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1400" y="1981200"/>
                        <a:ext cx="1752600" cy="903288"/>
                      </a:xfrm>
                      <a:prstGeom prst="rect">
                        <a:avLst/>
                      </a:prstGeom>
                      <a:solidFill>
                        <a:schemeClr val="accent1"/>
                      </a:solidFill>
                      <a:ln w="19050">
                        <a:solidFill>
                          <a:srgbClr val="000000"/>
                        </a:solidFill>
                        <a:miter lim="800000"/>
                        <a:headEnd/>
                        <a:tailEnd/>
                      </a:ln>
                    </p:spPr>
                  </p:pic>
                </p:oleObj>
              </mc:Fallback>
            </mc:AlternateContent>
          </a:graphicData>
        </a:graphic>
      </p:graphicFrame>
      <p:sp>
        <p:nvSpPr>
          <p:cNvPr id="25612" name="Text Box 9"/>
          <p:cNvSpPr txBox="1">
            <a:spLocks noChangeArrowheads="1"/>
          </p:cNvSpPr>
          <p:nvPr/>
        </p:nvSpPr>
        <p:spPr bwMode="auto">
          <a:xfrm>
            <a:off x="457200" y="3276600"/>
            <a:ext cx="8382000" cy="1187450"/>
          </a:xfrm>
          <a:prstGeom prst="rect">
            <a:avLst/>
          </a:prstGeom>
          <a:noFill/>
          <a:ln w="9525">
            <a:noFill/>
            <a:miter lim="800000"/>
            <a:headEnd/>
            <a:tailEnd/>
          </a:ln>
        </p:spPr>
        <p:txBody>
          <a:bodyPr>
            <a:spAutoFit/>
          </a:bodyPr>
          <a:lstStyle/>
          <a:p>
            <a:pPr eaLnBrk="0" hangingPunct="0">
              <a:spcBef>
                <a:spcPct val="50000"/>
              </a:spcBef>
            </a:pPr>
            <a:r>
              <a:rPr lang="en-US" sz="2400">
                <a:cs typeface="Times New Roman" pitchFamily="18" charset="0"/>
              </a:rPr>
              <a:t>If we take the case where </a:t>
            </a:r>
            <a:r>
              <a:rPr lang="en-US" sz="2400" i="1">
                <a:latin typeface="Times New Roman" pitchFamily="18" charset="0"/>
                <a:cs typeface="Times New Roman" pitchFamily="18" charset="0"/>
              </a:rPr>
              <a:t>A</a:t>
            </a:r>
            <a:r>
              <a:rPr lang="en-US" sz="2400">
                <a:cs typeface="Times New Roman" pitchFamily="18" charset="0"/>
              </a:rPr>
              <a:t> is very large, and it usually is, we can get a special situation.  Specifically, take the case where </a:t>
            </a:r>
            <a:r>
              <a:rPr lang="en-US" sz="2400" i="1">
                <a:latin typeface="Times New Roman" pitchFamily="18" charset="0"/>
                <a:cs typeface="Times New Roman" pitchFamily="18" charset="0"/>
              </a:rPr>
              <a:t>A</a:t>
            </a:r>
            <a:r>
              <a:rPr lang="en-US" sz="2400" i="1">
                <a:latin typeface="Symbol" pitchFamily="18" charset="2"/>
                <a:cs typeface="Times New Roman" pitchFamily="18" charset="0"/>
              </a:rPr>
              <a:t>b</a:t>
            </a:r>
            <a:r>
              <a:rPr lang="en-US" sz="2400">
                <a:cs typeface="Times New Roman" pitchFamily="18" charset="0"/>
              </a:rPr>
              <a:t> &gt;&gt; 1.  Then,</a:t>
            </a:r>
            <a:endParaRPr lang="en-US" sz="2400"/>
          </a:p>
        </p:txBody>
      </p:sp>
      <p:sp>
        <p:nvSpPr>
          <p:cNvPr id="25613" name="Rectangle 10"/>
          <p:cNvSpPr>
            <a:spLocks noChangeArrowheads="1"/>
          </p:cNvSpPr>
          <p:nvPr/>
        </p:nvSpPr>
        <p:spPr bwMode="auto">
          <a:xfrm>
            <a:off x="3757613" y="3257550"/>
            <a:ext cx="9144000" cy="0"/>
          </a:xfrm>
          <a:prstGeom prst="rect">
            <a:avLst/>
          </a:prstGeom>
          <a:noFill/>
          <a:ln w="9525">
            <a:noFill/>
            <a:miter lim="800000"/>
            <a:headEnd/>
            <a:tailEnd/>
          </a:ln>
        </p:spPr>
        <p:txBody>
          <a:bodyPr>
            <a:spAutoFit/>
          </a:bodyPr>
          <a:lstStyle/>
          <a:p>
            <a:endParaRPr lang="en-US"/>
          </a:p>
        </p:txBody>
      </p:sp>
      <p:graphicFrame>
        <p:nvGraphicFramePr>
          <p:cNvPr id="25603" name="Object 11"/>
          <p:cNvGraphicFramePr>
            <a:graphicFrameLocks noChangeAspect="1"/>
          </p:cNvGraphicFramePr>
          <p:nvPr/>
        </p:nvGraphicFramePr>
        <p:xfrm>
          <a:off x="609600" y="4572000"/>
          <a:ext cx="1628775" cy="342900"/>
        </p:xfrm>
        <a:graphic>
          <a:graphicData uri="http://schemas.openxmlformats.org/presentationml/2006/ole">
            <mc:AlternateContent xmlns:mc="http://schemas.openxmlformats.org/markup-compatibility/2006">
              <mc:Choice xmlns:v="urn:schemas-microsoft-com:vml" Requires="v">
                <p:oleObj spid="_x0000_s25630" r:id="rId6" imgW="1625600" imgH="342900" progId="">
                  <p:embed/>
                </p:oleObj>
              </mc:Choice>
              <mc:Fallback>
                <p:oleObj r:id="rId6" imgW="1625600" imgH="342900" progId="">
                  <p:embed/>
                  <p:pic>
                    <p:nvPicPr>
                      <p:cNvPr id="0" name="Object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 y="4572000"/>
                        <a:ext cx="1628775" cy="34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614" name="Rectangle 12"/>
          <p:cNvSpPr>
            <a:spLocks noChangeArrowheads="1"/>
          </p:cNvSpPr>
          <p:nvPr/>
        </p:nvSpPr>
        <p:spPr bwMode="auto">
          <a:xfrm>
            <a:off x="3676650" y="3033713"/>
            <a:ext cx="9144000" cy="0"/>
          </a:xfrm>
          <a:prstGeom prst="rect">
            <a:avLst/>
          </a:prstGeom>
          <a:noFill/>
          <a:ln w="9525">
            <a:noFill/>
            <a:miter lim="800000"/>
            <a:headEnd/>
            <a:tailEnd/>
          </a:ln>
        </p:spPr>
        <p:txBody>
          <a:bodyPr>
            <a:spAutoFit/>
          </a:bodyPr>
          <a:lstStyle/>
          <a:p>
            <a:endParaRPr lang="en-US"/>
          </a:p>
        </p:txBody>
      </p:sp>
      <p:sp>
        <p:nvSpPr>
          <p:cNvPr id="25615" name="Text Box 13"/>
          <p:cNvSpPr txBox="1">
            <a:spLocks noChangeArrowheads="1"/>
          </p:cNvSpPr>
          <p:nvPr/>
        </p:nvSpPr>
        <p:spPr bwMode="auto">
          <a:xfrm>
            <a:off x="533400" y="4953000"/>
            <a:ext cx="8077200" cy="822325"/>
          </a:xfrm>
          <a:prstGeom prst="rect">
            <a:avLst/>
          </a:prstGeom>
          <a:noFill/>
          <a:ln w="9525">
            <a:noFill/>
            <a:miter lim="800000"/>
            <a:headEnd/>
            <a:tailEnd/>
          </a:ln>
        </p:spPr>
        <p:txBody>
          <a:bodyPr>
            <a:spAutoFit/>
          </a:bodyPr>
          <a:lstStyle/>
          <a:p>
            <a:pPr eaLnBrk="0" hangingPunct="0">
              <a:spcBef>
                <a:spcPct val="50000"/>
              </a:spcBef>
            </a:pPr>
            <a:r>
              <a:rPr lang="en-US" sz="2400"/>
              <a:t>and we can use this approximation to simplify the gain with feedback, which we call </a:t>
            </a:r>
            <a:r>
              <a:rPr lang="en-US" sz="2400" i="1"/>
              <a:t>A</a:t>
            </a:r>
            <a:r>
              <a:rPr lang="en-US" sz="2400" i="1" baseline="-25000"/>
              <a:t>f</a:t>
            </a:r>
            <a:r>
              <a:rPr lang="en-US" sz="2400"/>
              <a:t>, to</a:t>
            </a:r>
          </a:p>
        </p:txBody>
      </p:sp>
      <p:graphicFrame>
        <p:nvGraphicFramePr>
          <p:cNvPr id="25604" name="Object 14"/>
          <p:cNvGraphicFramePr>
            <a:graphicFrameLocks noChangeAspect="1"/>
          </p:cNvGraphicFramePr>
          <p:nvPr/>
        </p:nvGraphicFramePr>
        <p:xfrm>
          <a:off x="3505200" y="5867400"/>
          <a:ext cx="2400300" cy="800100"/>
        </p:xfrm>
        <a:graphic>
          <a:graphicData uri="http://schemas.openxmlformats.org/presentationml/2006/ole">
            <mc:AlternateContent xmlns:mc="http://schemas.openxmlformats.org/markup-compatibility/2006">
              <mc:Choice xmlns:v="urn:schemas-microsoft-com:vml" Requires="v">
                <p:oleObj spid="_x0000_s25631" name="Equation" r:id="rId8" imgW="2400120" imgH="799920" progId="">
                  <p:embed/>
                </p:oleObj>
              </mc:Choice>
              <mc:Fallback>
                <p:oleObj name="Equation" r:id="rId8" imgW="2400120" imgH="799920" progId="">
                  <p:embed/>
                  <p:pic>
                    <p:nvPicPr>
                      <p:cNvPr id="0" name="Object 1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05200" y="5867400"/>
                        <a:ext cx="2400300" cy="800100"/>
                      </a:xfrm>
                      <a:prstGeom prst="rect">
                        <a:avLst/>
                      </a:prstGeom>
                      <a:solidFill>
                        <a:schemeClr val="accent1"/>
                      </a:solidFill>
                      <a:ln w="19050">
                        <a:solidFill>
                          <a:srgbClr val="000000"/>
                        </a:solidFill>
                        <a:miter lim="800000"/>
                        <a:headEnd/>
                        <a:tailEnd/>
                      </a:ln>
                    </p:spPr>
                  </p:pic>
                </p:oleObj>
              </mc:Fallback>
            </mc:AlternateContent>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a:xfrm>
            <a:off x="609600" y="304800"/>
            <a:ext cx="7772400" cy="1524000"/>
          </a:xfrm>
        </p:spPr>
        <p:txBody>
          <a:bodyPr/>
          <a:lstStyle/>
          <a:p>
            <a:pPr eaLnBrk="1" hangingPunct="1"/>
            <a:r>
              <a:rPr lang="en-US" sz="4000" smtClean="0"/>
              <a:t>Gain with Negative Feedback</a:t>
            </a:r>
          </a:p>
        </p:txBody>
      </p:sp>
      <p:sp>
        <p:nvSpPr>
          <p:cNvPr id="26628" name="Rectangle 3"/>
          <p:cNvSpPr>
            <a:spLocks noGrp="1" noChangeArrowheads="1"/>
          </p:cNvSpPr>
          <p:nvPr>
            <p:ph type="body" idx="1"/>
          </p:nvPr>
        </p:nvSpPr>
        <p:spPr>
          <a:xfrm>
            <a:off x="228600" y="1524000"/>
            <a:ext cx="8610600" cy="914400"/>
          </a:xfrm>
        </p:spPr>
        <p:txBody>
          <a:bodyPr/>
          <a:lstStyle/>
          <a:p>
            <a:pPr marL="0" indent="458788" eaLnBrk="1" hangingPunct="1">
              <a:buFontTx/>
              <a:buNone/>
            </a:pPr>
            <a:r>
              <a:rPr lang="en-US" sz="2400" smtClean="0">
                <a:cs typeface="Times New Roman" pitchFamily="18" charset="0"/>
              </a:rPr>
              <a:t>Thus, the gain with negative feedback, </a:t>
            </a:r>
            <a:r>
              <a:rPr lang="en-US" sz="2400" i="1" smtClean="0">
                <a:latin typeface="Times New Roman" pitchFamily="18" charset="0"/>
              </a:rPr>
              <a:t>A</a:t>
            </a:r>
            <a:r>
              <a:rPr lang="en-US" sz="2400" i="1" baseline="-25000" smtClean="0">
                <a:latin typeface="Times New Roman" pitchFamily="18" charset="0"/>
              </a:rPr>
              <a:t>f</a:t>
            </a:r>
            <a:r>
              <a:rPr lang="en-US" sz="2400" smtClean="0">
                <a:cs typeface="Times New Roman" pitchFamily="18" charset="0"/>
              </a:rPr>
              <a:t>, is</a:t>
            </a:r>
          </a:p>
        </p:txBody>
      </p:sp>
      <p:sp>
        <p:nvSpPr>
          <p:cNvPr id="26629" name="Rectangle 4"/>
          <p:cNvSpPr>
            <a:spLocks noChangeArrowheads="1"/>
          </p:cNvSpPr>
          <p:nvPr/>
        </p:nvSpPr>
        <p:spPr bwMode="auto">
          <a:xfrm>
            <a:off x="3162300" y="3219450"/>
            <a:ext cx="9144000" cy="0"/>
          </a:xfrm>
          <a:prstGeom prst="rect">
            <a:avLst/>
          </a:prstGeom>
          <a:noFill/>
          <a:ln w="9525">
            <a:noFill/>
            <a:miter lim="800000"/>
            <a:headEnd/>
            <a:tailEnd/>
          </a:ln>
        </p:spPr>
        <p:txBody>
          <a:bodyPr>
            <a:spAutoFit/>
          </a:bodyPr>
          <a:lstStyle/>
          <a:p>
            <a:endParaRPr lang="en-US"/>
          </a:p>
        </p:txBody>
      </p:sp>
      <p:sp>
        <p:nvSpPr>
          <p:cNvPr id="26630" name="Rectangle 5"/>
          <p:cNvSpPr>
            <a:spLocks noChangeArrowheads="1"/>
          </p:cNvSpPr>
          <p:nvPr/>
        </p:nvSpPr>
        <p:spPr bwMode="auto">
          <a:xfrm>
            <a:off x="4014788" y="3238500"/>
            <a:ext cx="9144000" cy="0"/>
          </a:xfrm>
          <a:prstGeom prst="rect">
            <a:avLst/>
          </a:prstGeom>
          <a:noFill/>
          <a:ln w="9525">
            <a:noFill/>
            <a:miter lim="800000"/>
            <a:headEnd/>
            <a:tailEnd/>
          </a:ln>
        </p:spPr>
        <p:txBody>
          <a:bodyPr>
            <a:spAutoFit/>
          </a:bodyPr>
          <a:lstStyle/>
          <a:p>
            <a:endParaRPr lang="en-US"/>
          </a:p>
        </p:txBody>
      </p:sp>
      <p:sp>
        <p:nvSpPr>
          <p:cNvPr id="26631" name="Rectangle 6"/>
          <p:cNvSpPr>
            <a:spLocks noChangeArrowheads="1"/>
          </p:cNvSpPr>
          <p:nvPr/>
        </p:nvSpPr>
        <p:spPr bwMode="auto">
          <a:xfrm>
            <a:off x="3529013" y="3238500"/>
            <a:ext cx="9144000" cy="0"/>
          </a:xfrm>
          <a:prstGeom prst="rect">
            <a:avLst/>
          </a:prstGeom>
          <a:noFill/>
          <a:ln w="9525">
            <a:noFill/>
            <a:miter lim="800000"/>
            <a:headEnd/>
            <a:tailEnd/>
          </a:ln>
        </p:spPr>
        <p:txBody>
          <a:bodyPr>
            <a:spAutoFit/>
          </a:bodyPr>
          <a:lstStyle/>
          <a:p>
            <a:endParaRPr lang="en-US"/>
          </a:p>
        </p:txBody>
      </p:sp>
      <p:sp>
        <p:nvSpPr>
          <p:cNvPr id="26632" name="Rectangle 7"/>
          <p:cNvSpPr>
            <a:spLocks noChangeArrowheads="1"/>
          </p:cNvSpPr>
          <p:nvPr/>
        </p:nvSpPr>
        <p:spPr bwMode="auto">
          <a:xfrm>
            <a:off x="3795713" y="3028950"/>
            <a:ext cx="9144000" cy="0"/>
          </a:xfrm>
          <a:prstGeom prst="rect">
            <a:avLst/>
          </a:prstGeom>
          <a:noFill/>
          <a:ln w="9525">
            <a:noFill/>
            <a:miter lim="800000"/>
            <a:headEnd/>
            <a:tailEnd/>
          </a:ln>
        </p:spPr>
        <p:txBody>
          <a:bodyPr>
            <a:spAutoFit/>
          </a:bodyPr>
          <a:lstStyle/>
          <a:p>
            <a:endParaRPr lang="en-US"/>
          </a:p>
        </p:txBody>
      </p:sp>
      <p:sp>
        <p:nvSpPr>
          <p:cNvPr id="26633" name="Rectangle 8"/>
          <p:cNvSpPr>
            <a:spLocks noChangeArrowheads="1"/>
          </p:cNvSpPr>
          <p:nvPr/>
        </p:nvSpPr>
        <p:spPr bwMode="auto">
          <a:xfrm>
            <a:off x="3757613" y="3257550"/>
            <a:ext cx="9144000" cy="0"/>
          </a:xfrm>
          <a:prstGeom prst="rect">
            <a:avLst/>
          </a:prstGeom>
          <a:noFill/>
          <a:ln w="9525">
            <a:noFill/>
            <a:miter lim="800000"/>
            <a:headEnd/>
            <a:tailEnd/>
          </a:ln>
        </p:spPr>
        <p:txBody>
          <a:bodyPr>
            <a:spAutoFit/>
          </a:bodyPr>
          <a:lstStyle/>
          <a:p>
            <a:endParaRPr lang="en-US"/>
          </a:p>
        </p:txBody>
      </p:sp>
      <p:sp>
        <p:nvSpPr>
          <p:cNvPr id="26634" name="Rectangle 9"/>
          <p:cNvSpPr>
            <a:spLocks noChangeArrowheads="1"/>
          </p:cNvSpPr>
          <p:nvPr/>
        </p:nvSpPr>
        <p:spPr bwMode="auto">
          <a:xfrm>
            <a:off x="3676650" y="3033713"/>
            <a:ext cx="9144000" cy="0"/>
          </a:xfrm>
          <a:prstGeom prst="rect">
            <a:avLst/>
          </a:prstGeom>
          <a:noFill/>
          <a:ln w="9525">
            <a:noFill/>
            <a:miter lim="800000"/>
            <a:headEnd/>
            <a:tailEnd/>
          </a:ln>
        </p:spPr>
        <p:txBody>
          <a:bodyPr>
            <a:spAutoFit/>
          </a:bodyPr>
          <a:lstStyle/>
          <a:p>
            <a:endParaRPr lang="en-US"/>
          </a:p>
        </p:txBody>
      </p:sp>
      <p:sp>
        <p:nvSpPr>
          <p:cNvPr id="26635" name="Text Box 10"/>
          <p:cNvSpPr txBox="1">
            <a:spLocks noChangeArrowheads="1"/>
          </p:cNvSpPr>
          <p:nvPr/>
        </p:nvSpPr>
        <p:spPr bwMode="auto">
          <a:xfrm>
            <a:off x="228600" y="3581400"/>
            <a:ext cx="8610600" cy="3081338"/>
          </a:xfrm>
          <a:prstGeom prst="rect">
            <a:avLst/>
          </a:prstGeom>
          <a:noFill/>
          <a:ln w="9525">
            <a:noFill/>
            <a:miter lim="800000"/>
            <a:headEnd/>
            <a:tailEnd/>
          </a:ln>
        </p:spPr>
        <p:txBody>
          <a:bodyPr>
            <a:spAutoFit/>
          </a:bodyPr>
          <a:lstStyle/>
          <a:p>
            <a:pPr eaLnBrk="0" hangingPunct="0">
              <a:spcBef>
                <a:spcPct val="50000"/>
              </a:spcBef>
            </a:pPr>
            <a:r>
              <a:rPr lang="en-US" sz="2800">
                <a:cs typeface="Times New Roman" pitchFamily="18" charset="0"/>
              </a:rPr>
              <a:t>The only requirement is that </a:t>
            </a:r>
            <a:r>
              <a:rPr lang="en-US" sz="2800" i="1">
                <a:latin typeface="Times New Roman" pitchFamily="18" charset="0"/>
                <a:cs typeface="Times New Roman" pitchFamily="18" charset="0"/>
              </a:rPr>
              <a:t>A</a:t>
            </a:r>
            <a:r>
              <a:rPr lang="en-US" sz="2800" i="1">
                <a:latin typeface="Symbol" pitchFamily="18" charset="2"/>
                <a:cs typeface="Times New Roman" pitchFamily="18" charset="0"/>
              </a:rPr>
              <a:t>b</a:t>
            </a:r>
            <a:r>
              <a:rPr lang="en-US" sz="2800">
                <a:cs typeface="Times New Roman" pitchFamily="18" charset="0"/>
              </a:rPr>
              <a:t> &gt;&gt; 1.  Thus, the gain is not a function of </a:t>
            </a:r>
            <a:r>
              <a:rPr lang="en-US" sz="2800" i="1">
                <a:latin typeface="Times New Roman" pitchFamily="18" charset="0"/>
                <a:cs typeface="Times New Roman" pitchFamily="18" charset="0"/>
              </a:rPr>
              <a:t>A</a:t>
            </a:r>
            <a:r>
              <a:rPr lang="en-US" sz="2800">
                <a:cs typeface="Times New Roman" pitchFamily="18" charset="0"/>
              </a:rPr>
              <a:t> at all!?!  This is a seemingly bizarre, but wondrous result, which is fundamental to the power of negative feedback. The gain of the op amp, which changes from time to time, and from op amp to op amp, does not affect the overall gain with feedback.</a:t>
            </a:r>
            <a:endParaRPr lang="en-US" sz="2800"/>
          </a:p>
        </p:txBody>
      </p:sp>
      <p:graphicFrame>
        <p:nvGraphicFramePr>
          <p:cNvPr id="26626" name="Object 11"/>
          <p:cNvGraphicFramePr>
            <a:graphicFrameLocks noChangeAspect="1"/>
          </p:cNvGraphicFramePr>
          <p:nvPr/>
        </p:nvGraphicFramePr>
        <p:xfrm>
          <a:off x="3581400" y="1981200"/>
          <a:ext cx="1752600" cy="1341438"/>
        </p:xfrm>
        <a:graphic>
          <a:graphicData uri="http://schemas.openxmlformats.org/presentationml/2006/ole">
            <mc:AlternateContent xmlns:mc="http://schemas.openxmlformats.org/markup-compatibility/2006">
              <mc:Choice xmlns:v="urn:schemas-microsoft-com:vml" Requires="v">
                <p:oleObj spid="_x0000_s26635" name="Equation" r:id="rId4" imgW="1028520" imgH="787320" progId="">
                  <p:embed/>
                </p:oleObj>
              </mc:Choice>
              <mc:Fallback>
                <p:oleObj name="Equation" r:id="rId4" imgW="1028520" imgH="787320" progId="">
                  <p:embed/>
                  <p:pic>
                    <p:nvPicPr>
                      <p:cNvPr id="0" name="Object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1400" y="1981200"/>
                        <a:ext cx="1752600" cy="1341438"/>
                      </a:xfrm>
                      <a:prstGeom prst="rect">
                        <a:avLst/>
                      </a:prstGeom>
                      <a:solidFill>
                        <a:schemeClr val="accent1"/>
                      </a:solidFill>
                      <a:ln w="19050">
                        <a:solidFill>
                          <a:srgbClr val="000000"/>
                        </a:solidFill>
                        <a:miter lim="800000"/>
                        <a:headEnd/>
                        <a:tailEnd/>
                      </a:ln>
                    </p:spPr>
                  </p:pic>
                </p:oleObj>
              </mc:Fallback>
            </mc:AlternateContent>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Grp="1" noChangeArrowheads="1"/>
          </p:cNvSpPr>
          <p:nvPr>
            <p:ph type="title"/>
          </p:nvPr>
        </p:nvSpPr>
        <p:spPr>
          <a:xfrm>
            <a:off x="609600" y="304800"/>
            <a:ext cx="7772400" cy="1524000"/>
          </a:xfrm>
        </p:spPr>
        <p:txBody>
          <a:bodyPr/>
          <a:lstStyle/>
          <a:p>
            <a:pPr eaLnBrk="1" hangingPunct="1"/>
            <a:r>
              <a:rPr lang="en-US" sz="4000" smtClean="0"/>
              <a:t>Gain with Negative Feedback</a:t>
            </a:r>
          </a:p>
        </p:txBody>
      </p:sp>
      <p:sp>
        <p:nvSpPr>
          <p:cNvPr id="27652" name="Rectangle 3"/>
          <p:cNvSpPr>
            <a:spLocks noGrp="1" noChangeArrowheads="1"/>
          </p:cNvSpPr>
          <p:nvPr>
            <p:ph type="body" idx="1"/>
          </p:nvPr>
        </p:nvSpPr>
        <p:spPr>
          <a:xfrm>
            <a:off x="228600" y="1524000"/>
            <a:ext cx="8610600" cy="914400"/>
          </a:xfrm>
        </p:spPr>
        <p:txBody>
          <a:bodyPr/>
          <a:lstStyle/>
          <a:p>
            <a:pPr marL="0" indent="458788" eaLnBrk="1" hangingPunct="1">
              <a:buFontTx/>
              <a:buNone/>
            </a:pPr>
            <a:r>
              <a:rPr lang="en-US" sz="2400" smtClean="0">
                <a:cs typeface="Times New Roman" pitchFamily="18" charset="0"/>
              </a:rPr>
              <a:t>Thus, the gain with negative feedback, </a:t>
            </a:r>
            <a:r>
              <a:rPr lang="en-US" sz="2400" i="1" smtClean="0">
                <a:latin typeface="Times New Roman" pitchFamily="18" charset="0"/>
              </a:rPr>
              <a:t>A</a:t>
            </a:r>
            <a:r>
              <a:rPr lang="en-US" sz="2400" i="1" baseline="-25000" smtClean="0">
                <a:latin typeface="Times New Roman" pitchFamily="18" charset="0"/>
              </a:rPr>
              <a:t>f</a:t>
            </a:r>
            <a:r>
              <a:rPr lang="en-US" sz="2400" smtClean="0">
                <a:cs typeface="Times New Roman" pitchFamily="18" charset="0"/>
              </a:rPr>
              <a:t>, is</a:t>
            </a:r>
          </a:p>
        </p:txBody>
      </p:sp>
      <p:sp>
        <p:nvSpPr>
          <p:cNvPr id="27653" name="Rectangle 4"/>
          <p:cNvSpPr>
            <a:spLocks noChangeArrowheads="1"/>
          </p:cNvSpPr>
          <p:nvPr/>
        </p:nvSpPr>
        <p:spPr bwMode="auto">
          <a:xfrm>
            <a:off x="3162300" y="3219450"/>
            <a:ext cx="9144000" cy="0"/>
          </a:xfrm>
          <a:prstGeom prst="rect">
            <a:avLst/>
          </a:prstGeom>
          <a:noFill/>
          <a:ln w="9525">
            <a:noFill/>
            <a:miter lim="800000"/>
            <a:headEnd/>
            <a:tailEnd/>
          </a:ln>
        </p:spPr>
        <p:txBody>
          <a:bodyPr>
            <a:spAutoFit/>
          </a:bodyPr>
          <a:lstStyle/>
          <a:p>
            <a:endParaRPr lang="en-US"/>
          </a:p>
        </p:txBody>
      </p:sp>
      <p:sp>
        <p:nvSpPr>
          <p:cNvPr id="27654" name="Rectangle 5"/>
          <p:cNvSpPr>
            <a:spLocks noChangeArrowheads="1"/>
          </p:cNvSpPr>
          <p:nvPr/>
        </p:nvSpPr>
        <p:spPr bwMode="auto">
          <a:xfrm>
            <a:off x="4014788" y="3238500"/>
            <a:ext cx="9144000" cy="0"/>
          </a:xfrm>
          <a:prstGeom prst="rect">
            <a:avLst/>
          </a:prstGeom>
          <a:noFill/>
          <a:ln w="9525">
            <a:noFill/>
            <a:miter lim="800000"/>
            <a:headEnd/>
            <a:tailEnd/>
          </a:ln>
        </p:spPr>
        <p:txBody>
          <a:bodyPr>
            <a:spAutoFit/>
          </a:bodyPr>
          <a:lstStyle/>
          <a:p>
            <a:endParaRPr lang="en-US"/>
          </a:p>
        </p:txBody>
      </p:sp>
      <p:sp>
        <p:nvSpPr>
          <p:cNvPr id="27655" name="Rectangle 6"/>
          <p:cNvSpPr>
            <a:spLocks noChangeArrowheads="1"/>
          </p:cNvSpPr>
          <p:nvPr/>
        </p:nvSpPr>
        <p:spPr bwMode="auto">
          <a:xfrm>
            <a:off x="3529013" y="3238500"/>
            <a:ext cx="9144000" cy="0"/>
          </a:xfrm>
          <a:prstGeom prst="rect">
            <a:avLst/>
          </a:prstGeom>
          <a:noFill/>
          <a:ln w="9525">
            <a:noFill/>
            <a:miter lim="800000"/>
            <a:headEnd/>
            <a:tailEnd/>
          </a:ln>
        </p:spPr>
        <p:txBody>
          <a:bodyPr>
            <a:spAutoFit/>
          </a:bodyPr>
          <a:lstStyle/>
          <a:p>
            <a:endParaRPr lang="en-US"/>
          </a:p>
        </p:txBody>
      </p:sp>
      <p:sp>
        <p:nvSpPr>
          <p:cNvPr id="27656" name="Rectangle 7"/>
          <p:cNvSpPr>
            <a:spLocks noChangeArrowheads="1"/>
          </p:cNvSpPr>
          <p:nvPr/>
        </p:nvSpPr>
        <p:spPr bwMode="auto">
          <a:xfrm>
            <a:off x="3795713" y="3028950"/>
            <a:ext cx="9144000" cy="0"/>
          </a:xfrm>
          <a:prstGeom prst="rect">
            <a:avLst/>
          </a:prstGeom>
          <a:noFill/>
          <a:ln w="9525">
            <a:noFill/>
            <a:miter lim="800000"/>
            <a:headEnd/>
            <a:tailEnd/>
          </a:ln>
        </p:spPr>
        <p:txBody>
          <a:bodyPr>
            <a:spAutoFit/>
          </a:bodyPr>
          <a:lstStyle/>
          <a:p>
            <a:endParaRPr lang="en-US"/>
          </a:p>
        </p:txBody>
      </p:sp>
      <p:sp>
        <p:nvSpPr>
          <p:cNvPr id="27657" name="Rectangle 8"/>
          <p:cNvSpPr>
            <a:spLocks noChangeArrowheads="1"/>
          </p:cNvSpPr>
          <p:nvPr/>
        </p:nvSpPr>
        <p:spPr bwMode="auto">
          <a:xfrm>
            <a:off x="3757613" y="3257550"/>
            <a:ext cx="9144000" cy="0"/>
          </a:xfrm>
          <a:prstGeom prst="rect">
            <a:avLst/>
          </a:prstGeom>
          <a:noFill/>
          <a:ln w="9525">
            <a:noFill/>
            <a:miter lim="800000"/>
            <a:headEnd/>
            <a:tailEnd/>
          </a:ln>
        </p:spPr>
        <p:txBody>
          <a:bodyPr>
            <a:spAutoFit/>
          </a:bodyPr>
          <a:lstStyle/>
          <a:p>
            <a:endParaRPr lang="en-US"/>
          </a:p>
        </p:txBody>
      </p:sp>
      <p:sp>
        <p:nvSpPr>
          <p:cNvPr id="27658" name="Rectangle 9"/>
          <p:cNvSpPr>
            <a:spLocks noChangeArrowheads="1"/>
          </p:cNvSpPr>
          <p:nvPr/>
        </p:nvSpPr>
        <p:spPr bwMode="auto">
          <a:xfrm>
            <a:off x="3676650" y="3033713"/>
            <a:ext cx="9144000" cy="0"/>
          </a:xfrm>
          <a:prstGeom prst="rect">
            <a:avLst/>
          </a:prstGeom>
          <a:noFill/>
          <a:ln w="9525">
            <a:noFill/>
            <a:miter lim="800000"/>
            <a:headEnd/>
            <a:tailEnd/>
          </a:ln>
        </p:spPr>
        <p:txBody>
          <a:bodyPr>
            <a:spAutoFit/>
          </a:bodyPr>
          <a:lstStyle/>
          <a:p>
            <a:endParaRPr lang="en-US"/>
          </a:p>
        </p:txBody>
      </p:sp>
      <p:sp>
        <p:nvSpPr>
          <p:cNvPr id="27659" name="Text Box 10"/>
          <p:cNvSpPr txBox="1">
            <a:spLocks noChangeArrowheads="1"/>
          </p:cNvSpPr>
          <p:nvPr/>
        </p:nvSpPr>
        <p:spPr bwMode="auto">
          <a:xfrm>
            <a:off x="152400" y="3581400"/>
            <a:ext cx="8991600" cy="3195638"/>
          </a:xfrm>
          <a:prstGeom prst="rect">
            <a:avLst/>
          </a:prstGeom>
          <a:noFill/>
          <a:ln w="9525">
            <a:noFill/>
            <a:miter lim="800000"/>
            <a:headEnd/>
            <a:tailEnd/>
          </a:ln>
        </p:spPr>
        <p:txBody>
          <a:bodyPr>
            <a:spAutoFit/>
          </a:bodyPr>
          <a:lstStyle/>
          <a:p>
            <a:pPr eaLnBrk="0" hangingPunct="0">
              <a:spcBef>
                <a:spcPct val="50000"/>
              </a:spcBef>
            </a:pPr>
            <a:r>
              <a:rPr lang="en-US" sz="2400">
                <a:cs typeface="Times New Roman" pitchFamily="18" charset="0"/>
              </a:rPr>
              <a:t>Thus, the gain is not a function of </a:t>
            </a:r>
            <a:r>
              <a:rPr lang="en-US" sz="2400" i="1">
                <a:latin typeface="Times New Roman" pitchFamily="18" charset="0"/>
                <a:cs typeface="Times New Roman" pitchFamily="18" charset="0"/>
              </a:rPr>
              <a:t>A</a:t>
            </a:r>
            <a:r>
              <a:rPr lang="en-US" sz="2400">
                <a:cs typeface="Times New Roman" pitchFamily="18" charset="0"/>
              </a:rPr>
              <a:t> at all!?! The gain of the op amp does not affect the overall gain with feedback.  The overall gain, </a:t>
            </a:r>
            <a:r>
              <a:rPr lang="en-US" sz="2400" i="1">
                <a:latin typeface="Times New Roman" pitchFamily="18" charset="0"/>
                <a:cs typeface="Times New Roman" pitchFamily="18" charset="0"/>
              </a:rPr>
              <a:t>A</a:t>
            </a:r>
            <a:r>
              <a:rPr lang="en-US" sz="2400" i="1" baseline="-25000">
                <a:latin typeface="Times New Roman" pitchFamily="18" charset="0"/>
                <a:cs typeface="Times New Roman" pitchFamily="18" charset="0"/>
              </a:rPr>
              <a:t>f</a:t>
            </a:r>
            <a:r>
              <a:rPr lang="en-US" sz="2400">
                <a:cs typeface="Times New Roman" pitchFamily="18" charset="0"/>
              </a:rPr>
              <a:t>, is determined by the way feedback is applied.</a:t>
            </a:r>
          </a:p>
          <a:p>
            <a:pPr eaLnBrk="0" hangingPunct="0">
              <a:spcBef>
                <a:spcPct val="50000"/>
              </a:spcBef>
            </a:pPr>
            <a:r>
              <a:rPr lang="en-US" sz="2400">
                <a:cs typeface="Times New Roman" pitchFamily="18" charset="0"/>
              </a:rPr>
              <a:t>	Feedback is used to allow gain to be traded off for a variety of desirable results.  When we use op amps, we have a relatively simple way to determine the presence of negative feedback:  If there is a signal path between the output of the op amp, and the inverting input, there will be negative feedback.</a:t>
            </a:r>
            <a:r>
              <a:rPr lang="en-US" sz="2400"/>
              <a:t> </a:t>
            </a:r>
          </a:p>
        </p:txBody>
      </p:sp>
      <p:graphicFrame>
        <p:nvGraphicFramePr>
          <p:cNvPr id="27650" name="Object 11"/>
          <p:cNvGraphicFramePr>
            <a:graphicFrameLocks noChangeAspect="1"/>
          </p:cNvGraphicFramePr>
          <p:nvPr/>
        </p:nvGraphicFramePr>
        <p:xfrm>
          <a:off x="3733800" y="2057400"/>
          <a:ext cx="1828800" cy="1400175"/>
        </p:xfrm>
        <a:graphic>
          <a:graphicData uri="http://schemas.openxmlformats.org/presentationml/2006/ole">
            <mc:AlternateContent xmlns:mc="http://schemas.openxmlformats.org/markup-compatibility/2006">
              <mc:Choice xmlns:v="urn:schemas-microsoft-com:vml" Requires="v">
                <p:oleObj spid="_x0000_s27659" name="Equation" r:id="rId4" imgW="1028520" imgH="787320" progId="">
                  <p:embed/>
                </p:oleObj>
              </mc:Choice>
              <mc:Fallback>
                <p:oleObj name="Equation" r:id="rId4" imgW="1028520" imgH="787320" progId="">
                  <p:embed/>
                  <p:pic>
                    <p:nvPicPr>
                      <p:cNvPr id="0" name="Object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3800" y="2057400"/>
                        <a:ext cx="1828800" cy="1400175"/>
                      </a:xfrm>
                      <a:prstGeom prst="rect">
                        <a:avLst/>
                      </a:prstGeom>
                      <a:solidFill>
                        <a:schemeClr val="accent1"/>
                      </a:solidFill>
                      <a:ln w="19050">
                        <a:solidFill>
                          <a:srgbClr val="000000"/>
                        </a:solidFill>
                        <a:miter lim="800000"/>
                        <a:headEnd/>
                        <a:tailEnd/>
                      </a:ln>
                    </p:spPr>
                  </p:pic>
                </p:oleObj>
              </mc:Fallback>
            </mc:AlternateContent>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2514600" y="0"/>
            <a:ext cx="6629400" cy="1143000"/>
          </a:xfrm>
        </p:spPr>
        <p:txBody>
          <a:bodyPr/>
          <a:lstStyle/>
          <a:p>
            <a:pPr eaLnBrk="1" hangingPunct="1"/>
            <a:r>
              <a:rPr lang="en-US" sz="4000" smtClean="0"/>
              <a:t>Operational Amplifiers </a:t>
            </a:r>
            <a:br>
              <a:rPr lang="en-US" sz="4000" smtClean="0"/>
            </a:br>
            <a:r>
              <a:rPr lang="en-US" sz="4000" smtClean="0"/>
              <a:t>(Op Amps)</a:t>
            </a:r>
          </a:p>
        </p:txBody>
      </p:sp>
      <p:sp>
        <p:nvSpPr>
          <p:cNvPr id="58371" name="Rectangle 3"/>
          <p:cNvSpPr>
            <a:spLocks noGrp="1" noChangeArrowheads="1"/>
          </p:cNvSpPr>
          <p:nvPr>
            <p:ph type="body" idx="1"/>
          </p:nvPr>
        </p:nvSpPr>
        <p:spPr>
          <a:xfrm>
            <a:off x="304800" y="1752600"/>
            <a:ext cx="3657600" cy="4800600"/>
          </a:xfrm>
        </p:spPr>
        <p:txBody>
          <a:bodyPr/>
          <a:lstStyle/>
          <a:p>
            <a:pPr marL="0" indent="223838" eaLnBrk="1" hangingPunct="1">
              <a:buFontTx/>
              <a:buNone/>
            </a:pPr>
            <a:r>
              <a:rPr lang="en-US" sz="2400" smtClean="0"/>
              <a:t>Operational Amplifiers (op amps)  are devices that amplify voltages.  Because of the way the op amps are built, they facilitate the application of negative feedback, which in turn allows</a:t>
            </a:r>
          </a:p>
          <a:p>
            <a:pPr marL="0" indent="223838" eaLnBrk="1" hangingPunct="1"/>
            <a:r>
              <a:rPr lang="en-US" sz="2400" smtClean="0"/>
              <a:t>easy design of special applications, and</a:t>
            </a:r>
          </a:p>
          <a:p>
            <a:pPr marL="0" indent="223838" eaLnBrk="1" hangingPunct="1"/>
            <a:r>
              <a:rPr lang="en-US" sz="2400" smtClean="0"/>
              <a:t>for the op amps to behave very ideally.</a:t>
            </a:r>
          </a:p>
        </p:txBody>
      </p:sp>
      <p:pic>
        <p:nvPicPr>
          <p:cNvPr id="58372" name="Picture 5" descr="D:\Program Files\Microsoft Office\Clipart\standard\stddir2\en00358_.wmf"/>
          <p:cNvPicPr>
            <a:picLocks noChangeAspect="1" noChangeArrowheads="1"/>
          </p:cNvPicPr>
          <p:nvPr/>
        </p:nvPicPr>
        <p:blipFill>
          <a:blip r:embed="rId3" cstate="print"/>
          <a:srcRect/>
          <a:stretch>
            <a:fillRect/>
          </a:stretch>
        </p:blipFill>
        <p:spPr bwMode="auto">
          <a:xfrm>
            <a:off x="3886200" y="1143000"/>
            <a:ext cx="5116513" cy="3216275"/>
          </a:xfrm>
          <a:prstGeom prst="rect">
            <a:avLst/>
          </a:prstGeom>
          <a:solidFill>
            <a:schemeClr val="accent1"/>
          </a:solidFill>
          <a:ln w="9525">
            <a:noFill/>
            <a:miter lim="800000"/>
            <a:headEnd/>
            <a:tailEnd/>
          </a:ln>
        </p:spPr>
      </p:pic>
      <p:sp>
        <p:nvSpPr>
          <p:cNvPr id="58373" name="Text Box 4"/>
          <p:cNvSpPr txBox="1">
            <a:spLocks noChangeArrowheads="1"/>
          </p:cNvSpPr>
          <p:nvPr/>
        </p:nvSpPr>
        <p:spPr bwMode="auto">
          <a:xfrm>
            <a:off x="3886200" y="4022725"/>
            <a:ext cx="5105400" cy="2835275"/>
          </a:xfrm>
          <a:prstGeom prst="rect">
            <a:avLst/>
          </a:prstGeom>
          <a:solidFill>
            <a:schemeClr val="accent1"/>
          </a:solidFill>
          <a:ln w="9525">
            <a:noFill/>
            <a:miter lim="800000"/>
            <a:headEnd/>
            <a:tailEnd/>
          </a:ln>
        </p:spPr>
        <p:txBody>
          <a:bodyPr>
            <a:spAutoFit/>
          </a:bodyPr>
          <a:lstStyle/>
          <a:p>
            <a:pPr eaLnBrk="0" hangingPunct="0"/>
            <a:r>
              <a:rPr lang="en-US" sz="2000"/>
              <a:t>Operational amplifiers are most useful because of their ability to process signals easily.  One example:  An audio mixer provides the functions of providing variable gain (amplification), and adding different signals together with separate gains for each signal.  Op amps can perform these functions, and do so in an easy to use and design form.</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2"/>
          <p:cNvSpPr>
            <a:spLocks noGrp="1" noChangeArrowheads="1"/>
          </p:cNvSpPr>
          <p:nvPr>
            <p:ph type="title"/>
          </p:nvPr>
        </p:nvSpPr>
        <p:spPr>
          <a:xfrm>
            <a:off x="609600" y="304800"/>
            <a:ext cx="7772400" cy="1524000"/>
          </a:xfrm>
        </p:spPr>
        <p:txBody>
          <a:bodyPr/>
          <a:lstStyle/>
          <a:p>
            <a:pPr eaLnBrk="1" hangingPunct="1"/>
            <a:r>
              <a:rPr lang="en-US" sz="4000" smtClean="0"/>
              <a:t>Gain with Negative Feedback</a:t>
            </a:r>
          </a:p>
        </p:txBody>
      </p:sp>
      <p:sp>
        <p:nvSpPr>
          <p:cNvPr id="28677" name="Rectangle 3"/>
          <p:cNvSpPr>
            <a:spLocks noGrp="1" noChangeArrowheads="1"/>
          </p:cNvSpPr>
          <p:nvPr>
            <p:ph type="body" idx="1"/>
          </p:nvPr>
        </p:nvSpPr>
        <p:spPr>
          <a:xfrm>
            <a:off x="228600" y="1524000"/>
            <a:ext cx="8610600" cy="914400"/>
          </a:xfrm>
        </p:spPr>
        <p:txBody>
          <a:bodyPr/>
          <a:lstStyle/>
          <a:p>
            <a:pPr marL="0" indent="458788" eaLnBrk="1" hangingPunct="1">
              <a:buFontTx/>
              <a:buNone/>
            </a:pPr>
            <a:r>
              <a:rPr lang="en-US" sz="2400" smtClean="0">
                <a:cs typeface="Times New Roman" pitchFamily="18" charset="0"/>
              </a:rPr>
              <a:t>Thus, the gain with negative feedback, </a:t>
            </a:r>
            <a:r>
              <a:rPr lang="en-US" sz="2400" i="1" smtClean="0">
                <a:latin typeface="Times New Roman" pitchFamily="18" charset="0"/>
              </a:rPr>
              <a:t>A</a:t>
            </a:r>
            <a:r>
              <a:rPr lang="en-US" sz="2400" i="1" baseline="-25000" smtClean="0">
                <a:latin typeface="Times New Roman" pitchFamily="18" charset="0"/>
              </a:rPr>
              <a:t>f</a:t>
            </a:r>
            <a:r>
              <a:rPr lang="en-US" sz="2400" smtClean="0">
                <a:cs typeface="Times New Roman" pitchFamily="18" charset="0"/>
              </a:rPr>
              <a:t>, is</a:t>
            </a:r>
          </a:p>
        </p:txBody>
      </p:sp>
      <p:sp>
        <p:nvSpPr>
          <p:cNvPr id="28678" name="Rectangle 4"/>
          <p:cNvSpPr>
            <a:spLocks noChangeArrowheads="1"/>
          </p:cNvSpPr>
          <p:nvPr/>
        </p:nvSpPr>
        <p:spPr bwMode="auto">
          <a:xfrm>
            <a:off x="3162300" y="3219450"/>
            <a:ext cx="9144000" cy="0"/>
          </a:xfrm>
          <a:prstGeom prst="rect">
            <a:avLst/>
          </a:prstGeom>
          <a:noFill/>
          <a:ln w="9525">
            <a:noFill/>
            <a:miter lim="800000"/>
            <a:headEnd/>
            <a:tailEnd/>
          </a:ln>
        </p:spPr>
        <p:txBody>
          <a:bodyPr>
            <a:spAutoFit/>
          </a:bodyPr>
          <a:lstStyle/>
          <a:p>
            <a:endParaRPr lang="en-US"/>
          </a:p>
        </p:txBody>
      </p:sp>
      <p:sp>
        <p:nvSpPr>
          <p:cNvPr id="28679" name="Rectangle 5"/>
          <p:cNvSpPr>
            <a:spLocks noChangeArrowheads="1"/>
          </p:cNvSpPr>
          <p:nvPr/>
        </p:nvSpPr>
        <p:spPr bwMode="auto">
          <a:xfrm>
            <a:off x="4014788" y="3238500"/>
            <a:ext cx="9144000" cy="0"/>
          </a:xfrm>
          <a:prstGeom prst="rect">
            <a:avLst/>
          </a:prstGeom>
          <a:noFill/>
          <a:ln w="9525">
            <a:noFill/>
            <a:miter lim="800000"/>
            <a:headEnd/>
            <a:tailEnd/>
          </a:ln>
        </p:spPr>
        <p:txBody>
          <a:bodyPr>
            <a:spAutoFit/>
          </a:bodyPr>
          <a:lstStyle/>
          <a:p>
            <a:endParaRPr lang="en-US"/>
          </a:p>
        </p:txBody>
      </p:sp>
      <p:sp>
        <p:nvSpPr>
          <p:cNvPr id="28680" name="Rectangle 6"/>
          <p:cNvSpPr>
            <a:spLocks noChangeArrowheads="1"/>
          </p:cNvSpPr>
          <p:nvPr/>
        </p:nvSpPr>
        <p:spPr bwMode="auto">
          <a:xfrm>
            <a:off x="3529013" y="3238500"/>
            <a:ext cx="9144000" cy="0"/>
          </a:xfrm>
          <a:prstGeom prst="rect">
            <a:avLst/>
          </a:prstGeom>
          <a:noFill/>
          <a:ln w="9525">
            <a:noFill/>
            <a:miter lim="800000"/>
            <a:headEnd/>
            <a:tailEnd/>
          </a:ln>
        </p:spPr>
        <p:txBody>
          <a:bodyPr>
            <a:spAutoFit/>
          </a:bodyPr>
          <a:lstStyle/>
          <a:p>
            <a:endParaRPr lang="en-US"/>
          </a:p>
        </p:txBody>
      </p:sp>
      <p:sp>
        <p:nvSpPr>
          <p:cNvPr id="28681" name="Rectangle 7"/>
          <p:cNvSpPr>
            <a:spLocks noChangeArrowheads="1"/>
          </p:cNvSpPr>
          <p:nvPr/>
        </p:nvSpPr>
        <p:spPr bwMode="auto">
          <a:xfrm>
            <a:off x="3795713" y="3028950"/>
            <a:ext cx="9144000" cy="0"/>
          </a:xfrm>
          <a:prstGeom prst="rect">
            <a:avLst/>
          </a:prstGeom>
          <a:noFill/>
          <a:ln w="9525">
            <a:noFill/>
            <a:miter lim="800000"/>
            <a:headEnd/>
            <a:tailEnd/>
          </a:ln>
        </p:spPr>
        <p:txBody>
          <a:bodyPr>
            <a:spAutoFit/>
          </a:bodyPr>
          <a:lstStyle/>
          <a:p>
            <a:endParaRPr lang="en-US"/>
          </a:p>
        </p:txBody>
      </p:sp>
      <p:sp>
        <p:nvSpPr>
          <p:cNvPr id="28682" name="Rectangle 8"/>
          <p:cNvSpPr>
            <a:spLocks noChangeArrowheads="1"/>
          </p:cNvSpPr>
          <p:nvPr/>
        </p:nvSpPr>
        <p:spPr bwMode="auto">
          <a:xfrm>
            <a:off x="3757613" y="3257550"/>
            <a:ext cx="9144000" cy="0"/>
          </a:xfrm>
          <a:prstGeom prst="rect">
            <a:avLst/>
          </a:prstGeom>
          <a:noFill/>
          <a:ln w="9525">
            <a:noFill/>
            <a:miter lim="800000"/>
            <a:headEnd/>
            <a:tailEnd/>
          </a:ln>
        </p:spPr>
        <p:txBody>
          <a:bodyPr>
            <a:spAutoFit/>
          </a:bodyPr>
          <a:lstStyle/>
          <a:p>
            <a:endParaRPr lang="en-US"/>
          </a:p>
        </p:txBody>
      </p:sp>
      <p:sp>
        <p:nvSpPr>
          <p:cNvPr id="28683" name="Rectangle 9"/>
          <p:cNvSpPr>
            <a:spLocks noChangeArrowheads="1"/>
          </p:cNvSpPr>
          <p:nvPr/>
        </p:nvSpPr>
        <p:spPr bwMode="auto">
          <a:xfrm>
            <a:off x="3676650" y="3033713"/>
            <a:ext cx="9144000" cy="0"/>
          </a:xfrm>
          <a:prstGeom prst="rect">
            <a:avLst/>
          </a:prstGeom>
          <a:noFill/>
          <a:ln w="9525">
            <a:noFill/>
            <a:miter lim="800000"/>
            <a:headEnd/>
            <a:tailEnd/>
          </a:ln>
        </p:spPr>
        <p:txBody>
          <a:bodyPr>
            <a:spAutoFit/>
          </a:bodyPr>
          <a:lstStyle/>
          <a:p>
            <a:endParaRPr lang="en-US"/>
          </a:p>
        </p:txBody>
      </p:sp>
      <p:sp>
        <p:nvSpPr>
          <p:cNvPr id="28684" name="Text Box 10"/>
          <p:cNvSpPr txBox="1">
            <a:spLocks noChangeArrowheads="1"/>
          </p:cNvSpPr>
          <p:nvPr/>
        </p:nvSpPr>
        <p:spPr bwMode="auto">
          <a:xfrm>
            <a:off x="304800" y="2819400"/>
            <a:ext cx="8610600" cy="1552575"/>
          </a:xfrm>
          <a:prstGeom prst="rect">
            <a:avLst/>
          </a:prstGeom>
          <a:noFill/>
          <a:ln w="9525">
            <a:noFill/>
            <a:miter lim="800000"/>
            <a:headEnd/>
            <a:tailEnd/>
          </a:ln>
        </p:spPr>
        <p:txBody>
          <a:bodyPr>
            <a:spAutoFit/>
          </a:bodyPr>
          <a:lstStyle/>
          <a:p>
            <a:pPr eaLnBrk="0" hangingPunct="0">
              <a:spcBef>
                <a:spcPct val="50000"/>
              </a:spcBef>
            </a:pPr>
            <a:r>
              <a:rPr lang="en-US" sz="2400">
                <a:cs typeface="Times New Roman" pitchFamily="18" charset="0"/>
              </a:rPr>
              <a:t>With this result, we can look again at the signal flow diagram.  The input to the op amp, </a:t>
            </a:r>
            <a:r>
              <a:rPr lang="en-US" sz="2400" i="1">
                <a:latin typeface="Times New Roman" pitchFamily="18" charset="0"/>
                <a:cs typeface="Times New Roman" pitchFamily="18" charset="0"/>
              </a:rPr>
              <a:t>v</a:t>
            </a:r>
            <a:r>
              <a:rPr lang="en-US" sz="2400" i="1" baseline="-25000">
                <a:latin typeface="Times New Roman" pitchFamily="18" charset="0"/>
                <a:cs typeface="Times New Roman" pitchFamily="18" charset="0"/>
              </a:rPr>
              <a:t>i</a:t>
            </a:r>
            <a:r>
              <a:rPr lang="en-US" sz="2400">
                <a:cs typeface="Times New Roman" pitchFamily="18" charset="0"/>
              </a:rPr>
              <a:t>, is the output divided by the gain, </a:t>
            </a:r>
            <a:r>
              <a:rPr lang="en-US" sz="2400" i="1">
                <a:latin typeface="Times New Roman" pitchFamily="18" charset="0"/>
                <a:cs typeface="Times New Roman" pitchFamily="18" charset="0"/>
              </a:rPr>
              <a:t>v</a:t>
            </a:r>
            <a:r>
              <a:rPr lang="en-US" sz="2400" i="1" baseline="-25000">
                <a:latin typeface="Times New Roman" pitchFamily="18" charset="0"/>
                <a:cs typeface="Times New Roman" pitchFamily="18" charset="0"/>
              </a:rPr>
              <a:t>o</a:t>
            </a:r>
            <a:r>
              <a:rPr lang="en-US" sz="2400" i="1">
                <a:latin typeface="Times New Roman" pitchFamily="18" charset="0"/>
                <a:cs typeface="Times New Roman" pitchFamily="18" charset="0"/>
              </a:rPr>
              <a:t>/A</a:t>
            </a:r>
            <a:r>
              <a:rPr lang="en-US" sz="2400">
                <a:cs typeface="Times New Roman" pitchFamily="18" charset="0"/>
              </a:rPr>
              <a:t>.  If </a:t>
            </a:r>
            <a:r>
              <a:rPr lang="en-US" sz="2400" i="1">
                <a:latin typeface="Times New Roman" pitchFamily="18" charset="0"/>
                <a:cs typeface="Times New Roman" pitchFamily="18" charset="0"/>
              </a:rPr>
              <a:t>A</a:t>
            </a:r>
            <a:r>
              <a:rPr lang="en-US" sz="2400">
                <a:cs typeface="Times New Roman" pitchFamily="18" charset="0"/>
              </a:rPr>
              <a:t> is large, then </a:t>
            </a:r>
            <a:r>
              <a:rPr lang="en-US" sz="2400" i="1">
                <a:latin typeface="Times New Roman" pitchFamily="18" charset="0"/>
                <a:cs typeface="Times New Roman" pitchFamily="18" charset="0"/>
              </a:rPr>
              <a:t>v</a:t>
            </a:r>
            <a:r>
              <a:rPr lang="en-US" sz="2400" i="1" baseline="-25000">
                <a:latin typeface="Times New Roman" pitchFamily="18" charset="0"/>
                <a:cs typeface="Times New Roman" pitchFamily="18" charset="0"/>
              </a:rPr>
              <a:t>i</a:t>
            </a:r>
            <a:r>
              <a:rPr lang="en-US" sz="2400">
                <a:cs typeface="Times New Roman" pitchFamily="18" charset="0"/>
              </a:rPr>
              <a:t> will be much less than </a:t>
            </a:r>
            <a:r>
              <a:rPr lang="en-US" sz="2400" i="1">
                <a:latin typeface="Times New Roman" pitchFamily="18" charset="0"/>
                <a:cs typeface="Times New Roman" pitchFamily="18" charset="0"/>
              </a:rPr>
              <a:t>v</a:t>
            </a:r>
            <a:r>
              <a:rPr lang="en-US" sz="2400" i="1" baseline="-25000">
                <a:latin typeface="Times New Roman" pitchFamily="18" charset="0"/>
                <a:cs typeface="Times New Roman" pitchFamily="18" charset="0"/>
              </a:rPr>
              <a:t>o</a:t>
            </a:r>
            <a:r>
              <a:rPr lang="en-US" sz="2400">
                <a:cs typeface="Times New Roman" pitchFamily="18" charset="0"/>
              </a:rPr>
              <a:t>, and can usually be neglected.</a:t>
            </a:r>
          </a:p>
        </p:txBody>
      </p:sp>
      <p:graphicFrame>
        <p:nvGraphicFramePr>
          <p:cNvPr id="28674" name="Object 11"/>
          <p:cNvGraphicFramePr>
            <a:graphicFrameLocks noChangeAspect="1"/>
          </p:cNvGraphicFramePr>
          <p:nvPr/>
        </p:nvGraphicFramePr>
        <p:xfrm>
          <a:off x="6934200" y="1600200"/>
          <a:ext cx="1524000" cy="1166813"/>
        </p:xfrm>
        <a:graphic>
          <a:graphicData uri="http://schemas.openxmlformats.org/presentationml/2006/ole">
            <mc:AlternateContent xmlns:mc="http://schemas.openxmlformats.org/markup-compatibility/2006">
              <mc:Choice xmlns:v="urn:schemas-microsoft-com:vml" Requires="v">
                <p:oleObj spid="_x0000_s28692" name="Equation" r:id="rId4" imgW="1028520" imgH="787320" progId="">
                  <p:embed/>
                </p:oleObj>
              </mc:Choice>
              <mc:Fallback>
                <p:oleObj name="Equation" r:id="rId4" imgW="1028520" imgH="787320" progId="">
                  <p:embed/>
                  <p:pic>
                    <p:nvPicPr>
                      <p:cNvPr id="0" name="Object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34200" y="1600200"/>
                        <a:ext cx="1524000" cy="1166813"/>
                      </a:xfrm>
                      <a:prstGeom prst="rect">
                        <a:avLst/>
                      </a:prstGeom>
                      <a:solidFill>
                        <a:schemeClr val="accent1"/>
                      </a:solidFill>
                      <a:ln w="19050">
                        <a:solidFill>
                          <a:srgbClr val="000000"/>
                        </a:solidFill>
                        <a:miter lim="800000"/>
                        <a:headEnd/>
                        <a:tailEnd/>
                      </a:ln>
                    </p:spPr>
                  </p:pic>
                </p:oleObj>
              </mc:Fallback>
            </mc:AlternateContent>
          </a:graphicData>
        </a:graphic>
      </p:graphicFrame>
      <p:graphicFrame>
        <p:nvGraphicFramePr>
          <p:cNvPr id="28675" name="Object 12"/>
          <p:cNvGraphicFramePr>
            <a:graphicFrameLocks noChangeAspect="1"/>
          </p:cNvGraphicFramePr>
          <p:nvPr>
            <p:extLst>
              <p:ext uri="{D42A27DB-BD31-4B8C-83A1-F6EECF244321}">
                <p14:modId xmlns:p14="http://schemas.microsoft.com/office/powerpoint/2010/main" val="1674370482"/>
              </p:ext>
            </p:extLst>
          </p:nvPr>
        </p:nvGraphicFramePr>
        <p:xfrm>
          <a:off x="1447800" y="4376738"/>
          <a:ext cx="5826125" cy="2481262"/>
        </p:xfrm>
        <a:graphic>
          <a:graphicData uri="http://schemas.openxmlformats.org/presentationml/2006/ole">
            <mc:AlternateContent xmlns:mc="http://schemas.openxmlformats.org/markup-compatibility/2006">
              <mc:Choice xmlns:v="urn:schemas-microsoft-com:vml" Requires="v">
                <p:oleObj spid="_x0000_s28693" name="VISIO" r:id="rId6" imgW="4911120" imgH="2091960" progId="">
                  <p:embed/>
                </p:oleObj>
              </mc:Choice>
              <mc:Fallback>
                <p:oleObj name="VISIO" r:id="rId6" imgW="4911120" imgH="2091960" progId="">
                  <p:embed/>
                  <p:pic>
                    <p:nvPicPr>
                      <p:cNvPr id="0" name="Object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47800" y="4376738"/>
                        <a:ext cx="5826125" cy="2481262"/>
                      </a:xfrm>
                      <a:prstGeom prst="rect">
                        <a:avLst/>
                      </a:prstGeom>
                      <a:solidFill>
                        <a:schemeClr val="accent1"/>
                      </a:solidFill>
                      <a:ln w="19050">
                        <a:solidFill>
                          <a:schemeClr val="tx1"/>
                        </a:solidFill>
                        <a:miter lim="800000"/>
                        <a:headEnd/>
                        <a:tailEnd/>
                      </a:ln>
                      <a:effectLst/>
                      <a:extLst/>
                    </p:spPr>
                  </p:pic>
                </p:oleObj>
              </mc:Fallback>
            </mc:AlternateContent>
          </a:graphicData>
        </a:graphic>
      </p:graphicFrame>
      <p:sp>
        <p:nvSpPr>
          <p:cNvPr id="28685" name="Text Box 13"/>
          <p:cNvSpPr txBox="1">
            <a:spLocks noChangeArrowheads="1"/>
          </p:cNvSpPr>
          <p:nvPr/>
        </p:nvSpPr>
        <p:spPr bwMode="auto">
          <a:xfrm>
            <a:off x="7467600" y="4495800"/>
            <a:ext cx="1524000" cy="2362200"/>
          </a:xfrm>
          <a:prstGeom prst="rect">
            <a:avLst/>
          </a:prstGeom>
          <a:solidFill>
            <a:schemeClr val="accent1"/>
          </a:solidFill>
          <a:ln w="19050">
            <a:solidFill>
              <a:srgbClr val="000000"/>
            </a:solidFill>
            <a:miter lim="800000"/>
            <a:headEnd/>
            <a:tailEnd/>
          </a:ln>
        </p:spPr>
        <p:txBody>
          <a:bodyPr/>
          <a:lstStyle/>
          <a:p>
            <a:pPr eaLnBrk="0" hangingPunct="0">
              <a:spcBef>
                <a:spcPct val="50000"/>
              </a:spcBef>
            </a:pPr>
            <a:r>
              <a:rPr lang="en-US" sz="2800"/>
              <a:t>This is what we call the </a:t>
            </a:r>
            <a:r>
              <a:rPr lang="en-US" sz="2800" u="sng"/>
              <a:t>virtual short</a:t>
            </a:r>
            <a:r>
              <a:rPr lang="en-US" sz="2800"/>
              <a:t>.</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6"/>
          <p:cNvSpPr>
            <a:spLocks noChangeArrowheads="1"/>
          </p:cNvSpPr>
          <p:nvPr/>
        </p:nvSpPr>
        <p:spPr bwMode="auto">
          <a:xfrm>
            <a:off x="7620000" y="5334000"/>
            <a:ext cx="1524000" cy="1524000"/>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59395" name="Rectangle 2"/>
          <p:cNvSpPr>
            <a:spLocks noGrp="1" noChangeArrowheads="1"/>
          </p:cNvSpPr>
          <p:nvPr>
            <p:ph type="title"/>
          </p:nvPr>
        </p:nvSpPr>
        <p:spPr>
          <a:xfrm>
            <a:off x="609600" y="457200"/>
            <a:ext cx="7772400" cy="1066800"/>
          </a:xfrm>
        </p:spPr>
        <p:txBody>
          <a:bodyPr/>
          <a:lstStyle/>
          <a:p>
            <a:pPr eaLnBrk="1" hangingPunct="1"/>
            <a:r>
              <a:rPr lang="en-US" sz="3600" smtClean="0"/>
              <a:t>How do we use this?</a:t>
            </a:r>
          </a:p>
        </p:txBody>
      </p:sp>
      <p:sp>
        <p:nvSpPr>
          <p:cNvPr id="59396" name="Rectangle 3"/>
          <p:cNvSpPr>
            <a:spLocks noGrp="1" noChangeArrowheads="1"/>
          </p:cNvSpPr>
          <p:nvPr>
            <p:ph type="body" idx="1"/>
          </p:nvPr>
        </p:nvSpPr>
        <p:spPr>
          <a:xfrm>
            <a:off x="228600" y="1371600"/>
            <a:ext cx="7924800" cy="5105400"/>
          </a:xfrm>
        </p:spPr>
        <p:txBody>
          <a:bodyPr/>
          <a:lstStyle/>
          <a:p>
            <a:pPr eaLnBrk="1" hangingPunct="1">
              <a:lnSpc>
                <a:spcPct val="90000"/>
              </a:lnSpc>
            </a:pPr>
            <a:r>
              <a:rPr lang="en-US" sz="2800" dirty="0" smtClean="0"/>
              <a:t>This is a good question.  </a:t>
            </a:r>
          </a:p>
          <a:p>
            <a:pPr eaLnBrk="1" hangingPunct="1">
              <a:lnSpc>
                <a:spcPct val="90000"/>
              </a:lnSpc>
            </a:pPr>
            <a:r>
              <a:rPr lang="en-US" sz="2800" dirty="0" smtClean="0"/>
              <a:t>We will use the two assumptions to solve op amp circuits more quickly.  We will show how to do this in the next part.</a:t>
            </a:r>
          </a:p>
          <a:p>
            <a:pPr eaLnBrk="1" hangingPunct="1">
              <a:lnSpc>
                <a:spcPct val="90000"/>
              </a:lnSpc>
            </a:pPr>
            <a:r>
              <a:rPr lang="en-US" sz="2800" dirty="0" smtClean="0"/>
              <a:t>The point to recognize here is that negative feedback can be very useful, and makes op amps circuits much easier to analyze, and therefore much easier to design with.  Many circuits that we look at will have negative feedback.  However,  we will always </a:t>
            </a:r>
            <a:br>
              <a:rPr lang="en-US" sz="2800" dirty="0" smtClean="0"/>
            </a:br>
            <a:r>
              <a:rPr lang="en-US" sz="2800" dirty="0" smtClean="0"/>
              <a:t>check for negative feedback when we </a:t>
            </a:r>
            <a:br>
              <a:rPr lang="en-US" sz="2800" dirty="0" smtClean="0"/>
            </a:br>
            <a:r>
              <a:rPr lang="en-US" sz="2800" dirty="0" smtClean="0"/>
              <a:t>solve op amp problems.</a:t>
            </a:r>
          </a:p>
        </p:txBody>
      </p:sp>
      <p:pic>
        <p:nvPicPr>
          <p:cNvPr id="59397" name="Picture 4" descr="E:\Program Files\Microsoft Office\Clipart\homeanim\ag00007_.gif"/>
          <p:cNvPicPr>
            <a:picLocks noChangeAspect="1" noChangeArrowheads="1" noCrop="1"/>
          </p:cNvPicPr>
          <p:nvPr/>
        </p:nvPicPr>
        <p:blipFill>
          <a:blip r:embed="rId3" cstate="print"/>
          <a:srcRect/>
          <a:stretch>
            <a:fillRect/>
          </a:stretch>
        </p:blipFill>
        <p:spPr bwMode="auto">
          <a:xfrm>
            <a:off x="7696200" y="5429250"/>
            <a:ext cx="1235075" cy="1428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2438400" y="0"/>
            <a:ext cx="6705600" cy="1143000"/>
          </a:xfrm>
        </p:spPr>
        <p:txBody>
          <a:bodyPr/>
          <a:lstStyle/>
          <a:p>
            <a:pPr eaLnBrk="1" hangingPunct="1"/>
            <a:r>
              <a:rPr lang="en-US" sz="4000" smtClean="0"/>
              <a:t>Solving Op Amp Circuits</a:t>
            </a:r>
          </a:p>
        </p:txBody>
      </p:sp>
      <p:sp>
        <p:nvSpPr>
          <p:cNvPr id="60419" name="Rectangle 3"/>
          <p:cNvSpPr>
            <a:spLocks noGrp="1" noChangeArrowheads="1"/>
          </p:cNvSpPr>
          <p:nvPr>
            <p:ph type="body" idx="1"/>
          </p:nvPr>
        </p:nvSpPr>
        <p:spPr>
          <a:xfrm>
            <a:off x="304800" y="1752600"/>
            <a:ext cx="3657600" cy="2057400"/>
          </a:xfrm>
        </p:spPr>
        <p:txBody>
          <a:bodyPr/>
          <a:lstStyle/>
          <a:p>
            <a:pPr marL="0" indent="223838" eaLnBrk="1" hangingPunct="1">
              <a:buFontTx/>
              <a:buNone/>
            </a:pPr>
            <a:r>
              <a:rPr lang="en-US" sz="2800" smtClean="0"/>
              <a:t>We have seen that we can solve op amp circuits by using two assumptions:</a:t>
            </a:r>
          </a:p>
        </p:txBody>
      </p:sp>
      <p:pic>
        <p:nvPicPr>
          <p:cNvPr id="60420" name="Picture 6" descr="D:\Program Files\Microsoft Office\Clipart\standard\stddir3\in01111_.wmf"/>
          <p:cNvPicPr>
            <a:picLocks noChangeAspect="1" noChangeArrowheads="1"/>
          </p:cNvPicPr>
          <p:nvPr/>
        </p:nvPicPr>
        <p:blipFill>
          <a:blip r:embed="rId3" cstate="print"/>
          <a:srcRect/>
          <a:stretch>
            <a:fillRect/>
          </a:stretch>
        </p:blipFill>
        <p:spPr bwMode="auto">
          <a:xfrm>
            <a:off x="6400800" y="914400"/>
            <a:ext cx="2501900" cy="3429000"/>
          </a:xfrm>
          <a:prstGeom prst="rect">
            <a:avLst/>
          </a:prstGeom>
          <a:solidFill>
            <a:schemeClr val="accent1"/>
          </a:solidFill>
          <a:ln w="19050">
            <a:noFill/>
            <a:miter lim="800000"/>
            <a:headEnd/>
            <a:tailEnd/>
          </a:ln>
        </p:spPr>
      </p:pic>
      <p:sp>
        <p:nvSpPr>
          <p:cNvPr id="60421" name="Text Box 4"/>
          <p:cNvSpPr txBox="1">
            <a:spLocks noChangeArrowheads="1"/>
          </p:cNvSpPr>
          <p:nvPr/>
        </p:nvSpPr>
        <p:spPr bwMode="auto">
          <a:xfrm>
            <a:off x="4038600" y="4038600"/>
            <a:ext cx="5105400" cy="2647950"/>
          </a:xfrm>
          <a:prstGeom prst="rect">
            <a:avLst/>
          </a:prstGeom>
          <a:solidFill>
            <a:schemeClr val="accent1"/>
          </a:solidFill>
          <a:ln w="9525">
            <a:noFill/>
            <a:miter lim="800000"/>
            <a:headEnd/>
            <a:tailEnd/>
          </a:ln>
        </p:spPr>
        <p:txBody>
          <a:bodyPr>
            <a:spAutoFit/>
          </a:bodyPr>
          <a:lstStyle/>
          <a:p>
            <a:pPr eaLnBrk="0" hangingPunct="0"/>
            <a:r>
              <a:rPr lang="en-US" sz="2400"/>
              <a:t>The key to using these assumptions is being able to determine whether the op amp has negative feedback.  Remember that we have negative feedback when a portion of the output is returned to the input, and subtracted from it.</a:t>
            </a:r>
          </a:p>
        </p:txBody>
      </p:sp>
      <p:sp>
        <p:nvSpPr>
          <p:cNvPr id="60422" name="Text Box 7"/>
          <p:cNvSpPr txBox="1">
            <a:spLocks noChangeArrowheads="1"/>
          </p:cNvSpPr>
          <p:nvPr/>
        </p:nvSpPr>
        <p:spPr bwMode="auto">
          <a:xfrm>
            <a:off x="228600" y="3581400"/>
            <a:ext cx="3657600" cy="2228850"/>
          </a:xfrm>
          <a:prstGeom prst="rect">
            <a:avLst/>
          </a:prstGeom>
          <a:solidFill>
            <a:schemeClr val="accent1"/>
          </a:solidFill>
          <a:ln w="19050">
            <a:solidFill>
              <a:schemeClr val="tx1"/>
            </a:solidFill>
            <a:miter lim="800000"/>
            <a:headEnd/>
            <a:tailEnd/>
          </a:ln>
        </p:spPr>
        <p:txBody>
          <a:bodyPr>
            <a:spAutoFit/>
          </a:bodyPr>
          <a:lstStyle/>
          <a:p>
            <a:pPr marL="457200" indent="-457200" algn="ctr" eaLnBrk="0" hangingPunct="0">
              <a:lnSpc>
                <a:spcPct val="90000"/>
              </a:lnSpc>
              <a:spcBef>
                <a:spcPct val="20000"/>
              </a:spcBef>
            </a:pPr>
            <a:r>
              <a:rPr lang="en-US" sz="2400">
                <a:cs typeface="Times New Roman" pitchFamily="18" charset="0"/>
              </a:rPr>
              <a:t>The Two Assumptions</a:t>
            </a:r>
          </a:p>
          <a:p>
            <a:pPr marL="457200" indent="-457200" eaLnBrk="0" hangingPunct="0">
              <a:lnSpc>
                <a:spcPct val="90000"/>
              </a:lnSpc>
              <a:spcBef>
                <a:spcPct val="20000"/>
              </a:spcBef>
            </a:pPr>
            <a:r>
              <a:rPr lang="en-US" sz="2400">
                <a:cs typeface="Times New Roman" pitchFamily="18" charset="0"/>
              </a:rPr>
              <a:t>1)</a:t>
            </a:r>
            <a:r>
              <a:rPr lang="en-US" sz="2400" i="1">
                <a:cs typeface="Times New Roman" pitchFamily="18" charset="0"/>
              </a:rPr>
              <a:t> 	</a:t>
            </a:r>
            <a:r>
              <a:rPr lang="en-US" sz="2400" i="1">
                <a:latin typeface="Times New Roman" pitchFamily="18" charset="0"/>
                <a:cs typeface="Times New Roman" pitchFamily="18" charset="0"/>
              </a:rPr>
              <a:t>i</a:t>
            </a:r>
            <a:r>
              <a:rPr lang="en-US" sz="2400" i="1" baseline="-25000">
                <a:latin typeface="Times New Roman" pitchFamily="18" charset="0"/>
                <a:cs typeface="Times New Roman" pitchFamily="18" charset="0"/>
              </a:rPr>
              <a:t>-</a:t>
            </a:r>
            <a:r>
              <a:rPr lang="en-US" sz="2400">
                <a:latin typeface="Times New Roman" pitchFamily="18" charset="0"/>
                <a:cs typeface="Times New Roman" pitchFamily="18" charset="0"/>
              </a:rPr>
              <a:t> = </a:t>
            </a:r>
            <a:r>
              <a:rPr lang="en-US" sz="2400" i="1">
                <a:latin typeface="Times New Roman" pitchFamily="18" charset="0"/>
                <a:cs typeface="Times New Roman" pitchFamily="18" charset="0"/>
              </a:rPr>
              <a:t>i</a:t>
            </a:r>
            <a:r>
              <a:rPr lang="en-US" sz="2400" i="1" baseline="-25000">
                <a:latin typeface="Times New Roman" pitchFamily="18" charset="0"/>
                <a:cs typeface="Times New Roman" pitchFamily="18" charset="0"/>
              </a:rPr>
              <a:t>+</a:t>
            </a:r>
            <a:r>
              <a:rPr lang="en-US" sz="2400">
                <a:cs typeface="Times New Roman" pitchFamily="18" charset="0"/>
              </a:rPr>
              <a:t> = 0. </a:t>
            </a:r>
          </a:p>
          <a:p>
            <a:pPr marL="457200" indent="-457200" eaLnBrk="0" hangingPunct="0">
              <a:lnSpc>
                <a:spcPct val="90000"/>
              </a:lnSpc>
              <a:spcBef>
                <a:spcPct val="20000"/>
              </a:spcBef>
            </a:pPr>
            <a:r>
              <a:rPr lang="en-US" sz="2400">
                <a:cs typeface="Times New Roman" pitchFamily="18" charset="0"/>
              </a:rPr>
              <a:t>2) 	If there is negative feedback, then </a:t>
            </a:r>
            <a:r>
              <a:rPr lang="en-US" sz="2400" i="1">
                <a:latin typeface="Times New Roman" pitchFamily="18" charset="0"/>
                <a:cs typeface="Times New Roman" pitchFamily="18" charset="0"/>
              </a:rPr>
              <a:t>v</a:t>
            </a:r>
            <a:r>
              <a:rPr lang="en-US" sz="2400" i="1" baseline="-25000">
                <a:latin typeface="Times New Roman" pitchFamily="18" charset="0"/>
                <a:cs typeface="Times New Roman" pitchFamily="18" charset="0"/>
              </a:rPr>
              <a:t>-</a:t>
            </a:r>
            <a:r>
              <a:rPr lang="en-US" sz="2400">
                <a:latin typeface="Times New Roman" pitchFamily="18" charset="0"/>
                <a:cs typeface="Times New Roman" pitchFamily="18" charset="0"/>
              </a:rPr>
              <a:t> = </a:t>
            </a:r>
            <a:r>
              <a:rPr lang="en-US" sz="2400" i="1">
                <a:latin typeface="Times New Roman" pitchFamily="18" charset="0"/>
                <a:cs typeface="Times New Roman" pitchFamily="18" charset="0"/>
              </a:rPr>
              <a:t>v</a:t>
            </a:r>
            <a:r>
              <a:rPr lang="en-US" sz="2400" i="1" baseline="-25000">
                <a:latin typeface="Times New Roman" pitchFamily="18" charset="0"/>
                <a:cs typeface="Times New Roman" pitchFamily="18" charset="0"/>
              </a:rPr>
              <a:t>+</a:t>
            </a:r>
            <a:r>
              <a:rPr lang="en-US" sz="2400">
                <a:latin typeface="Times New Roman" pitchFamily="18" charset="0"/>
                <a:cs typeface="Times New Roman" pitchFamily="18" charset="0"/>
              </a:rPr>
              <a:t>.</a:t>
            </a:r>
            <a:r>
              <a:rPr lang="en-US" sz="2400">
                <a:cs typeface="Times New Roman" pitchFamily="18" charset="0"/>
              </a:rPr>
              <a:t>  If not, the output saturates.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ChangeArrowheads="1"/>
          </p:cNvSpPr>
          <p:nvPr>
            <p:ph type="title"/>
          </p:nvPr>
        </p:nvSpPr>
        <p:spPr>
          <a:xfrm>
            <a:off x="2438400" y="0"/>
            <a:ext cx="6705600" cy="1371600"/>
          </a:xfrm>
        </p:spPr>
        <p:txBody>
          <a:bodyPr/>
          <a:lstStyle/>
          <a:p>
            <a:pPr eaLnBrk="1" hangingPunct="1"/>
            <a:r>
              <a:rPr lang="en-US" sz="4000" smtClean="0"/>
              <a:t>Negative Feedback Identification</a:t>
            </a:r>
          </a:p>
        </p:txBody>
      </p:sp>
      <p:sp>
        <p:nvSpPr>
          <p:cNvPr id="29700" name="Rectangle 3"/>
          <p:cNvSpPr>
            <a:spLocks noGrp="1" noChangeArrowheads="1"/>
          </p:cNvSpPr>
          <p:nvPr>
            <p:ph type="body" idx="1"/>
          </p:nvPr>
        </p:nvSpPr>
        <p:spPr>
          <a:xfrm>
            <a:off x="304800" y="1600200"/>
            <a:ext cx="3200400" cy="2057400"/>
          </a:xfrm>
        </p:spPr>
        <p:txBody>
          <a:bodyPr/>
          <a:lstStyle/>
          <a:p>
            <a:pPr marL="0" indent="223838" eaLnBrk="1" hangingPunct="1">
              <a:lnSpc>
                <a:spcPct val="90000"/>
              </a:lnSpc>
              <a:buFontTx/>
              <a:buNone/>
            </a:pPr>
            <a:r>
              <a:rPr lang="en-US" sz="2800" smtClean="0"/>
              <a:t>We have seen that we can solve op amp circuits by using two assumptions:</a:t>
            </a:r>
          </a:p>
        </p:txBody>
      </p:sp>
      <p:sp>
        <p:nvSpPr>
          <p:cNvPr id="29701" name="Text Box 4"/>
          <p:cNvSpPr txBox="1">
            <a:spLocks noChangeArrowheads="1"/>
          </p:cNvSpPr>
          <p:nvPr/>
        </p:nvSpPr>
        <p:spPr bwMode="auto">
          <a:xfrm>
            <a:off x="3733800" y="1828800"/>
            <a:ext cx="5410200" cy="2246313"/>
          </a:xfrm>
          <a:prstGeom prst="rect">
            <a:avLst/>
          </a:prstGeom>
          <a:solidFill>
            <a:schemeClr val="accent1"/>
          </a:solidFill>
          <a:ln w="19050">
            <a:solidFill>
              <a:schemeClr val="tx1"/>
            </a:solidFill>
            <a:miter lim="800000"/>
            <a:headEnd/>
            <a:tailEnd/>
          </a:ln>
        </p:spPr>
        <p:txBody>
          <a:bodyPr>
            <a:spAutoFit/>
          </a:bodyPr>
          <a:lstStyle/>
          <a:p>
            <a:pPr eaLnBrk="0" hangingPunct="0"/>
            <a:r>
              <a:rPr lang="en-US" sz="2800"/>
              <a:t>For ideal op amps, we can assume that the op amp has negative feedback if there is a signal path from the output to the inverting input of the op amp.  </a:t>
            </a:r>
          </a:p>
        </p:txBody>
      </p:sp>
      <p:graphicFrame>
        <p:nvGraphicFramePr>
          <p:cNvPr id="29698" name="Object 6"/>
          <p:cNvGraphicFramePr>
            <a:graphicFrameLocks noChangeAspect="1"/>
          </p:cNvGraphicFramePr>
          <p:nvPr/>
        </p:nvGraphicFramePr>
        <p:xfrm>
          <a:off x="3733800" y="4038600"/>
          <a:ext cx="5410200" cy="2084388"/>
        </p:xfrm>
        <a:graphic>
          <a:graphicData uri="http://schemas.openxmlformats.org/presentationml/2006/ole">
            <mc:AlternateContent xmlns:mc="http://schemas.openxmlformats.org/markup-compatibility/2006">
              <mc:Choice xmlns:v="urn:schemas-microsoft-com:vml" Requires="v">
                <p:oleObj spid="_x0000_s29707" name="VISIO" r:id="rId4" imgW="4257720" imgH="1639440" progId="">
                  <p:embed/>
                </p:oleObj>
              </mc:Choice>
              <mc:Fallback>
                <p:oleObj name="VISIO" r:id="rId4" imgW="4257720" imgH="1639440" progId="">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3800" y="4038600"/>
                        <a:ext cx="5410200" cy="2084388"/>
                      </a:xfrm>
                      <a:prstGeom prst="rect">
                        <a:avLst/>
                      </a:prstGeom>
                      <a:solidFill>
                        <a:schemeClr val="accent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9702" name="Text Box 7"/>
          <p:cNvSpPr txBox="1">
            <a:spLocks noChangeArrowheads="1"/>
          </p:cNvSpPr>
          <p:nvPr/>
        </p:nvSpPr>
        <p:spPr bwMode="auto">
          <a:xfrm>
            <a:off x="228600" y="3733800"/>
            <a:ext cx="3276600" cy="2228850"/>
          </a:xfrm>
          <a:prstGeom prst="rect">
            <a:avLst/>
          </a:prstGeom>
          <a:solidFill>
            <a:schemeClr val="accent1"/>
          </a:solidFill>
          <a:ln w="19050">
            <a:solidFill>
              <a:schemeClr val="tx1"/>
            </a:solidFill>
            <a:miter lim="800000"/>
            <a:headEnd/>
            <a:tailEnd/>
          </a:ln>
        </p:spPr>
        <p:txBody>
          <a:bodyPr>
            <a:spAutoFit/>
          </a:bodyPr>
          <a:lstStyle/>
          <a:p>
            <a:pPr marL="457200" indent="-457200" algn="ctr" eaLnBrk="0" hangingPunct="0">
              <a:lnSpc>
                <a:spcPct val="90000"/>
              </a:lnSpc>
              <a:spcBef>
                <a:spcPct val="20000"/>
              </a:spcBef>
            </a:pPr>
            <a:r>
              <a:rPr lang="en-US" sz="2400">
                <a:cs typeface="Times New Roman" pitchFamily="18" charset="0"/>
              </a:rPr>
              <a:t>The Two Assumptions</a:t>
            </a:r>
          </a:p>
          <a:p>
            <a:pPr marL="457200" indent="-457200" eaLnBrk="0" hangingPunct="0">
              <a:lnSpc>
                <a:spcPct val="90000"/>
              </a:lnSpc>
              <a:spcBef>
                <a:spcPct val="20000"/>
              </a:spcBef>
            </a:pPr>
            <a:r>
              <a:rPr lang="en-US" sz="2400">
                <a:cs typeface="Times New Roman" pitchFamily="18" charset="0"/>
              </a:rPr>
              <a:t>1)</a:t>
            </a:r>
            <a:r>
              <a:rPr lang="en-US" sz="2400" i="1">
                <a:cs typeface="Times New Roman" pitchFamily="18" charset="0"/>
              </a:rPr>
              <a:t> 	</a:t>
            </a:r>
            <a:r>
              <a:rPr lang="en-US" sz="2400" i="1">
                <a:latin typeface="Times New Roman" pitchFamily="18" charset="0"/>
                <a:cs typeface="Times New Roman" pitchFamily="18" charset="0"/>
              </a:rPr>
              <a:t>i</a:t>
            </a:r>
            <a:r>
              <a:rPr lang="en-US" sz="2400" i="1" baseline="-25000">
                <a:latin typeface="Times New Roman" pitchFamily="18" charset="0"/>
                <a:cs typeface="Times New Roman" pitchFamily="18" charset="0"/>
              </a:rPr>
              <a:t>-</a:t>
            </a:r>
            <a:r>
              <a:rPr lang="en-US" sz="2400">
                <a:latin typeface="Times New Roman" pitchFamily="18" charset="0"/>
                <a:cs typeface="Times New Roman" pitchFamily="18" charset="0"/>
              </a:rPr>
              <a:t> = </a:t>
            </a:r>
            <a:r>
              <a:rPr lang="en-US" sz="2400" i="1">
                <a:latin typeface="Times New Roman" pitchFamily="18" charset="0"/>
                <a:cs typeface="Times New Roman" pitchFamily="18" charset="0"/>
              </a:rPr>
              <a:t>i</a:t>
            </a:r>
            <a:r>
              <a:rPr lang="en-US" sz="2400" i="1" baseline="-25000">
                <a:latin typeface="Times New Roman" pitchFamily="18" charset="0"/>
                <a:cs typeface="Times New Roman" pitchFamily="18" charset="0"/>
              </a:rPr>
              <a:t>+</a:t>
            </a:r>
            <a:r>
              <a:rPr lang="en-US" sz="2400">
                <a:cs typeface="Times New Roman" pitchFamily="18" charset="0"/>
              </a:rPr>
              <a:t> = 0. </a:t>
            </a:r>
          </a:p>
          <a:p>
            <a:pPr marL="457200" indent="-457200" eaLnBrk="0" hangingPunct="0">
              <a:lnSpc>
                <a:spcPct val="90000"/>
              </a:lnSpc>
              <a:spcBef>
                <a:spcPct val="20000"/>
              </a:spcBef>
            </a:pPr>
            <a:r>
              <a:rPr lang="en-US" sz="2400">
                <a:cs typeface="Times New Roman" pitchFamily="18" charset="0"/>
              </a:rPr>
              <a:t>2) 	If there is negative feedback, then </a:t>
            </a:r>
            <a:br>
              <a:rPr lang="en-US" sz="2400">
                <a:cs typeface="Times New Roman" pitchFamily="18" charset="0"/>
              </a:rPr>
            </a:br>
            <a:r>
              <a:rPr lang="en-US" sz="2400" i="1">
                <a:latin typeface="Times New Roman" pitchFamily="18" charset="0"/>
                <a:cs typeface="Times New Roman" pitchFamily="18" charset="0"/>
              </a:rPr>
              <a:t>v</a:t>
            </a:r>
            <a:r>
              <a:rPr lang="en-US" sz="2400" i="1" baseline="-25000">
                <a:latin typeface="Times New Roman" pitchFamily="18" charset="0"/>
                <a:cs typeface="Times New Roman" pitchFamily="18" charset="0"/>
              </a:rPr>
              <a:t>-</a:t>
            </a:r>
            <a:r>
              <a:rPr lang="en-US" sz="2400">
                <a:latin typeface="Times New Roman" pitchFamily="18" charset="0"/>
                <a:cs typeface="Times New Roman" pitchFamily="18" charset="0"/>
              </a:rPr>
              <a:t> = </a:t>
            </a:r>
            <a:r>
              <a:rPr lang="en-US" sz="2400" i="1">
                <a:latin typeface="Times New Roman" pitchFamily="18" charset="0"/>
                <a:cs typeface="Times New Roman" pitchFamily="18" charset="0"/>
              </a:rPr>
              <a:t>v</a:t>
            </a:r>
            <a:r>
              <a:rPr lang="en-US" sz="2400" i="1" baseline="-25000">
                <a:latin typeface="Times New Roman" pitchFamily="18" charset="0"/>
                <a:cs typeface="Times New Roman" pitchFamily="18" charset="0"/>
              </a:rPr>
              <a:t>+</a:t>
            </a:r>
            <a:r>
              <a:rPr lang="en-US" sz="2400">
                <a:latin typeface="Times New Roman" pitchFamily="18" charset="0"/>
                <a:cs typeface="Times New Roman" pitchFamily="18" charset="0"/>
              </a:rPr>
              <a:t>.</a:t>
            </a:r>
            <a:r>
              <a:rPr lang="en-US" sz="2400">
                <a:cs typeface="Times New Roman" pitchFamily="18" charset="0"/>
              </a:rPr>
              <a:t>  If not, the output saturates.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a:xfrm>
            <a:off x="2514600" y="228600"/>
            <a:ext cx="5943600" cy="1143000"/>
          </a:xfrm>
        </p:spPr>
        <p:txBody>
          <a:bodyPr/>
          <a:lstStyle/>
          <a:p>
            <a:pPr eaLnBrk="1" hangingPunct="1"/>
            <a:r>
              <a:rPr lang="en-US" sz="4000" smtClean="0"/>
              <a:t>Negative Feedback Identification</a:t>
            </a:r>
          </a:p>
        </p:txBody>
      </p:sp>
      <p:sp>
        <p:nvSpPr>
          <p:cNvPr id="30724" name="Rectangle 3"/>
          <p:cNvSpPr>
            <a:spLocks noGrp="1" noChangeArrowheads="1"/>
          </p:cNvSpPr>
          <p:nvPr>
            <p:ph type="body" idx="1"/>
          </p:nvPr>
        </p:nvSpPr>
        <p:spPr>
          <a:xfrm>
            <a:off x="304800" y="1752600"/>
            <a:ext cx="3276600" cy="2057400"/>
          </a:xfrm>
          <a:solidFill>
            <a:srgbClr val="FF0000"/>
          </a:solidFill>
          <a:ln w="19050">
            <a:solidFill>
              <a:schemeClr val="tx1"/>
            </a:solidFill>
          </a:ln>
        </p:spPr>
        <p:txBody>
          <a:bodyPr/>
          <a:lstStyle/>
          <a:p>
            <a:pPr marL="0" indent="223838" eaLnBrk="1" hangingPunct="1">
              <a:buFontTx/>
              <a:buNone/>
            </a:pPr>
            <a:r>
              <a:rPr lang="en-US" sz="2800" smtClean="0"/>
              <a:t>Most of the time, this feedback path is provided by using a resistor.  </a:t>
            </a:r>
          </a:p>
        </p:txBody>
      </p:sp>
      <p:sp>
        <p:nvSpPr>
          <p:cNvPr id="30725" name="Text Box 4"/>
          <p:cNvSpPr txBox="1">
            <a:spLocks noChangeArrowheads="1"/>
          </p:cNvSpPr>
          <p:nvPr/>
        </p:nvSpPr>
        <p:spPr bwMode="auto">
          <a:xfrm>
            <a:off x="3733800" y="1828800"/>
            <a:ext cx="5410200" cy="2246313"/>
          </a:xfrm>
          <a:prstGeom prst="rect">
            <a:avLst/>
          </a:prstGeom>
          <a:solidFill>
            <a:schemeClr val="accent1"/>
          </a:solidFill>
          <a:ln w="19050">
            <a:solidFill>
              <a:schemeClr val="tx1"/>
            </a:solidFill>
            <a:miter lim="800000"/>
            <a:headEnd/>
            <a:tailEnd/>
          </a:ln>
        </p:spPr>
        <p:txBody>
          <a:bodyPr>
            <a:spAutoFit/>
          </a:bodyPr>
          <a:lstStyle/>
          <a:p>
            <a:pPr eaLnBrk="0" hangingPunct="0"/>
            <a:r>
              <a:rPr lang="en-US" sz="2800"/>
              <a:t>For ideal op amps, we can assume that the op amp has negative feedback if there is a signal path from the output to the inverting input of the op amp.  </a:t>
            </a:r>
          </a:p>
        </p:txBody>
      </p:sp>
      <p:graphicFrame>
        <p:nvGraphicFramePr>
          <p:cNvPr id="30722" name="Object 6"/>
          <p:cNvGraphicFramePr>
            <a:graphicFrameLocks noChangeAspect="1"/>
          </p:cNvGraphicFramePr>
          <p:nvPr/>
        </p:nvGraphicFramePr>
        <p:xfrm>
          <a:off x="3733800" y="4038600"/>
          <a:ext cx="5410200" cy="2084388"/>
        </p:xfrm>
        <a:graphic>
          <a:graphicData uri="http://schemas.openxmlformats.org/presentationml/2006/ole">
            <mc:AlternateContent xmlns:mc="http://schemas.openxmlformats.org/markup-compatibility/2006">
              <mc:Choice xmlns:v="urn:schemas-microsoft-com:vml" Requires="v">
                <p:oleObj spid="_x0000_s30731" name="VISIO" r:id="rId4" imgW="4257720" imgH="1639440" progId="">
                  <p:embed/>
                </p:oleObj>
              </mc:Choice>
              <mc:Fallback>
                <p:oleObj name="VISIO" r:id="rId4" imgW="4257720" imgH="1639440" progId="">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3800" y="4038600"/>
                        <a:ext cx="5410200" cy="2084388"/>
                      </a:xfrm>
                      <a:prstGeom prst="rect">
                        <a:avLst/>
                      </a:prstGeom>
                      <a:solidFill>
                        <a:schemeClr val="accent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726" name="Line 7"/>
          <p:cNvSpPr>
            <a:spLocks noChangeShapeType="1"/>
          </p:cNvSpPr>
          <p:nvPr/>
        </p:nvSpPr>
        <p:spPr bwMode="auto">
          <a:xfrm>
            <a:off x="3352800" y="3657600"/>
            <a:ext cx="2362200" cy="990600"/>
          </a:xfrm>
          <a:prstGeom prst="line">
            <a:avLst/>
          </a:prstGeom>
          <a:noFill/>
          <a:ln w="38100">
            <a:solidFill>
              <a:srgbClr val="FF0000"/>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noChangeArrowheads="1"/>
          </p:cNvSpPr>
          <p:nvPr>
            <p:ph type="body" idx="1"/>
          </p:nvPr>
        </p:nvSpPr>
        <p:spPr>
          <a:xfrm>
            <a:off x="304800" y="1219200"/>
            <a:ext cx="3276600" cy="3276600"/>
          </a:xfrm>
          <a:solidFill>
            <a:srgbClr val="FF0000"/>
          </a:solidFill>
          <a:ln w="19050">
            <a:solidFill>
              <a:schemeClr val="tx1"/>
            </a:solidFill>
          </a:ln>
        </p:spPr>
        <p:txBody>
          <a:bodyPr/>
          <a:lstStyle/>
          <a:p>
            <a:pPr marL="0" indent="223838" eaLnBrk="1" hangingPunct="1">
              <a:lnSpc>
                <a:spcPct val="90000"/>
              </a:lnSpc>
              <a:buFontTx/>
              <a:buNone/>
            </a:pPr>
            <a:r>
              <a:rPr lang="en-US" sz="2400" smtClean="0"/>
              <a:t>In general the rule is this: </a:t>
            </a:r>
            <a:r>
              <a:rPr lang="en-US" sz="2400" u="sng" smtClean="0"/>
              <a:t>If, when the output voltage increases, the voltage at the inverting input also increases immediately, then we have negative feedback.</a:t>
            </a:r>
            <a:r>
              <a:rPr lang="en-US" sz="2400" smtClean="0"/>
              <a:t> </a:t>
            </a:r>
          </a:p>
        </p:txBody>
      </p:sp>
      <p:sp>
        <p:nvSpPr>
          <p:cNvPr id="31748" name="Text Box 4"/>
          <p:cNvSpPr txBox="1">
            <a:spLocks noChangeArrowheads="1"/>
          </p:cNvSpPr>
          <p:nvPr/>
        </p:nvSpPr>
        <p:spPr bwMode="auto">
          <a:xfrm>
            <a:off x="3733800" y="1828800"/>
            <a:ext cx="5410200" cy="2246313"/>
          </a:xfrm>
          <a:prstGeom prst="rect">
            <a:avLst/>
          </a:prstGeom>
          <a:solidFill>
            <a:schemeClr val="accent1"/>
          </a:solidFill>
          <a:ln w="19050">
            <a:solidFill>
              <a:schemeClr val="tx1"/>
            </a:solidFill>
            <a:miter lim="800000"/>
            <a:headEnd/>
            <a:tailEnd/>
          </a:ln>
        </p:spPr>
        <p:txBody>
          <a:bodyPr>
            <a:spAutoFit/>
          </a:bodyPr>
          <a:lstStyle/>
          <a:p>
            <a:pPr eaLnBrk="0" hangingPunct="0"/>
            <a:r>
              <a:rPr lang="en-US" sz="2800"/>
              <a:t>For ideal op amps, we can assume that the op amp has negative feedback if there is a signal path from the output to the inverting input of the op amp.  </a:t>
            </a:r>
          </a:p>
        </p:txBody>
      </p:sp>
      <p:graphicFrame>
        <p:nvGraphicFramePr>
          <p:cNvPr id="31746" name="Object 6"/>
          <p:cNvGraphicFramePr>
            <a:graphicFrameLocks noChangeAspect="1"/>
          </p:cNvGraphicFramePr>
          <p:nvPr/>
        </p:nvGraphicFramePr>
        <p:xfrm>
          <a:off x="3733800" y="4038600"/>
          <a:ext cx="5410200" cy="2084388"/>
        </p:xfrm>
        <a:graphic>
          <a:graphicData uri="http://schemas.openxmlformats.org/presentationml/2006/ole">
            <mc:AlternateContent xmlns:mc="http://schemas.openxmlformats.org/markup-compatibility/2006">
              <mc:Choice xmlns:v="urn:schemas-microsoft-com:vml" Requires="v">
                <p:oleObj spid="_x0000_s31755" name="VISIO" r:id="rId4" imgW="4257720" imgH="1639440" progId="">
                  <p:embed/>
                </p:oleObj>
              </mc:Choice>
              <mc:Fallback>
                <p:oleObj name="VISIO" r:id="rId4" imgW="4257720" imgH="1639440" progId="">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3800" y="4038600"/>
                        <a:ext cx="5410200" cy="2084388"/>
                      </a:xfrm>
                      <a:prstGeom prst="rect">
                        <a:avLst/>
                      </a:prstGeom>
                      <a:solidFill>
                        <a:schemeClr val="accent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1749" name="Line 7"/>
          <p:cNvSpPr>
            <a:spLocks noChangeShapeType="1"/>
          </p:cNvSpPr>
          <p:nvPr/>
        </p:nvSpPr>
        <p:spPr bwMode="auto">
          <a:xfrm>
            <a:off x="3352800" y="3657600"/>
            <a:ext cx="2362200" cy="990600"/>
          </a:xfrm>
          <a:prstGeom prst="line">
            <a:avLst/>
          </a:prstGeom>
          <a:noFill/>
          <a:ln w="38100">
            <a:solidFill>
              <a:srgbClr val="FF0000"/>
            </a:solidFill>
            <a:round/>
            <a:headEnd/>
            <a:tailEnd type="triangle" w="med" len="med"/>
          </a:ln>
        </p:spPr>
        <p:txBody>
          <a:bodyPr/>
          <a:lstStyle/>
          <a:p>
            <a:endParaRPr lang="en-US"/>
          </a:p>
        </p:txBody>
      </p:sp>
      <p:sp>
        <p:nvSpPr>
          <p:cNvPr id="31750" name="Rectangle 8"/>
          <p:cNvSpPr>
            <a:spLocks noChangeArrowheads="1"/>
          </p:cNvSpPr>
          <p:nvPr/>
        </p:nvSpPr>
        <p:spPr bwMode="auto">
          <a:xfrm>
            <a:off x="2514600" y="228600"/>
            <a:ext cx="5943600" cy="1143000"/>
          </a:xfrm>
          <a:prstGeom prst="rect">
            <a:avLst/>
          </a:prstGeom>
          <a:noFill/>
          <a:ln w="9525">
            <a:noFill/>
            <a:miter lim="800000"/>
            <a:headEnd/>
            <a:tailEnd/>
          </a:ln>
        </p:spPr>
        <p:txBody>
          <a:bodyPr anchor="ctr"/>
          <a:lstStyle/>
          <a:p>
            <a:pPr algn="ctr"/>
            <a:r>
              <a:rPr lang="en-US" sz="4000">
                <a:solidFill>
                  <a:schemeClr val="tx2"/>
                </a:solidFill>
              </a:rPr>
              <a:t>Negative Feedback Identification</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3"/>
          <p:cNvSpPr>
            <a:spLocks noGrp="1" noChangeArrowheads="1"/>
          </p:cNvSpPr>
          <p:nvPr>
            <p:ph type="body" idx="1"/>
          </p:nvPr>
        </p:nvSpPr>
        <p:spPr>
          <a:xfrm>
            <a:off x="304800" y="1752600"/>
            <a:ext cx="3276600" cy="3200400"/>
          </a:xfrm>
          <a:solidFill>
            <a:srgbClr val="FF0000"/>
          </a:solidFill>
          <a:ln w="19050">
            <a:solidFill>
              <a:schemeClr val="tx1"/>
            </a:solidFill>
          </a:ln>
        </p:spPr>
        <p:txBody>
          <a:bodyPr/>
          <a:lstStyle/>
          <a:p>
            <a:pPr marL="0" indent="223838" eaLnBrk="1" hangingPunct="1">
              <a:lnSpc>
                <a:spcPct val="90000"/>
              </a:lnSpc>
              <a:buFontTx/>
              <a:buNone/>
            </a:pPr>
            <a:r>
              <a:rPr lang="en-US" sz="2400" smtClean="0"/>
              <a:t>In general the rule is this: </a:t>
            </a:r>
            <a:r>
              <a:rPr lang="en-US" sz="2400" u="sng" smtClean="0"/>
              <a:t>If, when the output voltage increases, the voltage at the inverting input also increases immediately, then we have negative feedback.</a:t>
            </a:r>
            <a:r>
              <a:rPr lang="en-US" sz="2400" smtClean="0"/>
              <a:t> </a:t>
            </a:r>
          </a:p>
        </p:txBody>
      </p:sp>
      <p:sp>
        <p:nvSpPr>
          <p:cNvPr id="61443" name="Text Box 4"/>
          <p:cNvSpPr txBox="1">
            <a:spLocks noChangeArrowheads="1"/>
          </p:cNvSpPr>
          <p:nvPr/>
        </p:nvSpPr>
        <p:spPr bwMode="auto">
          <a:xfrm>
            <a:off x="3733800" y="1828800"/>
            <a:ext cx="5410200" cy="2246313"/>
          </a:xfrm>
          <a:prstGeom prst="rect">
            <a:avLst/>
          </a:prstGeom>
          <a:solidFill>
            <a:schemeClr val="accent1"/>
          </a:solidFill>
          <a:ln w="19050">
            <a:solidFill>
              <a:schemeClr val="tx1"/>
            </a:solidFill>
            <a:miter lim="800000"/>
            <a:headEnd/>
            <a:tailEnd/>
          </a:ln>
        </p:spPr>
        <p:txBody>
          <a:bodyPr>
            <a:spAutoFit/>
          </a:bodyPr>
          <a:lstStyle/>
          <a:p>
            <a:pPr eaLnBrk="0" hangingPunct="0"/>
            <a:r>
              <a:rPr lang="en-US" sz="2800"/>
              <a:t>For ideal op amps, we can assume that the op amp has negative feedback if there is a signal path from the output to the inverting input of the op amp.  </a:t>
            </a:r>
          </a:p>
        </p:txBody>
      </p:sp>
      <p:sp>
        <p:nvSpPr>
          <p:cNvPr id="61444" name="Text Box 5"/>
          <p:cNvSpPr txBox="1">
            <a:spLocks noChangeArrowheads="1"/>
          </p:cNvSpPr>
          <p:nvPr/>
        </p:nvSpPr>
        <p:spPr bwMode="auto">
          <a:xfrm>
            <a:off x="457200" y="5029200"/>
            <a:ext cx="8245475" cy="1552575"/>
          </a:xfrm>
          <a:prstGeom prst="rect">
            <a:avLst/>
          </a:prstGeom>
          <a:noFill/>
          <a:ln w="9525">
            <a:noFill/>
            <a:miter lim="800000"/>
            <a:headEnd/>
            <a:tailEnd/>
          </a:ln>
        </p:spPr>
        <p:txBody>
          <a:bodyPr>
            <a:spAutoFit/>
          </a:bodyPr>
          <a:lstStyle/>
          <a:p>
            <a:pPr eaLnBrk="0" hangingPunct="0"/>
            <a:r>
              <a:rPr lang="en-US" sz="2400"/>
              <a:t>These are two different ways of saying the same thing.  However, for most students this becomes clearer once we see some examples.  We will look at one example in detail next, and then more examples after that.</a:t>
            </a:r>
          </a:p>
        </p:txBody>
      </p:sp>
      <p:sp>
        <p:nvSpPr>
          <p:cNvPr id="61445" name="Rectangle 7"/>
          <p:cNvSpPr>
            <a:spLocks noGrp="1" noChangeArrowheads="1"/>
          </p:cNvSpPr>
          <p:nvPr>
            <p:ph type="title"/>
          </p:nvPr>
        </p:nvSpPr>
        <p:spPr>
          <a:xfrm>
            <a:off x="2514600" y="228600"/>
            <a:ext cx="5943600" cy="1143000"/>
          </a:xfrm>
          <a:noFill/>
        </p:spPr>
        <p:txBody>
          <a:bodyPr/>
          <a:lstStyle/>
          <a:p>
            <a:pPr eaLnBrk="1" hangingPunct="1"/>
            <a:r>
              <a:rPr lang="en-US" sz="4000" smtClean="0"/>
              <a:t>Negative Feedback Identification</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Grp="1" noChangeArrowheads="1"/>
          </p:cNvSpPr>
          <p:nvPr>
            <p:ph type="title"/>
          </p:nvPr>
        </p:nvSpPr>
        <p:spPr>
          <a:xfrm>
            <a:off x="2590800" y="228600"/>
            <a:ext cx="6553200" cy="1143000"/>
          </a:xfrm>
        </p:spPr>
        <p:txBody>
          <a:bodyPr/>
          <a:lstStyle/>
          <a:p>
            <a:pPr eaLnBrk="1" hangingPunct="1"/>
            <a:r>
              <a:rPr lang="en-US" sz="4000" smtClean="0"/>
              <a:t>Inverting Configuration of the Op Amp</a:t>
            </a:r>
          </a:p>
        </p:txBody>
      </p:sp>
      <p:sp>
        <p:nvSpPr>
          <p:cNvPr id="32772" name="Rectangle 3"/>
          <p:cNvSpPr>
            <a:spLocks noGrp="1" noChangeArrowheads="1"/>
          </p:cNvSpPr>
          <p:nvPr>
            <p:ph type="body" idx="1"/>
          </p:nvPr>
        </p:nvSpPr>
        <p:spPr>
          <a:xfrm>
            <a:off x="228600" y="1524000"/>
            <a:ext cx="8686800" cy="1600200"/>
          </a:xfrm>
        </p:spPr>
        <p:txBody>
          <a:bodyPr/>
          <a:lstStyle/>
          <a:p>
            <a:pPr marL="0" indent="454025" eaLnBrk="1" hangingPunct="1">
              <a:buFontTx/>
              <a:buNone/>
            </a:pPr>
            <a:r>
              <a:rPr lang="en-US" smtClean="0"/>
              <a:t>One of the simplest op amp amplifiers is called the inverting configuration of the op amp.</a:t>
            </a:r>
          </a:p>
        </p:txBody>
      </p:sp>
      <p:graphicFrame>
        <p:nvGraphicFramePr>
          <p:cNvPr id="32770" name="Object 4"/>
          <p:cNvGraphicFramePr>
            <a:graphicFrameLocks noChangeAspect="1"/>
          </p:cNvGraphicFramePr>
          <p:nvPr>
            <p:extLst>
              <p:ext uri="{D42A27DB-BD31-4B8C-83A1-F6EECF244321}">
                <p14:modId xmlns:p14="http://schemas.microsoft.com/office/powerpoint/2010/main" val="3721199222"/>
              </p:ext>
            </p:extLst>
          </p:nvPr>
        </p:nvGraphicFramePr>
        <p:xfrm>
          <a:off x="1371600" y="2816225"/>
          <a:ext cx="7086600" cy="3836988"/>
        </p:xfrm>
        <a:graphic>
          <a:graphicData uri="http://schemas.openxmlformats.org/presentationml/2006/ole">
            <mc:AlternateContent xmlns:mc="http://schemas.openxmlformats.org/markup-compatibility/2006">
              <mc:Choice xmlns:v="urn:schemas-microsoft-com:vml" Requires="v">
                <p:oleObj spid="_x0000_s32779" name="VISIO" r:id="rId4" imgW="4829040" imgH="2614320" progId="">
                  <p:embed/>
                </p:oleObj>
              </mc:Choice>
              <mc:Fallback>
                <p:oleObj name="VISIO" r:id="rId4" imgW="4829040" imgH="2614320"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2816225"/>
                        <a:ext cx="7086600" cy="3836988"/>
                      </a:xfrm>
                      <a:prstGeom prst="rect">
                        <a:avLst/>
                      </a:prstGeom>
                      <a:solidFill>
                        <a:schemeClr val="accent1"/>
                      </a:solidFill>
                      <a:ln w="19050">
                        <a:solidFill>
                          <a:schemeClr val="tx1"/>
                        </a:solidFill>
                        <a:miter lim="800000"/>
                        <a:headEnd/>
                        <a:tailEnd/>
                      </a:ln>
                      <a:effectLst/>
                      <a:extLst/>
                    </p:spPr>
                  </p:pic>
                </p:oleObj>
              </mc:Fallback>
            </mc:AlternateContent>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noChangeArrowheads="1"/>
          </p:cNvSpPr>
          <p:nvPr>
            <p:ph type="title"/>
          </p:nvPr>
        </p:nvSpPr>
        <p:spPr>
          <a:xfrm>
            <a:off x="2590800" y="228600"/>
            <a:ext cx="6553200" cy="1143000"/>
          </a:xfrm>
        </p:spPr>
        <p:txBody>
          <a:bodyPr/>
          <a:lstStyle/>
          <a:p>
            <a:pPr eaLnBrk="1" hangingPunct="1"/>
            <a:r>
              <a:rPr lang="en-US" sz="4000" smtClean="0"/>
              <a:t>Inverting Configuration of the Op Amp</a:t>
            </a:r>
          </a:p>
        </p:txBody>
      </p:sp>
      <p:sp>
        <p:nvSpPr>
          <p:cNvPr id="33796" name="Rectangle 3"/>
          <p:cNvSpPr>
            <a:spLocks noGrp="1" noChangeArrowheads="1"/>
          </p:cNvSpPr>
          <p:nvPr>
            <p:ph type="body" idx="1"/>
          </p:nvPr>
        </p:nvSpPr>
        <p:spPr>
          <a:xfrm>
            <a:off x="152400" y="1447800"/>
            <a:ext cx="8839200" cy="1981200"/>
          </a:xfrm>
        </p:spPr>
        <p:txBody>
          <a:bodyPr/>
          <a:lstStyle/>
          <a:p>
            <a:pPr marL="0" indent="454025" eaLnBrk="1" hangingPunct="1">
              <a:lnSpc>
                <a:spcPct val="90000"/>
              </a:lnSpc>
              <a:buFontTx/>
              <a:buNone/>
            </a:pPr>
            <a:r>
              <a:rPr lang="en-US" sz="2800" smtClean="0"/>
              <a:t>The inverting configuration is distinguished by the feedback resistor, </a:t>
            </a:r>
            <a:r>
              <a:rPr lang="en-US" sz="2800" i="1" smtClean="0">
                <a:latin typeface="Times New Roman" pitchFamily="18" charset="0"/>
              </a:rPr>
              <a:t>R</a:t>
            </a:r>
            <a:r>
              <a:rPr lang="en-US" sz="2800" i="1" baseline="-25000" smtClean="0">
                <a:latin typeface="Times New Roman" pitchFamily="18" charset="0"/>
              </a:rPr>
              <a:t>f</a:t>
            </a:r>
            <a:r>
              <a:rPr lang="en-US" sz="2800" smtClean="0"/>
              <a:t>, between the output and the inverting input, and the input resistor, </a:t>
            </a:r>
            <a:r>
              <a:rPr lang="en-US" sz="2800" i="1" smtClean="0">
                <a:latin typeface="Times New Roman" pitchFamily="18" charset="0"/>
              </a:rPr>
              <a:t>R</a:t>
            </a:r>
            <a:r>
              <a:rPr lang="en-US" sz="2800" i="1" baseline="-25000" smtClean="0">
                <a:latin typeface="Times New Roman" pitchFamily="18" charset="0"/>
              </a:rPr>
              <a:t>i</a:t>
            </a:r>
            <a:r>
              <a:rPr lang="en-US" sz="2800" smtClean="0">
                <a:latin typeface="Times New Roman" pitchFamily="18" charset="0"/>
              </a:rPr>
              <a:t>,</a:t>
            </a:r>
            <a:r>
              <a:rPr lang="en-US" sz="2800" smtClean="0"/>
              <a:t> between the input voltage and the inverting input.  The noninverting input is grounded.</a:t>
            </a:r>
          </a:p>
        </p:txBody>
      </p:sp>
      <p:graphicFrame>
        <p:nvGraphicFramePr>
          <p:cNvPr id="33794" name="Object 4"/>
          <p:cNvGraphicFramePr>
            <a:graphicFrameLocks noChangeAspect="1"/>
          </p:cNvGraphicFramePr>
          <p:nvPr>
            <p:extLst>
              <p:ext uri="{D42A27DB-BD31-4B8C-83A1-F6EECF244321}">
                <p14:modId xmlns:p14="http://schemas.microsoft.com/office/powerpoint/2010/main" val="207344103"/>
              </p:ext>
            </p:extLst>
          </p:nvPr>
        </p:nvGraphicFramePr>
        <p:xfrm>
          <a:off x="2133600" y="3476625"/>
          <a:ext cx="5867400" cy="3176588"/>
        </p:xfrm>
        <a:graphic>
          <a:graphicData uri="http://schemas.openxmlformats.org/presentationml/2006/ole">
            <mc:AlternateContent xmlns:mc="http://schemas.openxmlformats.org/markup-compatibility/2006">
              <mc:Choice xmlns:v="urn:schemas-microsoft-com:vml" Requires="v">
                <p:oleObj spid="_x0000_s33803" name="VISIO" r:id="rId4" imgW="4829040" imgH="2614320" progId="">
                  <p:embed/>
                </p:oleObj>
              </mc:Choice>
              <mc:Fallback>
                <p:oleObj name="VISIO" r:id="rId4" imgW="4829040" imgH="2614320"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3476625"/>
                        <a:ext cx="5867400" cy="3176588"/>
                      </a:xfrm>
                      <a:prstGeom prst="rect">
                        <a:avLst/>
                      </a:prstGeom>
                      <a:solidFill>
                        <a:schemeClr val="accent1"/>
                      </a:solidFill>
                      <a:ln w="19050">
                        <a:solidFill>
                          <a:schemeClr val="tx1"/>
                        </a:solidFill>
                        <a:miter lim="800000"/>
                        <a:headEnd/>
                        <a:tailEnd/>
                      </a:ln>
                      <a:effectLst/>
                      <a:extLst/>
                    </p:spPr>
                  </p:pic>
                </p:oleObj>
              </mc:Fallback>
            </mc:AlternateContent>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Grp="1" noChangeArrowheads="1"/>
          </p:cNvSpPr>
          <p:nvPr>
            <p:ph type="title"/>
          </p:nvPr>
        </p:nvSpPr>
        <p:spPr>
          <a:xfrm>
            <a:off x="2514600" y="228600"/>
            <a:ext cx="6629400" cy="1143000"/>
          </a:xfrm>
        </p:spPr>
        <p:txBody>
          <a:bodyPr/>
          <a:lstStyle/>
          <a:p>
            <a:pPr eaLnBrk="1" hangingPunct="1"/>
            <a:r>
              <a:rPr lang="en-US" sz="4000" smtClean="0"/>
              <a:t>Inverting Configuration of the Op Amp</a:t>
            </a:r>
          </a:p>
        </p:txBody>
      </p:sp>
      <p:sp>
        <p:nvSpPr>
          <p:cNvPr id="34820" name="Rectangle 3"/>
          <p:cNvSpPr>
            <a:spLocks noGrp="1" noChangeArrowheads="1"/>
          </p:cNvSpPr>
          <p:nvPr>
            <p:ph type="body" idx="1"/>
          </p:nvPr>
        </p:nvSpPr>
        <p:spPr>
          <a:xfrm>
            <a:off x="152400" y="1981200"/>
            <a:ext cx="8763000" cy="1600200"/>
          </a:xfrm>
        </p:spPr>
        <p:txBody>
          <a:bodyPr/>
          <a:lstStyle/>
          <a:p>
            <a:pPr marL="0" indent="454025" eaLnBrk="1" hangingPunct="1">
              <a:buFontTx/>
              <a:buNone/>
            </a:pPr>
            <a:r>
              <a:rPr lang="en-US" smtClean="0"/>
              <a:t>Note that the feedback resistor, </a:t>
            </a:r>
            <a:r>
              <a:rPr lang="en-US" i="1" smtClean="0">
                <a:latin typeface="Times New Roman" pitchFamily="18" charset="0"/>
              </a:rPr>
              <a:t>R</a:t>
            </a:r>
            <a:r>
              <a:rPr lang="en-US" i="1" baseline="-25000" smtClean="0">
                <a:latin typeface="Times New Roman" pitchFamily="18" charset="0"/>
              </a:rPr>
              <a:t>f</a:t>
            </a:r>
            <a:r>
              <a:rPr lang="en-US" smtClean="0">
                <a:latin typeface="Times New Roman" pitchFamily="18" charset="0"/>
              </a:rPr>
              <a:t>,</a:t>
            </a:r>
            <a:r>
              <a:rPr lang="en-US" smtClean="0"/>
              <a:t> between the output and the inverting input, means that we have negative feedback.</a:t>
            </a:r>
          </a:p>
        </p:txBody>
      </p:sp>
      <p:graphicFrame>
        <p:nvGraphicFramePr>
          <p:cNvPr id="34818" name="Object 4"/>
          <p:cNvGraphicFramePr>
            <a:graphicFrameLocks noChangeAspect="1"/>
          </p:cNvGraphicFramePr>
          <p:nvPr>
            <p:extLst>
              <p:ext uri="{D42A27DB-BD31-4B8C-83A1-F6EECF244321}">
                <p14:modId xmlns:p14="http://schemas.microsoft.com/office/powerpoint/2010/main" val="4028209903"/>
              </p:ext>
            </p:extLst>
          </p:nvPr>
        </p:nvGraphicFramePr>
        <p:xfrm>
          <a:off x="2133600" y="3559175"/>
          <a:ext cx="5715000" cy="3094038"/>
        </p:xfrm>
        <a:graphic>
          <a:graphicData uri="http://schemas.openxmlformats.org/presentationml/2006/ole">
            <mc:AlternateContent xmlns:mc="http://schemas.openxmlformats.org/markup-compatibility/2006">
              <mc:Choice xmlns:v="urn:schemas-microsoft-com:vml" Requires="v">
                <p:oleObj spid="_x0000_s34827" name="VISIO" r:id="rId4" imgW="4829040" imgH="2614320" progId="">
                  <p:embed/>
                </p:oleObj>
              </mc:Choice>
              <mc:Fallback>
                <p:oleObj name="VISIO" r:id="rId4" imgW="4829040" imgH="2614320"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3559175"/>
                        <a:ext cx="5715000" cy="3094038"/>
                      </a:xfrm>
                      <a:prstGeom prst="rect">
                        <a:avLst/>
                      </a:prstGeom>
                      <a:solidFill>
                        <a:schemeClr val="accent1"/>
                      </a:solidFill>
                      <a:ln w="19050">
                        <a:solidFill>
                          <a:schemeClr val="tx1"/>
                        </a:solidFill>
                        <a:miter lim="800000"/>
                        <a:headEnd/>
                        <a:tailEnd/>
                      </a:ln>
                      <a:effectLst/>
                      <a:extLst/>
                    </p:spPr>
                  </p:pic>
                </p:oleObj>
              </mc:Fallback>
            </mc:AlternateContent>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2514600" y="0"/>
            <a:ext cx="6629400" cy="1143000"/>
          </a:xfrm>
        </p:spPr>
        <p:txBody>
          <a:bodyPr/>
          <a:lstStyle/>
          <a:p>
            <a:pPr eaLnBrk="1" hangingPunct="1"/>
            <a:r>
              <a:rPr lang="en-US" sz="4000" smtClean="0"/>
              <a:t>Op Amps: </a:t>
            </a:r>
            <a:br>
              <a:rPr lang="en-US" sz="4000" smtClean="0"/>
            </a:br>
            <a:r>
              <a:rPr lang="en-US" sz="4000" smtClean="0"/>
              <a:t>A Structural Definition</a:t>
            </a:r>
          </a:p>
        </p:txBody>
      </p:sp>
      <p:sp>
        <p:nvSpPr>
          <p:cNvPr id="2052" name="Rectangle 3"/>
          <p:cNvSpPr>
            <a:spLocks noGrp="1" noChangeArrowheads="1"/>
          </p:cNvSpPr>
          <p:nvPr>
            <p:ph type="body" idx="1"/>
          </p:nvPr>
        </p:nvSpPr>
        <p:spPr>
          <a:xfrm>
            <a:off x="381000" y="1219200"/>
            <a:ext cx="8229600" cy="3429000"/>
          </a:xfrm>
        </p:spPr>
        <p:txBody>
          <a:bodyPr/>
          <a:lstStyle/>
          <a:p>
            <a:pPr marL="0" indent="458788" eaLnBrk="1" hangingPunct="1">
              <a:lnSpc>
                <a:spcPct val="90000"/>
              </a:lnSpc>
              <a:buFontTx/>
              <a:buNone/>
            </a:pPr>
            <a:r>
              <a:rPr lang="en-US" sz="2800" dirty="0" smtClean="0">
                <a:cs typeface="Times New Roman" pitchFamily="18" charset="0"/>
              </a:rPr>
              <a:t> An op amp is a differential input, single-ended output, amplifier.  The schematic symbol for the op amp has three terminals that are always shown:  </a:t>
            </a:r>
          </a:p>
          <a:p>
            <a:pPr marL="0" indent="458788" eaLnBrk="1" hangingPunct="1">
              <a:lnSpc>
                <a:spcPct val="90000"/>
              </a:lnSpc>
              <a:buFontTx/>
              <a:buAutoNum type="arabicPeriod"/>
            </a:pPr>
            <a:r>
              <a:rPr lang="en-US" sz="2800" dirty="0" smtClean="0">
                <a:cs typeface="Times New Roman" pitchFamily="18" charset="0"/>
              </a:rPr>
              <a:t>Inverting input (which should not be called the negative input)</a:t>
            </a:r>
          </a:p>
          <a:p>
            <a:pPr marL="0" indent="458788" eaLnBrk="1" hangingPunct="1">
              <a:lnSpc>
                <a:spcPct val="90000"/>
              </a:lnSpc>
              <a:buFontTx/>
              <a:buAutoNum type="arabicPeriod"/>
            </a:pPr>
            <a:r>
              <a:rPr lang="en-US" sz="2800" dirty="0" smtClean="0">
                <a:cs typeface="Times New Roman" pitchFamily="18" charset="0"/>
              </a:rPr>
              <a:t>Noninverting input (which should not be called the positive input)</a:t>
            </a:r>
          </a:p>
          <a:p>
            <a:pPr marL="0" indent="458788" eaLnBrk="1" hangingPunct="1">
              <a:lnSpc>
                <a:spcPct val="90000"/>
              </a:lnSpc>
              <a:buFontTx/>
              <a:buAutoNum type="arabicPeriod"/>
            </a:pPr>
            <a:r>
              <a:rPr lang="en-US" sz="2800" dirty="0" smtClean="0">
                <a:cs typeface="Times New Roman" pitchFamily="18" charset="0"/>
              </a:rPr>
              <a:t>Output (which can be called the output)</a:t>
            </a:r>
            <a:r>
              <a:rPr lang="en-US" sz="2800" dirty="0" smtClean="0"/>
              <a:t> </a:t>
            </a:r>
          </a:p>
        </p:txBody>
      </p:sp>
      <p:graphicFrame>
        <p:nvGraphicFramePr>
          <p:cNvPr id="2050" name="Object 4"/>
          <p:cNvGraphicFramePr>
            <a:graphicFrameLocks noChangeAspect="1"/>
          </p:cNvGraphicFramePr>
          <p:nvPr>
            <p:extLst>
              <p:ext uri="{D42A27DB-BD31-4B8C-83A1-F6EECF244321}">
                <p14:modId xmlns:p14="http://schemas.microsoft.com/office/powerpoint/2010/main" val="1234272986"/>
              </p:ext>
            </p:extLst>
          </p:nvPr>
        </p:nvGraphicFramePr>
        <p:xfrm>
          <a:off x="914400" y="4705350"/>
          <a:ext cx="7391400" cy="1647825"/>
        </p:xfrm>
        <a:graphic>
          <a:graphicData uri="http://schemas.openxmlformats.org/presentationml/2006/ole">
            <mc:AlternateContent xmlns:mc="http://schemas.openxmlformats.org/markup-compatibility/2006">
              <mc:Choice xmlns:v="urn:schemas-microsoft-com:vml" Requires="v">
                <p:oleObj spid="_x0000_s2059" name="VISIO" r:id="rId4" imgW="4257720" imgH="948960" progId="">
                  <p:embed/>
                </p:oleObj>
              </mc:Choice>
              <mc:Fallback>
                <p:oleObj name="VISIO" r:id="rId4" imgW="4257720" imgH="948960"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4705350"/>
                        <a:ext cx="7391400" cy="1647825"/>
                      </a:xfrm>
                      <a:prstGeom prst="rect">
                        <a:avLst/>
                      </a:prstGeom>
                      <a:solidFill>
                        <a:schemeClr val="accent1"/>
                      </a:solidFill>
                      <a:ln w="19050">
                        <a:solidFill>
                          <a:schemeClr val="tx1"/>
                        </a:solidFill>
                        <a:miter lim="800000"/>
                        <a:headEnd/>
                        <a:tailEnd/>
                      </a:ln>
                      <a:effectLst/>
                      <a:extLst/>
                    </p:spPr>
                  </p:pic>
                </p:oleObj>
              </mc:Fallback>
            </mc:AlternateContent>
          </a:graphicData>
        </a:graphic>
      </p:graphicFrame>
      <p:sp>
        <p:nvSpPr>
          <p:cNvPr id="2053" name="Text Box 5"/>
          <p:cNvSpPr txBox="1">
            <a:spLocks noChangeArrowheads="1"/>
          </p:cNvSpPr>
          <p:nvPr/>
        </p:nvSpPr>
        <p:spPr bwMode="auto">
          <a:xfrm>
            <a:off x="1828800" y="6381750"/>
            <a:ext cx="5486400" cy="476250"/>
          </a:xfrm>
          <a:prstGeom prst="rect">
            <a:avLst/>
          </a:prstGeom>
          <a:solidFill>
            <a:schemeClr val="accent1"/>
          </a:solidFill>
          <a:ln w="19050">
            <a:solidFill>
              <a:schemeClr val="tx1"/>
            </a:solidFill>
            <a:miter lim="800000"/>
            <a:headEnd/>
            <a:tailEnd/>
          </a:ln>
        </p:spPr>
        <p:txBody>
          <a:bodyPr>
            <a:spAutoFit/>
          </a:bodyPr>
          <a:lstStyle/>
          <a:p>
            <a:pPr algn="ctr" eaLnBrk="0" hangingPunct="0">
              <a:spcBef>
                <a:spcPct val="50000"/>
              </a:spcBef>
            </a:pPr>
            <a:r>
              <a:rPr lang="en-US" sz="2400">
                <a:solidFill>
                  <a:schemeClr val="bg2"/>
                </a:solidFill>
                <a:latin typeface="Times New Roman" pitchFamily="18" charset="0"/>
              </a:rPr>
              <a:t>Schematic Symbol for the Op Amp</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Rectangle 2"/>
          <p:cNvSpPr>
            <a:spLocks noGrp="1" noChangeArrowheads="1"/>
          </p:cNvSpPr>
          <p:nvPr>
            <p:ph type="title"/>
          </p:nvPr>
        </p:nvSpPr>
        <p:spPr>
          <a:xfrm>
            <a:off x="2514600" y="228600"/>
            <a:ext cx="6629400" cy="1143000"/>
          </a:xfrm>
        </p:spPr>
        <p:txBody>
          <a:bodyPr/>
          <a:lstStyle/>
          <a:p>
            <a:pPr eaLnBrk="1" hangingPunct="1"/>
            <a:r>
              <a:rPr lang="en-US" sz="4000" smtClean="0"/>
              <a:t>Inverting Configuration of the Op Amp</a:t>
            </a:r>
          </a:p>
        </p:txBody>
      </p:sp>
      <p:sp>
        <p:nvSpPr>
          <p:cNvPr id="35845" name="Rectangle 3"/>
          <p:cNvSpPr>
            <a:spLocks noGrp="1" noChangeArrowheads="1"/>
          </p:cNvSpPr>
          <p:nvPr>
            <p:ph type="body" idx="1"/>
          </p:nvPr>
        </p:nvSpPr>
        <p:spPr>
          <a:xfrm>
            <a:off x="609600" y="1371600"/>
            <a:ext cx="7772400" cy="2057400"/>
          </a:xfrm>
        </p:spPr>
        <p:txBody>
          <a:bodyPr/>
          <a:lstStyle/>
          <a:p>
            <a:pPr marL="0" indent="454025" eaLnBrk="1" hangingPunct="1">
              <a:buFontTx/>
              <a:buNone/>
            </a:pPr>
            <a:r>
              <a:rPr lang="en-US" sz="2800" smtClean="0"/>
              <a:t>Note that the feedback resistor, </a:t>
            </a:r>
            <a:r>
              <a:rPr lang="en-US" sz="2800" i="1" smtClean="0">
                <a:latin typeface="Times New Roman" pitchFamily="18" charset="0"/>
              </a:rPr>
              <a:t>R</a:t>
            </a:r>
            <a:r>
              <a:rPr lang="en-US" sz="2800" i="1" baseline="-25000" smtClean="0">
                <a:latin typeface="Times New Roman" pitchFamily="18" charset="0"/>
              </a:rPr>
              <a:t>f</a:t>
            </a:r>
            <a:r>
              <a:rPr lang="en-US" sz="2800" smtClean="0"/>
              <a:t>, between the output and the inverting input, means that we have negative feedback.  Thus, we will have a virtual short at the input of the op amp,  </a:t>
            </a:r>
          </a:p>
        </p:txBody>
      </p:sp>
      <p:graphicFrame>
        <p:nvGraphicFramePr>
          <p:cNvPr id="35842" name="Object 4"/>
          <p:cNvGraphicFramePr>
            <a:graphicFrameLocks noChangeAspect="1"/>
          </p:cNvGraphicFramePr>
          <p:nvPr>
            <p:extLst>
              <p:ext uri="{D42A27DB-BD31-4B8C-83A1-F6EECF244321}">
                <p14:modId xmlns:p14="http://schemas.microsoft.com/office/powerpoint/2010/main" val="974433492"/>
              </p:ext>
            </p:extLst>
          </p:nvPr>
        </p:nvGraphicFramePr>
        <p:xfrm>
          <a:off x="1828800" y="4038600"/>
          <a:ext cx="5286375" cy="2614613"/>
        </p:xfrm>
        <a:graphic>
          <a:graphicData uri="http://schemas.openxmlformats.org/presentationml/2006/ole">
            <mc:AlternateContent xmlns:mc="http://schemas.openxmlformats.org/markup-compatibility/2006">
              <mc:Choice xmlns:v="urn:schemas-microsoft-com:vml" Requires="v">
                <p:oleObj spid="_x0000_s35860" name="VISIO" r:id="rId4" imgW="5286240" imgH="2614320" progId="">
                  <p:embed/>
                </p:oleObj>
              </mc:Choice>
              <mc:Fallback>
                <p:oleObj name="VISIO" r:id="rId4" imgW="5286240" imgH="2614320"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8800" y="4038600"/>
                        <a:ext cx="5286375" cy="2614613"/>
                      </a:xfrm>
                      <a:prstGeom prst="rect">
                        <a:avLst/>
                      </a:prstGeom>
                      <a:solidFill>
                        <a:schemeClr val="accent1"/>
                      </a:solidFill>
                      <a:ln w="19050">
                        <a:solidFill>
                          <a:schemeClr val="tx1"/>
                        </a:solidFill>
                        <a:miter lim="800000"/>
                        <a:headEnd/>
                        <a:tailEnd/>
                      </a:ln>
                      <a:effectLst/>
                      <a:extLst/>
                    </p:spPr>
                  </p:pic>
                </p:oleObj>
              </mc:Fallback>
            </mc:AlternateContent>
          </a:graphicData>
        </a:graphic>
      </p:graphicFrame>
      <p:graphicFrame>
        <p:nvGraphicFramePr>
          <p:cNvPr id="35843" name="Object 5"/>
          <p:cNvGraphicFramePr>
            <a:graphicFrameLocks noChangeAspect="1"/>
          </p:cNvGraphicFramePr>
          <p:nvPr/>
        </p:nvGraphicFramePr>
        <p:xfrm>
          <a:off x="3200400" y="3352800"/>
          <a:ext cx="2019300" cy="527050"/>
        </p:xfrm>
        <a:graphic>
          <a:graphicData uri="http://schemas.openxmlformats.org/presentationml/2006/ole">
            <mc:AlternateContent xmlns:mc="http://schemas.openxmlformats.org/markup-compatibility/2006">
              <mc:Choice xmlns:v="urn:schemas-microsoft-com:vml" Requires="v">
                <p:oleObj spid="_x0000_s35861" name="Equation" r:id="rId6" imgW="1409400" imgH="368280" progId="">
                  <p:embed/>
                </p:oleObj>
              </mc:Choice>
              <mc:Fallback>
                <p:oleObj name="Equation" r:id="rId6" imgW="1409400" imgH="368280" progId="">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00400" y="3352800"/>
                        <a:ext cx="2019300" cy="527050"/>
                      </a:xfrm>
                      <a:prstGeom prst="rect">
                        <a:avLst/>
                      </a:prstGeom>
                      <a:solidFill>
                        <a:schemeClr val="accent1"/>
                      </a:solidFill>
                      <a:ln w="19050">
                        <a:solidFill>
                          <a:srgbClr val="000000"/>
                        </a:solidFill>
                        <a:miter lim="800000"/>
                        <a:headEnd/>
                        <a:tailEnd/>
                      </a:ln>
                    </p:spPr>
                  </p:pic>
                </p:oleObj>
              </mc:Fallback>
            </mc:AlternateContent>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a:xfrm>
            <a:off x="2514600" y="228600"/>
            <a:ext cx="6629400" cy="1143000"/>
          </a:xfrm>
        </p:spPr>
        <p:txBody>
          <a:bodyPr/>
          <a:lstStyle/>
          <a:p>
            <a:pPr eaLnBrk="1" hangingPunct="1"/>
            <a:r>
              <a:rPr lang="en-US" sz="4000" smtClean="0"/>
              <a:t>Gain for the Inverting Configuration</a:t>
            </a:r>
          </a:p>
        </p:txBody>
      </p:sp>
      <p:sp>
        <p:nvSpPr>
          <p:cNvPr id="36868" name="Rectangle 3"/>
          <p:cNvSpPr>
            <a:spLocks noGrp="1" noChangeArrowheads="1"/>
          </p:cNvSpPr>
          <p:nvPr>
            <p:ph type="body" idx="1"/>
          </p:nvPr>
        </p:nvSpPr>
        <p:spPr>
          <a:xfrm>
            <a:off x="609600" y="1447800"/>
            <a:ext cx="7772400" cy="2057400"/>
          </a:xfrm>
        </p:spPr>
        <p:txBody>
          <a:bodyPr/>
          <a:lstStyle/>
          <a:p>
            <a:pPr marL="0" indent="454025" eaLnBrk="1" hangingPunct="1">
              <a:buFontTx/>
              <a:buNone/>
            </a:pPr>
            <a:r>
              <a:rPr lang="en-US" smtClean="0"/>
              <a:t>Let’s find the voltage gain, which is the ratio of the output voltage </a:t>
            </a:r>
            <a:r>
              <a:rPr lang="en-US" i="1" smtClean="0">
                <a:latin typeface="Times New Roman" pitchFamily="18" charset="0"/>
              </a:rPr>
              <a:t>v</a:t>
            </a:r>
            <a:r>
              <a:rPr lang="en-US" i="1" baseline="-25000" smtClean="0">
                <a:latin typeface="Times New Roman" pitchFamily="18" charset="0"/>
              </a:rPr>
              <a:t>o</a:t>
            </a:r>
            <a:r>
              <a:rPr lang="en-US" smtClean="0"/>
              <a:t> to the input voltage </a:t>
            </a:r>
            <a:r>
              <a:rPr lang="en-US" i="1" smtClean="0">
                <a:latin typeface="Times New Roman" pitchFamily="18" charset="0"/>
              </a:rPr>
              <a:t>v</a:t>
            </a:r>
            <a:r>
              <a:rPr lang="en-US" i="1" baseline="-25000" smtClean="0">
                <a:latin typeface="Times New Roman" pitchFamily="18" charset="0"/>
              </a:rPr>
              <a:t>i</a:t>
            </a:r>
            <a:r>
              <a:rPr lang="en-US" smtClean="0"/>
              <a:t>.  To get this, let’s define two currents, </a:t>
            </a:r>
            <a:r>
              <a:rPr lang="en-US" i="1" smtClean="0">
                <a:latin typeface="Times New Roman" pitchFamily="18" charset="0"/>
              </a:rPr>
              <a:t>i</a:t>
            </a:r>
            <a:r>
              <a:rPr lang="en-US" i="1" baseline="-25000" smtClean="0">
                <a:latin typeface="Times New Roman" pitchFamily="18" charset="0"/>
              </a:rPr>
              <a:t>i</a:t>
            </a:r>
            <a:r>
              <a:rPr lang="en-US" smtClean="0"/>
              <a:t> and </a:t>
            </a:r>
            <a:r>
              <a:rPr lang="en-US" i="1" smtClean="0">
                <a:latin typeface="Times New Roman" pitchFamily="18" charset="0"/>
              </a:rPr>
              <a:t>i</a:t>
            </a:r>
            <a:r>
              <a:rPr lang="en-US" i="1" baseline="-25000" smtClean="0">
                <a:latin typeface="Times New Roman" pitchFamily="18" charset="0"/>
              </a:rPr>
              <a:t>f</a:t>
            </a:r>
            <a:r>
              <a:rPr lang="en-US" smtClean="0"/>
              <a:t>. </a:t>
            </a:r>
          </a:p>
        </p:txBody>
      </p:sp>
      <p:graphicFrame>
        <p:nvGraphicFramePr>
          <p:cNvPr id="36866" name="Object 4"/>
          <p:cNvGraphicFramePr>
            <a:graphicFrameLocks noChangeAspect="1"/>
          </p:cNvGraphicFramePr>
          <p:nvPr>
            <p:extLst>
              <p:ext uri="{D42A27DB-BD31-4B8C-83A1-F6EECF244321}">
                <p14:modId xmlns:p14="http://schemas.microsoft.com/office/powerpoint/2010/main" val="1418398897"/>
              </p:ext>
            </p:extLst>
          </p:nvPr>
        </p:nvGraphicFramePr>
        <p:xfrm>
          <a:off x="1905000" y="3962400"/>
          <a:ext cx="5286375" cy="2614613"/>
        </p:xfrm>
        <a:graphic>
          <a:graphicData uri="http://schemas.openxmlformats.org/presentationml/2006/ole">
            <mc:AlternateContent xmlns:mc="http://schemas.openxmlformats.org/markup-compatibility/2006">
              <mc:Choice xmlns:v="urn:schemas-microsoft-com:vml" Requires="v">
                <p:oleObj spid="_x0000_s36875" name="VISIO" r:id="rId4" imgW="5286240" imgH="2614320" progId="">
                  <p:embed/>
                </p:oleObj>
              </mc:Choice>
              <mc:Fallback>
                <p:oleObj name="VISIO" r:id="rId4" imgW="5286240" imgH="2614320"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3962400"/>
                        <a:ext cx="5286375" cy="2614613"/>
                      </a:xfrm>
                      <a:prstGeom prst="rect">
                        <a:avLst/>
                      </a:prstGeom>
                      <a:solidFill>
                        <a:schemeClr val="accent1"/>
                      </a:solidFill>
                      <a:ln w="19050">
                        <a:solidFill>
                          <a:schemeClr val="tx1"/>
                        </a:solidFill>
                        <a:miter lim="800000"/>
                        <a:headEnd/>
                        <a:tailEnd/>
                      </a:ln>
                      <a:effectLst/>
                      <a:extLst/>
                    </p:spPr>
                  </p:pic>
                </p:oleObj>
              </mc:Fallback>
            </mc:AlternateContent>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Rectangle 2"/>
          <p:cNvSpPr>
            <a:spLocks noGrp="1" noChangeArrowheads="1"/>
          </p:cNvSpPr>
          <p:nvPr>
            <p:ph type="title"/>
          </p:nvPr>
        </p:nvSpPr>
        <p:spPr>
          <a:xfrm>
            <a:off x="2438400" y="228600"/>
            <a:ext cx="6705600" cy="1143000"/>
          </a:xfrm>
        </p:spPr>
        <p:txBody>
          <a:bodyPr/>
          <a:lstStyle/>
          <a:p>
            <a:pPr eaLnBrk="1" hangingPunct="1"/>
            <a:r>
              <a:rPr lang="en-US" sz="4000" smtClean="0"/>
              <a:t>Gain for the Inverting Configuration</a:t>
            </a:r>
          </a:p>
        </p:txBody>
      </p:sp>
      <p:sp>
        <p:nvSpPr>
          <p:cNvPr id="37893" name="Rectangle 3"/>
          <p:cNvSpPr>
            <a:spLocks noGrp="1" noChangeArrowheads="1"/>
          </p:cNvSpPr>
          <p:nvPr>
            <p:ph type="body" idx="1"/>
          </p:nvPr>
        </p:nvSpPr>
        <p:spPr>
          <a:xfrm>
            <a:off x="609600" y="1371600"/>
            <a:ext cx="7772400" cy="2057400"/>
          </a:xfrm>
        </p:spPr>
        <p:txBody>
          <a:bodyPr/>
          <a:lstStyle/>
          <a:p>
            <a:pPr marL="0" indent="454025" eaLnBrk="1" hangingPunct="1">
              <a:buFontTx/>
              <a:buNone/>
            </a:pPr>
            <a:r>
              <a:rPr lang="en-US" smtClean="0"/>
              <a:t>Next, since we know that the voltage </a:t>
            </a:r>
            <a:r>
              <a:rPr lang="en-US" i="1" smtClean="0">
                <a:latin typeface="Times New Roman" pitchFamily="18" charset="0"/>
              </a:rPr>
              <a:t>v</a:t>
            </a:r>
            <a:r>
              <a:rPr lang="en-US" i="1" baseline="-25000" smtClean="0">
                <a:latin typeface="Times New Roman" pitchFamily="18" charset="0"/>
              </a:rPr>
              <a:t>-</a:t>
            </a:r>
            <a:r>
              <a:rPr lang="en-US" smtClean="0"/>
              <a:t> is zero, we can write that the current </a:t>
            </a:r>
            <a:r>
              <a:rPr lang="en-US" i="1" smtClean="0">
                <a:latin typeface="Times New Roman" pitchFamily="18" charset="0"/>
              </a:rPr>
              <a:t>i</a:t>
            </a:r>
            <a:r>
              <a:rPr lang="en-US" i="1" baseline="-25000" smtClean="0">
                <a:latin typeface="Times New Roman" pitchFamily="18" charset="0"/>
              </a:rPr>
              <a:t>i</a:t>
            </a:r>
            <a:r>
              <a:rPr lang="en-US" smtClean="0"/>
              <a:t> is </a:t>
            </a:r>
          </a:p>
        </p:txBody>
      </p:sp>
      <p:graphicFrame>
        <p:nvGraphicFramePr>
          <p:cNvPr id="37890" name="Object 4"/>
          <p:cNvGraphicFramePr>
            <a:graphicFrameLocks noChangeAspect="1"/>
          </p:cNvGraphicFramePr>
          <p:nvPr>
            <p:extLst>
              <p:ext uri="{D42A27DB-BD31-4B8C-83A1-F6EECF244321}">
                <p14:modId xmlns:p14="http://schemas.microsoft.com/office/powerpoint/2010/main" val="3503962809"/>
              </p:ext>
            </p:extLst>
          </p:nvPr>
        </p:nvGraphicFramePr>
        <p:xfrm>
          <a:off x="3581400" y="4038600"/>
          <a:ext cx="5286375" cy="2614613"/>
        </p:xfrm>
        <a:graphic>
          <a:graphicData uri="http://schemas.openxmlformats.org/presentationml/2006/ole">
            <mc:AlternateContent xmlns:mc="http://schemas.openxmlformats.org/markup-compatibility/2006">
              <mc:Choice xmlns:v="urn:schemas-microsoft-com:vml" Requires="v">
                <p:oleObj spid="_x0000_s37908" name="VISIO" r:id="rId4" imgW="5286240" imgH="2614320" progId="">
                  <p:embed/>
                </p:oleObj>
              </mc:Choice>
              <mc:Fallback>
                <p:oleObj name="VISIO" r:id="rId4" imgW="5286240" imgH="2614320"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1400" y="4038600"/>
                        <a:ext cx="5286375" cy="2614613"/>
                      </a:xfrm>
                      <a:prstGeom prst="rect">
                        <a:avLst/>
                      </a:prstGeom>
                      <a:solidFill>
                        <a:schemeClr val="accent1"/>
                      </a:solidFill>
                      <a:ln w="19050">
                        <a:solidFill>
                          <a:schemeClr val="tx1"/>
                        </a:solidFill>
                        <a:miter lim="800000"/>
                        <a:headEnd/>
                        <a:tailEnd/>
                      </a:ln>
                      <a:effectLst/>
                      <a:extLst/>
                    </p:spPr>
                  </p:pic>
                </p:oleObj>
              </mc:Fallback>
            </mc:AlternateContent>
          </a:graphicData>
        </a:graphic>
      </p:graphicFrame>
      <p:graphicFrame>
        <p:nvGraphicFramePr>
          <p:cNvPr id="37891" name="Object 5"/>
          <p:cNvGraphicFramePr>
            <a:graphicFrameLocks noChangeAspect="1"/>
          </p:cNvGraphicFramePr>
          <p:nvPr/>
        </p:nvGraphicFramePr>
        <p:xfrm>
          <a:off x="685800" y="2590800"/>
          <a:ext cx="2636838" cy="2398713"/>
        </p:xfrm>
        <a:graphic>
          <a:graphicData uri="http://schemas.openxmlformats.org/presentationml/2006/ole">
            <mc:AlternateContent xmlns:mc="http://schemas.openxmlformats.org/markup-compatibility/2006">
              <mc:Choice xmlns:v="urn:schemas-microsoft-com:vml" Requires="v">
                <p:oleObj spid="_x0000_s37909" name="Equation" r:id="rId6" imgW="1841400" imgH="1676160" progId="">
                  <p:embed/>
                </p:oleObj>
              </mc:Choice>
              <mc:Fallback>
                <p:oleObj name="Equation" r:id="rId6" imgW="1841400" imgH="1676160" progId="">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5800" y="2590800"/>
                        <a:ext cx="2636838" cy="2398713"/>
                      </a:xfrm>
                      <a:prstGeom prst="rect">
                        <a:avLst/>
                      </a:prstGeom>
                      <a:solidFill>
                        <a:schemeClr val="accent1"/>
                      </a:solidFill>
                      <a:ln w="19050">
                        <a:solidFill>
                          <a:srgbClr val="000000"/>
                        </a:solidFill>
                        <a:miter lim="800000"/>
                        <a:headEnd/>
                        <a:tailEnd/>
                      </a:ln>
                    </p:spPr>
                  </p:pic>
                </p:oleObj>
              </mc:Fallback>
            </mc:AlternateContent>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Rectangle 2"/>
          <p:cNvSpPr>
            <a:spLocks noGrp="1" noChangeArrowheads="1"/>
          </p:cNvSpPr>
          <p:nvPr>
            <p:ph type="title"/>
          </p:nvPr>
        </p:nvSpPr>
        <p:spPr>
          <a:xfrm>
            <a:off x="2438400" y="228600"/>
            <a:ext cx="6705600" cy="1143000"/>
          </a:xfrm>
        </p:spPr>
        <p:txBody>
          <a:bodyPr/>
          <a:lstStyle/>
          <a:p>
            <a:pPr eaLnBrk="1" hangingPunct="1"/>
            <a:r>
              <a:rPr lang="en-US" sz="4000" smtClean="0"/>
              <a:t>Gain for the Inverting Configuration</a:t>
            </a:r>
          </a:p>
        </p:txBody>
      </p:sp>
      <p:sp>
        <p:nvSpPr>
          <p:cNvPr id="38917" name="Rectangle 3"/>
          <p:cNvSpPr>
            <a:spLocks noGrp="1" noChangeArrowheads="1"/>
          </p:cNvSpPr>
          <p:nvPr>
            <p:ph type="body" idx="1"/>
          </p:nvPr>
        </p:nvSpPr>
        <p:spPr>
          <a:xfrm>
            <a:off x="609600" y="1447800"/>
            <a:ext cx="7772400" cy="2057400"/>
          </a:xfrm>
        </p:spPr>
        <p:txBody>
          <a:bodyPr/>
          <a:lstStyle/>
          <a:p>
            <a:pPr marL="0" indent="454025" eaLnBrk="1" hangingPunct="1">
              <a:buFontTx/>
              <a:buNone/>
            </a:pPr>
            <a:r>
              <a:rPr lang="en-US" smtClean="0"/>
              <a:t>Following a similar approach, since we know that the voltage </a:t>
            </a:r>
            <a:r>
              <a:rPr lang="en-US" i="1" smtClean="0">
                <a:latin typeface="Times New Roman" pitchFamily="18" charset="0"/>
              </a:rPr>
              <a:t>v</a:t>
            </a:r>
            <a:r>
              <a:rPr lang="en-US" i="1" baseline="-25000" smtClean="0">
                <a:latin typeface="Times New Roman" pitchFamily="18" charset="0"/>
              </a:rPr>
              <a:t>-</a:t>
            </a:r>
            <a:r>
              <a:rPr lang="en-US" smtClean="0"/>
              <a:t> is zero, we can write that the current </a:t>
            </a:r>
            <a:r>
              <a:rPr lang="en-US" i="1" smtClean="0">
                <a:latin typeface="Times New Roman" pitchFamily="18" charset="0"/>
              </a:rPr>
              <a:t>i</a:t>
            </a:r>
            <a:r>
              <a:rPr lang="en-US" i="1" baseline="-25000" smtClean="0">
                <a:latin typeface="Times New Roman" pitchFamily="18" charset="0"/>
              </a:rPr>
              <a:t>f</a:t>
            </a:r>
            <a:r>
              <a:rPr lang="en-US" smtClean="0"/>
              <a:t> is </a:t>
            </a:r>
          </a:p>
        </p:txBody>
      </p:sp>
      <p:graphicFrame>
        <p:nvGraphicFramePr>
          <p:cNvPr id="38914" name="Object 4"/>
          <p:cNvGraphicFramePr>
            <a:graphicFrameLocks noChangeAspect="1"/>
          </p:cNvGraphicFramePr>
          <p:nvPr>
            <p:extLst>
              <p:ext uri="{D42A27DB-BD31-4B8C-83A1-F6EECF244321}">
                <p14:modId xmlns:p14="http://schemas.microsoft.com/office/powerpoint/2010/main" val="1579431288"/>
              </p:ext>
            </p:extLst>
          </p:nvPr>
        </p:nvGraphicFramePr>
        <p:xfrm>
          <a:off x="3581400" y="4038600"/>
          <a:ext cx="5286375" cy="2614613"/>
        </p:xfrm>
        <a:graphic>
          <a:graphicData uri="http://schemas.openxmlformats.org/presentationml/2006/ole">
            <mc:AlternateContent xmlns:mc="http://schemas.openxmlformats.org/markup-compatibility/2006">
              <mc:Choice xmlns:v="urn:schemas-microsoft-com:vml" Requires="v">
                <p:oleObj spid="_x0000_s38932" name="VISIO" r:id="rId4" imgW="5286240" imgH="2614320" progId="">
                  <p:embed/>
                </p:oleObj>
              </mc:Choice>
              <mc:Fallback>
                <p:oleObj name="VISIO" r:id="rId4" imgW="5286240" imgH="2614320"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1400" y="4038600"/>
                        <a:ext cx="5286375" cy="2614613"/>
                      </a:xfrm>
                      <a:prstGeom prst="rect">
                        <a:avLst/>
                      </a:prstGeom>
                      <a:solidFill>
                        <a:schemeClr val="accent1"/>
                      </a:solidFill>
                      <a:ln w="19050">
                        <a:solidFill>
                          <a:schemeClr val="tx1"/>
                        </a:solidFill>
                        <a:miter lim="800000"/>
                        <a:headEnd/>
                        <a:tailEnd/>
                      </a:ln>
                      <a:effectLst/>
                      <a:extLst/>
                    </p:spPr>
                  </p:pic>
                </p:oleObj>
              </mc:Fallback>
            </mc:AlternateContent>
          </a:graphicData>
        </a:graphic>
      </p:graphicFrame>
      <p:graphicFrame>
        <p:nvGraphicFramePr>
          <p:cNvPr id="38915" name="Object 5"/>
          <p:cNvGraphicFramePr>
            <a:graphicFrameLocks noChangeAspect="1"/>
          </p:cNvGraphicFramePr>
          <p:nvPr/>
        </p:nvGraphicFramePr>
        <p:xfrm>
          <a:off x="323850" y="3433763"/>
          <a:ext cx="3055938" cy="2543175"/>
        </p:xfrm>
        <a:graphic>
          <a:graphicData uri="http://schemas.openxmlformats.org/presentationml/2006/ole">
            <mc:AlternateContent xmlns:mc="http://schemas.openxmlformats.org/markup-compatibility/2006">
              <mc:Choice xmlns:v="urn:schemas-microsoft-com:vml" Requires="v">
                <p:oleObj spid="_x0000_s38933" name="Equation" r:id="rId6" imgW="2133360" imgH="1777680" progId="">
                  <p:embed/>
                </p:oleObj>
              </mc:Choice>
              <mc:Fallback>
                <p:oleObj name="Equation" r:id="rId6" imgW="2133360" imgH="1777680" progId="">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3850" y="3433763"/>
                        <a:ext cx="3055938" cy="2543175"/>
                      </a:xfrm>
                      <a:prstGeom prst="rect">
                        <a:avLst/>
                      </a:prstGeom>
                      <a:solidFill>
                        <a:schemeClr val="accent1"/>
                      </a:solidFill>
                      <a:ln w="19050">
                        <a:solidFill>
                          <a:srgbClr val="000000"/>
                        </a:solidFill>
                        <a:miter lim="800000"/>
                        <a:headEnd/>
                        <a:tailEnd/>
                      </a:ln>
                    </p:spPr>
                  </p:pic>
                </p:oleObj>
              </mc:Fallback>
            </mc:AlternateContent>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Rectangle 2"/>
          <p:cNvSpPr>
            <a:spLocks noGrp="1" noChangeArrowheads="1"/>
          </p:cNvSpPr>
          <p:nvPr>
            <p:ph type="title"/>
          </p:nvPr>
        </p:nvSpPr>
        <p:spPr>
          <a:xfrm>
            <a:off x="685800" y="457200"/>
            <a:ext cx="8458200" cy="914400"/>
          </a:xfrm>
        </p:spPr>
        <p:txBody>
          <a:bodyPr/>
          <a:lstStyle/>
          <a:p>
            <a:pPr eaLnBrk="1" hangingPunct="1"/>
            <a:r>
              <a:rPr lang="en-US" sz="4000" smtClean="0"/>
              <a:t>Gain for the Inverting Configuration</a:t>
            </a:r>
          </a:p>
        </p:txBody>
      </p:sp>
      <p:sp>
        <p:nvSpPr>
          <p:cNvPr id="39941" name="Rectangle 3"/>
          <p:cNvSpPr>
            <a:spLocks noGrp="1" noChangeArrowheads="1"/>
          </p:cNvSpPr>
          <p:nvPr>
            <p:ph type="body" idx="1"/>
          </p:nvPr>
        </p:nvSpPr>
        <p:spPr>
          <a:xfrm>
            <a:off x="609600" y="1219200"/>
            <a:ext cx="7772400" cy="2057400"/>
          </a:xfrm>
        </p:spPr>
        <p:txBody>
          <a:bodyPr/>
          <a:lstStyle/>
          <a:p>
            <a:pPr marL="0" indent="454025" eaLnBrk="1" hangingPunct="1">
              <a:buFontTx/>
              <a:buNone/>
            </a:pPr>
            <a:r>
              <a:rPr lang="en-US" smtClean="0"/>
              <a:t>Next, by applying KCL at the inverting input terminal, we can write</a:t>
            </a:r>
          </a:p>
        </p:txBody>
      </p:sp>
      <p:graphicFrame>
        <p:nvGraphicFramePr>
          <p:cNvPr id="39938" name="Object 4"/>
          <p:cNvGraphicFramePr>
            <a:graphicFrameLocks noChangeAspect="1"/>
          </p:cNvGraphicFramePr>
          <p:nvPr/>
        </p:nvGraphicFramePr>
        <p:xfrm>
          <a:off x="152400" y="2438400"/>
          <a:ext cx="8743950" cy="3305175"/>
        </p:xfrm>
        <a:graphic>
          <a:graphicData uri="http://schemas.openxmlformats.org/presentationml/2006/ole">
            <mc:AlternateContent xmlns:mc="http://schemas.openxmlformats.org/markup-compatibility/2006">
              <mc:Choice xmlns:v="urn:schemas-microsoft-com:vml" Requires="v">
                <p:oleObj spid="_x0000_s39956" name="Equation" r:id="rId4" imgW="6743520" imgH="2311200" progId="">
                  <p:embed/>
                </p:oleObj>
              </mc:Choice>
              <mc:Fallback>
                <p:oleObj name="Equation" r:id="rId4" imgW="6743520" imgH="2311200"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2438400"/>
                        <a:ext cx="8743950" cy="3305175"/>
                      </a:xfrm>
                      <a:prstGeom prst="rect">
                        <a:avLst/>
                      </a:prstGeom>
                      <a:solidFill>
                        <a:schemeClr val="accent1"/>
                      </a:solidFill>
                      <a:ln w="19050">
                        <a:solidFill>
                          <a:srgbClr val="000000"/>
                        </a:solidFill>
                        <a:miter lim="800000"/>
                        <a:headEnd/>
                        <a:tailEnd/>
                      </a:ln>
                    </p:spPr>
                  </p:pic>
                </p:oleObj>
              </mc:Fallback>
            </mc:AlternateContent>
          </a:graphicData>
        </a:graphic>
      </p:graphicFrame>
      <p:graphicFrame>
        <p:nvGraphicFramePr>
          <p:cNvPr id="39939" name="Object 5"/>
          <p:cNvGraphicFramePr>
            <a:graphicFrameLocks noChangeAspect="1"/>
          </p:cNvGraphicFramePr>
          <p:nvPr>
            <p:extLst>
              <p:ext uri="{D42A27DB-BD31-4B8C-83A1-F6EECF244321}">
                <p14:modId xmlns:p14="http://schemas.microsoft.com/office/powerpoint/2010/main" val="2769173210"/>
              </p:ext>
            </p:extLst>
          </p:nvPr>
        </p:nvGraphicFramePr>
        <p:xfrm>
          <a:off x="3733800" y="4114800"/>
          <a:ext cx="5286375" cy="2614613"/>
        </p:xfrm>
        <a:graphic>
          <a:graphicData uri="http://schemas.openxmlformats.org/presentationml/2006/ole">
            <mc:AlternateContent xmlns:mc="http://schemas.openxmlformats.org/markup-compatibility/2006">
              <mc:Choice xmlns:v="urn:schemas-microsoft-com:vml" Requires="v">
                <p:oleObj spid="_x0000_s39957" name="VISIO" r:id="rId6" imgW="5286240" imgH="2614320" progId="">
                  <p:embed/>
                </p:oleObj>
              </mc:Choice>
              <mc:Fallback>
                <p:oleObj name="VISIO" r:id="rId6" imgW="5286240" imgH="2614320" progId="">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33800" y="4114800"/>
                        <a:ext cx="5286375" cy="2614613"/>
                      </a:xfrm>
                      <a:prstGeom prst="rect">
                        <a:avLst/>
                      </a:prstGeom>
                      <a:solidFill>
                        <a:schemeClr val="accent1"/>
                      </a:solidFill>
                      <a:ln w="19050">
                        <a:solidFill>
                          <a:schemeClr val="tx1"/>
                        </a:solidFill>
                        <a:miter lim="800000"/>
                        <a:headEnd/>
                        <a:tailEnd/>
                      </a:ln>
                      <a:effectLst/>
                      <a:extLst/>
                    </p:spPr>
                  </p:pic>
                </p:oleObj>
              </mc:Fallback>
            </mc:AlternateContent>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2"/>
          <p:cNvSpPr>
            <a:spLocks noGrp="1" noChangeArrowheads="1"/>
          </p:cNvSpPr>
          <p:nvPr>
            <p:ph type="title"/>
          </p:nvPr>
        </p:nvSpPr>
        <p:spPr>
          <a:xfrm>
            <a:off x="685800" y="457200"/>
            <a:ext cx="8458200" cy="914400"/>
          </a:xfrm>
        </p:spPr>
        <p:txBody>
          <a:bodyPr/>
          <a:lstStyle/>
          <a:p>
            <a:pPr eaLnBrk="1" hangingPunct="1"/>
            <a:r>
              <a:rPr lang="en-US" sz="4000" smtClean="0"/>
              <a:t>Gain for the Inverting Configuration</a:t>
            </a:r>
          </a:p>
        </p:txBody>
      </p:sp>
      <p:sp>
        <p:nvSpPr>
          <p:cNvPr id="40965" name="Rectangle 3"/>
          <p:cNvSpPr>
            <a:spLocks noGrp="1" noChangeArrowheads="1"/>
          </p:cNvSpPr>
          <p:nvPr>
            <p:ph type="body" idx="1"/>
          </p:nvPr>
        </p:nvSpPr>
        <p:spPr>
          <a:xfrm>
            <a:off x="609600" y="1219200"/>
            <a:ext cx="7772400" cy="2057400"/>
          </a:xfrm>
        </p:spPr>
        <p:txBody>
          <a:bodyPr/>
          <a:lstStyle/>
          <a:p>
            <a:pPr marL="0" indent="454025" eaLnBrk="1" hangingPunct="1">
              <a:buFontTx/>
              <a:buNone/>
            </a:pPr>
            <a:r>
              <a:rPr lang="en-US" smtClean="0"/>
              <a:t>Finally, we solve for </a:t>
            </a:r>
            <a:r>
              <a:rPr lang="en-US" i="1" smtClean="0">
                <a:latin typeface="Times New Roman" pitchFamily="18" charset="0"/>
              </a:rPr>
              <a:t>v</a:t>
            </a:r>
            <a:r>
              <a:rPr lang="en-US" i="1" baseline="-25000" smtClean="0">
                <a:latin typeface="Times New Roman" pitchFamily="18" charset="0"/>
              </a:rPr>
              <a:t>o</a:t>
            </a:r>
            <a:r>
              <a:rPr lang="en-US" i="1" smtClean="0">
                <a:latin typeface="Times New Roman" pitchFamily="18" charset="0"/>
              </a:rPr>
              <a:t>/v</a:t>
            </a:r>
            <a:r>
              <a:rPr lang="en-US" i="1" baseline="-25000" smtClean="0">
                <a:latin typeface="Times New Roman" pitchFamily="18" charset="0"/>
              </a:rPr>
              <a:t>i</a:t>
            </a:r>
            <a:r>
              <a:rPr lang="en-US" smtClean="0"/>
              <a:t>, by dividing both sides by </a:t>
            </a:r>
            <a:r>
              <a:rPr lang="en-US" i="1" smtClean="0">
                <a:latin typeface="Times New Roman" pitchFamily="18" charset="0"/>
              </a:rPr>
              <a:t>v</a:t>
            </a:r>
            <a:r>
              <a:rPr lang="en-US" i="1" baseline="-25000" smtClean="0">
                <a:latin typeface="Times New Roman" pitchFamily="18" charset="0"/>
              </a:rPr>
              <a:t>i</a:t>
            </a:r>
            <a:r>
              <a:rPr lang="en-US" smtClean="0"/>
              <a:t>, and then by multiplying both sides by </a:t>
            </a:r>
            <a:r>
              <a:rPr lang="en-US" smtClean="0">
                <a:latin typeface="Times New Roman" pitchFamily="18" charset="0"/>
              </a:rPr>
              <a:t>-</a:t>
            </a:r>
            <a:r>
              <a:rPr lang="en-US" i="1" smtClean="0">
                <a:latin typeface="Times New Roman" pitchFamily="18" charset="0"/>
              </a:rPr>
              <a:t>R</a:t>
            </a:r>
            <a:r>
              <a:rPr lang="en-US" i="1" baseline="-25000" smtClean="0">
                <a:latin typeface="Times New Roman" pitchFamily="18" charset="0"/>
              </a:rPr>
              <a:t>f</a:t>
            </a:r>
            <a:r>
              <a:rPr lang="en-US" smtClean="0"/>
              <a:t>, and we get</a:t>
            </a:r>
          </a:p>
        </p:txBody>
      </p:sp>
      <p:graphicFrame>
        <p:nvGraphicFramePr>
          <p:cNvPr id="40962" name="Object 4"/>
          <p:cNvGraphicFramePr>
            <a:graphicFrameLocks noChangeAspect="1"/>
          </p:cNvGraphicFramePr>
          <p:nvPr/>
        </p:nvGraphicFramePr>
        <p:xfrm>
          <a:off x="228600" y="3276600"/>
          <a:ext cx="3506788" cy="2541588"/>
        </p:xfrm>
        <a:graphic>
          <a:graphicData uri="http://schemas.openxmlformats.org/presentationml/2006/ole">
            <mc:AlternateContent xmlns:mc="http://schemas.openxmlformats.org/markup-compatibility/2006">
              <mc:Choice xmlns:v="urn:schemas-microsoft-com:vml" Requires="v">
                <p:oleObj spid="_x0000_s40980" name="Equation" r:id="rId4" imgW="2705040" imgH="1777680" progId="">
                  <p:embed/>
                </p:oleObj>
              </mc:Choice>
              <mc:Fallback>
                <p:oleObj name="Equation" r:id="rId4" imgW="2705040" imgH="1777680"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3276600"/>
                        <a:ext cx="3506788" cy="2541588"/>
                      </a:xfrm>
                      <a:prstGeom prst="rect">
                        <a:avLst/>
                      </a:prstGeom>
                      <a:solidFill>
                        <a:schemeClr val="accent1"/>
                      </a:solidFill>
                      <a:ln w="19050">
                        <a:solidFill>
                          <a:srgbClr val="000000"/>
                        </a:solidFill>
                        <a:miter lim="800000"/>
                        <a:headEnd/>
                        <a:tailEnd/>
                      </a:ln>
                    </p:spPr>
                  </p:pic>
                </p:oleObj>
              </mc:Fallback>
            </mc:AlternateContent>
          </a:graphicData>
        </a:graphic>
      </p:graphicFrame>
      <p:graphicFrame>
        <p:nvGraphicFramePr>
          <p:cNvPr id="40963" name="Object 5"/>
          <p:cNvGraphicFramePr>
            <a:graphicFrameLocks noChangeAspect="1"/>
          </p:cNvGraphicFramePr>
          <p:nvPr>
            <p:extLst>
              <p:ext uri="{D42A27DB-BD31-4B8C-83A1-F6EECF244321}">
                <p14:modId xmlns:p14="http://schemas.microsoft.com/office/powerpoint/2010/main" val="2283448778"/>
              </p:ext>
            </p:extLst>
          </p:nvPr>
        </p:nvGraphicFramePr>
        <p:xfrm>
          <a:off x="3733800" y="4114800"/>
          <a:ext cx="5286375" cy="2614613"/>
        </p:xfrm>
        <a:graphic>
          <a:graphicData uri="http://schemas.openxmlformats.org/presentationml/2006/ole">
            <mc:AlternateContent xmlns:mc="http://schemas.openxmlformats.org/markup-compatibility/2006">
              <mc:Choice xmlns:v="urn:schemas-microsoft-com:vml" Requires="v">
                <p:oleObj spid="_x0000_s40981" name="VISIO" r:id="rId6" imgW="5286240" imgH="2614320" progId="">
                  <p:embed/>
                </p:oleObj>
              </mc:Choice>
              <mc:Fallback>
                <p:oleObj name="VISIO" r:id="rId6" imgW="5286240" imgH="2614320" progId="">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33800" y="4114800"/>
                        <a:ext cx="5286375" cy="2614613"/>
                      </a:xfrm>
                      <a:prstGeom prst="rect">
                        <a:avLst/>
                      </a:prstGeom>
                      <a:solidFill>
                        <a:schemeClr val="accent1"/>
                      </a:solidFill>
                      <a:ln w="19050">
                        <a:solidFill>
                          <a:schemeClr val="tx1"/>
                        </a:solidFill>
                        <a:miter lim="800000"/>
                        <a:headEnd/>
                        <a:tailEnd/>
                      </a:ln>
                      <a:effectLst/>
                      <a:extLst/>
                    </p:spPr>
                  </p:pic>
                </p:oleObj>
              </mc:Fallback>
            </mc:AlternateContent>
          </a:graphicData>
        </a:graphic>
      </p:graphicFrame>
      <p:sp>
        <p:nvSpPr>
          <p:cNvPr id="40966" name="Rectangle 6"/>
          <p:cNvSpPr>
            <a:spLocks noChangeArrowheads="1"/>
          </p:cNvSpPr>
          <p:nvPr/>
        </p:nvSpPr>
        <p:spPr bwMode="auto">
          <a:xfrm>
            <a:off x="152400" y="4572000"/>
            <a:ext cx="1905000" cy="1371600"/>
          </a:xfrm>
          <a:prstGeom prst="rect">
            <a:avLst/>
          </a:prstGeom>
          <a:noFill/>
          <a:ln w="38100">
            <a:solidFill>
              <a:srgbClr val="FF0000"/>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2"/>
          <p:cNvSpPr>
            <a:spLocks noGrp="1" noChangeArrowheads="1"/>
          </p:cNvSpPr>
          <p:nvPr>
            <p:ph type="title"/>
          </p:nvPr>
        </p:nvSpPr>
        <p:spPr>
          <a:xfrm>
            <a:off x="685800" y="457200"/>
            <a:ext cx="8458200" cy="914400"/>
          </a:xfrm>
        </p:spPr>
        <p:txBody>
          <a:bodyPr/>
          <a:lstStyle/>
          <a:p>
            <a:pPr eaLnBrk="1" hangingPunct="1"/>
            <a:r>
              <a:rPr lang="en-US" sz="4000" smtClean="0"/>
              <a:t>Gain for the Inverting Configuration</a:t>
            </a:r>
          </a:p>
        </p:txBody>
      </p:sp>
      <p:sp>
        <p:nvSpPr>
          <p:cNvPr id="41989" name="Rectangle 3"/>
          <p:cNvSpPr>
            <a:spLocks noGrp="1" noChangeArrowheads="1"/>
          </p:cNvSpPr>
          <p:nvPr>
            <p:ph type="body" idx="1"/>
          </p:nvPr>
        </p:nvSpPr>
        <p:spPr>
          <a:xfrm>
            <a:off x="609600" y="1219200"/>
            <a:ext cx="7772400" cy="2667000"/>
          </a:xfrm>
        </p:spPr>
        <p:txBody>
          <a:bodyPr/>
          <a:lstStyle/>
          <a:p>
            <a:pPr marL="0" indent="454025" eaLnBrk="1" hangingPunct="1">
              <a:buFontTx/>
              <a:buNone/>
            </a:pPr>
            <a:r>
              <a:rPr lang="en-US" smtClean="0"/>
              <a:t>This is the result that we were looking for.  As implied by our analysis of negative feedback, the gain is not a function of the op amp gain at all.  The gain is the ratio of two resistor values, </a:t>
            </a:r>
          </a:p>
        </p:txBody>
      </p:sp>
      <p:graphicFrame>
        <p:nvGraphicFramePr>
          <p:cNvPr id="41986" name="Object 4"/>
          <p:cNvGraphicFramePr>
            <a:graphicFrameLocks noChangeAspect="1"/>
          </p:cNvGraphicFramePr>
          <p:nvPr/>
        </p:nvGraphicFramePr>
        <p:xfrm>
          <a:off x="1141413" y="3948113"/>
          <a:ext cx="1679575" cy="1198562"/>
        </p:xfrm>
        <a:graphic>
          <a:graphicData uri="http://schemas.openxmlformats.org/presentationml/2006/ole">
            <mc:AlternateContent xmlns:mc="http://schemas.openxmlformats.org/markup-compatibility/2006">
              <mc:Choice xmlns:v="urn:schemas-microsoft-com:vml" Requires="v">
                <p:oleObj spid="_x0000_s42004" name="Equation" r:id="rId4" imgW="1295280" imgH="838080" progId="">
                  <p:embed/>
                </p:oleObj>
              </mc:Choice>
              <mc:Fallback>
                <p:oleObj name="Equation" r:id="rId4" imgW="1295280" imgH="838080"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1413" y="3948113"/>
                        <a:ext cx="1679575" cy="1198562"/>
                      </a:xfrm>
                      <a:prstGeom prst="rect">
                        <a:avLst/>
                      </a:prstGeom>
                      <a:solidFill>
                        <a:schemeClr val="accent1"/>
                      </a:solidFill>
                      <a:ln w="19050">
                        <a:solidFill>
                          <a:srgbClr val="000000"/>
                        </a:solidFill>
                        <a:miter lim="800000"/>
                        <a:headEnd/>
                        <a:tailEnd/>
                      </a:ln>
                    </p:spPr>
                  </p:pic>
                </p:oleObj>
              </mc:Fallback>
            </mc:AlternateContent>
          </a:graphicData>
        </a:graphic>
      </p:graphicFrame>
      <p:graphicFrame>
        <p:nvGraphicFramePr>
          <p:cNvPr id="41987" name="Object 5"/>
          <p:cNvGraphicFramePr>
            <a:graphicFrameLocks noChangeAspect="1"/>
          </p:cNvGraphicFramePr>
          <p:nvPr>
            <p:extLst>
              <p:ext uri="{D42A27DB-BD31-4B8C-83A1-F6EECF244321}">
                <p14:modId xmlns:p14="http://schemas.microsoft.com/office/powerpoint/2010/main" val="1151649931"/>
              </p:ext>
            </p:extLst>
          </p:nvPr>
        </p:nvGraphicFramePr>
        <p:xfrm>
          <a:off x="3733800" y="4114800"/>
          <a:ext cx="5286375" cy="2614613"/>
        </p:xfrm>
        <a:graphic>
          <a:graphicData uri="http://schemas.openxmlformats.org/presentationml/2006/ole">
            <mc:AlternateContent xmlns:mc="http://schemas.openxmlformats.org/markup-compatibility/2006">
              <mc:Choice xmlns:v="urn:schemas-microsoft-com:vml" Requires="v">
                <p:oleObj spid="_x0000_s42005" name="VISIO" r:id="rId6" imgW="5286240" imgH="2614320" progId="">
                  <p:embed/>
                </p:oleObj>
              </mc:Choice>
              <mc:Fallback>
                <p:oleObj name="VISIO" r:id="rId6" imgW="5286240" imgH="2614320" progId="">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33800" y="4114800"/>
                        <a:ext cx="5286375" cy="2614613"/>
                      </a:xfrm>
                      <a:prstGeom prst="rect">
                        <a:avLst/>
                      </a:prstGeom>
                      <a:solidFill>
                        <a:schemeClr val="accent1"/>
                      </a:solidFill>
                      <a:ln w="19050">
                        <a:solidFill>
                          <a:schemeClr val="tx1"/>
                        </a:solidFill>
                        <a:miter lim="800000"/>
                        <a:headEnd/>
                        <a:tailEnd/>
                      </a:ln>
                      <a:effectLst/>
                      <a:extLst/>
                    </p:spPr>
                  </p:pic>
                </p:oleObj>
              </mc:Fallback>
            </mc:AlternateContent>
          </a:graphicData>
        </a:graphic>
      </p:graphicFrame>
      <p:sp>
        <p:nvSpPr>
          <p:cNvPr id="41990" name="Rectangle 6"/>
          <p:cNvSpPr>
            <a:spLocks noChangeArrowheads="1"/>
          </p:cNvSpPr>
          <p:nvPr/>
        </p:nvSpPr>
        <p:spPr bwMode="auto">
          <a:xfrm>
            <a:off x="990600" y="3886200"/>
            <a:ext cx="1905000" cy="1371600"/>
          </a:xfrm>
          <a:prstGeom prst="rect">
            <a:avLst/>
          </a:prstGeom>
          <a:noFill/>
          <a:ln w="38100">
            <a:solidFill>
              <a:srgbClr val="FF0000"/>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2"/>
          <p:cNvSpPr>
            <a:spLocks noGrp="1" noChangeArrowheads="1"/>
          </p:cNvSpPr>
          <p:nvPr>
            <p:ph type="title"/>
          </p:nvPr>
        </p:nvSpPr>
        <p:spPr>
          <a:xfrm>
            <a:off x="685800" y="457200"/>
            <a:ext cx="8458200" cy="1524000"/>
          </a:xfrm>
        </p:spPr>
        <p:txBody>
          <a:bodyPr/>
          <a:lstStyle/>
          <a:p>
            <a:pPr eaLnBrk="1" hangingPunct="1"/>
            <a:r>
              <a:rPr lang="en-US" sz="4000" smtClean="0"/>
              <a:t>Input Resistance for the Inverting Configuration</a:t>
            </a:r>
          </a:p>
        </p:txBody>
      </p:sp>
      <p:sp>
        <p:nvSpPr>
          <p:cNvPr id="43012" name="Rectangle 3"/>
          <p:cNvSpPr>
            <a:spLocks noGrp="1" noChangeArrowheads="1"/>
          </p:cNvSpPr>
          <p:nvPr>
            <p:ph type="body" idx="1"/>
          </p:nvPr>
        </p:nvSpPr>
        <p:spPr>
          <a:xfrm>
            <a:off x="304800" y="1828800"/>
            <a:ext cx="8610600" cy="2057400"/>
          </a:xfrm>
        </p:spPr>
        <p:txBody>
          <a:bodyPr/>
          <a:lstStyle/>
          <a:p>
            <a:pPr marL="0" indent="454025" eaLnBrk="1" hangingPunct="1">
              <a:lnSpc>
                <a:spcPct val="90000"/>
              </a:lnSpc>
              <a:buFontTx/>
              <a:buNone/>
            </a:pPr>
            <a:r>
              <a:rPr lang="en-US" sz="2800" smtClean="0"/>
              <a:t>Let’s find the input resistance of this amplifier, which is defined as the Thevenin resistance seen by the source. The source is not shown here, but is assumed to be at the input.  Here, we will take the source as the terminals connected to </a:t>
            </a:r>
            <a:r>
              <a:rPr lang="en-US" sz="2800" i="1" smtClean="0">
                <a:latin typeface="Times New Roman" pitchFamily="18" charset="0"/>
              </a:rPr>
              <a:t>v</a:t>
            </a:r>
            <a:r>
              <a:rPr lang="en-US" sz="2800" i="1" baseline="-25000" smtClean="0">
                <a:latin typeface="Times New Roman" pitchFamily="18" charset="0"/>
              </a:rPr>
              <a:t>i</a:t>
            </a:r>
            <a:r>
              <a:rPr lang="en-US" sz="2800" smtClean="0"/>
              <a:t>.</a:t>
            </a:r>
          </a:p>
        </p:txBody>
      </p:sp>
      <p:graphicFrame>
        <p:nvGraphicFramePr>
          <p:cNvPr id="43010" name="Object 4"/>
          <p:cNvGraphicFramePr>
            <a:graphicFrameLocks noChangeAspect="1"/>
          </p:cNvGraphicFramePr>
          <p:nvPr>
            <p:extLst>
              <p:ext uri="{D42A27DB-BD31-4B8C-83A1-F6EECF244321}">
                <p14:modId xmlns:p14="http://schemas.microsoft.com/office/powerpoint/2010/main" val="3844474914"/>
              </p:ext>
            </p:extLst>
          </p:nvPr>
        </p:nvGraphicFramePr>
        <p:xfrm>
          <a:off x="1905000" y="4114800"/>
          <a:ext cx="5286375" cy="2614613"/>
        </p:xfrm>
        <a:graphic>
          <a:graphicData uri="http://schemas.openxmlformats.org/presentationml/2006/ole">
            <mc:AlternateContent xmlns:mc="http://schemas.openxmlformats.org/markup-compatibility/2006">
              <mc:Choice xmlns:v="urn:schemas-microsoft-com:vml" Requires="v">
                <p:oleObj spid="_x0000_s43019" name="VISIO" r:id="rId4" imgW="5286240" imgH="2614320" progId="">
                  <p:embed/>
                </p:oleObj>
              </mc:Choice>
              <mc:Fallback>
                <p:oleObj name="VISIO" r:id="rId4" imgW="5286240" imgH="2614320"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4114800"/>
                        <a:ext cx="5286375" cy="2614613"/>
                      </a:xfrm>
                      <a:prstGeom prst="rect">
                        <a:avLst/>
                      </a:prstGeom>
                      <a:solidFill>
                        <a:schemeClr val="accent1"/>
                      </a:solidFill>
                      <a:ln w="19050">
                        <a:solidFill>
                          <a:schemeClr val="tx1"/>
                        </a:solidFill>
                        <a:miter lim="800000"/>
                        <a:headEnd/>
                        <a:tailEnd/>
                      </a:ln>
                      <a:effectLst/>
                      <a:extLst/>
                    </p:spPr>
                  </p:pic>
                </p:oleObj>
              </mc:Fallback>
            </mc:AlternateContent>
          </a:graphicData>
        </a:graphic>
      </p:graphicFrame>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2"/>
          <p:cNvSpPr>
            <a:spLocks noGrp="1" noChangeArrowheads="1"/>
          </p:cNvSpPr>
          <p:nvPr>
            <p:ph type="title"/>
          </p:nvPr>
        </p:nvSpPr>
        <p:spPr>
          <a:xfrm>
            <a:off x="685800" y="457200"/>
            <a:ext cx="8458200" cy="1524000"/>
          </a:xfrm>
        </p:spPr>
        <p:txBody>
          <a:bodyPr/>
          <a:lstStyle/>
          <a:p>
            <a:pPr eaLnBrk="1" hangingPunct="1"/>
            <a:r>
              <a:rPr lang="en-US" sz="4000" smtClean="0"/>
              <a:t>Input Resistance for the Inverting Configuration</a:t>
            </a:r>
          </a:p>
        </p:txBody>
      </p:sp>
      <p:sp>
        <p:nvSpPr>
          <p:cNvPr id="44037" name="Rectangle 3"/>
          <p:cNvSpPr>
            <a:spLocks noGrp="1" noChangeArrowheads="1"/>
          </p:cNvSpPr>
          <p:nvPr>
            <p:ph type="body" idx="1"/>
          </p:nvPr>
        </p:nvSpPr>
        <p:spPr>
          <a:xfrm>
            <a:off x="533400" y="1828800"/>
            <a:ext cx="7772400" cy="2057400"/>
          </a:xfrm>
        </p:spPr>
        <p:txBody>
          <a:bodyPr/>
          <a:lstStyle/>
          <a:p>
            <a:pPr marL="0" indent="454025" eaLnBrk="1" hangingPunct="1">
              <a:buFontTx/>
              <a:buNone/>
            </a:pPr>
            <a:r>
              <a:rPr lang="en-US" smtClean="0"/>
              <a:t>The Thevenin resistance seen by the source will be the ratio of </a:t>
            </a:r>
            <a:r>
              <a:rPr lang="en-US" i="1" smtClean="0">
                <a:latin typeface="Times New Roman" pitchFamily="18" charset="0"/>
              </a:rPr>
              <a:t>v</a:t>
            </a:r>
            <a:r>
              <a:rPr lang="en-US" i="1" baseline="-25000" smtClean="0">
                <a:latin typeface="Times New Roman" pitchFamily="18" charset="0"/>
              </a:rPr>
              <a:t>i</a:t>
            </a:r>
            <a:r>
              <a:rPr lang="en-US" smtClean="0">
                <a:latin typeface="Times New Roman" pitchFamily="18" charset="0"/>
              </a:rPr>
              <a:t>/</a:t>
            </a:r>
            <a:r>
              <a:rPr lang="en-US" i="1" smtClean="0">
                <a:latin typeface="Times New Roman" pitchFamily="18" charset="0"/>
              </a:rPr>
              <a:t>i</a:t>
            </a:r>
            <a:r>
              <a:rPr lang="en-US" i="1" baseline="-25000" smtClean="0">
                <a:latin typeface="Times New Roman" pitchFamily="18" charset="0"/>
              </a:rPr>
              <a:t>i</a:t>
            </a:r>
            <a:r>
              <a:rPr lang="en-US" smtClean="0"/>
              <a:t>.  We have already solved for </a:t>
            </a:r>
            <a:r>
              <a:rPr lang="en-US" i="1" smtClean="0">
                <a:latin typeface="Times New Roman" pitchFamily="18" charset="0"/>
              </a:rPr>
              <a:t>i</a:t>
            </a:r>
            <a:r>
              <a:rPr lang="en-US" i="1" baseline="-25000" smtClean="0">
                <a:latin typeface="Times New Roman" pitchFamily="18" charset="0"/>
              </a:rPr>
              <a:t>i</a:t>
            </a:r>
            <a:r>
              <a:rPr lang="en-US" smtClean="0"/>
              <a:t>, and found that</a:t>
            </a:r>
          </a:p>
        </p:txBody>
      </p:sp>
      <p:graphicFrame>
        <p:nvGraphicFramePr>
          <p:cNvPr id="44034" name="Object 4"/>
          <p:cNvGraphicFramePr>
            <a:graphicFrameLocks noChangeAspect="1"/>
          </p:cNvGraphicFramePr>
          <p:nvPr>
            <p:extLst>
              <p:ext uri="{D42A27DB-BD31-4B8C-83A1-F6EECF244321}">
                <p14:modId xmlns:p14="http://schemas.microsoft.com/office/powerpoint/2010/main" val="3363574922"/>
              </p:ext>
            </p:extLst>
          </p:nvPr>
        </p:nvGraphicFramePr>
        <p:xfrm>
          <a:off x="3733800" y="4114800"/>
          <a:ext cx="5286375" cy="2614613"/>
        </p:xfrm>
        <a:graphic>
          <a:graphicData uri="http://schemas.openxmlformats.org/presentationml/2006/ole">
            <mc:AlternateContent xmlns:mc="http://schemas.openxmlformats.org/markup-compatibility/2006">
              <mc:Choice xmlns:v="urn:schemas-microsoft-com:vml" Requires="v">
                <p:oleObj spid="_x0000_s44052" name="VISIO" r:id="rId4" imgW="5286240" imgH="2614320" progId="">
                  <p:embed/>
                </p:oleObj>
              </mc:Choice>
              <mc:Fallback>
                <p:oleObj name="VISIO" r:id="rId4" imgW="5286240" imgH="2614320"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3800" y="4114800"/>
                        <a:ext cx="5286375" cy="2614613"/>
                      </a:xfrm>
                      <a:prstGeom prst="rect">
                        <a:avLst/>
                      </a:prstGeom>
                      <a:solidFill>
                        <a:schemeClr val="accent1"/>
                      </a:solidFill>
                      <a:ln w="19050">
                        <a:solidFill>
                          <a:schemeClr val="tx1"/>
                        </a:solidFill>
                        <a:miter lim="800000"/>
                        <a:headEnd/>
                        <a:tailEnd/>
                      </a:ln>
                      <a:effectLst/>
                      <a:extLst/>
                    </p:spPr>
                  </p:pic>
                </p:oleObj>
              </mc:Fallback>
            </mc:AlternateContent>
          </a:graphicData>
        </a:graphic>
      </p:graphicFrame>
      <p:graphicFrame>
        <p:nvGraphicFramePr>
          <p:cNvPr id="44035" name="Object 5"/>
          <p:cNvGraphicFramePr>
            <a:graphicFrameLocks noChangeAspect="1"/>
          </p:cNvGraphicFramePr>
          <p:nvPr/>
        </p:nvGraphicFramePr>
        <p:xfrm>
          <a:off x="627063" y="3886200"/>
          <a:ext cx="2600325" cy="2398713"/>
        </p:xfrm>
        <a:graphic>
          <a:graphicData uri="http://schemas.openxmlformats.org/presentationml/2006/ole">
            <mc:AlternateContent xmlns:mc="http://schemas.openxmlformats.org/markup-compatibility/2006">
              <mc:Choice xmlns:v="urn:schemas-microsoft-com:vml" Requires="v">
                <p:oleObj spid="_x0000_s44053" name="Equation" r:id="rId6" imgW="1815840" imgH="1676160" progId="">
                  <p:embed/>
                </p:oleObj>
              </mc:Choice>
              <mc:Fallback>
                <p:oleObj name="Equation" r:id="rId6" imgW="1815840" imgH="1676160" progId="">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7063" y="3886200"/>
                        <a:ext cx="2600325" cy="2398713"/>
                      </a:xfrm>
                      <a:prstGeom prst="rect">
                        <a:avLst/>
                      </a:prstGeom>
                      <a:solidFill>
                        <a:schemeClr val="accent1"/>
                      </a:solidFill>
                      <a:ln w="19050">
                        <a:solidFill>
                          <a:srgbClr val="000000"/>
                        </a:solidFill>
                        <a:miter lim="800000"/>
                        <a:headEnd/>
                        <a:tailEnd/>
                      </a:ln>
                    </p:spPr>
                  </p:pic>
                </p:oleObj>
              </mc:Fallback>
            </mc:AlternateContent>
          </a:graphicData>
        </a:graphic>
      </p:graphicFrame>
      <p:sp>
        <p:nvSpPr>
          <p:cNvPr id="44038" name="Rectangle 6"/>
          <p:cNvSpPr>
            <a:spLocks noChangeArrowheads="1"/>
          </p:cNvSpPr>
          <p:nvPr/>
        </p:nvSpPr>
        <p:spPr bwMode="auto">
          <a:xfrm>
            <a:off x="381000" y="5181600"/>
            <a:ext cx="1905000" cy="1219200"/>
          </a:xfrm>
          <a:prstGeom prst="rect">
            <a:avLst/>
          </a:prstGeom>
          <a:noFill/>
          <a:ln w="38100">
            <a:solidFill>
              <a:srgbClr val="FF0000"/>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ChangeArrowheads="1"/>
          </p:cNvSpPr>
          <p:nvPr>
            <p:ph type="title"/>
          </p:nvPr>
        </p:nvSpPr>
        <p:spPr>
          <a:xfrm>
            <a:off x="685800" y="457200"/>
            <a:ext cx="8458200" cy="1524000"/>
          </a:xfrm>
        </p:spPr>
        <p:txBody>
          <a:bodyPr/>
          <a:lstStyle/>
          <a:p>
            <a:pPr eaLnBrk="1" hangingPunct="1"/>
            <a:r>
              <a:rPr lang="en-US" sz="4000" smtClean="0"/>
              <a:t>Output Resistance for the Inverting Configuration</a:t>
            </a:r>
          </a:p>
        </p:txBody>
      </p:sp>
      <p:sp>
        <p:nvSpPr>
          <p:cNvPr id="45060" name="Rectangle 3"/>
          <p:cNvSpPr>
            <a:spLocks noGrp="1" noChangeArrowheads="1"/>
          </p:cNvSpPr>
          <p:nvPr>
            <p:ph type="body" idx="1"/>
          </p:nvPr>
        </p:nvSpPr>
        <p:spPr>
          <a:xfrm>
            <a:off x="228600" y="1828800"/>
            <a:ext cx="8686800" cy="2057400"/>
          </a:xfrm>
        </p:spPr>
        <p:txBody>
          <a:bodyPr/>
          <a:lstStyle/>
          <a:p>
            <a:pPr marL="0" indent="454025" eaLnBrk="1" hangingPunct="1">
              <a:lnSpc>
                <a:spcPct val="90000"/>
              </a:lnSpc>
              <a:buFontTx/>
              <a:buNone/>
            </a:pPr>
            <a:r>
              <a:rPr lang="en-US" sz="2800" smtClean="0"/>
              <a:t>Let’s find the output resistance of this amplifier, which is defined as the Thevenin resistance seen by the load.  The load is not shown here, but is assumed to be at the output.  Here, we will take the load as the terminals connected to </a:t>
            </a:r>
            <a:r>
              <a:rPr lang="en-US" sz="2800" i="1" smtClean="0">
                <a:latin typeface="Times New Roman" pitchFamily="18" charset="0"/>
              </a:rPr>
              <a:t>v</a:t>
            </a:r>
            <a:r>
              <a:rPr lang="en-US" sz="2800" i="1" baseline="-25000" smtClean="0">
                <a:latin typeface="Times New Roman" pitchFamily="18" charset="0"/>
              </a:rPr>
              <a:t>o</a:t>
            </a:r>
            <a:r>
              <a:rPr lang="en-US" sz="2800" smtClean="0"/>
              <a:t>.</a:t>
            </a:r>
          </a:p>
        </p:txBody>
      </p:sp>
      <p:graphicFrame>
        <p:nvGraphicFramePr>
          <p:cNvPr id="45058" name="Object 4"/>
          <p:cNvGraphicFramePr>
            <a:graphicFrameLocks noChangeAspect="1"/>
          </p:cNvGraphicFramePr>
          <p:nvPr>
            <p:extLst>
              <p:ext uri="{D42A27DB-BD31-4B8C-83A1-F6EECF244321}">
                <p14:modId xmlns:p14="http://schemas.microsoft.com/office/powerpoint/2010/main" val="3186322868"/>
              </p:ext>
            </p:extLst>
          </p:nvPr>
        </p:nvGraphicFramePr>
        <p:xfrm>
          <a:off x="1905000" y="4114800"/>
          <a:ext cx="5286375" cy="2614613"/>
        </p:xfrm>
        <a:graphic>
          <a:graphicData uri="http://schemas.openxmlformats.org/presentationml/2006/ole">
            <mc:AlternateContent xmlns:mc="http://schemas.openxmlformats.org/markup-compatibility/2006">
              <mc:Choice xmlns:v="urn:schemas-microsoft-com:vml" Requires="v">
                <p:oleObj spid="_x0000_s45067" name="VISIO" r:id="rId4" imgW="5286240" imgH="2614320" progId="">
                  <p:embed/>
                </p:oleObj>
              </mc:Choice>
              <mc:Fallback>
                <p:oleObj name="VISIO" r:id="rId4" imgW="5286240" imgH="2614320"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4114800"/>
                        <a:ext cx="5286375" cy="2614613"/>
                      </a:xfrm>
                      <a:prstGeom prst="rect">
                        <a:avLst/>
                      </a:prstGeom>
                      <a:solidFill>
                        <a:schemeClr val="accent1"/>
                      </a:solidFill>
                      <a:ln w="19050">
                        <a:solidFill>
                          <a:schemeClr val="tx1"/>
                        </a:solidFill>
                        <a:miter lim="800000"/>
                        <a:headEnd/>
                        <a:tailEnd/>
                      </a:ln>
                      <a:effectLst/>
                      <a:extLst/>
                    </p:spPr>
                  </p:pic>
                </p:oleObj>
              </mc:Fallback>
            </mc:AlternateContent>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609600" y="304800"/>
            <a:ext cx="7772400" cy="1143000"/>
          </a:xfrm>
        </p:spPr>
        <p:txBody>
          <a:bodyPr/>
          <a:lstStyle/>
          <a:p>
            <a:pPr eaLnBrk="1" hangingPunct="1"/>
            <a:r>
              <a:rPr lang="en-US" sz="4000" smtClean="0"/>
              <a:t>Op Amps: </a:t>
            </a:r>
            <a:br>
              <a:rPr lang="en-US" sz="4000" smtClean="0"/>
            </a:br>
            <a:r>
              <a:rPr lang="en-US" sz="4000" smtClean="0"/>
              <a:t>A Structural Definition</a:t>
            </a:r>
          </a:p>
        </p:txBody>
      </p:sp>
      <p:sp>
        <p:nvSpPr>
          <p:cNvPr id="3076" name="Rectangle 3"/>
          <p:cNvSpPr>
            <a:spLocks noGrp="1" noChangeArrowheads="1"/>
          </p:cNvSpPr>
          <p:nvPr>
            <p:ph type="body" idx="1"/>
          </p:nvPr>
        </p:nvSpPr>
        <p:spPr>
          <a:xfrm>
            <a:off x="2667000" y="1600200"/>
            <a:ext cx="6477000" cy="2895600"/>
          </a:xfrm>
        </p:spPr>
        <p:txBody>
          <a:bodyPr/>
          <a:lstStyle/>
          <a:p>
            <a:pPr marL="0" indent="458788" eaLnBrk="1" hangingPunct="1">
              <a:buFontTx/>
              <a:buNone/>
            </a:pPr>
            <a:r>
              <a:rPr lang="en-US" smtClean="0">
                <a:cs typeface="Times New Roman" pitchFamily="18" charset="0"/>
              </a:rPr>
              <a:t> An op amp is a </a:t>
            </a:r>
            <a:r>
              <a:rPr lang="en-US" smtClean="0">
                <a:solidFill>
                  <a:schemeClr val="accent1"/>
                </a:solidFill>
                <a:cs typeface="Times New Roman" pitchFamily="18" charset="0"/>
              </a:rPr>
              <a:t>differential input</a:t>
            </a:r>
            <a:r>
              <a:rPr lang="en-US" smtClean="0">
                <a:cs typeface="Times New Roman" pitchFamily="18" charset="0"/>
              </a:rPr>
              <a:t>, single-ended output, amplifier.  </a:t>
            </a:r>
            <a:endParaRPr lang="en-US" smtClean="0"/>
          </a:p>
        </p:txBody>
      </p:sp>
      <p:graphicFrame>
        <p:nvGraphicFramePr>
          <p:cNvPr id="3074" name="Object 4"/>
          <p:cNvGraphicFramePr>
            <a:graphicFrameLocks noChangeAspect="1"/>
          </p:cNvGraphicFramePr>
          <p:nvPr>
            <p:extLst>
              <p:ext uri="{D42A27DB-BD31-4B8C-83A1-F6EECF244321}">
                <p14:modId xmlns:p14="http://schemas.microsoft.com/office/powerpoint/2010/main" val="4036862460"/>
              </p:ext>
            </p:extLst>
          </p:nvPr>
        </p:nvGraphicFramePr>
        <p:xfrm>
          <a:off x="685800" y="4724400"/>
          <a:ext cx="7391400" cy="1647825"/>
        </p:xfrm>
        <a:graphic>
          <a:graphicData uri="http://schemas.openxmlformats.org/presentationml/2006/ole">
            <mc:AlternateContent xmlns:mc="http://schemas.openxmlformats.org/markup-compatibility/2006">
              <mc:Choice xmlns:v="urn:schemas-microsoft-com:vml" Requires="v">
                <p:oleObj spid="_x0000_s3083" name="VISIO" r:id="rId4" imgW="4257720" imgH="948960" progId="">
                  <p:embed/>
                </p:oleObj>
              </mc:Choice>
              <mc:Fallback>
                <p:oleObj name="VISIO" r:id="rId4" imgW="4257720" imgH="948960"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4724400"/>
                        <a:ext cx="7391400" cy="1647825"/>
                      </a:xfrm>
                      <a:prstGeom prst="rect">
                        <a:avLst/>
                      </a:prstGeom>
                      <a:solidFill>
                        <a:schemeClr val="accent1"/>
                      </a:solidFill>
                      <a:ln w="19050">
                        <a:solidFill>
                          <a:schemeClr val="tx1"/>
                        </a:solidFill>
                        <a:miter lim="800000"/>
                        <a:headEnd/>
                        <a:tailEnd/>
                      </a:ln>
                      <a:effectLst/>
                      <a:extLst/>
                    </p:spPr>
                  </p:pic>
                </p:oleObj>
              </mc:Fallback>
            </mc:AlternateContent>
          </a:graphicData>
        </a:graphic>
      </p:graphicFrame>
      <p:sp>
        <p:nvSpPr>
          <p:cNvPr id="3077" name="Text Box 5"/>
          <p:cNvSpPr txBox="1">
            <a:spLocks noChangeArrowheads="1"/>
          </p:cNvSpPr>
          <p:nvPr/>
        </p:nvSpPr>
        <p:spPr bwMode="auto">
          <a:xfrm>
            <a:off x="1524000" y="6381750"/>
            <a:ext cx="5486400" cy="476250"/>
          </a:xfrm>
          <a:prstGeom prst="rect">
            <a:avLst/>
          </a:prstGeom>
          <a:solidFill>
            <a:schemeClr val="accent1"/>
          </a:solidFill>
          <a:ln w="19050">
            <a:solidFill>
              <a:schemeClr val="tx1"/>
            </a:solidFill>
            <a:miter lim="800000"/>
            <a:headEnd/>
            <a:tailEnd/>
          </a:ln>
        </p:spPr>
        <p:txBody>
          <a:bodyPr>
            <a:spAutoFit/>
          </a:bodyPr>
          <a:lstStyle/>
          <a:p>
            <a:pPr algn="ctr" eaLnBrk="0" hangingPunct="0">
              <a:spcBef>
                <a:spcPct val="50000"/>
              </a:spcBef>
            </a:pPr>
            <a:r>
              <a:rPr lang="en-US" sz="2400">
                <a:solidFill>
                  <a:schemeClr val="bg2"/>
                </a:solidFill>
                <a:latin typeface="Times New Roman" pitchFamily="18" charset="0"/>
              </a:rPr>
              <a:t>Schematic Symbol for the Op Amp</a:t>
            </a:r>
          </a:p>
        </p:txBody>
      </p:sp>
      <p:sp>
        <p:nvSpPr>
          <p:cNvPr id="3078" name="Text Box 6"/>
          <p:cNvSpPr txBox="1">
            <a:spLocks noChangeArrowheads="1"/>
          </p:cNvSpPr>
          <p:nvPr/>
        </p:nvSpPr>
        <p:spPr bwMode="auto">
          <a:xfrm>
            <a:off x="228600" y="1447800"/>
            <a:ext cx="2286000" cy="3032125"/>
          </a:xfrm>
          <a:prstGeom prst="rect">
            <a:avLst/>
          </a:prstGeom>
          <a:solidFill>
            <a:schemeClr val="accent1"/>
          </a:solidFill>
          <a:ln w="19050">
            <a:solidFill>
              <a:schemeClr val="tx1"/>
            </a:solidFill>
            <a:miter lim="800000"/>
            <a:headEnd/>
            <a:tailEnd/>
          </a:ln>
        </p:spPr>
        <p:txBody>
          <a:bodyPr>
            <a:spAutoFit/>
          </a:bodyPr>
          <a:lstStyle/>
          <a:p>
            <a:pPr eaLnBrk="0" hangingPunct="0"/>
            <a:r>
              <a:rPr lang="en-US" sz="2400"/>
              <a:t>This means that at the input, the difference in voltage between the input terminals is used.</a:t>
            </a:r>
          </a:p>
        </p:txBody>
      </p:sp>
      <p:sp>
        <p:nvSpPr>
          <p:cNvPr id="3079" name="Line 7"/>
          <p:cNvSpPr>
            <a:spLocks noChangeShapeType="1"/>
          </p:cNvSpPr>
          <p:nvPr/>
        </p:nvSpPr>
        <p:spPr bwMode="auto">
          <a:xfrm>
            <a:off x="2514600" y="1447800"/>
            <a:ext cx="3581400" cy="304800"/>
          </a:xfrm>
          <a:prstGeom prst="line">
            <a:avLst/>
          </a:prstGeom>
          <a:noFill/>
          <a:ln w="57150">
            <a:solidFill>
              <a:schemeClr val="accent1"/>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2"/>
          <p:cNvSpPr>
            <a:spLocks noGrp="1" noChangeArrowheads="1"/>
          </p:cNvSpPr>
          <p:nvPr>
            <p:ph type="title"/>
          </p:nvPr>
        </p:nvSpPr>
        <p:spPr>
          <a:xfrm>
            <a:off x="685800" y="457200"/>
            <a:ext cx="8458200" cy="1524000"/>
          </a:xfrm>
        </p:spPr>
        <p:txBody>
          <a:bodyPr/>
          <a:lstStyle/>
          <a:p>
            <a:pPr eaLnBrk="1" hangingPunct="1"/>
            <a:r>
              <a:rPr lang="en-US" sz="4000" smtClean="0"/>
              <a:t>Output Resistance for the Inverting Configuration</a:t>
            </a:r>
          </a:p>
        </p:txBody>
      </p:sp>
      <p:sp>
        <p:nvSpPr>
          <p:cNvPr id="46084" name="Rectangle 3"/>
          <p:cNvSpPr>
            <a:spLocks noGrp="1" noChangeArrowheads="1"/>
          </p:cNvSpPr>
          <p:nvPr>
            <p:ph type="body" idx="1"/>
          </p:nvPr>
        </p:nvSpPr>
        <p:spPr>
          <a:xfrm>
            <a:off x="228600" y="1828800"/>
            <a:ext cx="3429000" cy="4495800"/>
          </a:xfrm>
        </p:spPr>
        <p:txBody>
          <a:bodyPr/>
          <a:lstStyle/>
          <a:p>
            <a:pPr marL="0" indent="454025" eaLnBrk="1" hangingPunct="1">
              <a:lnSpc>
                <a:spcPct val="90000"/>
              </a:lnSpc>
              <a:buFontTx/>
              <a:buNone/>
            </a:pPr>
            <a:r>
              <a:rPr lang="en-US" sz="2800" smtClean="0"/>
              <a:t>The Thevenin resistance seen by the load can be found by setting all independent sources equal to zero, and then applying a test source at the output.  We do this here, applying a current source.</a:t>
            </a:r>
          </a:p>
        </p:txBody>
      </p:sp>
      <p:graphicFrame>
        <p:nvGraphicFramePr>
          <p:cNvPr id="46082" name="Object 4"/>
          <p:cNvGraphicFramePr>
            <a:graphicFrameLocks noChangeAspect="1"/>
          </p:cNvGraphicFramePr>
          <p:nvPr>
            <p:extLst>
              <p:ext uri="{D42A27DB-BD31-4B8C-83A1-F6EECF244321}">
                <p14:modId xmlns:p14="http://schemas.microsoft.com/office/powerpoint/2010/main" val="330050877"/>
              </p:ext>
            </p:extLst>
          </p:nvPr>
        </p:nvGraphicFramePr>
        <p:xfrm>
          <a:off x="3810000" y="3214688"/>
          <a:ext cx="5187950" cy="3643312"/>
        </p:xfrm>
        <a:graphic>
          <a:graphicData uri="http://schemas.openxmlformats.org/presentationml/2006/ole">
            <mc:AlternateContent xmlns:mc="http://schemas.openxmlformats.org/markup-compatibility/2006">
              <mc:Choice xmlns:v="urn:schemas-microsoft-com:vml" Requires="v">
                <p:oleObj spid="_x0000_s46091" name="VISIO" r:id="rId4" imgW="5187240" imgH="3642840" progId="">
                  <p:embed/>
                </p:oleObj>
              </mc:Choice>
              <mc:Fallback>
                <p:oleObj name="VISIO" r:id="rId4" imgW="5187240" imgH="3642840"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0" y="3214688"/>
                        <a:ext cx="5187950" cy="3643312"/>
                      </a:xfrm>
                      <a:prstGeom prst="rect">
                        <a:avLst/>
                      </a:prstGeom>
                      <a:solidFill>
                        <a:schemeClr val="accent1"/>
                      </a:solidFill>
                      <a:ln w="19050">
                        <a:solidFill>
                          <a:schemeClr val="tx1"/>
                        </a:solidFill>
                        <a:miter lim="800000"/>
                        <a:headEnd/>
                        <a:tailEnd/>
                      </a:ln>
                      <a:effectLst/>
                      <a:extLst/>
                    </p:spPr>
                  </p:pic>
                </p:oleObj>
              </mc:Fallback>
            </mc:AlternateContent>
          </a:graphicData>
        </a:graphic>
      </p:graphicFrame>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2"/>
          <p:cNvSpPr>
            <a:spLocks noGrp="1" noChangeArrowheads="1"/>
          </p:cNvSpPr>
          <p:nvPr>
            <p:ph type="title"/>
          </p:nvPr>
        </p:nvSpPr>
        <p:spPr>
          <a:xfrm>
            <a:off x="685800" y="457200"/>
            <a:ext cx="8458200" cy="1524000"/>
          </a:xfrm>
        </p:spPr>
        <p:txBody>
          <a:bodyPr/>
          <a:lstStyle/>
          <a:p>
            <a:pPr eaLnBrk="1" hangingPunct="1"/>
            <a:r>
              <a:rPr lang="en-US" sz="4000" smtClean="0"/>
              <a:t>Output Resistance for the Inverting Configuration</a:t>
            </a:r>
          </a:p>
        </p:txBody>
      </p:sp>
      <p:sp>
        <p:nvSpPr>
          <p:cNvPr id="47108" name="Rectangle 3"/>
          <p:cNvSpPr>
            <a:spLocks noGrp="1" noChangeArrowheads="1"/>
          </p:cNvSpPr>
          <p:nvPr>
            <p:ph type="body" idx="1"/>
          </p:nvPr>
        </p:nvSpPr>
        <p:spPr>
          <a:xfrm>
            <a:off x="228600" y="1828800"/>
            <a:ext cx="3429000" cy="4495800"/>
          </a:xfrm>
        </p:spPr>
        <p:txBody>
          <a:bodyPr/>
          <a:lstStyle/>
          <a:p>
            <a:pPr marL="0" indent="454025" eaLnBrk="1" hangingPunct="1">
              <a:lnSpc>
                <a:spcPct val="90000"/>
              </a:lnSpc>
              <a:buFontTx/>
              <a:buNone/>
            </a:pPr>
            <a:r>
              <a:rPr lang="en-US" smtClean="0"/>
              <a:t>Now, we solve for </a:t>
            </a:r>
            <a:r>
              <a:rPr lang="en-US" i="1" smtClean="0">
                <a:latin typeface="Times New Roman" pitchFamily="18" charset="0"/>
              </a:rPr>
              <a:t>v</a:t>
            </a:r>
            <a:r>
              <a:rPr lang="en-US" i="1" baseline="-25000" smtClean="0">
                <a:latin typeface="Times New Roman" pitchFamily="18" charset="0"/>
              </a:rPr>
              <a:t>o</a:t>
            </a:r>
            <a:r>
              <a:rPr lang="en-US" smtClean="0">
                <a:latin typeface="Times New Roman" pitchFamily="18" charset="0"/>
              </a:rPr>
              <a:t>/</a:t>
            </a:r>
            <a:r>
              <a:rPr lang="en-US" i="1" smtClean="0">
                <a:latin typeface="Times New Roman" pitchFamily="18" charset="0"/>
              </a:rPr>
              <a:t>i</a:t>
            </a:r>
            <a:r>
              <a:rPr lang="en-US" i="1" baseline="-25000" smtClean="0">
                <a:latin typeface="Times New Roman" pitchFamily="18" charset="0"/>
              </a:rPr>
              <a:t>t</a:t>
            </a:r>
            <a:r>
              <a:rPr lang="en-US" smtClean="0"/>
              <a:t>, which is the output resistance, </a:t>
            </a:r>
            <a:r>
              <a:rPr lang="en-US" i="1" smtClean="0">
                <a:latin typeface="Times New Roman" pitchFamily="18" charset="0"/>
              </a:rPr>
              <a:t>R</a:t>
            </a:r>
            <a:r>
              <a:rPr lang="en-US" i="1" baseline="-25000" smtClean="0">
                <a:latin typeface="Times New Roman" pitchFamily="18" charset="0"/>
              </a:rPr>
              <a:t>out</a:t>
            </a:r>
            <a:r>
              <a:rPr lang="en-US" smtClean="0"/>
              <a:t>.</a:t>
            </a:r>
          </a:p>
          <a:p>
            <a:pPr marL="0" indent="454025" eaLnBrk="1" hangingPunct="1">
              <a:lnSpc>
                <a:spcPct val="90000"/>
              </a:lnSpc>
              <a:buFontTx/>
              <a:buNone/>
            </a:pPr>
            <a:r>
              <a:rPr lang="en-US" smtClean="0"/>
              <a:t>We know that </a:t>
            </a:r>
            <a:br>
              <a:rPr lang="en-US" smtClean="0"/>
            </a:br>
            <a:r>
              <a:rPr lang="en-US" i="1" smtClean="0">
                <a:latin typeface="Times New Roman" pitchFamily="18" charset="0"/>
              </a:rPr>
              <a:t>v</a:t>
            </a:r>
            <a:r>
              <a:rPr lang="en-US" i="1" baseline="-25000" smtClean="0">
                <a:latin typeface="Times New Roman" pitchFamily="18" charset="0"/>
              </a:rPr>
              <a:t>-</a:t>
            </a:r>
            <a:r>
              <a:rPr lang="en-US" smtClean="0"/>
              <a:t> = 0, due to the presence of negative feedback.</a:t>
            </a:r>
          </a:p>
        </p:txBody>
      </p:sp>
      <p:graphicFrame>
        <p:nvGraphicFramePr>
          <p:cNvPr id="47106" name="Object 4"/>
          <p:cNvGraphicFramePr>
            <a:graphicFrameLocks noChangeAspect="1"/>
          </p:cNvGraphicFramePr>
          <p:nvPr>
            <p:extLst>
              <p:ext uri="{D42A27DB-BD31-4B8C-83A1-F6EECF244321}">
                <p14:modId xmlns:p14="http://schemas.microsoft.com/office/powerpoint/2010/main" val="3315159590"/>
              </p:ext>
            </p:extLst>
          </p:nvPr>
        </p:nvGraphicFramePr>
        <p:xfrm>
          <a:off x="3810000" y="3214688"/>
          <a:ext cx="5187950" cy="3643312"/>
        </p:xfrm>
        <a:graphic>
          <a:graphicData uri="http://schemas.openxmlformats.org/presentationml/2006/ole">
            <mc:AlternateContent xmlns:mc="http://schemas.openxmlformats.org/markup-compatibility/2006">
              <mc:Choice xmlns:v="urn:schemas-microsoft-com:vml" Requires="v">
                <p:oleObj spid="_x0000_s47115" name="VISIO" r:id="rId4" imgW="5187240" imgH="3642840" progId="">
                  <p:embed/>
                </p:oleObj>
              </mc:Choice>
              <mc:Fallback>
                <p:oleObj name="VISIO" r:id="rId4" imgW="5187240" imgH="3642840"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0" y="3214688"/>
                        <a:ext cx="5187950" cy="3643312"/>
                      </a:xfrm>
                      <a:prstGeom prst="rect">
                        <a:avLst/>
                      </a:prstGeom>
                      <a:solidFill>
                        <a:schemeClr val="accent1"/>
                      </a:solidFill>
                      <a:ln w="19050">
                        <a:solidFill>
                          <a:schemeClr val="tx1"/>
                        </a:solidFill>
                        <a:miter lim="800000"/>
                        <a:headEnd/>
                        <a:tailEnd/>
                      </a:ln>
                      <a:effectLst/>
                      <a:extLst/>
                    </p:spPr>
                  </p:pic>
                </p:oleObj>
              </mc:Fallback>
            </mc:AlternateContent>
          </a:graphicData>
        </a:graphic>
      </p:graphicFrame>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Rectangle 2"/>
          <p:cNvSpPr>
            <a:spLocks noGrp="1" noChangeArrowheads="1"/>
          </p:cNvSpPr>
          <p:nvPr>
            <p:ph type="title"/>
          </p:nvPr>
        </p:nvSpPr>
        <p:spPr>
          <a:xfrm>
            <a:off x="685800" y="457200"/>
            <a:ext cx="8458200" cy="1524000"/>
          </a:xfrm>
        </p:spPr>
        <p:txBody>
          <a:bodyPr/>
          <a:lstStyle/>
          <a:p>
            <a:pPr eaLnBrk="1" hangingPunct="1"/>
            <a:r>
              <a:rPr lang="en-US" sz="4000" smtClean="0"/>
              <a:t>Output Resistance for the Inverting Configuration</a:t>
            </a:r>
          </a:p>
        </p:txBody>
      </p:sp>
      <p:sp>
        <p:nvSpPr>
          <p:cNvPr id="48133" name="Rectangle 3"/>
          <p:cNvSpPr>
            <a:spLocks noGrp="1" noChangeArrowheads="1"/>
          </p:cNvSpPr>
          <p:nvPr>
            <p:ph type="body" idx="1"/>
          </p:nvPr>
        </p:nvSpPr>
        <p:spPr>
          <a:xfrm>
            <a:off x="228600" y="1828800"/>
            <a:ext cx="3429000" cy="3810000"/>
          </a:xfrm>
        </p:spPr>
        <p:txBody>
          <a:bodyPr/>
          <a:lstStyle/>
          <a:p>
            <a:pPr marL="0" indent="454025" eaLnBrk="1" hangingPunct="1">
              <a:lnSpc>
                <a:spcPct val="90000"/>
              </a:lnSpc>
              <a:buFontTx/>
              <a:buNone/>
            </a:pPr>
            <a:r>
              <a:rPr lang="en-US" sz="2800" smtClean="0"/>
              <a:t>Now, we solve for </a:t>
            </a:r>
            <a:r>
              <a:rPr lang="en-US" sz="2800" i="1" smtClean="0">
                <a:latin typeface="Times New Roman" pitchFamily="18" charset="0"/>
              </a:rPr>
              <a:t>v</a:t>
            </a:r>
            <a:r>
              <a:rPr lang="en-US" sz="2800" i="1" baseline="-25000" smtClean="0">
                <a:latin typeface="Times New Roman" pitchFamily="18" charset="0"/>
              </a:rPr>
              <a:t>o</a:t>
            </a:r>
            <a:r>
              <a:rPr lang="en-US" sz="2800" smtClean="0">
                <a:latin typeface="Times New Roman" pitchFamily="18" charset="0"/>
              </a:rPr>
              <a:t>/</a:t>
            </a:r>
            <a:r>
              <a:rPr lang="en-US" sz="2800" i="1" smtClean="0">
                <a:latin typeface="Times New Roman" pitchFamily="18" charset="0"/>
              </a:rPr>
              <a:t>i</a:t>
            </a:r>
            <a:r>
              <a:rPr lang="en-US" sz="2800" i="1" baseline="-25000" smtClean="0">
                <a:latin typeface="Times New Roman" pitchFamily="18" charset="0"/>
              </a:rPr>
              <a:t>t</a:t>
            </a:r>
            <a:r>
              <a:rPr lang="en-US" sz="2800" smtClean="0"/>
              <a:t>, which is the output resistance, </a:t>
            </a:r>
            <a:r>
              <a:rPr lang="en-US" sz="2800" i="1" smtClean="0">
                <a:latin typeface="Times New Roman" pitchFamily="18" charset="0"/>
              </a:rPr>
              <a:t>R</a:t>
            </a:r>
            <a:r>
              <a:rPr lang="en-US" sz="2800" i="1" baseline="-25000" smtClean="0">
                <a:latin typeface="Times New Roman" pitchFamily="18" charset="0"/>
              </a:rPr>
              <a:t>out</a:t>
            </a:r>
            <a:r>
              <a:rPr lang="en-US" sz="2800" smtClean="0"/>
              <a:t>.</a:t>
            </a:r>
          </a:p>
          <a:p>
            <a:pPr marL="0" indent="454025" eaLnBrk="1" hangingPunct="1">
              <a:lnSpc>
                <a:spcPct val="90000"/>
              </a:lnSpc>
              <a:buFontTx/>
              <a:buNone/>
            </a:pPr>
            <a:r>
              <a:rPr lang="en-US" sz="2800" smtClean="0"/>
              <a:t>We know that </a:t>
            </a:r>
            <a:br>
              <a:rPr lang="en-US" sz="2800" smtClean="0"/>
            </a:br>
            <a:r>
              <a:rPr lang="en-US" sz="2800" i="1" smtClean="0">
                <a:latin typeface="Times New Roman" pitchFamily="18" charset="0"/>
              </a:rPr>
              <a:t>v</a:t>
            </a:r>
            <a:r>
              <a:rPr lang="en-US" sz="2800" i="1" baseline="-25000" smtClean="0">
                <a:latin typeface="Times New Roman" pitchFamily="18" charset="0"/>
              </a:rPr>
              <a:t>-</a:t>
            </a:r>
            <a:r>
              <a:rPr lang="en-US" sz="2800" smtClean="0"/>
              <a:t> = 0, due to the presence of negative feedback.  Thus, </a:t>
            </a:r>
          </a:p>
        </p:txBody>
      </p:sp>
      <p:graphicFrame>
        <p:nvGraphicFramePr>
          <p:cNvPr id="48130" name="Object 4"/>
          <p:cNvGraphicFramePr>
            <a:graphicFrameLocks noChangeAspect="1"/>
          </p:cNvGraphicFramePr>
          <p:nvPr>
            <p:extLst>
              <p:ext uri="{D42A27DB-BD31-4B8C-83A1-F6EECF244321}">
                <p14:modId xmlns:p14="http://schemas.microsoft.com/office/powerpoint/2010/main" val="355307157"/>
              </p:ext>
            </p:extLst>
          </p:nvPr>
        </p:nvGraphicFramePr>
        <p:xfrm>
          <a:off x="3810000" y="3214688"/>
          <a:ext cx="5187950" cy="3643312"/>
        </p:xfrm>
        <a:graphic>
          <a:graphicData uri="http://schemas.openxmlformats.org/presentationml/2006/ole">
            <mc:AlternateContent xmlns:mc="http://schemas.openxmlformats.org/markup-compatibility/2006">
              <mc:Choice xmlns:v="urn:schemas-microsoft-com:vml" Requires="v">
                <p:oleObj spid="_x0000_s48148" name="VISIO" r:id="rId4" imgW="5187240" imgH="3642840" progId="">
                  <p:embed/>
                </p:oleObj>
              </mc:Choice>
              <mc:Fallback>
                <p:oleObj name="VISIO" r:id="rId4" imgW="5187240" imgH="3642840"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0" y="3214688"/>
                        <a:ext cx="5187950" cy="3643312"/>
                      </a:xfrm>
                      <a:prstGeom prst="rect">
                        <a:avLst/>
                      </a:prstGeom>
                      <a:solidFill>
                        <a:schemeClr val="accent1"/>
                      </a:solidFill>
                      <a:ln w="19050">
                        <a:solidFill>
                          <a:schemeClr val="tx1"/>
                        </a:solidFill>
                        <a:miter lim="800000"/>
                        <a:headEnd/>
                        <a:tailEnd/>
                      </a:ln>
                      <a:effectLst/>
                      <a:extLst/>
                    </p:spPr>
                  </p:pic>
                </p:oleObj>
              </mc:Fallback>
            </mc:AlternateContent>
          </a:graphicData>
        </a:graphic>
      </p:graphicFrame>
      <p:graphicFrame>
        <p:nvGraphicFramePr>
          <p:cNvPr id="48131" name="Object 5"/>
          <p:cNvGraphicFramePr>
            <a:graphicFrameLocks noChangeAspect="1"/>
          </p:cNvGraphicFramePr>
          <p:nvPr/>
        </p:nvGraphicFramePr>
        <p:xfrm>
          <a:off x="152400" y="5711825"/>
          <a:ext cx="4873625" cy="1146175"/>
        </p:xfrm>
        <a:graphic>
          <a:graphicData uri="http://schemas.openxmlformats.org/presentationml/2006/ole">
            <mc:AlternateContent xmlns:mc="http://schemas.openxmlformats.org/markup-compatibility/2006">
              <mc:Choice xmlns:v="urn:schemas-microsoft-com:vml" Requires="v">
                <p:oleObj spid="_x0000_s48149" name="Equation" r:id="rId6" imgW="3403440" imgH="799920" progId="">
                  <p:embed/>
                </p:oleObj>
              </mc:Choice>
              <mc:Fallback>
                <p:oleObj name="Equation" r:id="rId6" imgW="3403440" imgH="799920" progId="">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 y="5711825"/>
                        <a:ext cx="4873625" cy="1146175"/>
                      </a:xfrm>
                      <a:prstGeom prst="rect">
                        <a:avLst/>
                      </a:prstGeom>
                      <a:solidFill>
                        <a:schemeClr val="accent1"/>
                      </a:solidFill>
                      <a:ln w="19050">
                        <a:solidFill>
                          <a:srgbClr val="000000"/>
                        </a:solidFill>
                        <a:miter lim="800000"/>
                        <a:headEnd/>
                        <a:tailEnd/>
                      </a:ln>
                    </p:spPr>
                  </p:pic>
                </p:oleObj>
              </mc:Fallback>
            </mc:AlternateContent>
          </a:graphicData>
        </a:graphic>
      </p:graphicFrame>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Rectangle 2"/>
          <p:cNvSpPr>
            <a:spLocks noGrp="1" noChangeArrowheads="1"/>
          </p:cNvSpPr>
          <p:nvPr>
            <p:ph type="title"/>
          </p:nvPr>
        </p:nvSpPr>
        <p:spPr>
          <a:xfrm>
            <a:off x="685800" y="457200"/>
            <a:ext cx="8458200" cy="1524000"/>
          </a:xfrm>
        </p:spPr>
        <p:txBody>
          <a:bodyPr/>
          <a:lstStyle/>
          <a:p>
            <a:pPr eaLnBrk="1" hangingPunct="1"/>
            <a:r>
              <a:rPr lang="en-US" sz="4000" smtClean="0"/>
              <a:t>Output Resistance for the Inverting Configuration</a:t>
            </a:r>
          </a:p>
        </p:txBody>
      </p:sp>
      <p:sp>
        <p:nvSpPr>
          <p:cNvPr id="49157" name="Rectangle 3"/>
          <p:cNvSpPr>
            <a:spLocks noGrp="1" noChangeArrowheads="1"/>
          </p:cNvSpPr>
          <p:nvPr>
            <p:ph type="body" idx="1"/>
          </p:nvPr>
        </p:nvSpPr>
        <p:spPr>
          <a:xfrm>
            <a:off x="228600" y="1828800"/>
            <a:ext cx="3429000" cy="3810000"/>
          </a:xfrm>
        </p:spPr>
        <p:txBody>
          <a:bodyPr/>
          <a:lstStyle/>
          <a:p>
            <a:pPr marL="0" indent="454025" eaLnBrk="1" hangingPunct="1">
              <a:lnSpc>
                <a:spcPct val="90000"/>
              </a:lnSpc>
              <a:buFontTx/>
              <a:buNone/>
            </a:pPr>
            <a:r>
              <a:rPr lang="en-US" smtClean="0"/>
              <a:t>Now, we solve for </a:t>
            </a:r>
            <a:r>
              <a:rPr lang="en-US" i="1" smtClean="0">
                <a:latin typeface="Times New Roman" pitchFamily="18" charset="0"/>
              </a:rPr>
              <a:t>v</a:t>
            </a:r>
            <a:r>
              <a:rPr lang="en-US" i="1" baseline="-25000" smtClean="0">
                <a:latin typeface="Times New Roman" pitchFamily="18" charset="0"/>
              </a:rPr>
              <a:t>o</a:t>
            </a:r>
            <a:r>
              <a:rPr lang="en-US" smtClean="0">
                <a:latin typeface="Times New Roman" pitchFamily="18" charset="0"/>
              </a:rPr>
              <a:t>/</a:t>
            </a:r>
            <a:r>
              <a:rPr lang="en-US" i="1" smtClean="0">
                <a:latin typeface="Times New Roman" pitchFamily="18" charset="0"/>
              </a:rPr>
              <a:t>i</a:t>
            </a:r>
            <a:r>
              <a:rPr lang="en-US" i="1" baseline="-25000" smtClean="0">
                <a:latin typeface="Times New Roman" pitchFamily="18" charset="0"/>
              </a:rPr>
              <a:t>t</a:t>
            </a:r>
            <a:r>
              <a:rPr lang="en-US" smtClean="0"/>
              <a:t>, which is the output resistance, </a:t>
            </a:r>
            <a:r>
              <a:rPr lang="en-US" i="1" smtClean="0">
                <a:latin typeface="Times New Roman" pitchFamily="18" charset="0"/>
              </a:rPr>
              <a:t>R</a:t>
            </a:r>
            <a:r>
              <a:rPr lang="en-US" i="1" baseline="-25000" smtClean="0">
                <a:latin typeface="Times New Roman" pitchFamily="18" charset="0"/>
              </a:rPr>
              <a:t>out</a:t>
            </a:r>
            <a:r>
              <a:rPr lang="en-US" smtClean="0"/>
              <a:t>.</a:t>
            </a:r>
          </a:p>
          <a:p>
            <a:pPr marL="0" indent="454025" eaLnBrk="1" hangingPunct="1">
              <a:lnSpc>
                <a:spcPct val="90000"/>
              </a:lnSpc>
              <a:buFontTx/>
              <a:buNone/>
            </a:pPr>
            <a:r>
              <a:rPr lang="en-US" smtClean="0"/>
              <a:t>We know that </a:t>
            </a:r>
            <a:br>
              <a:rPr lang="en-US" smtClean="0"/>
            </a:br>
            <a:r>
              <a:rPr lang="en-US" i="1" smtClean="0">
                <a:latin typeface="Times New Roman" pitchFamily="18" charset="0"/>
              </a:rPr>
              <a:t>i</a:t>
            </a:r>
            <a:r>
              <a:rPr lang="en-US" i="1" baseline="-25000" smtClean="0">
                <a:latin typeface="Times New Roman" pitchFamily="18" charset="0"/>
              </a:rPr>
              <a:t>-</a:t>
            </a:r>
            <a:r>
              <a:rPr lang="en-US" smtClean="0"/>
              <a:t> = 0, due our first assumption.  Thus, </a:t>
            </a:r>
          </a:p>
        </p:txBody>
      </p:sp>
      <p:graphicFrame>
        <p:nvGraphicFramePr>
          <p:cNvPr id="49154" name="Object 4"/>
          <p:cNvGraphicFramePr>
            <a:graphicFrameLocks noChangeAspect="1"/>
          </p:cNvGraphicFramePr>
          <p:nvPr>
            <p:extLst>
              <p:ext uri="{D42A27DB-BD31-4B8C-83A1-F6EECF244321}">
                <p14:modId xmlns:p14="http://schemas.microsoft.com/office/powerpoint/2010/main" val="1807596673"/>
              </p:ext>
            </p:extLst>
          </p:nvPr>
        </p:nvGraphicFramePr>
        <p:xfrm>
          <a:off x="3810000" y="3214688"/>
          <a:ext cx="5187950" cy="3643312"/>
        </p:xfrm>
        <a:graphic>
          <a:graphicData uri="http://schemas.openxmlformats.org/presentationml/2006/ole">
            <mc:AlternateContent xmlns:mc="http://schemas.openxmlformats.org/markup-compatibility/2006">
              <mc:Choice xmlns:v="urn:schemas-microsoft-com:vml" Requires="v">
                <p:oleObj spid="_x0000_s49172" name="VISIO" r:id="rId4" imgW="5187240" imgH="3642840" progId="">
                  <p:embed/>
                </p:oleObj>
              </mc:Choice>
              <mc:Fallback>
                <p:oleObj name="VISIO" r:id="rId4" imgW="5187240" imgH="3642840"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0" y="3214688"/>
                        <a:ext cx="5187950" cy="3643312"/>
                      </a:xfrm>
                      <a:prstGeom prst="rect">
                        <a:avLst/>
                      </a:prstGeom>
                      <a:solidFill>
                        <a:schemeClr val="accent1"/>
                      </a:solidFill>
                      <a:ln w="19050">
                        <a:solidFill>
                          <a:schemeClr val="tx1"/>
                        </a:solidFill>
                        <a:miter lim="800000"/>
                        <a:headEnd/>
                        <a:tailEnd/>
                      </a:ln>
                      <a:effectLst/>
                      <a:extLst/>
                    </p:spPr>
                  </p:pic>
                </p:oleObj>
              </mc:Fallback>
            </mc:AlternateContent>
          </a:graphicData>
        </a:graphic>
      </p:graphicFrame>
      <p:graphicFrame>
        <p:nvGraphicFramePr>
          <p:cNvPr id="49155" name="Object 5"/>
          <p:cNvGraphicFramePr>
            <a:graphicFrameLocks noChangeAspect="1"/>
          </p:cNvGraphicFramePr>
          <p:nvPr/>
        </p:nvGraphicFramePr>
        <p:xfrm>
          <a:off x="457200" y="5715000"/>
          <a:ext cx="2490788" cy="600075"/>
        </p:xfrm>
        <a:graphic>
          <a:graphicData uri="http://schemas.openxmlformats.org/presentationml/2006/ole">
            <mc:AlternateContent xmlns:mc="http://schemas.openxmlformats.org/markup-compatibility/2006">
              <mc:Choice xmlns:v="urn:schemas-microsoft-com:vml" Requires="v">
                <p:oleObj spid="_x0000_s49173" name="Equation" r:id="rId6" imgW="1739880" imgH="419040" progId="">
                  <p:embed/>
                </p:oleObj>
              </mc:Choice>
              <mc:Fallback>
                <p:oleObj name="Equation" r:id="rId6" imgW="1739880" imgH="419040" progId="">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 y="5715000"/>
                        <a:ext cx="2490788" cy="600075"/>
                      </a:xfrm>
                      <a:prstGeom prst="rect">
                        <a:avLst/>
                      </a:prstGeom>
                      <a:solidFill>
                        <a:schemeClr val="accent1"/>
                      </a:solidFill>
                      <a:ln w="19050">
                        <a:solidFill>
                          <a:srgbClr val="000000"/>
                        </a:solidFill>
                        <a:miter lim="800000"/>
                        <a:headEnd/>
                        <a:tailEnd/>
                      </a:ln>
                    </p:spPr>
                  </p:pic>
                </p:oleObj>
              </mc:Fallback>
            </mc:AlternateContent>
          </a:graphicData>
        </a:graphic>
      </p:graphicFrame>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Rectangle 2"/>
          <p:cNvSpPr>
            <a:spLocks noGrp="1" noChangeArrowheads="1"/>
          </p:cNvSpPr>
          <p:nvPr>
            <p:ph type="title"/>
          </p:nvPr>
        </p:nvSpPr>
        <p:spPr>
          <a:xfrm>
            <a:off x="2438400" y="0"/>
            <a:ext cx="6934200" cy="1524000"/>
          </a:xfrm>
        </p:spPr>
        <p:txBody>
          <a:bodyPr/>
          <a:lstStyle/>
          <a:p>
            <a:pPr eaLnBrk="1" hangingPunct="1"/>
            <a:r>
              <a:rPr lang="en-US" sz="4000" smtClean="0"/>
              <a:t>Output Resistance for the Inverting Configuration</a:t>
            </a:r>
          </a:p>
        </p:txBody>
      </p:sp>
      <p:sp>
        <p:nvSpPr>
          <p:cNvPr id="50181" name="Rectangle 3"/>
          <p:cNvSpPr>
            <a:spLocks noGrp="1" noChangeArrowheads="1"/>
          </p:cNvSpPr>
          <p:nvPr>
            <p:ph type="body" idx="1"/>
          </p:nvPr>
        </p:nvSpPr>
        <p:spPr>
          <a:xfrm>
            <a:off x="152400" y="1371600"/>
            <a:ext cx="7848600" cy="3810000"/>
          </a:xfrm>
        </p:spPr>
        <p:txBody>
          <a:bodyPr/>
          <a:lstStyle/>
          <a:p>
            <a:pPr marL="0" indent="454025" eaLnBrk="1" hangingPunct="1">
              <a:buFontTx/>
              <a:buNone/>
            </a:pPr>
            <a:r>
              <a:rPr lang="en-US" smtClean="0"/>
              <a:t>Now, we solve for </a:t>
            </a:r>
            <a:r>
              <a:rPr lang="en-US" i="1" smtClean="0">
                <a:latin typeface="Times New Roman" pitchFamily="18" charset="0"/>
              </a:rPr>
              <a:t>v</a:t>
            </a:r>
            <a:r>
              <a:rPr lang="en-US" i="1" baseline="-25000" smtClean="0">
                <a:latin typeface="Times New Roman" pitchFamily="18" charset="0"/>
              </a:rPr>
              <a:t>o</a:t>
            </a:r>
            <a:r>
              <a:rPr lang="en-US" smtClean="0">
                <a:latin typeface="Times New Roman" pitchFamily="18" charset="0"/>
              </a:rPr>
              <a:t>/</a:t>
            </a:r>
            <a:r>
              <a:rPr lang="en-US" i="1" smtClean="0">
                <a:latin typeface="Times New Roman" pitchFamily="18" charset="0"/>
              </a:rPr>
              <a:t>i</a:t>
            </a:r>
            <a:r>
              <a:rPr lang="en-US" i="1" baseline="-25000" smtClean="0">
                <a:latin typeface="Times New Roman" pitchFamily="18" charset="0"/>
              </a:rPr>
              <a:t>t</a:t>
            </a:r>
            <a:r>
              <a:rPr lang="en-US" smtClean="0"/>
              <a:t>, which is the output resistance, </a:t>
            </a:r>
            <a:r>
              <a:rPr lang="en-US" i="1" smtClean="0">
                <a:latin typeface="Times New Roman" pitchFamily="18" charset="0"/>
              </a:rPr>
              <a:t>R</a:t>
            </a:r>
            <a:r>
              <a:rPr lang="en-US" i="1" baseline="-25000" smtClean="0">
                <a:latin typeface="Times New Roman" pitchFamily="18" charset="0"/>
              </a:rPr>
              <a:t>out</a:t>
            </a:r>
            <a:r>
              <a:rPr lang="en-US" smtClean="0"/>
              <a:t>.</a:t>
            </a:r>
          </a:p>
          <a:p>
            <a:pPr marL="0" indent="454025" eaLnBrk="1" hangingPunct="1">
              <a:buFontTx/>
              <a:buNone/>
            </a:pPr>
            <a:r>
              <a:rPr lang="en-US" smtClean="0"/>
              <a:t>Next, we write </a:t>
            </a:r>
            <a:br>
              <a:rPr lang="en-US" smtClean="0"/>
            </a:br>
            <a:r>
              <a:rPr lang="en-US" smtClean="0"/>
              <a:t>KVL around the </a:t>
            </a:r>
            <a:br>
              <a:rPr lang="en-US" smtClean="0"/>
            </a:br>
            <a:r>
              <a:rPr lang="en-US" smtClean="0"/>
              <a:t>loop marked with </a:t>
            </a:r>
            <a:br>
              <a:rPr lang="en-US" smtClean="0"/>
            </a:br>
            <a:r>
              <a:rPr lang="en-US" smtClean="0"/>
              <a:t>a dashed </a:t>
            </a:r>
            <a:r>
              <a:rPr lang="en-US" smtClean="0">
                <a:solidFill>
                  <a:srgbClr val="00FF00"/>
                </a:solidFill>
              </a:rPr>
              <a:t>green</a:t>
            </a:r>
            <a:r>
              <a:rPr lang="en-US" smtClean="0"/>
              <a:t> line.  </a:t>
            </a:r>
            <a:br>
              <a:rPr lang="en-US" smtClean="0"/>
            </a:br>
            <a:r>
              <a:rPr lang="en-US" smtClean="0"/>
              <a:t>Thus, </a:t>
            </a:r>
          </a:p>
        </p:txBody>
      </p:sp>
      <p:graphicFrame>
        <p:nvGraphicFramePr>
          <p:cNvPr id="50178" name="Object 4"/>
          <p:cNvGraphicFramePr>
            <a:graphicFrameLocks noChangeAspect="1"/>
          </p:cNvGraphicFramePr>
          <p:nvPr>
            <p:extLst>
              <p:ext uri="{D42A27DB-BD31-4B8C-83A1-F6EECF244321}">
                <p14:modId xmlns:p14="http://schemas.microsoft.com/office/powerpoint/2010/main" val="1630598282"/>
              </p:ext>
            </p:extLst>
          </p:nvPr>
        </p:nvGraphicFramePr>
        <p:xfrm>
          <a:off x="4343400" y="2416175"/>
          <a:ext cx="4800600" cy="3559175"/>
        </p:xfrm>
        <a:graphic>
          <a:graphicData uri="http://schemas.openxmlformats.org/presentationml/2006/ole">
            <mc:AlternateContent xmlns:mc="http://schemas.openxmlformats.org/markup-compatibility/2006">
              <mc:Choice xmlns:v="urn:schemas-microsoft-com:vml" Requires="v">
                <p:oleObj spid="_x0000_s50196" name="VISIO" r:id="rId4" imgW="5413680" imgH="4012560" progId="">
                  <p:embed/>
                </p:oleObj>
              </mc:Choice>
              <mc:Fallback>
                <p:oleObj name="VISIO" r:id="rId4" imgW="5413680" imgH="4012560"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3400" y="2416175"/>
                        <a:ext cx="4800600" cy="3559175"/>
                      </a:xfrm>
                      <a:prstGeom prst="rect">
                        <a:avLst/>
                      </a:prstGeom>
                      <a:solidFill>
                        <a:schemeClr val="accent1"/>
                      </a:solidFill>
                      <a:ln w="19050">
                        <a:solidFill>
                          <a:schemeClr val="tx1"/>
                        </a:solidFill>
                        <a:miter lim="800000"/>
                        <a:headEnd/>
                        <a:tailEnd/>
                      </a:ln>
                      <a:effectLst/>
                      <a:extLst/>
                    </p:spPr>
                  </p:pic>
                </p:oleObj>
              </mc:Fallback>
            </mc:AlternateContent>
          </a:graphicData>
        </a:graphic>
      </p:graphicFrame>
      <p:graphicFrame>
        <p:nvGraphicFramePr>
          <p:cNvPr id="50179" name="Object 5"/>
          <p:cNvGraphicFramePr>
            <a:graphicFrameLocks noChangeAspect="1"/>
          </p:cNvGraphicFramePr>
          <p:nvPr/>
        </p:nvGraphicFramePr>
        <p:xfrm>
          <a:off x="1371600" y="4857750"/>
          <a:ext cx="3981450" cy="2000250"/>
        </p:xfrm>
        <a:graphic>
          <a:graphicData uri="http://schemas.openxmlformats.org/presentationml/2006/ole">
            <mc:AlternateContent xmlns:mc="http://schemas.openxmlformats.org/markup-compatibility/2006">
              <mc:Choice xmlns:v="urn:schemas-microsoft-com:vml" Requires="v">
                <p:oleObj spid="_x0000_s50197" name="Equation" r:id="rId6" imgW="2781000" imgH="1396800" progId="">
                  <p:embed/>
                </p:oleObj>
              </mc:Choice>
              <mc:Fallback>
                <p:oleObj name="Equation" r:id="rId6" imgW="2781000" imgH="1396800" progId="">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71600" y="4857750"/>
                        <a:ext cx="3981450" cy="2000250"/>
                      </a:xfrm>
                      <a:prstGeom prst="rect">
                        <a:avLst/>
                      </a:prstGeom>
                      <a:solidFill>
                        <a:schemeClr val="accent1"/>
                      </a:solidFill>
                      <a:ln w="19050">
                        <a:solidFill>
                          <a:srgbClr val="000000"/>
                        </a:solidFill>
                        <a:miter lim="800000"/>
                        <a:headEnd/>
                        <a:tailEnd/>
                      </a:ln>
                    </p:spPr>
                  </p:pic>
                </p:oleObj>
              </mc:Fallback>
            </mc:AlternateContent>
          </a:graphicData>
        </a:graphic>
      </p:graphicFrame>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Rectangle 2"/>
          <p:cNvSpPr>
            <a:spLocks noGrp="1" noChangeArrowheads="1"/>
          </p:cNvSpPr>
          <p:nvPr>
            <p:ph type="title"/>
          </p:nvPr>
        </p:nvSpPr>
        <p:spPr>
          <a:xfrm>
            <a:off x="685800" y="457200"/>
            <a:ext cx="8458200" cy="1524000"/>
          </a:xfrm>
        </p:spPr>
        <p:txBody>
          <a:bodyPr/>
          <a:lstStyle/>
          <a:p>
            <a:pPr eaLnBrk="1" hangingPunct="1"/>
            <a:r>
              <a:rPr lang="en-US" sz="4000" smtClean="0"/>
              <a:t>Output Resistance for the Inverting Configuration</a:t>
            </a:r>
          </a:p>
        </p:txBody>
      </p:sp>
      <p:sp>
        <p:nvSpPr>
          <p:cNvPr id="51205" name="Rectangle 3"/>
          <p:cNvSpPr>
            <a:spLocks noGrp="1" noChangeArrowheads="1"/>
          </p:cNvSpPr>
          <p:nvPr>
            <p:ph type="body" idx="1"/>
          </p:nvPr>
        </p:nvSpPr>
        <p:spPr>
          <a:xfrm>
            <a:off x="0" y="1371600"/>
            <a:ext cx="3429000" cy="3810000"/>
          </a:xfrm>
        </p:spPr>
        <p:txBody>
          <a:bodyPr/>
          <a:lstStyle/>
          <a:p>
            <a:pPr marL="0" indent="454025" eaLnBrk="1" hangingPunct="1">
              <a:buFontTx/>
              <a:buNone/>
            </a:pPr>
            <a:r>
              <a:rPr lang="en-US" smtClean="0"/>
              <a:t>Now, we solve for </a:t>
            </a:r>
            <a:r>
              <a:rPr lang="en-US" i="1" smtClean="0">
                <a:latin typeface="Times New Roman" pitchFamily="18" charset="0"/>
              </a:rPr>
              <a:t>v</a:t>
            </a:r>
            <a:r>
              <a:rPr lang="en-US" i="1" baseline="-25000" smtClean="0">
                <a:latin typeface="Times New Roman" pitchFamily="18" charset="0"/>
              </a:rPr>
              <a:t>o</a:t>
            </a:r>
            <a:r>
              <a:rPr lang="en-US" smtClean="0">
                <a:latin typeface="Times New Roman" pitchFamily="18" charset="0"/>
              </a:rPr>
              <a:t>/</a:t>
            </a:r>
            <a:r>
              <a:rPr lang="en-US" i="1" smtClean="0">
                <a:latin typeface="Times New Roman" pitchFamily="18" charset="0"/>
              </a:rPr>
              <a:t>i</a:t>
            </a:r>
            <a:r>
              <a:rPr lang="en-US" i="1" baseline="-25000" smtClean="0">
                <a:latin typeface="Times New Roman" pitchFamily="18" charset="0"/>
              </a:rPr>
              <a:t>t</a:t>
            </a:r>
            <a:r>
              <a:rPr lang="en-US" smtClean="0"/>
              <a:t>, which is the output resistance, </a:t>
            </a:r>
            <a:r>
              <a:rPr lang="en-US" i="1" smtClean="0">
                <a:latin typeface="Times New Roman" pitchFamily="18" charset="0"/>
              </a:rPr>
              <a:t>R</a:t>
            </a:r>
            <a:r>
              <a:rPr lang="en-US" i="1" baseline="-25000" smtClean="0">
                <a:latin typeface="Times New Roman" pitchFamily="18" charset="0"/>
              </a:rPr>
              <a:t>out</a:t>
            </a:r>
            <a:r>
              <a:rPr lang="en-US" smtClean="0"/>
              <a:t>.</a:t>
            </a:r>
          </a:p>
          <a:p>
            <a:pPr marL="0" indent="454025" eaLnBrk="1" hangingPunct="1">
              <a:buFontTx/>
              <a:buNone/>
            </a:pPr>
            <a:r>
              <a:rPr lang="en-US" smtClean="0"/>
              <a:t>Since </a:t>
            </a:r>
            <a:r>
              <a:rPr lang="en-US" i="1" smtClean="0">
                <a:latin typeface="Times New Roman" pitchFamily="18" charset="0"/>
              </a:rPr>
              <a:t>v</a:t>
            </a:r>
            <a:r>
              <a:rPr lang="en-US" i="1" baseline="-25000" smtClean="0">
                <a:latin typeface="Times New Roman" pitchFamily="18" charset="0"/>
              </a:rPr>
              <a:t>o</a:t>
            </a:r>
            <a:r>
              <a:rPr lang="en-US" smtClean="0"/>
              <a:t> = 0, we have  </a:t>
            </a:r>
          </a:p>
        </p:txBody>
      </p:sp>
      <p:graphicFrame>
        <p:nvGraphicFramePr>
          <p:cNvPr id="51202" name="Object 4"/>
          <p:cNvGraphicFramePr>
            <a:graphicFrameLocks noChangeAspect="1"/>
          </p:cNvGraphicFramePr>
          <p:nvPr>
            <p:extLst>
              <p:ext uri="{D42A27DB-BD31-4B8C-83A1-F6EECF244321}">
                <p14:modId xmlns:p14="http://schemas.microsoft.com/office/powerpoint/2010/main" val="424073098"/>
              </p:ext>
            </p:extLst>
          </p:nvPr>
        </p:nvGraphicFramePr>
        <p:xfrm>
          <a:off x="3730625" y="2844800"/>
          <a:ext cx="5413375" cy="4013200"/>
        </p:xfrm>
        <a:graphic>
          <a:graphicData uri="http://schemas.openxmlformats.org/presentationml/2006/ole">
            <mc:AlternateContent xmlns:mc="http://schemas.openxmlformats.org/markup-compatibility/2006">
              <mc:Choice xmlns:v="urn:schemas-microsoft-com:vml" Requires="v">
                <p:oleObj spid="_x0000_s51220" name="VISIO" r:id="rId4" imgW="5413680" imgH="4012560" progId="">
                  <p:embed/>
                </p:oleObj>
              </mc:Choice>
              <mc:Fallback>
                <p:oleObj name="VISIO" r:id="rId4" imgW="5413680" imgH="4012560"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0625" y="2844800"/>
                        <a:ext cx="5413375" cy="4013200"/>
                      </a:xfrm>
                      <a:prstGeom prst="rect">
                        <a:avLst/>
                      </a:prstGeom>
                      <a:solidFill>
                        <a:schemeClr val="accent1"/>
                      </a:solidFill>
                      <a:ln w="19050">
                        <a:solidFill>
                          <a:schemeClr val="tx1"/>
                        </a:solidFill>
                        <a:miter lim="800000"/>
                        <a:headEnd/>
                        <a:tailEnd/>
                      </a:ln>
                      <a:effectLst/>
                      <a:extLst/>
                    </p:spPr>
                  </p:pic>
                </p:oleObj>
              </mc:Fallback>
            </mc:AlternateContent>
          </a:graphicData>
        </a:graphic>
      </p:graphicFrame>
      <p:graphicFrame>
        <p:nvGraphicFramePr>
          <p:cNvPr id="51203" name="Object 5"/>
          <p:cNvGraphicFramePr>
            <a:graphicFrameLocks noChangeAspect="1"/>
          </p:cNvGraphicFramePr>
          <p:nvPr/>
        </p:nvGraphicFramePr>
        <p:xfrm>
          <a:off x="228600" y="4572000"/>
          <a:ext cx="3054350" cy="1146175"/>
        </p:xfrm>
        <a:graphic>
          <a:graphicData uri="http://schemas.openxmlformats.org/presentationml/2006/ole">
            <mc:AlternateContent xmlns:mc="http://schemas.openxmlformats.org/markup-compatibility/2006">
              <mc:Choice xmlns:v="urn:schemas-microsoft-com:vml" Requires="v">
                <p:oleObj spid="_x0000_s51221" name="Equation" r:id="rId6" imgW="2133360" imgH="799920" progId="">
                  <p:embed/>
                </p:oleObj>
              </mc:Choice>
              <mc:Fallback>
                <p:oleObj name="Equation" r:id="rId6" imgW="2133360" imgH="799920" progId="">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600" y="4572000"/>
                        <a:ext cx="3054350" cy="1146175"/>
                      </a:xfrm>
                      <a:prstGeom prst="rect">
                        <a:avLst/>
                      </a:prstGeom>
                      <a:solidFill>
                        <a:schemeClr val="accent1"/>
                      </a:solidFill>
                      <a:ln w="19050">
                        <a:solidFill>
                          <a:srgbClr val="000000"/>
                        </a:solidFill>
                        <a:miter lim="800000"/>
                        <a:headEnd/>
                        <a:tailEnd/>
                      </a:ln>
                    </p:spPr>
                  </p:pic>
                </p:oleObj>
              </mc:Fallback>
            </mc:AlternateContent>
          </a:graphicData>
        </a:graphic>
      </p:graphicFrame>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2"/>
          <p:cNvSpPr>
            <a:spLocks noGrp="1" noChangeArrowheads="1"/>
          </p:cNvSpPr>
          <p:nvPr>
            <p:ph type="title"/>
          </p:nvPr>
        </p:nvSpPr>
        <p:spPr>
          <a:xfrm>
            <a:off x="228600" y="838200"/>
            <a:ext cx="8305800" cy="914400"/>
          </a:xfrm>
        </p:spPr>
        <p:txBody>
          <a:bodyPr/>
          <a:lstStyle/>
          <a:p>
            <a:pPr eaLnBrk="1" hangingPunct="1"/>
            <a:r>
              <a:rPr lang="en-US" sz="4000" smtClean="0"/>
              <a:t>Testing the Virtual Short Assumption</a:t>
            </a:r>
          </a:p>
        </p:txBody>
      </p:sp>
      <p:sp>
        <p:nvSpPr>
          <p:cNvPr id="52228" name="Rectangle 3"/>
          <p:cNvSpPr>
            <a:spLocks noGrp="1" noChangeArrowheads="1"/>
          </p:cNvSpPr>
          <p:nvPr>
            <p:ph type="body" idx="1"/>
          </p:nvPr>
        </p:nvSpPr>
        <p:spPr>
          <a:xfrm>
            <a:off x="228600" y="1981200"/>
            <a:ext cx="8686800" cy="4724400"/>
          </a:xfrm>
        </p:spPr>
        <p:txBody>
          <a:bodyPr/>
          <a:lstStyle/>
          <a:p>
            <a:pPr marL="0" indent="454025" eaLnBrk="1" hangingPunct="1">
              <a:lnSpc>
                <a:spcPct val="90000"/>
              </a:lnSpc>
              <a:buFontTx/>
              <a:buNone/>
            </a:pPr>
            <a:r>
              <a:rPr lang="en-US" sz="2800" smtClean="0"/>
              <a:t>Let’s test the results we have obtained, so test the virtual short assumption.  We found the gain, </a:t>
            </a:r>
            <a:br>
              <a:rPr lang="en-US" sz="2800" smtClean="0"/>
            </a:br>
            <a:r>
              <a:rPr lang="en-US" sz="2800" smtClean="0"/>
              <a:t>input resistance, </a:t>
            </a:r>
            <a:br>
              <a:rPr lang="en-US" sz="2800" smtClean="0"/>
            </a:br>
            <a:r>
              <a:rPr lang="en-US" sz="2800" smtClean="0"/>
              <a:t>and output resistance </a:t>
            </a:r>
            <a:br>
              <a:rPr lang="en-US" sz="2800" smtClean="0"/>
            </a:br>
            <a:r>
              <a:rPr lang="en-US" sz="2800" smtClean="0"/>
              <a:t>for this configuration.  </a:t>
            </a:r>
            <a:br>
              <a:rPr lang="en-US" sz="2800" smtClean="0"/>
            </a:br>
            <a:r>
              <a:rPr lang="en-US" sz="2800" smtClean="0"/>
              <a:t>Let’s check our </a:t>
            </a:r>
            <a:br>
              <a:rPr lang="en-US" sz="2800" smtClean="0"/>
            </a:br>
            <a:r>
              <a:rPr lang="en-US" sz="2800" smtClean="0"/>
              <a:t>approach, by going </a:t>
            </a:r>
            <a:br>
              <a:rPr lang="en-US" sz="2800" smtClean="0"/>
            </a:br>
            <a:r>
              <a:rPr lang="en-US" sz="2800" smtClean="0"/>
              <a:t>back to the original </a:t>
            </a:r>
            <a:br>
              <a:rPr lang="en-US" sz="2800" smtClean="0"/>
            </a:br>
            <a:r>
              <a:rPr lang="en-US" sz="2800" smtClean="0"/>
              <a:t>equivalent circuit for </a:t>
            </a:r>
            <a:br>
              <a:rPr lang="en-US" sz="2800" smtClean="0"/>
            </a:br>
            <a:r>
              <a:rPr lang="en-US" sz="2800" smtClean="0"/>
              <a:t>the op amp.  That is, </a:t>
            </a:r>
            <a:br>
              <a:rPr lang="en-US" sz="2800" smtClean="0"/>
            </a:br>
            <a:r>
              <a:rPr lang="en-US" sz="2800" smtClean="0"/>
              <a:t>we replace the op amp </a:t>
            </a:r>
            <a:br>
              <a:rPr lang="en-US" sz="2800" smtClean="0"/>
            </a:br>
            <a:r>
              <a:rPr lang="en-US" sz="2800" smtClean="0"/>
              <a:t>with a dependent source.</a:t>
            </a:r>
          </a:p>
        </p:txBody>
      </p:sp>
      <p:graphicFrame>
        <p:nvGraphicFramePr>
          <p:cNvPr id="52226" name="Object 4"/>
          <p:cNvGraphicFramePr>
            <a:graphicFrameLocks noChangeAspect="1"/>
          </p:cNvGraphicFramePr>
          <p:nvPr>
            <p:extLst>
              <p:ext uri="{D42A27DB-BD31-4B8C-83A1-F6EECF244321}">
                <p14:modId xmlns:p14="http://schemas.microsoft.com/office/powerpoint/2010/main" val="2871523342"/>
              </p:ext>
            </p:extLst>
          </p:nvPr>
        </p:nvGraphicFramePr>
        <p:xfrm>
          <a:off x="4114800" y="3209925"/>
          <a:ext cx="4905375" cy="3062288"/>
        </p:xfrm>
        <a:graphic>
          <a:graphicData uri="http://schemas.openxmlformats.org/presentationml/2006/ole">
            <mc:AlternateContent xmlns:mc="http://schemas.openxmlformats.org/markup-compatibility/2006">
              <mc:Choice xmlns:v="urn:schemas-microsoft-com:vml" Requires="v">
                <p:oleObj spid="_x0000_s52235" name="VISIO" r:id="rId4" imgW="5286240" imgH="3300120" progId="">
                  <p:embed/>
                </p:oleObj>
              </mc:Choice>
              <mc:Fallback>
                <p:oleObj name="VISIO" r:id="rId4" imgW="5286240" imgH="3300120"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4800" y="3209925"/>
                        <a:ext cx="4905375" cy="3062288"/>
                      </a:xfrm>
                      <a:prstGeom prst="rect">
                        <a:avLst/>
                      </a:prstGeom>
                      <a:solidFill>
                        <a:schemeClr val="accent1"/>
                      </a:solidFill>
                      <a:ln w="19050">
                        <a:solidFill>
                          <a:schemeClr val="tx1"/>
                        </a:solidFill>
                        <a:miter lim="800000"/>
                        <a:headEnd/>
                        <a:tailEnd/>
                      </a:ln>
                      <a:effectLst/>
                      <a:extLst/>
                    </p:spPr>
                  </p:pic>
                </p:oleObj>
              </mc:Fallback>
            </mc:AlternateContent>
          </a:graphicData>
        </a:graphic>
      </p:graphicFrame>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Rectangle 2"/>
          <p:cNvSpPr>
            <a:spLocks noGrp="1" noChangeArrowheads="1"/>
          </p:cNvSpPr>
          <p:nvPr>
            <p:ph type="title"/>
          </p:nvPr>
        </p:nvSpPr>
        <p:spPr>
          <a:xfrm>
            <a:off x="228600" y="838200"/>
            <a:ext cx="8305800" cy="914400"/>
          </a:xfrm>
        </p:spPr>
        <p:txBody>
          <a:bodyPr/>
          <a:lstStyle/>
          <a:p>
            <a:pPr eaLnBrk="1" hangingPunct="1"/>
            <a:r>
              <a:rPr lang="en-US" sz="4000" smtClean="0"/>
              <a:t>Testing the Virtual Short Assumption</a:t>
            </a:r>
          </a:p>
        </p:txBody>
      </p:sp>
      <p:sp>
        <p:nvSpPr>
          <p:cNvPr id="53253" name="Rectangle 3"/>
          <p:cNvSpPr>
            <a:spLocks noGrp="1" noChangeArrowheads="1"/>
          </p:cNvSpPr>
          <p:nvPr>
            <p:ph type="body" idx="1"/>
          </p:nvPr>
        </p:nvSpPr>
        <p:spPr>
          <a:xfrm>
            <a:off x="228600" y="1981200"/>
            <a:ext cx="8686800" cy="762000"/>
          </a:xfrm>
        </p:spPr>
        <p:txBody>
          <a:bodyPr/>
          <a:lstStyle/>
          <a:p>
            <a:pPr marL="0" indent="454025" eaLnBrk="1" hangingPunct="1">
              <a:buFontTx/>
              <a:buNone/>
            </a:pPr>
            <a:r>
              <a:rPr lang="en-US" smtClean="0"/>
              <a:t>Solving this circuit for the gain, </a:t>
            </a:r>
            <a:r>
              <a:rPr lang="en-US" i="1" smtClean="0"/>
              <a:t>v</a:t>
            </a:r>
            <a:r>
              <a:rPr lang="en-US" i="1" baseline="-25000" smtClean="0"/>
              <a:t>o</a:t>
            </a:r>
            <a:r>
              <a:rPr lang="en-US" smtClean="0"/>
              <a:t>/</a:t>
            </a:r>
            <a:r>
              <a:rPr lang="en-US" i="1" smtClean="0"/>
              <a:t>v</a:t>
            </a:r>
            <a:r>
              <a:rPr lang="en-US" i="1" baseline="-25000" smtClean="0"/>
              <a:t>i</a:t>
            </a:r>
            <a:r>
              <a:rPr lang="en-US" smtClean="0"/>
              <a:t>, we get</a:t>
            </a:r>
          </a:p>
        </p:txBody>
      </p:sp>
      <p:graphicFrame>
        <p:nvGraphicFramePr>
          <p:cNvPr id="53250" name="Object 4"/>
          <p:cNvGraphicFramePr>
            <a:graphicFrameLocks noChangeAspect="1"/>
          </p:cNvGraphicFramePr>
          <p:nvPr>
            <p:extLst>
              <p:ext uri="{D42A27DB-BD31-4B8C-83A1-F6EECF244321}">
                <p14:modId xmlns:p14="http://schemas.microsoft.com/office/powerpoint/2010/main" val="1648881995"/>
              </p:ext>
            </p:extLst>
          </p:nvPr>
        </p:nvGraphicFramePr>
        <p:xfrm>
          <a:off x="3733800" y="2971800"/>
          <a:ext cx="5286375" cy="3300413"/>
        </p:xfrm>
        <a:graphic>
          <a:graphicData uri="http://schemas.openxmlformats.org/presentationml/2006/ole">
            <mc:AlternateContent xmlns:mc="http://schemas.openxmlformats.org/markup-compatibility/2006">
              <mc:Choice xmlns:v="urn:schemas-microsoft-com:vml" Requires="v">
                <p:oleObj spid="_x0000_s53268" name="VISIO" r:id="rId4" imgW="5286240" imgH="3300120" progId="">
                  <p:embed/>
                </p:oleObj>
              </mc:Choice>
              <mc:Fallback>
                <p:oleObj name="VISIO" r:id="rId4" imgW="5286240" imgH="3300120"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3800" y="2971800"/>
                        <a:ext cx="5286375" cy="3300413"/>
                      </a:xfrm>
                      <a:prstGeom prst="rect">
                        <a:avLst/>
                      </a:prstGeom>
                      <a:solidFill>
                        <a:schemeClr val="accent1"/>
                      </a:solidFill>
                      <a:ln w="19050">
                        <a:solidFill>
                          <a:schemeClr val="tx1"/>
                        </a:solidFill>
                        <a:miter lim="800000"/>
                        <a:headEnd/>
                        <a:tailEnd/>
                      </a:ln>
                      <a:effectLst/>
                      <a:extLst/>
                    </p:spPr>
                  </p:pic>
                </p:oleObj>
              </mc:Fallback>
            </mc:AlternateContent>
          </a:graphicData>
        </a:graphic>
      </p:graphicFrame>
      <p:graphicFrame>
        <p:nvGraphicFramePr>
          <p:cNvPr id="53251" name="Object 5"/>
          <p:cNvGraphicFramePr>
            <a:graphicFrameLocks noChangeAspect="1"/>
          </p:cNvGraphicFramePr>
          <p:nvPr/>
        </p:nvGraphicFramePr>
        <p:xfrm>
          <a:off x="301625" y="3921125"/>
          <a:ext cx="3359150" cy="1252538"/>
        </p:xfrm>
        <a:graphic>
          <a:graphicData uri="http://schemas.openxmlformats.org/presentationml/2006/ole">
            <mc:AlternateContent xmlns:mc="http://schemas.openxmlformats.org/markup-compatibility/2006">
              <mc:Choice xmlns:v="urn:schemas-microsoft-com:vml" Requires="v">
                <p:oleObj spid="_x0000_s53269" name="Equation" r:id="rId6" imgW="2590560" imgH="876240" progId="">
                  <p:embed/>
                </p:oleObj>
              </mc:Choice>
              <mc:Fallback>
                <p:oleObj name="Equation" r:id="rId6" imgW="2590560" imgH="876240" progId="">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1625" y="3921125"/>
                        <a:ext cx="3359150" cy="1252538"/>
                      </a:xfrm>
                      <a:prstGeom prst="rect">
                        <a:avLst/>
                      </a:prstGeom>
                      <a:solidFill>
                        <a:schemeClr val="accent1"/>
                      </a:solidFill>
                      <a:ln w="19050">
                        <a:solidFill>
                          <a:srgbClr val="000000"/>
                        </a:solidFill>
                        <a:miter lim="800000"/>
                        <a:headEnd/>
                        <a:tailEnd/>
                      </a:ln>
                    </p:spPr>
                  </p:pic>
                </p:oleObj>
              </mc:Fallback>
            </mc:AlternateContent>
          </a:graphicData>
        </a:graphic>
      </p:graphicFrame>
      <p:sp>
        <p:nvSpPr>
          <p:cNvPr id="53254" name="Rectangle 6"/>
          <p:cNvSpPr>
            <a:spLocks noChangeArrowheads="1"/>
          </p:cNvSpPr>
          <p:nvPr/>
        </p:nvSpPr>
        <p:spPr bwMode="auto">
          <a:xfrm>
            <a:off x="228600" y="3886200"/>
            <a:ext cx="3429000" cy="1295400"/>
          </a:xfrm>
          <a:prstGeom prst="rect">
            <a:avLst/>
          </a:prstGeom>
          <a:noFill/>
          <a:ln w="38100">
            <a:solidFill>
              <a:srgbClr val="FF0000"/>
            </a:solidFill>
            <a:miter lim="800000"/>
            <a:headEnd/>
            <a:tailEnd/>
          </a:ln>
        </p:spPr>
        <p:txBody>
          <a:bodyPr wrap="none" anchor="ctr"/>
          <a:lstStyle/>
          <a:p>
            <a:endParaRPr lang="en-US"/>
          </a:p>
        </p:txBody>
      </p:sp>
      <p:sp>
        <p:nvSpPr>
          <p:cNvPr id="53255" name="Text Box 7"/>
          <p:cNvSpPr txBox="1">
            <a:spLocks noChangeArrowheads="1"/>
          </p:cNvSpPr>
          <p:nvPr/>
        </p:nvSpPr>
        <p:spPr bwMode="auto">
          <a:xfrm>
            <a:off x="304800" y="5305425"/>
            <a:ext cx="3276600" cy="1552575"/>
          </a:xfrm>
          <a:prstGeom prst="rect">
            <a:avLst/>
          </a:prstGeom>
          <a:noFill/>
          <a:ln w="9525">
            <a:noFill/>
            <a:miter lim="800000"/>
            <a:headEnd/>
            <a:tailEnd/>
          </a:ln>
        </p:spPr>
        <p:txBody>
          <a:bodyPr>
            <a:spAutoFit/>
          </a:bodyPr>
          <a:lstStyle/>
          <a:p>
            <a:pPr eaLnBrk="0" hangingPunct="0">
              <a:spcBef>
                <a:spcPct val="50000"/>
              </a:spcBef>
            </a:pPr>
            <a:r>
              <a:rPr lang="en-US" sz="2400"/>
              <a:t>If we take the limit as </a:t>
            </a:r>
            <a:r>
              <a:rPr lang="en-US" sz="2400" i="1">
                <a:latin typeface="Times New Roman" pitchFamily="18" charset="0"/>
              </a:rPr>
              <a:t>A</a:t>
            </a:r>
            <a:r>
              <a:rPr lang="en-US" sz="2400"/>
              <a:t> goes to infinity, we get the same answer we had before.</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609600" y="457200"/>
            <a:ext cx="7772400" cy="1066800"/>
          </a:xfrm>
        </p:spPr>
        <p:txBody>
          <a:bodyPr/>
          <a:lstStyle/>
          <a:p>
            <a:pPr eaLnBrk="1" hangingPunct="1"/>
            <a:r>
              <a:rPr lang="en-US" sz="3600" smtClean="0"/>
              <a:t>Is This Assumption Really Valid?</a:t>
            </a:r>
          </a:p>
        </p:txBody>
      </p:sp>
      <p:sp>
        <p:nvSpPr>
          <p:cNvPr id="62467" name="Rectangle 3"/>
          <p:cNvSpPr>
            <a:spLocks noGrp="1" noChangeArrowheads="1"/>
          </p:cNvSpPr>
          <p:nvPr>
            <p:ph type="body" idx="1"/>
          </p:nvPr>
        </p:nvSpPr>
        <p:spPr>
          <a:xfrm>
            <a:off x="533400" y="1371600"/>
            <a:ext cx="7924800" cy="5486400"/>
          </a:xfrm>
        </p:spPr>
        <p:txBody>
          <a:bodyPr/>
          <a:lstStyle/>
          <a:p>
            <a:pPr eaLnBrk="1" hangingPunct="1"/>
            <a:r>
              <a:rPr lang="en-US" smtClean="0"/>
              <a:t>This is a good question.  </a:t>
            </a:r>
          </a:p>
          <a:p>
            <a:pPr eaLnBrk="1" hangingPunct="1"/>
            <a:r>
              <a:rPr lang="en-US" smtClean="0"/>
              <a:t>You can check this by performing the solutions with actual values for real op amps.  Try an open loop gain </a:t>
            </a:r>
            <a:r>
              <a:rPr lang="en-US" i="1" smtClean="0">
                <a:latin typeface="Times New Roman" pitchFamily="18" charset="0"/>
              </a:rPr>
              <a:t>A</a:t>
            </a:r>
            <a:r>
              <a:rPr lang="en-US" smtClean="0"/>
              <a:t> of 10</a:t>
            </a:r>
            <a:r>
              <a:rPr lang="en-US" baseline="30000" smtClean="0"/>
              <a:t>6</a:t>
            </a:r>
            <a:r>
              <a:rPr lang="en-US" smtClean="0"/>
              <a:t>, and see how close your answers are.</a:t>
            </a:r>
          </a:p>
          <a:p>
            <a:pPr eaLnBrk="1" hangingPunct="1"/>
            <a:r>
              <a:rPr lang="en-US" smtClean="0"/>
              <a:t>You can also check this by building an op amp circuit, and measuring the actual gain, and other parameters.  You might</a:t>
            </a:r>
            <a:br>
              <a:rPr lang="en-US" smtClean="0"/>
            </a:br>
            <a:r>
              <a:rPr lang="en-US" smtClean="0"/>
              <a:t>be surprised by how accurate </a:t>
            </a:r>
            <a:br>
              <a:rPr lang="en-US" smtClean="0"/>
            </a:br>
            <a:r>
              <a:rPr lang="en-US" smtClean="0"/>
              <a:t>this assumption is.</a:t>
            </a:r>
          </a:p>
        </p:txBody>
      </p:sp>
      <p:pic>
        <p:nvPicPr>
          <p:cNvPr id="62468" name="Picture 4" descr="E:\Program Files\Microsoft Office\Clipart\homeanim\ag00007_.gif"/>
          <p:cNvPicPr>
            <a:picLocks noChangeAspect="1" noChangeArrowheads="1" noCrop="1"/>
          </p:cNvPicPr>
          <p:nvPr/>
        </p:nvPicPr>
        <p:blipFill>
          <a:blip r:embed="rId3" cstate="print"/>
          <a:srcRect/>
          <a:stretch>
            <a:fillRect/>
          </a:stretch>
        </p:blipFill>
        <p:spPr bwMode="auto">
          <a:xfrm>
            <a:off x="6705600" y="5429250"/>
            <a:ext cx="1235075" cy="1428750"/>
          </a:xfrm>
          <a:prstGeom prst="rect">
            <a:avLst/>
          </a:prstGeom>
          <a:noFill/>
          <a:ln w="9525">
            <a:noFill/>
            <a:miter lim="800000"/>
            <a:headEnd/>
            <a:tailEnd/>
          </a:ln>
        </p:spPr>
      </p:pic>
      <p:sp>
        <p:nvSpPr>
          <p:cNvPr id="62469" name="Text Box 5"/>
          <p:cNvSpPr txBox="1">
            <a:spLocks noChangeArrowheads="1"/>
          </p:cNvSpPr>
          <p:nvPr/>
        </p:nvSpPr>
        <p:spPr bwMode="auto">
          <a:xfrm>
            <a:off x="8077200" y="6127750"/>
            <a:ext cx="1066800" cy="730250"/>
          </a:xfrm>
          <a:prstGeom prst="rect">
            <a:avLst/>
          </a:prstGeom>
          <a:noFill/>
          <a:ln w="9525">
            <a:noFill/>
            <a:miter lim="800000"/>
            <a:headEnd/>
            <a:tailEnd/>
          </a:ln>
        </p:spPr>
        <p:txBody>
          <a:bodyPr>
            <a:spAutoFit/>
          </a:bodyPr>
          <a:lstStyle/>
          <a:p>
            <a:pPr algn="ctr" eaLnBrk="0" hangingPunct="0">
              <a:spcBef>
                <a:spcPct val="50000"/>
              </a:spcBef>
            </a:pPr>
            <a:r>
              <a:rPr lang="en-US" sz="1400">
                <a:latin typeface="Times New Roman" pitchFamily="18" charset="0"/>
              </a:rPr>
              <a:t>Go back to </a:t>
            </a:r>
            <a:r>
              <a:rPr lang="en-US" sz="1400">
                <a:latin typeface="Times New Roman" pitchFamily="18" charset="0"/>
                <a:hlinkClick r:id="rId4" action="ppaction://hlinksldjump" tooltip="This takes you back to slide 2"/>
              </a:rPr>
              <a:t>Overview </a:t>
            </a:r>
            <a:r>
              <a:rPr lang="en-US" sz="1400">
                <a:latin typeface="Times New Roman" pitchFamily="18" charset="0"/>
              </a:rPr>
              <a:t>slide.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609600" y="304800"/>
            <a:ext cx="7772400" cy="1143000"/>
          </a:xfrm>
        </p:spPr>
        <p:txBody>
          <a:bodyPr/>
          <a:lstStyle/>
          <a:p>
            <a:pPr eaLnBrk="1" hangingPunct="1"/>
            <a:r>
              <a:rPr lang="en-US" sz="4000" smtClean="0"/>
              <a:t>Op Amps: </a:t>
            </a:r>
            <a:br>
              <a:rPr lang="en-US" sz="4000" smtClean="0"/>
            </a:br>
            <a:r>
              <a:rPr lang="en-US" sz="4000" smtClean="0"/>
              <a:t>A Structural Definition</a:t>
            </a:r>
          </a:p>
        </p:txBody>
      </p:sp>
      <p:sp>
        <p:nvSpPr>
          <p:cNvPr id="4100" name="Rectangle 3"/>
          <p:cNvSpPr>
            <a:spLocks noGrp="1" noChangeArrowheads="1"/>
          </p:cNvSpPr>
          <p:nvPr>
            <p:ph type="body" idx="1"/>
          </p:nvPr>
        </p:nvSpPr>
        <p:spPr>
          <a:xfrm>
            <a:off x="2667000" y="1600200"/>
            <a:ext cx="6477000" cy="2895600"/>
          </a:xfrm>
        </p:spPr>
        <p:txBody>
          <a:bodyPr/>
          <a:lstStyle/>
          <a:p>
            <a:pPr marL="0" indent="458788" eaLnBrk="1" hangingPunct="1">
              <a:buFontTx/>
              <a:buNone/>
            </a:pPr>
            <a:r>
              <a:rPr lang="en-US" smtClean="0">
                <a:cs typeface="Times New Roman" pitchFamily="18" charset="0"/>
              </a:rPr>
              <a:t> An op amp is a differential input, </a:t>
            </a:r>
            <a:r>
              <a:rPr lang="en-US" smtClean="0">
                <a:solidFill>
                  <a:schemeClr val="accent1"/>
                </a:solidFill>
                <a:cs typeface="Times New Roman" pitchFamily="18" charset="0"/>
              </a:rPr>
              <a:t>single-ended output</a:t>
            </a:r>
            <a:r>
              <a:rPr lang="en-US" smtClean="0">
                <a:cs typeface="Times New Roman" pitchFamily="18" charset="0"/>
              </a:rPr>
              <a:t>, amplifier.  </a:t>
            </a:r>
            <a:endParaRPr lang="en-US" smtClean="0"/>
          </a:p>
        </p:txBody>
      </p:sp>
      <p:graphicFrame>
        <p:nvGraphicFramePr>
          <p:cNvPr id="4098" name="Object 4"/>
          <p:cNvGraphicFramePr>
            <a:graphicFrameLocks noChangeAspect="1"/>
          </p:cNvGraphicFramePr>
          <p:nvPr>
            <p:extLst>
              <p:ext uri="{D42A27DB-BD31-4B8C-83A1-F6EECF244321}">
                <p14:modId xmlns:p14="http://schemas.microsoft.com/office/powerpoint/2010/main" val="3252766374"/>
              </p:ext>
            </p:extLst>
          </p:nvPr>
        </p:nvGraphicFramePr>
        <p:xfrm>
          <a:off x="685800" y="4724400"/>
          <a:ext cx="7391400" cy="1647825"/>
        </p:xfrm>
        <a:graphic>
          <a:graphicData uri="http://schemas.openxmlformats.org/presentationml/2006/ole">
            <mc:AlternateContent xmlns:mc="http://schemas.openxmlformats.org/markup-compatibility/2006">
              <mc:Choice xmlns:v="urn:schemas-microsoft-com:vml" Requires="v">
                <p:oleObj spid="_x0000_s4107" name="VISIO" r:id="rId4" imgW="4257720" imgH="948960" progId="">
                  <p:embed/>
                </p:oleObj>
              </mc:Choice>
              <mc:Fallback>
                <p:oleObj name="VISIO" r:id="rId4" imgW="4257720" imgH="948960"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4724400"/>
                        <a:ext cx="7391400" cy="1647825"/>
                      </a:xfrm>
                      <a:prstGeom prst="rect">
                        <a:avLst/>
                      </a:prstGeom>
                      <a:solidFill>
                        <a:schemeClr val="accent1"/>
                      </a:solidFill>
                      <a:ln w="19050">
                        <a:solidFill>
                          <a:schemeClr val="tx1"/>
                        </a:solidFill>
                        <a:miter lim="800000"/>
                        <a:headEnd/>
                        <a:tailEnd/>
                      </a:ln>
                      <a:effectLst/>
                      <a:extLst/>
                    </p:spPr>
                  </p:pic>
                </p:oleObj>
              </mc:Fallback>
            </mc:AlternateContent>
          </a:graphicData>
        </a:graphic>
      </p:graphicFrame>
      <p:sp>
        <p:nvSpPr>
          <p:cNvPr id="4101" name="Text Box 5"/>
          <p:cNvSpPr txBox="1">
            <a:spLocks noChangeArrowheads="1"/>
          </p:cNvSpPr>
          <p:nvPr/>
        </p:nvSpPr>
        <p:spPr bwMode="auto">
          <a:xfrm>
            <a:off x="1524000" y="6381750"/>
            <a:ext cx="5486400" cy="476250"/>
          </a:xfrm>
          <a:prstGeom prst="rect">
            <a:avLst/>
          </a:prstGeom>
          <a:solidFill>
            <a:schemeClr val="accent1"/>
          </a:solidFill>
          <a:ln w="19050">
            <a:solidFill>
              <a:schemeClr val="tx1"/>
            </a:solidFill>
            <a:miter lim="800000"/>
            <a:headEnd/>
            <a:tailEnd/>
          </a:ln>
        </p:spPr>
        <p:txBody>
          <a:bodyPr>
            <a:spAutoFit/>
          </a:bodyPr>
          <a:lstStyle/>
          <a:p>
            <a:pPr algn="ctr" eaLnBrk="0" hangingPunct="0">
              <a:spcBef>
                <a:spcPct val="50000"/>
              </a:spcBef>
            </a:pPr>
            <a:r>
              <a:rPr lang="en-US" sz="2400">
                <a:solidFill>
                  <a:schemeClr val="bg2"/>
                </a:solidFill>
                <a:latin typeface="Times New Roman" pitchFamily="18" charset="0"/>
              </a:rPr>
              <a:t>Schematic Symbol for the Op Amp</a:t>
            </a:r>
          </a:p>
        </p:txBody>
      </p:sp>
      <p:sp>
        <p:nvSpPr>
          <p:cNvPr id="4102" name="Text Box 6"/>
          <p:cNvSpPr txBox="1">
            <a:spLocks noChangeArrowheads="1"/>
          </p:cNvSpPr>
          <p:nvPr/>
        </p:nvSpPr>
        <p:spPr bwMode="auto">
          <a:xfrm>
            <a:off x="228600" y="1447800"/>
            <a:ext cx="2286000" cy="3397250"/>
          </a:xfrm>
          <a:prstGeom prst="rect">
            <a:avLst/>
          </a:prstGeom>
          <a:solidFill>
            <a:schemeClr val="accent1"/>
          </a:solidFill>
          <a:ln w="19050">
            <a:solidFill>
              <a:schemeClr val="tx1"/>
            </a:solidFill>
            <a:miter lim="800000"/>
            <a:headEnd/>
            <a:tailEnd/>
          </a:ln>
        </p:spPr>
        <p:txBody>
          <a:bodyPr>
            <a:spAutoFit/>
          </a:bodyPr>
          <a:lstStyle/>
          <a:p>
            <a:pPr eaLnBrk="0" hangingPunct="0"/>
            <a:r>
              <a:rPr lang="en-US" sz="2400"/>
              <a:t>This means that at the output, the voltage is obtained with respect to a reference, usually called ground.</a:t>
            </a:r>
          </a:p>
        </p:txBody>
      </p:sp>
      <p:sp>
        <p:nvSpPr>
          <p:cNvPr id="4103" name="Line 7"/>
          <p:cNvSpPr>
            <a:spLocks noChangeShapeType="1"/>
          </p:cNvSpPr>
          <p:nvPr/>
        </p:nvSpPr>
        <p:spPr bwMode="auto">
          <a:xfrm>
            <a:off x="2514600" y="1447800"/>
            <a:ext cx="1219200" cy="762000"/>
          </a:xfrm>
          <a:prstGeom prst="line">
            <a:avLst/>
          </a:prstGeom>
          <a:noFill/>
          <a:ln w="57150">
            <a:solidFill>
              <a:schemeClr val="accent1"/>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3276600" y="0"/>
            <a:ext cx="5867400" cy="1143000"/>
          </a:xfrm>
        </p:spPr>
        <p:txBody>
          <a:bodyPr/>
          <a:lstStyle/>
          <a:p>
            <a:pPr eaLnBrk="1" hangingPunct="1"/>
            <a:r>
              <a:rPr lang="en-US" sz="4000" smtClean="0"/>
              <a:t>Op Amps: </a:t>
            </a:r>
            <a:br>
              <a:rPr lang="en-US" sz="4000" smtClean="0"/>
            </a:br>
            <a:r>
              <a:rPr lang="en-US" sz="4000" smtClean="0"/>
              <a:t>A Structural Definition</a:t>
            </a:r>
          </a:p>
        </p:txBody>
      </p:sp>
      <p:sp>
        <p:nvSpPr>
          <p:cNvPr id="5124" name="Rectangle 3"/>
          <p:cNvSpPr>
            <a:spLocks noGrp="1" noChangeArrowheads="1"/>
          </p:cNvSpPr>
          <p:nvPr>
            <p:ph type="body" idx="1"/>
          </p:nvPr>
        </p:nvSpPr>
        <p:spPr>
          <a:xfrm>
            <a:off x="304800" y="1143000"/>
            <a:ext cx="8610600" cy="1905000"/>
          </a:xfrm>
        </p:spPr>
        <p:txBody>
          <a:bodyPr/>
          <a:lstStyle/>
          <a:p>
            <a:pPr marL="0" indent="458788" eaLnBrk="1" hangingPunct="1">
              <a:lnSpc>
                <a:spcPct val="90000"/>
              </a:lnSpc>
              <a:buFontTx/>
              <a:buNone/>
            </a:pPr>
            <a:r>
              <a:rPr lang="en-US" sz="2000" smtClean="0">
                <a:cs typeface="Times New Roman" pitchFamily="18" charset="0"/>
              </a:rPr>
              <a:t> There are actually five terminals which are always present in an op amp.  These are shown in the more complete schematic shown below.  The dc power supplies must be connected for the op amp to work.  They may not be shown, since they do not affect the signal behavior in many cases.  However, the connections must be present, whether they are shown in the schematic or not.</a:t>
            </a:r>
            <a:endParaRPr lang="en-US" sz="2000" smtClean="0"/>
          </a:p>
        </p:txBody>
      </p:sp>
      <p:sp>
        <p:nvSpPr>
          <p:cNvPr id="5125" name="Text Box 4"/>
          <p:cNvSpPr txBox="1">
            <a:spLocks noChangeArrowheads="1"/>
          </p:cNvSpPr>
          <p:nvPr/>
        </p:nvSpPr>
        <p:spPr bwMode="auto">
          <a:xfrm>
            <a:off x="1447800" y="6381750"/>
            <a:ext cx="5943600" cy="476250"/>
          </a:xfrm>
          <a:prstGeom prst="rect">
            <a:avLst/>
          </a:prstGeom>
          <a:solidFill>
            <a:schemeClr val="accent1"/>
          </a:solidFill>
          <a:ln w="19050">
            <a:solidFill>
              <a:schemeClr val="tx1"/>
            </a:solidFill>
            <a:miter lim="800000"/>
            <a:headEnd/>
            <a:tailEnd/>
          </a:ln>
        </p:spPr>
        <p:txBody>
          <a:bodyPr>
            <a:spAutoFit/>
          </a:bodyPr>
          <a:lstStyle/>
          <a:p>
            <a:pPr algn="ctr" eaLnBrk="0" hangingPunct="0">
              <a:spcBef>
                <a:spcPct val="50000"/>
              </a:spcBef>
            </a:pPr>
            <a:r>
              <a:rPr lang="en-US" sz="2400">
                <a:solidFill>
                  <a:schemeClr val="bg2"/>
                </a:solidFill>
                <a:latin typeface="Times New Roman" pitchFamily="18" charset="0"/>
              </a:rPr>
              <a:t>Complete Schematic Symbol for the Op Amp</a:t>
            </a:r>
          </a:p>
        </p:txBody>
      </p:sp>
      <p:graphicFrame>
        <p:nvGraphicFramePr>
          <p:cNvPr id="5122" name="Object 5"/>
          <p:cNvGraphicFramePr>
            <a:graphicFrameLocks noChangeAspect="1"/>
          </p:cNvGraphicFramePr>
          <p:nvPr>
            <p:extLst>
              <p:ext uri="{D42A27DB-BD31-4B8C-83A1-F6EECF244321}">
                <p14:modId xmlns:p14="http://schemas.microsoft.com/office/powerpoint/2010/main" val="1225658655"/>
              </p:ext>
            </p:extLst>
          </p:nvPr>
        </p:nvGraphicFramePr>
        <p:xfrm>
          <a:off x="1447800" y="3022600"/>
          <a:ext cx="5943600" cy="3311525"/>
        </p:xfrm>
        <a:graphic>
          <a:graphicData uri="http://schemas.openxmlformats.org/presentationml/2006/ole">
            <mc:AlternateContent xmlns:mc="http://schemas.openxmlformats.org/markup-compatibility/2006">
              <mc:Choice xmlns:v="urn:schemas-microsoft-com:vml" Requires="v">
                <p:oleObj spid="_x0000_s5131" name="VISIO" r:id="rId4" imgW="4257720" imgH="2371680" progId="">
                  <p:embed/>
                </p:oleObj>
              </mc:Choice>
              <mc:Fallback>
                <p:oleObj name="VISIO" r:id="rId4" imgW="4257720" imgH="2371680" progId="">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7800" y="3022600"/>
                        <a:ext cx="5943600" cy="3311525"/>
                      </a:xfrm>
                      <a:prstGeom prst="rect">
                        <a:avLst/>
                      </a:prstGeom>
                      <a:solidFill>
                        <a:schemeClr val="accent1"/>
                      </a:solidFill>
                      <a:ln w="19050">
                        <a:solidFill>
                          <a:schemeClr val="tx1"/>
                        </a:solidFill>
                        <a:miter lim="800000"/>
                        <a:headEnd/>
                        <a:tailEnd/>
                      </a:ln>
                      <a:effectLst/>
                      <a:extLst/>
                    </p:spPr>
                  </p:pic>
                </p:oleObj>
              </mc:Fallback>
            </mc:AlternateContent>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609600" y="304800"/>
            <a:ext cx="7772400" cy="1143000"/>
          </a:xfrm>
        </p:spPr>
        <p:txBody>
          <a:bodyPr/>
          <a:lstStyle/>
          <a:p>
            <a:pPr eaLnBrk="1" hangingPunct="1"/>
            <a:r>
              <a:rPr lang="en-US" sz="4000" smtClean="0"/>
              <a:t>Op Amps: </a:t>
            </a:r>
            <a:br>
              <a:rPr lang="en-US" sz="4000" smtClean="0"/>
            </a:br>
            <a:r>
              <a:rPr lang="en-US" sz="4000" smtClean="0"/>
              <a:t>A Structural Definition</a:t>
            </a:r>
          </a:p>
        </p:txBody>
      </p:sp>
      <p:sp>
        <p:nvSpPr>
          <p:cNvPr id="6148" name="Rectangle 3"/>
          <p:cNvSpPr>
            <a:spLocks noGrp="1" noChangeArrowheads="1"/>
          </p:cNvSpPr>
          <p:nvPr>
            <p:ph type="body" idx="1"/>
          </p:nvPr>
        </p:nvSpPr>
        <p:spPr>
          <a:xfrm>
            <a:off x="228600" y="1600200"/>
            <a:ext cx="8610600" cy="2438400"/>
          </a:xfrm>
        </p:spPr>
        <p:txBody>
          <a:bodyPr/>
          <a:lstStyle/>
          <a:p>
            <a:pPr marL="0" indent="458788" eaLnBrk="1" hangingPunct="1">
              <a:lnSpc>
                <a:spcPct val="90000"/>
              </a:lnSpc>
              <a:buFontTx/>
              <a:buNone/>
            </a:pPr>
            <a:r>
              <a:rPr lang="en-US" sz="2000" smtClean="0">
                <a:cs typeface="Times New Roman" pitchFamily="18" charset="0"/>
              </a:rPr>
              <a:t> It is important to note that, in the positive and negative dc power supplies, the “positive” and “negative” here are relative.  The voltages for these terminals may have any relationship to ground.  For example, the voltages could be: </a:t>
            </a:r>
          </a:p>
          <a:p>
            <a:pPr marL="0" indent="458788" eaLnBrk="1" hangingPunct="1">
              <a:lnSpc>
                <a:spcPct val="90000"/>
              </a:lnSpc>
            </a:pPr>
            <a:r>
              <a:rPr lang="en-US" sz="2000" smtClean="0">
                <a:cs typeface="Times New Roman" pitchFamily="18" charset="0"/>
              </a:rPr>
              <a:t>+15[V] and ground,</a:t>
            </a:r>
          </a:p>
          <a:p>
            <a:pPr marL="0" indent="458788" eaLnBrk="1" hangingPunct="1">
              <a:lnSpc>
                <a:spcPct val="90000"/>
              </a:lnSpc>
            </a:pPr>
            <a:r>
              <a:rPr lang="en-US" sz="2000" smtClean="0">
                <a:cs typeface="Times New Roman" pitchFamily="18" charset="0"/>
              </a:rPr>
              <a:t>ground and  -15[V],</a:t>
            </a:r>
          </a:p>
          <a:p>
            <a:pPr marL="0" indent="458788" eaLnBrk="1" hangingPunct="1">
              <a:lnSpc>
                <a:spcPct val="90000"/>
              </a:lnSpc>
            </a:pPr>
            <a:r>
              <a:rPr lang="en-US" sz="2000" smtClean="0">
                <a:cs typeface="Times New Roman" pitchFamily="18" charset="0"/>
              </a:rPr>
              <a:t>+15[V] and  -15[V], or </a:t>
            </a:r>
          </a:p>
          <a:p>
            <a:pPr marL="0" indent="458788" eaLnBrk="1" hangingPunct="1">
              <a:lnSpc>
                <a:spcPct val="90000"/>
              </a:lnSpc>
            </a:pPr>
            <a:r>
              <a:rPr lang="en-US" sz="2000" smtClean="0">
                <a:cs typeface="Times New Roman" pitchFamily="18" charset="0"/>
              </a:rPr>
              <a:t>+15[V] and +5[V].  </a:t>
            </a:r>
          </a:p>
          <a:p>
            <a:pPr marL="0" indent="458788" eaLnBrk="1" hangingPunct="1">
              <a:lnSpc>
                <a:spcPct val="90000"/>
              </a:lnSpc>
              <a:buFontTx/>
              <a:buNone/>
            </a:pPr>
            <a:endParaRPr lang="en-US" sz="2000" smtClean="0"/>
          </a:p>
        </p:txBody>
      </p:sp>
      <p:sp>
        <p:nvSpPr>
          <p:cNvPr id="6149" name="Text Box 4"/>
          <p:cNvSpPr txBox="1">
            <a:spLocks noChangeArrowheads="1"/>
          </p:cNvSpPr>
          <p:nvPr/>
        </p:nvSpPr>
        <p:spPr bwMode="auto">
          <a:xfrm>
            <a:off x="3581400" y="5867400"/>
            <a:ext cx="5562600" cy="841375"/>
          </a:xfrm>
          <a:prstGeom prst="rect">
            <a:avLst/>
          </a:prstGeom>
          <a:solidFill>
            <a:schemeClr val="accent1"/>
          </a:solidFill>
          <a:ln w="19050">
            <a:solidFill>
              <a:schemeClr val="tx1"/>
            </a:solidFill>
            <a:miter lim="800000"/>
            <a:headEnd/>
            <a:tailEnd/>
          </a:ln>
        </p:spPr>
        <p:txBody>
          <a:bodyPr>
            <a:spAutoFit/>
          </a:bodyPr>
          <a:lstStyle/>
          <a:p>
            <a:pPr algn="ctr" eaLnBrk="0" hangingPunct="0">
              <a:spcBef>
                <a:spcPct val="50000"/>
              </a:spcBef>
            </a:pPr>
            <a:r>
              <a:rPr lang="en-US" sz="2400" dirty="0">
                <a:solidFill>
                  <a:schemeClr val="bg2"/>
                </a:solidFill>
                <a:latin typeface="Times New Roman" pitchFamily="18" charset="0"/>
              </a:rPr>
              <a:t>Complete Schematic Symbol for the Op Amp</a:t>
            </a:r>
          </a:p>
        </p:txBody>
      </p:sp>
      <p:graphicFrame>
        <p:nvGraphicFramePr>
          <p:cNvPr id="6146" name="Object 5"/>
          <p:cNvGraphicFramePr>
            <a:graphicFrameLocks noChangeAspect="1"/>
          </p:cNvGraphicFramePr>
          <p:nvPr>
            <p:extLst>
              <p:ext uri="{D42A27DB-BD31-4B8C-83A1-F6EECF244321}">
                <p14:modId xmlns:p14="http://schemas.microsoft.com/office/powerpoint/2010/main" val="587645637"/>
              </p:ext>
            </p:extLst>
          </p:nvPr>
        </p:nvGraphicFramePr>
        <p:xfrm>
          <a:off x="3581400" y="2743200"/>
          <a:ext cx="5562600" cy="3098800"/>
        </p:xfrm>
        <a:graphic>
          <a:graphicData uri="http://schemas.openxmlformats.org/presentationml/2006/ole">
            <mc:AlternateContent xmlns:mc="http://schemas.openxmlformats.org/markup-compatibility/2006">
              <mc:Choice xmlns:v="urn:schemas-microsoft-com:vml" Requires="v">
                <p:oleObj spid="_x0000_s6155" name="VISIO" r:id="rId4" imgW="4257720" imgH="2371680" progId="">
                  <p:embed/>
                </p:oleObj>
              </mc:Choice>
              <mc:Fallback>
                <p:oleObj name="VISIO" r:id="rId4" imgW="4257720" imgH="2371680" progId="">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1400" y="2743200"/>
                        <a:ext cx="5562600" cy="3098800"/>
                      </a:xfrm>
                      <a:prstGeom prst="rect">
                        <a:avLst/>
                      </a:prstGeom>
                      <a:solidFill>
                        <a:schemeClr val="accent1"/>
                      </a:solidFill>
                      <a:ln w="19050">
                        <a:solidFill>
                          <a:schemeClr val="tx1"/>
                        </a:solidFill>
                        <a:miter lim="800000"/>
                        <a:headEnd/>
                        <a:tailEnd/>
                      </a:ln>
                      <a:effectLst/>
                      <a:extLst/>
                    </p:spPr>
                  </p:pic>
                </p:oleObj>
              </mc:Fallback>
            </mc:AlternateContent>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609600" y="304800"/>
            <a:ext cx="7772400" cy="1143000"/>
          </a:xfrm>
        </p:spPr>
        <p:txBody>
          <a:bodyPr/>
          <a:lstStyle/>
          <a:p>
            <a:pPr eaLnBrk="1" hangingPunct="1"/>
            <a:r>
              <a:rPr lang="en-US" sz="4000" smtClean="0"/>
              <a:t>Op Amps: </a:t>
            </a:r>
            <a:br>
              <a:rPr lang="en-US" sz="4000" smtClean="0"/>
            </a:br>
            <a:r>
              <a:rPr lang="en-US" sz="4000" smtClean="0"/>
              <a:t>A Structural Definition</a:t>
            </a:r>
          </a:p>
        </p:txBody>
      </p:sp>
      <p:sp>
        <p:nvSpPr>
          <p:cNvPr id="7172" name="Rectangle 3"/>
          <p:cNvSpPr>
            <a:spLocks noGrp="1" noChangeArrowheads="1"/>
          </p:cNvSpPr>
          <p:nvPr>
            <p:ph type="body" idx="1"/>
          </p:nvPr>
        </p:nvSpPr>
        <p:spPr>
          <a:xfrm>
            <a:off x="228600" y="1600200"/>
            <a:ext cx="8610600" cy="1600200"/>
          </a:xfrm>
        </p:spPr>
        <p:txBody>
          <a:bodyPr/>
          <a:lstStyle/>
          <a:p>
            <a:pPr marL="0" indent="458788" eaLnBrk="1" hangingPunct="1">
              <a:buFontTx/>
              <a:buNone/>
            </a:pPr>
            <a:r>
              <a:rPr lang="en-US" sz="2000" smtClean="0">
                <a:cs typeface="Times New Roman" pitchFamily="18" charset="0"/>
              </a:rPr>
              <a:t> Actually, most op amps have at least two more terminals for use in correcting for some of the non-ideal characteristics of the op amp.  However, for this course, we will assume that our op amps are ideal, and will not use these additional terminals.</a:t>
            </a:r>
            <a:endParaRPr lang="en-US" sz="2000" smtClean="0"/>
          </a:p>
        </p:txBody>
      </p:sp>
      <p:sp>
        <p:nvSpPr>
          <p:cNvPr id="7173" name="Text Box 4"/>
          <p:cNvSpPr txBox="1">
            <a:spLocks noChangeArrowheads="1"/>
          </p:cNvSpPr>
          <p:nvPr/>
        </p:nvSpPr>
        <p:spPr bwMode="auto">
          <a:xfrm>
            <a:off x="3200400" y="6381750"/>
            <a:ext cx="5943600" cy="476250"/>
          </a:xfrm>
          <a:prstGeom prst="rect">
            <a:avLst/>
          </a:prstGeom>
          <a:solidFill>
            <a:schemeClr val="accent1"/>
          </a:solidFill>
          <a:ln w="19050">
            <a:solidFill>
              <a:schemeClr val="tx1"/>
            </a:solidFill>
            <a:miter lim="800000"/>
            <a:headEnd/>
            <a:tailEnd/>
          </a:ln>
        </p:spPr>
        <p:txBody>
          <a:bodyPr>
            <a:spAutoFit/>
          </a:bodyPr>
          <a:lstStyle/>
          <a:p>
            <a:pPr algn="ctr" eaLnBrk="0" hangingPunct="0">
              <a:spcBef>
                <a:spcPct val="50000"/>
              </a:spcBef>
            </a:pPr>
            <a:r>
              <a:rPr lang="en-US" sz="2400" dirty="0">
                <a:solidFill>
                  <a:schemeClr val="bg2"/>
                </a:solidFill>
                <a:latin typeface="Times New Roman" pitchFamily="18" charset="0"/>
              </a:rPr>
              <a:t>Complete Schematic Symbol for the Op Amp</a:t>
            </a:r>
          </a:p>
        </p:txBody>
      </p:sp>
      <p:graphicFrame>
        <p:nvGraphicFramePr>
          <p:cNvPr id="7170" name="Object 5"/>
          <p:cNvGraphicFramePr>
            <a:graphicFrameLocks noChangeAspect="1"/>
          </p:cNvGraphicFramePr>
          <p:nvPr>
            <p:extLst>
              <p:ext uri="{D42A27DB-BD31-4B8C-83A1-F6EECF244321}">
                <p14:modId xmlns:p14="http://schemas.microsoft.com/office/powerpoint/2010/main" val="3981678865"/>
              </p:ext>
            </p:extLst>
          </p:nvPr>
        </p:nvGraphicFramePr>
        <p:xfrm>
          <a:off x="3200400" y="3022600"/>
          <a:ext cx="5943600" cy="3311525"/>
        </p:xfrm>
        <a:graphic>
          <a:graphicData uri="http://schemas.openxmlformats.org/presentationml/2006/ole">
            <mc:AlternateContent xmlns:mc="http://schemas.openxmlformats.org/markup-compatibility/2006">
              <mc:Choice xmlns:v="urn:schemas-microsoft-com:vml" Requires="v">
                <p:oleObj spid="_x0000_s7179" name="VISIO" r:id="rId4" imgW="4257720" imgH="2371680" progId="">
                  <p:embed/>
                </p:oleObj>
              </mc:Choice>
              <mc:Fallback>
                <p:oleObj name="VISIO" r:id="rId4" imgW="4257720" imgH="2371680" progId="">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0400" y="3022600"/>
                        <a:ext cx="5943600" cy="3311525"/>
                      </a:xfrm>
                      <a:prstGeom prst="rect">
                        <a:avLst/>
                      </a:prstGeom>
                      <a:solidFill>
                        <a:schemeClr val="accent1"/>
                      </a:solidFill>
                      <a:ln w="19050">
                        <a:solidFill>
                          <a:schemeClr val="tx1"/>
                        </a:solidFill>
                        <a:miter lim="800000"/>
                        <a:headEnd/>
                        <a:tailEnd/>
                      </a:ln>
                      <a:effectLst/>
                      <a:extLst/>
                    </p:spPr>
                  </p:pic>
                </p:oleObj>
              </mc:Fallback>
            </mc:AlternateContent>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Pulse">
  <a:themeElements>
    <a:clrScheme name="Pulse 2">
      <a:dk1>
        <a:srgbClr val="000000"/>
      </a:dk1>
      <a:lt1>
        <a:srgbClr val="FFFFFF"/>
      </a:lt1>
      <a:dk2>
        <a:srgbClr val="000066"/>
      </a:dk2>
      <a:lt2>
        <a:srgbClr val="FFCC66"/>
      </a:lt2>
      <a:accent1>
        <a:srgbClr val="FF9900"/>
      </a:accent1>
      <a:accent2>
        <a:srgbClr val="000044"/>
      </a:accent2>
      <a:accent3>
        <a:srgbClr val="AAAAB8"/>
      </a:accent3>
      <a:accent4>
        <a:srgbClr val="DADADA"/>
      </a:accent4>
      <a:accent5>
        <a:srgbClr val="FFCAAA"/>
      </a:accent5>
      <a:accent6>
        <a:srgbClr val="00003D"/>
      </a:accent6>
      <a:hlink>
        <a:srgbClr val="3366FF"/>
      </a:hlink>
      <a:folHlink>
        <a:srgbClr val="FFFF00"/>
      </a:folHlink>
    </a:clrScheme>
    <a:fontScheme name="Puls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Pulse 1">
        <a:dk1>
          <a:srgbClr val="000000"/>
        </a:dk1>
        <a:lt1>
          <a:srgbClr val="CCECFF"/>
        </a:lt1>
        <a:dk2>
          <a:srgbClr val="000066"/>
        </a:dk2>
        <a:lt2>
          <a:srgbClr val="6699FF"/>
        </a:lt2>
        <a:accent1>
          <a:srgbClr val="33CCCC"/>
        </a:accent1>
        <a:accent2>
          <a:srgbClr val="0099FF"/>
        </a:accent2>
        <a:accent3>
          <a:srgbClr val="E2F4FF"/>
        </a:accent3>
        <a:accent4>
          <a:srgbClr val="000000"/>
        </a:accent4>
        <a:accent5>
          <a:srgbClr val="ADE2E2"/>
        </a:accent5>
        <a:accent6>
          <a:srgbClr val="008AE7"/>
        </a:accent6>
        <a:hlink>
          <a:srgbClr val="FFFFFF"/>
        </a:hlink>
        <a:folHlink>
          <a:srgbClr val="3366FF"/>
        </a:folHlink>
      </a:clrScheme>
      <a:clrMap bg1="lt1" tx1="dk1" bg2="lt2" tx2="dk2" accent1="accent1" accent2="accent2" accent3="accent3" accent4="accent4" accent5="accent5" accent6="accent6" hlink="hlink" folHlink="folHlink"/>
    </a:extraClrScheme>
    <a:extraClrScheme>
      <a:clrScheme name="Pulse 2">
        <a:dk1>
          <a:srgbClr val="000000"/>
        </a:dk1>
        <a:lt1>
          <a:srgbClr val="FFFFFF"/>
        </a:lt1>
        <a:dk2>
          <a:srgbClr val="000066"/>
        </a:dk2>
        <a:lt2>
          <a:srgbClr val="FFCC66"/>
        </a:lt2>
        <a:accent1>
          <a:srgbClr val="FF9900"/>
        </a:accent1>
        <a:accent2>
          <a:srgbClr val="000044"/>
        </a:accent2>
        <a:accent3>
          <a:srgbClr val="AAAAB8"/>
        </a:accent3>
        <a:accent4>
          <a:srgbClr val="DADADA"/>
        </a:accent4>
        <a:accent5>
          <a:srgbClr val="FFCAAA"/>
        </a:accent5>
        <a:accent6>
          <a:srgbClr val="00003D"/>
        </a:accent6>
        <a:hlink>
          <a:srgbClr val="3366FF"/>
        </a:hlink>
        <a:folHlink>
          <a:srgbClr val="FFFF00"/>
        </a:folHlink>
      </a:clrScheme>
      <a:clrMap bg1="dk2" tx1="lt1" bg2="dk1" tx2="lt2" accent1="accent1" accent2="accent2" accent3="accent3" accent4="accent4" accent5="accent5" accent6="accent6" hlink="hlink" folHlink="folHlink"/>
    </a:extraClrScheme>
    <a:extraClrScheme>
      <a:clrScheme name="Pulse 3">
        <a:dk1>
          <a:srgbClr val="000000"/>
        </a:dk1>
        <a:lt1>
          <a:srgbClr val="FFFFFF"/>
        </a:lt1>
        <a:dk2>
          <a:srgbClr val="000000"/>
        </a:dk2>
        <a:lt2>
          <a:srgbClr val="DDDDDD"/>
        </a:lt2>
        <a:accent1>
          <a:srgbClr val="CBCBCB"/>
        </a:accent1>
        <a:accent2>
          <a:srgbClr val="C0C0C0"/>
        </a:accent2>
        <a:accent3>
          <a:srgbClr val="FFFFFF"/>
        </a:accent3>
        <a:accent4>
          <a:srgbClr val="000000"/>
        </a:accent4>
        <a:accent5>
          <a:srgbClr val="E2E2E2"/>
        </a:accent5>
        <a:accent6>
          <a:srgbClr val="AEAEAE"/>
        </a:accent6>
        <a:hlink>
          <a:srgbClr val="4D4D4D"/>
        </a:hlink>
        <a:folHlink>
          <a:srgbClr val="868686"/>
        </a:folHlink>
      </a:clrScheme>
      <a:clrMap bg1="lt1" tx1="dk1" bg2="lt2" tx2="dk2" accent1="accent1" accent2="accent2" accent3="accent3" accent4="accent4" accent5="accent5" accent6="accent6" hlink="hlink" folHlink="folHlink"/>
    </a:extraClrScheme>
    <a:extraClrScheme>
      <a:clrScheme name="Pulse 4">
        <a:dk1>
          <a:srgbClr val="000000"/>
        </a:dk1>
        <a:lt1>
          <a:srgbClr val="FFFFFF"/>
        </a:lt1>
        <a:dk2>
          <a:srgbClr val="660033"/>
        </a:dk2>
        <a:lt2>
          <a:srgbClr val="FFCC66"/>
        </a:lt2>
        <a:accent1>
          <a:srgbClr val="FF9900"/>
        </a:accent1>
        <a:accent2>
          <a:srgbClr val="440022"/>
        </a:accent2>
        <a:accent3>
          <a:srgbClr val="B8AAAD"/>
        </a:accent3>
        <a:accent4>
          <a:srgbClr val="DADADA"/>
        </a:accent4>
        <a:accent5>
          <a:srgbClr val="FFCAAA"/>
        </a:accent5>
        <a:accent6>
          <a:srgbClr val="3D001E"/>
        </a:accent6>
        <a:hlink>
          <a:srgbClr val="B20059"/>
        </a:hlink>
        <a:folHlink>
          <a:srgbClr val="FF6699"/>
        </a:folHlink>
      </a:clrScheme>
      <a:clrMap bg1="dk2" tx1="lt1" bg2="dk1" tx2="lt2" accent1="accent1" accent2="accent2" accent3="accent3" accent4="accent4" accent5="accent5" accent6="accent6" hlink="hlink" folHlink="folHlink"/>
    </a:extraClrScheme>
    <a:extraClrScheme>
      <a:clrScheme name="Pulse 5">
        <a:dk1>
          <a:srgbClr val="000000"/>
        </a:dk1>
        <a:lt1>
          <a:srgbClr val="FFFFFF"/>
        </a:lt1>
        <a:dk2>
          <a:srgbClr val="663300"/>
        </a:dk2>
        <a:lt2>
          <a:srgbClr val="FFCC66"/>
        </a:lt2>
        <a:accent1>
          <a:srgbClr val="FF9900"/>
        </a:accent1>
        <a:accent2>
          <a:srgbClr val="361B00"/>
        </a:accent2>
        <a:accent3>
          <a:srgbClr val="B8ADAA"/>
        </a:accent3>
        <a:accent4>
          <a:srgbClr val="DADADA"/>
        </a:accent4>
        <a:accent5>
          <a:srgbClr val="FFCAAA"/>
        </a:accent5>
        <a:accent6>
          <a:srgbClr val="301700"/>
        </a:accent6>
        <a:hlink>
          <a:srgbClr val="996633"/>
        </a:hlink>
        <a:folHlink>
          <a:srgbClr val="FF6699"/>
        </a:folHlink>
      </a:clrScheme>
      <a:clrMap bg1="dk2" tx1="lt1" bg2="dk1" tx2="lt2" accent1="accent1" accent2="accent2" accent3="accent3" accent4="accent4" accent5="accent5" accent6="accent6" hlink="hlink" folHlink="folHlink"/>
    </a:extraClrScheme>
    <a:extraClrScheme>
      <a:clrScheme name="Pulse 6">
        <a:dk1>
          <a:srgbClr val="000000"/>
        </a:dk1>
        <a:lt1>
          <a:srgbClr val="FFFFFF"/>
        </a:lt1>
        <a:dk2>
          <a:srgbClr val="003300"/>
        </a:dk2>
        <a:lt2>
          <a:srgbClr val="FFCC66"/>
        </a:lt2>
        <a:accent1>
          <a:srgbClr val="CC9900"/>
        </a:accent1>
        <a:accent2>
          <a:srgbClr val="001600"/>
        </a:accent2>
        <a:accent3>
          <a:srgbClr val="AAADAA"/>
        </a:accent3>
        <a:accent4>
          <a:srgbClr val="DADADA"/>
        </a:accent4>
        <a:accent5>
          <a:srgbClr val="E2CAAA"/>
        </a:accent5>
        <a:accent6>
          <a:srgbClr val="001300"/>
        </a:accent6>
        <a:hlink>
          <a:srgbClr val="006600"/>
        </a:hlink>
        <a:folHlink>
          <a:srgbClr val="009999"/>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D:\Program Files\Microsoft Office\Templates\Presentation Designs\Pulse.pot</Template>
  <TotalTime>1752</TotalTime>
  <Pages>13</Pages>
  <Words>3308</Words>
  <Application>Microsoft Office PowerPoint</Application>
  <PresentationFormat>On-screen Show (4:3)</PresentationFormat>
  <Paragraphs>210</Paragraphs>
  <Slides>58</Slides>
  <Notes>58</Notes>
  <HiddenSlides>0</HiddenSlides>
  <MMClips>0</MMClips>
  <ScaleCrop>false</ScaleCrop>
  <HeadingPairs>
    <vt:vector size="6" baseType="variant">
      <vt:variant>
        <vt:lpstr>Theme</vt:lpstr>
      </vt:variant>
      <vt:variant>
        <vt:i4>1</vt:i4>
      </vt:variant>
      <vt:variant>
        <vt:lpstr>Embedded OLE Servers</vt:lpstr>
      </vt:variant>
      <vt:variant>
        <vt:i4>4</vt:i4>
      </vt:variant>
      <vt:variant>
        <vt:lpstr>Slide Titles</vt:lpstr>
      </vt:variant>
      <vt:variant>
        <vt:i4>58</vt:i4>
      </vt:variant>
    </vt:vector>
  </HeadingPairs>
  <TitlesOfParts>
    <vt:vector size="63" baseType="lpstr">
      <vt:lpstr>Pulse</vt:lpstr>
      <vt:lpstr>VISIO</vt:lpstr>
      <vt:lpstr>Microsoft Visio Drawing</vt:lpstr>
      <vt:lpstr>Microsoft Equation 3.0</vt:lpstr>
      <vt:lpstr>Equation</vt:lpstr>
      <vt:lpstr>ECE 3355 Electronics</vt:lpstr>
      <vt:lpstr>Overview of this Part  Fundamentals of Operational Amplifiers</vt:lpstr>
      <vt:lpstr>Operational Amplifiers  (Op Amps)</vt:lpstr>
      <vt:lpstr>Op Amps:  A Structural Definition</vt:lpstr>
      <vt:lpstr>Op Amps:  A Structural Definition</vt:lpstr>
      <vt:lpstr>Op Amps:  A Structural Definition</vt:lpstr>
      <vt:lpstr>Op Amps:  A Structural Definition</vt:lpstr>
      <vt:lpstr>Op Amps:  A Structural Definition</vt:lpstr>
      <vt:lpstr>Op Amps:  A Structural Definition</vt:lpstr>
      <vt:lpstr>Op Amps:  A Functional Definition</vt:lpstr>
      <vt:lpstr>Op Amps:  A Functional Definition</vt:lpstr>
      <vt:lpstr>Op Amps:  A Functional Definition</vt:lpstr>
      <vt:lpstr>Op Amps:  A Functional Definition</vt:lpstr>
      <vt:lpstr>Op Amps:  A Functional Definition</vt:lpstr>
      <vt:lpstr>Op Amps:  A Functional Definition</vt:lpstr>
      <vt:lpstr>Solving Op-Amp Circuits </vt:lpstr>
      <vt:lpstr>PowerPoint Presentation</vt:lpstr>
      <vt:lpstr>First Assumption </vt:lpstr>
      <vt:lpstr>Second Assumption </vt:lpstr>
      <vt:lpstr>Is This Reasonable? </vt:lpstr>
      <vt:lpstr>Is This Reasonable? Yes!</vt:lpstr>
      <vt:lpstr>Negative Feedback – Signal Flow Diagrams</vt:lpstr>
      <vt:lpstr>Negative Feedback – Signal Flow Diagrams</vt:lpstr>
      <vt:lpstr>Negative Feedback – Definition</vt:lpstr>
      <vt:lpstr>Negative Feedback – Notes</vt:lpstr>
      <vt:lpstr>Gain with Negative Feedback</vt:lpstr>
      <vt:lpstr>Gain with Negative Feedback</vt:lpstr>
      <vt:lpstr>Gain with Negative Feedback</vt:lpstr>
      <vt:lpstr>Gain with Negative Feedback</vt:lpstr>
      <vt:lpstr>Gain with Negative Feedback</vt:lpstr>
      <vt:lpstr>How do we use this?</vt:lpstr>
      <vt:lpstr>Solving Op Amp Circuits</vt:lpstr>
      <vt:lpstr>Negative Feedback Identification</vt:lpstr>
      <vt:lpstr>Negative Feedback Identification</vt:lpstr>
      <vt:lpstr>PowerPoint Presentation</vt:lpstr>
      <vt:lpstr>Negative Feedback Identification</vt:lpstr>
      <vt:lpstr>Inverting Configuration of the Op Amp</vt:lpstr>
      <vt:lpstr>Inverting Configuration of the Op Amp</vt:lpstr>
      <vt:lpstr>Inverting Configuration of the Op Amp</vt:lpstr>
      <vt:lpstr>Inverting Configuration of the Op Amp</vt:lpstr>
      <vt:lpstr>Gain for the Inverting Configuration</vt:lpstr>
      <vt:lpstr>Gain for the Inverting Configuration</vt:lpstr>
      <vt:lpstr>Gain for the Inverting Configuration</vt:lpstr>
      <vt:lpstr>Gain for the Inverting Configuration</vt:lpstr>
      <vt:lpstr>Gain for the Inverting Configuration</vt:lpstr>
      <vt:lpstr>Gain for the Inverting Configuration</vt:lpstr>
      <vt:lpstr>Input Resistance for the Inverting Configuration</vt:lpstr>
      <vt:lpstr>Input Resistance for the Inverting Configuration</vt:lpstr>
      <vt:lpstr>Output Resistance for the Inverting Configuration</vt:lpstr>
      <vt:lpstr>Output Resistance for the Inverting Configuration</vt:lpstr>
      <vt:lpstr>Output Resistance for the Inverting Configuration</vt:lpstr>
      <vt:lpstr>Output Resistance for the Inverting Configuration</vt:lpstr>
      <vt:lpstr>Output Resistance for the Inverting Configuration</vt:lpstr>
      <vt:lpstr>Output Resistance for the Inverting Configuration</vt:lpstr>
      <vt:lpstr>Output Resistance for the Inverting Configuration</vt:lpstr>
      <vt:lpstr>Testing the Virtual Short Assumption</vt:lpstr>
      <vt:lpstr>Testing the Virtual Short Assumption</vt:lpstr>
      <vt:lpstr>Is This Assumption Really Valid?</vt:lpstr>
    </vt:vector>
  </TitlesOfParts>
  <Company>Dept. of ECE, University of Houston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ECE 3355 Electronics Lecture Set #4</dc:title>
  <dc:subject>Operational Amplifiers</dc:subject>
  <dc:creator>Dr. Dave Shattuck</dc:creator>
  <cp:lastModifiedBy>Shattuck, David P</cp:lastModifiedBy>
  <cp:revision>164</cp:revision>
  <dcterms:created xsi:type="dcterms:W3CDTF">1998-01-22T10:48:04Z</dcterms:created>
  <dcterms:modified xsi:type="dcterms:W3CDTF">2017-02-23T16:31:09Z</dcterms:modified>
</cp:coreProperties>
</file>