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4"/>
  </p:notesMasterIdLst>
  <p:handoutMasterIdLst>
    <p:handoutMasterId r:id="rId105"/>
  </p:handoutMasterIdLst>
  <p:sldIdLst>
    <p:sldId id="256" r:id="rId2"/>
    <p:sldId id="257" r:id="rId3"/>
    <p:sldId id="258" r:id="rId4"/>
    <p:sldId id="260" r:id="rId5"/>
    <p:sldId id="314" r:id="rId6"/>
    <p:sldId id="315" r:id="rId7"/>
    <p:sldId id="316" r:id="rId8"/>
    <p:sldId id="317" r:id="rId9"/>
    <p:sldId id="318" r:id="rId10"/>
    <p:sldId id="320" r:id="rId11"/>
    <p:sldId id="321" r:id="rId12"/>
    <p:sldId id="322" r:id="rId13"/>
    <p:sldId id="323" r:id="rId14"/>
    <p:sldId id="324" r:id="rId15"/>
    <p:sldId id="319" r:id="rId16"/>
    <p:sldId id="325" r:id="rId17"/>
    <p:sldId id="326" r:id="rId18"/>
    <p:sldId id="327" r:id="rId19"/>
    <p:sldId id="328" r:id="rId20"/>
    <p:sldId id="329" r:id="rId21"/>
    <p:sldId id="330" r:id="rId22"/>
    <p:sldId id="331" r:id="rId23"/>
    <p:sldId id="332" r:id="rId24"/>
    <p:sldId id="333" r:id="rId25"/>
    <p:sldId id="313" r:id="rId26"/>
    <p:sldId id="334" r:id="rId27"/>
    <p:sldId id="335" r:id="rId28"/>
    <p:sldId id="336" r:id="rId29"/>
    <p:sldId id="337" r:id="rId30"/>
    <p:sldId id="338" r:id="rId31"/>
    <p:sldId id="355" r:id="rId32"/>
    <p:sldId id="354" r:id="rId33"/>
    <p:sldId id="339" r:id="rId34"/>
    <p:sldId id="340" r:id="rId35"/>
    <p:sldId id="341" r:id="rId36"/>
    <p:sldId id="343" r:id="rId37"/>
    <p:sldId id="342" r:id="rId38"/>
    <p:sldId id="344" r:id="rId39"/>
    <p:sldId id="345" r:id="rId40"/>
    <p:sldId id="346" r:id="rId41"/>
    <p:sldId id="347" r:id="rId42"/>
    <p:sldId id="348" r:id="rId43"/>
    <p:sldId id="349" r:id="rId44"/>
    <p:sldId id="350" r:id="rId45"/>
    <p:sldId id="351" r:id="rId46"/>
    <p:sldId id="352" r:id="rId47"/>
    <p:sldId id="353" r:id="rId48"/>
    <p:sldId id="356" r:id="rId49"/>
    <p:sldId id="358" r:id="rId50"/>
    <p:sldId id="361" r:id="rId51"/>
    <p:sldId id="360" r:id="rId52"/>
    <p:sldId id="359"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409" r:id="rId67"/>
    <p:sldId id="410" r:id="rId68"/>
    <p:sldId id="411" r:id="rId69"/>
    <p:sldId id="412" r:id="rId70"/>
    <p:sldId id="413" r:id="rId71"/>
    <p:sldId id="375" r:id="rId72"/>
    <p:sldId id="376" r:id="rId73"/>
    <p:sldId id="388" r:id="rId74"/>
    <p:sldId id="378" r:id="rId75"/>
    <p:sldId id="379" r:id="rId76"/>
    <p:sldId id="380" r:id="rId77"/>
    <p:sldId id="381" r:id="rId78"/>
    <p:sldId id="382" r:id="rId79"/>
    <p:sldId id="383" r:id="rId80"/>
    <p:sldId id="385" r:id="rId81"/>
    <p:sldId id="386" r:id="rId82"/>
    <p:sldId id="387" r:id="rId83"/>
    <p:sldId id="389" r:id="rId84"/>
    <p:sldId id="390" r:id="rId85"/>
    <p:sldId id="391" r:id="rId86"/>
    <p:sldId id="392" r:id="rId87"/>
    <p:sldId id="393" r:id="rId88"/>
    <p:sldId id="394" r:id="rId89"/>
    <p:sldId id="395" r:id="rId90"/>
    <p:sldId id="396" r:id="rId91"/>
    <p:sldId id="397" r:id="rId92"/>
    <p:sldId id="398" r:id="rId93"/>
    <p:sldId id="399" r:id="rId94"/>
    <p:sldId id="400" r:id="rId95"/>
    <p:sldId id="401" r:id="rId96"/>
    <p:sldId id="402" r:id="rId97"/>
    <p:sldId id="403" r:id="rId98"/>
    <p:sldId id="404" r:id="rId99"/>
    <p:sldId id="405" r:id="rId100"/>
    <p:sldId id="406" r:id="rId101"/>
    <p:sldId id="407" r:id="rId102"/>
    <p:sldId id="408" r:id="rId103"/>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pitchFamily="34" charset="0"/>
        <a:ea typeface="+mn-ea"/>
        <a:cs typeface="+mn-cs"/>
      </a:defRPr>
    </a:lvl1pPr>
    <a:lvl2pPr marL="457200" algn="l" rtl="0" fontAlgn="base">
      <a:spcBef>
        <a:spcPct val="0"/>
      </a:spcBef>
      <a:spcAft>
        <a:spcPct val="0"/>
      </a:spcAft>
      <a:defRPr sz="3600" kern="1200">
        <a:solidFill>
          <a:schemeClr val="tx1"/>
        </a:solidFill>
        <a:latin typeface="Arial" pitchFamily="34" charset="0"/>
        <a:ea typeface="+mn-ea"/>
        <a:cs typeface="+mn-cs"/>
      </a:defRPr>
    </a:lvl2pPr>
    <a:lvl3pPr marL="914400" algn="l" rtl="0" fontAlgn="base">
      <a:spcBef>
        <a:spcPct val="0"/>
      </a:spcBef>
      <a:spcAft>
        <a:spcPct val="0"/>
      </a:spcAft>
      <a:defRPr sz="3600" kern="1200">
        <a:solidFill>
          <a:schemeClr val="tx1"/>
        </a:solidFill>
        <a:latin typeface="Arial" pitchFamily="34" charset="0"/>
        <a:ea typeface="+mn-ea"/>
        <a:cs typeface="+mn-cs"/>
      </a:defRPr>
    </a:lvl3pPr>
    <a:lvl4pPr marL="1371600" algn="l" rtl="0" fontAlgn="base">
      <a:spcBef>
        <a:spcPct val="0"/>
      </a:spcBef>
      <a:spcAft>
        <a:spcPct val="0"/>
      </a:spcAft>
      <a:defRPr sz="3600" kern="1200">
        <a:solidFill>
          <a:schemeClr val="tx1"/>
        </a:solidFill>
        <a:latin typeface="Arial" pitchFamily="34" charset="0"/>
        <a:ea typeface="+mn-ea"/>
        <a:cs typeface="+mn-cs"/>
      </a:defRPr>
    </a:lvl4pPr>
    <a:lvl5pPr marL="1828800" algn="l" rtl="0" fontAlgn="base">
      <a:spcBef>
        <a:spcPct val="0"/>
      </a:spcBef>
      <a:spcAft>
        <a:spcPct val="0"/>
      </a:spcAft>
      <a:defRPr sz="3600" kern="1200">
        <a:solidFill>
          <a:schemeClr val="tx1"/>
        </a:solidFill>
        <a:latin typeface="Arial" pitchFamily="34" charset="0"/>
        <a:ea typeface="+mn-ea"/>
        <a:cs typeface="+mn-cs"/>
      </a:defRPr>
    </a:lvl5pPr>
    <a:lvl6pPr marL="2286000" algn="l" defTabSz="914400" rtl="0" eaLnBrk="1" latinLnBrk="0" hangingPunct="1">
      <a:defRPr sz="3600" kern="1200">
        <a:solidFill>
          <a:schemeClr val="tx1"/>
        </a:solidFill>
        <a:latin typeface="Arial" pitchFamily="34" charset="0"/>
        <a:ea typeface="+mn-ea"/>
        <a:cs typeface="+mn-cs"/>
      </a:defRPr>
    </a:lvl6pPr>
    <a:lvl7pPr marL="2743200" algn="l" defTabSz="914400" rtl="0" eaLnBrk="1" latinLnBrk="0" hangingPunct="1">
      <a:defRPr sz="3600" kern="1200">
        <a:solidFill>
          <a:schemeClr val="tx1"/>
        </a:solidFill>
        <a:latin typeface="Arial" pitchFamily="34" charset="0"/>
        <a:ea typeface="+mn-ea"/>
        <a:cs typeface="+mn-cs"/>
      </a:defRPr>
    </a:lvl7pPr>
    <a:lvl8pPr marL="3200400" algn="l" defTabSz="914400" rtl="0" eaLnBrk="1" latinLnBrk="0" hangingPunct="1">
      <a:defRPr sz="3600" kern="1200">
        <a:solidFill>
          <a:schemeClr val="tx1"/>
        </a:solidFill>
        <a:latin typeface="Arial" pitchFamily="34" charset="0"/>
        <a:ea typeface="+mn-ea"/>
        <a:cs typeface="+mn-cs"/>
      </a:defRPr>
    </a:lvl8pPr>
    <a:lvl9pPr marL="3657600" algn="l" defTabSz="914400" rtl="0" eaLnBrk="1" latinLnBrk="0" hangingPunct="1">
      <a:defRPr sz="36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69" autoAdjust="0"/>
    <p:restoredTop sz="90929"/>
  </p:normalViewPr>
  <p:slideViewPr>
    <p:cSldViewPr>
      <p:cViewPr>
        <p:scale>
          <a:sx n="90" d="100"/>
          <a:sy n="90" d="100"/>
        </p:scale>
        <p:origin x="-246"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8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282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2755464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ln/>
        </p:spPr>
        <p:txBody>
          <a:bodyPr/>
          <a:lstStyle/>
          <a:p>
            <a:endParaRPr lang="en-US"/>
          </a:p>
        </p:txBody>
      </p:sp>
      <p:sp>
        <p:nvSpPr>
          <p:cNvPr id="5123"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14098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You can click on the blue text to jump to the subject that you want to learn about now.</a:t>
            </a:r>
          </a:p>
        </p:txBody>
      </p:sp>
    </p:spTree>
    <p:extLst>
      <p:ext uri="{BB962C8B-B14F-4D97-AF65-F5344CB8AC3E}">
        <p14:creationId xmlns:p14="http://schemas.microsoft.com/office/powerpoint/2010/main" val="341210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1104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23803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0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48818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482" name="Group 2"/>
          <p:cNvGrpSpPr>
            <a:grpSpLocks/>
          </p:cNvGrpSpPr>
          <p:nvPr/>
        </p:nvGrpSpPr>
        <p:grpSpPr bwMode="auto">
          <a:xfrm>
            <a:off x="-9525" y="-20638"/>
            <a:ext cx="9153525" cy="6878638"/>
            <a:chOff x="-6" y="-13"/>
            <a:chExt cx="5766" cy="4333"/>
          </a:xfrm>
        </p:grpSpPr>
        <p:sp>
          <p:nvSpPr>
            <p:cNvPr id="20483"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US"/>
            </a:p>
          </p:txBody>
        </p:sp>
        <p:sp>
          <p:nvSpPr>
            <p:cNvPr id="20484"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US"/>
            </a:p>
          </p:txBody>
        </p:sp>
        <p:sp>
          <p:nvSpPr>
            <p:cNvPr id="20485"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20486"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20487"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20488"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20489"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20490"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20491"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US"/>
            </a:p>
          </p:txBody>
        </p:sp>
      </p:grpSp>
      <p:sp>
        <p:nvSpPr>
          <p:cNvPr id="20492" name="Rectangle 12"/>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20493"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494" name="Rectangle 14"/>
          <p:cNvSpPr>
            <a:spLocks noGrp="1" noChangeArrowheads="1"/>
          </p:cNvSpPr>
          <p:nvPr>
            <p:ph type="dt" sz="quarter" idx="2"/>
          </p:nvPr>
        </p:nvSpPr>
        <p:spPr/>
        <p:txBody>
          <a:bodyPr/>
          <a:lstStyle>
            <a:lvl1pPr>
              <a:defRPr/>
            </a:lvl1pPr>
          </a:lstStyle>
          <a:p>
            <a:endParaRPr lang="en-US"/>
          </a:p>
        </p:txBody>
      </p:sp>
      <p:sp>
        <p:nvSpPr>
          <p:cNvPr id="20495" name="Rectangle 15"/>
          <p:cNvSpPr>
            <a:spLocks noGrp="1" noChangeArrowheads="1"/>
          </p:cNvSpPr>
          <p:nvPr>
            <p:ph type="ftr" sz="quarter" idx="3"/>
          </p:nvPr>
        </p:nvSpPr>
        <p:spPr/>
        <p:txBody>
          <a:bodyPr/>
          <a:lstStyle>
            <a:lvl1pPr>
              <a:defRPr/>
            </a:lvl1pPr>
          </a:lstStyle>
          <a:p>
            <a:endParaRPr lang="en-US"/>
          </a:p>
        </p:txBody>
      </p:sp>
      <p:sp>
        <p:nvSpPr>
          <p:cNvPr id="20496" name="Rectangle 16"/>
          <p:cNvSpPr>
            <a:spLocks noGrp="1" noChangeArrowheads="1"/>
          </p:cNvSpPr>
          <p:nvPr>
            <p:ph type="sldNum" sz="quarter" idx="4"/>
          </p:nvPr>
        </p:nvSpPr>
        <p:spPr/>
        <p:txBody>
          <a:bodyPr/>
          <a:lstStyle>
            <a:lvl1pPr>
              <a:defRPr/>
            </a:lvl1pPr>
          </a:lstStyle>
          <a:p>
            <a:fld id="{2EBDAE41-7AD8-48E0-A2A6-26AA123594F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59E003-8D58-4141-B4F7-B3689178591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B1B2E8-8226-464E-9123-C0128609F4A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E15F2F-C9A0-4992-BECE-74948154881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A1FC8D-956F-4D20-A7AB-AA6573B85D1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E0D254-4CE9-4FA5-AD54-3C261FE8898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662097B-F354-433D-A8D5-7E748278F13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0D079F3-145B-4F2B-BD49-001E1B7A540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BFE693F-B90A-4C31-AF7C-729B63CAFE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B6972F-F82D-43C2-B766-8DFD126CC6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1D4B38-BB1B-4012-AD96-67989375D96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152400" y="-228600"/>
            <a:ext cx="9153525" cy="6878638"/>
            <a:chOff x="-6" y="-13"/>
            <a:chExt cx="5766" cy="4333"/>
          </a:xfrm>
        </p:grpSpPr>
        <p:sp>
          <p:nvSpPr>
            <p:cNvPr id="19459"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US"/>
            </a:p>
          </p:txBody>
        </p:sp>
        <p:sp>
          <p:nvSpPr>
            <p:cNvPr id="19460"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US"/>
            </a:p>
          </p:txBody>
        </p:sp>
        <p:sp>
          <p:nvSpPr>
            <p:cNvPr id="19461"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9462"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9463"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9464"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9465"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9466"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9467"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US"/>
            </a:p>
          </p:txBody>
        </p:sp>
      </p:grpSp>
      <p:sp>
        <p:nvSpPr>
          <p:cNvPr id="19474" name="Rectangle 18"/>
          <p:cNvSpPr>
            <a:spLocks noChangeArrowheads="1"/>
          </p:cNvSpPr>
          <p:nvPr userDrawn="1"/>
        </p:nvSpPr>
        <p:spPr bwMode="auto">
          <a:xfrm>
            <a:off x="0" y="0"/>
            <a:ext cx="2438400" cy="685800"/>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en-US"/>
          </a:p>
        </p:txBody>
      </p:sp>
      <p:sp>
        <p:nvSpPr>
          <p:cNvPr id="19468" name="Rectangle 1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9"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70"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19471"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9472"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957CE8C5-9723-4194-B7B6-D037894D62A6}" type="slidenum">
              <a:rPr lang="en-US"/>
              <a:pPr/>
              <a:t>‹#›</a:t>
            </a:fld>
            <a:endParaRPr lang="en-US"/>
          </a:p>
        </p:txBody>
      </p:sp>
      <p:graphicFrame>
        <p:nvGraphicFramePr>
          <p:cNvPr id="19473" name="Object 17"/>
          <p:cNvGraphicFramePr>
            <a:graphicFrameLocks noChangeAspect="1"/>
          </p:cNvGraphicFramePr>
          <p:nvPr/>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19491" name="VISIO" r:id="rId14" imgW="2662920" imgH="721080" progId="">
                  <p:embed/>
                </p:oleObj>
              </mc:Choice>
              <mc:Fallback>
                <p:oleObj name="VISIO" r:id="rId14" imgW="2662920" imgH="721080" progId="">
                  <p:embed/>
                  <p:pic>
                    <p:nvPicPr>
                      <p:cNvPr id="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0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48.wmf"/><Relationship Id="rId4" Type="http://schemas.openxmlformats.org/officeDocument/2006/relationships/oleObject" Target="../embeddings/oleObject3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2.png"/><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3.wmf"/><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3.w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1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0.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20.wmf"/></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20.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20.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2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20.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20.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20.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20.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20.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20.wmf"/></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35.wmf"/><Relationship Id="rId4" Type="http://schemas.openxmlformats.org/officeDocument/2006/relationships/oleObject" Target="../embeddings/oleObject31.bin"/></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36.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37.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38.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gi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101" name="Group 5"/>
          <p:cNvGrpSpPr>
            <a:grpSpLocks/>
          </p:cNvGrpSpPr>
          <p:nvPr/>
        </p:nvGrpSpPr>
        <p:grpSpPr bwMode="auto">
          <a:xfrm>
            <a:off x="152400" y="1752600"/>
            <a:ext cx="8840788" cy="1612900"/>
            <a:chOff x="96" y="1104"/>
            <a:chExt cx="5569" cy="1016"/>
          </a:xfrm>
        </p:grpSpPr>
        <p:sp>
          <p:nvSpPr>
            <p:cNvPr id="4098" name="Rectangle 2"/>
            <p:cNvSpPr>
              <a:spLocks noChangeArrowheads="1"/>
            </p:cNvSpPr>
            <p:nvPr/>
          </p:nvSpPr>
          <p:spPr bwMode="auto">
            <a:xfrm>
              <a:off x="96" y="1113"/>
              <a:ext cx="5565" cy="1003"/>
            </a:xfrm>
            <a:prstGeom prst="rect">
              <a:avLst/>
            </a:prstGeom>
            <a:solidFill>
              <a:schemeClr val="accent1"/>
            </a:solidFill>
            <a:ln w="12700">
              <a:noFill/>
              <a:miter lim="800000"/>
              <a:headEnd/>
              <a:tailEnd/>
            </a:ln>
            <a:effectLst>
              <a:outerShdw dist="53882" dir="18900000" algn="ctr" rotWithShape="0">
                <a:srgbClr val="000000"/>
              </a:outerShdw>
            </a:effectLst>
          </p:spPr>
          <p:txBody>
            <a:bodyPr wrap="none" anchor="ctr"/>
            <a:lstStyle/>
            <a:p>
              <a:endParaRPr lang="en-US"/>
            </a:p>
          </p:txBody>
        </p:sp>
        <p:sp>
          <p:nvSpPr>
            <p:cNvPr id="4099" name="Freeform 3"/>
            <p:cNvSpPr>
              <a:spLocks/>
            </p:cNvSpPr>
            <p:nvPr/>
          </p:nvSpPr>
          <p:spPr bwMode="auto">
            <a:xfrm>
              <a:off x="96" y="1104"/>
              <a:ext cx="5569" cy="302"/>
            </a:xfrm>
            <a:custGeom>
              <a:avLst/>
              <a:gdLst/>
              <a:ahLst/>
              <a:cxnLst>
                <a:cxn ang="0">
                  <a:pos x="0" y="301"/>
                </a:cxn>
                <a:cxn ang="0">
                  <a:pos x="0" y="0"/>
                </a:cxn>
                <a:cxn ang="0">
                  <a:pos x="5568" y="0"/>
                </a:cxn>
              </a:cxnLst>
              <a:rect l="0" t="0" r="r" b="b"/>
              <a:pathLst>
                <a:path w="5569" h="302">
                  <a:moveTo>
                    <a:pt x="0" y="301"/>
                  </a:moveTo>
                  <a:lnTo>
                    <a:pt x="0" y="0"/>
                  </a:lnTo>
                  <a:lnTo>
                    <a:pt x="5568" y="0"/>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4100" name="Freeform 4"/>
            <p:cNvSpPr>
              <a:spLocks/>
            </p:cNvSpPr>
            <p:nvPr/>
          </p:nvSpPr>
          <p:spPr bwMode="auto">
            <a:xfrm>
              <a:off x="96" y="1818"/>
              <a:ext cx="5569" cy="302"/>
            </a:xfrm>
            <a:custGeom>
              <a:avLst/>
              <a:gdLst/>
              <a:ahLst/>
              <a:cxnLst>
                <a:cxn ang="0">
                  <a:pos x="5568" y="0"/>
                </a:cxn>
                <a:cxn ang="0">
                  <a:pos x="5568" y="301"/>
                </a:cxn>
                <a:cxn ang="0">
                  <a:pos x="0" y="301"/>
                </a:cxn>
              </a:cxnLst>
              <a:rect l="0" t="0" r="r" b="b"/>
              <a:pathLst>
                <a:path w="5569" h="302">
                  <a:moveTo>
                    <a:pt x="5568" y="0"/>
                  </a:moveTo>
                  <a:lnTo>
                    <a:pt x="5568" y="301"/>
                  </a:lnTo>
                  <a:lnTo>
                    <a:pt x="0" y="301"/>
                  </a:lnTo>
                </a:path>
              </a:pathLst>
            </a:custGeom>
            <a:noFill/>
            <a:ln w="12700" cap="rnd" cmpd="sng">
              <a:solidFill>
                <a:srgbClr val="333333"/>
              </a:solidFill>
              <a:prstDash val="solid"/>
              <a:round/>
              <a:headEnd type="none" w="med" len="med"/>
              <a:tailEnd type="none" w="med" len="med"/>
            </a:ln>
            <a:effectLst/>
          </p:spPr>
          <p:txBody>
            <a:bodyPr/>
            <a:lstStyle/>
            <a:p>
              <a:endParaRPr lang="en-US"/>
            </a:p>
          </p:txBody>
        </p:sp>
      </p:grpSp>
      <p:sp>
        <p:nvSpPr>
          <p:cNvPr id="4102" name="Rectangle 6"/>
          <p:cNvSpPr>
            <a:spLocks noGrp="1" noChangeArrowheads="1"/>
          </p:cNvSpPr>
          <p:nvPr>
            <p:ph type="ctrTitle"/>
          </p:nvPr>
        </p:nvSpPr>
        <p:spPr>
          <a:xfrm>
            <a:off x="685800" y="1981200"/>
            <a:ext cx="7772400" cy="1143000"/>
          </a:xfrm>
          <a:noFill/>
          <a:ln/>
        </p:spPr>
        <p:txBody>
          <a:bodyPr lIns="90488" tIns="44450" rIns="90488" bIns="44450"/>
          <a:lstStyle/>
          <a:p>
            <a:r>
              <a:rPr lang="en-US" dirty="0">
                <a:solidFill>
                  <a:schemeClr val="tx1"/>
                </a:solidFill>
                <a:effectLst>
                  <a:outerShdw blurRad="38100" dist="38100" dir="2700000" algn="tl">
                    <a:srgbClr val="000000"/>
                  </a:outerShdw>
                </a:effectLst>
                <a:latin typeface="Arial Black" pitchFamily="34" charset="0"/>
              </a:rPr>
              <a:t>ECE </a:t>
            </a:r>
            <a:r>
              <a:rPr lang="en-US" dirty="0" smtClean="0">
                <a:solidFill>
                  <a:schemeClr val="tx1"/>
                </a:solidFill>
                <a:effectLst>
                  <a:outerShdw blurRad="38100" dist="38100" dir="2700000" algn="tl">
                    <a:srgbClr val="000000"/>
                  </a:outerShdw>
                </a:effectLst>
                <a:latin typeface="Arial Black" pitchFamily="34" charset="0"/>
              </a:rPr>
              <a:t>3355 </a:t>
            </a:r>
            <a:r>
              <a:rPr lang="en-US" dirty="0">
                <a:solidFill>
                  <a:schemeClr val="tx1"/>
                </a:solidFill>
                <a:effectLst>
                  <a:outerShdw blurRad="38100" dist="38100" dir="2700000" algn="tl">
                    <a:srgbClr val="000000"/>
                  </a:outerShdw>
                </a:effectLst>
                <a:latin typeface="Arial Black" pitchFamily="34" charset="0"/>
              </a:rPr>
              <a:t>Electronics</a:t>
            </a:r>
          </a:p>
        </p:txBody>
      </p:sp>
      <p:sp>
        <p:nvSpPr>
          <p:cNvPr id="4103" name="Rectangle 7"/>
          <p:cNvSpPr>
            <a:spLocks noGrp="1" noChangeArrowheads="1"/>
          </p:cNvSpPr>
          <p:nvPr>
            <p:ph type="subTitle" idx="1"/>
          </p:nvPr>
        </p:nvSpPr>
        <p:spPr>
          <a:xfrm>
            <a:off x="762000" y="3505200"/>
            <a:ext cx="7924800" cy="3048000"/>
          </a:xfrm>
          <a:noFill/>
          <a:ln/>
        </p:spPr>
        <p:txBody>
          <a:bodyPr lIns="90488" tIns="44450" rIns="90488" bIns="44450"/>
          <a:lstStyle/>
          <a:p>
            <a:r>
              <a:rPr lang="en-US" dirty="0"/>
              <a:t>Lecture Notes</a:t>
            </a:r>
          </a:p>
          <a:p>
            <a:r>
              <a:rPr lang="en-US" dirty="0"/>
              <a:t>Set </a:t>
            </a:r>
            <a:r>
              <a:rPr lang="en-US" dirty="0" smtClean="0"/>
              <a:t>5 – Version 36</a:t>
            </a:r>
            <a:endParaRPr lang="en-US" dirty="0"/>
          </a:p>
          <a:p>
            <a:r>
              <a:rPr lang="en-US" dirty="0"/>
              <a:t>Diodes</a:t>
            </a:r>
          </a:p>
          <a:p>
            <a:r>
              <a:rPr lang="en-US" dirty="0"/>
              <a:t>Dr. Dave Shattuck</a:t>
            </a:r>
          </a:p>
          <a:p>
            <a:r>
              <a:rPr lang="en-US" dirty="0"/>
              <a:t>Dept. of ECE, Univ. of Houston</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72387" name="Rectangle 3"/>
          <p:cNvSpPr>
            <a:spLocks noGrp="1" noChangeArrowheads="1"/>
          </p:cNvSpPr>
          <p:nvPr>
            <p:ph type="body" idx="1"/>
          </p:nvPr>
        </p:nvSpPr>
        <p:spPr>
          <a:xfrm>
            <a:off x="685800" y="1600200"/>
            <a:ext cx="8001000" cy="2362200"/>
          </a:xfrm>
        </p:spPr>
        <p:txBody>
          <a:bodyPr/>
          <a:lstStyle/>
          <a:p>
            <a:r>
              <a:rPr lang="en-US" dirty="0">
                <a:cs typeface="Arial" pitchFamily="34" charset="0"/>
              </a:rPr>
              <a:t>A string of silicon atoms are shown below.  A hole has been added, by removing an electron </a:t>
            </a:r>
            <a:r>
              <a:rPr lang="en-US" dirty="0" smtClean="0">
                <a:cs typeface="Arial" pitchFamily="34" charset="0"/>
              </a:rPr>
              <a:t>(typically, this is done by doping, that is by adding impurities.).  </a:t>
            </a:r>
            <a:endParaRPr lang="en-US" dirty="0">
              <a:cs typeface="Arial" pitchFamily="34" charset="0"/>
            </a:endParaRPr>
          </a:p>
        </p:txBody>
      </p:sp>
      <p:graphicFrame>
        <p:nvGraphicFramePr>
          <p:cNvPr id="272389" name="Object 5"/>
          <p:cNvGraphicFramePr>
            <a:graphicFrameLocks noChangeAspect="1"/>
          </p:cNvGraphicFramePr>
          <p:nvPr>
            <p:extLst>
              <p:ext uri="{D42A27DB-BD31-4B8C-83A1-F6EECF244321}">
                <p14:modId xmlns:p14="http://schemas.microsoft.com/office/powerpoint/2010/main" val="760818174"/>
              </p:ext>
            </p:extLst>
          </p:nvPr>
        </p:nvGraphicFramePr>
        <p:xfrm>
          <a:off x="3125787" y="3886200"/>
          <a:ext cx="5789613" cy="2767920"/>
        </p:xfrm>
        <a:graphic>
          <a:graphicData uri="http://schemas.openxmlformats.org/presentationml/2006/ole">
            <mc:AlternateContent xmlns:mc="http://schemas.openxmlformats.org/markup-compatibility/2006">
              <mc:Choice xmlns:v="urn:schemas-microsoft-com:vml" Requires="v">
                <p:oleObj spid="_x0000_s272407" name="VISIO" r:id="rId3" imgW="6628320" imgH="3169440" progId="">
                  <p:embed/>
                </p:oleObj>
              </mc:Choice>
              <mc:Fallback>
                <p:oleObj name="VISIO" r:id="rId3" imgW="6628320" imgH="316944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5787" y="3886200"/>
                        <a:ext cx="5789613" cy="2767920"/>
                      </a:xfrm>
                      <a:prstGeom prst="rect">
                        <a:avLst/>
                      </a:prstGeom>
                      <a:solidFill>
                        <a:schemeClr val="accent1"/>
                      </a:solid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2438400" y="0"/>
            <a:ext cx="6477000" cy="685800"/>
          </a:xfrm>
        </p:spPr>
        <p:txBody>
          <a:bodyPr/>
          <a:lstStyle/>
          <a:p>
            <a:r>
              <a:rPr lang="en-US" sz="2800" u="sng">
                <a:cs typeface="Times New Roman" pitchFamily="18" charset="0"/>
              </a:rPr>
              <a:t>Linear Small-Signal Model of the Diode</a:t>
            </a:r>
            <a:endParaRPr lang="en-US" sz="2800" u="sng"/>
          </a:p>
        </p:txBody>
      </p:sp>
      <p:sp>
        <p:nvSpPr>
          <p:cNvPr id="361475" name="Rectangle 3"/>
          <p:cNvSpPr>
            <a:spLocks noGrp="1" noChangeArrowheads="1"/>
          </p:cNvSpPr>
          <p:nvPr>
            <p:ph type="body" idx="1"/>
          </p:nvPr>
        </p:nvSpPr>
        <p:spPr>
          <a:xfrm>
            <a:off x="152400" y="838200"/>
            <a:ext cx="8458200" cy="2514600"/>
          </a:xfrm>
        </p:spPr>
        <p:txBody>
          <a:bodyPr/>
          <a:lstStyle/>
          <a:p>
            <a:pPr marL="609600" indent="-609600">
              <a:lnSpc>
                <a:spcPct val="90000"/>
              </a:lnSpc>
              <a:buFontTx/>
              <a:buNone/>
            </a:pPr>
            <a:r>
              <a:rPr lang="en-US" sz="2800">
                <a:cs typeface="Times New Roman" pitchFamily="18" charset="0"/>
              </a:rPr>
              <a:t>In other words, if we apply a dc voltage or current to the diode, we place the diode at a Q point.  Then, we can treat the diode as if it were a resistor, equal to the inverse of the slope of the diode characteristic, as long as we stay close to that point.  </a:t>
            </a:r>
          </a:p>
        </p:txBody>
      </p:sp>
      <p:pic>
        <p:nvPicPr>
          <p:cNvPr id="361477" name="Picture 5"/>
          <p:cNvPicPr>
            <a:picLocks noChangeAspect="1" noChangeArrowheads="1"/>
          </p:cNvPicPr>
          <p:nvPr/>
        </p:nvPicPr>
        <p:blipFill>
          <a:blip r:embed="rId2" cstate="print"/>
          <a:srcRect/>
          <a:stretch>
            <a:fillRect/>
          </a:stretch>
        </p:blipFill>
        <p:spPr bwMode="auto">
          <a:xfrm>
            <a:off x="3048000" y="3162300"/>
            <a:ext cx="3952875" cy="3409950"/>
          </a:xfrm>
          <a:prstGeom prst="rect">
            <a:avLst/>
          </a:prstGeom>
          <a:noFill/>
        </p:spPr>
      </p:pic>
      <p:sp>
        <p:nvSpPr>
          <p:cNvPr id="361478" name="Text Box 6"/>
          <p:cNvSpPr txBox="1">
            <a:spLocks noChangeArrowheads="1"/>
          </p:cNvSpPr>
          <p:nvPr/>
        </p:nvSpPr>
        <p:spPr bwMode="auto">
          <a:xfrm>
            <a:off x="5241925" y="4005263"/>
            <a:ext cx="1670050" cy="641350"/>
          </a:xfrm>
          <a:prstGeom prst="rect">
            <a:avLst/>
          </a:prstGeom>
          <a:noFill/>
          <a:ln w="12700">
            <a:noFill/>
            <a:miter lim="800000"/>
            <a:headEnd/>
            <a:tailEnd/>
          </a:ln>
          <a:effectLst/>
        </p:spPr>
        <p:txBody>
          <a:bodyPr wrap="none">
            <a:spAutoFit/>
          </a:bodyPr>
          <a:lstStyle/>
          <a:p>
            <a:r>
              <a:rPr lang="en-US">
                <a:solidFill>
                  <a:schemeClr val="bg2"/>
                </a:solidFill>
              </a:rPr>
              <a:t>slope =</a:t>
            </a:r>
          </a:p>
        </p:txBody>
      </p:sp>
      <p:sp>
        <p:nvSpPr>
          <p:cNvPr id="361479" name="Line 7"/>
          <p:cNvSpPr>
            <a:spLocks noChangeShapeType="1"/>
          </p:cNvSpPr>
          <p:nvPr/>
        </p:nvSpPr>
        <p:spPr bwMode="auto">
          <a:xfrm>
            <a:off x="5257800" y="4114800"/>
            <a:ext cx="1600200" cy="0"/>
          </a:xfrm>
          <a:prstGeom prst="line">
            <a:avLst/>
          </a:prstGeom>
          <a:noFill/>
          <a:ln w="38100">
            <a:solidFill>
              <a:schemeClr val="bg2"/>
            </a:solidFill>
            <a:round/>
            <a:headEnd/>
            <a:tailEnd/>
          </a:ln>
          <a:effectLst/>
        </p:spPr>
        <p:txBody>
          <a:bodyPr wrap="none"/>
          <a:lstStyle/>
          <a:p>
            <a:endParaRPr lang="en-US"/>
          </a:p>
        </p:txBody>
      </p:sp>
      <p:sp>
        <p:nvSpPr>
          <p:cNvPr id="361480" name="Line 8"/>
          <p:cNvSpPr>
            <a:spLocks noChangeShapeType="1"/>
          </p:cNvSpPr>
          <p:nvPr/>
        </p:nvSpPr>
        <p:spPr bwMode="auto">
          <a:xfrm>
            <a:off x="6858000" y="4114800"/>
            <a:ext cx="0" cy="1447800"/>
          </a:xfrm>
          <a:prstGeom prst="line">
            <a:avLst/>
          </a:prstGeom>
          <a:noFill/>
          <a:ln w="38100">
            <a:solidFill>
              <a:schemeClr val="bg2"/>
            </a:solidFill>
            <a:round/>
            <a:headEnd/>
            <a:tailEnd/>
          </a:ln>
          <a:effectLst/>
        </p:spPr>
        <p:txBody>
          <a:bodyPr wrap="none"/>
          <a:lstStyle/>
          <a:p>
            <a:endParaRPr lang="en-US"/>
          </a:p>
        </p:txBody>
      </p:sp>
      <p:sp>
        <p:nvSpPr>
          <p:cNvPr id="361481" name="Line 9"/>
          <p:cNvSpPr>
            <a:spLocks noChangeShapeType="1"/>
          </p:cNvSpPr>
          <p:nvPr/>
        </p:nvSpPr>
        <p:spPr bwMode="auto">
          <a:xfrm>
            <a:off x="5257800" y="4114800"/>
            <a:ext cx="0" cy="1524000"/>
          </a:xfrm>
          <a:prstGeom prst="line">
            <a:avLst/>
          </a:prstGeom>
          <a:noFill/>
          <a:ln w="38100">
            <a:solidFill>
              <a:schemeClr val="bg2"/>
            </a:solidFill>
            <a:round/>
            <a:headEnd/>
            <a:tailEnd/>
          </a:ln>
          <a:effectLst/>
        </p:spPr>
        <p:txBody>
          <a:bodyPr wrap="none"/>
          <a:lstStyle/>
          <a:p>
            <a:endParaRPr lang="en-US"/>
          </a:p>
        </p:txBody>
      </p:sp>
      <p:sp>
        <p:nvSpPr>
          <p:cNvPr id="361482" name="Line 10"/>
          <p:cNvSpPr>
            <a:spLocks noChangeShapeType="1"/>
          </p:cNvSpPr>
          <p:nvPr/>
        </p:nvSpPr>
        <p:spPr bwMode="auto">
          <a:xfrm flipV="1">
            <a:off x="5257800" y="5562600"/>
            <a:ext cx="1600200" cy="76200"/>
          </a:xfrm>
          <a:prstGeom prst="line">
            <a:avLst/>
          </a:prstGeom>
          <a:noFill/>
          <a:ln w="38100">
            <a:solidFill>
              <a:schemeClr val="bg2"/>
            </a:solidFill>
            <a:round/>
            <a:headEnd/>
            <a:tailEnd/>
          </a:ln>
          <a:effectLst/>
        </p:spPr>
        <p:txBody>
          <a:bodyPr wrap="none"/>
          <a:lstStyle/>
          <a:p>
            <a:endParaRPr lang="en-US"/>
          </a:p>
        </p:txBody>
      </p:sp>
      <p:sp>
        <p:nvSpPr>
          <p:cNvPr id="361483" name="Text Box 11"/>
          <p:cNvSpPr txBox="1">
            <a:spLocks noChangeArrowheads="1"/>
          </p:cNvSpPr>
          <p:nvPr/>
        </p:nvSpPr>
        <p:spPr bwMode="auto">
          <a:xfrm>
            <a:off x="762000" y="3657600"/>
            <a:ext cx="1905000" cy="641350"/>
          </a:xfrm>
          <a:prstGeom prst="rect">
            <a:avLst/>
          </a:prstGeom>
          <a:solidFill>
            <a:schemeClr val="tx1"/>
          </a:solidFill>
          <a:ln w="12700">
            <a:noFill/>
            <a:miter lim="800000"/>
            <a:headEnd/>
            <a:tailEnd/>
          </a:ln>
          <a:effectLst/>
        </p:spPr>
        <p:txBody>
          <a:bodyPr>
            <a:spAutoFit/>
          </a:bodyPr>
          <a:lstStyle/>
          <a:p>
            <a:pPr>
              <a:spcBef>
                <a:spcPct val="50000"/>
              </a:spcBef>
            </a:pPr>
            <a:r>
              <a:rPr lang="en-US">
                <a:solidFill>
                  <a:schemeClr val="accent1"/>
                </a:solidFill>
              </a:rPr>
              <a:t>Q Point</a:t>
            </a:r>
          </a:p>
        </p:txBody>
      </p:sp>
      <p:sp>
        <p:nvSpPr>
          <p:cNvPr id="361484" name="Line 12"/>
          <p:cNvSpPr>
            <a:spLocks noChangeShapeType="1"/>
          </p:cNvSpPr>
          <p:nvPr/>
        </p:nvSpPr>
        <p:spPr bwMode="auto">
          <a:xfrm>
            <a:off x="2514600" y="4114800"/>
            <a:ext cx="1752600" cy="990600"/>
          </a:xfrm>
          <a:prstGeom prst="line">
            <a:avLst/>
          </a:prstGeom>
          <a:noFill/>
          <a:ln w="57150">
            <a:solidFill>
              <a:schemeClr val="accent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dissolve">
                                      <p:cBhvr>
                                        <p:cTn id="7" dur="500"/>
                                        <p:tgtEl>
                                          <p:spTgt spid="361475">
                                            <p:txEl>
                                              <p:pRg st="0" end="0"/>
                                            </p:txEl>
                                          </p:spTgt>
                                        </p:tgtEl>
                                      </p:cBhvr>
                                    </p:animEffect>
                                  </p:childTnLst>
                                  <p:subTnLst>
                                    <p:animClr clrSpc="rgb" dir="cw">
                                      <p:cBhvr override="childStyle">
                                        <p:cTn dur="1" fill="hold" display="0" masterRel="nextClick" afterEffect="1"/>
                                        <p:tgtEl>
                                          <p:spTgt spid="36147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2438400" y="0"/>
            <a:ext cx="6477000" cy="685800"/>
          </a:xfrm>
        </p:spPr>
        <p:txBody>
          <a:bodyPr/>
          <a:lstStyle/>
          <a:p>
            <a:r>
              <a:rPr lang="en-US" sz="2800" u="sng">
                <a:cs typeface="Times New Roman" pitchFamily="18" charset="0"/>
              </a:rPr>
              <a:t>Linear Small-Signal Model of the Diode</a:t>
            </a:r>
            <a:endParaRPr lang="en-US" sz="2800" u="sng"/>
          </a:p>
        </p:txBody>
      </p:sp>
      <p:sp>
        <p:nvSpPr>
          <p:cNvPr id="362499" name="Rectangle 3"/>
          <p:cNvSpPr>
            <a:spLocks noGrp="1" noChangeArrowheads="1"/>
          </p:cNvSpPr>
          <p:nvPr>
            <p:ph type="body" idx="1"/>
          </p:nvPr>
        </p:nvSpPr>
        <p:spPr>
          <a:xfrm>
            <a:off x="152400" y="838200"/>
            <a:ext cx="8458200" cy="2514600"/>
          </a:xfrm>
        </p:spPr>
        <p:txBody>
          <a:bodyPr/>
          <a:lstStyle/>
          <a:p>
            <a:pPr marL="609600" indent="-609600">
              <a:lnSpc>
                <a:spcPct val="90000"/>
              </a:lnSpc>
              <a:buFontTx/>
              <a:buNone/>
            </a:pPr>
            <a:r>
              <a:rPr lang="en-US" sz="2800">
                <a:cs typeface="Times New Roman" pitchFamily="18" charset="0"/>
              </a:rPr>
              <a:t>In other words, if we apply a dc voltage or current to the diode, we place the diode at a Q point.  Then, we can treat the diode as if it were a resistor, equal to the inverse of the slope of the diode characteristic, as long as we stay close to that point.  </a:t>
            </a:r>
          </a:p>
        </p:txBody>
      </p:sp>
      <p:pic>
        <p:nvPicPr>
          <p:cNvPr id="362501" name="Picture 5"/>
          <p:cNvPicPr>
            <a:picLocks noChangeAspect="1" noChangeArrowheads="1"/>
          </p:cNvPicPr>
          <p:nvPr/>
        </p:nvPicPr>
        <p:blipFill>
          <a:blip r:embed="rId2" cstate="print"/>
          <a:srcRect/>
          <a:stretch>
            <a:fillRect/>
          </a:stretch>
        </p:blipFill>
        <p:spPr bwMode="auto">
          <a:xfrm>
            <a:off x="3048000" y="3162300"/>
            <a:ext cx="3952875" cy="3409950"/>
          </a:xfrm>
          <a:prstGeom prst="rect">
            <a:avLst/>
          </a:prstGeom>
          <a:noFill/>
        </p:spPr>
      </p:pic>
      <p:sp>
        <p:nvSpPr>
          <p:cNvPr id="362502" name="Text Box 6"/>
          <p:cNvSpPr txBox="1">
            <a:spLocks noChangeArrowheads="1"/>
          </p:cNvSpPr>
          <p:nvPr/>
        </p:nvSpPr>
        <p:spPr bwMode="auto">
          <a:xfrm>
            <a:off x="5241925" y="4005263"/>
            <a:ext cx="1670050" cy="641350"/>
          </a:xfrm>
          <a:prstGeom prst="rect">
            <a:avLst/>
          </a:prstGeom>
          <a:noFill/>
          <a:ln w="12700">
            <a:noFill/>
            <a:miter lim="800000"/>
            <a:headEnd/>
            <a:tailEnd/>
          </a:ln>
          <a:effectLst/>
        </p:spPr>
        <p:txBody>
          <a:bodyPr wrap="none">
            <a:spAutoFit/>
          </a:bodyPr>
          <a:lstStyle/>
          <a:p>
            <a:r>
              <a:rPr lang="en-US">
                <a:solidFill>
                  <a:schemeClr val="bg2"/>
                </a:solidFill>
              </a:rPr>
              <a:t>slope =</a:t>
            </a:r>
          </a:p>
        </p:txBody>
      </p:sp>
      <p:sp>
        <p:nvSpPr>
          <p:cNvPr id="362503" name="Line 7"/>
          <p:cNvSpPr>
            <a:spLocks noChangeShapeType="1"/>
          </p:cNvSpPr>
          <p:nvPr/>
        </p:nvSpPr>
        <p:spPr bwMode="auto">
          <a:xfrm>
            <a:off x="5257800" y="4114800"/>
            <a:ext cx="1600200" cy="0"/>
          </a:xfrm>
          <a:prstGeom prst="line">
            <a:avLst/>
          </a:prstGeom>
          <a:noFill/>
          <a:ln w="38100">
            <a:solidFill>
              <a:schemeClr val="bg2"/>
            </a:solidFill>
            <a:round/>
            <a:headEnd/>
            <a:tailEnd/>
          </a:ln>
          <a:effectLst/>
        </p:spPr>
        <p:txBody>
          <a:bodyPr wrap="none"/>
          <a:lstStyle/>
          <a:p>
            <a:endParaRPr lang="en-US"/>
          </a:p>
        </p:txBody>
      </p:sp>
      <p:sp>
        <p:nvSpPr>
          <p:cNvPr id="362504" name="Line 8"/>
          <p:cNvSpPr>
            <a:spLocks noChangeShapeType="1"/>
          </p:cNvSpPr>
          <p:nvPr/>
        </p:nvSpPr>
        <p:spPr bwMode="auto">
          <a:xfrm>
            <a:off x="6858000" y="4114800"/>
            <a:ext cx="0" cy="1447800"/>
          </a:xfrm>
          <a:prstGeom prst="line">
            <a:avLst/>
          </a:prstGeom>
          <a:noFill/>
          <a:ln w="38100">
            <a:solidFill>
              <a:schemeClr val="bg2"/>
            </a:solidFill>
            <a:round/>
            <a:headEnd/>
            <a:tailEnd/>
          </a:ln>
          <a:effectLst/>
        </p:spPr>
        <p:txBody>
          <a:bodyPr wrap="none"/>
          <a:lstStyle/>
          <a:p>
            <a:endParaRPr lang="en-US"/>
          </a:p>
        </p:txBody>
      </p:sp>
      <p:sp>
        <p:nvSpPr>
          <p:cNvPr id="362505" name="Line 9"/>
          <p:cNvSpPr>
            <a:spLocks noChangeShapeType="1"/>
          </p:cNvSpPr>
          <p:nvPr/>
        </p:nvSpPr>
        <p:spPr bwMode="auto">
          <a:xfrm>
            <a:off x="5257800" y="4114800"/>
            <a:ext cx="0" cy="1524000"/>
          </a:xfrm>
          <a:prstGeom prst="line">
            <a:avLst/>
          </a:prstGeom>
          <a:noFill/>
          <a:ln w="38100">
            <a:solidFill>
              <a:schemeClr val="bg2"/>
            </a:solidFill>
            <a:round/>
            <a:headEnd/>
            <a:tailEnd/>
          </a:ln>
          <a:effectLst/>
        </p:spPr>
        <p:txBody>
          <a:bodyPr wrap="none"/>
          <a:lstStyle/>
          <a:p>
            <a:endParaRPr lang="en-US"/>
          </a:p>
        </p:txBody>
      </p:sp>
      <p:sp>
        <p:nvSpPr>
          <p:cNvPr id="362506" name="Line 10"/>
          <p:cNvSpPr>
            <a:spLocks noChangeShapeType="1"/>
          </p:cNvSpPr>
          <p:nvPr/>
        </p:nvSpPr>
        <p:spPr bwMode="auto">
          <a:xfrm flipV="1">
            <a:off x="5257800" y="5562600"/>
            <a:ext cx="1600200" cy="76200"/>
          </a:xfrm>
          <a:prstGeom prst="line">
            <a:avLst/>
          </a:prstGeom>
          <a:noFill/>
          <a:ln w="38100">
            <a:solidFill>
              <a:schemeClr val="bg2"/>
            </a:solidFill>
            <a:round/>
            <a:headEnd/>
            <a:tailEnd/>
          </a:ln>
          <a:effectLst/>
        </p:spPr>
        <p:txBody>
          <a:bodyPr wrap="none"/>
          <a:lstStyle/>
          <a:p>
            <a:endParaRPr lang="en-US"/>
          </a:p>
        </p:txBody>
      </p:sp>
      <p:sp>
        <p:nvSpPr>
          <p:cNvPr id="362507" name="Text Box 11"/>
          <p:cNvSpPr txBox="1">
            <a:spLocks noChangeArrowheads="1"/>
          </p:cNvSpPr>
          <p:nvPr/>
        </p:nvSpPr>
        <p:spPr bwMode="auto">
          <a:xfrm>
            <a:off x="457200" y="3505200"/>
            <a:ext cx="2438400" cy="2397125"/>
          </a:xfrm>
          <a:prstGeom prst="rect">
            <a:avLst/>
          </a:prstGeom>
          <a:noFill/>
          <a:ln w="12700">
            <a:noFill/>
            <a:miter lim="800000"/>
            <a:headEnd/>
            <a:tailEnd/>
          </a:ln>
          <a:effectLst/>
        </p:spPr>
        <p:txBody>
          <a:bodyPr>
            <a:spAutoFit/>
          </a:bodyPr>
          <a:lstStyle/>
          <a:p>
            <a:pPr>
              <a:lnSpc>
                <a:spcPct val="90000"/>
              </a:lnSpc>
              <a:spcBef>
                <a:spcPct val="20000"/>
              </a:spcBef>
            </a:pPr>
            <a:r>
              <a:rPr lang="en-US" sz="2800">
                <a:cs typeface="Times New Roman" pitchFamily="18" charset="0"/>
              </a:rPr>
              <a:t>We stay close by using only small signals, which are called </a:t>
            </a:r>
            <a:r>
              <a:rPr lang="en-US" sz="2800" u="sng">
                <a:cs typeface="Times New Roman" pitchFamily="18" charset="0"/>
              </a:rPr>
              <a:t>small signals</a:t>
            </a:r>
            <a:r>
              <a:rPr lang="en-US" sz="2800">
                <a:cs typeface="Times New Roman" pitchFamily="18" charset="0"/>
              </a:rPr>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dissolve">
                                      <p:cBhvr>
                                        <p:cTn id="7" dur="500"/>
                                        <p:tgtEl>
                                          <p:spTgt spid="362499">
                                            <p:txEl>
                                              <p:pRg st="0" end="0"/>
                                            </p:txEl>
                                          </p:spTgt>
                                        </p:tgtEl>
                                      </p:cBhvr>
                                    </p:animEffect>
                                  </p:childTnLst>
                                  <p:subTnLst>
                                    <p:animClr clrSpc="rgb" dir="cw">
                                      <p:cBhvr override="childStyle">
                                        <p:cTn dur="1" fill="hold" display="0" masterRel="nextClick" afterEffect="1"/>
                                        <p:tgtEl>
                                          <p:spTgt spid="362499">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2438400" y="0"/>
            <a:ext cx="6477000" cy="685800"/>
          </a:xfrm>
        </p:spPr>
        <p:txBody>
          <a:bodyPr/>
          <a:lstStyle/>
          <a:p>
            <a:r>
              <a:rPr lang="en-US" sz="2800" u="sng">
                <a:cs typeface="Times New Roman" pitchFamily="18" charset="0"/>
              </a:rPr>
              <a:t>Linear Small-Signal Model of the Diode</a:t>
            </a:r>
            <a:endParaRPr lang="en-US" sz="2800" u="sng"/>
          </a:p>
        </p:txBody>
      </p:sp>
      <p:sp>
        <p:nvSpPr>
          <p:cNvPr id="363523" name="Rectangle 3"/>
          <p:cNvSpPr>
            <a:spLocks noGrp="1" noChangeArrowheads="1"/>
          </p:cNvSpPr>
          <p:nvPr>
            <p:ph type="body" idx="1"/>
          </p:nvPr>
        </p:nvSpPr>
        <p:spPr>
          <a:xfrm>
            <a:off x="152400" y="838200"/>
            <a:ext cx="8458200" cy="2514600"/>
          </a:xfrm>
        </p:spPr>
        <p:txBody>
          <a:bodyPr/>
          <a:lstStyle/>
          <a:p>
            <a:pPr marL="609600" indent="-609600">
              <a:lnSpc>
                <a:spcPct val="90000"/>
              </a:lnSpc>
              <a:buFontTx/>
              <a:buNone/>
            </a:pPr>
            <a:r>
              <a:rPr lang="en-US" sz="2800">
                <a:cs typeface="Times New Roman" pitchFamily="18" charset="0"/>
              </a:rPr>
              <a:t>In other words, if we apply a dc voltage or current to the diode, we place the diode at a Q point.  Then, we can treat the diode as if it were a resistor, equal to the inverse of the slope of the diode characteristic, as long as we stay close to that point.  </a:t>
            </a:r>
          </a:p>
        </p:txBody>
      </p:sp>
      <p:pic>
        <p:nvPicPr>
          <p:cNvPr id="363525" name="Picture 5"/>
          <p:cNvPicPr>
            <a:picLocks noChangeAspect="1" noChangeArrowheads="1"/>
          </p:cNvPicPr>
          <p:nvPr/>
        </p:nvPicPr>
        <p:blipFill>
          <a:blip r:embed="rId3" cstate="print"/>
          <a:srcRect/>
          <a:stretch>
            <a:fillRect/>
          </a:stretch>
        </p:blipFill>
        <p:spPr bwMode="auto">
          <a:xfrm>
            <a:off x="4740275" y="3119438"/>
            <a:ext cx="3952875" cy="3409950"/>
          </a:xfrm>
          <a:prstGeom prst="rect">
            <a:avLst/>
          </a:prstGeom>
          <a:noFill/>
        </p:spPr>
      </p:pic>
      <p:sp>
        <p:nvSpPr>
          <p:cNvPr id="363526" name="Text Box 6"/>
          <p:cNvSpPr txBox="1">
            <a:spLocks noChangeArrowheads="1"/>
          </p:cNvSpPr>
          <p:nvPr/>
        </p:nvSpPr>
        <p:spPr bwMode="auto">
          <a:xfrm>
            <a:off x="6934200" y="3962400"/>
            <a:ext cx="1670050" cy="641350"/>
          </a:xfrm>
          <a:prstGeom prst="rect">
            <a:avLst/>
          </a:prstGeom>
          <a:noFill/>
          <a:ln w="12700">
            <a:noFill/>
            <a:miter lim="800000"/>
            <a:headEnd/>
            <a:tailEnd/>
          </a:ln>
          <a:effectLst/>
        </p:spPr>
        <p:txBody>
          <a:bodyPr wrap="none">
            <a:spAutoFit/>
          </a:bodyPr>
          <a:lstStyle/>
          <a:p>
            <a:r>
              <a:rPr lang="en-US">
                <a:solidFill>
                  <a:schemeClr val="bg2"/>
                </a:solidFill>
              </a:rPr>
              <a:t>slope =</a:t>
            </a:r>
          </a:p>
        </p:txBody>
      </p:sp>
      <p:sp>
        <p:nvSpPr>
          <p:cNvPr id="363527" name="Line 7"/>
          <p:cNvSpPr>
            <a:spLocks noChangeShapeType="1"/>
          </p:cNvSpPr>
          <p:nvPr/>
        </p:nvSpPr>
        <p:spPr bwMode="auto">
          <a:xfrm>
            <a:off x="6950075" y="4071938"/>
            <a:ext cx="1600200" cy="0"/>
          </a:xfrm>
          <a:prstGeom prst="line">
            <a:avLst/>
          </a:prstGeom>
          <a:noFill/>
          <a:ln w="38100">
            <a:solidFill>
              <a:schemeClr val="bg2"/>
            </a:solidFill>
            <a:round/>
            <a:headEnd/>
            <a:tailEnd/>
          </a:ln>
          <a:effectLst/>
        </p:spPr>
        <p:txBody>
          <a:bodyPr wrap="none"/>
          <a:lstStyle/>
          <a:p>
            <a:endParaRPr lang="en-US"/>
          </a:p>
        </p:txBody>
      </p:sp>
      <p:sp>
        <p:nvSpPr>
          <p:cNvPr id="363528" name="Line 8"/>
          <p:cNvSpPr>
            <a:spLocks noChangeShapeType="1"/>
          </p:cNvSpPr>
          <p:nvPr/>
        </p:nvSpPr>
        <p:spPr bwMode="auto">
          <a:xfrm>
            <a:off x="8550275" y="4071938"/>
            <a:ext cx="0" cy="1447800"/>
          </a:xfrm>
          <a:prstGeom prst="line">
            <a:avLst/>
          </a:prstGeom>
          <a:noFill/>
          <a:ln w="38100">
            <a:solidFill>
              <a:schemeClr val="bg2"/>
            </a:solidFill>
            <a:round/>
            <a:headEnd/>
            <a:tailEnd/>
          </a:ln>
          <a:effectLst/>
        </p:spPr>
        <p:txBody>
          <a:bodyPr wrap="none"/>
          <a:lstStyle/>
          <a:p>
            <a:endParaRPr lang="en-US"/>
          </a:p>
        </p:txBody>
      </p:sp>
      <p:sp>
        <p:nvSpPr>
          <p:cNvPr id="363529" name="Line 9"/>
          <p:cNvSpPr>
            <a:spLocks noChangeShapeType="1"/>
          </p:cNvSpPr>
          <p:nvPr/>
        </p:nvSpPr>
        <p:spPr bwMode="auto">
          <a:xfrm>
            <a:off x="6950075" y="4071938"/>
            <a:ext cx="0" cy="1524000"/>
          </a:xfrm>
          <a:prstGeom prst="line">
            <a:avLst/>
          </a:prstGeom>
          <a:noFill/>
          <a:ln w="38100">
            <a:solidFill>
              <a:schemeClr val="bg2"/>
            </a:solidFill>
            <a:round/>
            <a:headEnd/>
            <a:tailEnd/>
          </a:ln>
          <a:effectLst/>
        </p:spPr>
        <p:txBody>
          <a:bodyPr wrap="none"/>
          <a:lstStyle/>
          <a:p>
            <a:endParaRPr lang="en-US"/>
          </a:p>
        </p:txBody>
      </p:sp>
      <p:sp>
        <p:nvSpPr>
          <p:cNvPr id="363530" name="Line 10"/>
          <p:cNvSpPr>
            <a:spLocks noChangeShapeType="1"/>
          </p:cNvSpPr>
          <p:nvPr/>
        </p:nvSpPr>
        <p:spPr bwMode="auto">
          <a:xfrm flipV="1">
            <a:off x="6950075" y="5519738"/>
            <a:ext cx="1600200" cy="76200"/>
          </a:xfrm>
          <a:prstGeom prst="line">
            <a:avLst/>
          </a:prstGeom>
          <a:noFill/>
          <a:ln w="38100">
            <a:solidFill>
              <a:schemeClr val="bg2"/>
            </a:solidFill>
            <a:round/>
            <a:headEnd/>
            <a:tailEnd/>
          </a:ln>
          <a:effectLst/>
        </p:spPr>
        <p:txBody>
          <a:bodyPr wrap="none"/>
          <a:lstStyle/>
          <a:p>
            <a:endParaRPr lang="en-US"/>
          </a:p>
        </p:txBody>
      </p:sp>
      <p:sp>
        <p:nvSpPr>
          <p:cNvPr id="363531" name="Text Box 11"/>
          <p:cNvSpPr txBox="1">
            <a:spLocks noChangeArrowheads="1"/>
          </p:cNvSpPr>
          <p:nvPr/>
        </p:nvSpPr>
        <p:spPr bwMode="auto">
          <a:xfrm>
            <a:off x="381000" y="3352800"/>
            <a:ext cx="4267200" cy="1628775"/>
          </a:xfrm>
          <a:prstGeom prst="rect">
            <a:avLst/>
          </a:prstGeom>
          <a:noFill/>
          <a:ln w="12700">
            <a:noFill/>
            <a:miter lim="800000"/>
            <a:headEnd/>
            <a:tailEnd/>
          </a:ln>
          <a:effectLst/>
        </p:spPr>
        <p:txBody>
          <a:bodyPr>
            <a:spAutoFit/>
          </a:bodyPr>
          <a:lstStyle/>
          <a:p>
            <a:pPr>
              <a:lnSpc>
                <a:spcPct val="90000"/>
              </a:lnSpc>
              <a:spcBef>
                <a:spcPct val="20000"/>
              </a:spcBef>
            </a:pPr>
            <a:r>
              <a:rPr lang="en-US" sz="2800">
                <a:cs typeface="Times New Roman" pitchFamily="18" charset="0"/>
              </a:rPr>
              <a:t>We call this resistance the </a:t>
            </a:r>
            <a:r>
              <a:rPr lang="en-US" sz="2800" u="sng">
                <a:cs typeface="Times New Roman" pitchFamily="18" charset="0"/>
              </a:rPr>
              <a:t>dynamic resistance</a:t>
            </a:r>
            <a:r>
              <a:rPr lang="en-US" sz="2800">
                <a:cs typeface="Times New Roman" pitchFamily="18" charset="0"/>
              </a:rPr>
              <a:t> of the diode, and label it </a:t>
            </a:r>
            <a:r>
              <a:rPr lang="en-US" sz="2800" i="1">
                <a:latin typeface="Times New Roman" pitchFamily="18" charset="0"/>
                <a:cs typeface="Times New Roman" pitchFamily="18" charset="0"/>
              </a:rPr>
              <a:t>r</a:t>
            </a:r>
            <a:r>
              <a:rPr lang="en-US" sz="2800" i="1" baseline="-25000">
                <a:latin typeface="Times New Roman" pitchFamily="18" charset="0"/>
                <a:cs typeface="Times New Roman" pitchFamily="18" charset="0"/>
              </a:rPr>
              <a:t>d</a:t>
            </a:r>
            <a:r>
              <a:rPr lang="en-US" sz="2800">
                <a:cs typeface="Times New Roman" pitchFamily="18" charset="0"/>
              </a:rPr>
              <a:t>.  It can be expressed as:</a:t>
            </a:r>
            <a:r>
              <a:rPr lang="en-US" sz="2800"/>
              <a:t> </a:t>
            </a:r>
          </a:p>
        </p:txBody>
      </p:sp>
      <p:graphicFrame>
        <p:nvGraphicFramePr>
          <p:cNvPr id="363532" name="Object 12"/>
          <p:cNvGraphicFramePr>
            <a:graphicFrameLocks noChangeAspect="1"/>
          </p:cNvGraphicFramePr>
          <p:nvPr/>
        </p:nvGraphicFramePr>
        <p:xfrm>
          <a:off x="533400" y="4953000"/>
          <a:ext cx="2743200" cy="1617663"/>
        </p:xfrm>
        <a:graphic>
          <a:graphicData uri="http://schemas.openxmlformats.org/presentationml/2006/ole">
            <mc:AlternateContent xmlns:mc="http://schemas.openxmlformats.org/markup-compatibility/2006">
              <mc:Choice xmlns:v="urn:schemas-microsoft-com:vml" Requires="v">
                <p:oleObj spid="_x0000_s363550" name="Equation" r:id="rId4" imgW="990360" imgH="583920" progId="">
                  <p:embed/>
                </p:oleObj>
              </mc:Choice>
              <mc:Fallback>
                <p:oleObj name="Equation" r:id="rId4" imgW="990360" imgH="58392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953000"/>
                        <a:ext cx="2743200"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animEffect transition="in" filter="dissolve">
                                      <p:cBhvr>
                                        <p:cTn id="7" dur="500"/>
                                        <p:tgtEl>
                                          <p:spTgt spid="363523">
                                            <p:txEl>
                                              <p:pRg st="0" end="0"/>
                                            </p:txEl>
                                          </p:spTgt>
                                        </p:tgtEl>
                                      </p:cBhvr>
                                    </p:animEffect>
                                  </p:childTnLst>
                                  <p:subTnLst>
                                    <p:animClr clrSpc="rgb" dir="cw">
                                      <p:cBhvr override="childStyle">
                                        <p:cTn dur="1" fill="hold" display="0" masterRel="nextClick" afterEffect="1"/>
                                        <p:tgtEl>
                                          <p:spTgt spid="36352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73411" name="Rectangle 3"/>
          <p:cNvSpPr>
            <a:spLocks noGrp="1" noChangeArrowheads="1"/>
          </p:cNvSpPr>
          <p:nvPr>
            <p:ph type="body" idx="1"/>
          </p:nvPr>
        </p:nvSpPr>
        <p:spPr>
          <a:xfrm>
            <a:off x="685800" y="1600200"/>
            <a:ext cx="8001000" cy="2362200"/>
          </a:xfrm>
        </p:spPr>
        <p:txBody>
          <a:bodyPr/>
          <a:lstStyle/>
          <a:p>
            <a:r>
              <a:rPr lang="en-US">
                <a:cs typeface="Arial" pitchFamily="34" charset="0"/>
              </a:rPr>
              <a:t>A string of silicon atoms are shown below.  Now, we put a voltage across the string of silicon atoms.  </a:t>
            </a:r>
          </a:p>
        </p:txBody>
      </p:sp>
      <p:graphicFrame>
        <p:nvGraphicFramePr>
          <p:cNvPr id="273413" name="Object 5"/>
          <p:cNvGraphicFramePr>
            <a:graphicFrameLocks noChangeAspect="1"/>
          </p:cNvGraphicFramePr>
          <p:nvPr/>
        </p:nvGraphicFramePr>
        <p:xfrm>
          <a:off x="762000" y="3429000"/>
          <a:ext cx="7658100" cy="3168650"/>
        </p:xfrm>
        <a:graphic>
          <a:graphicData uri="http://schemas.openxmlformats.org/presentationml/2006/ole">
            <mc:AlternateContent xmlns:mc="http://schemas.openxmlformats.org/markup-compatibility/2006">
              <mc:Choice xmlns:v="urn:schemas-microsoft-com:vml" Requires="v">
                <p:oleObj spid="_x0000_s273431" name="VISIO" r:id="rId3" imgW="7657920" imgH="3169440" progId="">
                  <p:embed/>
                </p:oleObj>
              </mc:Choice>
              <mc:Fallback>
                <p:oleObj name="VISIO" r:id="rId3" imgW="7657920" imgH="316944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42900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74435" name="Rectangle 3"/>
          <p:cNvSpPr>
            <a:spLocks noGrp="1" noChangeArrowheads="1"/>
          </p:cNvSpPr>
          <p:nvPr>
            <p:ph type="body" idx="1"/>
          </p:nvPr>
        </p:nvSpPr>
        <p:spPr>
          <a:xfrm>
            <a:off x="685800" y="1600200"/>
            <a:ext cx="8001000" cy="2362200"/>
          </a:xfrm>
        </p:spPr>
        <p:txBody>
          <a:bodyPr/>
          <a:lstStyle/>
          <a:p>
            <a:r>
              <a:rPr lang="en-US">
                <a:cs typeface="Arial" pitchFamily="34" charset="0"/>
              </a:rPr>
              <a:t>A string of silicon atoms are shown below.  As the electrons move, due to the voltage, the hole moves in the opposite direction.  </a:t>
            </a:r>
          </a:p>
        </p:txBody>
      </p:sp>
      <p:graphicFrame>
        <p:nvGraphicFramePr>
          <p:cNvPr id="274437" name="Object 5"/>
          <p:cNvGraphicFramePr>
            <a:graphicFrameLocks noChangeAspect="1"/>
          </p:cNvGraphicFramePr>
          <p:nvPr/>
        </p:nvGraphicFramePr>
        <p:xfrm>
          <a:off x="685800" y="3689350"/>
          <a:ext cx="7658100" cy="3168650"/>
        </p:xfrm>
        <a:graphic>
          <a:graphicData uri="http://schemas.openxmlformats.org/presentationml/2006/ole">
            <mc:AlternateContent xmlns:mc="http://schemas.openxmlformats.org/markup-compatibility/2006">
              <mc:Choice xmlns:v="urn:schemas-microsoft-com:vml" Requires="v">
                <p:oleObj spid="_x0000_s274455" name="VISIO" r:id="rId3" imgW="7657920" imgH="3169440" progId="">
                  <p:embed/>
                </p:oleObj>
              </mc:Choice>
              <mc:Fallback>
                <p:oleObj name="VISIO" r:id="rId3" imgW="7657920" imgH="316944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8935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75459" name="Rectangle 3"/>
          <p:cNvSpPr>
            <a:spLocks noGrp="1" noChangeArrowheads="1"/>
          </p:cNvSpPr>
          <p:nvPr>
            <p:ph type="body" idx="1"/>
          </p:nvPr>
        </p:nvSpPr>
        <p:spPr>
          <a:xfrm>
            <a:off x="685800" y="1600200"/>
            <a:ext cx="8001000" cy="2362200"/>
          </a:xfrm>
        </p:spPr>
        <p:txBody>
          <a:bodyPr/>
          <a:lstStyle/>
          <a:p>
            <a:r>
              <a:rPr lang="en-US">
                <a:cs typeface="Arial" pitchFamily="34" charset="0"/>
              </a:rPr>
              <a:t>A string of silicon atoms are shown below.  As the electrons move, due to the voltage, the hole moves in the opposite direction.  </a:t>
            </a:r>
          </a:p>
        </p:txBody>
      </p:sp>
      <p:graphicFrame>
        <p:nvGraphicFramePr>
          <p:cNvPr id="275461" name="Object 5"/>
          <p:cNvGraphicFramePr>
            <a:graphicFrameLocks noChangeAspect="1"/>
          </p:cNvGraphicFramePr>
          <p:nvPr/>
        </p:nvGraphicFramePr>
        <p:xfrm>
          <a:off x="762000" y="3689350"/>
          <a:ext cx="7658100" cy="3168650"/>
        </p:xfrm>
        <a:graphic>
          <a:graphicData uri="http://schemas.openxmlformats.org/presentationml/2006/ole">
            <mc:AlternateContent xmlns:mc="http://schemas.openxmlformats.org/markup-compatibility/2006">
              <mc:Choice xmlns:v="urn:schemas-microsoft-com:vml" Requires="v">
                <p:oleObj spid="_x0000_s275479" name="VISIO" r:id="rId3" imgW="7657920" imgH="3169440" progId="">
                  <p:embed/>
                </p:oleObj>
              </mc:Choice>
              <mc:Fallback>
                <p:oleObj name="VISIO" r:id="rId3" imgW="7657920" imgH="316944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8935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76483" name="Rectangle 3"/>
          <p:cNvSpPr>
            <a:spLocks noGrp="1" noChangeArrowheads="1"/>
          </p:cNvSpPr>
          <p:nvPr>
            <p:ph type="body" idx="1"/>
          </p:nvPr>
        </p:nvSpPr>
        <p:spPr>
          <a:xfrm>
            <a:off x="685800" y="1600200"/>
            <a:ext cx="8001000" cy="2362200"/>
          </a:xfrm>
        </p:spPr>
        <p:txBody>
          <a:bodyPr/>
          <a:lstStyle/>
          <a:p>
            <a:r>
              <a:rPr lang="en-US">
                <a:cs typeface="Arial" pitchFamily="34" charset="0"/>
              </a:rPr>
              <a:t>A string of silicon atoms are shown below.  As the electrons move, due to the voltage, the hole moves in the opposite direction.  </a:t>
            </a:r>
          </a:p>
        </p:txBody>
      </p:sp>
      <p:graphicFrame>
        <p:nvGraphicFramePr>
          <p:cNvPr id="276485" name="Object 5"/>
          <p:cNvGraphicFramePr>
            <a:graphicFrameLocks noChangeAspect="1"/>
          </p:cNvGraphicFramePr>
          <p:nvPr/>
        </p:nvGraphicFramePr>
        <p:xfrm>
          <a:off x="685800" y="3689350"/>
          <a:ext cx="7658100" cy="3168650"/>
        </p:xfrm>
        <a:graphic>
          <a:graphicData uri="http://schemas.openxmlformats.org/presentationml/2006/ole">
            <mc:AlternateContent xmlns:mc="http://schemas.openxmlformats.org/markup-compatibility/2006">
              <mc:Choice xmlns:v="urn:schemas-microsoft-com:vml" Requires="v">
                <p:oleObj spid="_x0000_s276503" name="VISIO" r:id="rId3" imgW="7657920" imgH="3169440" progId="">
                  <p:embed/>
                </p:oleObj>
              </mc:Choice>
              <mc:Fallback>
                <p:oleObj name="VISIO" r:id="rId3" imgW="7657920" imgH="316944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8935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71363" name="Rectangle 3"/>
          <p:cNvSpPr>
            <a:spLocks noGrp="1" noChangeArrowheads="1"/>
          </p:cNvSpPr>
          <p:nvPr>
            <p:ph type="body" idx="1"/>
          </p:nvPr>
        </p:nvSpPr>
        <p:spPr>
          <a:xfrm>
            <a:off x="685800" y="1600200"/>
            <a:ext cx="8001000" cy="2362200"/>
          </a:xfrm>
        </p:spPr>
        <p:txBody>
          <a:bodyPr/>
          <a:lstStyle/>
          <a:p>
            <a:r>
              <a:rPr lang="en-US" sz="2800">
                <a:cs typeface="Arial" pitchFamily="34" charset="0"/>
              </a:rPr>
              <a:t>A string of silicon atoms are shown below.  </a:t>
            </a:r>
          </a:p>
          <a:p>
            <a:r>
              <a:rPr lang="en-US" sz="2800">
                <a:cs typeface="Arial" pitchFamily="34" charset="0"/>
              </a:rPr>
              <a:t>A hole propagates in direction of more negative voltage. It acts like a positively charged mobile charge carrier.  That is how we treat it.</a:t>
            </a:r>
          </a:p>
        </p:txBody>
      </p:sp>
      <p:graphicFrame>
        <p:nvGraphicFramePr>
          <p:cNvPr id="271365" name="Object 5"/>
          <p:cNvGraphicFramePr>
            <a:graphicFrameLocks noChangeAspect="1"/>
          </p:cNvGraphicFramePr>
          <p:nvPr/>
        </p:nvGraphicFramePr>
        <p:xfrm>
          <a:off x="609600" y="3505200"/>
          <a:ext cx="7658100" cy="3168650"/>
        </p:xfrm>
        <a:graphic>
          <a:graphicData uri="http://schemas.openxmlformats.org/presentationml/2006/ole">
            <mc:AlternateContent xmlns:mc="http://schemas.openxmlformats.org/markup-compatibility/2006">
              <mc:Choice xmlns:v="urn:schemas-microsoft-com:vml" Requires="v">
                <p:oleObj spid="_x0000_s271383" name="VISIO" r:id="rId3" imgW="7657920" imgH="3169440" progId="">
                  <p:embed/>
                </p:oleObj>
              </mc:Choice>
              <mc:Fallback>
                <p:oleObj name="VISIO" r:id="rId3" imgW="7657920" imgH="316944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05200"/>
                        <a:ext cx="765810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77507" name="Rectangle 3"/>
          <p:cNvSpPr>
            <a:spLocks noGrp="1" noChangeArrowheads="1"/>
          </p:cNvSpPr>
          <p:nvPr>
            <p:ph type="body" idx="1"/>
          </p:nvPr>
        </p:nvSpPr>
        <p:spPr>
          <a:xfrm>
            <a:off x="685800" y="1600200"/>
            <a:ext cx="8001000" cy="4876800"/>
          </a:xfrm>
        </p:spPr>
        <p:txBody>
          <a:bodyPr/>
          <a:lstStyle/>
          <a:p>
            <a:r>
              <a:rPr lang="en-US">
                <a:cs typeface="Times New Roman" pitchFamily="18" charset="0"/>
              </a:rPr>
              <a:t>In a pure semiconductor, there are equal numbers of holes and free electrons, since every time a free electron gets away, a hole is created.  We call a pure semiconductor an </a:t>
            </a:r>
            <a:r>
              <a:rPr lang="en-US" u="sng">
                <a:cs typeface="Times New Roman" pitchFamily="18" charset="0"/>
              </a:rPr>
              <a:t>intrinsic semiconductor</a:t>
            </a:r>
            <a:r>
              <a:rPr lang="en-US">
                <a:cs typeface="Times New Roman" pitchFamily="18" charset="0"/>
              </a:rPr>
              <a:t>.  People who make semiconductors go to great trouble to make pure silicon crystals, called wafers.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78531" name="Rectangle 3"/>
          <p:cNvSpPr>
            <a:spLocks noGrp="1" noChangeArrowheads="1"/>
          </p:cNvSpPr>
          <p:nvPr>
            <p:ph type="body" idx="1"/>
          </p:nvPr>
        </p:nvSpPr>
        <p:spPr>
          <a:xfrm>
            <a:off x="685800" y="1600200"/>
            <a:ext cx="8001000" cy="4953000"/>
          </a:xfrm>
        </p:spPr>
        <p:txBody>
          <a:bodyPr/>
          <a:lstStyle/>
          <a:p>
            <a:pPr>
              <a:lnSpc>
                <a:spcPct val="90000"/>
              </a:lnSpc>
            </a:pPr>
            <a:r>
              <a:rPr lang="en-US" sz="2800" dirty="0">
                <a:cs typeface="Times New Roman" pitchFamily="18" charset="0"/>
              </a:rPr>
              <a:t>In pure silicon wafers, the concentration of free electrons, called n, must be the same as the concentration of holes, called p, so </a:t>
            </a:r>
            <a:r>
              <a:rPr lang="en-US" sz="2800" dirty="0" smtClean="0">
                <a:cs typeface="Times New Roman" pitchFamily="18" charset="0"/>
              </a:rPr>
              <a:t/>
            </a:r>
            <a:br>
              <a:rPr lang="en-US" sz="2800" dirty="0" smtClean="0">
                <a:cs typeface="Times New Roman" pitchFamily="18" charset="0"/>
              </a:rPr>
            </a:br>
            <a:r>
              <a:rPr lang="en-US" sz="2800" dirty="0">
                <a:cs typeface="Times New Roman" pitchFamily="18" charset="0"/>
              </a:rPr>
              <a:t>		</a:t>
            </a:r>
            <a:r>
              <a:rPr lang="en-US" sz="2800" dirty="0" err="1">
                <a:cs typeface="Times New Roman" pitchFamily="18" charset="0"/>
              </a:rPr>
              <a:t>n</a:t>
            </a:r>
            <a:r>
              <a:rPr lang="en-US" sz="2800" baseline="-25000" dirty="0" err="1">
                <a:cs typeface="Times New Roman" pitchFamily="18" charset="0"/>
              </a:rPr>
              <a:t>i</a:t>
            </a:r>
            <a:r>
              <a:rPr lang="en-US" sz="2800" dirty="0">
                <a:cs typeface="Times New Roman" pitchFamily="18" charset="0"/>
              </a:rPr>
              <a:t> = </a:t>
            </a:r>
            <a:r>
              <a:rPr lang="en-US" sz="2800" dirty="0" smtClean="0">
                <a:cs typeface="Times New Roman" pitchFamily="18" charset="0"/>
              </a:rPr>
              <a:t>p</a:t>
            </a:r>
            <a:r>
              <a:rPr lang="en-US" sz="2800" baseline="-25000" dirty="0" smtClean="0">
                <a:cs typeface="Times New Roman" pitchFamily="18" charset="0"/>
              </a:rPr>
              <a:t>i</a:t>
            </a:r>
            <a:br>
              <a:rPr lang="en-US" sz="2800" baseline="-25000" dirty="0" smtClean="0">
                <a:cs typeface="Times New Roman" pitchFamily="18" charset="0"/>
              </a:rPr>
            </a:br>
            <a:r>
              <a:rPr lang="en-US" sz="2800" dirty="0" smtClean="0">
                <a:cs typeface="Times New Roman" pitchFamily="18" charset="0"/>
              </a:rPr>
              <a:t>where </a:t>
            </a:r>
            <a:r>
              <a:rPr lang="en-US" sz="2800" dirty="0" err="1">
                <a:cs typeface="Times New Roman" pitchFamily="18" charset="0"/>
              </a:rPr>
              <a:t>n</a:t>
            </a:r>
            <a:r>
              <a:rPr lang="en-US" sz="2800" baseline="-25000" dirty="0" err="1">
                <a:cs typeface="Times New Roman" pitchFamily="18" charset="0"/>
              </a:rPr>
              <a:t>i</a:t>
            </a:r>
            <a:r>
              <a:rPr lang="en-US" sz="2800" dirty="0">
                <a:cs typeface="Times New Roman" pitchFamily="18" charset="0"/>
              </a:rPr>
              <a:t> is called the intrinsic density of free electrons, and p</a:t>
            </a:r>
            <a:r>
              <a:rPr lang="en-US" sz="2800" baseline="-25000" dirty="0">
                <a:cs typeface="Times New Roman" pitchFamily="18" charset="0"/>
              </a:rPr>
              <a:t>i</a:t>
            </a:r>
            <a:r>
              <a:rPr lang="en-US" sz="2800" dirty="0">
                <a:cs typeface="Times New Roman" pitchFamily="18" charset="0"/>
              </a:rPr>
              <a:t> is called the intrinsic density of holes.</a:t>
            </a:r>
          </a:p>
          <a:p>
            <a:pPr>
              <a:lnSpc>
                <a:spcPct val="90000"/>
              </a:lnSpc>
            </a:pPr>
            <a:r>
              <a:rPr lang="en-US" sz="2800" dirty="0">
                <a:cs typeface="Times New Roman" pitchFamily="18" charset="0"/>
              </a:rPr>
              <a:t>The values of n and p are functions of temperature, which makes sense, since it will determine the number of free electron/hole pairs.  It follows that temperature will dramatically affect the conductivity.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2514600" y="0"/>
            <a:ext cx="6629400" cy="1752600"/>
          </a:xfrm>
        </p:spPr>
        <p:txBody>
          <a:bodyPr/>
          <a:lstStyle/>
          <a:p>
            <a:r>
              <a:rPr lang="en-US" dirty="0">
                <a:cs typeface="Times New Roman" pitchFamily="18" charset="0"/>
              </a:rPr>
              <a:t>SEMICONDUCTORS AND THE PN JUNCTION</a:t>
            </a:r>
            <a:r>
              <a:rPr lang="en-US" dirty="0"/>
              <a:t> </a:t>
            </a:r>
          </a:p>
        </p:txBody>
      </p:sp>
      <p:sp>
        <p:nvSpPr>
          <p:cNvPr id="279555" name="Rectangle 3"/>
          <p:cNvSpPr>
            <a:spLocks noGrp="1" noChangeArrowheads="1"/>
          </p:cNvSpPr>
          <p:nvPr>
            <p:ph type="body" idx="1"/>
          </p:nvPr>
        </p:nvSpPr>
        <p:spPr>
          <a:xfrm>
            <a:off x="685800" y="1600200"/>
            <a:ext cx="8001000" cy="4953000"/>
          </a:xfrm>
        </p:spPr>
        <p:txBody>
          <a:bodyPr/>
          <a:lstStyle/>
          <a:p>
            <a:pPr>
              <a:lnSpc>
                <a:spcPct val="90000"/>
              </a:lnSpc>
            </a:pPr>
            <a:r>
              <a:rPr lang="en-US" sz="2800" dirty="0">
                <a:cs typeface="Times New Roman" pitchFamily="18" charset="0"/>
              </a:rPr>
              <a:t>There are two ways that charges move</a:t>
            </a:r>
            <a:r>
              <a:rPr lang="en-US" sz="2800" dirty="0" smtClean="0">
                <a:cs typeface="Times New Roman" pitchFamily="18" charset="0"/>
              </a:rPr>
              <a:t>:</a:t>
            </a:r>
            <a:br>
              <a:rPr lang="en-US" sz="2800" dirty="0" smtClean="0">
                <a:cs typeface="Times New Roman" pitchFamily="18" charset="0"/>
              </a:rPr>
            </a:br>
            <a:r>
              <a:rPr lang="en-US" sz="2800" dirty="0">
                <a:cs typeface="Times New Roman" pitchFamily="18" charset="0"/>
              </a:rPr>
              <a:t>	1)  due to electric fields, called </a:t>
            </a:r>
            <a:r>
              <a:rPr lang="en-US" sz="2800" u="sng" dirty="0" smtClean="0">
                <a:cs typeface="Times New Roman" pitchFamily="18" charset="0"/>
              </a:rPr>
              <a:t>drift</a:t>
            </a:r>
            <a:br>
              <a:rPr lang="en-US" sz="2800" u="sng" dirty="0" smtClean="0">
                <a:cs typeface="Times New Roman" pitchFamily="18" charset="0"/>
              </a:rPr>
            </a:br>
            <a:r>
              <a:rPr lang="en-US" sz="2800" dirty="0">
                <a:cs typeface="Times New Roman" pitchFamily="18" charset="0"/>
              </a:rPr>
              <a:t>	2)  due to concentration gradients, called </a:t>
            </a:r>
            <a:r>
              <a:rPr lang="en-US" sz="2800" u="sng" dirty="0">
                <a:cs typeface="Times New Roman" pitchFamily="18" charset="0"/>
              </a:rPr>
              <a:t>diffusion</a:t>
            </a:r>
            <a:endParaRPr lang="en-US" sz="2800" dirty="0">
              <a:cs typeface="Times New Roman" pitchFamily="18" charset="0"/>
            </a:endParaRPr>
          </a:p>
          <a:p>
            <a:pPr>
              <a:lnSpc>
                <a:spcPct val="90000"/>
              </a:lnSpc>
            </a:pPr>
            <a:r>
              <a:rPr lang="en-US" sz="2800" dirty="0">
                <a:cs typeface="Times New Roman" pitchFamily="18" charset="0"/>
              </a:rPr>
              <a:t>Well, all this is fine, but pretty useless.  The market for temperature dependent conductors is pretty limited.  The key step comes next.  We add impurities.  </a:t>
            </a:r>
          </a:p>
          <a:p>
            <a:pPr>
              <a:lnSpc>
                <a:spcPct val="90000"/>
              </a:lnSpc>
            </a:pPr>
            <a:r>
              <a:rPr lang="en-US" sz="2800" dirty="0">
                <a:cs typeface="Times New Roman" pitchFamily="18" charset="0"/>
              </a:rPr>
              <a:t>No. Really, what do we do?  </a:t>
            </a:r>
            <a:r>
              <a:rPr lang="en-US" sz="2800" dirty="0" err="1">
                <a:cs typeface="Times New Roman" pitchFamily="18" charset="0"/>
              </a:rPr>
              <a:t>Ans</a:t>
            </a:r>
            <a:r>
              <a:rPr lang="en-US" sz="2800" dirty="0">
                <a:cs typeface="Times New Roman" pitchFamily="18" charset="0"/>
              </a:rPr>
              <a:t>:  No, really, this is what we do.  We add special kinds of impurities to increase the number of free electrons, or the number or holes.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80579" name="Rectangle 3"/>
          <p:cNvSpPr>
            <a:spLocks noGrp="1" noChangeArrowheads="1"/>
          </p:cNvSpPr>
          <p:nvPr>
            <p:ph type="body" idx="1"/>
          </p:nvPr>
        </p:nvSpPr>
        <p:spPr>
          <a:xfrm>
            <a:off x="685800" y="1600200"/>
            <a:ext cx="8001000" cy="4953000"/>
          </a:xfrm>
        </p:spPr>
        <p:txBody>
          <a:bodyPr/>
          <a:lstStyle/>
          <a:p>
            <a:r>
              <a:rPr lang="en-US">
                <a:cs typeface="Times New Roman" pitchFamily="18" charset="0"/>
              </a:rPr>
              <a:t>By introducing a whole bunch of atoms with a valence of 3, we obtain an excess of holes.  (More holes than free electrons.)  These atoms are called </a:t>
            </a:r>
            <a:r>
              <a:rPr lang="en-US" u="sng">
                <a:cs typeface="Times New Roman" pitchFamily="18" charset="0"/>
              </a:rPr>
              <a:t>acceptors</a:t>
            </a:r>
            <a:r>
              <a:rPr lang="en-US">
                <a:cs typeface="Times New Roman" pitchFamily="18" charset="0"/>
              </a:rPr>
              <a:t>, and result in a change in the semiconductor to what we call a </a:t>
            </a:r>
            <a:br>
              <a:rPr lang="en-US">
                <a:cs typeface="Times New Roman" pitchFamily="18" charset="0"/>
              </a:rPr>
            </a:br>
            <a:r>
              <a:rPr lang="en-US" u="sng">
                <a:cs typeface="Times New Roman" pitchFamily="18" charset="0"/>
              </a:rPr>
              <a:t>p material</a:t>
            </a:r>
            <a:r>
              <a:rPr lang="en-US">
                <a:cs typeface="Times New Roman" pitchFamily="18" charset="0"/>
              </a:rPr>
              <a:t>.  In p materials, holes are the </a:t>
            </a:r>
            <a:r>
              <a:rPr lang="en-US" u="sng">
                <a:cs typeface="Times New Roman" pitchFamily="18" charset="0"/>
              </a:rPr>
              <a:t>majority carriers</a:t>
            </a:r>
            <a:r>
              <a:rPr lang="en-US">
                <a:cs typeface="Times New Roman" pitchFamily="18" charset="0"/>
              </a:rPr>
              <a:t>, and free electrons are the </a:t>
            </a:r>
            <a:r>
              <a:rPr lang="en-US" u="sng">
                <a:cs typeface="Times New Roman" pitchFamily="18" charset="0"/>
              </a:rPr>
              <a:t>minority carriers</a:t>
            </a:r>
            <a:r>
              <a:rPr lang="en-US">
                <a:cs typeface="Times New Roman"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4000"/>
              <a:t>Diodes</a:t>
            </a:r>
          </a:p>
        </p:txBody>
      </p:sp>
      <p:sp>
        <p:nvSpPr>
          <p:cNvPr id="92163" name="Rectangle 3"/>
          <p:cNvSpPr>
            <a:spLocks noGrp="1" noChangeArrowheads="1"/>
          </p:cNvSpPr>
          <p:nvPr>
            <p:ph type="body" idx="1"/>
          </p:nvPr>
        </p:nvSpPr>
        <p:spPr>
          <a:xfrm>
            <a:off x="685800" y="1981200"/>
            <a:ext cx="7772400" cy="2514600"/>
          </a:xfrm>
        </p:spPr>
        <p:txBody>
          <a:bodyPr/>
          <a:lstStyle/>
          <a:p>
            <a:r>
              <a:rPr lang="en-US" dirty="0"/>
              <a:t>We will cover material from Sections </a:t>
            </a:r>
            <a:r>
              <a:rPr lang="en-US" dirty="0" smtClean="0"/>
              <a:t>3.1 through 3.5 and 4.1 </a:t>
            </a:r>
            <a:r>
              <a:rPr lang="en-US" dirty="0"/>
              <a:t>through </a:t>
            </a:r>
            <a:r>
              <a:rPr lang="en-US" dirty="0" smtClean="0"/>
              <a:t>4.7 </a:t>
            </a:r>
            <a:r>
              <a:rPr lang="en-US" dirty="0"/>
              <a:t>from the </a:t>
            </a:r>
            <a:r>
              <a:rPr lang="en-US" dirty="0" smtClean="0"/>
              <a:t>7</a:t>
            </a:r>
            <a:r>
              <a:rPr lang="en-US" baseline="30000" dirty="0" smtClean="0"/>
              <a:t>th</a:t>
            </a:r>
            <a:r>
              <a:rPr lang="en-US" dirty="0" smtClean="0"/>
              <a:t> </a:t>
            </a:r>
            <a:r>
              <a:rPr lang="en-US" dirty="0"/>
              <a:t>Edition of the </a:t>
            </a:r>
            <a:r>
              <a:rPr lang="en-US" dirty="0" err="1"/>
              <a:t>Sedra</a:t>
            </a:r>
            <a:r>
              <a:rPr lang="en-US" dirty="0"/>
              <a:t> and Smith text</a:t>
            </a:r>
            <a:r>
              <a:rPr lang="en-US" dirty="0" smtClean="0"/>
              <a:t>.  We will not cover all of the detail that is in the textbook.</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81603" name="Rectangle 3"/>
          <p:cNvSpPr>
            <a:spLocks noGrp="1" noChangeArrowheads="1"/>
          </p:cNvSpPr>
          <p:nvPr>
            <p:ph type="body" idx="1"/>
          </p:nvPr>
        </p:nvSpPr>
        <p:spPr>
          <a:xfrm>
            <a:off x="685800" y="1600200"/>
            <a:ext cx="8001000" cy="4953000"/>
          </a:xfrm>
        </p:spPr>
        <p:txBody>
          <a:bodyPr/>
          <a:lstStyle/>
          <a:p>
            <a:r>
              <a:rPr lang="en-US">
                <a:cs typeface="Times New Roman" pitchFamily="18" charset="0"/>
              </a:rPr>
              <a:t>By introducing a whole bunch of atoms with a valence of 5, we obtain an excess of free electrons.  (More free electrons than holes.)  These atoms are called </a:t>
            </a:r>
            <a:r>
              <a:rPr lang="en-US" u="sng">
                <a:cs typeface="Times New Roman" pitchFamily="18" charset="0"/>
              </a:rPr>
              <a:t>donors</a:t>
            </a:r>
            <a:r>
              <a:rPr lang="en-US">
                <a:cs typeface="Times New Roman" pitchFamily="18" charset="0"/>
              </a:rPr>
              <a:t>, and result in a change in the semiconductor to what we call a </a:t>
            </a:r>
            <a:br>
              <a:rPr lang="en-US">
                <a:cs typeface="Times New Roman" pitchFamily="18" charset="0"/>
              </a:rPr>
            </a:br>
            <a:r>
              <a:rPr lang="en-US" u="sng">
                <a:cs typeface="Times New Roman" pitchFamily="18" charset="0"/>
              </a:rPr>
              <a:t>n material</a:t>
            </a:r>
            <a:r>
              <a:rPr lang="en-US">
                <a:cs typeface="Times New Roman" pitchFamily="18" charset="0"/>
              </a:rPr>
              <a:t>.  In n materials, free electrons are the </a:t>
            </a:r>
            <a:r>
              <a:rPr lang="en-US" u="sng">
                <a:cs typeface="Times New Roman" pitchFamily="18" charset="0"/>
              </a:rPr>
              <a:t>majority carriers</a:t>
            </a:r>
            <a:r>
              <a:rPr lang="en-US">
                <a:cs typeface="Times New Roman" pitchFamily="18" charset="0"/>
              </a:rPr>
              <a:t>, and holes are the </a:t>
            </a:r>
            <a:r>
              <a:rPr lang="en-US" u="sng">
                <a:cs typeface="Times New Roman" pitchFamily="18" charset="0"/>
              </a:rPr>
              <a:t>minority carriers</a:t>
            </a:r>
            <a:r>
              <a:rPr lang="en-US">
                <a:cs typeface="Times New Roman" pitchFamily="18"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82627" name="Rectangle 3"/>
          <p:cNvSpPr>
            <a:spLocks noGrp="1" noChangeArrowheads="1"/>
          </p:cNvSpPr>
          <p:nvPr>
            <p:ph type="body" idx="1"/>
          </p:nvPr>
        </p:nvSpPr>
        <p:spPr>
          <a:xfrm>
            <a:off x="685800" y="1600200"/>
            <a:ext cx="8001000" cy="4953000"/>
          </a:xfrm>
        </p:spPr>
        <p:txBody>
          <a:bodyPr/>
          <a:lstStyle/>
          <a:p>
            <a:r>
              <a:rPr lang="en-US" sz="2800">
                <a:cs typeface="Times New Roman" pitchFamily="18" charset="0"/>
              </a:rPr>
              <a:t>We can put the n material next to the p material. </a:t>
            </a:r>
          </a:p>
          <a:p>
            <a:r>
              <a:rPr lang="en-US" sz="2800">
                <a:cs typeface="Times New Roman" pitchFamily="18" charset="0"/>
              </a:rPr>
              <a:t>Right after we put these areas together, there is a concentration gradient.  The only things able to move, though, are the mobile charge carriers.  There is diffusion.  When a hole meets a free electron, they annihilate each other.  This is called </a:t>
            </a:r>
            <a:r>
              <a:rPr lang="en-US" sz="2800" u="sng">
                <a:cs typeface="Times New Roman" pitchFamily="18" charset="0"/>
              </a:rPr>
              <a:t>recombination</a:t>
            </a:r>
            <a:r>
              <a:rPr lang="en-US" sz="2800">
                <a:cs typeface="Times New Roman" pitchFamily="18" charset="0"/>
              </a:rPr>
              <a:t>.   </a:t>
            </a:r>
          </a:p>
          <a:p>
            <a:r>
              <a:rPr lang="en-US" sz="2800">
                <a:cs typeface="Times New Roman" pitchFamily="18" charset="0"/>
              </a:rPr>
              <a:t>We build up a </a:t>
            </a:r>
            <a:r>
              <a:rPr lang="en-US" sz="2800" u="sng">
                <a:cs typeface="Times New Roman" pitchFamily="18" charset="0"/>
              </a:rPr>
              <a:t>depletion region</a:t>
            </a:r>
            <a:r>
              <a:rPr lang="en-US" sz="2800">
                <a:cs typeface="Times New Roman" pitchFamily="18" charset="0"/>
              </a:rPr>
              <a:t>, at the junction, which is depleted of mobile charge carriers.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83651" name="Rectangle 3"/>
          <p:cNvSpPr>
            <a:spLocks noGrp="1" noChangeArrowheads="1"/>
          </p:cNvSpPr>
          <p:nvPr>
            <p:ph type="body" idx="1"/>
          </p:nvPr>
        </p:nvSpPr>
        <p:spPr>
          <a:xfrm>
            <a:off x="685800" y="1600200"/>
            <a:ext cx="8001000" cy="4953000"/>
          </a:xfrm>
        </p:spPr>
        <p:txBody>
          <a:bodyPr/>
          <a:lstStyle/>
          <a:p>
            <a:r>
              <a:rPr lang="en-US" sz="2800">
                <a:cs typeface="Times New Roman" pitchFamily="18" charset="0"/>
              </a:rPr>
              <a:t>When the carriers move, they leave behind a net charge density.  This charge density produces an electric field which opposes the diffusion current.  Therefore, the diffusion does not go on forever, but reaches an equilibrium condition.  </a:t>
            </a:r>
          </a:p>
          <a:p>
            <a:r>
              <a:rPr lang="en-US" sz="2800">
                <a:cs typeface="Times New Roman" pitchFamily="18" charset="0"/>
              </a:rPr>
              <a:t>This, in turn, produces a potential distribution in the junction.  Take care.  This is a local voltage drop, not a battery.  It is a potential barrier to more flow of charge carriers.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84675" name="Rectangle 3"/>
          <p:cNvSpPr>
            <a:spLocks noGrp="1" noChangeArrowheads="1"/>
          </p:cNvSpPr>
          <p:nvPr>
            <p:ph type="body" idx="1"/>
          </p:nvPr>
        </p:nvSpPr>
        <p:spPr>
          <a:xfrm>
            <a:off x="685800" y="1600200"/>
            <a:ext cx="8001000" cy="4953000"/>
          </a:xfrm>
        </p:spPr>
        <p:txBody>
          <a:bodyPr/>
          <a:lstStyle/>
          <a:p>
            <a:r>
              <a:rPr lang="en-US" sz="2800">
                <a:cs typeface="Times New Roman" pitchFamily="18" charset="0"/>
              </a:rPr>
              <a:t>The diffusion produces a potential distribution in the junction, which is a potential barrier to more flow of charge carriers.  </a:t>
            </a:r>
          </a:p>
          <a:p>
            <a:r>
              <a:rPr lang="en-US" sz="2800">
                <a:cs typeface="Times New Roman" pitchFamily="18" charset="0"/>
              </a:rPr>
              <a:t>The voltage at the junction acts as a barrier, a hindrance to majority carrier flow.  Since there are a few, but not many, minority carriers, the current will be pretty small unless this barrier is lowered.  This barrier can be lowered by biasing, or the external application of voltage across the junction.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85699" name="Rectangle 3"/>
          <p:cNvSpPr>
            <a:spLocks noGrp="1" noChangeArrowheads="1"/>
          </p:cNvSpPr>
          <p:nvPr>
            <p:ph type="body" idx="1"/>
          </p:nvPr>
        </p:nvSpPr>
        <p:spPr>
          <a:xfrm>
            <a:off x="685800" y="1600200"/>
            <a:ext cx="8001000" cy="4953000"/>
          </a:xfrm>
        </p:spPr>
        <p:txBody>
          <a:bodyPr/>
          <a:lstStyle/>
          <a:p>
            <a:pPr>
              <a:lnSpc>
                <a:spcPct val="90000"/>
              </a:lnSpc>
            </a:pPr>
            <a:r>
              <a:rPr lang="en-US">
                <a:cs typeface="Times New Roman" pitchFamily="18" charset="0"/>
              </a:rPr>
              <a:t>When the voltage is applied to reduce the barrier, this is called </a:t>
            </a:r>
            <a:r>
              <a:rPr lang="en-US" u="sng">
                <a:cs typeface="Times New Roman" pitchFamily="18" charset="0"/>
              </a:rPr>
              <a:t>forward biasing</a:t>
            </a:r>
            <a:r>
              <a:rPr lang="en-US">
                <a:cs typeface="Times New Roman" pitchFamily="18" charset="0"/>
              </a:rPr>
              <a:t>.  With sufficient voltage, current will flow.  When it is applied to increase the barrier, this is called </a:t>
            </a:r>
            <a:r>
              <a:rPr lang="en-US" u="sng">
                <a:cs typeface="Times New Roman" pitchFamily="18" charset="0"/>
              </a:rPr>
              <a:t>reverse biasing</a:t>
            </a:r>
            <a:r>
              <a:rPr lang="en-US">
                <a:cs typeface="Times New Roman" pitchFamily="18" charset="0"/>
              </a:rPr>
              <a:t>.  Very little current will flow.</a:t>
            </a:r>
          </a:p>
          <a:p>
            <a:pPr>
              <a:lnSpc>
                <a:spcPct val="90000"/>
              </a:lnSpc>
            </a:pPr>
            <a:r>
              <a:rPr lang="en-US">
                <a:cs typeface="Times New Roman" pitchFamily="18" charset="0"/>
              </a:rPr>
              <a:t>Current only flows in one direction.  This is pretty neat.  This is called </a:t>
            </a:r>
            <a:r>
              <a:rPr lang="en-US" u="sng">
                <a:cs typeface="Times New Roman" pitchFamily="18" charset="0"/>
              </a:rPr>
              <a:t>rectification</a:t>
            </a:r>
            <a:r>
              <a:rPr lang="en-US">
                <a:cs typeface="Times New Roman" pitchFamily="18" charset="0"/>
              </a:rPr>
              <a:t>.  Remember, that this is a passive device.  We call this device a </a:t>
            </a:r>
            <a:r>
              <a:rPr lang="en-US" u="sng">
                <a:cs typeface="Times New Roman" pitchFamily="18" charset="0"/>
              </a:rPr>
              <a:t>diode</a:t>
            </a:r>
            <a:r>
              <a:rPr lang="en-US">
                <a:cs typeface="Times New Roman" pitchFamily="18"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8" name="Rectangle 6"/>
          <p:cNvSpPr>
            <a:spLocks noChangeArrowheads="1"/>
          </p:cNvSpPr>
          <p:nvPr/>
        </p:nvSpPr>
        <p:spPr bwMode="auto">
          <a:xfrm>
            <a:off x="6629400" y="5029200"/>
            <a:ext cx="1371600" cy="15240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59074" name="Rectangle 2"/>
          <p:cNvSpPr>
            <a:spLocks noGrp="1" noChangeArrowheads="1"/>
          </p:cNvSpPr>
          <p:nvPr>
            <p:ph type="title"/>
          </p:nvPr>
        </p:nvSpPr>
        <p:spPr>
          <a:xfrm>
            <a:off x="609600" y="457200"/>
            <a:ext cx="7772400" cy="1066800"/>
          </a:xfrm>
        </p:spPr>
        <p:txBody>
          <a:bodyPr/>
          <a:lstStyle/>
          <a:p>
            <a:r>
              <a:rPr lang="en-US" sz="3600"/>
              <a:t>Are these diodes really useful?</a:t>
            </a:r>
          </a:p>
        </p:txBody>
      </p:sp>
      <p:sp>
        <p:nvSpPr>
          <p:cNvPr id="259075" name="Rectangle 3"/>
          <p:cNvSpPr>
            <a:spLocks noGrp="1" noChangeArrowheads="1"/>
          </p:cNvSpPr>
          <p:nvPr>
            <p:ph type="body" idx="1"/>
          </p:nvPr>
        </p:nvSpPr>
        <p:spPr>
          <a:xfrm>
            <a:off x="533400" y="1371600"/>
            <a:ext cx="7924800" cy="4038600"/>
          </a:xfrm>
        </p:spPr>
        <p:txBody>
          <a:bodyPr/>
          <a:lstStyle/>
          <a:p>
            <a:r>
              <a:rPr lang="en-US"/>
              <a:t>This is a good question.  </a:t>
            </a:r>
          </a:p>
          <a:p>
            <a:r>
              <a:rPr lang="en-US"/>
              <a:t>The answer is, YES!  You bet they are.  They are definitely worth the trouble. </a:t>
            </a:r>
          </a:p>
          <a:p>
            <a:r>
              <a:rPr lang="en-US"/>
              <a:t>We will look at what kinds of things we can do with diodes, once we learn how to model them, and solve circuits that have them included. </a:t>
            </a:r>
          </a:p>
        </p:txBody>
      </p:sp>
      <p:pic>
        <p:nvPicPr>
          <p:cNvPr id="259076" name="Picture 4" descr="ag00007_"/>
          <p:cNvPicPr>
            <a:picLocks noChangeAspect="1" noChangeArrowheads="1" noCrop="1"/>
          </p:cNvPicPr>
          <p:nvPr/>
        </p:nvPicPr>
        <p:blipFill>
          <a:blip r:embed="rId3" cstate="print"/>
          <a:srcRect/>
          <a:stretch>
            <a:fillRect/>
          </a:stretch>
        </p:blipFill>
        <p:spPr bwMode="auto">
          <a:xfrm>
            <a:off x="6705600" y="5105400"/>
            <a:ext cx="1235075" cy="1428750"/>
          </a:xfrm>
          <a:prstGeom prst="rect">
            <a:avLst/>
          </a:prstGeom>
          <a:noFill/>
        </p:spPr>
      </p:pic>
      <p:sp>
        <p:nvSpPr>
          <p:cNvPr id="259077" name="Text Box 5"/>
          <p:cNvSpPr txBox="1">
            <a:spLocks noChangeArrowheads="1"/>
          </p:cNvSpPr>
          <p:nvPr/>
        </p:nvSpPr>
        <p:spPr bwMode="auto">
          <a:xfrm>
            <a:off x="8077200" y="6127750"/>
            <a:ext cx="1066800" cy="730250"/>
          </a:xfrm>
          <a:prstGeom prst="rect">
            <a:avLst/>
          </a:prstGeom>
          <a:noFill/>
          <a:ln w="9525">
            <a:noFill/>
            <a:miter lim="800000"/>
            <a:headEnd/>
            <a:tailEnd/>
          </a:ln>
          <a:effectLst/>
        </p:spPr>
        <p:txBody>
          <a:bodyPr>
            <a:spAutoFit/>
          </a:bodyPr>
          <a:lstStyle/>
          <a:p>
            <a:pPr algn="ctr" eaLnBrk="0" hangingPunct="0">
              <a:spcBef>
                <a:spcPct val="50000"/>
              </a:spcBef>
            </a:pPr>
            <a:r>
              <a:rPr lang="en-US" sz="1400">
                <a:latin typeface="Times New Roman" pitchFamily="18" charset="0"/>
              </a:rPr>
              <a:t>Go back to </a:t>
            </a:r>
            <a:r>
              <a:rPr lang="en-US" sz="1400">
                <a:latin typeface="Times New Roman" pitchFamily="18" charset="0"/>
                <a:hlinkClick r:id="rId4" action="ppaction://hlinksldjump" tooltip="This takes you back to slide 2"/>
              </a:rPr>
              <a:t>Overview </a:t>
            </a:r>
            <a:r>
              <a:rPr lang="en-US" sz="1400">
                <a:latin typeface="Times New Roman" pitchFamily="18" charset="0"/>
              </a:rPr>
              <a:t>slide.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2514600" y="0"/>
            <a:ext cx="6629400" cy="990600"/>
          </a:xfrm>
        </p:spPr>
        <p:txBody>
          <a:bodyPr/>
          <a:lstStyle/>
          <a:p>
            <a:r>
              <a:rPr lang="en-US">
                <a:cs typeface="Times New Roman" pitchFamily="18" charset="0"/>
              </a:rPr>
              <a:t>Diode Models</a:t>
            </a:r>
            <a:r>
              <a:rPr lang="en-US"/>
              <a:t> </a:t>
            </a:r>
          </a:p>
        </p:txBody>
      </p:sp>
      <p:sp>
        <p:nvSpPr>
          <p:cNvPr id="286723" name="Rectangle 3"/>
          <p:cNvSpPr>
            <a:spLocks noGrp="1" noChangeArrowheads="1"/>
          </p:cNvSpPr>
          <p:nvPr>
            <p:ph type="body" idx="1"/>
          </p:nvPr>
        </p:nvSpPr>
        <p:spPr>
          <a:xfrm>
            <a:off x="685800" y="1600200"/>
            <a:ext cx="8001000" cy="4953000"/>
          </a:xfrm>
        </p:spPr>
        <p:txBody>
          <a:bodyPr/>
          <a:lstStyle/>
          <a:p>
            <a:pPr>
              <a:lnSpc>
                <a:spcPct val="90000"/>
              </a:lnSpc>
            </a:pPr>
            <a:r>
              <a:rPr lang="en-US">
                <a:cs typeface="Times New Roman" pitchFamily="18" charset="0"/>
              </a:rPr>
              <a:t>Thus far, we have mostly had linear components.  We had nonlinear circuits when we talked about amplifiers and saturation, but we tried to avoid saturation.  Now, here we have a fundamental, nonlinear device. It is not only nonlinear, it is also fundamentally polar, in that it is not symmetrical. </a:t>
            </a:r>
          </a:p>
          <a:p>
            <a:pPr>
              <a:lnSpc>
                <a:spcPct val="90000"/>
              </a:lnSpc>
            </a:pPr>
            <a:r>
              <a:rPr lang="en-US">
                <a:cs typeface="Times New Roman" pitchFamily="18" charset="0"/>
              </a:rPr>
              <a:t>We begin by looking at ways to model the diode.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2514600" y="0"/>
            <a:ext cx="6629400" cy="990600"/>
          </a:xfrm>
        </p:spPr>
        <p:txBody>
          <a:bodyPr/>
          <a:lstStyle/>
          <a:p>
            <a:r>
              <a:rPr lang="en-US">
                <a:cs typeface="Times New Roman" pitchFamily="18" charset="0"/>
              </a:rPr>
              <a:t>Diode Models</a:t>
            </a:r>
            <a:r>
              <a:rPr lang="en-US"/>
              <a:t> </a:t>
            </a:r>
          </a:p>
        </p:txBody>
      </p:sp>
      <p:sp>
        <p:nvSpPr>
          <p:cNvPr id="287747" name="Rectangle 3"/>
          <p:cNvSpPr>
            <a:spLocks noGrp="1" noChangeArrowheads="1"/>
          </p:cNvSpPr>
          <p:nvPr>
            <p:ph type="body" idx="1"/>
          </p:nvPr>
        </p:nvSpPr>
        <p:spPr>
          <a:xfrm>
            <a:off x="685800" y="1600200"/>
            <a:ext cx="8001000" cy="2743200"/>
          </a:xfrm>
        </p:spPr>
        <p:txBody>
          <a:bodyPr/>
          <a:lstStyle/>
          <a:p>
            <a:r>
              <a:rPr lang="en-US">
                <a:cs typeface="Times New Roman" pitchFamily="18" charset="0"/>
              </a:rPr>
              <a:t>We begin by looking at ways to model the diode.  We need a schematic symbol for the diode, which follows.  We call the p region side the </a:t>
            </a:r>
            <a:r>
              <a:rPr lang="en-US" u="sng">
                <a:cs typeface="Times New Roman" pitchFamily="18" charset="0"/>
              </a:rPr>
              <a:t>anode</a:t>
            </a:r>
            <a:r>
              <a:rPr lang="en-US">
                <a:cs typeface="Times New Roman" pitchFamily="18" charset="0"/>
              </a:rPr>
              <a:t> and the n region side the </a:t>
            </a:r>
            <a:r>
              <a:rPr lang="en-US" u="sng">
                <a:cs typeface="Times New Roman" pitchFamily="18" charset="0"/>
              </a:rPr>
              <a:t>cathode</a:t>
            </a:r>
            <a:r>
              <a:rPr lang="en-US">
                <a:cs typeface="Times New Roman" pitchFamily="18" charset="0"/>
              </a:rPr>
              <a:t>.</a:t>
            </a:r>
          </a:p>
        </p:txBody>
      </p:sp>
      <p:pic>
        <p:nvPicPr>
          <p:cNvPr id="287748" name="Picture 4"/>
          <p:cNvPicPr>
            <a:picLocks noChangeAspect="1" noChangeArrowheads="1"/>
          </p:cNvPicPr>
          <p:nvPr/>
        </p:nvPicPr>
        <p:blipFill>
          <a:blip r:embed="rId2" cstate="print"/>
          <a:srcRect l="21230" r="18436" b="83583"/>
          <a:stretch>
            <a:fillRect/>
          </a:stretch>
        </p:blipFill>
        <p:spPr bwMode="auto">
          <a:xfrm>
            <a:off x="1219200" y="4419600"/>
            <a:ext cx="6934200" cy="175736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2514600" y="0"/>
            <a:ext cx="6629400" cy="990600"/>
          </a:xfrm>
        </p:spPr>
        <p:txBody>
          <a:bodyPr/>
          <a:lstStyle/>
          <a:p>
            <a:r>
              <a:rPr lang="en-US">
                <a:cs typeface="Times New Roman" pitchFamily="18" charset="0"/>
              </a:rPr>
              <a:t>Diode Models</a:t>
            </a:r>
            <a:r>
              <a:rPr lang="en-US"/>
              <a:t> </a:t>
            </a:r>
          </a:p>
        </p:txBody>
      </p:sp>
      <p:sp>
        <p:nvSpPr>
          <p:cNvPr id="288771" name="Rectangle 3"/>
          <p:cNvSpPr>
            <a:spLocks noGrp="1" noChangeArrowheads="1"/>
          </p:cNvSpPr>
          <p:nvPr>
            <p:ph type="body" idx="1"/>
          </p:nvPr>
        </p:nvSpPr>
        <p:spPr>
          <a:xfrm>
            <a:off x="0" y="762000"/>
            <a:ext cx="2286000" cy="5715000"/>
          </a:xfrm>
        </p:spPr>
        <p:txBody>
          <a:bodyPr/>
          <a:lstStyle/>
          <a:p>
            <a:r>
              <a:rPr lang="en-US" sz="2800">
                <a:cs typeface="Times New Roman" pitchFamily="18" charset="0"/>
              </a:rPr>
              <a:t>We show here a plot of </a:t>
            </a:r>
            <a:r>
              <a:rPr lang="en-US" sz="2800" i="1">
                <a:latin typeface="Times New Roman" pitchFamily="18" charset="0"/>
                <a:cs typeface="Times New Roman" pitchFamily="18" charset="0"/>
              </a:rPr>
              <a:t>i</a:t>
            </a:r>
            <a:r>
              <a:rPr lang="en-US" sz="2800" i="1" baseline="-25000">
                <a:latin typeface="Times New Roman" pitchFamily="18" charset="0"/>
                <a:cs typeface="Times New Roman" pitchFamily="18" charset="0"/>
              </a:rPr>
              <a:t>D</a:t>
            </a:r>
            <a:r>
              <a:rPr lang="en-US" sz="2800">
                <a:cs typeface="Times New Roman" pitchFamily="18" charset="0"/>
              </a:rPr>
              <a:t> as function of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D</a:t>
            </a:r>
            <a:r>
              <a:rPr lang="en-US" sz="2800">
                <a:cs typeface="Times New Roman" pitchFamily="18" charset="0"/>
              </a:rPr>
              <a:t> for a diode.  Note the reference polarities are shown in the diagram.  </a:t>
            </a:r>
          </a:p>
        </p:txBody>
      </p:sp>
      <p:pic>
        <p:nvPicPr>
          <p:cNvPr id="288774" name="Picture 6"/>
          <p:cNvPicPr>
            <a:picLocks noChangeAspect="1" noChangeArrowheads="1"/>
          </p:cNvPicPr>
          <p:nvPr/>
        </p:nvPicPr>
        <p:blipFill>
          <a:blip r:embed="rId2" cstate="print"/>
          <a:srcRect l="2794" t="26837" b="8395"/>
          <a:stretch>
            <a:fillRect/>
          </a:stretch>
        </p:blipFill>
        <p:spPr bwMode="auto">
          <a:xfrm>
            <a:off x="2209800" y="2554288"/>
            <a:ext cx="6934200" cy="4303712"/>
          </a:xfrm>
          <a:prstGeom prst="rect">
            <a:avLst/>
          </a:prstGeom>
          <a:noFill/>
        </p:spPr>
      </p:pic>
      <p:pic>
        <p:nvPicPr>
          <p:cNvPr id="288776" name="Picture 8"/>
          <p:cNvPicPr>
            <a:picLocks noChangeAspect="1" noChangeArrowheads="1"/>
          </p:cNvPicPr>
          <p:nvPr/>
        </p:nvPicPr>
        <p:blipFill>
          <a:blip r:embed="rId2" cstate="print"/>
          <a:srcRect l="21230" r="18436" b="83583"/>
          <a:stretch>
            <a:fillRect/>
          </a:stretch>
        </p:blipFill>
        <p:spPr bwMode="auto">
          <a:xfrm>
            <a:off x="3657600" y="1295400"/>
            <a:ext cx="4953000" cy="125571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2514600" y="0"/>
            <a:ext cx="6629400" cy="990600"/>
          </a:xfrm>
        </p:spPr>
        <p:txBody>
          <a:bodyPr/>
          <a:lstStyle/>
          <a:p>
            <a:r>
              <a:rPr lang="en-US">
                <a:cs typeface="Times New Roman" pitchFamily="18" charset="0"/>
              </a:rPr>
              <a:t>Diode Problem Solutions</a:t>
            </a:r>
            <a:r>
              <a:rPr lang="en-US"/>
              <a:t> </a:t>
            </a:r>
          </a:p>
        </p:txBody>
      </p:sp>
      <p:sp>
        <p:nvSpPr>
          <p:cNvPr id="290819" name="Rectangle 3"/>
          <p:cNvSpPr>
            <a:spLocks noGrp="1" noChangeArrowheads="1"/>
          </p:cNvSpPr>
          <p:nvPr>
            <p:ph type="body" idx="1"/>
          </p:nvPr>
        </p:nvSpPr>
        <p:spPr>
          <a:xfrm>
            <a:off x="533400" y="1219200"/>
            <a:ext cx="8382000" cy="5257800"/>
          </a:xfrm>
        </p:spPr>
        <p:txBody>
          <a:bodyPr/>
          <a:lstStyle/>
          <a:p>
            <a:pPr marL="609600" indent="-609600">
              <a:lnSpc>
                <a:spcPct val="90000"/>
              </a:lnSpc>
              <a:buFontTx/>
              <a:buNone/>
            </a:pPr>
            <a:r>
              <a:rPr lang="en-US">
                <a:cs typeface="Times New Roman" pitchFamily="18" charset="0"/>
              </a:rPr>
              <a:t>There will be 4 different ways that we could solve diode problems.  </a:t>
            </a:r>
          </a:p>
          <a:p>
            <a:pPr marL="990600" lvl="1" indent="-533400">
              <a:lnSpc>
                <a:spcPct val="90000"/>
              </a:lnSpc>
              <a:buFontTx/>
              <a:buAutoNum type="arabicPeriod"/>
            </a:pPr>
            <a:r>
              <a:rPr lang="en-US">
                <a:cs typeface="Times New Roman" pitchFamily="18" charset="0"/>
              </a:rPr>
              <a:t>Use actual data for the diode, typically in the form of a plot.</a:t>
            </a:r>
          </a:p>
          <a:p>
            <a:pPr marL="990600" lvl="1" indent="-533400">
              <a:lnSpc>
                <a:spcPct val="90000"/>
              </a:lnSpc>
              <a:buFontTx/>
              <a:buAutoNum type="arabicPeriod"/>
            </a:pPr>
            <a:r>
              <a:rPr lang="en-US">
                <a:cs typeface="Times New Roman" pitchFamily="18" charset="0"/>
              </a:rPr>
              <a:t>Use the diode equation, typically in the form of a plot, or using iterative methods.</a:t>
            </a:r>
          </a:p>
          <a:p>
            <a:pPr marL="990600" lvl="1" indent="-533400">
              <a:lnSpc>
                <a:spcPct val="90000"/>
              </a:lnSpc>
              <a:buFontTx/>
              <a:buAutoNum type="arabicPeriod"/>
            </a:pPr>
            <a:r>
              <a:rPr lang="en-US">
                <a:cs typeface="Times New Roman" pitchFamily="18" charset="0"/>
              </a:rPr>
              <a:t>Use the ideal diode approximation.</a:t>
            </a:r>
          </a:p>
          <a:p>
            <a:pPr marL="990600" lvl="1" indent="-533400">
              <a:lnSpc>
                <a:spcPct val="90000"/>
              </a:lnSpc>
              <a:buFontTx/>
              <a:buAutoNum type="arabicPeriod"/>
            </a:pPr>
            <a:r>
              <a:rPr lang="en-US">
                <a:cs typeface="Times New Roman" pitchFamily="18" charset="0"/>
              </a:rPr>
              <a:t>Use the piecewise linear diode model.</a:t>
            </a:r>
          </a:p>
          <a:p>
            <a:pPr marL="609600" indent="-609600">
              <a:lnSpc>
                <a:spcPct val="90000"/>
              </a:lnSpc>
              <a:buFontTx/>
              <a:buNone/>
            </a:pPr>
            <a:r>
              <a:rPr lang="en-US">
                <a:cs typeface="Times New Roman" pitchFamily="18" charset="0"/>
              </a:rPr>
              <a:t>Actually, the ideal diode is simply a special case of the piecewise linear diode model, as we shall see.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228600" y="609600"/>
            <a:ext cx="8610600" cy="1371600"/>
          </a:xfrm>
        </p:spPr>
        <p:txBody>
          <a:bodyPr/>
          <a:lstStyle/>
          <a:p>
            <a:r>
              <a:rPr lang="en-US" sz="3200"/>
              <a:t>Overview of this Part</a:t>
            </a:r>
            <a:br>
              <a:rPr lang="en-US" sz="3200"/>
            </a:br>
            <a:r>
              <a:rPr lang="en-US" sz="3200"/>
              <a:t> </a:t>
            </a:r>
            <a:r>
              <a:rPr lang="en-US" sz="3200" u="sng"/>
              <a:t>Diodes</a:t>
            </a:r>
          </a:p>
        </p:txBody>
      </p:sp>
      <p:sp>
        <p:nvSpPr>
          <p:cNvPr id="1027" name="Rectangle 3"/>
          <p:cNvSpPr>
            <a:spLocks noGrp="1" noChangeArrowheads="1"/>
          </p:cNvSpPr>
          <p:nvPr>
            <p:ph type="body" idx="1"/>
          </p:nvPr>
        </p:nvSpPr>
        <p:spPr>
          <a:xfrm>
            <a:off x="685800" y="1981200"/>
            <a:ext cx="7772400" cy="4343400"/>
          </a:xfrm>
        </p:spPr>
        <p:txBody>
          <a:bodyPr/>
          <a:lstStyle/>
          <a:p>
            <a:pPr>
              <a:buFontTx/>
              <a:buNone/>
            </a:pPr>
            <a:r>
              <a:rPr lang="en-US"/>
              <a:t>In this part, we will cover the following topics:</a:t>
            </a:r>
          </a:p>
          <a:p>
            <a:r>
              <a:rPr lang="en-US"/>
              <a:t>Semiconductor Physics Overview </a:t>
            </a:r>
          </a:p>
          <a:p>
            <a:r>
              <a:rPr lang="en-US"/>
              <a:t>Diode Plots, Load Lines, Diode Models</a:t>
            </a:r>
          </a:p>
          <a:p>
            <a:r>
              <a:rPr lang="en-US"/>
              <a:t>The Guess-and-Test Method</a:t>
            </a:r>
          </a:p>
          <a:p>
            <a:r>
              <a:rPr lang="en-US"/>
              <a:t>Useful Diode Circuits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2514600" y="0"/>
            <a:ext cx="6629400" cy="990600"/>
          </a:xfrm>
        </p:spPr>
        <p:txBody>
          <a:bodyPr/>
          <a:lstStyle/>
          <a:p>
            <a:r>
              <a:rPr lang="en-US">
                <a:cs typeface="Times New Roman" pitchFamily="18" charset="0"/>
              </a:rPr>
              <a:t>Diode Plots</a:t>
            </a:r>
            <a:r>
              <a:rPr lang="en-US"/>
              <a:t> </a:t>
            </a:r>
          </a:p>
        </p:txBody>
      </p:sp>
      <p:sp>
        <p:nvSpPr>
          <p:cNvPr id="291843" name="Rectangle 3"/>
          <p:cNvSpPr>
            <a:spLocks noGrp="1" noChangeArrowheads="1"/>
          </p:cNvSpPr>
          <p:nvPr>
            <p:ph type="body" idx="1"/>
          </p:nvPr>
        </p:nvSpPr>
        <p:spPr>
          <a:xfrm>
            <a:off x="533400" y="1219200"/>
            <a:ext cx="8382000" cy="5257800"/>
          </a:xfrm>
        </p:spPr>
        <p:txBody>
          <a:bodyPr/>
          <a:lstStyle/>
          <a:p>
            <a:pPr marL="609600" indent="-609600">
              <a:buFontTx/>
              <a:buNone/>
            </a:pPr>
            <a:r>
              <a:rPr lang="en-US">
                <a:cs typeface="Times New Roman" pitchFamily="18" charset="0"/>
              </a:rPr>
              <a:t>There will be 4 different ways that we could solve diode problems.  The first one is:</a:t>
            </a:r>
          </a:p>
          <a:p>
            <a:pPr marL="990600" lvl="1" indent="-533400">
              <a:buFontTx/>
              <a:buAutoNum type="arabicPeriod"/>
            </a:pPr>
            <a:r>
              <a:rPr lang="en-US">
                <a:cs typeface="Times New Roman" pitchFamily="18" charset="0"/>
              </a:rPr>
              <a:t>Use actual data for the diode, typically in the form of a plot.</a:t>
            </a:r>
          </a:p>
          <a:p>
            <a:pPr marL="609600" indent="-609600">
              <a:buFontTx/>
              <a:buNone/>
            </a:pPr>
            <a:r>
              <a:rPr lang="en-US">
                <a:cs typeface="Times New Roman" pitchFamily="18" charset="0"/>
              </a:rPr>
              <a:t>The actual data for the diode is plotted, and then the characteristics for the circuit are plotted on the same axes.   The plot of the characteristics of the circuit is called a “load line”.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2514600" y="0"/>
            <a:ext cx="6629400" cy="990600"/>
          </a:xfrm>
        </p:spPr>
        <p:txBody>
          <a:bodyPr/>
          <a:lstStyle/>
          <a:p>
            <a:r>
              <a:rPr lang="en-US">
                <a:cs typeface="Times New Roman" pitchFamily="18" charset="0"/>
              </a:rPr>
              <a:t>Load Lines</a:t>
            </a:r>
            <a:r>
              <a:rPr lang="en-US"/>
              <a:t> </a:t>
            </a:r>
          </a:p>
        </p:txBody>
      </p:sp>
      <p:sp>
        <p:nvSpPr>
          <p:cNvPr id="309251" name="Rectangle 3"/>
          <p:cNvSpPr>
            <a:spLocks noGrp="1" noChangeArrowheads="1"/>
          </p:cNvSpPr>
          <p:nvPr>
            <p:ph type="body" idx="1"/>
          </p:nvPr>
        </p:nvSpPr>
        <p:spPr>
          <a:xfrm>
            <a:off x="533400" y="1219200"/>
            <a:ext cx="8382000" cy="5257800"/>
          </a:xfrm>
        </p:spPr>
        <p:txBody>
          <a:bodyPr/>
          <a:lstStyle/>
          <a:p>
            <a:pPr marL="609600" indent="-609600">
              <a:buFontTx/>
              <a:buNone/>
            </a:pPr>
            <a:r>
              <a:rPr lang="en-US">
                <a:cs typeface="Times New Roman" pitchFamily="18" charset="0"/>
              </a:rPr>
              <a:t>A load line is a plot of the characteristics of the circuit.  </a:t>
            </a:r>
          </a:p>
          <a:p>
            <a:pPr marL="609600" indent="-609600">
              <a:buFontTx/>
              <a:buNone/>
            </a:pPr>
            <a:r>
              <a:rPr lang="en-US">
                <a:cs typeface="Times New Roman" pitchFamily="18" charset="0"/>
              </a:rPr>
              <a:t>The assumption is that the circuit, connected to the diode, is linear, and can be modeled using Thévenin's Theorem.  Thévenin's Theorem leads to a relationship that can be plotted, which turns out to be a straight line.  This straight line is called a “load line”.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514600" y="0"/>
            <a:ext cx="6629400" cy="990600"/>
          </a:xfrm>
        </p:spPr>
        <p:txBody>
          <a:bodyPr/>
          <a:lstStyle/>
          <a:p>
            <a:r>
              <a:rPr lang="en-US">
                <a:cs typeface="Times New Roman" pitchFamily="18" charset="0"/>
              </a:rPr>
              <a:t>Diode Models</a:t>
            </a:r>
            <a:r>
              <a:rPr lang="en-US"/>
              <a:t> </a:t>
            </a:r>
          </a:p>
        </p:txBody>
      </p:sp>
      <p:sp>
        <p:nvSpPr>
          <p:cNvPr id="308227" name="Rectangle 3"/>
          <p:cNvSpPr>
            <a:spLocks noGrp="1" noChangeArrowheads="1"/>
          </p:cNvSpPr>
          <p:nvPr>
            <p:ph type="body" idx="1"/>
          </p:nvPr>
        </p:nvSpPr>
        <p:spPr>
          <a:xfrm>
            <a:off x="533400" y="1219200"/>
            <a:ext cx="8382000" cy="5257800"/>
          </a:xfrm>
        </p:spPr>
        <p:txBody>
          <a:bodyPr/>
          <a:lstStyle/>
          <a:p>
            <a:pPr marL="609600" indent="-609600">
              <a:buFontTx/>
              <a:buNone/>
            </a:pPr>
            <a:r>
              <a:rPr lang="en-US" sz="2800">
                <a:cs typeface="Times New Roman" pitchFamily="18" charset="0"/>
              </a:rPr>
              <a:t>There will be 4 different ways that we could solve diode problems. The last three are: </a:t>
            </a:r>
          </a:p>
          <a:p>
            <a:pPr marL="990600" lvl="1" indent="-533400">
              <a:buFontTx/>
              <a:buAutoNum type="arabicPeriod" startAt="2"/>
            </a:pPr>
            <a:r>
              <a:rPr lang="en-US" sz="2400">
                <a:cs typeface="Times New Roman" pitchFamily="18" charset="0"/>
              </a:rPr>
              <a:t>Use the diode equation, typically in the form of a plot, or using iterative methods.</a:t>
            </a:r>
          </a:p>
          <a:p>
            <a:pPr marL="990600" lvl="1" indent="-533400">
              <a:buFontTx/>
              <a:buAutoNum type="arabicPeriod" startAt="2"/>
            </a:pPr>
            <a:r>
              <a:rPr lang="en-US" sz="2400">
                <a:cs typeface="Times New Roman" pitchFamily="18" charset="0"/>
              </a:rPr>
              <a:t>Use the ideal diode approximation.</a:t>
            </a:r>
          </a:p>
          <a:p>
            <a:pPr marL="990600" lvl="1" indent="-533400">
              <a:buFontTx/>
              <a:buAutoNum type="arabicPeriod" startAt="2"/>
            </a:pPr>
            <a:r>
              <a:rPr lang="en-US" sz="2400">
                <a:cs typeface="Times New Roman" pitchFamily="18" charset="0"/>
              </a:rPr>
              <a:t>Use the piecewise linear diode model.</a:t>
            </a:r>
          </a:p>
          <a:p>
            <a:pPr marL="609600" indent="-609600">
              <a:buFontTx/>
              <a:buNone/>
            </a:pPr>
            <a:r>
              <a:rPr lang="en-US" sz="2800">
                <a:cs typeface="Times New Roman" pitchFamily="18" charset="0"/>
              </a:rPr>
              <a:t>The last three approaches involve the idealization of the diode in a variety of ways.  Which one will be useful? This depends on the need for accuracy.  These idealizations are called </a:t>
            </a:r>
            <a:r>
              <a:rPr lang="en-US" sz="2800" u="sng">
                <a:cs typeface="Times New Roman" pitchFamily="18" charset="0"/>
              </a:rPr>
              <a:t>diode models</a:t>
            </a:r>
            <a:r>
              <a:rPr lang="en-US" sz="2800">
                <a:cs typeface="Times New Roman" pitchFamily="18"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71" name="Rectangle 7"/>
          <p:cNvSpPr>
            <a:spLocks noChangeArrowheads="1"/>
          </p:cNvSpPr>
          <p:nvPr/>
        </p:nvSpPr>
        <p:spPr bwMode="auto">
          <a:xfrm>
            <a:off x="2514600" y="2362200"/>
            <a:ext cx="4724400" cy="2438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92866" name="Rectangle 2"/>
          <p:cNvSpPr>
            <a:spLocks noGrp="1" noChangeArrowheads="1"/>
          </p:cNvSpPr>
          <p:nvPr>
            <p:ph type="title"/>
          </p:nvPr>
        </p:nvSpPr>
        <p:spPr>
          <a:xfrm>
            <a:off x="2514600" y="0"/>
            <a:ext cx="6629400" cy="990600"/>
          </a:xfrm>
        </p:spPr>
        <p:txBody>
          <a:bodyPr/>
          <a:lstStyle/>
          <a:p>
            <a:r>
              <a:rPr lang="en-US">
                <a:cs typeface="Times New Roman" pitchFamily="18" charset="0"/>
              </a:rPr>
              <a:t>Diode Equation</a:t>
            </a:r>
            <a:r>
              <a:rPr lang="en-US"/>
              <a:t> </a:t>
            </a:r>
          </a:p>
        </p:txBody>
      </p:sp>
      <p:sp>
        <p:nvSpPr>
          <p:cNvPr id="292867" name="Rectangle 3"/>
          <p:cNvSpPr>
            <a:spLocks noGrp="1" noChangeArrowheads="1"/>
          </p:cNvSpPr>
          <p:nvPr>
            <p:ph type="body" idx="1"/>
          </p:nvPr>
        </p:nvSpPr>
        <p:spPr>
          <a:xfrm>
            <a:off x="533400" y="1219200"/>
            <a:ext cx="8382000" cy="1371600"/>
          </a:xfrm>
        </p:spPr>
        <p:txBody>
          <a:bodyPr/>
          <a:lstStyle/>
          <a:p>
            <a:pPr marL="609600" indent="-609600">
              <a:buFontTx/>
              <a:buNone/>
            </a:pPr>
            <a:r>
              <a:rPr lang="en-US">
                <a:cs typeface="Times New Roman" pitchFamily="18" charset="0"/>
              </a:rPr>
              <a:t>The first, and most accurate model for the diode is called the </a:t>
            </a:r>
            <a:r>
              <a:rPr lang="en-US" u="sng">
                <a:cs typeface="Times New Roman" pitchFamily="18" charset="0"/>
              </a:rPr>
              <a:t>diode equation</a:t>
            </a:r>
            <a:r>
              <a:rPr lang="en-US">
                <a:cs typeface="Times New Roman" pitchFamily="18" charset="0"/>
              </a:rPr>
              <a:t>. </a:t>
            </a:r>
          </a:p>
        </p:txBody>
      </p:sp>
      <p:graphicFrame>
        <p:nvGraphicFramePr>
          <p:cNvPr id="292870" name="Object 6"/>
          <p:cNvGraphicFramePr>
            <a:graphicFrameLocks noChangeAspect="1"/>
          </p:cNvGraphicFramePr>
          <p:nvPr/>
        </p:nvGraphicFramePr>
        <p:xfrm>
          <a:off x="2590800" y="2449513"/>
          <a:ext cx="4572000" cy="2259012"/>
        </p:xfrm>
        <a:graphic>
          <a:graphicData uri="http://schemas.openxmlformats.org/presentationml/2006/ole">
            <mc:AlternateContent xmlns:mc="http://schemas.openxmlformats.org/markup-compatibility/2006">
              <mc:Choice xmlns:v="urn:schemas-microsoft-com:vml" Requires="v">
                <p:oleObj spid="_x0000_s292888" name="Equation" r:id="rId3" imgW="1079280" imgH="533160" progId="">
                  <p:embed/>
                </p:oleObj>
              </mc:Choice>
              <mc:Fallback>
                <p:oleObj name="Equation" r:id="rId3" imgW="1079280" imgH="53316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449513"/>
                        <a:ext cx="4572000" cy="225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2872" name="Rectangle 8"/>
          <p:cNvSpPr>
            <a:spLocks noChangeArrowheads="1"/>
          </p:cNvSpPr>
          <p:nvPr/>
        </p:nvSpPr>
        <p:spPr bwMode="auto">
          <a:xfrm>
            <a:off x="533400" y="4876800"/>
            <a:ext cx="8229600" cy="1190625"/>
          </a:xfrm>
          <a:prstGeom prst="rect">
            <a:avLst/>
          </a:prstGeom>
          <a:noFill/>
          <a:ln w="12700">
            <a:noFill/>
            <a:miter lim="800000"/>
            <a:headEnd/>
            <a:tailEnd/>
          </a:ln>
          <a:effectLst/>
        </p:spPr>
        <p:txBody>
          <a:bodyPr>
            <a:spAutoFit/>
          </a:bodyPr>
          <a:lstStyle/>
          <a:p>
            <a:pPr>
              <a:tabLst>
                <a:tab pos="457200" algn="l"/>
                <a:tab pos="3886200" algn="ctr"/>
              </a:tabLst>
            </a:pPr>
            <a:r>
              <a:rPr lang="en-US">
                <a:cs typeface="Times New Roman" pitchFamily="18" charset="0"/>
              </a:rPr>
              <a:t>Where </a:t>
            </a:r>
            <a:r>
              <a:rPr lang="en-US" i="1">
                <a:latin typeface="Times New Roman" pitchFamily="18" charset="0"/>
                <a:cs typeface="Times New Roman" pitchFamily="18" charset="0"/>
              </a:rPr>
              <a:t>i</a:t>
            </a:r>
            <a:r>
              <a:rPr lang="en-US" i="1" baseline="-25000">
                <a:latin typeface="Times New Roman" pitchFamily="18" charset="0"/>
                <a:cs typeface="Times New Roman" pitchFamily="18" charset="0"/>
              </a:rPr>
              <a:t>D</a:t>
            </a:r>
            <a:r>
              <a:rPr lang="en-US">
                <a:cs typeface="Times New Roman" pitchFamily="18" charset="0"/>
              </a:rPr>
              <a:t> and </a:t>
            </a:r>
            <a:r>
              <a:rPr lang="en-US" i="1">
                <a:latin typeface="Times New Roman" pitchFamily="18" charset="0"/>
                <a:cs typeface="Times New Roman" pitchFamily="18" charset="0"/>
              </a:rPr>
              <a:t>v</a:t>
            </a:r>
            <a:r>
              <a:rPr lang="en-US" i="1" baseline="-25000">
                <a:latin typeface="Times New Roman" pitchFamily="18" charset="0"/>
                <a:cs typeface="Times New Roman" pitchFamily="18" charset="0"/>
              </a:rPr>
              <a:t>D</a:t>
            </a:r>
            <a:r>
              <a:rPr lang="en-US">
                <a:cs typeface="Times New Roman" pitchFamily="18" charset="0"/>
              </a:rPr>
              <a:t> are defined in the diagram shown.</a:t>
            </a:r>
            <a:endParaRPr lang="en-US"/>
          </a:p>
        </p:txBody>
      </p:sp>
      <p:pic>
        <p:nvPicPr>
          <p:cNvPr id="292873" name="Picture 9"/>
          <p:cNvPicPr>
            <a:picLocks noChangeAspect="1" noChangeArrowheads="1"/>
          </p:cNvPicPr>
          <p:nvPr/>
        </p:nvPicPr>
        <p:blipFill>
          <a:blip r:embed="rId5" cstate="print"/>
          <a:srcRect l="21230" r="18436" b="83583"/>
          <a:stretch>
            <a:fillRect/>
          </a:stretch>
        </p:blipFill>
        <p:spPr bwMode="auto">
          <a:xfrm>
            <a:off x="4191000" y="5602288"/>
            <a:ext cx="4953000" cy="125571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Rectangle 3"/>
          <p:cNvSpPr>
            <a:spLocks noGrp="1" noChangeArrowheads="1"/>
          </p:cNvSpPr>
          <p:nvPr>
            <p:ph type="title"/>
          </p:nvPr>
        </p:nvSpPr>
        <p:spPr>
          <a:xfrm>
            <a:off x="2514600" y="0"/>
            <a:ext cx="6629400" cy="990600"/>
          </a:xfrm>
        </p:spPr>
        <p:txBody>
          <a:bodyPr/>
          <a:lstStyle/>
          <a:p>
            <a:r>
              <a:rPr lang="en-US">
                <a:cs typeface="Times New Roman" pitchFamily="18" charset="0"/>
              </a:rPr>
              <a:t>Diode Equation</a:t>
            </a:r>
            <a:r>
              <a:rPr lang="en-US"/>
              <a:t> </a:t>
            </a:r>
          </a:p>
        </p:txBody>
      </p:sp>
      <p:sp>
        <p:nvSpPr>
          <p:cNvPr id="293892" name="Rectangle 4"/>
          <p:cNvSpPr>
            <a:spLocks noGrp="1" noChangeArrowheads="1"/>
          </p:cNvSpPr>
          <p:nvPr>
            <p:ph type="body" idx="1"/>
          </p:nvPr>
        </p:nvSpPr>
        <p:spPr>
          <a:xfrm>
            <a:off x="533400" y="1219200"/>
            <a:ext cx="8382000" cy="762000"/>
          </a:xfrm>
        </p:spPr>
        <p:txBody>
          <a:bodyPr/>
          <a:lstStyle/>
          <a:p>
            <a:pPr marL="609600" indent="-609600">
              <a:buFontTx/>
              <a:buNone/>
            </a:pPr>
            <a:r>
              <a:rPr lang="en-US">
                <a:cs typeface="Times New Roman" pitchFamily="18" charset="0"/>
              </a:rPr>
              <a:t>In the </a:t>
            </a:r>
            <a:r>
              <a:rPr lang="en-US" u="sng">
                <a:cs typeface="Times New Roman" pitchFamily="18" charset="0"/>
              </a:rPr>
              <a:t>diode equation</a:t>
            </a:r>
            <a:r>
              <a:rPr lang="en-US">
                <a:cs typeface="Times New Roman" pitchFamily="18" charset="0"/>
              </a:rPr>
              <a:t>, </a:t>
            </a:r>
          </a:p>
        </p:txBody>
      </p:sp>
      <p:grpSp>
        <p:nvGrpSpPr>
          <p:cNvPr id="293898" name="Group 10"/>
          <p:cNvGrpSpPr>
            <a:grpSpLocks/>
          </p:cNvGrpSpPr>
          <p:nvPr/>
        </p:nvGrpSpPr>
        <p:grpSpPr bwMode="auto">
          <a:xfrm>
            <a:off x="4038600" y="1752600"/>
            <a:ext cx="4495800" cy="2209800"/>
            <a:chOff x="1584" y="1488"/>
            <a:chExt cx="2976" cy="1536"/>
          </a:xfrm>
        </p:grpSpPr>
        <p:sp>
          <p:nvSpPr>
            <p:cNvPr id="293890" name="Rectangle 2"/>
            <p:cNvSpPr>
              <a:spLocks noChangeArrowheads="1"/>
            </p:cNvSpPr>
            <p:nvPr/>
          </p:nvSpPr>
          <p:spPr bwMode="auto">
            <a:xfrm>
              <a:off x="1584" y="1488"/>
              <a:ext cx="2976" cy="1536"/>
            </a:xfrm>
            <a:prstGeom prst="rect">
              <a:avLst/>
            </a:prstGeom>
            <a:solidFill>
              <a:schemeClr val="accent1"/>
            </a:solidFill>
            <a:ln w="12700">
              <a:solidFill>
                <a:schemeClr val="tx1"/>
              </a:solidFill>
              <a:miter lim="800000"/>
              <a:headEnd/>
              <a:tailEnd/>
            </a:ln>
            <a:effectLst/>
          </p:spPr>
          <p:txBody>
            <a:bodyPr wrap="none" anchor="ctr"/>
            <a:lstStyle/>
            <a:p>
              <a:endParaRPr lang="en-US"/>
            </a:p>
          </p:txBody>
        </p:sp>
        <p:graphicFrame>
          <p:nvGraphicFramePr>
            <p:cNvPr id="293895" name="Object 7"/>
            <p:cNvGraphicFramePr>
              <a:graphicFrameLocks noChangeAspect="1"/>
            </p:cNvGraphicFramePr>
            <p:nvPr/>
          </p:nvGraphicFramePr>
          <p:xfrm>
            <a:off x="1632" y="1543"/>
            <a:ext cx="2880" cy="1423"/>
          </p:xfrm>
          <a:graphic>
            <a:graphicData uri="http://schemas.openxmlformats.org/presentationml/2006/ole">
              <mc:AlternateContent xmlns:mc="http://schemas.openxmlformats.org/markup-compatibility/2006">
                <mc:Choice xmlns:v="urn:schemas-microsoft-com:vml" Requires="v">
                  <p:oleObj spid="_x0000_s293913" name="Equation" r:id="rId3" imgW="1079280" imgH="533160" progId="">
                    <p:embed/>
                  </p:oleObj>
                </mc:Choice>
                <mc:Fallback>
                  <p:oleObj name="Equation" r:id="rId3" imgW="1079280" imgH="53316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543"/>
                          <a:ext cx="2880" cy="1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3896" name="Rectangle 8"/>
          <p:cNvSpPr>
            <a:spLocks noChangeArrowheads="1"/>
          </p:cNvSpPr>
          <p:nvPr/>
        </p:nvSpPr>
        <p:spPr bwMode="auto">
          <a:xfrm>
            <a:off x="457200" y="3581400"/>
            <a:ext cx="8229600" cy="2838450"/>
          </a:xfrm>
          <a:prstGeom prst="rect">
            <a:avLst/>
          </a:prstGeom>
          <a:noFill/>
          <a:ln w="12700">
            <a:noFill/>
            <a:miter lim="800000"/>
            <a:headEnd/>
            <a:tailEnd/>
          </a:ln>
          <a:effectLst/>
        </p:spPr>
        <p:txBody>
          <a:bodyPr>
            <a:spAutoFit/>
          </a:bodyPr>
          <a:lstStyle/>
          <a:p>
            <a:pPr>
              <a:tabLst>
                <a:tab pos="457200" algn="l"/>
                <a:tab pos="3886200" algn="ctr"/>
              </a:tabLst>
            </a:pPr>
            <a:r>
              <a:rPr lang="en-US" b="1">
                <a:cs typeface="Times New Roman" pitchFamily="18" charset="0"/>
              </a:rPr>
              <a:t>The quantities</a:t>
            </a:r>
          </a:p>
          <a:p>
            <a:pPr>
              <a:tabLst>
                <a:tab pos="457200" algn="l"/>
                <a:tab pos="3886200" algn="ctr"/>
              </a:tabLst>
            </a:pPr>
            <a:r>
              <a:rPr lang="en-US" i="1">
                <a:latin typeface="Times New Roman" pitchFamily="18" charset="0"/>
                <a:cs typeface="Times New Roman" pitchFamily="18" charset="0"/>
              </a:rPr>
              <a:t>I</a:t>
            </a:r>
            <a:r>
              <a:rPr lang="en-US" i="1" baseline="-25000">
                <a:latin typeface="Times New Roman" pitchFamily="18" charset="0"/>
                <a:cs typeface="Times New Roman" pitchFamily="18" charset="0"/>
              </a:rPr>
              <a:t>S</a:t>
            </a:r>
            <a:r>
              <a:rPr lang="en-US">
                <a:latin typeface="Times New Roman" pitchFamily="18" charset="0"/>
                <a:cs typeface="Times New Roman" pitchFamily="18" charset="0"/>
              </a:rPr>
              <a:t> </a:t>
            </a:r>
            <a:r>
              <a:rPr lang="en-US">
                <a:cs typeface="Times New Roman" pitchFamily="18" charset="0"/>
              </a:rPr>
              <a:t>=  the </a:t>
            </a:r>
            <a:r>
              <a:rPr lang="en-US" u="sng">
                <a:cs typeface="Times New Roman" pitchFamily="18" charset="0"/>
              </a:rPr>
              <a:t>saturation current</a:t>
            </a:r>
            <a:r>
              <a:rPr lang="en-US">
                <a:cs typeface="Times New Roman" pitchFamily="18" charset="0"/>
              </a:rPr>
              <a:t>,</a:t>
            </a:r>
            <a:endParaRPr lang="en-US" b="1">
              <a:cs typeface="Times New Roman" pitchFamily="18" charset="0"/>
            </a:endParaRPr>
          </a:p>
          <a:p>
            <a:pPr>
              <a:tabLst>
                <a:tab pos="457200" algn="l"/>
                <a:tab pos="3886200" algn="ctr"/>
              </a:tabLst>
            </a:pPr>
            <a:r>
              <a:rPr lang="en-US" i="1">
                <a:latin typeface="Times New Roman" pitchFamily="18" charset="0"/>
                <a:cs typeface="Times New Roman" pitchFamily="18" charset="0"/>
              </a:rPr>
              <a:t>n</a:t>
            </a:r>
            <a:r>
              <a:rPr lang="en-US">
                <a:cs typeface="Times New Roman" pitchFamily="18" charset="0"/>
              </a:rPr>
              <a:t> = the </a:t>
            </a:r>
            <a:r>
              <a:rPr lang="en-US" u="sng">
                <a:cs typeface="Times New Roman" pitchFamily="18" charset="0"/>
              </a:rPr>
              <a:t>material constant</a:t>
            </a:r>
            <a:r>
              <a:rPr lang="en-US">
                <a:cs typeface="Times New Roman" pitchFamily="18" charset="0"/>
              </a:rPr>
              <a:t>, typically in the range from 1 to 2, and </a:t>
            </a:r>
          </a:p>
          <a:p>
            <a:pPr>
              <a:tabLst>
                <a:tab pos="457200" algn="l"/>
                <a:tab pos="3886200" algn="ctr"/>
              </a:tabLst>
            </a:pPr>
            <a:r>
              <a:rPr lang="en-US" i="1">
                <a:latin typeface="Times New Roman" pitchFamily="18" charset="0"/>
                <a:cs typeface="Times New Roman" pitchFamily="18" charset="0"/>
              </a:rPr>
              <a:t>V</a:t>
            </a:r>
            <a:r>
              <a:rPr lang="en-US" i="1" baseline="-25000">
                <a:latin typeface="Times New Roman" pitchFamily="18" charset="0"/>
                <a:cs typeface="Times New Roman" pitchFamily="18" charset="0"/>
              </a:rPr>
              <a:t>T</a:t>
            </a:r>
            <a:r>
              <a:rPr lang="en-US" i="1">
                <a:latin typeface="Times New Roman" pitchFamily="18" charset="0"/>
                <a:cs typeface="Times New Roman" pitchFamily="18" charset="0"/>
              </a:rPr>
              <a:t> </a:t>
            </a:r>
            <a:r>
              <a:rPr lang="en-US">
                <a:cs typeface="Times New Roman" pitchFamily="18" charset="0"/>
              </a:rPr>
              <a:t>= the </a:t>
            </a:r>
            <a:r>
              <a:rPr lang="en-US" u="sng">
                <a:cs typeface="Times New Roman" pitchFamily="18" charset="0"/>
              </a:rPr>
              <a:t>thermal voltage.</a:t>
            </a:r>
            <a:endParaRPr lang="en-US">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2514600" y="0"/>
            <a:ext cx="6629400" cy="990600"/>
          </a:xfrm>
        </p:spPr>
        <p:txBody>
          <a:bodyPr/>
          <a:lstStyle/>
          <a:p>
            <a:r>
              <a:rPr lang="en-US" dirty="0">
                <a:cs typeface="Times New Roman" pitchFamily="18" charset="0"/>
              </a:rPr>
              <a:t>Diode Equation</a:t>
            </a:r>
            <a:r>
              <a:rPr lang="en-US" dirty="0"/>
              <a:t> </a:t>
            </a:r>
          </a:p>
        </p:txBody>
      </p:sp>
      <p:sp>
        <p:nvSpPr>
          <p:cNvPr id="294915" name="Rectangle 3"/>
          <p:cNvSpPr>
            <a:spLocks noGrp="1" noChangeArrowheads="1"/>
          </p:cNvSpPr>
          <p:nvPr>
            <p:ph type="body" idx="1"/>
          </p:nvPr>
        </p:nvSpPr>
        <p:spPr>
          <a:xfrm>
            <a:off x="533400" y="1219200"/>
            <a:ext cx="8382000" cy="762000"/>
          </a:xfrm>
        </p:spPr>
        <p:txBody>
          <a:bodyPr/>
          <a:lstStyle/>
          <a:p>
            <a:pPr marL="609600" indent="-609600">
              <a:buFontTx/>
              <a:buNone/>
            </a:pPr>
            <a:r>
              <a:rPr lang="en-US" dirty="0">
                <a:cs typeface="Times New Roman" pitchFamily="18" charset="0"/>
              </a:rPr>
              <a:t>In the </a:t>
            </a:r>
            <a:r>
              <a:rPr lang="en-US" u="sng" dirty="0">
                <a:cs typeface="Times New Roman" pitchFamily="18" charset="0"/>
              </a:rPr>
              <a:t>diode equation</a:t>
            </a:r>
            <a:r>
              <a:rPr lang="en-US" dirty="0">
                <a:cs typeface="Times New Roman" pitchFamily="18" charset="0"/>
              </a:rPr>
              <a:t>, </a:t>
            </a:r>
          </a:p>
        </p:txBody>
      </p:sp>
      <p:sp>
        <p:nvSpPr>
          <p:cNvPr id="294919" name="Rectangle 7"/>
          <p:cNvSpPr>
            <a:spLocks noChangeArrowheads="1"/>
          </p:cNvSpPr>
          <p:nvPr/>
        </p:nvSpPr>
        <p:spPr bwMode="auto">
          <a:xfrm>
            <a:off x="685800" y="1905000"/>
            <a:ext cx="8001000" cy="17526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graphicFrame>
        <p:nvGraphicFramePr>
          <p:cNvPr id="294920" name="Object 8"/>
          <p:cNvGraphicFramePr>
            <a:graphicFrameLocks noChangeAspect="1"/>
          </p:cNvGraphicFramePr>
          <p:nvPr/>
        </p:nvGraphicFramePr>
        <p:xfrm>
          <a:off x="762000" y="1981200"/>
          <a:ext cx="7729538" cy="1622425"/>
        </p:xfrm>
        <a:graphic>
          <a:graphicData uri="http://schemas.openxmlformats.org/presentationml/2006/ole">
            <mc:AlternateContent xmlns:mc="http://schemas.openxmlformats.org/markup-compatibility/2006">
              <mc:Choice xmlns:v="urn:schemas-microsoft-com:vml" Requires="v">
                <p:oleObj spid="_x0000_s294938" name="Equation" r:id="rId3" imgW="2095200" imgH="533160" progId="">
                  <p:embed/>
                </p:oleObj>
              </mc:Choice>
              <mc:Fallback>
                <p:oleObj name="Equation" r:id="rId3" imgW="2095200" imgH="53316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81200"/>
                        <a:ext cx="7729538" cy="162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4921" name="Rectangle 9"/>
          <p:cNvSpPr>
            <a:spLocks noChangeArrowheads="1"/>
          </p:cNvSpPr>
          <p:nvPr/>
        </p:nvSpPr>
        <p:spPr bwMode="auto">
          <a:xfrm>
            <a:off x="457200" y="3886200"/>
            <a:ext cx="8229600" cy="2654300"/>
          </a:xfrm>
          <a:prstGeom prst="rect">
            <a:avLst/>
          </a:prstGeom>
          <a:noFill/>
          <a:ln w="12700">
            <a:noFill/>
            <a:miter lim="800000"/>
            <a:headEnd/>
            <a:tailEnd/>
          </a:ln>
          <a:effectLst/>
        </p:spPr>
        <p:txBody>
          <a:bodyPr>
            <a:spAutoFit/>
          </a:bodyPr>
          <a:lstStyle/>
          <a:p>
            <a:pPr>
              <a:tabLst>
                <a:tab pos="457200" algn="l"/>
                <a:tab pos="3886200" algn="ctr"/>
              </a:tabLst>
            </a:pPr>
            <a:r>
              <a:rPr lang="en-US" sz="2800" i="1" dirty="0">
                <a:latin typeface="Times New Roman" pitchFamily="18" charset="0"/>
                <a:cs typeface="Times New Roman" pitchFamily="18" charset="0"/>
              </a:rPr>
              <a:t>V</a:t>
            </a:r>
            <a:r>
              <a:rPr lang="en-US" sz="2800" i="1" baseline="-25000" dirty="0">
                <a:latin typeface="Times New Roman" pitchFamily="18" charset="0"/>
                <a:cs typeface="Times New Roman" pitchFamily="18" charset="0"/>
              </a:rPr>
              <a:t>T</a:t>
            </a:r>
            <a:r>
              <a:rPr lang="en-US" sz="2800" dirty="0">
                <a:latin typeface="Times New Roman" pitchFamily="18" charset="0"/>
                <a:cs typeface="Times New Roman" pitchFamily="18" charset="0"/>
              </a:rPr>
              <a:t> </a:t>
            </a:r>
            <a:r>
              <a:rPr lang="en-US" sz="2800" dirty="0">
                <a:cs typeface="Times New Roman" pitchFamily="18" charset="0"/>
              </a:rPr>
              <a:t>= the </a:t>
            </a:r>
            <a:r>
              <a:rPr lang="en-US" sz="2800" u="sng" dirty="0">
                <a:cs typeface="Times New Roman" pitchFamily="18" charset="0"/>
              </a:rPr>
              <a:t>thermal voltage</a:t>
            </a:r>
            <a:r>
              <a:rPr lang="en-US" sz="2800" dirty="0">
                <a:cs typeface="Times New Roman" pitchFamily="18" charset="0"/>
              </a:rPr>
              <a:t>, and</a:t>
            </a:r>
          </a:p>
          <a:p>
            <a:pPr>
              <a:tabLst>
                <a:tab pos="457200" algn="l"/>
                <a:tab pos="3886200" algn="ctr"/>
              </a:tabLst>
            </a:pPr>
            <a:r>
              <a:rPr lang="en-US" sz="2800" i="1" dirty="0">
                <a:latin typeface="Times New Roman" pitchFamily="18" charset="0"/>
                <a:cs typeface="Times New Roman" pitchFamily="18" charset="0"/>
              </a:rPr>
              <a:t>k</a:t>
            </a:r>
            <a:r>
              <a:rPr lang="en-US" sz="2800" dirty="0">
                <a:cs typeface="Times New Roman" pitchFamily="18" charset="0"/>
              </a:rPr>
              <a:t> = Boltzmann's constant </a:t>
            </a:r>
          </a:p>
          <a:p>
            <a:pPr>
              <a:tabLst>
                <a:tab pos="457200" algn="l"/>
                <a:tab pos="3886200" algn="ctr"/>
              </a:tabLst>
            </a:pPr>
            <a:r>
              <a:rPr lang="en-US" sz="2800" dirty="0">
                <a:cs typeface="Times New Roman" pitchFamily="18" charset="0"/>
              </a:rPr>
              <a:t>   = 1.38 x 10</a:t>
            </a:r>
            <a:r>
              <a:rPr lang="en-US" sz="2800" baseline="40000" dirty="0">
                <a:cs typeface="Times New Roman" pitchFamily="18" charset="0"/>
              </a:rPr>
              <a:t>-23</a:t>
            </a:r>
            <a:r>
              <a:rPr lang="en-US" sz="2800" dirty="0">
                <a:cs typeface="Times New Roman" pitchFamily="18" charset="0"/>
              </a:rPr>
              <a:t> [Joules/Kelvin]</a:t>
            </a:r>
          </a:p>
          <a:p>
            <a:pPr>
              <a:tabLst>
                <a:tab pos="457200" algn="l"/>
                <a:tab pos="3886200" algn="ctr"/>
              </a:tabLst>
            </a:pPr>
            <a:r>
              <a:rPr lang="en-US" sz="2800" i="1" dirty="0">
                <a:latin typeface="Times New Roman" pitchFamily="18" charset="0"/>
                <a:cs typeface="Times New Roman" pitchFamily="18" charset="0"/>
              </a:rPr>
              <a:t>T</a:t>
            </a:r>
            <a:r>
              <a:rPr lang="en-US" sz="2800" dirty="0">
                <a:cs typeface="Times New Roman" pitchFamily="18" charset="0"/>
              </a:rPr>
              <a:t> = the absolute temperature in [Kelvins]</a:t>
            </a:r>
          </a:p>
          <a:p>
            <a:pPr>
              <a:tabLst>
                <a:tab pos="457200" algn="l"/>
                <a:tab pos="3886200" algn="ctr"/>
              </a:tabLst>
            </a:pPr>
            <a:r>
              <a:rPr lang="en-US" sz="2800" i="1" dirty="0">
                <a:latin typeface="Times New Roman" pitchFamily="18" charset="0"/>
                <a:cs typeface="Times New Roman" pitchFamily="18" charset="0"/>
              </a:rPr>
              <a:t>q</a:t>
            </a:r>
            <a:r>
              <a:rPr lang="en-US" sz="2800" dirty="0">
                <a:cs typeface="Times New Roman" pitchFamily="18" charset="0"/>
              </a:rPr>
              <a:t> = the magnitude of the electronic charge</a:t>
            </a:r>
          </a:p>
          <a:p>
            <a:pPr>
              <a:tabLst>
                <a:tab pos="457200" algn="l"/>
                <a:tab pos="3886200" algn="ctr"/>
              </a:tabLst>
            </a:pPr>
            <a:r>
              <a:rPr lang="en-US" sz="2800" dirty="0">
                <a:cs typeface="Times New Roman" pitchFamily="18" charset="0"/>
              </a:rPr>
              <a:t>   = 1.602 x 10</a:t>
            </a:r>
            <a:r>
              <a:rPr lang="en-US" sz="2800" baseline="40000" dirty="0">
                <a:cs typeface="Times New Roman" pitchFamily="18" charset="0"/>
              </a:rPr>
              <a:t>-19</a:t>
            </a:r>
            <a:r>
              <a:rPr lang="en-US" sz="2800" dirty="0">
                <a:cs typeface="Times New Roman" pitchFamily="18" charset="0"/>
              </a:rPr>
              <a:t> [Coulombs].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2514600" y="0"/>
            <a:ext cx="6629400" cy="990600"/>
          </a:xfrm>
        </p:spPr>
        <p:txBody>
          <a:bodyPr/>
          <a:lstStyle/>
          <a:p>
            <a:r>
              <a:rPr lang="en-US">
                <a:cs typeface="Times New Roman" pitchFamily="18" charset="0"/>
              </a:rPr>
              <a:t>Diode Equation</a:t>
            </a:r>
            <a:r>
              <a:rPr lang="en-US"/>
              <a:t> </a:t>
            </a:r>
          </a:p>
        </p:txBody>
      </p:sp>
      <p:sp>
        <p:nvSpPr>
          <p:cNvPr id="296963" name="Rectangle 3"/>
          <p:cNvSpPr>
            <a:spLocks noGrp="1" noChangeArrowheads="1"/>
          </p:cNvSpPr>
          <p:nvPr>
            <p:ph type="body" idx="1"/>
          </p:nvPr>
        </p:nvSpPr>
        <p:spPr>
          <a:xfrm>
            <a:off x="533400" y="1219200"/>
            <a:ext cx="8382000" cy="762000"/>
          </a:xfrm>
        </p:spPr>
        <p:txBody>
          <a:bodyPr/>
          <a:lstStyle/>
          <a:p>
            <a:pPr marL="609600" indent="-609600">
              <a:buFontTx/>
              <a:buNone/>
            </a:pPr>
            <a:r>
              <a:rPr lang="en-US">
                <a:cs typeface="Times New Roman" pitchFamily="18" charset="0"/>
              </a:rPr>
              <a:t>In the </a:t>
            </a:r>
            <a:r>
              <a:rPr lang="en-US" u="sng">
                <a:cs typeface="Times New Roman" pitchFamily="18" charset="0"/>
              </a:rPr>
              <a:t>diode equation</a:t>
            </a:r>
            <a:r>
              <a:rPr lang="en-US">
                <a:cs typeface="Times New Roman" pitchFamily="18" charset="0"/>
              </a:rPr>
              <a:t>, </a:t>
            </a:r>
          </a:p>
        </p:txBody>
      </p:sp>
      <p:sp>
        <p:nvSpPr>
          <p:cNvPr id="296966" name="Rectangle 6"/>
          <p:cNvSpPr>
            <a:spLocks noChangeArrowheads="1"/>
          </p:cNvSpPr>
          <p:nvPr/>
        </p:nvSpPr>
        <p:spPr bwMode="auto">
          <a:xfrm>
            <a:off x="685800" y="1905000"/>
            <a:ext cx="8001000" cy="17526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graphicFrame>
        <p:nvGraphicFramePr>
          <p:cNvPr id="296967" name="Object 7"/>
          <p:cNvGraphicFramePr>
            <a:graphicFrameLocks noChangeAspect="1"/>
          </p:cNvGraphicFramePr>
          <p:nvPr/>
        </p:nvGraphicFramePr>
        <p:xfrm>
          <a:off x="762000" y="1981200"/>
          <a:ext cx="7729538" cy="1622425"/>
        </p:xfrm>
        <a:graphic>
          <a:graphicData uri="http://schemas.openxmlformats.org/presentationml/2006/ole">
            <mc:AlternateContent xmlns:mc="http://schemas.openxmlformats.org/markup-compatibility/2006">
              <mc:Choice xmlns:v="urn:schemas-microsoft-com:vml" Requires="v">
                <p:oleObj spid="_x0000_s296985" name="Equation" r:id="rId3" imgW="2095200" imgH="533160" progId="">
                  <p:embed/>
                </p:oleObj>
              </mc:Choice>
              <mc:Fallback>
                <p:oleObj name="Equation" r:id="rId3" imgW="2095200" imgH="53316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81200"/>
                        <a:ext cx="7729538" cy="162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6968" name="Rectangle 8"/>
          <p:cNvSpPr>
            <a:spLocks noChangeArrowheads="1"/>
          </p:cNvSpPr>
          <p:nvPr/>
        </p:nvSpPr>
        <p:spPr bwMode="auto">
          <a:xfrm>
            <a:off x="381000" y="3657600"/>
            <a:ext cx="5105400" cy="3046988"/>
          </a:xfrm>
          <a:prstGeom prst="rect">
            <a:avLst/>
          </a:prstGeom>
          <a:noFill/>
          <a:ln w="12700">
            <a:noFill/>
            <a:miter lim="800000"/>
            <a:headEnd/>
            <a:tailEnd/>
          </a:ln>
          <a:effectLst/>
        </p:spPr>
        <p:txBody>
          <a:bodyPr>
            <a:spAutoFit/>
          </a:bodyPr>
          <a:lstStyle/>
          <a:p>
            <a:pPr>
              <a:tabLst>
                <a:tab pos="457200" algn="l"/>
                <a:tab pos="3886200" algn="ctr"/>
              </a:tabLst>
            </a:pPr>
            <a:r>
              <a:rPr lang="en-US" sz="2400" i="1" dirty="0">
                <a:latin typeface="Times New Roman" pitchFamily="18" charset="0"/>
                <a:cs typeface="Times New Roman" pitchFamily="18" charset="0"/>
              </a:rPr>
              <a:t>V</a:t>
            </a:r>
            <a:r>
              <a:rPr lang="en-US" sz="2400" i="1" baseline="-25000" dirty="0">
                <a:latin typeface="Times New Roman" pitchFamily="18" charset="0"/>
                <a:cs typeface="Times New Roman" pitchFamily="18" charset="0"/>
              </a:rPr>
              <a:t>T</a:t>
            </a:r>
            <a:r>
              <a:rPr lang="en-US" sz="2400" dirty="0">
                <a:latin typeface="Times New Roman" pitchFamily="18" charset="0"/>
                <a:cs typeface="Times New Roman" pitchFamily="18" charset="0"/>
              </a:rPr>
              <a:t> </a:t>
            </a:r>
            <a:r>
              <a:rPr lang="en-US" sz="2400" dirty="0">
                <a:cs typeface="Times New Roman" pitchFamily="18" charset="0"/>
              </a:rPr>
              <a:t>= the </a:t>
            </a:r>
            <a:r>
              <a:rPr lang="en-US" sz="2400" u="sng" dirty="0">
                <a:cs typeface="Times New Roman" pitchFamily="18" charset="0"/>
              </a:rPr>
              <a:t>thermal voltage</a:t>
            </a:r>
            <a:r>
              <a:rPr lang="en-US" sz="2400" dirty="0">
                <a:cs typeface="Times New Roman" pitchFamily="18" charset="0"/>
              </a:rPr>
              <a:t>, and</a:t>
            </a:r>
          </a:p>
          <a:p>
            <a:pPr>
              <a:tabLst>
                <a:tab pos="457200" algn="l"/>
                <a:tab pos="3886200" algn="ctr"/>
              </a:tabLst>
            </a:pPr>
            <a:r>
              <a:rPr lang="en-US" sz="2400" i="1" dirty="0">
                <a:latin typeface="Times New Roman" pitchFamily="18" charset="0"/>
                <a:cs typeface="Times New Roman" pitchFamily="18" charset="0"/>
              </a:rPr>
              <a:t>k</a:t>
            </a:r>
            <a:r>
              <a:rPr lang="en-US" sz="2400" dirty="0">
                <a:cs typeface="Times New Roman" pitchFamily="18" charset="0"/>
              </a:rPr>
              <a:t> = Boltzmann's constant </a:t>
            </a:r>
          </a:p>
          <a:p>
            <a:pPr>
              <a:tabLst>
                <a:tab pos="457200" algn="l"/>
                <a:tab pos="3886200" algn="ctr"/>
              </a:tabLst>
            </a:pPr>
            <a:r>
              <a:rPr lang="en-US" sz="2400" dirty="0">
                <a:cs typeface="Times New Roman" pitchFamily="18" charset="0"/>
              </a:rPr>
              <a:t>   = 1.38 x 10</a:t>
            </a:r>
            <a:r>
              <a:rPr lang="en-US" sz="2400" baseline="40000" dirty="0">
                <a:cs typeface="Times New Roman" pitchFamily="18" charset="0"/>
              </a:rPr>
              <a:t>-23</a:t>
            </a:r>
            <a:r>
              <a:rPr lang="en-US" sz="2400" dirty="0">
                <a:cs typeface="Times New Roman" pitchFamily="18" charset="0"/>
              </a:rPr>
              <a:t> [Joules/Kelvin]</a:t>
            </a:r>
          </a:p>
          <a:p>
            <a:pPr>
              <a:tabLst>
                <a:tab pos="457200" algn="l"/>
                <a:tab pos="3886200" algn="ctr"/>
              </a:tabLst>
            </a:pPr>
            <a:r>
              <a:rPr lang="en-US" sz="2400" i="1" dirty="0">
                <a:latin typeface="Times New Roman" pitchFamily="18" charset="0"/>
                <a:cs typeface="Times New Roman" pitchFamily="18" charset="0"/>
              </a:rPr>
              <a:t>T</a:t>
            </a:r>
            <a:r>
              <a:rPr lang="en-US" sz="2400" dirty="0">
                <a:cs typeface="Times New Roman" pitchFamily="18" charset="0"/>
              </a:rPr>
              <a:t> = the absolute temperature in [Kelvins]</a:t>
            </a:r>
          </a:p>
          <a:p>
            <a:pPr>
              <a:tabLst>
                <a:tab pos="457200" algn="l"/>
                <a:tab pos="3886200" algn="ctr"/>
              </a:tabLst>
            </a:pPr>
            <a:r>
              <a:rPr lang="en-US" sz="2400" i="1" dirty="0">
                <a:latin typeface="Times New Roman" pitchFamily="18" charset="0"/>
                <a:cs typeface="Times New Roman" pitchFamily="18" charset="0"/>
              </a:rPr>
              <a:t>q</a:t>
            </a:r>
            <a:r>
              <a:rPr lang="en-US" sz="2400" dirty="0">
                <a:cs typeface="Times New Roman" pitchFamily="18" charset="0"/>
              </a:rPr>
              <a:t> = the magnitude of the electronic charge</a:t>
            </a:r>
          </a:p>
          <a:p>
            <a:pPr>
              <a:tabLst>
                <a:tab pos="457200" algn="l"/>
                <a:tab pos="3886200" algn="ctr"/>
              </a:tabLst>
            </a:pPr>
            <a:r>
              <a:rPr lang="en-US" sz="2400" dirty="0">
                <a:cs typeface="Times New Roman" pitchFamily="18" charset="0"/>
              </a:rPr>
              <a:t>   = 1.602 x 10</a:t>
            </a:r>
            <a:r>
              <a:rPr lang="en-US" sz="2400" baseline="40000" dirty="0">
                <a:cs typeface="Times New Roman" pitchFamily="18" charset="0"/>
              </a:rPr>
              <a:t>-19</a:t>
            </a:r>
            <a:r>
              <a:rPr lang="en-US" sz="2400" dirty="0">
                <a:cs typeface="Times New Roman" pitchFamily="18" charset="0"/>
              </a:rPr>
              <a:t> [Coulombs].</a:t>
            </a:r>
          </a:p>
        </p:txBody>
      </p:sp>
      <p:sp>
        <p:nvSpPr>
          <p:cNvPr id="296969" name="Text Box 9"/>
          <p:cNvSpPr txBox="1">
            <a:spLocks noChangeArrowheads="1"/>
          </p:cNvSpPr>
          <p:nvPr/>
        </p:nvSpPr>
        <p:spPr bwMode="auto">
          <a:xfrm>
            <a:off x="5181600" y="3778250"/>
            <a:ext cx="3962400" cy="2654300"/>
          </a:xfrm>
          <a:prstGeom prst="rect">
            <a:avLst/>
          </a:prstGeom>
          <a:solidFill>
            <a:schemeClr val="accent1"/>
          </a:solidFill>
          <a:ln w="12700">
            <a:noFill/>
            <a:miter lim="800000"/>
            <a:headEnd/>
            <a:tailEnd/>
          </a:ln>
          <a:effectLst/>
        </p:spPr>
        <p:txBody>
          <a:bodyPr>
            <a:spAutoFit/>
          </a:bodyPr>
          <a:lstStyle/>
          <a:p>
            <a:r>
              <a:rPr lang="en-US" sz="2800">
                <a:cs typeface="Times New Roman" pitchFamily="18" charset="0"/>
              </a:rPr>
              <a:t>Note that the thermal voltage has units of voltage, but only varies with temperature.  Thus, the name, thermal voltage.</a:t>
            </a:r>
            <a:r>
              <a:rPr lang="en-US" sz="280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2514600" y="0"/>
            <a:ext cx="6629400" cy="990600"/>
          </a:xfrm>
        </p:spPr>
        <p:txBody>
          <a:bodyPr/>
          <a:lstStyle/>
          <a:p>
            <a:r>
              <a:rPr lang="en-US">
                <a:cs typeface="Times New Roman" pitchFamily="18" charset="0"/>
              </a:rPr>
              <a:t>Diode Equation</a:t>
            </a:r>
            <a:r>
              <a:rPr lang="en-US"/>
              <a:t> </a:t>
            </a:r>
          </a:p>
        </p:txBody>
      </p:sp>
      <p:sp>
        <p:nvSpPr>
          <p:cNvPr id="295939" name="Rectangle 3"/>
          <p:cNvSpPr>
            <a:spLocks noGrp="1" noChangeArrowheads="1"/>
          </p:cNvSpPr>
          <p:nvPr>
            <p:ph type="body" idx="1"/>
          </p:nvPr>
        </p:nvSpPr>
        <p:spPr>
          <a:xfrm>
            <a:off x="228600" y="914400"/>
            <a:ext cx="8382000" cy="1295400"/>
          </a:xfrm>
        </p:spPr>
        <p:txBody>
          <a:bodyPr/>
          <a:lstStyle/>
          <a:p>
            <a:pPr marL="609600" indent="-609600">
              <a:lnSpc>
                <a:spcPct val="90000"/>
              </a:lnSpc>
              <a:buFontTx/>
              <a:buNone/>
            </a:pPr>
            <a:r>
              <a:rPr lang="en-US" sz="2800">
                <a:cs typeface="Times New Roman" pitchFamily="18" charset="0"/>
              </a:rPr>
              <a:t>We can see that the diode equation qualitatively models the behavior of the diode, outside the reverse breakdown region. </a:t>
            </a:r>
          </a:p>
        </p:txBody>
      </p:sp>
      <p:pic>
        <p:nvPicPr>
          <p:cNvPr id="295946" name="Picture 10"/>
          <p:cNvPicPr>
            <a:picLocks noChangeAspect="1" noChangeArrowheads="1"/>
          </p:cNvPicPr>
          <p:nvPr/>
        </p:nvPicPr>
        <p:blipFill>
          <a:blip r:embed="rId3" cstate="print"/>
          <a:srcRect l="26294" t="26837" b="8395"/>
          <a:stretch>
            <a:fillRect/>
          </a:stretch>
        </p:blipFill>
        <p:spPr bwMode="auto">
          <a:xfrm>
            <a:off x="3886200" y="2554288"/>
            <a:ext cx="5257800" cy="4303712"/>
          </a:xfrm>
          <a:prstGeom prst="rect">
            <a:avLst/>
          </a:prstGeom>
          <a:noFill/>
        </p:spPr>
      </p:pic>
      <p:grpSp>
        <p:nvGrpSpPr>
          <p:cNvPr id="295942" name="Group 6"/>
          <p:cNvGrpSpPr>
            <a:grpSpLocks/>
          </p:cNvGrpSpPr>
          <p:nvPr/>
        </p:nvGrpSpPr>
        <p:grpSpPr bwMode="auto">
          <a:xfrm>
            <a:off x="381000" y="2895600"/>
            <a:ext cx="4114800" cy="1752600"/>
            <a:chOff x="1584" y="1488"/>
            <a:chExt cx="2976" cy="1536"/>
          </a:xfrm>
        </p:grpSpPr>
        <p:sp>
          <p:nvSpPr>
            <p:cNvPr id="295943" name="Rectangle 7"/>
            <p:cNvSpPr>
              <a:spLocks noChangeArrowheads="1"/>
            </p:cNvSpPr>
            <p:nvPr/>
          </p:nvSpPr>
          <p:spPr bwMode="auto">
            <a:xfrm>
              <a:off x="1584" y="1488"/>
              <a:ext cx="2976" cy="1536"/>
            </a:xfrm>
            <a:prstGeom prst="rect">
              <a:avLst/>
            </a:prstGeom>
            <a:solidFill>
              <a:schemeClr val="accent1"/>
            </a:solidFill>
            <a:ln w="12700">
              <a:solidFill>
                <a:schemeClr val="tx1"/>
              </a:solidFill>
              <a:miter lim="800000"/>
              <a:headEnd/>
              <a:tailEnd/>
            </a:ln>
            <a:effectLst/>
          </p:spPr>
          <p:txBody>
            <a:bodyPr wrap="none" anchor="ctr"/>
            <a:lstStyle/>
            <a:p>
              <a:endParaRPr lang="en-US"/>
            </a:p>
          </p:txBody>
        </p:sp>
        <p:graphicFrame>
          <p:nvGraphicFramePr>
            <p:cNvPr id="295944" name="Object 8"/>
            <p:cNvGraphicFramePr>
              <a:graphicFrameLocks noChangeAspect="1"/>
            </p:cNvGraphicFramePr>
            <p:nvPr/>
          </p:nvGraphicFramePr>
          <p:xfrm>
            <a:off x="1632" y="1543"/>
            <a:ext cx="2880" cy="1423"/>
          </p:xfrm>
          <a:graphic>
            <a:graphicData uri="http://schemas.openxmlformats.org/presentationml/2006/ole">
              <mc:AlternateContent xmlns:mc="http://schemas.openxmlformats.org/markup-compatibility/2006">
                <mc:Choice xmlns:v="urn:schemas-microsoft-com:vml" Requires="v">
                  <p:oleObj spid="_x0000_s295962" name="Equation" r:id="rId4" imgW="1079280" imgH="533160" progId="">
                    <p:embed/>
                  </p:oleObj>
                </mc:Choice>
                <mc:Fallback>
                  <p:oleObj name="Equation" r:id="rId4" imgW="1079280" imgH="53316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 y="1543"/>
                          <a:ext cx="2880" cy="1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2514600" y="0"/>
            <a:ext cx="6629400" cy="990600"/>
          </a:xfrm>
        </p:spPr>
        <p:txBody>
          <a:bodyPr/>
          <a:lstStyle/>
          <a:p>
            <a:r>
              <a:rPr lang="en-US">
                <a:cs typeface="Times New Roman" pitchFamily="18" charset="0"/>
              </a:rPr>
              <a:t>Diode Equation</a:t>
            </a:r>
            <a:r>
              <a:rPr lang="en-US"/>
              <a:t> </a:t>
            </a:r>
          </a:p>
        </p:txBody>
      </p:sp>
      <p:sp>
        <p:nvSpPr>
          <p:cNvPr id="297987" name="Rectangle 3"/>
          <p:cNvSpPr>
            <a:spLocks noGrp="1" noChangeArrowheads="1"/>
          </p:cNvSpPr>
          <p:nvPr>
            <p:ph type="body" idx="1"/>
          </p:nvPr>
        </p:nvSpPr>
        <p:spPr>
          <a:xfrm>
            <a:off x="228600" y="914400"/>
            <a:ext cx="8382000" cy="2286000"/>
          </a:xfrm>
        </p:spPr>
        <p:txBody>
          <a:bodyPr/>
          <a:lstStyle/>
          <a:p>
            <a:pPr marL="609600" indent="-609600">
              <a:buFontTx/>
              <a:buNone/>
            </a:pPr>
            <a:r>
              <a:rPr lang="en-US" sz="2800">
                <a:cs typeface="Times New Roman" pitchFamily="18" charset="0"/>
              </a:rPr>
              <a:t>Look at the plot for negative voltages.  The term in the brackets is dominated by the </a:t>
            </a:r>
            <a:br>
              <a:rPr lang="en-US" sz="2800">
                <a:cs typeface="Times New Roman" pitchFamily="18" charset="0"/>
              </a:rPr>
            </a:br>
            <a:r>
              <a:rPr lang="en-US" sz="2800">
                <a:cs typeface="Times New Roman" pitchFamily="18" charset="0"/>
              </a:rPr>
              <a:t>-1 for voltages with significant magnitude, thus,</a:t>
            </a:r>
          </a:p>
          <a:p>
            <a:pPr marL="609600" indent="-609600">
              <a:buFontTx/>
              <a:buNone/>
            </a:pPr>
            <a:r>
              <a:rPr lang="en-US" sz="2800">
                <a:cs typeface="Times New Roman" pitchFamily="18" charset="0"/>
              </a:rPr>
              <a:t> </a:t>
            </a:r>
            <a:r>
              <a:rPr lang="en-US" sz="2800" i="1">
                <a:latin typeface="Times New Roman" pitchFamily="18" charset="0"/>
                <a:cs typeface="Times New Roman" pitchFamily="18" charset="0"/>
              </a:rPr>
              <a:t>i</a:t>
            </a:r>
            <a:r>
              <a:rPr lang="en-US" sz="2800" i="1" baseline="-25000">
                <a:latin typeface="Times New Roman" pitchFamily="18" charset="0"/>
                <a:cs typeface="Times New Roman" pitchFamily="18" charset="0"/>
              </a:rPr>
              <a:t>D</a:t>
            </a:r>
            <a:r>
              <a:rPr lang="en-US" sz="2800" i="1">
                <a:latin typeface="Times New Roman" pitchFamily="18" charset="0"/>
                <a:cs typeface="Times New Roman" pitchFamily="18" charset="0"/>
              </a:rPr>
              <a:t> = -I</a:t>
            </a:r>
            <a:r>
              <a:rPr lang="en-US" sz="2800" i="1" baseline="-25000">
                <a:latin typeface="Times New Roman" pitchFamily="18" charset="0"/>
                <a:cs typeface="Times New Roman" pitchFamily="18" charset="0"/>
              </a:rPr>
              <a:t>S</a:t>
            </a:r>
            <a:r>
              <a:rPr lang="en-US" sz="2800">
                <a:cs typeface="Times New Roman" pitchFamily="18" charset="0"/>
              </a:rPr>
              <a:t>. </a:t>
            </a:r>
          </a:p>
        </p:txBody>
      </p:sp>
      <p:pic>
        <p:nvPicPr>
          <p:cNvPr id="297990" name="Picture 6"/>
          <p:cNvPicPr>
            <a:picLocks noChangeAspect="1" noChangeArrowheads="1"/>
          </p:cNvPicPr>
          <p:nvPr/>
        </p:nvPicPr>
        <p:blipFill>
          <a:blip r:embed="rId3" cstate="print"/>
          <a:srcRect l="26294" t="26837" b="8395"/>
          <a:stretch>
            <a:fillRect/>
          </a:stretch>
        </p:blipFill>
        <p:spPr bwMode="auto">
          <a:xfrm>
            <a:off x="3886200" y="2554288"/>
            <a:ext cx="5257800" cy="4303712"/>
          </a:xfrm>
          <a:prstGeom prst="rect">
            <a:avLst/>
          </a:prstGeom>
          <a:noFill/>
        </p:spPr>
      </p:pic>
      <p:grpSp>
        <p:nvGrpSpPr>
          <p:cNvPr id="297991" name="Group 7"/>
          <p:cNvGrpSpPr>
            <a:grpSpLocks/>
          </p:cNvGrpSpPr>
          <p:nvPr/>
        </p:nvGrpSpPr>
        <p:grpSpPr bwMode="auto">
          <a:xfrm>
            <a:off x="609600" y="2819400"/>
            <a:ext cx="4114800" cy="1752600"/>
            <a:chOff x="1584" y="1488"/>
            <a:chExt cx="2976" cy="1536"/>
          </a:xfrm>
        </p:grpSpPr>
        <p:sp>
          <p:nvSpPr>
            <p:cNvPr id="297992" name="Rectangle 8"/>
            <p:cNvSpPr>
              <a:spLocks noChangeArrowheads="1"/>
            </p:cNvSpPr>
            <p:nvPr/>
          </p:nvSpPr>
          <p:spPr bwMode="auto">
            <a:xfrm>
              <a:off x="1584" y="1488"/>
              <a:ext cx="2976" cy="1536"/>
            </a:xfrm>
            <a:prstGeom prst="rect">
              <a:avLst/>
            </a:prstGeom>
            <a:solidFill>
              <a:schemeClr val="accent1"/>
            </a:solidFill>
            <a:ln w="12700">
              <a:solidFill>
                <a:schemeClr val="tx1"/>
              </a:solidFill>
              <a:miter lim="800000"/>
              <a:headEnd/>
              <a:tailEnd/>
            </a:ln>
            <a:effectLst/>
          </p:spPr>
          <p:txBody>
            <a:bodyPr wrap="none" anchor="ctr"/>
            <a:lstStyle/>
            <a:p>
              <a:endParaRPr lang="en-US"/>
            </a:p>
          </p:txBody>
        </p:sp>
        <p:graphicFrame>
          <p:nvGraphicFramePr>
            <p:cNvPr id="297993" name="Object 9"/>
            <p:cNvGraphicFramePr>
              <a:graphicFrameLocks noChangeAspect="1"/>
            </p:cNvGraphicFramePr>
            <p:nvPr/>
          </p:nvGraphicFramePr>
          <p:xfrm>
            <a:off x="1632" y="1543"/>
            <a:ext cx="2880" cy="1423"/>
          </p:xfrm>
          <a:graphic>
            <a:graphicData uri="http://schemas.openxmlformats.org/presentationml/2006/ole">
              <mc:AlternateContent xmlns:mc="http://schemas.openxmlformats.org/markup-compatibility/2006">
                <mc:Choice xmlns:v="urn:schemas-microsoft-com:vml" Requires="v">
                  <p:oleObj spid="_x0000_s298011" name="Equation" r:id="rId4" imgW="1079280" imgH="533160" progId="">
                    <p:embed/>
                  </p:oleObj>
                </mc:Choice>
                <mc:Fallback>
                  <p:oleObj name="Equation" r:id="rId4" imgW="1079280" imgH="533160"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 y="1543"/>
                          <a:ext cx="2880" cy="1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7994" name="Text Box 10"/>
          <p:cNvSpPr txBox="1">
            <a:spLocks noChangeArrowheads="1"/>
          </p:cNvSpPr>
          <p:nvPr/>
        </p:nvSpPr>
        <p:spPr bwMode="auto">
          <a:xfrm>
            <a:off x="228600" y="4724400"/>
            <a:ext cx="3673475" cy="1917700"/>
          </a:xfrm>
          <a:prstGeom prst="rect">
            <a:avLst/>
          </a:prstGeom>
          <a:solidFill>
            <a:schemeClr val="accent1"/>
          </a:solidFill>
          <a:ln w="12700">
            <a:noFill/>
            <a:miter lim="800000"/>
            <a:headEnd/>
            <a:tailEnd/>
          </a:ln>
          <a:effectLst/>
        </p:spPr>
        <p:txBody>
          <a:bodyPr>
            <a:spAutoFit/>
          </a:bodyPr>
          <a:lstStyle/>
          <a:p>
            <a:r>
              <a:rPr lang="en-US" sz="2400">
                <a:cs typeface="Times New Roman" pitchFamily="18" charset="0"/>
              </a:rPr>
              <a:t>The current goes to a value, then stays mostly flat.  It seems to saturate.  Thus, the name, saturation current.</a:t>
            </a:r>
            <a:r>
              <a:rPr lang="en-US" sz="240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2514600" y="0"/>
            <a:ext cx="6629400" cy="990600"/>
          </a:xfrm>
        </p:spPr>
        <p:txBody>
          <a:bodyPr/>
          <a:lstStyle/>
          <a:p>
            <a:r>
              <a:rPr lang="en-US">
                <a:cs typeface="Times New Roman" pitchFamily="18" charset="0"/>
              </a:rPr>
              <a:t>Diode Equation</a:t>
            </a:r>
            <a:r>
              <a:rPr lang="en-US"/>
              <a:t> </a:t>
            </a:r>
          </a:p>
        </p:txBody>
      </p:sp>
      <p:sp>
        <p:nvSpPr>
          <p:cNvPr id="299011" name="Rectangle 3"/>
          <p:cNvSpPr>
            <a:spLocks noGrp="1" noChangeArrowheads="1"/>
          </p:cNvSpPr>
          <p:nvPr>
            <p:ph type="body" idx="1"/>
          </p:nvPr>
        </p:nvSpPr>
        <p:spPr>
          <a:xfrm>
            <a:off x="228600" y="914400"/>
            <a:ext cx="8382000" cy="2971800"/>
          </a:xfrm>
        </p:spPr>
        <p:txBody>
          <a:bodyPr/>
          <a:lstStyle/>
          <a:p>
            <a:pPr marL="609600" indent="-609600">
              <a:buFontTx/>
              <a:buNone/>
            </a:pPr>
            <a:r>
              <a:rPr lang="en-US" sz="2800">
                <a:cs typeface="Times New Roman" pitchFamily="18" charset="0"/>
              </a:rPr>
              <a:t>Look at the plot for positive voltages.  The term in the brackets is dominated by the exponential for voltages with significant magnitude.  Thus, we have the exponential shaped curve, in the forward bias </a:t>
            </a:r>
            <a:br>
              <a:rPr lang="en-US" sz="2800">
                <a:cs typeface="Times New Roman" pitchFamily="18" charset="0"/>
              </a:rPr>
            </a:br>
            <a:r>
              <a:rPr lang="en-US" sz="2800">
                <a:cs typeface="Times New Roman" pitchFamily="18" charset="0"/>
              </a:rPr>
              <a:t>region.</a:t>
            </a:r>
          </a:p>
        </p:txBody>
      </p:sp>
      <p:pic>
        <p:nvPicPr>
          <p:cNvPr id="299014" name="Picture 6"/>
          <p:cNvPicPr>
            <a:picLocks noChangeAspect="1" noChangeArrowheads="1"/>
          </p:cNvPicPr>
          <p:nvPr/>
        </p:nvPicPr>
        <p:blipFill>
          <a:blip r:embed="rId3" cstate="print"/>
          <a:srcRect l="26294" t="26837" b="8395"/>
          <a:stretch>
            <a:fillRect/>
          </a:stretch>
        </p:blipFill>
        <p:spPr bwMode="auto">
          <a:xfrm>
            <a:off x="4114800" y="2741613"/>
            <a:ext cx="5029200" cy="4116387"/>
          </a:xfrm>
          <a:prstGeom prst="rect">
            <a:avLst/>
          </a:prstGeom>
          <a:noFill/>
        </p:spPr>
      </p:pic>
      <p:grpSp>
        <p:nvGrpSpPr>
          <p:cNvPr id="299015" name="Group 7"/>
          <p:cNvGrpSpPr>
            <a:grpSpLocks/>
          </p:cNvGrpSpPr>
          <p:nvPr/>
        </p:nvGrpSpPr>
        <p:grpSpPr bwMode="auto">
          <a:xfrm>
            <a:off x="304800" y="3962400"/>
            <a:ext cx="4114800" cy="1752600"/>
            <a:chOff x="1584" y="1488"/>
            <a:chExt cx="2976" cy="1536"/>
          </a:xfrm>
        </p:grpSpPr>
        <p:sp>
          <p:nvSpPr>
            <p:cNvPr id="299016" name="Rectangle 8"/>
            <p:cNvSpPr>
              <a:spLocks noChangeArrowheads="1"/>
            </p:cNvSpPr>
            <p:nvPr/>
          </p:nvSpPr>
          <p:spPr bwMode="auto">
            <a:xfrm>
              <a:off x="1584" y="1488"/>
              <a:ext cx="2976" cy="1536"/>
            </a:xfrm>
            <a:prstGeom prst="rect">
              <a:avLst/>
            </a:prstGeom>
            <a:solidFill>
              <a:schemeClr val="accent1"/>
            </a:solidFill>
            <a:ln w="12700">
              <a:solidFill>
                <a:schemeClr val="tx1"/>
              </a:solidFill>
              <a:miter lim="800000"/>
              <a:headEnd/>
              <a:tailEnd/>
            </a:ln>
            <a:effectLst/>
          </p:spPr>
          <p:txBody>
            <a:bodyPr wrap="none" anchor="ctr"/>
            <a:lstStyle/>
            <a:p>
              <a:endParaRPr lang="en-US"/>
            </a:p>
          </p:txBody>
        </p:sp>
        <p:graphicFrame>
          <p:nvGraphicFramePr>
            <p:cNvPr id="299017" name="Object 9"/>
            <p:cNvGraphicFramePr>
              <a:graphicFrameLocks noChangeAspect="1"/>
            </p:cNvGraphicFramePr>
            <p:nvPr/>
          </p:nvGraphicFramePr>
          <p:xfrm>
            <a:off x="1632" y="1543"/>
            <a:ext cx="2880" cy="1423"/>
          </p:xfrm>
          <a:graphic>
            <a:graphicData uri="http://schemas.openxmlformats.org/presentationml/2006/ole">
              <mc:AlternateContent xmlns:mc="http://schemas.openxmlformats.org/markup-compatibility/2006">
                <mc:Choice xmlns:v="urn:schemas-microsoft-com:vml" Requires="v">
                  <p:oleObj spid="_x0000_s299035" name="Equation" r:id="rId4" imgW="1079280" imgH="533160" progId="">
                    <p:embed/>
                  </p:oleObj>
                </mc:Choice>
                <mc:Fallback>
                  <p:oleObj name="Equation" r:id="rId4" imgW="1079280" imgH="533160"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 y="1543"/>
                          <a:ext cx="2880" cy="1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514600" y="0"/>
            <a:ext cx="6629400" cy="1143000"/>
          </a:xfrm>
        </p:spPr>
        <p:txBody>
          <a:bodyPr/>
          <a:lstStyle/>
          <a:p>
            <a:r>
              <a:rPr lang="en-US" sz="4000"/>
              <a:t>Diodes</a:t>
            </a:r>
          </a:p>
        </p:txBody>
      </p:sp>
      <p:sp>
        <p:nvSpPr>
          <p:cNvPr id="150531" name="Rectangle 3"/>
          <p:cNvSpPr>
            <a:spLocks noGrp="1" noChangeArrowheads="1"/>
          </p:cNvSpPr>
          <p:nvPr>
            <p:ph type="body" idx="1"/>
          </p:nvPr>
        </p:nvSpPr>
        <p:spPr>
          <a:xfrm>
            <a:off x="304800" y="1752600"/>
            <a:ext cx="3657600" cy="4800600"/>
          </a:xfrm>
        </p:spPr>
        <p:txBody>
          <a:bodyPr/>
          <a:lstStyle/>
          <a:p>
            <a:pPr marL="0" indent="223838">
              <a:lnSpc>
                <a:spcPct val="90000"/>
              </a:lnSpc>
              <a:buFontTx/>
              <a:buNone/>
            </a:pPr>
            <a:r>
              <a:rPr lang="en-US" sz="2800"/>
              <a:t>Diodes are like one-way valves for current.  They only conduct in one direction.  This makes them very useful for some kinds of applications, but also make them inherently nonlinear devices, which makes solving diode circuits harder.</a:t>
            </a:r>
          </a:p>
        </p:txBody>
      </p:sp>
      <p:sp>
        <p:nvSpPr>
          <p:cNvPr id="150532" name="Text Box 4"/>
          <p:cNvSpPr txBox="1">
            <a:spLocks noChangeArrowheads="1"/>
          </p:cNvSpPr>
          <p:nvPr/>
        </p:nvSpPr>
        <p:spPr bwMode="auto">
          <a:xfrm>
            <a:off x="4953000" y="3581400"/>
            <a:ext cx="3962400" cy="3013075"/>
          </a:xfrm>
          <a:prstGeom prst="rect">
            <a:avLst/>
          </a:prstGeom>
          <a:solidFill>
            <a:schemeClr val="accent1"/>
          </a:solidFill>
          <a:ln w="9525">
            <a:noFill/>
            <a:miter lim="800000"/>
            <a:headEnd/>
            <a:tailEnd/>
          </a:ln>
          <a:effectLst/>
        </p:spPr>
        <p:txBody>
          <a:bodyPr>
            <a:spAutoFit/>
          </a:bodyPr>
          <a:lstStyle/>
          <a:p>
            <a:pPr eaLnBrk="0" hangingPunct="0"/>
            <a:r>
              <a:rPr lang="en-US" sz="2400"/>
              <a:t>It is actually possible to make a one-way valve for water flow, although it is not shown here.  Your heart has one way valves.  A diode is an electronic analog for the valves in your heart.</a:t>
            </a:r>
          </a:p>
        </p:txBody>
      </p:sp>
      <p:pic>
        <p:nvPicPr>
          <p:cNvPr id="150534" name="Picture 6" descr="HH00955_"/>
          <p:cNvPicPr>
            <a:picLocks noChangeAspect="1" noChangeArrowheads="1"/>
          </p:cNvPicPr>
          <p:nvPr/>
        </p:nvPicPr>
        <p:blipFill>
          <a:blip r:embed="rId3" cstate="print"/>
          <a:srcRect/>
          <a:stretch>
            <a:fillRect/>
          </a:stretch>
        </p:blipFill>
        <p:spPr bwMode="auto">
          <a:xfrm>
            <a:off x="4953000" y="1122363"/>
            <a:ext cx="3962400" cy="2517775"/>
          </a:xfrm>
          <a:prstGeom prst="rect">
            <a:avLst/>
          </a:prstGeom>
          <a:solidFill>
            <a:schemeClr val="accent1"/>
          </a:solid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2514600" y="0"/>
            <a:ext cx="6629400" cy="990600"/>
          </a:xfrm>
        </p:spPr>
        <p:txBody>
          <a:bodyPr/>
          <a:lstStyle/>
          <a:p>
            <a:r>
              <a:rPr lang="en-US">
                <a:cs typeface="Times New Roman" pitchFamily="18" charset="0"/>
              </a:rPr>
              <a:t>Ideal Diode Model</a:t>
            </a:r>
            <a:r>
              <a:rPr lang="en-US"/>
              <a:t> </a:t>
            </a:r>
          </a:p>
        </p:txBody>
      </p:sp>
      <p:sp>
        <p:nvSpPr>
          <p:cNvPr id="300035" name="Rectangle 3"/>
          <p:cNvSpPr>
            <a:spLocks noGrp="1" noChangeArrowheads="1"/>
          </p:cNvSpPr>
          <p:nvPr>
            <p:ph type="body" idx="1"/>
          </p:nvPr>
        </p:nvSpPr>
        <p:spPr>
          <a:xfrm>
            <a:off x="228600" y="914400"/>
            <a:ext cx="8382000" cy="2971800"/>
          </a:xfrm>
        </p:spPr>
        <p:txBody>
          <a:bodyPr/>
          <a:lstStyle/>
          <a:p>
            <a:pPr marL="609600" indent="-609600">
              <a:buFontTx/>
              <a:buNone/>
            </a:pPr>
            <a:r>
              <a:rPr lang="en-US" sz="2800">
                <a:cs typeface="Times New Roman" pitchFamily="18" charset="0"/>
              </a:rPr>
              <a:t>The ideal diode model is presented graphically in the diagram that follows.</a:t>
            </a:r>
          </a:p>
        </p:txBody>
      </p:sp>
      <p:graphicFrame>
        <p:nvGraphicFramePr>
          <p:cNvPr id="300042" name="Object 10"/>
          <p:cNvGraphicFramePr>
            <a:graphicFrameLocks noChangeAspect="1"/>
          </p:cNvGraphicFramePr>
          <p:nvPr/>
        </p:nvGraphicFramePr>
        <p:xfrm>
          <a:off x="2819400" y="2819400"/>
          <a:ext cx="5934075" cy="3648075"/>
        </p:xfrm>
        <a:graphic>
          <a:graphicData uri="http://schemas.openxmlformats.org/presentationml/2006/ole">
            <mc:AlternateContent xmlns:mc="http://schemas.openxmlformats.org/markup-compatibility/2006">
              <mc:Choice xmlns:v="urn:schemas-microsoft-com:vml" Requires="v">
                <p:oleObj spid="_x0000_s300060" r:id="rId3" imgW="4448175" imgH="2733675" progId="Word.Picture.8">
                  <p:embed/>
                </p:oleObj>
              </mc:Choice>
              <mc:Fallback>
                <p:oleObj r:id="rId3" imgW="4448175" imgH="2733675" progId="Word.Picture.8">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819400"/>
                        <a:ext cx="5934075" cy="3648075"/>
                      </a:xfrm>
                      <a:prstGeom prst="rect">
                        <a:avLst/>
                      </a:prstGeom>
                      <a:solidFill>
                        <a:schemeClr val="accent1"/>
                      </a:solidFill>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2514600" y="0"/>
            <a:ext cx="6629400" cy="990600"/>
          </a:xfrm>
        </p:spPr>
        <p:txBody>
          <a:bodyPr/>
          <a:lstStyle/>
          <a:p>
            <a:r>
              <a:rPr lang="en-US">
                <a:cs typeface="Times New Roman" pitchFamily="18" charset="0"/>
              </a:rPr>
              <a:t>Ideal Diode Model</a:t>
            </a:r>
            <a:r>
              <a:rPr lang="en-US"/>
              <a:t> </a:t>
            </a:r>
          </a:p>
        </p:txBody>
      </p:sp>
      <p:sp>
        <p:nvSpPr>
          <p:cNvPr id="301059" name="Rectangle 3"/>
          <p:cNvSpPr>
            <a:spLocks noGrp="1" noChangeArrowheads="1"/>
          </p:cNvSpPr>
          <p:nvPr>
            <p:ph type="body" idx="1"/>
          </p:nvPr>
        </p:nvSpPr>
        <p:spPr>
          <a:xfrm>
            <a:off x="228600" y="914400"/>
            <a:ext cx="8382000" cy="5257800"/>
          </a:xfrm>
        </p:spPr>
        <p:txBody>
          <a:bodyPr/>
          <a:lstStyle/>
          <a:p>
            <a:pPr marL="609600" indent="-609600">
              <a:buFontTx/>
              <a:buNone/>
            </a:pPr>
            <a:r>
              <a:rPr lang="en-US" sz="2800">
                <a:cs typeface="Times New Roman" pitchFamily="18" charset="0"/>
              </a:rPr>
              <a:t>In this model, the diode can be in one of two states:  it is either off, or it is on.  </a:t>
            </a:r>
          </a:p>
          <a:p>
            <a:pPr marL="609600" indent="-609600">
              <a:buFontTx/>
              <a:buNone/>
            </a:pPr>
            <a:r>
              <a:rPr lang="en-US" sz="2800">
                <a:cs typeface="Times New Roman" pitchFamily="18" charset="0"/>
              </a:rPr>
              <a:t>·     In the </a:t>
            </a:r>
            <a:r>
              <a:rPr lang="en-US" sz="2800" u="sng">
                <a:cs typeface="Times New Roman" pitchFamily="18" charset="0"/>
              </a:rPr>
              <a:t>off state</a:t>
            </a:r>
            <a:r>
              <a:rPr lang="en-US" sz="2800">
                <a:cs typeface="Times New Roman" pitchFamily="18" charset="0"/>
              </a:rPr>
              <a:t>, the current is zero, independent of voltage.  This is the same as an open circuit.</a:t>
            </a:r>
          </a:p>
          <a:p>
            <a:pPr marL="609600" indent="-609600">
              <a:buFontTx/>
              <a:buNone/>
            </a:pPr>
            <a:r>
              <a:rPr lang="en-US" sz="2800">
                <a:cs typeface="Times New Roman" pitchFamily="18" charset="0"/>
              </a:rPr>
              <a:t>·     In the </a:t>
            </a:r>
            <a:r>
              <a:rPr lang="en-US" sz="2800" u="sng">
                <a:cs typeface="Times New Roman" pitchFamily="18" charset="0"/>
              </a:rPr>
              <a:t>on state</a:t>
            </a:r>
            <a:r>
              <a:rPr lang="en-US" sz="2800">
                <a:cs typeface="Times New Roman" pitchFamily="18" charset="0"/>
              </a:rPr>
              <a:t>, </a:t>
            </a:r>
            <a:br>
              <a:rPr lang="en-US" sz="2800">
                <a:cs typeface="Times New Roman" pitchFamily="18" charset="0"/>
              </a:rPr>
            </a:br>
            <a:r>
              <a:rPr lang="en-US" sz="2800">
                <a:cs typeface="Times New Roman" pitchFamily="18" charset="0"/>
              </a:rPr>
              <a:t>the voltage is </a:t>
            </a:r>
            <a:br>
              <a:rPr lang="en-US" sz="2800">
                <a:cs typeface="Times New Roman" pitchFamily="18" charset="0"/>
              </a:rPr>
            </a:br>
            <a:r>
              <a:rPr lang="en-US" sz="2800">
                <a:cs typeface="Times New Roman" pitchFamily="18" charset="0"/>
              </a:rPr>
              <a:t>zero, </a:t>
            </a:r>
            <a:br>
              <a:rPr lang="en-US" sz="2800">
                <a:cs typeface="Times New Roman" pitchFamily="18" charset="0"/>
              </a:rPr>
            </a:br>
            <a:r>
              <a:rPr lang="en-US" sz="2800">
                <a:cs typeface="Times New Roman" pitchFamily="18" charset="0"/>
              </a:rPr>
              <a:t>independent of </a:t>
            </a:r>
            <a:br>
              <a:rPr lang="en-US" sz="2800">
                <a:cs typeface="Times New Roman" pitchFamily="18" charset="0"/>
              </a:rPr>
            </a:br>
            <a:r>
              <a:rPr lang="en-US" sz="2800">
                <a:cs typeface="Times New Roman" pitchFamily="18" charset="0"/>
              </a:rPr>
              <a:t>current.  This </a:t>
            </a:r>
            <a:br>
              <a:rPr lang="en-US" sz="2800">
                <a:cs typeface="Times New Roman" pitchFamily="18" charset="0"/>
              </a:rPr>
            </a:br>
            <a:r>
              <a:rPr lang="en-US" sz="2800">
                <a:cs typeface="Times New Roman" pitchFamily="18" charset="0"/>
              </a:rPr>
              <a:t>is the same as </a:t>
            </a:r>
            <a:br>
              <a:rPr lang="en-US" sz="2800">
                <a:cs typeface="Times New Roman" pitchFamily="18" charset="0"/>
              </a:rPr>
            </a:br>
            <a:r>
              <a:rPr lang="en-US" sz="2800">
                <a:cs typeface="Times New Roman" pitchFamily="18" charset="0"/>
              </a:rPr>
              <a:t>a short circuit.</a:t>
            </a:r>
          </a:p>
        </p:txBody>
      </p:sp>
      <p:graphicFrame>
        <p:nvGraphicFramePr>
          <p:cNvPr id="301063" name="Object 7"/>
          <p:cNvGraphicFramePr>
            <a:graphicFrameLocks noChangeAspect="1"/>
          </p:cNvGraphicFramePr>
          <p:nvPr/>
        </p:nvGraphicFramePr>
        <p:xfrm>
          <a:off x="3667125" y="2971800"/>
          <a:ext cx="5476875" cy="3367088"/>
        </p:xfrm>
        <a:graphic>
          <a:graphicData uri="http://schemas.openxmlformats.org/presentationml/2006/ole">
            <mc:AlternateContent xmlns:mc="http://schemas.openxmlformats.org/markup-compatibility/2006">
              <mc:Choice xmlns:v="urn:schemas-microsoft-com:vml" Requires="v">
                <p:oleObj spid="_x0000_s301081" r:id="rId3" imgW="4448175" imgH="2733675" progId="Word.Picture.8">
                  <p:embed/>
                </p:oleObj>
              </mc:Choice>
              <mc:Fallback>
                <p:oleObj r:id="rId3" imgW="4448175" imgH="2733675" progId="Word.Picture.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2971800"/>
                        <a:ext cx="5476875" cy="3367088"/>
                      </a:xfrm>
                      <a:prstGeom prst="rect">
                        <a:avLst/>
                      </a:prstGeom>
                      <a:solidFill>
                        <a:schemeClr val="accent1"/>
                      </a:solidFill>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2514600" y="0"/>
            <a:ext cx="6629400" cy="990600"/>
          </a:xfrm>
        </p:spPr>
        <p:txBody>
          <a:bodyPr/>
          <a:lstStyle/>
          <a:p>
            <a:r>
              <a:rPr lang="en-US">
                <a:cs typeface="Times New Roman" pitchFamily="18" charset="0"/>
              </a:rPr>
              <a:t>Ideal Diode Model</a:t>
            </a:r>
            <a:r>
              <a:rPr lang="en-US"/>
              <a:t> </a:t>
            </a:r>
          </a:p>
        </p:txBody>
      </p:sp>
      <p:sp>
        <p:nvSpPr>
          <p:cNvPr id="302083" name="Rectangle 3"/>
          <p:cNvSpPr>
            <a:spLocks noGrp="1" noChangeArrowheads="1"/>
          </p:cNvSpPr>
          <p:nvPr>
            <p:ph type="body" idx="1"/>
          </p:nvPr>
        </p:nvSpPr>
        <p:spPr>
          <a:xfrm>
            <a:off x="228600" y="914400"/>
            <a:ext cx="8382000" cy="5257800"/>
          </a:xfrm>
        </p:spPr>
        <p:txBody>
          <a:bodyPr/>
          <a:lstStyle/>
          <a:p>
            <a:pPr marL="169863" indent="-169863">
              <a:buFontTx/>
              <a:buNone/>
            </a:pPr>
            <a:r>
              <a:rPr lang="en-US" sz="2800">
                <a:cs typeface="Times New Roman" pitchFamily="18" charset="0"/>
              </a:rPr>
              <a:t>In this model, the diode can be in one of two states:  it is either off, or it is on. In general, when we solve a circuit using this model, we do not know which state the diode is in.  We might have a good idea, but we do not </a:t>
            </a:r>
            <a:r>
              <a:rPr lang="en-US" sz="2800" u="sng">
                <a:cs typeface="Times New Roman" pitchFamily="18" charset="0"/>
              </a:rPr>
              <a:t>know</a:t>
            </a:r>
            <a:r>
              <a:rPr lang="en-US" sz="2800">
                <a:cs typeface="Times New Roman" pitchFamily="18" charset="0"/>
              </a:rPr>
              <a:t>. </a:t>
            </a:r>
          </a:p>
        </p:txBody>
      </p:sp>
      <p:graphicFrame>
        <p:nvGraphicFramePr>
          <p:cNvPr id="302087" name="Object 7"/>
          <p:cNvGraphicFramePr>
            <a:graphicFrameLocks noChangeAspect="1"/>
          </p:cNvGraphicFramePr>
          <p:nvPr/>
        </p:nvGraphicFramePr>
        <p:xfrm>
          <a:off x="2895600" y="3276600"/>
          <a:ext cx="5476875" cy="3367088"/>
        </p:xfrm>
        <a:graphic>
          <a:graphicData uri="http://schemas.openxmlformats.org/presentationml/2006/ole">
            <mc:AlternateContent xmlns:mc="http://schemas.openxmlformats.org/markup-compatibility/2006">
              <mc:Choice xmlns:v="urn:schemas-microsoft-com:vml" Requires="v">
                <p:oleObj spid="_x0000_s302105" r:id="rId3" imgW="4448175" imgH="2733675" progId="Word.Picture.8">
                  <p:embed/>
                </p:oleObj>
              </mc:Choice>
              <mc:Fallback>
                <p:oleObj r:id="rId3" imgW="4448175" imgH="2733675" progId="Word.Picture.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276600"/>
                        <a:ext cx="5476875" cy="3367088"/>
                      </a:xfrm>
                      <a:prstGeom prst="rect">
                        <a:avLst/>
                      </a:prstGeom>
                      <a:solidFill>
                        <a:schemeClr val="accent1"/>
                      </a:solidFill>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514600" y="0"/>
            <a:ext cx="6629400" cy="990600"/>
          </a:xfrm>
        </p:spPr>
        <p:txBody>
          <a:bodyPr/>
          <a:lstStyle/>
          <a:p>
            <a:r>
              <a:rPr lang="en-US">
                <a:cs typeface="Times New Roman" pitchFamily="18" charset="0"/>
              </a:rPr>
              <a:t>Ideal Diode Model</a:t>
            </a:r>
            <a:r>
              <a:rPr lang="en-US"/>
              <a:t> </a:t>
            </a:r>
          </a:p>
        </p:txBody>
      </p:sp>
      <p:sp>
        <p:nvSpPr>
          <p:cNvPr id="303107" name="Rectangle 3"/>
          <p:cNvSpPr>
            <a:spLocks noGrp="1" noChangeArrowheads="1"/>
          </p:cNvSpPr>
          <p:nvPr>
            <p:ph type="body" idx="1"/>
          </p:nvPr>
        </p:nvSpPr>
        <p:spPr>
          <a:xfrm>
            <a:off x="228600" y="914400"/>
            <a:ext cx="8382000" cy="5257800"/>
          </a:xfrm>
        </p:spPr>
        <p:txBody>
          <a:bodyPr/>
          <a:lstStyle/>
          <a:p>
            <a:pPr marL="169863" indent="-169863">
              <a:buFontTx/>
              <a:buNone/>
            </a:pPr>
            <a:r>
              <a:rPr lang="en-US" sz="2800">
                <a:cs typeface="Times New Roman" pitchFamily="18" charset="0"/>
              </a:rPr>
              <a:t>In this model, the diode can be in one of two states:  it is either off, or it is on. In general, when we solve a circuit using this model, we do not know which state the diode is in. Therefore, we use the following approach.  We guess, and then we test that guess.  </a:t>
            </a:r>
          </a:p>
        </p:txBody>
      </p:sp>
      <p:graphicFrame>
        <p:nvGraphicFramePr>
          <p:cNvPr id="303111" name="Object 7"/>
          <p:cNvGraphicFramePr>
            <a:graphicFrameLocks noChangeAspect="1"/>
          </p:cNvGraphicFramePr>
          <p:nvPr/>
        </p:nvGraphicFramePr>
        <p:xfrm>
          <a:off x="2895600" y="3200400"/>
          <a:ext cx="5476875" cy="3367088"/>
        </p:xfrm>
        <a:graphic>
          <a:graphicData uri="http://schemas.openxmlformats.org/presentationml/2006/ole">
            <mc:AlternateContent xmlns:mc="http://schemas.openxmlformats.org/markup-compatibility/2006">
              <mc:Choice xmlns:v="urn:schemas-microsoft-com:vml" Requires="v">
                <p:oleObj spid="_x0000_s303129" r:id="rId3" imgW="4448175" imgH="2733675" progId="Word.Picture.8">
                  <p:embed/>
                </p:oleObj>
              </mc:Choice>
              <mc:Fallback>
                <p:oleObj r:id="rId3" imgW="4448175" imgH="2733675" progId="Word.Picture.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200400"/>
                        <a:ext cx="5476875" cy="3367088"/>
                      </a:xfrm>
                      <a:prstGeom prst="rect">
                        <a:avLst/>
                      </a:prstGeom>
                      <a:solidFill>
                        <a:schemeClr val="accent1"/>
                      </a:solidFill>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2514600" y="0"/>
            <a:ext cx="6629400" cy="990600"/>
          </a:xfrm>
        </p:spPr>
        <p:txBody>
          <a:bodyPr/>
          <a:lstStyle/>
          <a:p>
            <a:r>
              <a:rPr lang="en-US">
                <a:cs typeface="Times New Roman" pitchFamily="18" charset="0"/>
              </a:rPr>
              <a:t>Ideal Diode Model</a:t>
            </a:r>
            <a:r>
              <a:rPr lang="en-US"/>
              <a:t> </a:t>
            </a:r>
          </a:p>
        </p:txBody>
      </p:sp>
      <p:sp>
        <p:nvSpPr>
          <p:cNvPr id="304131" name="Rectangle 3"/>
          <p:cNvSpPr>
            <a:spLocks noGrp="1" noChangeArrowheads="1"/>
          </p:cNvSpPr>
          <p:nvPr>
            <p:ph type="body" idx="1"/>
          </p:nvPr>
        </p:nvSpPr>
        <p:spPr>
          <a:xfrm>
            <a:off x="228600" y="914400"/>
            <a:ext cx="8382000" cy="5715000"/>
          </a:xfrm>
        </p:spPr>
        <p:txBody>
          <a:bodyPr/>
          <a:lstStyle/>
          <a:p>
            <a:pPr marL="169863" indent="-169863">
              <a:lnSpc>
                <a:spcPct val="90000"/>
              </a:lnSpc>
              <a:buFontTx/>
              <a:buNone/>
            </a:pPr>
            <a:r>
              <a:rPr lang="en-US" sz="2800">
                <a:cs typeface="Times New Roman" pitchFamily="18" charset="0"/>
              </a:rPr>
              <a:t>We guess, and then we test that guess.  How do we test?  We use what we know.  </a:t>
            </a:r>
          </a:p>
          <a:p>
            <a:pPr marL="169863" indent="-169863">
              <a:lnSpc>
                <a:spcPct val="90000"/>
              </a:lnSpc>
              <a:buFontTx/>
              <a:buNone/>
            </a:pPr>
            <a:endParaRPr lang="en-US" sz="2800">
              <a:cs typeface="Times New Roman" pitchFamily="18" charset="0"/>
            </a:endParaRPr>
          </a:p>
          <a:p>
            <a:pPr marL="169863" indent="-169863">
              <a:lnSpc>
                <a:spcPct val="90000"/>
              </a:lnSpc>
              <a:buFontTx/>
              <a:buNone/>
            </a:pPr>
            <a:r>
              <a:rPr lang="en-US" sz="2800">
                <a:cs typeface="Times New Roman" pitchFamily="18" charset="0"/>
              </a:rPr>
              <a:t>In the off state, the current is zero, independent of voltage.  This is the same as an open circuit.  </a:t>
            </a:r>
            <a:r>
              <a:rPr lang="en-US" sz="2800" u="sng">
                <a:cs typeface="Times New Roman" pitchFamily="18" charset="0"/>
              </a:rPr>
              <a:t>This only happens when the voltage </a:t>
            </a:r>
            <a:r>
              <a:rPr lang="en-US" sz="2800" i="1" u="sng">
                <a:cs typeface="Times New Roman" pitchFamily="18" charset="0"/>
              </a:rPr>
              <a:t>v</a:t>
            </a:r>
            <a:r>
              <a:rPr lang="en-US" sz="2800" i="1" u="sng" baseline="-30000">
                <a:cs typeface="Times New Roman" pitchFamily="18" charset="0"/>
              </a:rPr>
              <a:t>D</a:t>
            </a:r>
            <a:r>
              <a:rPr lang="en-US" sz="2800" u="sng">
                <a:cs typeface="Times New Roman" pitchFamily="18" charset="0"/>
              </a:rPr>
              <a:t> is negative</a:t>
            </a:r>
            <a:r>
              <a:rPr lang="en-US" sz="2800">
                <a:cs typeface="Times New Roman" pitchFamily="18" charset="0"/>
              </a:rPr>
              <a:t>.</a:t>
            </a:r>
          </a:p>
          <a:p>
            <a:pPr marL="169863" indent="-169863">
              <a:lnSpc>
                <a:spcPct val="90000"/>
              </a:lnSpc>
              <a:buFontTx/>
              <a:buNone/>
            </a:pPr>
            <a:endParaRPr lang="en-US" sz="2800">
              <a:cs typeface="Times New Roman" pitchFamily="18" charset="0"/>
            </a:endParaRPr>
          </a:p>
          <a:p>
            <a:pPr marL="169863" indent="-169863">
              <a:lnSpc>
                <a:spcPct val="90000"/>
              </a:lnSpc>
              <a:buFontTx/>
              <a:buNone/>
            </a:pPr>
            <a:r>
              <a:rPr lang="en-US" sz="2800">
                <a:cs typeface="Times New Roman" pitchFamily="18" charset="0"/>
              </a:rPr>
              <a:t>In the on state, the voltage is zero, independent of current.  This is the same as a short circuit.  </a:t>
            </a:r>
            <a:r>
              <a:rPr lang="en-US" sz="2800" u="sng">
                <a:cs typeface="Times New Roman" pitchFamily="18" charset="0"/>
              </a:rPr>
              <a:t>This only happens when the current </a:t>
            </a:r>
            <a:r>
              <a:rPr lang="en-US" sz="2800" i="1" u="sng">
                <a:cs typeface="Times New Roman" pitchFamily="18" charset="0"/>
              </a:rPr>
              <a:t>i</a:t>
            </a:r>
            <a:r>
              <a:rPr lang="en-US" sz="2800" i="1" u="sng" baseline="-30000">
                <a:cs typeface="Times New Roman" pitchFamily="18" charset="0"/>
              </a:rPr>
              <a:t>D</a:t>
            </a:r>
            <a:r>
              <a:rPr lang="en-US" sz="2800" u="sng">
                <a:cs typeface="Times New Roman" pitchFamily="18" charset="0"/>
              </a:rPr>
              <a:t> is positive.</a:t>
            </a:r>
            <a:endParaRPr lang="en-US" sz="2800">
              <a:cs typeface="Times New Roman" pitchFamily="18" charset="0"/>
            </a:endParaRPr>
          </a:p>
          <a:p>
            <a:pPr marL="169863" indent="-169863">
              <a:lnSpc>
                <a:spcPct val="90000"/>
              </a:lnSpc>
              <a:buFontTx/>
              <a:buNone/>
            </a:pPr>
            <a:endParaRPr lang="en-US" sz="2800">
              <a:cs typeface="Times New Roman" pitchFamily="18" charset="0"/>
            </a:endParaRPr>
          </a:p>
          <a:p>
            <a:pPr marL="169863" indent="-169863">
              <a:lnSpc>
                <a:spcPct val="90000"/>
              </a:lnSpc>
              <a:buFontTx/>
              <a:buNone/>
            </a:pPr>
            <a:r>
              <a:rPr lang="en-US" sz="2800">
                <a:cs typeface="Times New Roman" pitchFamily="18" charset="0"/>
              </a:rPr>
              <a:t>The underlined phrases become the tests that we use to decide if our guess are good ones.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2514600" y="0"/>
            <a:ext cx="6629400" cy="990600"/>
          </a:xfrm>
        </p:spPr>
        <p:txBody>
          <a:bodyPr/>
          <a:lstStyle/>
          <a:p>
            <a:r>
              <a:rPr lang="en-US">
                <a:cs typeface="Times New Roman" pitchFamily="18" charset="0"/>
              </a:rPr>
              <a:t>Ideal Diode Model</a:t>
            </a:r>
            <a:r>
              <a:rPr lang="en-US"/>
              <a:t> </a:t>
            </a:r>
          </a:p>
        </p:txBody>
      </p:sp>
      <p:sp>
        <p:nvSpPr>
          <p:cNvPr id="305155" name="Rectangle 3"/>
          <p:cNvSpPr>
            <a:spLocks noGrp="1" noChangeArrowheads="1"/>
          </p:cNvSpPr>
          <p:nvPr>
            <p:ph type="body" idx="1"/>
          </p:nvPr>
        </p:nvSpPr>
        <p:spPr>
          <a:xfrm>
            <a:off x="228600" y="914400"/>
            <a:ext cx="8382000" cy="5715000"/>
          </a:xfrm>
        </p:spPr>
        <p:txBody>
          <a:bodyPr/>
          <a:lstStyle/>
          <a:p>
            <a:pPr marL="169863" indent="-169863">
              <a:buFontTx/>
              <a:buNone/>
            </a:pPr>
            <a:r>
              <a:rPr lang="en-US" sz="2800">
                <a:cs typeface="Times New Roman" pitchFamily="18" charset="0"/>
              </a:rPr>
              <a:t>Let’s try out this on some simple circuits.</a:t>
            </a:r>
          </a:p>
        </p:txBody>
      </p:sp>
      <p:pic>
        <p:nvPicPr>
          <p:cNvPr id="305158" name="Picture 6"/>
          <p:cNvPicPr>
            <a:picLocks noChangeAspect="1" noChangeArrowheads="1"/>
          </p:cNvPicPr>
          <p:nvPr/>
        </p:nvPicPr>
        <p:blipFill>
          <a:blip r:embed="rId2" cstate="print"/>
          <a:srcRect/>
          <a:stretch>
            <a:fillRect/>
          </a:stretch>
        </p:blipFill>
        <p:spPr bwMode="auto">
          <a:xfrm>
            <a:off x="762000" y="1600200"/>
            <a:ext cx="3848100" cy="488632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2514600" y="0"/>
            <a:ext cx="6629400" cy="990600"/>
          </a:xfrm>
        </p:spPr>
        <p:txBody>
          <a:bodyPr/>
          <a:lstStyle/>
          <a:p>
            <a:r>
              <a:rPr lang="en-US">
                <a:cs typeface="Times New Roman" pitchFamily="18" charset="0"/>
              </a:rPr>
              <a:t>Ideal Diode Model</a:t>
            </a:r>
            <a:r>
              <a:rPr lang="en-US"/>
              <a:t> </a:t>
            </a:r>
          </a:p>
        </p:txBody>
      </p:sp>
      <p:sp>
        <p:nvSpPr>
          <p:cNvPr id="306179" name="Rectangle 3"/>
          <p:cNvSpPr>
            <a:spLocks noGrp="1" noChangeArrowheads="1"/>
          </p:cNvSpPr>
          <p:nvPr>
            <p:ph type="body" idx="1"/>
          </p:nvPr>
        </p:nvSpPr>
        <p:spPr>
          <a:xfrm>
            <a:off x="228600" y="914400"/>
            <a:ext cx="8382000" cy="5715000"/>
          </a:xfrm>
        </p:spPr>
        <p:txBody>
          <a:bodyPr/>
          <a:lstStyle/>
          <a:p>
            <a:pPr marL="169863" indent="-169863">
              <a:buFontTx/>
              <a:buNone/>
            </a:pPr>
            <a:r>
              <a:rPr lang="en-US" sz="2800">
                <a:cs typeface="Times New Roman" pitchFamily="18" charset="0"/>
              </a:rPr>
              <a:t>Here are some more to try.</a:t>
            </a:r>
          </a:p>
        </p:txBody>
      </p:sp>
      <p:pic>
        <p:nvPicPr>
          <p:cNvPr id="306184" name="Picture 8"/>
          <p:cNvPicPr>
            <a:picLocks noChangeAspect="1" noChangeArrowheads="1"/>
          </p:cNvPicPr>
          <p:nvPr/>
        </p:nvPicPr>
        <p:blipFill>
          <a:blip r:embed="rId2" cstate="print"/>
          <a:srcRect/>
          <a:stretch>
            <a:fillRect/>
          </a:stretch>
        </p:blipFill>
        <p:spPr bwMode="auto">
          <a:xfrm>
            <a:off x="609600" y="1600200"/>
            <a:ext cx="3819525" cy="42672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2514600" y="0"/>
            <a:ext cx="6629400" cy="990600"/>
          </a:xfrm>
        </p:spPr>
        <p:txBody>
          <a:bodyPr/>
          <a:lstStyle/>
          <a:p>
            <a:r>
              <a:rPr lang="en-US">
                <a:cs typeface="Times New Roman" pitchFamily="18" charset="0"/>
              </a:rPr>
              <a:t>Ideal Diode Model</a:t>
            </a:r>
            <a:r>
              <a:rPr lang="en-US"/>
              <a:t> </a:t>
            </a:r>
          </a:p>
        </p:txBody>
      </p:sp>
      <p:sp>
        <p:nvSpPr>
          <p:cNvPr id="307203" name="Rectangle 3"/>
          <p:cNvSpPr>
            <a:spLocks noGrp="1" noChangeArrowheads="1"/>
          </p:cNvSpPr>
          <p:nvPr>
            <p:ph type="body" idx="1"/>
          </p:nvPr>
        </p:nvSpPr>
        <p:spPr>
          <a:xfrm>
            <a:off x="228600" y="914400"/>
            <a:ext cx="8382000" cy="5715000"/>
          </a:xfrm>
        </p:spPr>
        <p:txBody>
          <a:bodyPr/>
          <a:lstStyle/>
          <a:p>
            <a:pPr marL="169863" indent="-169863">
              <a:buFontTx/>
              <a:buNone/>
            </a:pPr>
            <a:r>
              <a:rPr lang="en-US" sz="2800">
                <a:cs typeface="Times New Roman" pitchFamily="18" charset="0"/>
              </a:rPr>
              <a:t>These are a little bit harder, but involve the same approach.</a:t>
            </a:r>
          </a:p>
        </p:txBody>
      </p:sp>
      <p:pic>
        <p:nvPicPr>
          <p:cNvPr id="307209" name="Picture 9"/>
          <p:cNvPicPr>
            <a:picLocks noChangeAspect="1" noChangeArrowheads="1"/>
          </p:cNvPicPr>
          <p:nvPr/>
        </p:nvPicPr>
        <p:blipFill>
          <a:blip r:embed="rId2" cstate="print"/>
          <a:srcRect/>
          <a:stretch>
            <a:fillRect/>
          </a:stretch>
        </p:blipFill>
        <p:spPr bwMode="auto">
          <a:xfrm>
            <a:off x="381000" y="2057400"/>
            <a:ext cx="3048000" cy="4191000"/>
          </a:xfrm>
          <a:prstGeom prst="rect">
            <a:avLst/>
          </a:prstGeom>
          <a:noFill/>
        </p:spPr>
      </p:pic>
      <p:pic>
        <p:nvPicPr>
          <p:cNvPr id="307211" name="Picture 11"/>
          <p:cNvPicPr>
            <a:picLocks noChangeAspect="1" noChangeArrowheads="1"/>
          </p:cNvPicPr>
          <p:nvPr/>
        </p:nvPicPr>
        <p:blipFill>
          <a:blip r:embed="rId3" cstate="print"/>
          <a:srcRect/>
          <a:stretch>
            <a:fillRect/>
          </a:stretch>
        </p:blipFill>
        <p:spPr bwMode="auto">
          <a:xfrm>
            <a:off x="4876800" y="1981200"/>
            <a:ext cx="3057525" cy="43434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9" name="Rectangle 7"/>
          <p:cNvSpPr>
            <a:spLocks noChangeArrowheads="1"/>
          </p:cNvSpPr>
          <p:nvPr/>
        </p:nvSpPr>
        <p:spPr bwMode="auto">
          <a:xfrm>
            <a:off x="3200400" y="2971800"/>
            <a:ext cx="5715000" cy="36576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10274" name="Rectangle 2"/>
          <p:cNvSpPr>
            <a:spLocks noGrp="1" noChangeArrowheads="1"/>
          </p:cNvSpPr>
          <p:nvPr>
            <p:ph type="title"/>
          </p:nvPr>
        </p:nvSpPr>
        <p:spPr>
          <a:xfrm>
            <a:off x="2438400" y="0"/>
            <a:ext cx="6477000" cy="1143000"/>
          </a:xfrm>
        </p:spPr>
        <p:txBody>
          <a:bodyPr/>
          <a:lstStyle/>
          <a:p>
            <a:r>
              <a:rPr lang="en-US" sz="3200" u="sng"/>
              <a:t>Analysis with the Piecewise-Linear Diode Model</a:t>
            </a:r>
          </a:p>
        </p:txBody>
      </p:sp>
      <p:sp>
        <p:nvSpPr>
          <p:cNvPr id="310275" name="Rectangle 3"/>
          <p:cNvSpPr>
            <a:spLocks noGrp="1" noChangeArrowheads="1"/>
          </p:cNvSpPr>
          <p:nvPr>
            <p:ph type="body" idx="1"/>
          </p:nvPr>
        </p:nvSpPr>
        <p:spPr>
          <a:xfrm>
            <a:off x="304800" y="1219200"/>
            <a:ext cx="7772400" cy="3124200"/>
          </a:xfrm>
        </p:spPr>
        <p:txBody>
          <a:bodyPr/>
          <a:lstStyle/>
          <a:p>
            <a:r>
              <a:rPr lang="en-US" dirty="0"/>
              <a:t>The next diode model is the </a:t>
            </a:r>
            <a:r>
              <a:rPr lang="en-US" dirty="0" smtClean="0"/>
              <a:t>3355 </a:t>
            </a:r>
            <a:r>
              <a:rPr lang="en-US" dirty="0"/>
              <a:t>Piecewise Linear Diode Model.  </a:t>
            </a:r>
          </a:p>
          <a:p>
            <a:r>
              <a:rPr lang="en-US" dirty="0"/>
              <a:t>This model with its characteristic curve, is given </a:t>
            </a:r>
            <a:br>
              <a:rPr lang="en-US" dirty="0"/>
            </a:br>
            <a:r>
              <a:rPr lang="en-US" dirty="0"/>
              <a:t>here.</a:t>
            </a:r>
          </a:p>
        </p:txBody>
      </p:sp>
      <p:graphicFrame>
        <p:nvGraphicFramePr>
          <p:cNvPr id="310276" name="Object 4"/>
          <p:cNvGraphicFramePr>
            <a:graphicFrameLocks noChangeAspect="1"/>
          </p:cNvGraphicFramePr>
          <p:nvPr/>
        </p:nvGraphicFramePr>
        <p:xfrm>
          <a:off x="3124200" y="2995613"/>
          <a:ext cx="5781675" cy="3557587"/>
        </p:xfrm>
        <a:graphic>
          <a:graphicData uri="http://schemas.openxmlformats.org/presentationml/2006/ole">
            <mc:AlternateContent xmlns:mc="http://schemas.openxmlformats.org/markup-compatibility/2006">
              <mc:Choice xmlns:v="urn:schemas-microsoft-com:vml" Requires="v">
                <p:oleObj spid="_x0000_s310294" name="Picture" r:id="rId3" imgW="6311900" imgH="3886200" progId="Word.Picture.8">
                  <p:embed/>
                </p:oleObj>
              </mc:Choice>
              <mc:Fallback>
                <p:oleObj name="Picture" r:id="rId3" imgW="6311900" imgH="3886200" progId="Word.Picture.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995613"/>
                        <a:ext cx="5781675" cy="355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1295400" y="3200400"/>
            <a:ext cx="6400800" cy="34290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12323" name="Rectangle 3"/>
          <p:cNvSpPr>
            <a:spLocks noGrp="1" noChangeArrowheads="1"/>
          </p:cNvSpPr>
          <p:nvPr>
            <p:ph type="title"/>
          </p:nvPr>
        </p:nvSpPr>
        <p:spPr>
          <a:xfrm>
            <a:off x="2362200" y="0"/>
            <a:ext cx="6477000" cy="1143000"/>
          </a:xfrm>
        </p:spPr>
        <p:txBody>
          <a:bodyPr/>
          <a:lstStyle/>
          <a:p>
            <a:r>
              <a:rPr lang="en-US" sz="3200" u="sng" dirty="0" smtClean="0"/>
              <a:t>3355 </a:t>
            </a:r>
            <a:r>
              <a:rPr lang="en-US" sz="3200" u="sng" dirty="0"/>
              <a:t>Piecewise-Linear Diode Model</a:t>
            </a:r>
          </a:p>
        </p:txBody>
      </p:sp>
      <p:sp>
        <p:nvSpPr>
          <p:cNvPr id="312324" name="Rectangle 4"/>
          <p:cNvSpPr>
            <a:spLocks noGrp="1" noChangeArrowheads="1"/>
          </p:cNvSpPr>
          <p:nvPr>
            <p:ph type="body" idx="1"/>
          </p:nvPr>
        </p:nvSpPr>
        <p:spPr>
          <a:xfrm>
            <a:off x="533400" y="1066800"/>
            <a:ext cx="7772400" cy="3124200"/>
          </a:xfrm>
        </p:spPr>
        <p:txBody>
          <a:bodyPr/>
          <a:lstStyle/>
          <a:p>
            <a:r>
              <a:rPr lang="en-US"/>
              <a:t>This diode model is more accurate than the ideal diode model.  </a:t>
            </a:r>
          </a:p>
          <a:p>
            <a:r>
              <a:rPr lang="en-US"/>
              <a:t>It is not a widely used model, but we will use it to practice using special models.</a:t>
            </a:r>
          </a:p>
        </p:txBody>
      </p:sp>
      <p:graphicFrame>
        <p:nvGraphicFramePr>
          <p:cNvPr id="312326" name="Object 6"/>
          <p:cNvGraphicFramePr>
            <a:graphicFrameLocks noChangeAspect="1"/>
          </p:cNvGraphicFramePr>
          <p:nvPr/>
        </p:nvGraphicFramePr>
        <p:xfrm>
          <a:off x="1752600" y="3200400"/>
          <a:ext cx="5400675" cy="3324225"/>
        </p:xfrm>
        <a:graphic>
          <a:graphicData uri="http://schemas.openxmlformats.org/presentationml/2006/ole">
            <mc:AlternateContent xmlns:mc="http://schemas.openxmlformats.org/markup-compatibility/2006">
              <mc:Choice xmlns:v="urn:schemas-microsoft-com:vml" Requires="v">
                <p:oleObj spid="_x0000_s312344" name="Picture" r:id="rId3" imgW="6311900" imgH="3886200" progId="Word.Picture.8">
                  <p:embed/>
                </p:oleObj>
              </mc:Choice>
              <mc:Fallback>
                <p:oleObj name="Picture" r:id="rId3" imgW="6311900" imgH="3886200" progId="Word.Picture.8">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200400"/>
                        <a:ext cx="540067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0" y="685800"/>
            <a:ext cx="5105400" cy="1143000"/>
          </a:xfrm>
        </p:spPr>
        <p:txBody>
          <a:bodyPr/>
          <a:lstStyle/>
          <a:p>
            <a:r>
              <a:rPr lang="en-US" sz="4000"/>
              <a:t>One Way Valves</a:t>
            </a:r>
          </a:p>
        </p:txBody>
      </p:sp>
      <p:sp>
        <p:nvSpPr>
          <p:cNvPr id="265219" name="Rectangle 3"/>
          <p:cNvSpPr>
            <a:spLocks noGrp="1" noChangeArrowheads="1"/>
          </p:cNvSpPr>
          <p:nvPr>
            <p:ph type="body" idx="1"/>
          </p:nvPr>
        </p:nvSpPr>
        <p:spPr>
          <a:xfrm>
            <a:off x="304800" y="1752600"/>
            <a:ext cx="3657600" cy="4800600"/>
          </a:xfrm>
        </p:spPr>
        <p:txBody>
          <a:bodyPr/>
          <a:lstStyle/>
          <a:p>
            <a:pPr marL="0" indent="223838">
              <a:buFontTx/>
              <a:buNone/>
            </a:pPr>
            <a:r>
              <a:rPr lang="en-US" sz="2800"/>
              <a:t>Diodes are like one-way valves for current.  They only conduct in one direction.  This is analogous to the valves in your heart, through which blood passes in only one direction.</a:t>
            </a:r>
          </a:p>
        </p:txBody>
      </p:sp>
      <p:pic>
        <p:nvPicPr>
          <p:cNvPr id="265222" name="Picture 6" descr="HM00306_"/>
          <p:cNvPicPr>
            <a:picLocks noChangeAspect="1" noChangeArrowheads="1"/>
          </p:cNvPicPr>
          <p:nvPr/>
        </p:nvPicPr>
        <p:blipFill>
          <a:blip r:embed="rId3" cstate="print"/>
          <a:srcRect/>
          <a:stretch>
            <a:fillRect/>
          </a:stretch>
        </p:blipFill>
        <p:spPr bwMode="auto">
          <a:xfrm>
            <a:off x="5029200" y="152400"/>
            <a:ext cx="3657600" cy="5181600"/>
          </a:xfrm>
          <a:prstGeom prst="rect">
            <a:avLst/>
          </a:prstGeom>
          <a:solidFill>
            <a:schemeClr val="accent1"/>
          </a:solidFill>
        </p:spPr>
      </p:pic>
      <p:sp>
        <p:nvSpPr>
          <p:cNvPr id="265220" name="Text Box 4"/>
          <p:cNvSpPr txBox="1">
            <a:spLocks noChangeArrowheads="1"/>
          </p:cNvSpPr>
          <p:nvPr/>
        </p:nvSpPr>
        <p:spPr bwMode="auto">
          <a:xfrm>
            <a:off x="5029200" y="5257800"/>
            <a:ext cx="3657600" cy="1187450"/>
          </a:xfrm>
          <a:prstGeom prst="rect">
            <a:avLst/>
          </a:prstGeom>
          <a:solidFill>
            <a:schemeClr val="accent1"/>
          </a:solidFill>
          <a:ln w="9525">
            <a:noFill/>
            <a:miter lim="800000"/>
            <a:headEnd/>
            <a:tailEnd/>
          </a:ln>
          <a:effectLst/>
        </p:spPr>
        <p:txBody>
          <a:bodyPr>
            <a:spAutoFit/>
          </a:bodyPr>
          <a:lstStyle/>
          <a:p>
            <a:pPr eaLnBrk="0" hangingPunct="0"/>
            <a:r>
              <a:rPr lang="en-US" sz="2400"/>
              <a:t>Heart Valves allow blood to flow in only one direction.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1295400" y="3200400"/>
            <a:ext cx="6400800" cy="34290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15395" name="Rectangle 3"/>
          <p:cNvSpPr>
            <a:spLocks noGrp="1" noChangeArrowheads="1"/>
          </p:cNvSpPr>
          <p:nvPr>
            <p:ph type="title"/>
          </p:nvPr>
        </p:nvSpPr>
        <p:spPr>
          <a:xfrm>
            <a:off x="2362200" y="0"/>
            <a:ext cx="6477000" cy="1143000"/>
          </a:xfrm>
        </p:spPr>
        <p:txBody>
          <a:bodyPr/>
          <a:lstStyle/>
          <a:p>
            <a:r>
              <a:rPr lang="en-US" sz="3200" u="sng" dirty="0" smtClean="0"/>
              <a:t>3355 </a:t>
            </a:r>
            <a:r>
              <a:rPr lang="en-US" sz="3200" u="sng" dirty="0"/>
              <a:t>Piecewise-Linear Diode Model Labels</a:t>
            </a:r>
          </a:p>
        </p:txBody>
      </p:sp>
      <p:sp>
        <p:nvSpPr>
          <p:cNvPr id="315396" name="Rectangle 4"/>
          <p:cNvSpPr>
            <a:spLocks noGrp="1" noChangeArrowheads="1"/>
          </p:cNvSpPr>
          <p:nvPr>
            <p:ph type="body" idx="1"/>
          </p:nvPr>
        </p:nvSpPr>
        <p:spPr>
          <a:xfrm>
            <a:off x="457200" y="1295400"/>
            <a:ext cx="7772400" cy="3124200"/>
          </a:xfrm>
        </p:spPr>
        <p:txBody>
          <a:bodyPr/>
          <a:lstStyle/>
          <a:p>
            <a:r>
              <a:rPr lang="en-US"/>
              <a:t>The -</a:t>
            </a:r>
            <a:r>
              <a:rPr lang="en-US" i="1"/>
              <a:t>I</a:t>
            </a:r>
            <a:r>
              <a:rPr lang="en-US" i="1" baseline="-25000"/>
              <a:t>s</a:t>
            </a:r>
            <a:r>
              <a:rPr lang="en-US"/>
              <a:t> and </a:t>
            </a:r>
            <a:r>
              <a:rPr lang="en-US" i="1"/>
              <a:t>V</a:t>
            </a:r>
            <a:r>
              <a:rPr lang="en-US" i="1" baseline="-25000"/>
              <a:t>f</a:t>
            </a:r>
            <a:r>
              <a:rPr lang="en-US"/>
              <a:t> are labels for axis values.  </a:t>
            </a:r>
          </a:p>
          <a:p>
            <a:r>
              <a:rPr lang="en-US"/>
              <a:t>The </a:t>
            </a:r>
            <a:r>
              <a:rPr lang="en-US" i="1"/>
              <a:t>r</a:t>
            </a:r>
            <a:r>
              <a:rPr lang="en-US" i="1" baseline="-25000"/>
              <a:t>d</a:t>
            </a:r>
            <a:r>
              <a:rPr lang="en-US"/>
              <a:t> is the inverse of the slope of the line indicated.</a:t>
            </a:r>
          </a:p>
        </p:txBody>
      </p:sp>
      <p:sp>
        <p:nvSpPr>
          <p:cNvPr id="315397" name="Rectangle 5"/>
          <p:cNvSpPr>
            <a:spLocks noChangeArrowheads="1"/>
          </p:cNvSpPr>
          <p:nvPr/>
        </p:nvSpPr>
        <p:spPr bwMode="auto">
          <a:xfrm>
            <a:off x="0" y="1485900"/>
            <a:ext cx="9144000" cy="0"/>
          </a:xfrm>
          <a:prstGeom prst="rect">
            <a:avLst/>
          </a:prstGeom>
          <a:noFill/>
          <a:ln w="12700">
            <a:noFill/>
            <a:miter lim="800000"/>
            <a:headEnd/>
            <a:tailEnd/>
          </a:ln>
          <a:effectLst/>
        </p:spPr>
        <p:txBody>
          <a:bodyPr wrap="none" anchor="ctr">
            <a:spAutoFit/>
          </a:bodyPr>
          <a:lstStyle/>
          <a:p>
            <a:endParaRPr lang="en-US"/>
          </a:p>
        </p:txBody>
      </p:sp>
      <p:graphicFrame>
        <p:nvGraphicFramePr>
          <p:cNvPr id="315398" name="Object 6"/>
          <p:cNvGraphicFramePr>
            <a:graphicFrameLocks noChangeAspect="1"/>
          </p:cNvGraphicFramePr>
          <p:nvPr/>
        </p:nvGraphicFramePr>
        <p:xfrm>
          <a:off x="1752600" y="3200400"/>
          <a:ext cx="5400675" cy="3324225"/>
        </p:xfrm>
        <a:graphic>
          <a:graphicData uri="http://schemas.openxmlformats.org/presentationml/2006/ole">
            <mc:AlternateContent xmlns:mc="http://schemas.openxmlformats.org/markup-compatibility/2006">
              <mc:Choice xmlns:v="urn:schemas-microsoft-com:vml" Requires="v">
                <p:oleObj spid="_x0000_s315416" name="Picture" r:id="rId3" imgW="6311900" imgH="3886200" progId="Word.Picture.8">
                  <p:embed/>
                </p:oleObj>
              </mc:Choice>
              <mc:Fallback>
                <p:oleObj name="Picture" r:id="rId3" imgW="6311900" imgH="3886200" progId="Word.Picture.8">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200400"/>
                        <a:ext cx="540067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ChangeArrowheads="1"/>
          </p:cNvSpPr>
          <p:nvPr/>
        </p:nvSpPr>
        <p:spPr bwMode="auto">
          <a:xfrm>
            <a:off x="2743200" y="3276600"/>
            <a:ext cx="6400800" cy="34290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14371" name="Rectangle 3"/>
          <p:cNvSpPr>
            <a:spLocks noGrp="1" noChangeArrowheads="1"/>
          </p:cNvSpPr>
          <p:nvPr>
            <p:ph type="title"/>
          </p:nvPr>
        </p:nvSpPr>
        <p:spPr>
          <a:xfrm>
            <a:off x="2438400" y="0"/>
            <a:ext cx="6477000" cy="1143000"/>
          </a:xfrm>
        </p:spPr>
        <p:txBody>
          <a:bodyPr/>
          <a:lstStyle/>
          <a:p>
            <a:r>
              <a:rPr lang="en-US" sz="3200" u="sng" dirty="0" smtClean="0"/>
              <a:t>3355 </a:t>
            </a:r>
            <a:r>
              <a:rPr lang="en-US" sz="3200" u="sng" dirty="0"/>
              <a:t>Piecewise-Linear Diode Model Parameters</a:t>
            </a:r>
          </a:p>
        </p:txBody>
      </p:sp>
      <p:sp>
        <p:nvSpPr>
          <p:cNvPr id="314372" name="Rectangle 4"/>
          <p:cNvSpPr>
            <a:spLocks noGrp="1" noChangeArrowheads="1"/>
          </p:cNvSpPr>
          <p:nvPr>
            <p:ph type="body" idx="1"/>
          </p:nvPr>
        </p:nvSpPr>
        <p:spPr>
          <a:xfrm>
            <a:off x="304800" y="1066800"/>
            <a:ext cx="8534400" cy="2590800"/>
          </a:xfrm>
        </p:spPr>
        <p:txBody>
          <a:bodyPr/>
          <a:lstStyle/>
          <a:p>
            <a:r>
              <a:rPr lang="en-US" i="1" dirty="0"/>
              <a:t>I</a:t>
            </a:r>
            <a:r>
              <a:rPr lang="en-US" i="1" baseline="-25000" dirty="0"/>
              <a:t>S</a:t>
            </a:r>
            <a:r>
              <a:rPr lang="en-US" dirty="0"/>
              <a:t> = reverse saturation current.</a:t>
            </a:r>
          </a:p>
          <a:p>
            <a:r>
              <a:rPr lang="en-US" i="1" dirty="0" err="1"/>
              <a:t>V</a:t>
            </a:r>
            <a:r>
              <a:rPr lang="en-US" i="1" baseline="-25000" dirty="0" err="1"/>
              <a:t>f</a:t>
            </a:r>
            <a:r>
              <a:rPr lang="en-US" dirty="0"/>
              <a:t> = </a:t>
            </a:r>
            <a:r>
              <a:rPr lang="en-US" dirty="0" err="1"/>
              <a:t>Thevenin</a:t>
            </a:r>
            <a:r>
              <a:rPr lang="en-US" dirty="0"/>
              <a:t> Voltage for diode in the forward biased region. </a:t>
            </a:r>
          </a:p>
          <a:p>
            <a:r>
              <a:rPr lang="en-US" i="1" dirty="0" err="1"/>
              <a:t>r</a:t>
            </a:r>
            <a:r>
              <a:rPr lang="en-US" i="1" baseline="-25000" dirty="0" err="1"/>
              <a:t>d</a:t>
            </a:r>
            <a:r>
              <a:rPr lang="en-US" i="1" dirty="0"/>
              <a:t> </a:t>
            </a:r>
            <a:r>
              <a:rPr lang="en-US" dirty="0"/>
              <a:t>= resistance of diode in </a:t>
            </a:r>
            <a:r>
              <a:rPr lang="en-US" dirty="0" smtClean="0"/>
              <a:t>the conducting </a:t>
            </a:r>
            <a:r>
              <a:rPr lang="en-US" dirty="0"/>
              <a:t>region.</a:t>
            </a:r>
          </a:p>
        </p:txBody>
      </p:sp>
      <p:sp>
        <p:nvSpPr>
          <p:cNvPr id="314373" name="Rectangle 5"/>
          <p:cNvSpPr>
            <a:spLocks noChangeArrowheads="1"/>
          </p:cNvSpPr>
          <p:nvPr/>
        </p:nvSpPr>
        <p:spPr bwMode="auto">
          <a:xfrm>
            <a:off x="0" y="1485900"/>
            <a:ext cx="9144000" cy="0"/>
          </a:xfrm>
          <a:prstGeom prst="rect">
            <a:avLst/>
          </a:prstGeom>
          <a:noFill/>
          <a:ln w="12700">
            <a:noFill/>
            <a:miter lim="800000"/>
            <a:headEnd/>
            <a:tailEnd/>
          </a:ln>
          <a:effectLst/>
        </p:spPr>
        <p:txBody>
          <a:bodyPr wrap="none" anchor="ctr">
            <a:spAutoFit/>
          </a:bodyPr>
          <a:lstStyle/>
          <a:p>
            <a:endParaRPr lang="en-US"/>
          </a:p>
        </p:txBody>
      </p:sp>
      <p:graphicFrame>
        <p:nvGraphicFramePr>
          <p:cNvPr id="314374" name="Object 6"/>
          <p:cNvGraphicFramePr>
            <a:graphicFrameLocks noChangeAspect="1"/>
          </p:cNvGraphicFramePr>
          <p:nvPr>
            <p:extLst>
              <p:ext uri="{D42A27DB-BD31-4B8C-83A1-F6EECF244321}">
                <p14:modId xmlns:p14="http://schemas.microsoft.com/office/powerpoint/2010/main" val="1161724935"/>
              </p:ext>
            </p:extLst>
          </p:nvPr>
        </p:nvGraphicFramePr>
        <p:xfrm>
          <a:off x="3124200" y="3124200"/>
          <a:ext cx="5400675" cy="3324225"/>
        </p:xfrm>
        <a:graphic>
          <a:graphicData uri="http://schemas.openxmlformats.org/presentationml/2006/ole">
            <mc:AlternateContent xmlns:mc="http://schemas.openxmlformats.org/markup-compatibility/2006">
              <mc:Choice xmlns:v="urn:schemas-microsoft-com:vml" Requires="v">
                <p:oleObj spid="_x0000_s314392" name="Picture" r:id="rId3" imgW="6311900" imgH="3886200" progId="Word.Picture.8">
                  <p:embed/>
                </p:oleObj>
              </mc:Choice>
              <mc:Fallback>
                <p:oleObj name="Picture" r:id="rId3" imgW="6311900" imgH="3886200" progId="Word.Picture.8">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124200"/>
                        <a:ext cx="540067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2743200" y="3810000"/>
            <a:ext cx="4953000" cy="2819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13347" name="Rectangle 3"/>
          <p:cNvSpPr>
            <a:spLocks noGrp="1" noChangeArrowheads="1"/>
          </p:cNvSpPr>
          <p:nvPr>
            <p:ph type="title"/>
          </p:nvPr>
        </p:nvSpPr>
        <p:spPr>
          <a:xfrm>
            <a:off x="2438400" y="0"/>
            <a:ext cx="6477000" cy="1143000"/>
          </a:xfrm>
        </p:spPr>
        <p:txBody>
          <a:bodyPr/>
          <a:lstStyle/>
          <a:p>
            <a:r>
              <a:rPr lang="en-US" sz="3200" u="sng" dirty="0" smtClean="0"/>
              <a:t>3355 </a:t>
            </a:r>
            <a:r>
              <a:rPr lang="en-US" sz="3200" u="sng" dirty="0"/>
              <a:t>Piecewise-Linear Diode Model Parameters</a:t>
            </a:r>
          </a:p>
        </p:txBody>
      </p:sp>
      <p:sp>
        <p:nvSpPr>
          <p:cNvPr id="313348" name="Rectangle 4"/>
          <p:cNvSpPr>
            <a:spLocks noGrp="1" noChangeArrowheads="1"/>
          </p:cNvSpPr>
          <p:nvPr>
            <p:ph type="body" idx="1"/>
          </p:nvPr>
        </p:nvSpPr>
        <p:spPr>
          <a:xfrm>
            <a:off x="0" y="1066800"/>
            <a:ext cx="8991600" cy="3124200"/>
          </a:xfrm>
        </p:spPr>
        <p:txBody>
          <a:bodyPr/>
          <a:lstStyle/>
          <a:p>
            <a:pPr>
              <a:lnSpc>
                <a:spcPct val="90000"/>
              </a:lnSpc>
              <a:buFontTx/>
              <a:buNone/>
            </a:pPr>
            <a:r>
              <a:rPr lang="en-US" sz="2800" i="1"/>
              <a:t>V</a:t>
            </a:r>
            <a:r>
              <a:rPr lang="en-US" sz="2800" i="1" baseline="-25000"/>
              <a:t>f</a:t>
            </a:r>
            <a:r>
              <a:rPr lang="en-US" sz="2800" i="1"/>
              <a:t> </a:t>
            </a:r>
            <a:r>
              <a:rPr lang="en-US" sz="2800"/>
              <a:t>= </a:t>
            </a:r>
            <a:r>
              <a:rPr lang="en-US" sz="3600"/>
              <a:t>Thevenin Voltage for diode in the forward biased region</a:t>
            </a:r>
            <a:r>
              <a:rPr lang="en-US" sz="2800"/>
              <a:t>.  (In previous years, we called this the threshold voltage </a:t>
            </a:r>
            <a:r>
              <a:rPr lang="en-US" sz="2800" i="1"/>
              <a:t>V</a:t>
            </a:r>
            <a:r>
              <a:rPr lang="en-US" sz="2800" i="1" baseline="-25000"/>
              <a:t>thres</a:t>
            </a:r>
            <a:r>
              <a:rPr lang="en-US" sz="2800"/>
              <a:t>, which is too long, or </a:t>
            </a:r>
            <a:r>
              <a:rPr lang="en-US" sz="2800" i="1"/>
              <a:t>V</a:t>
            </a:r>
            <a:r>
              <a:rPr lang="en-US" sz="2800" i="1" baseline="-25000"/>
              <a:t>th</a:t>
            </a:r>
            <a:r>
              <a:rPr lang="en-US" sz="2800"/>
              <a:t>, which looked like a Thevenin voltage, or </a:t>
            </a:r>
            <a:r>
              <a:rPr lang="en-US" sz="2800" i="1"/>
              <a:t>V</a:t>
            </a:r>
            <a:r>
              <a:rPr lang="en-US" sz="2800" i="1" baseline="-25000"/>
              <a:t>T</a:t>
            </a:r>
            <a:r>
              <a:rPr lang="en-US" sz="2800"/>
              <a:t>, which looked like the thermal voltage. If you look at old exams, you may notice any of these different versions.)</a:t>
            </a:r>
          </a:p>
        </p:txBody>
      </p:sp>
      <p:sp>
        <p:nvSpPr>
          <p:cNvPr id="313349" name="Rectangle 5"/>
          <p:cNvSpPr>
            <a:spLocks noChangeArrowheads="1"/>
          </p:cNvSpPr>
          <p:nvPr/>
        </p:nvSpPr>
        <p:spPr bwMode="auto">
          <a:xfrm>
            <a:off x="0" y="1485900"/>
            <a:ext cx="9144000" cy="0"/>
          </a:xfrm>
          <a:prstGeom prst="rect">
            <a:avLst/>
          </a:prstGeom>
          <a:noFill/>
          <a:ln w="12700">
            <a:noFill/>
            <a:miter lim="800000"/>
            <a:headEnd/>
            <a:tailEnd/>
          </a:ln>
          <a:effectLst/>
        </p:spPr>
        <p:txBody>
          <a:bodyPr wrap="none" anchor="ctr">
            <a:spAutoFit/>
          </a:bodyPr>
          <a:lstStyle/>
          <a:p>
            <a:endParaRPr lang="en-US"/>
          </a:p>
        </p:txBody>
      </p:sp>
      <p:graphicFrame>
        <p:nvGraphicFramePr>
          <p:cNvPr id="313350" name="Object 6"/>
          <p:cNvGraphicFramePr>
            <a:graphicFrameLocks noChangeAspect="1"/>
          </p:cNvGraphicFramePr>
          <p:nvPr/>
        </p:nvGraphicFramePr>
        <p:xfrm>
          <a:off x="2895600" y="3903663"/>
          <a:ext cx="4257675" cy="2620962"/>
        </p:xfrm>
        <a:graphic>
          <a:graphicData uri="http://schemas.openxmlformats.org/presentationml/2006/ole">
            <mc:AlternateContent xmlns:mc="http://schemas.openxmlformats.org/markup-compatibility/2006">
              <mc:Choice xmlns:v="urn:schemas-microsoft-com:vml" Requires="v">
                <p:oleObj spid="_x0000_s313368" name="Picture" r:id="rId3" imgW="6311900" imgH="3886200" progId="Word.Picture.8">
                  <p:embed/>
                </p:oleObj>
              </mc:Choice>
              <mc:Fallback>
                <p:oleObj name="Picture" r:id="rId3" imgW="6311900" imgH="3886200" progId="Word.Picture.8">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903663"/>
                        <a:ext cx="4257675" cy="2620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16419" name="Rectangle 3"/>
          <p:cNvSpPr>
            <a:spLocks noGrp="1" noChangeArrowheads="1"/>
          </p:cNvSpPr>
          <p:nvPr>
            <p:ph type="title"/>
          </p:nvPr>
        </p:nvSpPr>
        <p:spPr>
          <a:xfrm>
            <a:off x="2438400" y="0"/>
            <a:ext cx="6477000" cy="1143000"/>
          </a:xfrm>
        </p:spPr>
        <p:txBody>
          <a:bodyPr/>
          <a:lstStyle/>
          <a:p>
            <a:r>
              <a:rPr lang="en-US" sz="3200" u="sng" dirty="0" smtClean="0"/>
              <a:t>3355 </a:t>
            </a:r>
            <a:r>
              <a:rPr lang="en-US" sz="3200" u="sng" dirty="0"/>
              <a:t>Piecewise-Linear Diode Model Regions</a:t>
            </a:r>
          </a:p>
        </p:txBody>
      </p:sp>
      <p:sp>
        <p:nvSpPr>
          <p:cNvPr id="316420" name="Rectangle 4"/>
          <p:cNvSpPr>
            <a:spLocks noGrp="1" noChangeArrowheads="1"/>
          </p:cNvSpPr>
          <p:nvPr>
            <p:ph type="body" idx="1"/>
          </p:nvPr>
        </p:nvSpPr>
        <p:spPr>
          <a:xfrm>
            <a:off x="0" y="990600"/>
            <a:ext cx="9144000" cy="2209800"/>
          </a:xfrm>
        </p:spPr>
        <p:txBody>
          <a:bodyPr/>
          <a:lstStyle/>
          <a:p>
            <a:r>
              <a:rPr lang="en-US"/>
              <a:t>There are four regions of the plot for nonzero values of </a:t>
            </a:r>
            <a:r>
              <a:rPr lang="en-US" i="1"/>
              <a:t>I</a:t>
            </a:r>
            <a:r>
              <a:rPr lang="en-US" i="1" baseline="-25000"/>
              <a:t>S</a:t>
            </a:r>
            <a:r>
              <a:rPr lang="en-US"/>
              <a:t>, </a:t>
            </a:r>
            <a:r>
              <a:rPr lang="en-US" i="1"/>
              <a:t>V</a:t>
            </a:r>
            <a:r>
              <a:rPr lang="en-US" i="1" baseline="-25000"/>
              <a:t>f</a:t>
            </a:r>
            <a:r>
              <a:rPr lang="en-US"/>
              <a:t> and  </a:t>
            </a:r>
            <a:r>
              <a:rPr lang="en-US" i="1"/>
              <a:t>r</a:t>
            </a:r>
            <a:r>
              <a:rPr lang="en-US" i="1" baseline="-25000"/>
              <a:t>d</a:t>
            </a:r>
            <a:r>
              <a:rPr lang="en-US"/>
              <a:t>.  There is an equivalent circuit that can be used to represent the diode in each region, and a test for that region.</a:t>
            </a:r>
          </a:p>
        </p:txBody>
      </p:sp>
      <p:graphicFrame>
        <p:nvGraphicFramePr>
          <p:cNvPr id="316422" name="Object 6"/>
          <p:cNvGraphicFramePr>
            <a:graphicFrameLocks noChangeAspect="1"/>
          </p:cNvGraphicFramePr>
          <p:nvPr/>
        </p:nvGraphicFramePr>
        <p:xfrm>
          <a:off x="1524000" y="3059113"/>
          <a:ext cx="5629275" cy="3465512"/>
        </p:xfrm>
        <a:graphic>
          <a:graphicData uri="http://schemas.openxmlformats.org/presentationml/2006/ole">
            <mc:AlternateContent xmlns:mc="http://schemas.openxmlformats.org/markup-compatibility/2006">
              <mc:Choice xmlns:v="urn:schemas-microsoft-com:vml" Requires="v">
                <p:oleObj spid="_x0000_s316440" name="Picture" r:id="rId3" imgW="6311900" imgH="3886200" progId="Word.Picture.8">
                  <p:embed/>
                </p:oleObj>
              </mc:Choice>
              <mc:Fallback>
                <p:oleObj name="Picture" r:id="rId3" imgW="6311900" imgH="3886200" progId="Word.Picture.8">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59113"/>
                        <a:ext cx="5629275" cy="346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17443" name="Rectangle 3"/>
          <p:cNvSpPr>
            <a:spLocks noGrp="1" noChangeArrowheads="1"/>
          </p:cNvSpPr>
          <p:nvPr>
            <p:ph type="title"/>
          </p:nvPr>
        </p:nvSpPr>
        <p:spPr>
          <a:xfrm>
            <a:off x="2438400" y="0"/>
            <a:ext cx="6477000" cy="1143000"/>
          </a:xfrm>
        </p:spPr>
        <p:txBody>
          <a:bodyPr/>
          <a:lstStyle/>
          <a:p>
            <a:r>
              <a:rPr lang="en-US" sz="3200" u="sng" dirty="0" smtClean="0"/>
              <a:t>3355 </a:t>
            </a:r>
            <a:r>
              <a:rPr lang="en-US" sz="3200" u="sng" dirty="0"/>
              <a:t>Piecewise-Linear Diode Model Region 1</a:t>
            </a:r>
          </a:p>
        </p:txBody>
      </p:sp>
      <p:sp>
        <p:nvSpPr>
          <p:cNvPr id="317444" name="Rectangle 4"/>
          <p:cNvSpPr>
            <a:spLocks noGrp="1" noChangeArrowheads="1"/>
          </p:cNvSpPr>
          <p:nvPr>
            <p:ph type="body" idx="1"/>
          </p:nvPr>
        </p:nvSpPr>
        <p:spPr>
          <a:xfrm>
            <a:off x="0" y="1143000"/>
            <a:ext cx="9144000" cy="1828800"/>
          </a:xfrm>
        </p:spPr>
        <p:txBody>
          <a:bodyPr/>
          <a:lstStyle/>
          <a:p>
            <a:r>
              <a:rPr lang="en-US" sz="2800" dirty="0"/>
              <a:t>Behavior:  Constant current, independent of voltage</a:t>
            </a:r>
          </a:p>
          <a:p>
            <a:r>
              <a:rPr lang="en-US" sz="2800" dirty="0"/>
              <a:t>Model: Current source</a:t>
            </a:r>
          </a:p>
          <a:p>
            <a:r>
              <a:rPr lang="en-US" sz="2800" dirty="0"/>
              <a:t>Test: Is </a:t>
            </a:r>
            <a:r>
              <a:rPr lang="en-US" sz="2800" i="1" dirty="0" err="1">
                <a:latin typeface="Helvetica" charset="0"/>
              </a:rPr>
              <a:t>v</a:t>
            </a:r>
            <a:r>
              <a:rPr lang="en-US" sz="2800" i="1" baseline="-25000" dirty="0" err="1">
                <a:latin typeface="Helvetica" charset="0"/>
              </a:rPr>
              <a:t>D</a:t>
            </a:r>
            <a:r>
              <a:rPr lang="en-US" sz="2800" dirty="0">
                <a:latin typeface="Helvetica" charset="0"/>
              </a:rPr>
              <a:t> </a:t>
            </a:r>
            <a:r>
              <a:rPr lang="en-US" sz="2800" b="1" dirty="0">
                <a:latin typeface="Symbol" pitchFamily="18" charset="2"/>
              </a:rPr>
              <a:t>£ </a:t>
            </a:r>
            <a:r>
              <a:rPr lang="en-US" sz="2800" dirty="0">
                <a:latin typeface="Helvetica" charset="0"/>
              </a:rPr>
              <a:t>0</a:t>
            </a:r>
            <a:r>
              <a:rPr lang="en-US" sz="2800" dirty="0"/>
              <a:t>? </a:t>
            </a:r>
          </a:p>
        </p:txBody>
      </p:sp>
      <p:graphicFrame>
        <p:nvGraphicFramePr>
          <p:cNvPr id="317446" name="Object 6"/>
          <p:cNvGraphicFramePr>
            <a:graphicFrameLocks noChangeAspect="1"/>
          </p:cNvGraphicFramePr>
          <p:nvPr/>
        </p:nvGraphicFramePr>
        <p:xfrm>
          <a:off x="1524000" y="3059113"/>
          <a:ext cx="5629275" cy="3465512"/>
        </p:xfrm>
        <a:graphic>
          <a:graphicData uri="http://schemas.openxmlformats.org/presentationml/2006/ole">
            <mc:AlternateContent xmlns:mc="http://schemas.openxmlformats.org/markup-compatibility/2006">
              <mc:Choice xmlns:v="urn:schemas-microsoft-com:vml" Requires="v">
                <p:oleObj spid="_x0000_s317464" name="Picture" r:id="rId3" imgW="6311900" imgH="3886200" progId="Word.Picture.8">
                  <p:embed/>
                </p:oleObj>
              </mc:Choice>
              <mc:Fallback>
                <p:oleObj name="Picture" r:id="rId3" imgW="6311900" imgH="3886200" progId="Word.Picture.8">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59113"/>
                        <a:ext cx="5629275" cy="346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47" name="Text Box 7"/>
          <p:cNvSpPr txBox="1">
            <a:spLocks noChangeArrowheads="1"/>
          </p:cNvSpPr>
          <p:nvPr/>
        </p:nvSpPr>
        <p:spPr bwMode="auto">
          <a:xfrm>
            <a:off x="228600" y="3810000"/>
            <a:ext cx="2057400" cy="660400"/>
          </a:xfrm>
          <a:prstGeom prst="rect">
            <a:avLst/>
          </a:prstGeom>
          <a:solidFill>
            <a:schemeClr val="accent2"/>
          </a:solidFill>
          <a:ln w="19050">
            <a:solidFill>
              <a:schemeClr val="tx1"/>
            </a:solidFill>
            <a:miter lim="800000"/>
            <a:headEnd/>
            <a:tailEnd/>
          </a:ln>
          <a:effectLst/>
        </p:spPr>
        <p:txBody>
          <a:bodyPr>
            <a:spAutoFit/>
          </a:bodyPr>
          <a:lstStyle/>
          <a:p>
            <a:pPr>
              <a:spcBef>
                <a:spcPct val="50000"/>
              </a:spcBef>
            </a:pPr>
            <a:r>
              <a:rPr lang="en-US"/>
              <a:t>Region 1</a:t>
            </a:r>
          </a:p>
        </p:txBody>
      </p:sp>
      <p:sp>
        <p:nvSpPr>
          <p:cNvPr id="317448" name="Line 8"/>
          <p:cNvSpPr>
            <a:spLocks noChangeShapeType="1"/>
          </p:cNvSpPr>
          <p:nvPr/>
        </p:nvSpPr>
        <p:spPr bwMode="auto">
          <a:xfrm>
            <a:off x="1981200" y="4419600"/>
            <a:ext cx="533400" cy="457200"/>
          </a:xfrm>
          <a:prstGeom prst="line">
            <a:avLst/>
          </a:prstGeom>
          <a:noFill/>
          <a:ln w="57150">
            <a:solidFill>
              <a:schemeClr val="tx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18467" name="Rectangle 3"/>
          <p:cNvSpPr>
            <a:spLocks noGrp="1" noChangeArrowheads="1"/>
          </p:cNvSpPr>
          <p:nvPr>
            <p:ph type="title"/>
          </p:nvPr>
        </p:nvSpPr>
        <p:spPr>
          <a:xfrm>
            <a:off x="2438400" y="0"/>
            <a:ext cx="6477000" cy="1143000"/>
          </a:xfrm>
        </p:spPr>
        <p:txBody>
          <a:bodyPr/>
          <a:lstStyle/>
          <a:p>
            <a:r>
              <a:rPr lang="en-US" sz="3200" u="sng" dirty="0" smtClean="0"/>
              <a:t>3355 </a:t>
            </a:r>
            <a:r>
              <a:rPr lang="en-US" sz="3200" u="sng" dirty="0"/>
              <a:t>Piecewise-Linear Diode Model Region 2</a:t>
            </a:r>
          </a:p>
        </p:txBody>
      </p:sp>
      <p:sp>
        <p:nvSpPr>
          <p:cNvPr id="318468" name="Rectangle 4"/>
          <p:cNvSpPr>
            <a:spLocks noGrp="1" noChangeArrowheads="1"/>
          </p:cNvSpPr>
          <p:nvPr>
            <p:ph type="body" idx="1"/>
          </p:nvPr>
        </p:nvSpPr>
        <p:spPr>
          <a:xfrm>
            <a:off x="0" y="1066800"/>
            <a:ext cx="9144000" cy="1981200"/>
          </a:xfrm>
        </p:spPr>
        <p:txBody>
          <a:bodyPr/>
          <a:lstStyle/>
          <a:p>
            <a:r>
              <a:rPr lang="en-US"/>
              <a:t>Behavior:  Zero voltage, independent of current</a:t>
            </a:r>
          </a:p>
          <a:p>
            <a:r>
              <a:rPr lang="en-US"/>
              <a:t>Model: Wire (zero valued voltage source)</a:t>
            </a:r>
          </a:p>
          <a:p>
            <a:r>
              <a:rPr lang="en-US"/>
              <a:t>Test: Is </a:t>
            </a:r>
            <a:r>
              <a:rPr lang="en-US">
                <a:latin typeface="Helvetica" charset="0"/>
              </a:rPr>
              <a:t> </a:t>
            </a:r>
            <a:r>
              <a:rPr lang="en-US" i="1">
                <a:latin typeface="Helvetica" charset="0"/>
              </a:rPr>
              <a:t>-I</a:t>
            </a:r>
            <a:r>
              <a:rPr lang="en-US" i="1" baseline="-25000">
                <a:latin typeface="Helvetica" charset="0"/>
              </a:rPr>
              <a:t>S</a:t>
            </a:r>
            <a:r>
              <a:rPr lang="en-US" baseline="-25000">
                <a:latin typeface="Helvetica" charset="0"/>
              </a:rPr>
              <a:t> </a:t>
            </a:r>
            <a:r>
              <a:rPr lang="en-US" b="1">
                <a:latin typeface="Symbol" pitchFamily="18" charset="2"/>
              </a:rPr>
              <a:t>£ </a:t>
            </a:r>
            <a:r>
              <a:rPr lang="en-US" i="1">
                <a:latin typeface="Helvetica" charset="0"/>
              </a:rPr>
              <a:t>i</a:t>
            </a:r>
            <a:r>
              <a:rPr lang="en-US" i="1" baseline="-25000">
                <a:latin typeface="Helvetica" charset="0"/>
              </a:rPr>
              <a:t>D</a:t>
            </a:r>
            <a:r>
              <a:rPr lang="en-US">
                <a:latin typeface="Helvetica" charset="0"/>
              </a:rPr>
              <a:t> </a:t>
            </a:r>
            <a:r>
              <a:rPr lang="en-US" b="1">
                <a:latin typeface="Symbol" pitchFamily="18" charset="2"/>
              </a:rPr>
              <a:t>£ </a:t>
            </a:r>
            <a:r>
              <a:rPr lang="en-US">
                <a:latin typeface="Helvetica" charset="0"/>
              </a:rPr>
              <a:t>0</a:t>
            </a:r>
            <a:r>
              <a:rPr lang="en-US"/>
              <a:t>? </a:t>
            </a:r>
          </a:p>
        </p:txBody>
      </p:sp>
      <p:graphicFrame>
        <p:nvGraphicFramePr>
          <p:cNvPr id="318469" name="Object 5"/>
          <p:cNvGraphicFramePr>
            <a:graphicFrameLocks noChangeAspect="1"/>
          </p:cNvGraphicFramePr>
          <p:nvPr/>
        </p:nvGraphicFramePr>
        <p:xfrm>
          <a:off x="1524000" y="3059113"/>
          <a:ext cx="5629275" cy="3465512"/>
        </p:xfrm>
        <a:graphic>
          <a:graphicData uri="http://schemas.openxmlformats.org/presentationml/2006/ole">
            <mc:AlternateContent xmlns:mc="http://schemas.openxmlformats.org/markup-compatibility/2006">
              <mc:Choice xmlns:v="urn:schemas-microsoft-com:vml" Requires="v">
                <p:oleObj spid="_x0000_s318487" name="Picture" r:id="rId3" imgW="6311900" imgH="3886200" progId="Word.Picture.8">
                  <p:embed/>
                </p:oleObj>
              </mc:Choice>
              <mc:Fallback>
                <p:oleObj name="Picture" r:id="rId3" imgW="6311900" imgH="3886200" progId="Word.Picture.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59113"/>
                        <a:ext cx="5629275" cy="346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8471" name="Text Box 7"/>
          <p:cNvSpPr txBox="1">
            <a:spLocks noChangeArrowheads="1"/>
          </p:cNvSpPr>
          <p:nvPr/>
        </p:nvSpPr>
        <p:spPr bwMode="auto">
          <a:xfrm>
            <a:off x="228600" y="3429000"/>
            <a:ext cx="2811463" cy="660400"/>
          </a:xfrm>
          <a:prstGeom prst="rect">
            <a:avLst/>
          </a:prstGeom>
          <a:solidFill>
            <a:schemeClr val="accent2"/>
          </a:solidFill>
          <a:ln w="19050">
            <a:solidFill>
              <a:schemeClr val="tx1"/>
            </a:solidFill>
            <a:miter lim="800000"/>
            <a:headEnd/>
            <a:tailEnd/>
          </a:ln>
          <a:effectLst/>
        </p:spPr>
        <p:txBody>
          <a:bodyPr>
            <a:spAutoFit/>
          </a:bodyPr>
          <a:lstStyle/>
          <a:p>
            <a:pPr>
              <a:spcBef>
                <a:spcPct val="50000"/>
              </a:spcBef>
            </a:pPr>
            <a:r>
              <a:rPr lang="en-US"/>
              <a:t>Region 2</a:t>
            </a:r>
          </a:p>
        </p:txBody>
      </p:sp>
      <p:sp>
        <p:nvSpPr>
          <p:cNvPr id="318472" name="Line 8"/>
          <p:cNvSpPr>
            <a:spLocks noChangeShapeType="1"/>
          </p:cNvSpPr>
          <p:nvPr/>
        </p:nvSpPr>
        <p:spPr bwMode="auto">
          <a:xfrm>
            <a:off x="1828800" y="4038600"/>
            <a:ext cx="1447800" cy="762000"/>
          </a:xfrm>
          <a:prstGeom prst="line">
            <a:avLst/>
          </a:prstGeom>
          <a:noFill/>
          <a:ln w="57150">
            <a:solidFill>
              <a:schemeClr val="tx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19491" name="Rectangle 3"/>
          <p:cNvSpPr>
            <a:spLocks noGrp="1" noChangeArrowheads="1"/>
          </p:cNvSpPr>
          <p:nvPr>
            <p:ph type="title"/>
          </p:nvPr>
        </p:nvSpPr>
        <p:spPr>
          <a:xfrm>
            <a:off x="2438400" y="0"/>
            <a:ext cx="6477000" cy="1143000"/>
          </a:xfrm>
        </p:spPr>
        <p:txBody>
          <a:bodyPr/>
          <a:lstStyle/>
          <a:p>
            <a:r>
              <a:rPr lang="en-US" sz="3200" u="sng" dirty="0" smtClean="0"/>
              <a:t>3355 </a:t>
            </a:r>
            <a:r>
              <a:rPr lang="en-US" sz="3200" u="sng" dirty="0"/>
              <a:t>Piecewise-Linear Diode Model Region 3</a:t>
            </a:r>
          </a:p>
        </p:txBody>
      </p:sp>
      <p:sp>
        <p:nvSpPr>
          <p:cNvPr id="319492" name="Rectangle 4"/>
          <p:cNvSpPr>
            <a:spLocks noGrp="1" noChangeArrowheads="1"/>
          </p:cNvSpPr>
          <p:nvPr>
            <p:ph type="body" idx="1"/>
          </p:nvPr>
        </p:nvSpPr>
        <p:spPr>
          <a:xfrm>
            <a:off x="0" y="1066800"/>
            <a:ext cx="9144000" cy="1981200"/>
          </a:xfrm>
        </p:spPr>
        <p:txBody>
          <a:bodyPr/>
          <a:lstStyle/>
          <a:p>
            <a:r>
              <a:rPr lang="en-US" sz="2800"/>
              <a:t>Behavior:  Zero current, independent of voltage</a:t>
            </a:r>
          </a:p>
          <a:p>
            <a:r>
              <a:rPr lang="en-US" sz="2800"/>
              <a:t>Model: Open circuit (zero valued current source)</a:t>
            </a:r>
          </a:p>
          <a:p>
            <a:r>
              <a:rPr lang="en-US" sz="2800"/>
              <a:t>Test: Is </a:t>
            </a:r>
            <a:r>
              <a:rPr lang="en-US" sz="2800">
                <a:latin typeface="Helvetica" charset="0"/>
              </a:rPr>
              <a:t> 0 </a:t>
            </a:r>
            <a:r>
              <a:rPr lang="en-US" sz="2800" b="1">
                <a:latin typeface="Symbol" pitchFamily="18" charset="2"/>
              </a:rPr>
              <a:t>£ </a:t>
            </a:r>
            <a:r>
              <a:rPr lang="en-US" sz="2800" i="1">
                <a:latin typeface="Helvetica" charset="0"/>
              </a:rPr>
              <a:t>v</a:t>
            </a:r>
            <a:r>
              <a:rPr lang="en-US" sz="2800" i="1" baseline="-25000">
                <a:latin typeface="Helvetica" charset="0"/>
              </a:rPr>
              <a:t>D</a:t>
            </a:r>
            <a:r>
              <a:rPr lang="en-US" sz="2800">
                <a:latin typeface="Helvetica" charset="0"/>
              </a:rPr>
              <a:t> </a:t>
            </a:r>
            <a:r>
              <a:rPr lang="en-US" sz="2800" b="1">
                <a:latin typeface="Symbol" pitchFamily="18" charset="2"/>
              </a:rPr>
              <a:t>£</a:t>
            </a:r>
            <a:r>
              <a:rPr lang="en-US" sz="2800">
                <a:latin typeface="Helvetica" charset="0"/>
              </a:rPr>
              <a:t> </a:t>
            </a:r>
            <a:r>
              <a:rPr lang="en-US" sz="2800" i="1">
                <a:latin typeface="Helvetica" charset="0"/>
              </a:rPr>
              <a:t>V</a:t>
            </a:r>
            <a:r>
              <a:rPr lang="en-US" sz="2800" i="1" baseline="-25000">
                <a:latin typeface="Helvetica" charset="0"/>
              </a:rPr>
              <a:t>f</a:t>
            </a:r>
            <a:r>
              <a:rPr lang="en-US" sz="2800"/>
              <a:t>? </a:t>
            </a:r>
          </a:p>
        </p:txBody>
      </p:sp>
      <p:graphicFrame>
        <p:nvGraphicFramePr>
          <p:cNvPr id="319493" name="Object 5"/>
          <p:cNvGraphicFramePr>
            <a:graphicFrameLocks noChangeAspect="1"/>
          </p:cNvGraphicFramePr>
          <p:nvPr/>
        </p:nvGraphicFramePr>
        <p:xfrm>
          <a:off x="1524000" y="3059113"/>
          <a:ext cx="5629275" cy="3465512"/>
        </p:xfrm>
        <a:graphic>
          <a:graphicData uri="http://schemas.openxmlformats.org/presentationml/2006/ole">
            <mc:AlternateContent xmlns:mc="http://schemas.openxmlformats.org/markup-compatibility/2006">
              <mc:Choice xmlns:v="urn:schemas-microsoft-com:vml" Requires="v">
                <p:oleObj spid="_x0000_s319511" name="Picture" r:id="rId3" imgW="6311900" imgH="3886200" progId="Word.Picture.8">
                  <p:embed/>
                </p:oleObj>
              </mc:Choice>
              <mc:Fallback>
                <p:oleObj name="Picture" r:id="rId3" imgW="6311900" imgH="3886200" progId="Word.Picture.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59113"/>
                        <a:ext cx="5629275" cy="346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9495" name="Text Box 7"/>
          <p:cNvSpPr txBox="1">
            <a:spLocks noChangeArrowheads="1"/>
          </p:cNvSpPr>
          <p:nvPr/>
        </p:nvSpPr>
        <p:spPr bwMode="auto">
          <a:xfrm>
            <a:off x="533400" y="3200400"/>
            <a:ext cx="2209800" cy="661988"/>
          </a:xfrm>
          <a:prstGeom prst="rect">
            <a:avLst/>
          </a:prstGeom>
          <a:solidFill>
            <a:schemeClr val="accent2"/>
          </a:solidFill>
          <a:ln w="19050">
            <a:solidFill>
              <a:schemeClr val="tx1"/>
            </a:solidFill>
            <a:miter lim="800000"/>
            <a:headEnd/>
            <a:tailEnd/>
          </a:ln>
          <a:effectLst/>
        </p:spPr>
        <p:txBody>
          <a:bodyPr>
            <a:spAutoFit/>
          </a:bodyPr>
          <a:lstStyle/>
          <a:p>
            <a:pPr>
              <a:spcBef>
                <a:spcPct val="50000"/>
              </a:spcBef>
            </a:pPr>
            <a:r>
              <a:rPr lang="en-US"/>
              <a:t>Region 3</a:t>
            </a:r>
          </a:p>
        </p:txBody>
      </p:sp>
      <p:sp>
        <p:nvSpPr>
          <p:cNvPr id="319496" name="Line 8"/>
          <p:cNvSpPr>
            <a:spLocks noChangeShapeType="1"/>
          </p:cNvSpPr>
          <p:nvPr/>
        </p:nvSpPr>
        <p:spPr bwMode="auto">
          <a:xfrm>
            <a:off x="2438400" y="3810000"/>
            <a:ext cx="1143000" cy="838200"/>
          </a:xfrm>
          <a:prstGeom prst="line">
            <a:avLst/>
          </a:prstGeom>
          <a:noFill/>
          <a:ln w="57150">
            <a:solidFill>
              <a:schemeClr val="tx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20515" name="Rectangle 3"/>
          <p:cNvSpPr>
            <a:spLocks noGrp="1" noChangeArrowheads="1"/>
          </p:cNvSpPr>
          <p:nvPr>
            <p:ph type="title"/>
          </p:nvPr>
        </p:nvSpPr>
        <p:spPr>
          <a:xfrm>
            <a:off x="2438400" y="0"/>
            <a:ext cx="6477000" cy="1143000"/>
          </a:xfrm>
        </p:spPr>
        <p:txBody>
          <a:bodyPr/>
          <a:lstStyle/>
          <a:p>
            <a:r>
              <a:rPr lang="en-US" sz="3200" u="sng" dirty="0" smtClean="0"/>
              <a:t>3355 </a:t>
            </a:r>
            <a:r>
              <a:rPr lang="en-US" sz="3200" u="sng" dirty="0"/>
              <a:t>Piecewise-Linear Diode Model Region 4</a:t>
            </a:r>
          </a:p>
        </p:txBody>
      </p:sp>
      <p:sp>
        <p:nvSpPr>
          <p:cNvPr id="320516" name="Rectangle 4"/>
          <p:cNvSpPr>
            <a:spLocks noGrp="1" noChangeArrowheads="1"/>
          </p:cNvSpPr>
          <p:nvPr>
            <p:ph type="body" idx="1"/>
          </p:nvPr>
        </p:nvSpPr>
        <p:spPr>
          <a:xfrm>
            <a:off x="0" y="1143000"/>
            <a:ext cx="9144000" cy="1905000"/>
          </a:xfrm>
        </p:spPr>
        <p:txBody>
          <a:bodyPr/>
          <a:lstStyle/>
          <a:p>
            <a:pPr>
              <a:lnSpc>
                <a:spcPct val="90000"/>
              </a:lnSpc>
            </a:pPr>
            <a:r>
              <a:rPr lang="en-US" sz="2800"/>
              <a:t>Behavior:  Linear relationship between voltage and current</a:t>
            </a:r>
          </a:p>
          <a:p>
            <a:pPr>
              <a:lnSpc>
                <a:spcPct val="90000"/>
              </a:lnSpc>
            </a:pPr>
            <a:r>
              <a:rPr lang="en-US" sz="2800"/>
              <a:t>Model: Thevenin equivalent</a:t>
            </a:r>
          </a:p>
          <a:p>
            <a:pPr>
              <a:lnSpc>
                <a:spcPct val="90000"/>
              </a:lnSpc>
            </a:pPr>
            <a:r>
              <a:rPr lang="en-US" sz="2800"/>
              <a:t>Test: Is </a:t>
            </a:r>
            <a:r>
              <a:rPr lang="en-US" sz="2800" i="1">
                <a:latin typeface="Helvetica" charset="0"/>
              </a:rPr>
              <a:t>V</a:t>
            </a:r>
            <a:r>
              <a:rPr lang="en-US" sz="2800" i="1" baseline="-25000">
                <a:latin typeface="Helvetica" charset="0"/>
              </a:rPr>
              <a:t>f</a:t>
            </a:r>
            <a:r>
              <a:rPr lang="en-US" sz="2800">
                <a:latin typeface="Helvetica" charset="0"/>
              </a:rPr>
              <a:t> </a:t>
            </a:r>
            <a:r>
              <a:rPr lang="en-US" sz="2800" b="1">
                <a:latin typeface="Symbol" pitchFamily="18" charset="2"/>
              </a:rPr>
              <a:t>£ </a:t>
            </a:r>
            <a:r>
              <a:rPr lang="en-US" sz="2800" i="1">
                <a:latin typeface="Helvetica" charset="0"/>
              </a:rPr>
              <a:t>v</a:t>
            </a:r>
            <a:r>
              <a:rPr lang="en-US" sz="2800" i="1" baseline="-25000">
                <a:latin typeface="Helvetica" charset="0"/>
              </a:rPr>
              <a:t>D</a:t>
            </a:r>
            <a:r>
              <a:rPr lang="en-US" sz="2800"/>
              <a:t>? -- or -- </a:t>
            </a:r>
            <a:r>
              <a:rPr lang="en-US" sz="2800">
                <a:cs typeface="Times New Roman" pitchFamily="18" charset="0"/>
              </a:rPr>
              <a:t>Is</a:t>
            </a:r>
            <a:r>
              <a:rPr lang="en-US" sz="2800">
                <a:latin typeface="Helvetica" charset="0"/>
                <a:cs typeface="Times New Roman" pitchFamily="18" charset="0"/>
              </a:rPr>
              <a:t> </a:t>
            </a:r>
            <a:r>
              <a:rPr lang="en-US" sz="2800" i="1">
                <a:latin typeface="Helvetica" charset="0"/>
                <a:cs typeface="Times New Roman" pitchFamily="18" charset="0"/>
              </a:rPr>
              <a:t>i</a:t>
            </a:r>
            <a:r>
              <a:rPr lang="en-US" sz="2800" i="1" baseline="-25000">
                <a:latin typeface="Helvetica" charset="0"/>
                <a:cs typeface="Times New Roman" pitchFamily="18" charset="0"/>
              </a:rPr>
              <a:t>D</a:t>
            </a:r>
            <a:r>
              <a:rPr lang="en-US" sz="2800">
                <a:latin typeface="Helvetica" charset="0"/>
                <a:cs typeface="Times New Roman" pitchFamily="18" charset="0"/>
              </a:rPr>
              <a:t> </a:t>
            </a:r>
            <a:r>
              <a:rPr lang="en-US" sz="2800" b="1">
                <a:latin typeface="Symbol" pitchFamily="18" charset="2"/>
                <a:cs typeface="Times New Roman" pitchFamily="18" charset="0"/>
              </a:rPr>
              <a:t>³ </a:t>
            </a:r>
            <a:r>
              <a:rPr lang="en-US" sz="2800">
                <a:latin typeface="Helvetica" charset="0"/>
                <a:cs typeface="Times New Roman" pitchFamily="18" charset="0"/>
              </a:rPr>
              <a:t>0</a:t>
            </a:r>
            <a:r>
              <a:rPr lang="en-US" sz="2800"/>
              <a:t>? </a:t>
            </a:r>
          </a:p>
        </p:txBody>
      </p:sp>
      <p:graphicFrame>
        <p:nvGraphicFramePr>
          <p:cNvPr id="320517" name="Object 5"/>
          <p:cNvGraphicFramePr>
            <a:graphicFrameLocks noChangeAspect="1"/>
          </p:cNvGraphicFramePr>
          <p:nvPr/>
        </p:nvGraphicFramePr>
        <p:xfrm>
          <a:off x="1752600" y="3124200"/>
          <a:ext cx="5629275" cy="3465513"/>
        </p:xfrm>
        <a:graphic>
          <a:graphicData uri="http://schemas.openxmlformats.org/presentationml/2006/ole">
            <mc:AlternateContent xmlns:mc="http://schemas.openxmlformats.org/markup-compatibility/2006">
              <mc:Choice xmlns:v="urn:schemas-microsoft-com:vml" Requires="v">
                <p:oleObj spid="_x0000_s320535" name="Picture" r:id="rId3" imgW="6311900" imgH="3886200" progId="Word.Picture.8">
                  <p:embed/>
                </p:oleObj>
              </mc:Choice>
              <mc:Fallback>
                <p:oleObj name="Picture" r:id="rId3" imgW="6311900" imgH="3886200" progId="Word.Picture.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124200"/>
                        <a:ext cx="5629275"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18" name="Text Box 6"/>
          <p:cNvSpPr txBox="1">
            <a:spLocks noChangeArrowheads="1"/>
          </p:cNvSpPr>
          <p:nvPr/>
        </p:nvSpPr>
        <p:spPr bwMode="auto">
          <a:xfrm>
            <a:off x="381000" y="3886200"/>
            <a:ext cx="2209800" cy="661988"/>
          </a:xfrm>
          <a:prstGeom prst="rect">
            <a:avLst/>
          </a:prstGeom>
          <a:solidFill>
            <a:schemeClr val="accent2"/>
          </a:solidFill>
          <a:ln w="19050">
            <a:solidFill>
              <a:schemeClr val="tx1"/>
            </a:solidFill>
            <a:miter lim="800000"/>
            <a:headEnd/>
            <a:tailEnd/>
          </a:ln>
          <a:effectLst/>
        </p:spPr>
        <p:txBody>
          <a:bodyPr>
            <a:spAutoFit/>
          </a:bodyPr>
          <a:lstStyle/>
          <a:p>
            <a:pPr>
              <a:spcBef>
                <a:spcPct val="50000"/>
              </a:spcBef>
            </a:pPr>
            <a:r>
              <a:rPr lang="en-US"/>
              <a:t>Region 4</a:t>
            </a:r>
          </a:p>
        </p:txBody>
      </p:sp>
      <p:sp>
        <p:nvSpPr>
          <p:cNvPr id="320519" name="Line 7"/>
          <p:cNvSpPr>
            <a:spLocks noChangeShapeType="1"/>
          </p:cNvSpPr>
          <p:nvPr/>
        </p:nvSpPr>
        <p:spPr bwMode="auto">
          <a:xfrm flipV="1">
            <a:off x="2590800" y="4114800"/>
            <a:ext cx="1676400" cy="76200"/>
          </a:xfrm>
          <a:prstGeom prst="line">
            <a:avLst/>
          </a:prstGeom>
          <a:noFill/>
          <a:ln w="57150">
            <a:solidFill>
              <a:schemeClr val="tx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1524000" y="3048000"/>
            <a:ext cx="6172200" cy="35814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21539" name="Rectangle 3"/>
          <p:cNvSpPr>
            <a:spLocks noGrp="1" noChangeArrowheads="1"/>
          </p:cNvSpPr>
          <p:nvPr>
            <p:ph type="title"/>
          </p:nvPr>
        </p:nvSpPr>
        <p:spPr>
          <a:xfrm>
            <a:off x="2438400" y="0"/>
            <a:ext cx="6477000" cy="1143000"/>
          </a:xfrm>
        </p:spPr>
        <p:txBody>
          <a:bodyPr/>
          <a:lstStyle/>
          <a:p>
            <a:r>
              <a:rPr lang="en-US" sz="3200" u="sng" dirty="0" smtClean="0"/>
              <a:t>3355 </a:t>
            </a:r>
            <a:r>
              <a:rPr lang="en-US" sz="3200" u="sng" dirty="0"/>
              <a:t>Piecewise-Linear Diode Model Compared to Ideal Diode</a:t>
            </a:r>
          </a:p>
        </p:txBody>
      </p:sp>
      <p:sp>
        <p:nvSpPr>
          <p:cNvPr id="321540" name="Rectangle 4"/>
          <p:cNvSpPr>
            <a:spLocks noGrp="1" noChangeArrowheads="1"/>
          </p:cNvSpPr>
          <p:nvPr>
            <p:ph type="body" idx="1"/>
          </p:nvPr>
        </p:nvSpPr>
        <p:spPr>
          <a:xfrm>
            <a:off x="0" y="1143000"/>
            <a:ext cx="9144000" cy="1905000"/>
          </a:xfrm>
        </p:spPr>
        <p:txBody>
          <a:bodyPr/>
          <a:lstStyle/>
          <a:p>
            <a:r>
              <a:rPr lang="en-US">
                <a:cs typeface="Times New Roman" pitchFamily="18" charset="0"/>
              </a:rPr>
              <a:t>Note that the </a:t>
            </a:r>
            <a:r>
              <a:rPr lang="en-US" u="sng">
                <a:cs typeface="Times New Roman" pitchFamily="18" charset="0"/>
              </a:rPr>
              <a:t>ideal diode</a:t>
            </a:r>
            <a:r>
              <a:rPr lang="en-US">
                <a:cs typeface="Times New Roman" pitchFamily="18" charset="0"/>
              </a:rPr>
              <a:t> is just the piecewise linear model, but with zero values of </a:t>
            </a:r>
            <a:r>
              <a:rPr lang="en-US" i="1">
                <a:latin typeface="Helvetica" charset="0"/>
                <a:cs typeface="Times New Roman" pitchFamily="18" charset="0"/>
              </a:rPr>
              <a:t>I</a:t>
            </a:r>
            <a:r>
              <a:rPr lang="en-US" i="1" baseline="-25000">
                <a:latin typeface="Helvetica" charset="0"/>
                <a:cs typeface="Times New Roman" pitchFamily="18" charset="0"/>
              </a:rPr>
              <a:t>S</a:t>
            </a:r>
            <a:r>
              <a:rPr lang="en-US">
                <a:latin typeface="Helvetica" charset="0"/>
                <a:cs typeface="Times New Roman" pitchFamily="18" charset="0"/>
              </a:rPr>
              <a:t>, </a:t>
            </a:r>
            <a:r>
              <a:rPr lang="en-US" i="1">
                <a:latin typeface="Helvetica" charset="0"/>
                <a:cs typeface="Times New Roman" pitchFamily="18" charset="0"/>
              </a:rPr>
              <a:t>V</a:t>
            </a:r>
            <a:r>
              <a:rPr lang="en-US" i="1" baseline="-25000">
                <a:latin typeface="Helvetica" charset="0"/>
                <a:cs typeface="Times New Roman" pitchFamily="18" charset="0"/>
              </a:rPr>
              <a:t>f</a:t>
            </a:r>
            <a:r>
              <a:rPr lang="en-US">
                <a:latin typeface="Helvetica" charset="0"/>
                <a:cs typeface="Times New Roman" pitchFamily="18" charset="0"/>
              </a:rPr>
              <a:t>, and  </a:t>
            </a:r>
            <a:r>
              <a:rPr lang="en-US" i="1">
                <a:latin typeface="Helvetica" charset="0"/>
                <a:cs typeface="Times New Roman" pitchFamily="18" charset="0"/>
              </a:rPr>
              <a:t>r</a:t>
            </a:r>
            <a:r>
              <a:rPr lang="en-US" i="1" baseline="-25000">
                <a:latin typeface="Helvetica" charset="0"/>
                <a:cs typeface="Times New Roman" pitchFamily="18" charset="0"/>
              </a:rPr>
              <a:t>d</a:t>
            </a:r>
            <a:r>
              <a:rPr lang="en-US">
                <a:latin typeface="Helvetica" charset="0"/>
                <a:cs typeface="Times New Roman" pitchFamily="18" charset="0"/>
              </a:rPr>
              <a:t>. </a:t>
            </a:r>
          </a:p>
        </p:txBody>
      </p:sp>
      <p:graphicFrame>
        <p:nvGraphicFramePr>
          <p:cNvPr id="321541" name="Object 5"/>
          <p:cNvGraphicFramePr>
            <a:graphicFrameLocks noChangeAspect="1"/>
          </p:cNvGraphicFramePr>
          <p:nvPr/>
        </p:nvGraphicFramePr>
        <p:xfrm>
          <a:off x="1752600" y="3124200"/>
          <a:ext cx="5629275" cy="3465513"/>
        </p:xfrm>
        <a:graphic>
          <a:graphicData uri="http://schemas.openxmlformats.org/presentationml/2006/ole">
            <mc:AlternateContent xmlns:mc="http://schemas.openxmlformats.org/markup-compatibility/2006">
              <mc:Choice xmlns:v="urn:schemas-microsoft-com:vml" Requires="v">
                <p:oleObj spid="_x0000_s321559" name="Picture" r:id="rId3" imgW="6311900" imgH="3886200" progId="Word.Picture.8">
                  <p:embed/>
                </p:oleObj>
              </mc:Choice>
              <mc:Fallback>
                <p:oleObj name="Picture" r:id="rId3" imgW="6311900" imgH="3886200" progId="Word.Picture.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124200"/>
                        <a:ext cx="5629275"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2514600" y="0"/>
            <a:ext cx="6629400" cy="990600"/>
          </a:xfrm>
        </p:spPr>
        <p:txBody>
          <a:bodyPr/>
          <a:lstStyle/>
          <a:p>
            <a:r>
              <a:rPr lang="en-US" sz="3200">
                <a:cs typeface="Times New Roman" pitchFamily="18" charset="0"/>
              </a:rPr>
              <a:t>Using the Piecewise Linear Diode Model</a:t>
            </a:r>
            <a:r>
              <a:rPr lang="en-US" sz="3200"/>
              <a:t> - 1</a:t>
            </a:r>
          </a:p>
        </p:txBody>
      </p:sp>
      <p:sp>
        <p:nvSpPr>
          <p:cNvPr id="322563" name="Rectangle 3"/>
          <p:cNvSpPr>
            <a:spLocks noGrp="1" noChangeArrowheads="1"/>
          </p:cNvSpPr>
          <p:nvPr>
            <p:ph type="body" idx="1"/>
          </p:nvPr>
        </p:nvSpPr>
        <p:spPr>
          <a:xfrm>
            <a:off x="228600" y="1219200"/>
            <a:ext cx="4267200" cy="5410200"/>
          </a:xfrm>
        </p:spPr>
        <p:txBody>
          <a:bodyPr/>
          <a:lstStyle/>
          <a:p>
            <a:pPr marL="169863" indent="-169863">
              <a:buFontTx/>
              <a:buNone/>
            </a:pPr>
            <a:r>
              <a:rPr lang="en-US" sz="2800">
                <a:cs typeface="Times New Roman" pitchFamily="18" charset="0"/>
              </a:rPr>
              <a:t>Let’s try out this on some simple circuits.</a:t>
            </a:r>
          </a:p>
          <a:p>
            <a:pPr marL="169863" indent="-169863">
              <a:buFontTx/>
              <a:buNone/>
            </a:pPr>
            <a:r>
              <a:rPr lang="en-US" sz="2800">
                <a:cs typeface="Times New Roman" pitchFamily="18" charset="0"/>
              </a:rPr>
              <a:t>Solve using values of</a:t>
            </a:r>
          </a:p>
          <a:p>
            <a:pPr marL="169863" indent="-169863"/>
            <a:r>
              <a:rPr lang="en-US" i="1">
                <a:latin typeface="Helvetica" charset="0"/>
                <a:cs typeface="Times New Roman" pitchFamily="18" charset="0"/>
              </a:rPr>
              <a:t>I</a:t>
            </a:r>
            <a:r>
              <a:rPr lang="en-US" i="1" baseline="-25000">
                <a:latin typeface="Helvetica" charset="0"/>
                <a:cs typeface="Times New Roman" pitchFamily="18" charset="0"/>
              </a:rPr>
              <a:t>S</a:t>
            </a:r>
            <a:r>
              <a:rPr lang="en-US">
                <a:latin typeface="Helvetica" charset="0"/>
                <a:cs typeface="Times New Roman" pitchFamily="18" charset="0"/>
              </a:rPr>
              <a:t> = 1[mA], </a:t>
            </a:r>
          </a:p>
          <a:p>
            <a:pPr marL="169863" indent="-169863"/>
            <a:r>
              <a:rPr lang="en-US" i="1">
                <a:latin typeface="Helvetica" charset="0"/>
                <a:cs typeface="Times New Roman" pitchFamily="18" charset="0"/>
              </a:rPr>
              <a:t>V</a:t>
            </a:r>
            <a:r>
              <a:rPr lang="en-US" i="1" baseline="-25000">
                <a:latin typeface="Helvetica" charset="0"/>
                <a:cs typeface="Times New Roman" pitchFamily="18" charset="0"/>
              </a:rPr>
              <a:t>f</a:t>
            </a:r>
            <a:r>
              <a:rPr lang="en-US">
                <a:latin typeface="Helvetica" charset="0"/>
                <a:cs typeface="Times New Roman" pitchFamily="18" charset="0"/>
              </a:rPr>
              <a:t> = 1[V], and  </a:t>
            </a:r>
          </a:p>
          <a:p>
            <a:pPr marL="169863" indent="-169863"/>
            <a:r>
              <a:rPr lang="en-US" i="1">
                <a:latin typeface="Helvetica" charset="0"/>
                <a:cs typeface="Times New Roman" pitchFamily="18" charset="0"/>
              </a:rPr>
              <a:t>r</a:t>
            </a:r>
            <a:r>
              <a:rPr lang="en-US" i="1" baseline="-25000">
                <a:latin typeface="Helvetica" charset="0"/>
                <a:cs typeface="Times New Roman" pitchFamily="18" charset="0"/>
              </a:rPr>
              <a:t>d</a:t>
            </a:r>
            <a:r>
              <a:rPr lang="en-US">
                <a:latin typeface="Helvetica" charset="0"/>
                <a:cs typeface="Times New Roman" pitchFamily="18" charset="0"/>
              </a:rPr>
              <a:t> = 1[k</a:t>
            </a:r>
            <a:r>
              <a:rPr lang="en-US">
                <a:latin typeface="Symbol" pitchFamily="18" charset="2"/>
                <a:cs typeface="Times New Roman" pitchFamily="18" charset="0"/>
              </a:rPr>
              <a:t>W</a:t>
            </a:r>
            <a:r>
              <a:rPr lang="en-US">
                <a:latin typeface="Helvetica" charset="0"/>
                <a:cs typeface="Times New Roman" pitchFamily="18" charset="0"/>
              </a:rPr>
              <a:t>]. </a:t>
            </a:r>
          </a:p>
          <a:p>
            <a:pPr marL="169863" indent="-169863">
              <a:buFontTx/>
              <a:buNone/>
            </a:pPr>
            <a:endParaRPr lang="en-US" sz="2800">
              <a:cs typeface="Times New Roman" pitchFamily="18" charset="0"/>
            </a:endParaRPr>
          </a:p>
        </p:txBody>
      </p:sp>
      <p:pic>
        <p:nvPicPr>
          <p:cNvPr id="322567" name="Picture 7"/>
          <p:cNvPicPr>
            <a:picLocks noChangeAspect="1" noChangeArrowheads="1"/>
          </p:cNvPicPr>
          <p:nvPr/>
        </p:nvPicPr>
        <p:blipFill>
          <a:blip r:embed="rId2" cstate="print"/>
          <a:srcRect/>
          <a:stretch>
            <a:fillRect/>
          </a:stretch>
        </p:blipFill>
        <p:spPr bwMode="auto">
          <a:xfrm>
            <a:off x="4876800" y="1752600"/>
            <a:ext cx="3848100" cy="48863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67267" name="Rectangle 3"/>
          <p:cNvSpPr>
            <a:spLocks noGrp="1" noChangeArrowheads="1"/>
          </p:cNvSpPr>
          <p:nvPr>
            <p:ph type="body" idx="1"/>
          </p:nvPr>
        </p:nvSpPr>
        <p:spPr/>
        <p:txBody>
          <a:bodyPr/>
          <a:lstStyle/>
          <a:p>
            <a:pPr>
              <a:lnSpc>
                <a:spcPct val="90000"/>
              </a:lnSpc>
            </a:pPr>
            <a:r>
              <a:rPr lang="en-US">
                <a:cs typeface="Arial" pitchFamily="34" charset="0"/>
              </a:rPr>
              <a:t>There are conductors, and insulators.  </a:t>
            </a:r>
            <a:r>
              <a:rPr lang="en-US" u="sng">
                <a:cs typeface="Arial" pitchFamily="34" charset="0"/>
              </a:rPr>
              <a:t>Semiconductors</a:t>
            </a:r>
            <a:r>
              <a:rPr lang="en-US">
                <a:cs typeface="Arial" pitchFamily="34" charset="0"/>
              </a:rPr>
              <a:t> are somewhere in between in terms of their conductivity.  </a:t>
            </a:r>
            <a:endParaRPr lang="en-US">
              <a:latin typeface="New York" charset="0"/>
              <a:cs typeface="Times New Roman" pitchFamily="18" charset="0"/>
            </a:endParaRPr>
          </a:p>
          <a:p>
            <a:pPr>
              <a:lnSpc>
                <a:spcPct val="90000"/>
              </a:lnSpc>
            </a:pPr>
            <a:r>
              <a:rPr lang="en-US">
                <a:cs typeface="Arial" pitchFamily="34" charset="0"/>
              </a:rPr>
              <a:t> (An aside:  Semiinsulators is too hard to pronounce, and has consecutive i's.)</a:t>
            </a:r>
            <a:endParaRPr lang="en-US">
              <a:latin typeface="New York" charset="0"/>
              <a:cs typeface="Times New Roman" pitchFamily="18" charset="0"/>
            </a:endParaRPr>
          </a:p>
          <a:p>
            <a:pPr>
              <a:lnSpc>
                <a:spcPct val="90000"/>
              </a:lnSpc>
            </a:pPr>
            <a:r>
              <a:rPr lang="en-US">
                <a:cs typeface="Arial" pitchFamily="34" charset="0"/>
              </a:rPr>
              <a:t>(Another aside:  Semiconductors are not the people who collect tickets on large trucks.)</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92" name="Picture 8"/>
          <p:cNvPicPr>
            <a:picLocks noChangeAspect="1" noChangeArrowheads="1"/>
          </p:cNvPicPr>
          <p:nvPr/>
        </p:nvPicPr>
        <p:blipFill>
          <a:blip r:embed="rId2" cstate="print"/>
          <a:srcRect/>
          <a:stretch>
            <a:fillRect/>
          </a:stretch>
        </p:blipFill>
        <p:spPr bwMode="auto">
          <a:xfrm>
            <a:off x="4800600" y="1676400"/>
            <a:ext cx="3819525" cy="4267200"/>
          </a:xfrm>
          <a:prstGeom prst="rect">
            <a:avLst/>
          </a:prstGeom>
          <a:noFill/>
        </p:spPr>
      </p:pic>
      <p:sp>
        <p:nvSpPr>
          <p:cNvPr id="323593" name="Rectangle 9"/>
          <p:cNvSpPr>
            <a:spLocks noChangeArrowheads="1"/>
          </p:cNvSpPr>
          <p:nvPr/>
        </p:nvSpPr>
        <p:spPr bwMode="auto">
          <a:xfrm>
            <a:off x="2362200" y="0"/>
            <a:ext cx="6629400" cy="990600"/>
          </a:xfrm>
          <a:prstGeom prst="rect">
            <a:avLst/>
          </a:prstGeom>
          <a:noFill/>
          <a:ln w="9525">
            <a:noFill/>
            <a:miter lim="800000"/>
            <a:headEnd/>
            <a:tailEnd/>
          </a:ln>
          <a:effectLst/>
        </p:spPr>
        <p:txBody>
          <a:bodyPr anchor="ctr"/>
          <a:lstStyle/>
          <a:p>
            <a:pPr algn="ctr"/>
            <a:r>
              <a:rPr lang="en-US" sz="3200">
                <a:solidFill>
                  <a:schemeClr val="tx2"/>
                </a:solidFill>
                <a:cs typeface="Times New Roman" pitchFamily="18" charset="0"/>
              </a:rPr>
              <a:t>Using the Piecewise Linear Diode Model</a:t>
            </a:r>
            <a:r>
              <a:rPr lang="en-US" sz="3200">
                <a:solidFill>
                  <a:schemeClr val="tx2"/>
                </a:solidFill>
              </a:rPr>
              <a:t> - 2</a:t>
            </a:r>
          </a:p>
        </p:txBody>
      </p:sp>
      <p:sp>
        <p:nvSpPr>
          <p:cNvPr id="323596" name="Rectangle 12"/>
          <p:cNvSpPr>
            <a:spLocks noGrp="1" noChangeArrowheads="1"/>
          </p:cNvSpPr>
          <p:nvPr>
            <p:ph type="body" idx="1"/>
          </p:nvPr>
        </p:nvSpPr>
        <p:spPr>
          <a:xfrm>
            <a:off x="228600" y="1219200"/>
            <a:ext cx="4267200" cy="5410200"/>
          </a:xfrm>
          <a:noFill/>
          <a:ln/>
        </p:spPr>
        <p:txBody>
          <a:bodyPr/>
          <a:lstStyle/>
          <a:p>
            <a:pPr marL="169863" indent="-169863">
              <a:buFontTx/>
              <a:buNone/>
            </a:pPr>
            <a:r>
              <a:rPr lang="en-US" sz="2800">
                <a:cs typeface="Times New Roman" pitchFamily="18" charset="0"/>
              </a:rPr>
              <a:t>Here are some more to try.</a:t>
            </a:r>
          </a:p>
          <a:p>
            <a:pPr marL="169863" indent="-169863">
              <a:buFontTx/>
              <a:buNone/>
            </a:pPr>
            <a:r>
              <a:rPr lang="en-US" sz="2800">
                <a:cs typeface="Times New Roman" pitchFamily="18" charset="0"/>
              </a:rPr>
              <a:t>Solve using values of</a:t>
            </a:r>
          </a:p>
          <a:p>
            <a:pPr marL="169863" indent="-169863"/>
            <a:r>
              <a:rPr lang="en-US" i="1">
                <a:latin typeface="Helvetica" charset="0"/>
                <a:cs typeface="Times New Roman" pitchFamily="18" charset="0"/>
              </a:rPr>
              <a:t>I</a:t>
            </a:r>
            <a:r>
              <a:rPr lang="en-US" i="1" baseline="-25000">
                <a:latin typeface="Helvetica" charset="0"/>
                <a:cs typeface="Times New Roman" pitchFamily="18" charset="0"/>
              </a:rPr>
              <a:t>S</a:t>
            </a:r>
            <a:r>
              <a:rPr lang="en-US">
                <a:latin typeface="Helvetica" charset="0"/>
                <a:cs typeface="Times New Roman" pitchFamily="18" charset="0"/>
              </a:rPr>
              <a:t> = 1[mA], </a:t>
            </a:r>
          </a:p>
          <a:p>
            <a:pPr marL="169863" indent="-169863"/>
            <a:r>
              <a:rPr lang="en-US" i="1">
                <a:latin typeface="Helvetica" charset="0"/>
                <a:cs typeface="Times New Roman" pitchFamily="18" charset="0"/>
              </a:rPr>
              <a:t>V</a:t>
            </a:r>
            <a:r>
              <a:rPr lang="en-US" i="1" baseline="-25000">
                <a:latin typeface="Helvetica" charset="0"/>
                <a:cs typeface="Times New Roman" pitchFamily="18" charset="0"/>
              </a:rPr>
              <a:t>f</a:t>
            </a:r>
            <a:r>
              <a:rPr lang="en-US">
                <a:latin typeface="Helvetica" charset="0"/>
                <a:cs typeface="Times New Roman" pitchFamily="18" charset="0"/>
              </a:rPr>
              <a:t> = 1[V], and  </a:t>
            </a:r>
          </a:p>
          <a:p>
            <a:pPr marL="169863" indent="-169863"/>
            <a:r>
              <a:rPr lang="en-US" i="1">
                <a:latin typeface="Helvetica" charset="0"/>
                <a:cs typeface="Times New Roman" pitchFamily="18" charset="0"/>
              </a:rPr>
              <a:t>r</a:t>
            </a:r>
            <a:r>
              <a:rPr lang="en-US" i="1" baseline="-25000">
                <a:latin typeface="Helvetica" charset="0"/>
                <a:cs typeface="Times New Roman" pitchFamily="18" charset="0"/>
              </a:rPr>
              <a:t>d</a:t>
            </a:r>
            <a:r>
              <a:rPr lang="en-US">
                <a:latin typeface="Helvetica" charset="0"/>
                <a:cs typeface="Times New Roman" pitchFamily="18" charset="0"/>
              </a:rPr>
              <a:t> = 1[k</a:t>
            </a:r>
            <a:r>
              <a:rPr lang="en-US">
                <a:latin typeface="Symbol" pitchFamily="18" charset="2"/>
                <a:cs typeface="Times New Roman" pitchFamily="18" charset="0"/>
              </a:rPr>
              <a:t>W</a:t>
            </a:r>
            <a:r>
              <a:rPr lang="en-US">
                <a:latin typeface="Helvetica" charset="0"/>
                <a:cs typeface="Times New Roman" pitchFamily="18" charset="0"/>
              </a:rPr>
              <a:t>]. </a:t>
            </a:r>
          </a:p>
          <a:p>
            <a:pPr marL="169863" indent="-169863">
              <a:buFontTx/>
              <a:buNone/>
            </a:pPr>
            <a:endParaRPr lang="en-US" sz="280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type="body" idx="1"/>
          </p:nvPr>
        </p:nvSpPr>
        <p:spPr>
          <a:xfrm>
            <a:off x="228600" y="914400"/>
            <a:ext cx="8382000" cy="5715000"/>
          </a:xfrm>
        </p:spPr>
        <p:txBody>
          <a:bodyPr/>
          <a:lstStyle/>
          <a:p>
            <a:pPr marL="169863" indent="-169863">
              <a:buFontTx/>
              <a:buNone/>
            </a:pPr>
            <a:r>
              <a:rPr lang="en-US" sz="2800">
                <a:cs typeface="Times New Roman" pitchFamily="18" charset="0"/>
              </a:rPr>
              <a:t>These are a little bit harder, but involve the same approach. Solve using values of</a:t>
            </a:r>
          </a:p>
          <a:p>
            <a:pPr marL="169863" indent="-169863"/>
            <a:r>
              <a:rPr lang="en-US" i="1">
                <a:latin typeface="Helvetica" charset="0"/>
                <a:cs typeface="Times New Roman" pitchFamily="18" charset="0"/>
              </a:rPr>
              <a:t>I</a:t>
            </a:r>
            <a:r>
              <a:rPr lang="en-US" i="1" baseline="-25000">
                <a:latin typeface="Helvetica" charset="0"/>
                <a:cs typeface="Times New Roman" pitchFamily="18" charset="0"/>
              </a:rPr>
              <a:t>S</a:t>
            </a:r>
            <a:r>
              <a:rPr lang="en-US">
                <a:latin typeface="Helvetica" charset="0"/>
                <a:cs typeface="Times New Roman" pitchFamily="18" charset="0"/>
              </a:rPr>
              <a:t> = 1[mA], </a:t>
            </a:r>
            <a:r>
              <a:rPr lang="en-US" i="1">
                <a:latin typeface="Helvetica" charset="0"/>
                <a:cs typeface="Times New Roman" pitchFamily="18" charset="0"/>
              </a:rPr>
              <a:t>V</a:t>
            </a:r>
            <a:r>
              <a:rPr lang="en-US" i="1" baseline="-25000">
                <a:latin typeface="Helvetica" charset="0"/>
                <a:cs typeface="Times New Roman" pitchFamily="18" charset="0"/>
              </a:rPr>
              <a:t>f</a:t>
            </a:r>
            <a:r>
              <a:rPr lang="en-US">
                <a:latin typeface="Helvetica" charset="0"/>
                <a:cs typeface="Times New Roman" pitchFamily="18" charset="0"/>
              </a:rPr>
              <a:t> = 1[V], and  </a:t>
            </a:r>
            <a:r>
              <a:rPr lang="en-US" i="1">
                <a:latin typeface="Helvetica" charset="0"/>
                <a:cs typeface="Times New Roman" pitchFamily="18" charset="0"/>
              </a:rPr>
              <a:t>r</a:t>
            </a:r>
            <a:r>
              <a:rPr lang="en-US" i="1" baseline="-25000">
                <a:latin typeface="Helvetica" charset="0"/>
                <a:cs typeface="Times New Roman" pitchFamily="18" charset="0"/>
              </a:rPr>
              <a:t>d</a:t>
            </a:r>
            <a:r>
              <a:rPr lang="en-US">
                <a:latin typeface="Helvetica" charset="0"/>
                <a:cs typeface="Times New Roman" pitchFamily="18" charset="0"/>
              </a:rPr>
              <a:t> = 1[k</a:t>
            </a:r>
            <a:r>
              <a:rPr lang="en-US">
                <a:latin typeface="Symbol" pitchFamily="18" charset="2"/>
                <a:cs typeface="Times New Roman" pitchFamily="18" charset="0"/>
              </a:rPr>
              <a:t>W</a:t>
            </a:r>
            <a:r>
              <a:rPr lang="en-US">
                <a:latin typeface="Helvetica" charset="0"/>
                <a:cs typeface="Times New Roman" pitchFamily="18" charset="0"/>
              </a:rPr>
              <a:t>]. </a:t>
            </a:r>
            <a:endParaRPr lang="en-US" sz="2800">
              <a:cs typeface="Times New Roman" pitchFamily="18" charset="0"/>
            </a:endParaRPr>
          </a:p>
        </p:txBody>
      </p:sp>
      <p:pic>
        <p:nvPicPr>
          <p:cNvPr id="324617" name="Picture 9"/>
          <p:cNvPicPr>
            <a:picLocks noChangeAspect="1" noChangeArrowheads="1"/>
          </p:cNvPicPr>
          <p:nvPr/>
        </p:nvPicPr>
        <p:blipFill>
          <a:blip r:embed="rId2" cstate="print"/>
          <a:srcRect/>
          <a:stretch>
            <a:fillRect/>
          </a:stretch>
        </p:blipFill>
        <p:spPr bwMode="auto">
          <a:xfrm>
            <a:off x="700088" y="2590800"/>
            <a:ext cx="2881312" cy="3962400"/>
          </a:xfrm>
          <a:prstGeom prst="rect">
            <a:avLst/>
          </a:prstGeom>
          <a:noFill/>
        </p:spPr>
      </p:pic>
      <p:pic>
        <p:nvPicPr>
          <p:cNvPr id="324619" name="Picture 11"/>
          <p:cNvPicPr>
            <a:picLocks noChangeAspect="1" noChangeArrowheads="1"/>
          </p:cNvPicPr>
          <p:nvPr/>
        </p:nvPicPr>
        <p:blipFill>
          <a:blip r:embed="rId3" cstate="print"/>
          <a:srcRect/>
          <a:stretch>
            <a:fillRect/>
          </a:stretch>
        </p:blipFill>
        <p:spPr bwMode="auto">
          <a:xfrm>
            <a:off x="5091113" y="2590800"/>
            <a:ext cx="2843212" cy="4038600"/>
          </a:xfrm>
          <a:prstGeom prst="rect">
            <a:avLst/>
          </a:prstGeom>
          <a:noFill/>
        </p:spPr>
      </p:pic>
      <p:sp>
        <p:nvSpPr>
          <p:cNvPr id="324621" name="Rectangle 13"/>
          <p:cNvSpPr>
            <a:spLocks noChangeArrowheads="1"/>
          </p:cNvSpPr>
          <p:nvPr/>
        </p:nvSpPr>
        <p:spPr bwMode="auto">
          <a:xfrm>
            <a:off x="2362200" y="0"/>
            <a:ext cx="6629400" cy="990600"/>
          </a:xfrm>
          <a:prstGeom prst="rect">
            <a:avLst/>
          </a:prstGeom>
          <a:noFill/>
          <a:ln w="9525">
            <a:noFill/>
            <a:miter lim="800000"/>
            <a:headEnd/>
            <a:tailEnd/>
          </a:ln>
          <a:effectLst/>
        </p:spPr>
        <p:txBody>
          <a:bodyPr anchor="ctr"/>
          <a:lstStyle/>
          <a:p>
            <a:pPr algn="ctr"/>
            <a:r>
              <a:rPr lang="en-US" sz="3200">
                <a:solidFill>
                  <a:schemeClr val="tx2"/>
                </a:solidFill>
                <a:cs typeface="Times New Roman" pitchFamily="18" charset="0"/>
              </a:rPr>
              <a:t>Using the Piecewise Linear Diode Model</a:t>
            </a:r>
            <a:r>
              <a:rPr lang="en-US" sz="3200">
                <a:solidFill>
                  <a:schemeClr val="tx2"/>
                </a:solidFill>
              </a:rPr>
              <a:t> - 3</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title"/>
          </p:nvPr>
        </p:nvSpPr>
        <p:spPr>
          <a:xfrm>
            <a:off x="2438400" y="0"/>
            <a:ext cx="6477000" cy="1143000"/>
          </a:xfrm>
        </p:spPr>
        <p:txBody>
          <a:bodyPr/>
          <a:lstStyle/>
          <a:p>
            <a:r>
              <a:rPr lang="en-US" sz="3200" u="sng"/>
              <a:t>Some Other Practice Circuits - 1</a:t>
            </a:r>
          </a:p>
        </p:txBody>
      </p:sp>
      <p:sp>
        <p:nvSpPr>
          <p:cNvPr id="325636" name="Rectangle 4"/>
          <p:cNvSpPr>
            <a:spLocks noGrp="1" noChangeArrowheads="1"/>
          </p:cNvSpPr>
          <p:nvPr>
            <p:ph type="body" idx="1"/>
          </p:nvPr>
        </p:nvSpPr>
        <p:spPr>
          <a:xfrm>
            <a:off x="0" y="1143000"/>
            <a:ext cx="9144000" cy="685800"/>
          </a:xfrm>
        </p:spPr>
        <p:txBody>
          <a:bodyPr/>
          <a:lstStyle/>
          <a:p>
            <a:r>
              <a:rPr lang="en-US">
                <a:cs typeface="Times New Roman" pitchFamily="18" charset="0"/>
              </a:rPr>
              <a:t>Here is another circuit to practice on.</a:t>
            </a:r>
            <a:r>
              <a:rPr lang="en-US">
                <a:latin typeface="Helvetica" charset="0"/>
                <a:cs typeface="Times New Roman" pitchFamily="18" charset="0"/>
              </a:rPr>
              <a:t> </a:t>
            </a:r>
          </a:p>
        </p:txBody>
      </p:sp>
      <p:pic>
        <p:nvPicPr>
          <p:cNvPr id="325638" name="Picture 6"/>
          <p:cNvPicPr>
            <a:picLocks noChangeAspect="1" noChangeArrowheads="1"/>
          </p:cNvPicPr>
          <p:nvPr/>
        </p:nvPicPr>
        <p:blipFill>
          <a:blip r:embed="rId2" cstate="print"/>
          <a:srcRect/>
          <a:stretch>
            <a:fillRect/>
          </a:stretch>
        </p:blipFill>
        <p:spPr bwMode="auto">
          <a:xfrm>
            <a:off x="1219200" y="1676400"/>
            <a:ext cx="6934200" cy="48514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2438400" y="0"/>
            <a:ext cx="6477000" cy="1143000"/>
          </a:xfrm>
        </p:spPr>
        <p:txBody>
          <a:bodyPr/>
          <a:lstStyle/>
          <a:p>
            <a:r>
              <a:rPr lang="en-US" sz="3200" u="sng"/>
              <a:t>Some Other Practice Circuits - 2</a:t>
            </a:r>
          </a:p>
        </p:txBody>
      </p:sp>
      <p:sp>
        <p:nvSpPr>
          <p:cNvPr id="326659" name="Rectangle 3"/>
          <p:cNvSpPr>
            <a:spLocks noGrp="1" noChangeArrowheads="1"/>
          </p:cNvSpPr>
          <p:nvPr>
            <p:ph type="body" idx="1"/>
          </p:nvPr>
        </p:nvSpPr>
        <p:spPr>
          <a:xfrm>
            <a:off x="0" y="1143000"/>
            <a:ext cx="9144000" cy="685800"/>
          </a:xfrm>
        </p:spPr>
        <p:txBody>
          <a:bodyPr/>
          <a:lstStyle/>
          <a:p>
            <a:r>
              <a:rPr lang="en-US">
                <a:cs typeface="Times New Roman" pitchFamily="18" charset="0"/>
              </a:rPr>
              <a:t>Here is another circuit to practice on.</a:t>
            </a:r>
            <a:r>
              <a:rPr lang="en-US">
                <a:latin typeface="Helvetica" charset="0"/>
                <a:cs typeface="Times New Roman" pitchFamily="18" charset="0"/>
              </a:rPr>
              <a:t> </a:t>
            </a:r>
          </a:p>
        </p:txBody>
      </p:sp>
      <p:pic>
        <p:nvPicPr>
          <p:cNvPr id="326662" name="Picture 6"/>
          <p:cNvPicPr>
            <a:picLocks noChangeAspect="1" noChangeArrowheads="1"/>
          </p:cNvPicPr>
          <p:nvPr/>
        </p:nvPicPr>
        <p:blipFill>
          <a:blip r:embed="rId2" cstate="print"/>
          <a:srcRect/>
          <a:stretch>
            <a:fillRect/>
          </a:stretch>
        </p:blipFill>
        <p:spPr bwMode="auto">
          <a:xfrm>
            <a:off x="1828800" y="1676400"/>
            <a:ext cx="5257800" cy="4875213"/>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2438400" y="0"/>
            <a:ext cx="6477000" cy="762000"/>
          </a:xfrm>
        </p:spPr>
        <p:txBody>
          <a:bodyPr/>
          <a:lstStyle/>
          <a:p>
            <a:r>
              <a:rPr lang="en-US" sz="3200" u="sng" dirty="0" smtClean="0"/>
              <a:t>Nonlinear Circuits</a:t>
            </a:r>
            <a:endParaRPr lang="en-US" sz="3200" u="sng" dirty="0"/>
          </a:p>
        </p:txBody>
      </p:sp>
      <p:sp>
        <p:nvSpPr>
          <p:cNvPr id="327683" name="Rectangle 3"/>
          <p:cNvSpPr>
            <a:spLocks noGrp="1" noChangeArrowheads="1"/>
          </p:cNvSpPr>
          <p:nvPr>
            <p:ph type="body" idx="1"/>
          </p:nvPr>
        </p:nvSpPr>
        <p:spPr>
          <a:xfrm>
            <a:off x="304800" y="1143000"/>
            <a:ext cx="8610600" cy="1981200"/>
          </a:xfrm>
        </p:spPr>
        <p:txBody>
          <a:bodyPr/>
          <a:lstStyle/>
          <a:p>
            <a:r>
              <a:rPr lang="en-US">
                <a:cs typeface="Times New Roman" pitchFamily="18" charset="0"/>
              </a:rPr>
              <a:t>	Thus far, we have considered only analysis for constant voltages.  What if the input for a circuit is not a constant?  </a:t>
            </a:r>
          </a:p>
        </p:txBody>
      </p:sp>
      <p:pic>
        <p:nvPicPr>
          <p:cNvPr id="327688" name="Picture 8" descr="C:\Documents and Settings\shattuck\Application Data\Microsoft\Media Catalog\Downloaded Clips\cla0\j0402205.jpg"/>
          <p:cNvPicPr>
            <a:picLocks noChangeAspect="1" noChangeArrowheads="1"/>
          </p:cNvPicPr>
          <p:nvPr/>
        </p:nvPicPr>
        <p:blipFill>
          <a:blip r:embed="rId2" cstate="print"/>
          <a:srcRect/>
          <a:stretch>
            <a:fillRect/>
          </a:stretch>
        </p:blipFill>
        <p:spPr bwMode="auto">
          <a:xfrm>
            <a:off x="1600200" y="2895600"/>
            <a:ext cx="5486400" cy="3656013"/>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2438400" y="0"/>
            <a:ext cx="6477000" cy="762000"/>
          </a:xfrm>
        </p:spPr>
        <p:txBody>
          <a:bodyPr/>
          <a:lstStyle/>
          <a:p>
            <a:r>
              <a:rPr lang="en-US" sz="3200" u="sng" dirty="0" smtClean="0"/>
              <a:t>Nonlinear </a:t>
            </a:r>
            <a:r>
              <a:rPr lang="en-US" sz="3200" u="sng" dirty="0"/>
              <a:t>Circuits</a:t>
            </a:r>
          </a:p>
        </p:txBody>
      </p:sp>
      <p:sp>
        <p:nvSpPr>
          <p:cNvPr id="328707" name="Rectangle 3"/>
          <p:cNvSpPr>
            <a:spLocks noGrp="1" noChangeArrowheads="1"/>
          </p:cNvSpPr>
          <p:nvPr>
            <p:ph type="body" idx="1"/>
          </p:nvPr>
        </p:nvSpPr>
        <p:spPr>
          <a:xfrm>
            <a:off x="304800" y="1143000"/>
            <a:ext cx="8610600" cy="4114800"/>
          </a:xfrm>
        </p:spPr>
        <p:txBody>
          <a:bodyPr/>
          <a:lstStyle/>
          <a:p>
            <a:pPr>
              <a:lnSpc>
                <a:spcPct val="90000"/>
              </a:lnSpc>
            </a:pPr>
            <a:r>
              <a:rPr lang="en-US">
                <a:cs typeface="Times New Roman" pitchFamily="18" charset="0"/>
              </a:rPr>
              <a:t>	Thus far, we have considered only analysis for constant voltages.  What if the input for a circuit is not a constant?  </a:t>
            </a:r>
          </a:p>
          <a:p>
            <a:pPr>
              <a:lnSpc>
                <a:spcPct val="90000"/>
              </a:lnSpc>
            </a:pPr>
            <a:r>
              <a:rPr lang="en-US">
                <a:cs typeface="Times New Roman" pitchFamily="18" charset="0"/>
              </a:rPr>
              <a:t>	Answer:  Conceptually, we need to apply the same analysis, an infinite number of times.  </a:t>
            </a:r>
          </a:p>
          <a:p>
            <a:pPr>
              <a:lnSpc>
                <a:spcPct val="90000"/>
              </a:lnSpc>
            </a:pPr>
            <a:r>
              <a:rPr lang="en-US">
                <a:cs typeface="Times New Roman" pitchFamily="18" charset="0"/>
              </a:rPr>
              <a:t>Practically, of course, </a:t>
            </a:r>
            <a:br>
              <a:rPr lang="en-US">
                <a:cs typeface="Times New Roman" pitchFamily="18" charset="0"/>
              </a:rPr>
            </a:br>
            <a:r>
              <a:rPr lang="en-US">
                <a:cs typeface="Times New Roman" pitchFamily="18" charset="0"/>
              </a:rPr>
              <a:t>this would take a long time.  </a:t>
            </a:r>
          </a:p>
        </p:txBody>
      </p:sp>
      <p:pic>
        <p:nvPicPr>
          <p:cNvPr id="328711" name="Picture 7" descr="C:\Documents and Settings\shattuck\Application Data\Microsoft\Media Catalog\Downloaded Clips\cl3e\j0157045.wmf"/>
          <p:cNvPicPr>
            <a:picLocks noChangeAspect="1" noChangeArrowheads="1"/>
          </p:cNvPicPr>
          <p:nvPr/>
        </p:nvPicPr>
        <p:blipFill>
          <a:blip r:embed="rId2" cstate="print"/>
          <a:srcRect/>
          <a:stretch>
            <a:fillRect/>
          </a:stretch>
        </p:blipFill>
        <p:spPr bwMode="auto">
          <a:xfrm>
            <a:off x="5867400" y="3646488"/>
            <a:ext cx="2895600" cy="28749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animEffect transition="in" filter="dissolve">
                                      <p:cBhvr>
                                        <p:cTn id="7" dur="500"/>
                                        <p:tgtEl>
                                          <p:spTgt spid="328707">
                                            <p:txEl>
                                              <p:pRg st="0" end="0"/>
                                            </p:txEl>
                                          </p:spTgt>
                                        </p:tgtEl>
                                      </p:cBhvr>
                                    </p:animEffect>
                                  </p:childTnLst>
                                  <p:subTnLst>
                                    <p:animClr clrSpc="rgb" dir="cw">
                                      <p:cBhvr override="childStyle">
                                        <p:cTn dur="1" fill="hold" display="0" masterRel="nextClick" afterEffect="1"/>
                                        <p:tgtEl>
                                          <p:spTgt spid="328707">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8707">
                                            <p:txEl>
                                              <p:pRg st="1" end="1"/>
                                            </p:txEl>
                                          </p:spTgt>
                                        </p:tgtEl>
                                        <p:attrNameLst>
                                          <p:attrName>style.visibility</p:attrName>
                                        </p:attrNameLst>
                                      </p:cBhvr>
                                      <p:to>
                                        <p:strVal val="visible"/>
                                      </p:to>
                                    </p:set>
                                    <p:animEffect transition="in" filter="dissolve">
                                      <p:cBhvr>
                                        <p:cTn id="12" dur="500"/>
                                        <p:tgtEl>
                                          <p:spTgt spid="328707">
                                            <p:txEl>
                                              <p:pRg st="1" end="1"/>
                                            </p:txEl>
                                          </p:spTgt>
                                        </p:tgtEl>
                                      </p:cBhvr>
                                    </p:animEffect>
                                  </p:childTnLst>
                                  <p:subTnLst>
                                    <p:animClr clrSpc="rgb" dir="cw">
                                      <p:cBhvr override="childStyle">
                                        <p:cTn dur="1" fill="hold" display="0" masterRel="nextClick" afterEffect="1"/>
                                        <p:tgtEl>
                                          <p:spTgt spid="328707">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8707">
                                            <p:txEl>
                                              <p:pRg st="2" end="2"/>
                                            </p:txEl>
                                          </p:spTgt>
                                        </p:tgtEl>
                                        <p:attrNameLst>
                                          <p:attrName>style.visibility</p:attrName>
                                        </p:attrNameLst>
                                      </p:cBhvr>
                                      <p:to>
                                        <p:strVal val="visible"/>
                                      </p:to>
                                    </p:set>
                                    <p:animEffect transition="in" filter="dissolve">
                                      <p:cBhvr>
                                        <p:cTn id="17" dur="500"/>
                                        <p:tgtEl>
                                          <p:spTgt spid="328707">
                                            <p:txEl>
                                              <p:pRg st="2" end="2"/>
                                            </p:txEl>
                                          </p:spTgt>
                                        </p:tgtEl>
                                      </p:cBhvr>
                                    </p:animEffect>
                                  </p:childTnLst>
                                  <p:subTnLst>
                                    <p:animClr clrSpc="rgb" dir="cw">
                                      <p:cBhvr override="childStyle">
                                        <p:cTn dur="1" fill="hold" display="0" masterRel="nextClick" afterEffect="1"/>
                                        <p:tgtEl>
                                          <p:spTgt spid="328707">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smtClean="0"/>
              <a:t>Super Diode</a:t>
            </a:r>
            <a:endParaRPr lang="en-US" dirty="0"/>
          </a:p>
        </p:txBody>
      </p:sp>
      <p:sp>
        <p:nvSpPr>
          <p:cNvPr id="3" name="Content Placeholder 2"/>
          <p:cNvSpPr>
            <a:spLocks noGrp="1"/>
          </p:cNvSpPr>
          <p:nvPr>
            <p:ph idx="1"/>
          </p:nvPr>
        </p:nvSpPr>
        <p:spPr>
          <a:xfrm>
            <a:off x="609600" y="990600"/>
            <a:ext cx="7772400" cy="1600200"/>
          </a:xfrm>
        </p:spPr>
        <p:txBody>
          <a:bodyPr/>
          <a:lstStyle/>
          <a:p>
            <a:r>
              <a:rPr lang="en-US" dirty="0" smtClean="0"/>
              <a:t>A diode with improved characteristics can be obtained by putting a diode in the feedback loop of an op amp.</a:t>
            </a:r>
            <a:endParaRPr lang="en-US" dirty="0"/>
          </a:p>
        </p:txBody>
      </p:sp>
      <p:pic>
        <p:nvPicPr>
          <p:cNvPr id="6" name="Picture 5" descr="SuperDiode 002.png"/>
          <p:cNvPicPr>
            <a:picLocks noChangeAspect="1"/>
          </p:cNvPicPr>
          <p:nvPr/>
        </p:nvPicPr>
        <p:blipFill>
          <a:blip r:embed="rId2" cstate="print"/>
          <a:srcRect l="8741" t="38889" r="69865" b="37778"/>
          <a:stretch>
            <a:fillRect/>
          </a:stretch>
        </p:blipFill>
        <p:spPr>
          <a:xfrm rot="5400000">
            <a:off x="1460500" y="1663700"/>
            <a:ext cx="4013200" cy="6019800"/>
          </a:xfrm>
          <a:prstGeom prst="rect">
            <a:avLst/>
          </a:prstGeom>
        </p:spPr>
      </p:pic>
      <p:sp>
        <p:nvSpPr>
          <p:cNvPr id="7" name="TextBox 6"/>
          <p:cNvSpPr txBox="1"/>
          <p:nvPr/>
        </p:nvSpPr>
        <p:spPr>
          <a:xfrm>
            <a:off x="6781800" y="3962400"/>
            <a:ext cx="1905000" cy="1938992"/>
          </a:xfrm>
          <a:prstGeom prst="rect">
            <a:avLst/>
          </a:prstGeom>
          <a:noFill/>
        </p:spPr>
        <p:txBody>
          <a:bodyPr wrap="square" rtlCol="0">
            <a:spAutoFit/>
          </a:bodyPr>
          <a:lstStyle/>
          <a:p>
            <a:r>
              <a:rPr lang="en-US" sz="2400" dirty="0" smtClean="0"/>
              <a:t>This diagram is taken from Sedra and Smith</a:t>
            </a:r>
            <a:endParaRPr 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smtClean="0"/>
              <a:t>Super Diode Limits</a:t>
            </a:r>
            <a:endParaRPr lang="en-US" dirty="0"/>
          </a:p>
        </p:txBody>
      </p:sp>
      <p:sp>
        <p:nvSpPr>
          <p:cNvPr id="3" name="Content Placeholder 2"/>
          <p:cNvSpPr>
            <a:spLocks noGrp="1"/>
          </p:cNvSpPr>
          <p:nvPr>
            <p:ph idx="1"/>
          </p:nvPr>
        </p:nvSpPr>
        <p:spPr>
          <a:xfrm>
            <a:off x="609600" y="914400"/>
            <a:ext cx="7772400" cy="1600200"/>
          </a:xfrm>
        </p:spPr>
        <p:txBody>
          <a:bodyPr/>
          <a:lstStyle/>
          <a:p>
            <a:r>
              <a:rPr lang="en-US" sz="2400" dirty="0" smtClean="0"/>
              <a:t>This will appear to work as an ideal diode.  However, as the frequency components of </a:t>
            </a:r>
            <a:r>
              <a:rPr lang="en-US" sz="2400" i="1" dirty="0" err="1" smtClean="0">
                <a:latin typeface="Times New Roman" pitchFamily="18" charset="0"/>
                <a:cs typeface="Times New Roman" pitchFamily="18" charset="0"/>
              </a:rPr>
              <a:t>v</a:t>
            </a:r>
            <a:r>
              <a:rPr lang="en-US" sz="2400" i="1" baseline="-25000" dirty="0" err="1" smtClean="0">
                <a:latin typeface="Times New Roman" pitchFamily="18" charset="0"/>
                <a:cs typeface="Times New Roman" pitchFamily="18" charset="0"/>
              </a:rPr>
              <a:t>I</a:t>
            </a:r>
            <a:r>
              <a:rPr lang="en-US" sz="2400" baseline="-25000" dirty="0" smtClean="0"/>
              <a:t>  </a:t>
            </a:r>
            <a:r>
              <a:rPr lang="en-US" sz="2400" dirty="0" smtClean="0"/>
              <a:t>go up, its behavior degrades due to the time it takes for the op amp to leave saturation.</a:t>
            </a:r>
            <a:endParaRPr lang="en-US" sz="2400" dirty="0"/>
          </a:p>
        </p:txBody>
      </p:sp>
      <p:pic>
        <p:nvPicPr>
          <p:cNvPr id="6" name="Picture 5" descr="SuperDiode 002.png"/>
          <p:cNvPicPr>
            <a:picLocks noChangeAspect="1"/>
          </p:cNvPicPr>
          <p:nvPr/>
        </p:nvPicPr>
        <p:blipFill>
          <a:blip r:embed="rId2" cstate="print"/>
          <a:srcRect l="8741" t="38889" r="69865" b="37778"/>
          <a:stretch>
            <a:fillRect/>
          </a:stretch>
        </p:blipFill>
        <p:spPr>
          <a:xfrm rot="5400000">
            <a:off x="1479550" y="1568450"/>
            <a:ext cx="4089400" cy="6134100"/>
          </a:xfrm>
          <a:prstGeom prst="rect">
            <a:avLst/>
          </a:prstGeom>
        </p:spPr>
      </p:pic>
      <p:sp>
        <p:nvSpPr>
          <p:cNvPr id="7" name="TextBox 6"/>
          <p:cNvSpPr txBox="1"/>
          <p:nvPr/>
        </p:nvSpPr>
        <p:spPr>
          <a:xfrm>
            <a:off x="6781800" y="3962400"/>
            <a:ext cx="1905000" cy="1938992"/>
          </a:xfrm>
          <a:prstGeom prst="rect">
            <a:avLst/>
          </a:prstGeom>
          <a:noFill/>
        </p:spPr>
        <p:txBody>
          <a:bodyPr wrap="square" rtlCol="0">
            <a:spAutoFit/>
          </a:bodyPr>
          <a:lstStyle/>
          <a:p>
            <a:r>
              <a:rPr lang="en-US" sz="2400" dirty="0" smtClean="0"/>
              <a:t>This diagram is taken from Sedra and Smith</a:t>
            </a:r>
            <a:endParaRPr lang="en-U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smtClean="0"/>
              <a:t>Super-Duper Diode</a:t>
            </a:r>
            <a:endParaRPr lang="en-US" dirty="0"/>
          </a:p>
        </p:txBody>
      </p:sp>
      <p:sp>
        <p:nvSpPr>
          <p:cNvPr id="3" name="Content Placeholder 2"/>
          <p:cNvSpPr>
            <a:spLocks noGrp="1"/>
          </p:cNvSpPr>
          <p:nvPr>
            <p:ph idx="1"/>
          </p:nvPr>
        </p:nvSpPr>
        <p:spPr>
          <a:xfrm>
            <a:off x="609600" y="914400"/>
            <a:ext cx="7772400" cy="1600200"/>
          </a:xfrm>
        </p:spPr>
        <p:txBody>
          <a:bodyPr/>
          <a:lstStyle/>
          <a:p>
            <a:r>
              <a:rPr lang="en-US" sz="2400" dirty="0" smtClean="0"/>
              <a:t>This is an improved version.  The diode D2 prevents the op amp from saturating when diode D1 is off.  This allows the circuit to respond to higher frequency inputs.</a:t>
            </a:r>
            <a:endParaRPr lang="en-US" sz="2400" dirty="0"/>
          </a:p>
        </p:txBody>
      </p:sp>
      <p:sp>
        <p:nvSpPr>
          <p:cNvPr id="7" name="TextBox 6"/>
          <p:cNvSpPr txBox="1"/>
          <p:nvPr/>
        </p:nvSpPr>
        <p:spPr>
          <a:xfrm>
            <a:off x="6781800" y="3962400"/>
            <a:ext cx="1905000" cy="1938992"/>
          </a:xfrm>
          <a:prstGeom prst="rect">
            <a:avLst/>
          </a:prstGeom>
          <a:noFill/>
        </p:spPr>
        <p:txBody>
          <a:bodyPr wrap="square" rtlCol="0">
            <a:spAutoFit/>
          </a:bodyPr>
          <a:lstStyle/>
          <a:p>
            <a:r>
              <a:rPr lang="en-US" sz="2400" dirty="0" smtClean="0"/>
              <a:t>This diagram is taken from Sedra and Smith</a:t>
            </a:r>
            <a:endParaRPr lang="en-US" sz="2400" dirty="0"/>
          </a:p>
        </p:txBody>
      </p:sp>
      <p:pic>
        <p:nvPicPr>
          <p:cNvPr id="8" name="Picture 7" descr="SuperDiode 003.png"/>
          <p:cNvPicPr>
            <a:picLocks noChangeAspect="1"/>
          </p:cNvPicPr>
          <p:nvPr/>
        </p:nvPicPr>
        <p:blipFill>
          <a:blip r:embed="rId2" cstate="print"/>
          <a:srcRect l="10269" t="48889" r="66809" b="27778"/>
          <a:stretch>
            <a:fillRect/>
          </a:stretch>
        </p:blipFill>
        <p:spPr>
          <a:xfrm rot="5400000">
            <a:off x="1197428" y="1698171"/>
            <a:ext cx="4082143" cy="57150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err="1" smtClean="0"/>
              <a:t>Astable</a:t>
            </a:r>
            <a:r>
              <a:rPr lang="en-US" dirty="0" smtClean="0"/>
              <a:t> </a:t>
            </a:r>
            <a:r>
              <a:rPr lang="en-US" dirty="0" err="1" smtClean="0"/>
              <a:t>Multivibrator</a:t>
            </a:r>
            <a:endParaRPr lang="en-US" dirty="0"/>
          </a:p>
        </p:txBody>
      </p:sp>
      <p:sp>
        <p:nvSpPr>
          <p:cNvPr id="3" name="Content Placeholder 2"/>
          <p:cNvSpPr>
            <a:spLocks noGrp="1"/>
          </p:cNvSpPr>
          <p:nvPr>
            <p:ph idx="1"/>
          </p:nvPr>
        </p:nvSpPr>
        <p:spPr>
          <a:xfrm>
            <a:off x="609600" y="914400"/>
            <a:ext cx="7772400" cy="1600200"/>
          </a:xfrm>
        </p:spPr>
        <p:txBody>
          <a:bodyPr/>
          <a:lstStyle/>
          <a:p>
            <a:r>
              <a:rPr lang="en-US" sz="2400" dirty="0" smtClean="0"/>
              <a:t>Here is a circuit that can produce a square wave output with no input.  Let’s analyze it.</a:t>
            </a:r>
            <a:endParaRPr lang="en-US" sz="2400" dirty="0"/>
          </a:p>
        </p:txBody>
      </p:sp>
      <p:sp>
        <p:nvSpPr>
          <p:cNvPr id="7" name="TextBox 6"/>
          <p:cNvSpPr txBox="1"/>
          <p:nvPr/>
        </p:nvSpPr>
        <p:spPr>
          <a:xfrm>
            <a:off x="5334000" y="3925165"/>
            <a:ext cx="3124200" cy="1938992"/>
          </a:xfrm>
          <a:prstGeom prst="rect">
            <a:avLst/>
          </a:prstGeom>
          <a:noFill/>
        </p:spPr>
        <p:txBody>
          <a:bodyPr wrap="square" rtlCol="0">
            <a:spAutoFit/>
          </a:bodyPr>
          <a:lstStyle/>
          <a:p>
            <a:r>
              <a:rPr lang="en-US" sz="2400" dirty="0" smtClean="0"/>
              <a:t>This diagram is taken from Sedra and Smith, 7</a:t>
            </a:r>
            <a:r>
              <a:rPr lang="en-US" sz="2400" baseline="30000" dirty="0" smtClean="0"/>
              <a:t>th</a:t>
            </a:r>
            <a:r>
              <a:rPr lang="en-US" sz="2400" dirty="0" smtClean="0"/>
              <a:t> Edition, Figure 18.26, page 1413</a:t>
            </a:r>
            <a:endParaRPr lang="en-US"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476" t="8450" r="28314" b="9380"/>
          <a:stretch/>
        </p:blipFill>
        <p:spPr>
          <a:xfrm rot="5400000">
            <a:off x="560606" y="1953994"/>
            <a:ext cx="4850220" cy="4447433"/>
          </a:xfrm>
          <a:prstGeom prst="rect">
            <a:avLst/>
          </a:prstGeom>
        </p:spPr>
      </p:pic>
      <p:sp>
        <p:nvSpPr>
          <p:cNvPr id="5" name="TextBox 4"/>
          <p:cNvSpPr txBox="1"/>
          <p:nvPr/>
        </p:nvSpPr>
        <p:spPr>
          <a:xfrm>
            <a:off x="5410200" y="1981200"/>
            <a:ext cx="3124200" cy="1015663"/>
          </a:xfrm>
          <a:prstGeom prst="rect">
            <a:avLst/>
          </a:prstGeom>
          <a:noFill/>
        </p:spPr>
        <p:txBody>
          <a:bodyPr wrap="square" rtlCol="0">
            <a:spAutoFit/>
          </a:bodyPr>
          <a:lstStyle/>
          <a:p>
            <a:r>
              <a:rPr lang="en-US" sz="2000" dirty="0" smtClean="0"/>
              <a:t>First question:  Does this op amp have negative feedback?</a:t>
            </a:r>
            <a:endParaRPr lang="en-US" sz="2000" dirty="0"/>
          </a:p>
        </p:txBody>
      </p:sp>
    </p:spTree>
    <p:extLst>
      <p:ext uri="{BB962C8B-B14F-4D97-AF65-F5344CB8AC3E}">
        <p14:creationId xmlns:p14="http://schemas.microsoft.com/office/powerpoint/2010/main" val="234437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68291" name="Rectangle 3"/>
          <p:cNvSpPr>
            <a:spLocks noGrp="1" noChangeArrowheads="1"/>
          </p:cNvSpPr>
          <p:nvPr>
            <p:ph type="body" idx="1"/>
          </p:nvPr>
        </p:nvSpPr>
        <p:spPr/>
        <p:txBody>
          <a:bodyPr/>
          <a:lstStyle/>
          <a:p>
            <a:r>
              <a:rPr lang="en-US">
                <a:cs typeface="Arial" pitchFamily="34" charset="0"/>
              </a:rPr>
              <a:t>Semiconductors have a valence of 4 - they form covalent bonds with each other.  With sufficient energy, an electron can break a bond, and we produce</a:t>
            </a:r>
            <a:endParaRPr lang="en-US">
              <a:latin typeface="New York" charset="0"/>
              <a:cs typeface="Times New Roman" pitchFamily="18" charset="0"/>
            </a:endParaRPr>
          </a:p>
          <a:p>
            <a:pPr lvl="1">
              <a:buFontTx/>
              <a:buNone/>
            </a:pPr>
            <a:r>
              <a:rPr lang="en-US">
                <a:cs typeface="Arial" pitchFamily="34" charset="0"/>
              </a:rPr>
              <a:t>	1)  a </a:t>
            </a:r>
            <a:r>
              <a:rPr lang="en-US" u="sng">
                <a:cs typeface="Arial" pitchFamily="34" charset="0"/>
              </a:rPr>
              <a:t>free electron</a:t>
            </a:r>
            <a:endParaRPr lang="en-US">
              <a:latin typeface="New York" charset="0"/>
              <a:cs typeface="Times New Roman" pitchFamily="18" charset="0"/>
            </a:endParaRPr>
          </a:p>
          <a:p>
            <a:pPr lvl="1">
              <a:buFontTx/>
              <a:buNone/>
            </a:pPr>
            <a:r>
              <a:rPr lang="en-US">
                <a:cs typeface="Arial" pitchFamily="34" charset="0"/>
              </a:rPr>
              <a:t>and</a:t>
            </a:r>
            <a:endParaRPr lang="en-US">
              <a:latin typeface="New York" charset="0"/>
              <a:cs typeface="Times New Roman" pitchFamily="18" charset="0"/>
            </a:endParaRPr>
          </a:p>
          <a:p>
            <a:pPr lvl="1">
              <a:buFontTx/>
              <a:buNone/>
            </a:pPr>
            <a:r>
              <a:rPr lang="en-US">
                <a:cs typeface="Arial" pitchFamily="34" charset="0"/>
              </a:rPr>
              <a:t>	2) a </a:t>
            </a:r>
            <a:r>
              <a:rPr lang="en-US" u="sng">
                <a:cs typeface="Arial" pitchFamily="34" charset="0"/>
              </a:rPr>
              <a:t>hole</a:t>
            </a:r>
            <a:r>
              <a:rPr lang="en-US">
                <a:cs typeface="Arial" pitchFamily="34" charset="0"/>
              </a:rPr>
              <a:t>.</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err="1" smtClean="0"/>
              <a:t>Astable</a:t>
            </a:r>
            <a:r>
              <a:rPr lang="en-US" dirty="0" smtClean="0"/>
              <a:t> </a:t>
            </a:r>
            <a:r>
              <a:rPr lang="en-US" dirty="0" err="1" smtClean="0"/>
              <a:t>Multivibrator</a:t>
            </a:r>
            <a:endParaRPr lang="en-US" dirty="0"/>
          </a:p>
        </p:txBody>
      </p:sp>
      <p:sp>
        <p:nvSpPr>
          <p:cNvPr id="7" name="TextBox 6"/>
          <p:cNvSpPr txBox="1"/>
          <p:nvPr/>
        </p:nvSpPr>
        <p:spPr>
          <a:xfrm>
            <a:off x="3658666" y="5442259"/>
            <a:ext cx="4724400" cy="1200329"/>
          </a:xfrm>
          <a:prstGeom prst="rect">
            <a:avLst/>
          </a:prstGeom>
          <a:noFill/>
        </p:spPr>
        <p:txBody>
          <a:bodyPr wrap="square" rtlCol="0">
            <a:spAutoFit/>
          </a:bodyPr>
          <a:lstStyle/>
          <a:p>
            <a:r>
              <a:rPr lang="en-US" sz="2400" dirty="0" smtClean="0"/>
              <a:t>This diagram is taken from Sedra and Smith, 7</a:t>
            </a:r>
            <a:r>
              <a:rPr lang="en-US" sz="2400" baseline="30000" dirty="0" smtClean="0"/>
              <a:t>th</a:t>
            </a:r>
            <a:r>
              <a:rPr lang="en-US" sz="2400" dirty="0" smtClean="0"/>
              <a:t> Edition, Figure 18.26, page 1413</a:t>
            </a:r>
            <a:endParaRPr lang="en-US" sz="2400" dirty="0"/>
          </a:p>
        </p:txBody>
      </p:sp>
      <p:sp>
        <p:nvSpPr>
          <p:cNvPr id="5" name="TextBox 4"/>
          <p:cNvSpPr txBox="1"/>
          <p:nvPr/>
        </p:nvSpPr>
        <p:spPr>
          <a:xfrm>
            <a:off x="4017334" y="917944"/>
            <a:ext cx="4669466" cy="4524315"/>
          </a:xfrm>
          <a:prstGeom prst="rect">
            <a:avLst/>
          </a:prstGeom>
          <a:noFill/>
        </p:spPr>
        <p:txBody>
          <a:bodyPr wrap="square" rtlCol="0">
            <a:spAutoFit/>
          </a:bodyPr>
          <a:lstStyle/>
          <a:p>
            <a:r>
              <a:rPr lang="en-US" sz="2400" dirty="0" smtClean="0"/>
              <a:t>The output voltage </a:t>
            </a:r>
            <a:r>
              <a:rPr lang="en-US" sz="2400" i="1" dirty="0" err="1" smtClean="0">
                <a:latin typeface="Times New Roman" panose="02020603050405020304" pitchFamily="18" charset="0"/>
                <a:cs typeface="Times New Roman" panose="02020603050405020304" pitchFamily="18" charset="0"/>
              </a:rPr>
              <a:t>v</a:t>
            </a:r>
            <a:r>
              <a:rPr lang="en-US" sz="2400" i="1" baseline="-25000" dirty="0" err="1" smtClean="0">
                <a:latin typeface="Times New Roman" panose="02020603050405020304" pitchFamily="18" charset="0"/>
                <a:cs typeface="Times New Roman" panose="02020603050405020304" pitchFamily="18" charset="0"/>
              </a:rPr>
              <a:t>O</a:t>
            </a:r>
            <a:r>
              <a:rPr lang="en-US" sz="2400" dirty="0" smtClean="0"/>
              <a:t> is a square wave.  </a:t>
            </a:r>
          </a:p>
          <a:p>
            <a:r>
              <a:rPr lang="en-US" sz="2400" dirty="0" smtClean="0"/>
              <a:t>The non-inverting input is a voltage divider away from that output voltage.</a:t>
            </a:r>
          </a:p>
          <a:p>
            <a:r>
              <a:rPr lang="en-US" sz="2400" dirty="0" smtClean="0"/>
              <a:t>The inverting input is always chasing the output, but can only change exponentially because of the capacitor. </a:t>
            </a:r>
            <a:r>
              <a:rPr lang="en-US" sz="2400" dirty="0"/>
              <a:t> </a:t>
            </a:r>
            <a:r>
              <a:rPr lang="en-US" sz="2400" dirty="0" smtClean="0"/>
              <a:t>It is a first-order step response, with a periodically changing source voltage, which is the output.</a:t>
            </a:r>
            <a:endParaRPr lang="en-US" sz="24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1938" b="9224"/>
          <a:stretch/>
        </p:blipFill>
        <p:spPr>
          <a:xfrm rot="5400000">
            <a:off x="-583373" y="2259773"/>
            <a:ext cx="5562602" cy="2871856"/>
          </a:xfrm>
          <a:prstGeom prst="rect">
            <a:avLst/>
          </a:prstGeom>
        </p:spPr>
      </p:pic>
    </p:spTree>
    <p:extLst>
      <p:ext uri="{BB962C8B-B14F-4D97-AF65-F5344CB8AC3E}">
        <p14:creationId xmlns:p14="http://schemas.microsoft.com/office/powerpoint/2010/main" val="40236938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2438400" y="0"/>
            <a:ext cx="6477000" cy="762000"/>
          </a:xfrm>
        </p:spPr>
        <p:txBody>
          <a:bodyPr/>
          <a:lstStyle/>
          <a:p>
            <a:r>
              <a:rPr lang="en-US" sz="3200" u="sng"/>
              <a:t>Rectifier Circuits</a:t>
            </a:r>
          </a:p>
        </p:txBody>
      </p:sp>
      <p:sp>
        <p:nvSpPr>
          <p:cNvPr id="329731" name="Rectangle 3"/>
          <p:cNvSpPr>
            <a:spLocks noGrp="1" noChangeArrowheads="1"/>
          </p:cNvSpPr>
          <p:nvPr>
            <p:ph type="body" idx="1"/>
          </p:nvPr>
        </p:nvSpPr>
        <p:spPr>
          <a:xfrm>
            <a:off x="304800" y="1143000"/>
            <a:ext cx="8610600" cy="3657600"/>
          </a:xfrm>
        </p:spPr>
        <p:txBody>
          <a:bodyPr/>
          <a:lstStyle/>
          <a:p>
            <a:pPr>
              <a:lnSpc>
                <a:spcPct val="90000"/>
              </a:lnSpc>
            </a:pPr>
            <a:r>
              <a:rPr lang="en-US" sz="2800">
                <a:cs typeface="Times New Roman" pitchFamily="18" charset="0"/>
              </a:rPr>
              <a:t>	Thus far, we have considered only analysis for constant voltages.  What if the input for a circuit is not a constant?  </a:t>
            </a:r>
          </a:p>
          <a:p>
            <a:pPr>
              <a:lnSpc>
                <a:spcPct val="90000"/>
              </a:lnSpc>
            </a:pPr>
            <a:r>
              <a:rPr lang="en-US" sz="2800">
                <a:cs typeface="Times New Roman" pitchFamily="18" charset="0"/>
              </a:rPr>
              <a:t>	Conceptually, we need to apply the same analysis, an infinite number of times.  Practically, of course, this would take a long time.  </a:t>
            </a:r>
          </a:p>
          <a:p>
            <a:pPr>
              <a:lnSpc>
                <a:spcPct val="90000"/>
              </a:lnSpc>
            </a:pPr>
            <a:r>
              <a:rPr lang="en-US" sz="2800">
                <a:cs typeface="Times New Roman" pitchFamily="18" charset="0"/>
              </a:rPr>
              <a:t>	Instead, we need to use some insight.  Take the case of the circuit called the half-wave rectifier.  </a:t>
            </a:r>
          </a:p>
        </p:txBody>
      </p:sp>
      <p:pic>
        <p:nvPicPr>
          <p:cNvPr id="329734" name="Picture 6"/>
          <p:cNvPicPr>
            <a:picLocks noChangeAspect="1" noChangeArrowheads="1"/>
          </p:cNvPicPr>
          <p:nvPr/>
        </p:nvPicPr>
        <p:blipFill>
          <a:blip r:embed="rId2" cstate="print"/>
          <a:srcRect b="78246"/>
          <a:stretch>
            <a:fillRect/>
          </a:stretch>
        </p:blipFill>
        <p:spPr bwMode="auto">
          <a:xfrm>
            <a:off x="1828800" y="4419600"/>
            <a:ext cx="5286375" cy="1995488"/>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2438400" y="0"/>
            <a:ext cx="6477000" cy="762000"/>
          </a:xfrm>
        </p:spPr>
        <p:txBody>
          <a:bodyPr/>
          <a:lstStyle/>
          <a:p>
            <a:r>
              <a:rPr lang="en-US" sz="3200" u="sng"/>
              <a:t>Half-Wave Rectifier</a:t>
            </a:r>
          </a:p>
        </p:txBody>
      </p:sp>
      <p:sp>
        <p:nvSpPr>
          <p:cNvPr id="330755" name="Rectangle 3"/>
          <p:cNvSpPr>
            <a:spLocks noGrp="1" noChangeArrowheads="1"/>
          </p:cNvSpPr>
          <p:nvPr>
            <p:ph type="body" idx="1"/>
          </p:nvPr>
        </p:nvSpPr>
        <p:spPr>
          <a:xfrm>
            <a:off x="304800" y="914400"/>
            <a:ext cx="8610600" cy="3657600"/>
          </a:xfrm>
        </p:spPr>
        <p:txBody>
          <a:bodyPr/>
          <a:lstStyle/>
          <a:p>
            <a:pPr>
              <a:lnSpc>
                <a:spcPct val="90000"/>
              </a:lnSpc>
            </a:pPr>
            <a:r>
              <a:rPr lang="en-US">
                <a:cs typeface="Times New Roman" pitchFamily="18" charset="0"/>
              </a:rPr>
              <a:t>	Let’s analyze this circuit, using our ECE3455 Piecewise Linear Diode Model, with </a:t>
            </a:r>
            <a:r>
              <a:rPr lang="en-US" i="1">
                <a:cs typeface="Times New Roman" pitchFamily="18" charset="0"/>
              </a:rPr>
              <a:t>I</a:t>
            </a:r>
            <a:r>
              <a:rPr lang="en-US" i="1" baseline="-25000">
                <a:cs typeface="Times New Roman" pitchFamily="18" charset="0"/>
              </a:rPr>
              <a:t>S </a:t>
            </a:r>
            <a:r>
              <a:rPr lang="en-US">
                <a:cs typeface="Times New Roman" pitchFamily="18" charset="0"/>
              </a:rPr>
              <a:t>= 0, </a:t>
            </a:r>
            <a:r>
              <a:rPr lang="en-US" i="1">
                <a:cs typeface="Times New Roman" pitchFamily="18" charset="0"/>
              </a:rPr>
              <a:t>V</a:t>
            </a:r>
            <a:r>
              <a:rPr lang="en-US" i="1" baseline="-25000">
                <a:cs typeface="Times New Roman" pitchFamily="18" charset="0"/>
              </a:rPr>
              <a:t>f </a:t>
            </a:r>
            <a:r>
              <a:rPr lang="en-US">
                <a:cs typeface="Times New Roman" pitchFamily="18" charset="0"/>
              </a:rPr>
              <a:t>= 0.7[V] and  </a:t>
            </a:r>
            <a:r>
              <a:rPr lang="en-US" i="1">
                <a:cs typeface="Times New Roman" pitchFamily="18" charset="0"/>
              </a:rPr>
              <a:t>r</a:t>
            </a:r>
            <a:r>
              <a:rPr lang="en-US" i="1" baseline="-25000">
                <a:cs typeface="Times New Roman" pitchFamily="18" charset="0"/>
              </a:rPr>
              <a:t>d </a:t>
            </a:r>
            <a:r>
              <a:rPr lang="en-US">
                <a:cs typeface="Times New Roman" pitchFamily="18" charset="0"/>
              </a:rPr>
              <a:t>= 0.  </a:t>
            </a:r>
          </a:p>
          <a:p>
            <a:pPr>
              <a:lnSpc>
                <a:spcPct val="90000"/>
              </a:lnSpc>
            </a:pPr>
            <a:r>
              <a:rPr lang="en-US">
                <a:cs typeface="Times New Roman" pitchFamily="18" charset="0"/>
              </a:rPr>
              <a:t>	For </a:t>
            </a:r>
            <a:r>
              <a:rPr lang="en-US" i="1">
                <a:latin typeface="Times New Roman" pitchFamily="18" charset="0"/>
                <a:cs typeface="Times New Roman" pitchFamily="18" charset="0"/>
              </a:rPr>
              <a:t>v</a:t>
            </a:r>
            <a:r>
              <a:rPr lang="en-US" i="1" baseline="-30000">
                <a:latin typeface="Times New Roman" pitchFamily="18" charset="0"/>
                <a:cs typeface="Times New Roman" pitchFamily="18" charset="0"/>
              </a:rPr>
              <a:t>s</a:t>
            </a:r>
            <a:r>
              <a:rPr lang="en-US">
                <a:cs typeface="Times New Roman" pitchFamily="18" charset="0"/>
              </a:rPr>
              <a:t> &gt; </a:t>
            </a:r>
            <a:r>
              <a:rPr lang="en-US" i="1">
                <a:cs typeface="Times New Roman" pitchFamily="18" charset="0"/>
              </a:rPr>
              <a:t>V</a:t>
            </a:r>
            <a:r>
              <a:rPr lang="en-US" i="1" baseline="-25000">
                <a:cs typeface="Times New Roman" pitchFamily="18" charset="0"/>
              </a:rPr>
              <a:t>f</a:t>
            </a:r>
            <a:r>
              <a:rPr lang="en-US">
                <a:cs typeface="Times New Roman" pitchFamily="18" charset="0"/>
              </a:rPr>
              <a:t>, the diode will turn on, and the output </a:t>
            </a:r>
            <a:r>
              <a:rPr lang="en-US" i="1">
                <a:latin typeface="Times New Roman" pitchFamily="18" charset="0"/>
                <a:cs typeface="Times New Roman" pitchFamily="18" charset="0"/>
              </a:rPr>
              <a:t>v</a:t>
            </a:r>
            <a:r>
              <a:rPr lang="en-US" i="1" baseline="-30000">
                <a:latin typeface="Times New Roman" pitchFamily="18" charset="0"/>
                <a:cs typeface="Times New Roman" pitchFamily="18" charset="0"/>
              </a:rPr>
              <a:t>o</a:t>
            </a:r>
            <a:r>
              <a:rPr lang="en-US" i="1">
                <a:latin typeface="Times New Roman" pitchFamily="18" charset="0"/>
                <a:cs typeface="Times New Roman" pitchFamily="18" charset="0"/>
              </a:rPr>
              <a:t>(t)</a:t>
            </a:r>
            <a:r>
              <a:rPr lang="en-US">
                <a:cs typeface="Times New Roman" pitchFamily="18" charset="0"/>
              </a:rPr>
              <a:t> will be just </a:t>
            </a:r>
            <a:r>
              <a:rPr lang="en-US" i="1">
                <a:cs typeface="Times New Roman" pitchFamily="18" charset="0"/>
              </a:rPr>
              <a:t>V</a:t>
            </a:r>
            <a:r>
              <a:rPr lang="en-US" i="1" baseline="-25000">
                <a:cs typeface="Times New Roman" pitchFamily="18" charset="0"/>
              </a:rPr>
              <a:t>f</a:t>
            </a:r>
            <a:r>
              <a:rPr lang="en-US">
                <a:cs typeface="Times New Roman" pitchFamily="18" charset="0"/>
              </a:rPr>
              <a:t> less than the input.  </a:t>
            </a:r>
          </a:p>
          <a:p>
            <a:pPr>
              <a:lnSpc>
                <a:spcPct val="90000"/>
              </a:lnSpc>
            </a:pPr>
            <a:r>
              <a:rPr lang="en-US">
                <a:cs typeface="Times New Roman" pitchFamily="18" charset="0"/>
              </a:rPr>
              <a:t>	For </a:t>
            </a:r>
            <a:r>
              <a:rPr lang="en-US" i="1">
                <a:latin typeface="Times New Roman" pitchFamily="18" charset="0"/>
                <a:cs typeface="Times New Roman" pitchFamily="18" charset="0"/>
              </a:rPr>
              <a:t>v</a:t>
            </a:r>
            <a:r>
              <a:rPr lang="en-US" i="1" baseline="-30000">
                <a:latin typeface="Times New Roman" pitchFamily="18" charset="0"/>
                <a:cs typeface="Times New Roman" pitchFamily="18" charset="0"/>
              </a:rPr>
              <a:t>s</a:t>
            </a:r>
            <a:r>
              <a:rPr lang="en-US">
                <a:cs typeface="Times New Roman" pitchFamily="18" charset="0"/>
              </a:rPr>
              <a:t> &lt; </a:t>
            </a:r>
            <a:r>
              <a:rPr lang="en-US" i="1">
                <a:cs typeface="Times New Roman" pitchFamily="18" charset="0"/>
              </a:rPr>
              <a:t>V</a:t>
            </a:r>
            <a:r>
              <a:rPr lang="en-US" i="1" baseline="-25000">
                <a:cs typeface="Times New Roman" pitchFamily="18" charset="0"/>
              </a:rPr>
              <a:t>f</a:t>
            </a:r>
            <a:r>
              <a:rPr lang="en-US">
                <a:cs typeface="Times New Roman" pitchFamily="18" charset="0"/>
              </a:rPr>
              <a:t>, the diode will turn off, and the output </a:t>
            </a:r>
            <a:r>
              <a:rPr lang="en-US" i="1">
                <a:latin typeface="Times New Roman" pitchFamily="18" charset="0"/>
                <a:cs typeface="Times New Roman" pitchFamily="18" charset="0"/>
              </a:rPr>
              <a:t>v</a:t>
            </a:r>
            <a:r>
              <a:rPr lang="en-US" i="1" baseline="-30000">
                <a:latin typeface="Times New Roman" pitchFamily="18" charset="0"/>
                <a:cs typeface="Times New Roman" pitchFamily="18" charset="0"/>
              </a:rPr>
              <a:t>o</a:t>
            </a:r>
            <a:r>
              <a:rPr lang="en-US" i="1">
                <a:latin typeface="Times New Roman" pitchFamily="18" charset="0"/>
                <a:cs typeface="Times New Roman" pitchFamily="18" charset="0"/>
              </a:rPr>
              <a:t>(t)</a:t>
            </a:r>
            <a:r>
              <a:rPr lang="en-US">
                <a:cs typeface="Times New Roman" pitchFamily="18" charset="0"/>
              </a:rPr>
              <a:t> will be zero.   </a:t>
            </a:r>
          </a:p>
        </p:txBody>
      </p:sp>
      <p:pic>
        <p:nvPicPr>
          <p:cNvPr id="330759" name="Picture 7"/>
          <p:cNvPicPr>
            <a:picLocks noChangeAspect="1" noChangeArrowheads="1"/>
          </p:cNvPicPr>
          <p:nvPr/>
        </p:nvPicPr>
        <p:blipFill>
          <a:blip r:embed="rId2" cstate="print"/>
          <a:srcRect b="78246"/>
          <a:stretch>
            <a:fillRect/>
          </a:stretch>
        </p:blipFill>
        <p:spPr bwMode="auto">
          <a:xfrm>
            <a:off x="1828800" y="4419600"/>
            <a:ext cx="5286375" cy="1995488"/>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381000" y="838200"/>
            <a:ext cx="4419600" cy="990600"/>
          </a:xfrm>
        </p:spPr>
        <p:txBody>
          <a:bodyPr/>
          <a:lstStyle/>
          <a:p>
            <a:r>
              <a:rPr lang="en-US" sz="3200" u="sng"/>
              <a:t>Half-Wave Rectifier Analysis</a:t>
            </a:r>
          </a:p>
        </p:txBody>
      </p:sp>
      <p:sp>
        <p:nvSpPr>
          <p:cNvPr id="343043" name="Rectangle 3"/>
          <p:cNvSpPr>
            <a:spLocks noGrp="1" noChangeArrowheads="1"/>
          </p:cNvSpPr>
          <p:nvPr>
            <p:ph type="body" idx="1"/>
          </p:nvPr>
        </p:nvSpPr>
        <p:spPr>
          <a:xfrm>
            <a:off x="304800" y="1828800"/>
            <a:ext cx="4800600" cy="4648200"/>
          </a:xfrm>
        </p:spPr>
        <p:txBody>
          <a:bodyPr/>
          <a:lstStyle/>
          <a:p>
            <a:r>
              <a:rPr lang="en-US" sz="2800">
                <a:cs typeface="Times New Roman" pitchFamily="18" charset="0"/>
              </a:rPr>
              <a:t>		For </a:t>
            </a:r>
            <a:r>
              <a:rPr lang="en-US" sz="2800" i="1">
                <a:latin typeface="Times New Roman" pitchFamily="18" charset="0"/>
                <a:cs typeface="Times New Roman" pitchFamily="18" charset="0"/>
              </a:rPr>
              <a:t>v</a:t>
            </a:r>
            <a:r>
              <a:rPr lang="en-US" sz="2800" i="1" baseline="-30000">
                <a:latin typeface="Times New Roman" pitchFamily="18" charset="0"/>
                <a:cs typeface="Times New Roman" pitchFamily="18" charset="0"/>
              </a:rPr>
              <a:t>s</a:t>
            </a:r>
            <a:r>
              <a:rPr lang="en-US" sz="2800">
                <a:cs typeface="Times New Roman" pitchFamily="18" charset="0"/>
              </a:rPr>
              <a:t> &gt; </a:t>
            </a:r>
            <a:r>
              <a:rPr lang="en-US" sz="2800" i="1">
                <a:cs typeface="Times New Roman" pitchFamily="18" charset="0"/>
              </a:rPr>
              <a:t>V</a:t>
            </a:r>
            <a:r>
              <a:rPr lang="en-US" sz="2800" i="1" baseline="-25000">
                <a:cs typeface="Times New Roman" pitchFamily="18" charset="0"/>
              </a:rPr>
              <a:t>f</a:t>
            </a:r>
            <a:r>
              <a:rPr lang="en-US" sz="2800">
                <a:cs typeface="Times New Roman" pitchFamily="18" charset="0"/>
              </a:rPr>
              <a:t>, the diode will turn on, and the output </a:t>
            </a:r>
            <a:r>
              <a:rPr lang="en-US" sz="2800" i="1">
                <a:latin typeface="Times New Roman" pitchFamily="18" charset="0"/>
                <a:cs typeface="Times New Roman" pitchFamily="18" charset="0"/>
              </a:rPr>
              <a:t>v</a:t>
            </a:r>
            <a:r>
              <a:rPr lang="en-US" sz="2800" i="1" baseline="-30000">
                <a:latin typeface="Times New Roman" pitchFamily="18" charset="0"/>
                <a:cs typeface="Times New Roman" pitchFamily="18" charset="0"/>
              </a:rPr>
              <a:t>o</a:t>
            </a:r>
            <a:r>
              <a:rPr lang="en-US" sz="2800" i="1">
                <a:latin typeface="Times New Roman" pitchFamily="18" charset="0"/>
                <a:cs typeface="Times New Roman" pitchFamily="18" charset="0"/>
              </a:rPr>
              <a:t>(t)</a:t>
            </a:r>
            <a:r>
              <a:rPr lang="en-US" sz="2800">
                <a:cs typeface="Times New Roman" pitchFamily="18" charset="0"/>
              </a:rPr>
              <a:t> will be just </a:t>
            </a:r>
            <a:r>
              <a:rPr lang="en-US" sz="2800" i="1">
                <a:cs typeface="Times New Roman" pitchFamily="18" charset="0"/>
              </a:rPr>
              <a:t>V</a:t>
            </a:r>
            <a:r>
              <a:rPr lang="en-US" sz="2800" i="1" baseline="-25000">
                <a:cs typeface="Times New Roman" pitchFamily="18" charset="0"/>
              </a:rPr>
              <a:t>f</a:t>
            </a:r>
            <a:r>
              <a:rPr lang="en-US" sz="2800">
                <a:cs typeface="Times New Roman" pitchFamily="18" charset="0"/>
              </a:rPr>
              <a:t> less than the input. This diagram assumes </a:t>
            </a:r>
            <a:br>
              <a:rPr lang="en-US" sz="2800">
                <a:cs typeface="Times New Roman" pitchFamily="18" charset="0"/>
              </a:rPr>
            </a:br>
            <a:r>
              <a:rPr lang="en-US" sz="2800" i="1">
                <a:cs typeface="Times New Roman" pitchFamily="18" charset="0"/>
              </a:rPr>
              <a:t>V</a:t>
            </a:r>
            <a:r>
              <a:rPr lang="en-US" sz="2800" i="1" baseline="-25000">
                <a:cs typeface="Times New Roman" pitchFamily="18" charset="0"/>
              </a:rPr>
              <a:t>f</a:t>
            </a:r>
            <a:r>
              <a:rPr lang="en-US" sz="2800">
                <a:cs typeface="Times New Roman" pitchFamily="18" charset="0"/>
              </a:rPr>
              <a:t> = 0.7[V]. </a:t>
            </a:r>
          </a:p>
          <a:p>
            <a:r>
              <a:rPr lang="en-US" sz="2800">
                <a:cs typeface="Times New Roman" pitchFamily="18" charset="0"/>
              </a:rPr>
              <a:t>	For </a:t>
            </a:r>
            <a:r>
              <a:rPr lang="en-US" sz="2800" i="1">
                <a:latin typeface="Times New Roman" pitchFamily="18" charset="0"/>
                <a:cs typeface="Times New Roman" pitchFamily="18" charset="0"/>
              </a:rPr>
              <a:t>v</a:t>
            </a:r>
            <a:r>
              <a:rPr lang="en-US" sz="2800" i="1" baseline="-30000">
                <a:latin typeface="Times New Roman" pitchFamily="18" charset="0"/>
                <a:cs typeface="Times New Roman" pitchFamily="18" charset="0"/>
              </a:rPr>
              <a:t>s</a:t>
            </a:r>
            <a:r>
              <a:rPr lang="en-US" sz="2800">
                <a:cs typeface="Times New Roman" pitchFamily="18" charset="0"/>
              </a:rPr>
              <a:t> &lt; </a:t>
            </a:r>
            <a:r>
              <a:rPr lang="en-US" sz="2800" i="1">
                <a:cs typeface="Times New Roman" pitchFamily="18" charset="0"/>
              </a:rPr>
              <a:t>V</a:t>
            </a:r>
            <a:r>
              <a:rPr lang="en-US" sz="2800" i="1" baseline="-25000">
                <a:cs typeface="Times New Roman" pitchFamily="18" charset="0"/>
              </a:rPr>
              <a:t>f</a:t>
            </a:r>
            <a:r>
              <a:rPr lang="en-US" sz="2800">
                <a:cs typeface="Times New Roman" pitchFamily="18" charset="0"/>
              </a:rPr>
              <a:t>, the diode will turn off, and the output </a:t>
            </a:r>
            <a:r>
              <a:rPr lang="en-US" sz="2800" i="1">
                <a:latin typeface="Times New Roman" pitchFamily="18" charset="0"/>
                <a:cs typeface="Times New Roman" pitchFamily="18" charset="0"/>
              </a:rPr>
              <a:t>v</a:t>
            </a:r>
            <a:r>
              <a:rPr lang="en-US" sz="2800" i="1" baseline="-30000">
                <a:latin typeface="Times New Roman" pitchFamily="18" charset="0"/>
                <a:cs typeface="Times New Roman" pitchFamily="18" charset="0"/>
              </a:rPr>
              <a:t>o</a:t>
            </a:r>
            <a:r>
              <a:rPr lang="en-US" sz="2800" i="1">
                <a:latin typeface="Times New Roman" pitchFamily="18" charset="0"/>
                <a:cs typeface="Times New Roman" pitchFamily="18" charset="0"/>
              </a:rPr>
              <a:t>(t)</a:t>
            </a:r>
            <a:r>
              <a:rPr lang="en-US" sz="2800">
                <a:cs typeface="Times New Roman" pitchFamily="18" charset="0"/>
              </a:rPr>
              <a:t> will be zero.   </a:t>
            </a:r>
          </a:p>
        </p:txBody>
      </p:sp>
      <p:pic>
        <p:nvPicPr>
          <p:cNvPr id="343045" name="Picture 5"/>
          <p:cNvPicPr>
            <a:picLocks noChangeAspect="1" noChangeArrowheads="1"/>
          </p:cNvPicPr>
          <p:nvPr/>
        </p:nvPicPr>
        <p:blipFill>
          <a:blip r:embed="rId2" cstate="print"/>
          <a:srcRect/>
          <a:stretch>
            <a:fillRect/>
          </a:stretch>
        </p:blipFill>
        <p:spPr bwMode="auto">
          <a:xfrm>
            <a:off x="5257800" y="228600"/>
            <a:ext cx="3697288" cy="6415088"/>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762000" y="685800"/>
            <a:ext cx="3962400" cy="1143000"/>
          </a:xfrm>
        </p:spPr>
        <p:txBody>
          <a:bodyPr/>
          <a:lstStyle/>
          <a:p>
            <a:r>
              <a:rPr lang="en-US" sz="3200" u="sng"/>
              <a:t>Half-Wave Rectifier Analysis</a:t>
            </a:r>
          </a:p>
        </p:txBody>
      </p:sp>
      <p:sp>
        <p:nvSpPr>
          <p:cNvPr id="332803" name="Rectangle 3"/>
          <p:cNvSpPr>
            <a:spLocks noGrp="1" noChangeArrowheads="1"/>
          </p:cNvSpPr>
          <p:nvPr>
            <p:ph type="body" idx="1"/>
          </p:nvPr>
        </p:nvSpPr>
        <p:spPr>
          <a:xfrm>
            <a:off x="152400" y="1828800"/>
            <a:ext cx="4953000" cy="4648200"/>
          </a:xfrm>
        </p:spPr>
        <p:txBody>
          <a:bodyPr/>
          <a:lstStyle/>
          <a:p>
            <a:pPr>
              <a:buFontTx/>
              <a:buNone/>
            </a:pPr>
            <a:r>
              <a:rPr lang="en-US" sz="2400">
                <a:cs typeface="Times New Roman" pitchFamily="18" charset="0"/>
              </a:rPr>
              <a:t>	The output waveform looks very much like the input, but only the positive part goes through.  If we think of positive voltage as what we want, the part that is “right”, then we say that the voltage has been “rectified”.  This circuit is called a </a:t>
            </a:r>
            <a:r>
              <a:rPr lang="en-US" sz="2400" u="sng">
                <a:cs typeface="Times New Roman" pitchFamily="18" charset="0"/>
              </a:rPr>
              <a:t>rectifier</a:t>
            </a:r>
            <a:r>
              <a:rPr lang="en-US" sz="2400">
                <a:cs typeface="Times New Roman" pitchFamily="18" charset="0"/>
              </a:rPr>
              <a:t>.  Notice that only half of the circuit gets to the output.  We call this circuit a </a:t>
            </a:r>
            <a:r>
              <a:rPr lang="en-US" sz="2400" u="sng">
                <a:cs typeface="Times New Roman" pitchFamily="18" charset="0"/>
              </a:rPr>
              <a:t>half-wave rectifier</a:t>
            </a:r>
            <a:r>
              <a:rPr lang="en-US" sz="2400">
                <a:cs typeface="Times New Roman" pitchFamily="18" charset="0"/>
              </a:rPr>
              <a:t>. </a:t>
            </a:r>
          </a:p>
        </p:txBody>
      </p:sp>
      <p:pic>
        <p:nvPicPr>
          <p:cNvPr id="332805" name="Picture 5"/>
          <p:cNvPicPr>
            <a:picLocks noChangeAspect="1" noChangeArrowheads="1"/>
          </p:cNvPicPr>
          <p:nvPr/>
        </p:nvPicPr>
        <p:blipFill>
          <a:blip r:embed="rId2" cstate="print"/>
          <a:srcRect/>
          <a:stretch>
            <a:fillRect/>
          </a:stretch>
        </p:blipFill>
        <p:spPr bwMode="auto">
          <a:xfrm>
            <a:off x="5278438" y="152400"/>
            <a:ext cx="3697287" cy="6415088"/>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438400" y="0"/>
            <a:ext cx="6477000" cy="762000"/>
          </a:xfrm>
        </p:spPr>
        <p:txBody>
          <a:bodyPr/>
          <a:lstStyle/>
          <a:p>
            <a:r>
              <a:rPr lang="en-US" sz="3200" u="sng"/>
              <a:t>Full-Wave Rectifier</a:t>
            </a:r>
          </a:p>
        </p:txBody>
      </p:sp>
      <p:sp>
        <p:nvSpPr>
          <p:cNvPr id="333827" name="Rectangle 3"/>
          <p:cNvSpPr>
            <a:spLocks noGrp="1" noChangeArrowheads="1"/>
          </p:cNvSpPr>
          <p:nvPr>
            <p:ph type="body" idx="1"/>
          </p:nvPr>
        </p:nvSpPr>
        <p:spPr>
          <a:xfrm>
            <a:off x="304800" y="914400"/>
            <a:ext cx="8610600" cy="1524000"/>
          </a:xfrm>
        </p:spPr>
        <p:txBody>
          <a:bodyPr/>
          <a:lstStyle/>
          <a:p>
            <a:r>
              <a:rPr lang="en-US" sz="2400">
                <a:cs typeface="Times New Roman" pitchFamily="18" charset="0"/>
              </a:rPr>
              <a:t>	The </a:t>
            </a:r>
            <a:r>
              <a:rPr lang="en-US" sz="2400" u="sng">
                <a:cs typeface="Times New Roman" pitchFamily="18" charset="0"/>
              </a:rPr>
              <a:t>bridge rectifier</a:t>
            </a:r>
            <a:r>
              <a:rPr lang="en-US" sz="2400">
                <a:cs typeface="Times New Roman" pitchFamily="18" charset="0"/>
              </a:rPr>
              <a:t> is a circuit which is also called a </a:t>
            </a:r>
            <a:r>
              <a:rPr lang="en-US" sz="2400" u="sng">
                <a:cs typeface="Times New Roman" pitchFamily="18" charset="0"/>
              </a:rPr>
              <a:t>full-wave rectifier</a:t>
            </a:r>
            <a:r>
              <a:rPr lang="en-US" sz="2400">
                <a:cs typeface="Times New Roman" pitchFamily="18" charset="0"/>
              </a:rPr>
              <a:t>.  Essentially, this means that both halves of the input go through the output, but with the same polarity.   </a:t>
            </a:r>
          </a:p>
        </p:txBody>
      </p:sp>
      <p:pic>
        <p:nvPicPr>
          <p:cNvPr id="333829" name="Picture 5"/>
          <p:cNvPicPr>
            <a:picLocks noChangeAspect="1" noChangeArrowheads="1"/>
          </p:cNvPicPr>
          <p:nvPr/>
        </p:nvPicPr>
        <p:blipFill>
          <a:blip r:embed="rId2" cstate="print"/>
          <a:srcRect/>
          <a:stretch>
            <a:fillRect/>
          </a:stretch>
        </p:blipFill>
        <p:spPr bwMode="auto">
          <a:xfrm>
            <a:off x="1219200" y="2143125"/>
            <a:ext cx="7620000" cy="447675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2438400" y="0"/>
            <a:ext cx="6477000" cy="762000"/>
          </a:xfrm>
        </p:spPr>
        <p:txBody>
          <a:bodyPr/>
          <a:lstStyle/>
          <a:p>
            <a:r>
              <a:rPr lang="en-US" sz="3200" u="sng"/>
              <a:t>Full-Wave Rectifier, Analysis 1</a:t>
            </a:r>
          </a:p>
        </p:txBody>
      </p:sp>
      <p:sp>
        <p:nvSpPr>
          <p:cNvPr id="334851" name="Rectangle 3"/>
          <p:cNvSpPr>
            <a:spLocks noGrp="1" noChangeArrowheads="1"/>
          </p:cNvSpPr>
          <p:nvPr>
            <p:ph type="body" idx="1"/>
          </p:nvPr>
        </p:nvSpPr>
        <p:spPr>
          <a:xfrm>
            <a:off x="304800" y="914400"/>
            <a:ext cx="8610600" cy="1524000"/>
          </a:xfrm>
        </p:spPr>
        <p:txBody>
          <a:bodyPr/>
          <a:lstStyle/>
          <a:p>
            <a:r>
              <a:rPr lang="en-US" sz="2400">
                <a:cs typeface="Times New Roman" pitchFamily="18" charset="0"/>
              </a:rPr>
              <a:t>	In this circuit, the load voltage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L</a:t>
            </a:r>
            <a:r>
              <a:rPr lang="en-US" sz="2400">
                <a:cs typeface="Times New Roman" pitchFamily="18" charset="0"/>
              </a:rPr>
              <a:t> is positive for all values of the input.  The output is driven for both half-cycles of the input.  Thus, it is called a full-wave rectifier.   </a:t>
            </a:r>
          </a:p>
        </p:txBody>
      </p:sp>
      <p:pic>
        <p:nvPicPr>
          <p:cNvPr id="334853" name="Picture 5"/>
          <p:cNvPicPr>
            <a:picLocks noChangeAspect="1" noChangeArrowheads="1"/>
          </p:cNvPicPr>
          <p:nvPr/>
        </p:nvPicPr>
        <p:blipFill>
          <a:blip r:embed="rId2" cstate="print"/>
          <a:srcRect/>
          <a:stretch>
            <a:fillRect/>
          </a:stretch>
        </p:blipFill>
        <p:spPr bwMode="auto">
          <a:xfrm>
            <a:off x="1219200" y="2143125"/>
            <a:ext cx="7620000" cy="447675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2438400" y="0"/>
            <a:ext cx="6477000" cy="762000"/>
          </a:xfrm>
        </p:spPr>
        <p:txBody>
          <a:bodyPr/>
          <a:lstStyle/>
          <a:p>
            <a:r>
              <a:rPr lang="en-US" sz="3200" u="sng"/>
              <a:t>Full-Wave Rectifier, Analysis 2</a:t>
            </a:r>
          </a:p>
        </p:txBody>
      </p:sp>
      <p:sp>
        <p:nvSpPr>
          <p:cNvPr id="335875" name="Rectangle 3"/>
          <p:cNvSpPr>
            <a:spLocks noGrp="1" noChangeArrowheads="1"/>
          </p:cNvSpPr>
          <p:nvPr>
            <p:ph type="body" idx="1"/>
          </p:nvPr>
        </p:nvSpPr>
        <p:spPr>
          <a:xfrm>
            <a:off x="304800" y="914400"/>
            <a:ext cx="8610600" cy="1752600"/>
          </a:xfrm>
        </p:spPr>
        <p:txBody>
          <a:bodyPr/>
          <a:lstStyle/>
          <a:p>
            <a:pPr>
              <a:lnSpc>
                <a:spcPct val="90000"/>
              </a:lnSpc>
              <a:buFontTx/>
              <a:buNone/>
            </a:pPr>
            <a:r>
              <a:rPr lang="en-US" sz="2800">
                <a:cs typeface="Times New Roman" pitchFamily="18" charset="0"/>
              </a:rPr>
              <a:t>	Note that the output of this circuit has a significant dc component, even though there is no dc component at the input.  Therefore, it is a non-linear circuit, since superposition does not hold.   </a:t>
            </a:r>
          </a:p>
        </p:txBody>
      </p:sp>
      <p:pic>
        <p:nvPicPr>
          <p:cNvPr id="335877" name="Picture 5"/>
          <p:cNvPicPr>
            <a:picLocks noChangeAspect="1" noChangeArrowheads="1"/>
          </p:cNvPicPr>
          <p:nvPr/>
        </p:nvPicPr>
        <p:blipFill>
          <a:blip r:embed="rId2" cstate="print"/>
          <a:srcRect/>
          <a:stretch>
            <a:fillRect/>
          </a:stretch>
        </p:blipFill>
        <p:spPr bwMode="auto">
          <a:xfrm>
            <a:off x="1219200" y="2667000"/>
            <a:ext cx="6629400" cy="3894138"/>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2438400" y="0"/>
            <a:ext cx="6477000" cy="762000"/>
          </a:xfrm>
        </p:spPr>
        <p:txBody>
          <a:bodyPr/>
          <a:lstStyle/>
          <a:p>
            <a:r>
              <a:rPr lang="en-US" sz="3200" u="sng"/>
              <a:t>DC Power Supply Requirement</a:t>
            </a:r>
          </a:p>
        </p:txBody>
      </p:sp>
      <p:sp>
        <p:nvSpPr>
          <p:cNvPr id="336899" name="Rectangle 3"/>
          <p:cNvSpPr>
            <a:spLocks noGrp="1" noChangeArrowheads="1"/>
          </p:cNvSpPr>
          <p:nvPr>
            <p:ph type="body" idx="1"/>
          </p:nvPr>
        </p:nvSpPr>
        <p:spPr>
          <a:xfrm>
            <a:off x="304800" y="914400"/>
            <a:ext cx="8610600" cy="1752600"/>
          </a:xfrm>
        </p:spPr>
        <p:txBody>
          <a:bodyPr/>
          <a:lstStyle/>
          <a:p>
            <a:pPr>
              <a:lnSpc>
                <a:spcPct val="90000"/>
              </a:lnSpc>
              <a:buFontTx/>
              <a:buNone/>
            </a:pPr>
            <a:r>
              <a:rPr lang="en-US" sz="2800">
                <a:cs typeface="Times New Roman" pitchFamily="18" charset="0"/>
              </a:rPr>
              <a:t>	Since this circuit has a significant dc component, with no dc component at the input,  it can be used to produce a dc power supply.  A dc power supply must be a nonlinear circuit.   </a:t>
            </a:r>
          </a:p>
        </p:txBody>
      </p:sp>
      <p:pic>
        <p:nvPicPr>
          <p:cNvPr id="336901" name="Picture 5"/>
          <p:cNvPicPr>
            <a:picLocks noChangeAspect="1" noChangeArrowheads="1"/>
          </p:cNvPicPr>
          <p:nvPr/>
        </p:nvPicPr>
        <p:blipFill>
          <a:blip r:embed="rId2" cstate="print"/>
          <a:srcRect/>
          <a:stretch>
            <a:fillRect/>
          </a:stretch>
        </p:blipFill>
        <p:spPr bwMode="auto">
          <a:xfrm>
            <a:off x="1219200" y="2667000"/>
            <a:ext cx="6629400" cy="3894138"/>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2438400" y="0"/>
            <a:ext cx="6477000" cy="1219200"/>
          </a:xfrm>
        </p:spPr>
        <p:txBody>
          <a:bodyPr/>
          <a:lstStyle/>
          <a:p>
            <a:r>
              <a:rPr lang="en-US" sz="3200" u="sng"/>
              <a:t>DC Power Supplies, Peak Detector</a:t>
            </a:r>
          </a:p>
        </p:txBody>
      </p:sp>
      <p:sp>
        <p:nvSpPr>
          <p:cNvPr id="337923" name="Rectangle 3"/>
          <p:cNvSpPr>
            <a:spLocks noGrp="1" noChangeArrowheads="1"/>
          </p:cNvSpPr>
          <p:nvPr>
            <p:ph type="body" idx="1"/>
          </p:nvPr>
        </p:nvSpPr>
        <p:spPr>
          <a:xfrm>
            <a:off x="304800" y="914400"/>
            <a:ext cx="3200400" cy="5410200"/>
          </a:xfrm>
        </p:spPr>
        <p:txBody>
          <a:bodyPr/>
          <a:lstStyle/>
          <a:p>
            <a:pPr marL="0" indent="0">
              <a:buFontTx/>
              <a:buNone/>
            </a:pPr>
            <a:r>
              <a:rPr lang="en-US" sz="2400">
                <a:cs typeface="Times New Roman" pitchFamily="18" charset="0"/>
              </a:rPr>
              <a:t>Power Supplies use a rectifier with a capacitor at the output.  We start with a half-wave rectifier, since it is simpler.  Show Fig. 3.32 from Sedra and Smith.  This is a half-wave rectifier with a capacitor, which holds the peak value of the input source,</a:t>
            </a:r>
            <a:r>
              <a:rPr lang="en-US" sz="2400" i="1">
                <a:latin typeface="Times New Roman" pitchFamily="18" charset="0"/>
                <a:cs typeface="Times New Roman" pitchFamily="18" charset="0"/>
              </a:rPr>
              <a:t> v</a:t>
            </a:r>
            <a:r>
              <a:rPr lang="en-US" sz="2400" i="1" baseline="-25000">
                <a:latin typeface="Times New Roman" pitchFamily="18" charset="0"/>
                <a:cs typeface="Times New Roman" pitchFamily="18" charset="0"/>
              </a:rPr>
              <a:t>I</a:t>
            </a:r>
            <a:r>
              <a:rPr lang="en-US" sz="2400" i="1">
                <a:latin typeface="Times New Roman" pitchFamily="18" charset="0"/>
                <a:cs typeface="Times New Roman" pitchFamily="18" charset="0"/>
              </a:rPr>
              <a:t>(t)</a:t>
            </a:r>
            <a:r>
              <a:rPr lang="en-US" sz="2400">
                <a:cs typeface="Times New Roman" pitchFamily="18" charset="0"/>
              </a:rPr>
              <a:t>.    </a:t>
            </a:r>
          </a:p>
        </p:txBody>
      </p:sp>
      <p:pic>
        <p:nvPicPr>
          <p:cNvPr id="337926" name="Picture 6"/>
          <p:cNvPicPr>
            <a:picLocks noChangeAspect="1" noChangeArrowheads="1"/>
          </p:cNvPicPr>
          <p:nvPr/>
        </p:nvPicPr>
        <p:blipFill>
          <a:blip r:embed="rId2" cstate="print"/>
          <a:srcRect/>
          <a:stretch>
            <a:fillRect/>
          </a:stretch>
        </p:blipFill>
        <p:spPr bwMode="auto">
          <a:xfrm>
            <a:off x="3505200" y="1219200"/>
            <a:ext cx="5410200" cy="5410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69315" name="Rectangle 3"/>
          <p:cNvSpPr>
            <a:spLocks noGrp="1" noChangeArrowheads="1"/>
          </p:cNvSpPr>
          <p:nvPr>
            <p:ph type="body" idx="1"/>
          </p:nvPr>
        </p:nvSpPr>
        <p:spPr>
          <a:xfrm>
            <a:off x="685800" y="1981200"/>
            <a:ext cx="8001000" cy="4495800"/>
          </a:xfrm>
        </p:spPr>
        <p:txBody>
          <a:bodyPr/>
          <a:lstStyle/>
          <a:p>
            <a:r>
              <a:rPr lang="en-US" sz="2800">
                <a:cs typeface="Arial" pitchFamily="34" charset="0"/>
              </a:rPr>
              <a:t>Free electrons can move.  Thus, a material with free electrons will conduct electricity.  A free electron is called a </a:t>
            </a:r>
            <a:r>
              <a:rPr lang="en-US" sz="2800" u="sng">
                <a:cs typeface="Arial" pitchFamily="34" charset="0"/>
              </a:rPr>
              <a:t>mobile charge carrier</a:t>
            </a:r>
            <a:r>
              <a:rPr lang="en-US" sz="2800">
                <a:cs typeface="Arial" pitchFamily="34" charset="0"/>
              </a:rPr>
              <a:t>.  (This is sort of redundant.)</a:t>
            </a:r>
            <a:endParaRPr lang="en-US" sz="2800">
              <a:latin typeface="New York" charset="0"/>
              <a:cs typeface="Times New Roman" pitchFamily="18" charset="0"/>
            </a:endParaRPr>
          </a:p>
          <a:p>
            <a:r>
              <a:rPr lang="en-US" sz="2800">
                <a:cs typeface="Arial" pitchFamily="34" charset="0"/>
              </a:rPr>
              <a:t>Holes can also move; this motion is virtual, but conceptually and effectively works the same way as with free electrons.  Thus, a material with holes will conduct electricity. A hole is also called a mobile charge carrier.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2438400" y="0"/>
            <a:ext cx="6477000" cy="1219200"/>
          </a:xfrm>
        </p:spPr>
        <p:txBody>
          <a:bodyPr/>
          <a:lstStyle/>
          <a:p>
            <a:r>
              <a:rPr lang="en-US" sz="3200" u="sng"/>
              <a:t>DC Power Supplies, Peak Detector</a:t>
            </a:r>
          </a:p>
        </p:txBody>
      </p:sp>
      <p:sp>
        <p:nvSpPr>
          <p:cNvPr id="339971" name="Rectangle 3"/>
          <p:cNvSpPr>
            <a:spLocks noGrp="1" noChangeArrowheads="1"/>
          </p:cNvSpPr>
          <p:nvPr>
            <p:ph type="body" idx="1"/>
          </p:nvPr>
        </p:nvSpPr>
        <p:spPr>
          <a:xfrm>
            <a:off x="152400" y="914400"/>
            <a:ext cx="3352800" cy="5410200"/>
          </a:xfrm>
        </p:spPr>
        <p:txBody>
          <a:bodyPr/>
          <a:lstStyle/>
          <a:p>
            <a:pPr marL="0" indent="0">
              <a:buFontTx/>
              <a:buNone/>
            </a:pPr>
            <a:r>
              <a:rPr lang="en-US" sz="2800">
                <a:cs typeface="Times New Roman" pitchFamily="18" charset="0"/>
              </a:rPr>
              <a:t>This circuit will hold the peak value only because there is nothing connected at the output.  When we connect a load, something different happens.   </a:t>
            </a:r>
          </a:p>
        </p:txBody>
      </p:sp>
      <p:pic>
        <p:nvPicPr>
          <p:cNvPr id="339974" name="Picture 6"/>
          <p:cNvPicPr>
            <a:picLocks noChangeAspect="1" noChangeArrowheads="1"/>
          </p:cNvPicPr>
          <p:nvPr/>
        </p:nvPicPr>
        <p:blipFill>
          <a:blip r:embed="rId2" cstate="print"/>
          <a:srcRect/>
          <a:stretch>
            <a:fillRect/>
          </a:stretch>
        </p:blipFill>
        <p:spPr bwMode="auto">
          <a:xfrm>
            <a:off x="3505200" y="1219200"/>
            <a:ext cx="5410200" cy="54102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2438400" y="0"/>
            <a:ext cx="6477000" cy="685800"/>
          </a:xfrm>
        </p:spPr>
        <p:txBody>
          <a:bodyPr/>
          <a:lstStyle/>
          <a:p>
            <a:r>
              <a:rPr lang="en-US" sz="3200" u="sng"/>
              <a:t>DC Power Supplies</a:t>
            </a:r>
          </a:p>
        </p:txBody>
      </p:sp>
      <p:sp>
        <p:nvSpPr>
          <p:cNvPr id="340995" name="Rectangle 3"/>
          <p:cNvSpPr>
            <a:spLocks noGrp="1" noChangeArrowheads="1"/>
          </p:cNvSpPr>
          <p:nvPr>
            <p:ph type="body" idx="1"/>
          </p:nvPr>
        </p:nvSpPr>
        <p:spPr>
          <a:xfrm>
            <a:off x="152400" y="914400"/>
            <a:ext cx="3124200" cy="5410200"/>
          </a:xfrm>
        </p:spPr>
        <p:txBody>
          <a:bodyPr/>
          <a:lstStyle/>
          <a:p>
            <a:pPr marL="0" indent="0">
              <a:buFontTx/>
              <a:buNone/>
            </a:pPr>
            <a:r>
              <a:rPr lang="en-US" sz="2800">
                <a:cs typeface="Times New Roman" pitchFamily="18" charset="0"/>
              </a:rPr>
              <a:t>	Here we have connected a load, R, at the output.  Look carefully at the diagram for the output voltage,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O</a:t>
            </a:r>
            <a:r>
              <a:rPr lang="en-US" sz="2800" i="1">
                <a:latin typeface="Times New Roman" pitchFamily="18" charset="0"/>
                <a:cs typeface="Times New Roman" pitchFamily="18" charset="0"/>
              </a:rPr>
              <a:t>(t)</a:t>
            </a:r>
            <a:r>
              <a:rPr lang="en-US" sz="2800">
                <a:cs typeface="Times New Roman" pitchFamily="18" charset="0"/>
              </a:rPr>
              <a:t>.  Note that it no longer holds the peak value, but decreases exponentially.</a:t>
            </a:r>
          </a:p>
        </p:txBody>
      </p:sp>
      <p:pic>
        <p:nvPicPr>
          <p:cNvPr id="340999" name="Picture 7"/>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2438400" y="0"/>
            <a:ext cx="6477000" cy="685800"/>
          </a:xfrm>
        </p:spPr>
        <p:txBody>
          <a:bodyPr/>
          <a:lstStyle/>
          <a:p>
            <a:r>
              <a:rPr lang="en-US" sz="3200" u="sng"/>
              <a:t>DC Power Supplies</a:t>
            </a:r>
          </a:p>
        </p:txBody>
      </p:sp>
      <p:sp>
        <p:nvSpPr>
          <p:cNvPr id="342019" name="Rectangle 3"/>
          <p:cNvSpPr>
            <a:spLocks noGrp="1" noChangeArrowheads="1"/>
          </p:cNvSpPr>
          <p:nvPr>
            <p:ph type="body" idx="1"/>
          </p:nvPr>
        </p:nvSpPr>
        <p:spPr>
          <a:xfrm>
            <a:off x="152400" y="914400"/>
            <a:ext cx="2971800" cy="5410200"/>
          </a:xfrm>
        </p:spPr>
        <p:txBody>
          <a:bodyPr/>
          <a:lstStyle/>
          <a:p>
            <a:pPr marL="0" indent="0">
              <a:buFontTx/>
              <a:buNone/>
            </a:pPr>
            <a:r>
              <a:rPr lang="en-US" sz="2800">
                <a:cs typeface="Times New Roman" pitchFamily="18" charset="0"/>
              </a:rPr>
              <a:t>There is a short time period, which is referred to here as the Conduction interval </a:t>
            </a:r>
            <a:r>
              <a:rPr lang="en-US" sz="2800" i="1">
                <a:latin typeface="Symbol" pitchFamily="18" charset="2"/>
                <a:cs typeface="Times New Roman" pitchFamily="18" charset="0"/>
              </a:rPr>
              <a:t>D</a:t>
            </a:r>
            <a:r>
              <a:rPr lang="en-US" sz="2800" i="1">
                <a:cs typeface="Times New Roman" pitchFamily="18" charset="0"/>
              </a:rPr>
              <a:t>t</a:t>
            </a:r>
            <a:r>
              <a:rPr lang="en-US" sz="2800">
                <a:cs typeface="Times New Roman" pitchFamily="18" charset="0"/>
              </a:rPr>
              <a:t>, where the diode is on, and conducts.  During this time,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O</a:t>
            </a:r>
            <a:r>
              <a:rPr lang="en-US" sz="2800" i="1">
                <a:latin typeface="Times New Roman" pitchFamily="18" charset="0"/>
                <a:cs typeface="Times New Roman" pitchFamily="18" charset="0"/>
              </a:rPr>
              <a:t>(t)</a:t>
            </a:r>
            <a:r>
              <a:rPr lang="en-US" sz="2800">
                <a:cs typeface="Times New Roman" pitchFamily="18" charset="0"/>
              </a:rPr>
              <a:t> =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I</a:t>
            </a:r>
            <a:r>
              <a:rPr lang="en-US" sz="2800" i="1">
                <a:latin typeface="Times New Roman" pitchFamily="18" charset="0"/>
                <a:cs typeface="Times New Roman" pitchFamily="18" charset="0"/>
              </a:rPr>
              <a:t>(t)</a:t>
            </a:r>
            <a:r>
              <a:rPr lang="en-US" sz="2800">
                <a:cs typeface="Times New Roman" pitchFamily="18" charset="0"/>
              </a:rPr>
              <a:t>.  </a:t>
            </a:r>
          </a:p>
        </p:txBody>
      </p:sp>
      <p:pic>
        <p:nvPicPr>
          <p:cNvPr id="342023" name="Picture 7"/>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70" name="Rectangle 6"/>
          <p:cNvSpPr>
            <a:spLocks noChangeArrowheads="1"/>
          </p:cNvSpPr>
          <p:nvPr/>
        </p:nvSpPr>
        <p:spPr bwMode="auto">
          <a:xfrm>
            <a:off x="0" y="5105400"/>
            <a:ext cx="2971800" cy="10668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44066" name="Rectangle 2"/>
          <p:cNvSpPr>
            <a:spLocks noGrp="1" noChangeArrowheads="1"/>
          </p:cNvSpPr>
          <p:nvPr>
            <p:ph type="title"/>
          </p:nvPr>
        </p:nvSpPr>
        <p:spPr>
          <a:xfrm>
            <a:off x="2438400" y="0"/>
            <a:ext cx="6477000" cy="685800"/>
          </a:xfrm>
        </p:spPr>
        <p:txBody>
          <a:bodyPr/>
          <a:lstStyle/>
          <a:p>
            <a:r>
              <a:rPr lang="en-US" sz="3200" u="sng"/>
              <a:t>DC Power Supplies</a:t>
            </a:r>
          </a:p>
        </p:txBody>
      </p:sp>
      <p:sp>
        <p:nvSpPr>
          <p:cNvPr id="344067" name="Rectangle 3"/>
          <p:cNvSpPr>
            <a:spLocks noGrp="1" noChangeArrowheads="1"/>
          </p:cNvSpPr>
          <p:nvPr>
            <p:ph type="body" idx="1"/>
          </p:nvPr>
        </p:nvSpPr>
        <p:spPr>
          <a:xfrm>
            <a:off x="152400" y="914400"/>
            <a:ext cx="2971800" cy="4572000"/>
          </a:xfrm>
        </p:spPr>
        <p:txBody>
          <a:bodyPr/>
          <a:lstStyle/>
          <a:p>
            <a:pPr marL="0" indent="0">
              <a:buFontTx/>
              <a:buNone/>
            </a:pPr>
            <a:r>
              <a:rPr lang="en-US" sz="2400">
                <a:cs typeface="Times New Roman" pitchFamily="18" charset="0"/>
              </a:rPr>
              <a:t>There is a longer time period, which is about as long as the period of the input wave, where the diode is off.  During this time, the resistor and capacitor make a natural response circuit, and  </a:t>
            </a:r>
          </a:p>
        </p:txBody>
      </p:sp>
      <p:pic>
        <p:nvPicPr>
          <p:cNvPr id="344068" name="Picture 4"/>
          <p:cNvPicPr>
            <a:picLocks noChangeAspect="1" noChangeArrowheads="1"/>
          </p:cNvPicPr>
          <p:nvPr/>
        </p:nvPicPr>
        <p:blipFill>
          <a:blip r:embed="rId3" cstate="print"/>
          <a:srcRect/>
          <a:stretch>
            <a:fillRect/>
          </a:stretch>
        </p:blipFill>
        <p:spPr bwMode="auto">
          <a:xfrm>
            <a:off x="3124200" y="762000"/>
            <a:ext cx="5867400" cy="5867400"/>
          </a:xfrm>
          <a:prstGeom prst="rect">
            <a:avLst/>
          </a:prstGeom>
          <a:noFill/>
        </p:spPr>
      </p:pic>
      <p:graphicFrame>
        <p:nvGraphicFramePr>
          <p:cNvPr id="344069" name="Object 5"/>
          <p:cNvGraphicFramePr>
            <a:graphicFrameLocks noChangeAspect="1"/>
          </p:cNvGraphicFramePr>
          <p:nvPr/>
        </p:nvGraphicFramePr>
        <p:xfrm>
          <a:off x="228600" y="5257800"/>
          <a:ext cx="2657475" cy="771525"/>
        </p:xfrm>
        <a:graphic>
          <a:graphicData uri="http://schemas.openxmlformats.org/presentationml/2006/ole">
            <mc:AlternateContent xmlns:mc="http://schemas.openxmlformats.org/markup-compatibility/2006">
              <mc:Choice xmlns:v="urn:schemas-microsoft-com:vml" Requires="v">
                <p:oleObj spid="_x0000_s344087" name="Equation" r:id="rId4" imgW="1180800" imgH="342720" progId="">
                  <p:embed/>
                </p:oleObj>
              </mc:Choice>
              <mc:Fallback>
                <p:oleObj name="Equation" r:id="rId4" imgW="1180800" imgH="34272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257800"/>
                        <a:ext cx="265747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type="title"/>
          </p:nvPr>
        </p:nvSpPr>
        <p:spPr>
          <a:xfrm>
            <a:off x="2438400" y="0"/>
            <a:ext cx="6477000" cy="685800"/>
          </a:xfrm>
        </p:spPr>
        <p:txBody>
          <a:bodyPr/>
          <a:lstStyle/>
          <a:p>
            <a:r>
              <a:rPr lang="en-US" sz="3200" u="sng"/>
              <a:t>DC Power Supplies</a:t>
            </a:r>
          </a:p>
        </p:txBody>
      </p:sp>
      <p:sp>
        <p:nvSpPr>
          <p:cNvPr id="345092" name="Rectangle 4"/>
          <p:cNvSpPr>
            <a:spLocks noGrp="1" noChangeArrowheads="1"/>
          </p:cNvSpPr>
          <p:nvPr>
            <p:ph type="body" idx="1"/>
          </p:nvPr>
        </p:nvSpPr>
        <p:spPr>
          <a:xfrm>
            <a:off x="152400" y="914400"/>
            <a:ext cx="2971800" cy="5410200"/>
          </a:xfrm>
        </p:spPr>
        <p:txBody>
          <a:bodyPr/>
          <a:lstStyle/>
          <a:p>
            <a:pPr marL="0" indent="0">
              <a:buFontTx/>
              <a:buNone/>
            </a:pPr>
            <a:r>
              <a:rPr lang="en-US" sz="2400">
                <a:cs typeface="Times New Roman" pitchFamily="18" charset="0"/>
              </a:rPr>
              <a:t>The total waveform,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O</a:t>
            </a:r>
            <a:r>
              <a:rPr lang="en-US" sz="2400" i="1">
                <a:latin typeface="Times New Roman" pitchFamily="18" charset="0"/>
                <a:cs typeface="Times New Roman" pitchFamily="18" charset="0"/>
              </a:rPr>
              <a:t>(t)</a:t>
            </a:r>
            <a:r>
              <a:rPr lang="en-US" sz="2400">
                <a:cs typeface="Times New Roman" pitchFamily="18" charset="0"/>
              </a:rPr>
              <a:t>, is a complicated combination of a sinusoid, and a decaying exponential, even for a simple diode model.  A more accurate diode model makes for a very complicated solution.</a:t>
            </a:r>
          </a:p>
        </p:txBody>
      </p:sp>
      <p:pic>
        <p:nvPicPr>
          <p:cNvPr id="345093" name="Picture 5"/>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2438400" y="0"/>
            <a:ext cx="6477000" cy="685800"/>
          </a:xfrm>
        </p:spPr>
        <p:txBody>
          <a:bodyPr/>
          <a:lstStyle/>
          <a:p>
            <a:r>
              <a:rPr lang="en-US" sz="2800" u="sng"/>
              <a:t>DC Power Supplies, Approximations</a:t>
            </a:r>
          </a:p>
        </p:txBody>
      </p:sp>
      <p:sp>
        <p:nvSpPr>
          <p:cNvPr id="346115" name="Rectangle 3"/>
          <p:cNvSpPr>
            <a:spLocks noGrp="1" noChangeArrowheads="1"/>
          </p:cNvSpPr>
          <p:nvPr>
            <p:ph type="body" idx="1"/>
          </p:nvPr>
        </p:nvSpPr>
        <p:spPr>
          <a:xfrm>
            <a:off x="152400" y="914400"/>
            <a:ext cx="2971800" cy="5410200"/>
          </a:xfrm>
        </p:spPr>
        <p:txBody>
          <a:bodyPr/>
          <a:lstStyle/>
          <a:p>
            <a:pPr marL="0" indent="0">
              <a:buFontTx/>
              <a:buNone/>
            </a:pPr>
            <a:r>
              <a:rPr lang="en-US" sz="2800">
                <a:cs typeface="Times New Roman" pitchFamily="18" charset="0"/>
              </a:rPr>
              <a:t>The waveform,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O</a:t>
            </a:r>
            <a:r>
              <a:rPr lang="en-US" sz="2800" i="1">
                <a:latin typeface="Times New Roman" pitchFamily="18" charset="0"/>
                <a:cs typeface="Times New Roman" pitchFamily="18" charset="0"/>
              </a:rPr>
              <a:t>(t)</a:t>
            </a:r>
            <a:r>
              <a:rPr lang="en-US" sz="2800">
                <a:cs typeface="Times New Roman" pitchFamily="18" charset="0"/>
              </a:rPr>
              <a:t>, is often approximated as a simpler case, that is a dc component equal to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p</a:t>
            </a:r>
            <a:r>
              <a:rPr lang="en-US" sz="2800">
                <a:cs typeface="Times New Roman" pitchFamily="18" charset="0"/>
              </a:rPr>
              <a:t>, and an ac component whose peak-to-peak value is called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r</a:t>
            </a:r>
            <a:r>
              <a:rPr lang="en-US" sz="2800">
                <a:cs typeface="Times New Roman" pitchFamily="18" charset="0"/>
              </a:rPr>
              <a:t>, the ripple voltage.</a:t>
            </a:r>
          </a:p>
        </p:txBody>
      </p:sp>
      <p:pic>
        <p:nvPicPr>
          <p:cNvPr id="346116" name="Picture 4"/>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2438400" y="0"/>
            <a:ext cx="6477000" cy="685800"/>
          </a:xfrm>
        </p:spPr>
        <p:txBody>
          <a:bodyPr/>
          <a:lstStyle/>
          <a:p>
            <a:r>
              <a:rPr lang="en-US" sz="2800" u="sng"/>
              <a:t>DC Power Supplies, Approximations</a:t>
            </a:r>
          </a:p>
        </p:txBody>
      </p:sp>
      <p:sp>
        <p:nvSpPr>
          <p:cNvPr id="347139" name="Rectangle 3"/>
          <p:cNvSpPr>
            <a:spLocks noGrp="1" noChangeArrowheads="1"/>
          </p:cNvSpPr>
          <p:nvPr>
            <p:ph type="body" idx="1"/>
          </p:nvPr>
        </p:nvSpPr>
        <p:spPr>
          <a:xfrm>
            <a:off x="152400" y="914400"/>
            <a:ext cx="2971800" cy="5410200"/>
          </a:xfrm>
        </p:spPr>
        <p:txBody>
          <a:bodyPr/>
          <a:lstStyle/>
          <a:p>
            <a:pPr marL="0" indent="0">
              <a:buFontTx/>
              <a:buNone/>
            </a:pPr>
            <a:r>
              <a:rPr lang="en-US" sz="2800">
                <a:cs typeface="Times New Roman" pitchFamily="18" charset="0"/>
              </a:rPr>
              <a:t>The dc component of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O</a:t>
            </a:r>
            <a:r>
              <a:rPr lang="en-US" sz="2800" i="1">
                <a:latin typeface="Times New Roman" pitchFamily="18" charset="0"/>
                <a:cs typeface="Times New Roman" pitchFamily="18" charset="0"/>
              </a:rPr>
              <a:t>(t) </a:t>
            </a:r>
            <a:r>
              <a:rPr lang="en-US" sz="2800">
                <a:cs typeface="Times New Roman" pitchFamily="18" charset="0"/>
              </a:rPr>
              <a:t>is often approximated by the zero-to-peak input sinusoid, perhaps decreased by the threshold voltage of the diode, and/or by half the ripple voltage.  </a:t>
            </a:r>
          </a:p>
        </p:txBody>
      </p:sp>
      <p:pic>
        <p:nvPicPr>
          <p:cNvPr id="347140" name="Picture 4"/>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2438400" y="0"/>
            <a:ext cx="6477000" cy="685800"/>
          </a:xfrm>
        </p:spPr>
        <p:txBody>
          <a:bodyPr/>
          <a:lstStyle/>
          <a:p>
            <a:r>
              <a:rPr lang="en-US" sz="2800" u="sng"/>
              <a:t>DC Power Supplies, Approximations</a:t>
            </a:r>
          </a:p>
        </p:txBody>
      </p:sp>
      <p:sp>
        <p:nvSpPr>
          <p:cNvPr id="348163" name="Rectangle 3"/>
          <p:cNvSpPr>
            <a:spLocks noGrp="1" noChangeArrowheads="1"/>
          </p:cNvSpPr>
          <p:nvPr>
            <p:ph type="body" idx="1"/>
          </p:nvPr>
        </p:nvSpPr>
        <p:spPr>
          <a:xfrm>
            <a:off x="152400" y="914400"/>
            <a:ext cx="2971800" cy="5410200"/>
          </a:xfrm>
        </p:spPr>
        <p:txBody>
          <a:bodyPr/>
          <a:lstStyle/>
          <a:p>
            <a:pPr marL="0" indent="0">
              <a:lnSpc>
                <a:spcPct val="90000"/>
              </a:lnSpc>
              <a:buFontTx/>
              <a:buNone/>
            </a:pPr>
            <a:r>
              <a:rPr lang="en-US" sz="2400">
                <a:cs typeface="Times New Roman" pitchFamily="18" charset="0"/>
              </a:rPr>
              <a:t>The ac component of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O</a:t>
            </a:r>
            <a:r>
              <a:rPr lang="en-US" sz="2400" i="1">
                <a:latin typeface="Times New Roman" pitchFamily="18" charset="0"/>
                <a:cs typeface="Times New Roman" pitchFamily="18" charset="0"/>
              </a:rPr>
              <a:t>(t) </a:t>
            </a:r>
            <a:r>
              <a:rPr lang="en-US" sz="2400">
                <a:cs typeface="Times New Roman" pitchFamily="18" charset="0"/>
              </a:rPr>
              <a:t>which we called the ripple voltage, or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r</a:t>
            </a:r>
            <a:r>
              <a:rPr lang="en-US" sz="2400">
                <a:cs typeface="Times New Roman" pitchFamily="18" charset="0"/>
              </a:rPr>
              <a:t>, can also be approximated.  The following is a derivation of a simple estimate of the ripple voltage, Vr, which is defined as the peak to peak voltage on the output of the power supply.  </a:t>
            </a:r>
          </a:p>
        </p:txBody>
      </p:sp>
      <p:pic>
        <p:nvPicPr>
          <p:cNvPr id="348164" name="Picture 4"/>
          <p:cNvPicPr>
            <a:picLocks noChangeAspect="1" noChangeArrowheads="1"/>
          </p:cNvPicPr>
          <p:nvPr/>
        </p:nvPicPr>
        <p:blipFill>
          <a:blip r:embed="rId2" cstate="print"/>
          <a:srcRect/>
          <a:stretch>
            <a:fillRect/>
          </a:stretch>
        </p:blipFill>
        <p:spPr bwMode="auto">
          <a:xfrm>
            <a:off x="3124200" y="762000"/>
            <a:ext cx="5867400" cy="5867400"/>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2438400" y="0"/>
            <a:ext cx="6477000" cy="685800"/>
          </a:xfrm>
        </p:spPr>
        <p:txBody>
          <a:bodyPr/>
          <a:lstStyle/>
          <a:p>
            <a:r>
              <a:rPr lang="en-US" sz="2800" u="sng"/>
              <a:t>Ripple Voltage Approximation</a:t>
            </a:r>
          </a:p>
        </p:txBody>
      </p:sp>
      <p:sp>
        <p:nvSpPr>
          <p:cNvPr id="349187"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800">
                <a:cs typeface="Times New Roman" pitchFamily="18" charset="0"/>
              </a:rPr>
              <a:t>The ac component of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O</a:t>
            </a:r>
            <a:r>
              <a:rPr lang="en-US" sz="2800" i="1">
                <a:latin typeface="Times New Roman" pitchFamily="18" charset="0"/>
                <a:cs typeface="Times New Roman" pitchFamily="18" charset="0"/>
              </a:rPr>
              <a:t>(t) </a:t>
            </a:r>
            <a:r>
              <a:rPr lang="en-US" sz="2800">
                <a:cs typeface="Times New Roman" pitchFamily="18" charset="0"/>
              </a:rPr>
              <a:t>which we called the ripple voltage, or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r</a:t>
            </a:r>
            <a:r>
              <a:rPr lang="en-US" sz="2800">
                <a:cs typeface="Times New Roman" pitchFamily="18" charset="0"/>
              </a:rPr>
              <a:t>, can also be approximated. </a:t>
            </a:r>
          </a:p>
          <a:p>
            <a:pPr marL="609600" indent="-609600">
              <a:buFontTx/>
              <a:buAutoNum type="arabicPeriod"/>
            </a:pPr>
            <a:r>
              <a:rPr lang="en-US" sz="2800">
                <a:cs typeface="Times New Roman" pitchFamily="18" charset="0"/>
              </a:rPr>
              <a:t>Assume an ideal diode.  (If the input amplitude is much larger than </a:t>
            </a:r>
            <a:r>
              <a:rPr lang="en-US" sz="2800" i="1">
                <a:cs typeface="Times New Roman" pitchFamily="18" charset="0"/>
              </a:rPr>
              <a:t>V</a:t>
            </a:r>
            <a:r>
              <a:rPr lang="en-US" sz="2800" i="1" baseline="-25000">
                <a:cs typeface="Times New Roman" pitchFamily="18" charset="0"/>
              </a:rPr>
              <a:t>f</a:t>
            </a:r>
            <a:r>
              <a:rPr lang="en-US" sz="2800">
                <a:cs typeface="Times New Roman" pitchFamily="18" charset="0"/>
              </a:rPr>
              <a:t>, we make little error in ignoring </a:t>
            </a:r>
            <a:r>
              <a:rPr lang="en-US" sz="2800" i="1">
                <a:cs typeface="Times New Roman" pitchFamily="18" charset="0"/>
              </a:rPr>
              <a:t>V</a:t>
            </a:r>
            <a:r>
              <a:rPr lang="en-US" sz="2800" i="1" baseline="-25000">
                <a:cs typeface="Times New Roman" pitchFamily="18" charset="0"/>
              </a:rPr>
              <a:t>f</a:t>
            </a:r>
            <a:r>
              <a:rPr lang="en-US" sz="2800">
                <a:cs typeface="Times New Roman" pitchFamily="18" charset="0"/>
              </a:rPr>
              <a:t>.  If the input amplitude is not much larger than </a:t>
            </a:r>
            <a:r>
              <a:rPr lang="en-US" sz="2800" i="1">
                <a:cs typeface="Times New Roman" pitchFamily="18" charset="0"/>
              </a:rPr>
              <a:t>V</a:t>
            </a:r>
            <a:r>
              <a:rPr lang="en-US" sz="2800" i="1" baseline="-25000">
                <a:cs typeface="Times New Roman" pitchFamily="18" charset="0"/>
              </a:rPr>
              <a:t>f</a:t>
            </a:r>
            <a:r>
              <a:rPr lang="en-US" sz="2800">
                <a:cs typeface="Times New Roman" pitchFamily="18" charset="0"/>
              </a:rPr>
              <a:t>, we can make a more accurate estimate by using a better diode model.)</a:t>
            </a:r>
          </a:p>
          <a:p>
            <a:pPr marL="609600" indent="-609600">
              <a:buFontTx/>
              <a:buAutoNum type="arabicPeriod"/>
            </a:pPr>
            <a:r>
              <a:rPr lang="en-US" sz="2800">
                <a:cs typeface="Times New Roman" pitchFamily="18" charset="0"/>
              </a:rPr>
              <a:t>Assume that </a:t>
            </a:r>
            <a:r>
              <a:rPr lang="en-US" sz="2800" i="1">
                <a:latin typeface="Times New Roman" pitchFamily="18" charset="0"/>
                <a:cs typeface="Times New Roman" pitchFamily="18" charset="0"/>
              </a:rPr>
              <a:t>RC</a:t>
            </a:r>
            <a:r>
              <a:rPr lang="en-US" sz="2800">
                <a:cs typeface="Times New Roman" pitchFamily="18" charset="0"/>
              </a:rPr>
              <a:t> &gt;&gt; </a:t>
            </a:r>
            <a:r>
              <a:rPr lang="en-US" sz="2800" i="1">
                <a:latin typeface="Times New Roman" pitchFamily="18" charset="0"/>
                <a:cs typeface="Times New Roman" pitchFamily="18" charset="0"/>
              </a:rPr>
              <a:t>T</a:t>
            </a:r>
            <a:r>
              <a:rPr lang="en-US" sz="2800">
                <a:cs typeface="Times New Roman" pitchFamily="18" charset="0"/>
              </a:rPr>
              <a:t>,  which we make possible by picking </a:t>
            </a:r>
            <a:r>
              <a:rPr lang="en-US" sz="2800" i="1">
                <a:latin typeface="Times New Roman" pitchFamily="18" charset="0"/>
                <a:cs typeface="Times New Roman" pitchFamily="18" charset="0"/>
              </a:rPr>
              <a:t>C</a:t>
            </a:r>
            <a:r>
              <a:rPr lang="en-US" sz="2800">
                <a:cs typeface="Times New Roman" pitchFamily="18" charset="0"/>
              </a:rPr>
              <a:t> large.</a:t>
            </a:r>
          </a:p>
          <a:p>
            <a:pPr marL="609600" indent="-609600">
              <a:buFontTx/>
              <a:buAutoNum type="arabicPeriod"/>
            </a:pPr>
            <a:r>
              <a:rPr lang="en-US" sz="2800">
                <a:cs typeface="Times New Roman" pitchFamily="18" charset="0"/>
              </a:rPr>
              <a:t>Since </a:t>
            </a:r>
            <a:r>
              <a:rPr lang="en-US" sz="2800" i="1">
                <a:latin typeface="Times New Roman" pitchFamily="18" charset="0"/>
                <a:cs typeface="Times New Roman" pitchFamily="18" charset="0"/>
              </a:rPr>
              <a:t>RC</a:t>
            </a:r>
            <a:r>
              <a:rPr lang="en-US" sz="2800">
                <a:cs typeface="Times New Roman" pitchFamily="18" charset="0"/>
              </a:rPr>
              <a:t> &gt;&gt; </a:t>
            </a:r>
            <a:r>
              <a:rPr lang="en-US" sz="2800" i="1">
                <a:latin typeface="Times New Roman" pitchFamily="18" charset="0"/>
                <a:cs typeface="Times New Roman" pitchFamily="18" charset="0"/>
              </a:rPr>
              <a:t>T</a:t>
            </a:r>
            <a:r>
              <a:rPr lang="en-US" sz="2800">
                <a:cs typeface="Times New Roman" pitchFamily="18" charset="0"/>
              </a:rPr>
              <a:t>, we can treat the exponential decay as a straight line.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2438400" y="0"/>
            <a:ext cx="6477000" cy="685800"/>
          </a:xfrm>
        </p:spPr>
        <p:txBody>
          <a:bodyPr/>
          <a:lstStyle/>
          <a:p>
            <a:r>
              <a:rPr lang="en-US" sz="2800" u="sng"/>
              <a:t>Ripple Voltage Approximation</a:t>
            </a:r>
          </a:p>
        </p:txBody>
      </p:sp>
      <p:sp>
        <p:nvSpPr>
          <p:cNvPr id="350211"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800">
                <a:cs typeface="Times New Roman" pitchFamily="18" charset="0"/>
              </a:rPr>
              <a:t>The ripple voltage, or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r</a:t>
            </a:r>
            <a:r>
              <a:rPr lang="en-US" sz="2800">
                <a:cs typeface="Times New Roman" pitchFamily="18" charset="0"/>
              </a:rPr>
              <a:t>, can be approximated. </a:t>
            </a:r>
          </a:p>
          <a:p>
            <a:pPr marL="609600" indent="-609600">
              <a:buFontTx/>
              <a:buAutoNum type="arabicPeriod" startAt="4"/>
            </a:pPr>
            <a:r>
              <a:rPr lang="en-US" sz="2800">
                <a:cs typeface="Times New Roman" pitchFamily="18" charset="0"/>
              </a:rPr>
              <a:t>The charge gained by capacitor during charging, </a:t>
            </a:r>
            <a:r>
              <a:rPr lang="en-US" sz="2800" i="1">
                <a:latin typeface="Times New Roman" pitchFamily="18" charset="0"/>
                <a:cs typeface="Times New Roman" pitchFamily="18" charset="0"/>
              </a:rPr>
              <a:t>Q</a:t>
            </a:r>
            <a:r>
              <a:rPr lang="en-US" sz="2800" i="1" baseline="-25000">
                <a:latin typeface="Times New Roman" pitchFamily="18" charset="0"/>
                <a:cs typeface="Times New Roman" pitchFamily="18" charset="0"/>
              </a:rPr>
              <a:t>acq</a:t>
            </a:r>
            <a:r>
              <a:rPr lang="en-US" sz="2800">
                <a:latin typeface="Helvetica" charset="0"/>
                <a:cs typeface="Times New Roman" pitchFamily="18" charset="0"/>
              </a:rPr>
              <a:t>, </a:t>
            </a:r>
            <a:r>
              <a:rPr lang="en-US" sz="2800">
                <a:cs typeface="Times New Roman" pitchFamily="18" charset="0"/>
              </a:rPr>
              <a:t>is</a:t>
            </a:r>
            <a:br>
              <a:rPr lang="en-US" sz="2800">
                <a:cs typeface="Times New Roman" pitchFamily="18" charset="0"/>
              </a:rPr>
            </a:br>
            <a:r>
              <a:rPr lang="en-US" sz="2800">
                <a:latin typeface="Helvetica" charset="0"/>
                <a:cs typeface="Times New Roman" pitchFamily="18" charset="0"/>
              </a:rPr>
              <a:t>	 </a:t>
            </a:r>
            <a:r>
              <a:rPr lang="en-US" sz="2800" i="1">
                <a:latin typeface="Times New Roman" pitchFamily="18" charset="0"/>
                <a:cs typeface="Times New Roman" pitchFamily="18" charset="0"/>
              </a:rPr>
              <a:t>Q</a:t>
            </a:r>
            <a:r>
              <a:rPr lang="en-US" sz="2800" i="1" baseline="-25000">
                <a:latin typeface="Times New Roman" pitchFamily="18" charset="0"/>
                <a:cs typeface="Times New Roman" pitchFamily="18" charset="0"/>
              </a:rPr>
              <a:t>acq</a:t>
            </a:r>
            <a:r>
              <a:rPr lang="en-US" sz="2800">
                <a:latin typeface="Times New Roman" pitchFamily="18" charset="0"/>
                <a:cs typeface="Times New Roman" pitchFamily="18" charset="0"/>
              </a:rPr>
              <a:t> = </a:t>
            </a:r>
            <a:r>
              <a:rPr lang="en-US" sz="2800" i="1">
                <a:latin typeface="Times New Roman" pitchFamily="18" charset="0"/>
                <a:cs typeface="Times New Roman" pitchFamily="18" charset="0"/>
              </a:rPr>
              <a:t>C V</a:t>
            </a:r>
            <a:r>
              <a:rPr lang="en-US" sz="2800" i="1" baseline="-25000">
                <a:latin typeface="Times New Roman" pitchFamily="18" charset="0"/>
                <a:cs typeface="Times New Roman" pitchFamily="18" charset="0"/>
              </a:rPr>
              <a:t>r </a:t>
            </a:r>
            <a:r>
              <a:rPr lang="en-US" sz="2800">
                <a:latin typeface="Helvetica" charset="0"/>
                <a:cs typeface="Times New Roman" pitchFamily="18" charset="0"/>
              </a:rPr>
              <a:t>.</a:t>
            </a:r>
            <a:endParaRPr lang="en-US" sz="2800">
              <a:latin typeface="New York" charset="0"/>
              <a:cs typeface="Times New Roman" pitchFamily="18" charset="0"/>
            </a:endParaRPr>
          </a:p>
          <a:p>
            <a:pPr marL="609600" indent="-609600">
              <a:buFontTx/>
              <a:buAutoNum type="arabicPeriod" startAt="4"/>
            </a:pPr>
            <a:r>
              <a:rPr lang="en-US" sz="2800">
                <a:cs typeface="Times New Roman" pitchFamily="18" charset="0"/>
              </a:rPr>
              <a:t>The charge lost during discharge</a:t>
            </a:r>
            <a:r>
              <a:rPr lang="en-US" sz="2800">
                <a:latin typeface="Helvetica" charset="0"/>
                <a:cs typeface="Times New Roman" pitchFamily="18" charset="0"/>
              </a:rPr>
              <a:t>, </a:t>
            </a:r>
            <a:r>
              <a:rPr lang="en-US" sz="2800" i="1">
                <a:latin typeface="Times New Roman" pitchFamily="18" charset="0"/>
                <a:cs typeface="Times New Roman" pitchFamily="18" charset="0"/>
              </a:rPr>
              <a:t>Q</a:t>
            </a:r>
            <a:r>
              <a:rPr lang="en-US" sz="2800" i="1" baseline="-25000">
                <a:latin typeface="Times New Roman" pitchFamily="18" charset="0"/>
                <a:cs typeface="Times New Roman" pitchFamily="18" charset="0"/>
              </a:rPr>
              <a:t>lost</a:t>
            </a:r>
            <a:r>
              <a:rPr lang="en-US" sz="2800">
                <a:cs typeface="Times New Roman" pitchFamily="18" charset="0"/>
              </a:rPr>
              <a:t>, is</a:t>
            </a:r>
            <a:br>
              <a:rPr lang="en-US" sz="2800">
                <a:cs typeface="Times New Roman" pitchFamily="18" charset="0"/>
              </a:rPr>
            </a:br>
            <a:r>
              <a:rPr lang="en-US" sz="2800">
                <a:latin typeface="New York" charset="0"/>
                <a:cs typeface="Times New Roman" pitchFamily="18" charset="0"/>
              </a:rPr>
              <a:t>	 </a:t>
            </a:r>
            <a:r>
              <a:rPr lang="en-US" sz="2800" i="1">
                <a:latin typeface="Times New Roman" pitchFamily="18" charset="0"/>
                <a:cs typeface="Times New Roman" pitchFamily="18" charset="0"/>
              </a:rPr>
              <a:t>Q</a:t>
            </a:r>
            <a:r>
              <a:rPr lang="en-US" sz="2800" i="1" baseline="-25000">
                <a:latin typeface="Times New Roman" pitchFamily="18" charset="0"/>
                <a:cs typeface="Times New Roman" pitchFamily="18" charset="0"/>
              </a:rPr>
              <a:t>lost</a:t>
            </a:r>
            <a:r>
              <a:rPr lang="en-US" sz="2800">
                <a:latin typeface="Helvetica" charset="0"/>
                <a:cs typeface="Times New Roman" pitchFamily="18" charset="0"/>
              </a:rPr>
              <a:t> = </a:t>
            </a:r>
            <a:r>
              <a:rPr lang="en-US" sz="2800" i="1">
                <a:latin typeface="Times New Roman" pitchFamily="18" charset="0"/>
                <a:cs typeface="Times New Roman" pitchFamily="18" charset="0"/>
              </a:rPr>
              <a:t>i</a:t>
            </a:r>
            <a:r>
              <a:rPr lang="en-US" sz="2800" i="1" baseline="-25000">
                <a:latin typeface="Times New Roman" pitchFamily="18" charset="0"/>
                <a:cs typeface="Times New Roman" pitchFamily="18" charset="0"/>
              </a:rPr>
              <a:t>L</a:t>
            </a:r>
            <a:r>
              <a:rPr lang="en-US" sz="2800" i="1">
                <a:latin typeface="Times New Roman" pitchFamily="18" charset="0"/>
                <a:cs typeface="Times New Roman" pitchFamily="18" charset="0"/>
              </a:rPr>
              <a:t> (T-</a:t>
            </a:r>
            <a:r>
              <a:rPr lang="en-US" sz="2800" i="1">
                <a:latin typeface="Symbol" pitchFamily="18" charset="2"/>
                <a:cs typeface="Times New Roman" pitchFamily="18" charset="0"/>
              </a:rPr>
              <a:t>D</a:t>
            </a:r>
            <a:r>
              <a:rPr lang="en-US" sz="2800" i="1">
                <a:latin typeface="Times New Roman" pitchFamily="18" charset="0"/>
                <a:cs typeface="Times New Roman" pitchFamily="18" charset="0"/>
              </a:rPr>
              <a:t>t)</a:t>
            </a:r>
            <a:r>
              <a:rPr lang="en-US" sz="2800">
                <a:latin typeface="Helvetica" charset="0"/>
                <a:cs typeface="Times New Roman" pitchFamily="18" charset="0"/>
              </a:rPr>
              <a:t> </a:t>
            </a:r>
            <a:r>
              <a:rPr lang="en-US" sz="2800" b="1">
                <a:latin typeface="Symbol" pitchFamily="18" charset="2"/>
                <a:cs typeface="Times New Roman" pitchFamily="18" charset="0"/>
              </a:rPr>
              <a:t>»</a:t>
            </a:r>
            <a:r>
              <a:rPr lang="en-US" sz="2800">
                <a:latin typeface="Helvetica" charset="0"/>
                <a:cs typeface="Times New Roman" pitchFamily="18" charset="0"/>
              </a:rPr>
              <a:t> </a:t>
            </a:r>
            <a:r>
              <a:rPr lang="en-US" sz="2800" i="1">
                <a:latin typeface="Times New Roman" pitchFamily="18" charset="0"/>
                <a:cs typeface="Times New Roman" pitchFamily="18" charset="0"/>
              </a:rPr>
              <a:t>i</a:t>
            </a:r>
            <a:r>
              <a:rPr lang="en-US" sz="2800" i="1" baseline="-25000">
                <a:latin typeface="Times New Roman" pitchFamily="18" charset="0"/>
                <a:cs typeface="Times New Roman" pitchFamily="18" charset="0"/>
              </a:rPr>
              <a:t>L</a:t>
            </a:r>
            <a:r>
              <a:rPr lang="en-US" sz="2800" i="1">
                <a:latin typeface="Times New Roman" pitchFamily="18" charset="0"/>
                <a:cs typeface="Times New Roman" pitchFamily="18" charset="0"/>
              </a:rPr>
              <a:t> T</a:t>
            </a:r>
            <a:r>
              <a:rPr lang="en-US" sz="2800">
                <a:latin typeface="Helvetica" charset="0"/>
                <a:cs typeface="Times New Roman" pitchFamily="18" charset="0"/>
              </a:rPr>
              <a:t> .</a:t>
            </a:r>
            <a:endParaRPr lang="en-US" sz="2800">
              <a:latin typeface="New York" charset="0"/>
              <a:cs typeface="Times New Roman" pitchFamily="18" charset="0"/>
            </a:endParaRPr>
          </a:p>
          <a:p>
            <a:pPr marL="609600" indent="-609600">
              <a:buFontTx/>
              <a:buAutoNum type="arabicPeriod" startAt="4"/>
            </a:pPr>
            <a:r>
              <a:rPr lang="en-US" sz="2800">
                <a:cs typeface="Times New Roman" pitchFamily="18" charset="0"/>
              </a:rPr>
              <a:t>Here, we have assumed that </a:t>
            </a:r>
            <a:br>
              <a:rPr lang="en-US" sz="2800">
                <a:cs typeface="Times New Roman" pitchFamily="18" charset="0"/>
              </a:rPr>
            </a:br>
            <a:r>
              <a:rPr lang="en-US" sz="2800">
                <a:cs typeface="Times New Roman" pitchFamily="18" charset="0"/>
              </a:rPr>
              <a:t>	 </a:t>
            </a:r>
            <a:r>
              <a:rPr lang="en-US" sz="2800" i="1">
                <a:latin typeface="Times New Roman" pitchFamily="18" charset="0"/>
                <a:cs typeface="Times New Roman" pitchFamily="18" charset="0"/>
              </a:rPr>
              <a:t>(T-</a:t>
            </a:r>
            <a:r>
              <a:rPr lang="en-US" sz="2800" i="1">
                <a:latin typeface="Symbol" pitchFamily="18" charset="2"/>
                <a:cs typeface="Times New Roman" pitchFamily="18" charset="0"/>
              </a:rPr>
              <a:t>D</a:t>
            </a:r>
            <a:r>
              <a:rPr lang="en-US" sz="2800" i="1">
                <a:latin typeface="Times New Roman" pitchFamily="18" charset="0"/>
                <a:cs typeface="Times New Roman" pitchFamily="18" charset="0"/>
              </a:rPr>
              <a:t>t)</a:t>
            </a:r>
            <a:r>
              <a:rPr lang="en-US" sz="2800">
                <a:latin typeface="Helvetica" charset="0"/>
                <a:cs typeface="Times New Roman" pitchFamily="18" charset="0"/>
              </a:rPr>
              <a:t> </a:t>
            </a:r>
            <a:r>
              <a:rPr lang="en-US" sz="2800" b="1">
                <a:latin typeface="Symbol" pitchFamily="18" charset="2"/>
                <a:cs typeface="Times New Roman" pitchFamily="18" charset="0"/>
              </a:rPr>
              <a:t>»</a:t>
            </a:r>
            <a:r>
              <a:rPr lang="en-US" sz="2800">
                <a:latin typeface="Helvetica" charset="0"/>
                <a:cs typeface="Times New Roman" pitchFamily="18" charset="0"/>
              </a:rPr>
              <a:t> </a:t>
            </a:r>
            <a:r>
              <a:rPr lang="en-US" sz="2800" i="1">
                <a:latin typeface="Times New Roman" pitchFamily="18" charset="0"/>
                <a:cs typeface="Times New Roman" pitchFamily="18" charset="0"/>
              </a:rPr>
              <a:t>T</a:t>
            </a:r>
            <a:r>
              <a:rPr lang="en-US" sz="2800">
                <a:latin typeface="Helvetica" charset="0"/>
                <a:cs typeface="Times New Roman" pitchFamily="18" charset="0"/>
              </a:rPr>
              <a:t>,</a:t>
            </a:r>
            <a:r>
              <a:rPr lang="en-US" sz="2800">
                <a:latin typeface="New York" charset="0"/>
                <a:cs typeface="Times New Roman" pitchFamily="18" charset="0"/>
              </a:rPr>
              <a:t> </a:t>
            </a:r>
            <a:br>
              <a:rPr lang="en-US" sz="2800">
                <a:latin typeface="New York" charset="0"/>
                <a:cs typeface="Times New Roman" pitchFamily="18" charset="0"/>
              </a:rPr>
            </a:br>
            <a:r>
              <a:rPr lang="en-US" sz="2800">
                <a:cs typeface="Times New Roman" pitchFamily="18" charset="0"/>
              </a:rPr>
              <a:t>since it discharges for almost the entire period.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2514600" y="0"/>
            <a:ext cx="6629400" cy="1752600"/>
          </a:xfrm>
        </p:spPr>
        <p:txBody>
          <a:bodyPr/>
          <a:lstStyle/>
          <a:p>
            <a:r>
              <a:rPr lang="en-US">
                <a:cs typeface="Times New Roman" pitchFamily="18" charset="0"/>
              </a:rPr>
              <a:t>SEMICONDUCTORS AND THE PN JUNCTION</a:t>
            </a:r>
            <a:r>
              <a:rPr lang="en-US"/>
              <a:t> </a:t>
            </a:r>
          </a:p>
        </p:txBody>
      </p:sp>
      <p:sp>
        <p:nvSpPr>
          <p:cNvPr id="270339" name="Rectangle 3"/>
          <p:cNvSpPr>
            <a:spLocks noGrp="1" noChangeArrowheads="1"/>
          </p:cNvSpPr>
          <p:nvPr>
            <p:ph type="body" idx="1"/>
          </p:nvPr>
        </p:nvSpPr>
        <p:spPr>
          <a:xfrm>
            <a:off x="685800" y="1600200"/>
            <a:ext cx="8001000" cy="2362200"/>
          </a:xfrm>
        </p:spPr>
        <p:txBody>
          <a:bodyPr/>
          <a:lstStyle/>
          <a:p>
            <a:r>
              <a:rPr lang="en-US">
                <a:cs typeface="Arial" pitchFamily="34" charset="0"/>
              </a:rPr>
              <a:t>A string of silicon atoms are shown below.  </a:t>
            </a:r>
          </a:p>
        </p:txBody>
      </p:sp>
      <p:graphicFrame>
        <p:nvGraphicFramePr>
          <p:cNvPr id="270340" name="Object 4"/>
          <p:cNvGraphicFramePr>
            <a:graphicFrameLocks noChangeAspect="1"/>
          </p:cNvGraphicFramePr>
          <p:nvPr/>
        </p:nvGraphicFramePr>
        <p:xfrm>
          <a:off x="1447800" y="2971800"/>
          <a:ext cx="5911850" cy="3168650"/>
        </p:xfrm>
        <a:graphic>
          <a:graphicData uri="http://schemas.openxmlformats.org/presentationml/2006/ole">
            <mc:AlternateContent xmlns:mc="http://schemas.openxmlformats.org/markup-compatibility/2006">
              <mc:Choice xmlns:v="urn:schemas-microsoft-com:vml" Requires="v">
                <p:oleObj spid="_x0000_s270358" name="VISIO" r:id="rId3" imgW="5912640" imgH="3169440" progId="">
                  <p:embed/>
                </p:oleObj>
              </mc:Choice>
              <mc:Fallback>
                <p:oleObj name="VISIO" r:id="rId3" imgW="5912640" imgH="316944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971800"/>
                        <a:ext cx="5911850" cy="3168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2438400" y="0"/>
            <a:ext cx="6477000" cy="685800"/>
          </a:xfrm>
        </p:spPr>
        <p:txBody>
          <a:bodyPr/>
          <a:lstStyle/>
          <a:p>
            <a:r>
              <a:rPr lang="en-US" sz="2800" u="sng"/>
              <a:t>Ripple Voltage Approximation</a:t>
            </a:r>
          </a:p>
        </p:txBody>
      </p:sp>
      <p:sp>
        <p:nvSpPr>
          <p:cNvPr id="351235"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800">
                <a:cs typeface="Times New Roman" pitchFamily="18" charset="0"/>
              </a:rPr>
              <a:t>The ripple voltage, or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r</a:t>
            </a:r>
            <a:r>
              <a:rPr lang="en-US" sz="2800">
                <a:cs typeface="Times New Roman" pitchFamily="18" charset="0"/>
              </a:rPr>
              <a:t>, can be approximated. </a:t>
            </a:r>
          </a:p>
          <a:p>
            <a:pPr marL="609600" indent="-609600">
              <a:buFontTx/>
              <a:buAutoNum type="arabicPeriod" startAt="7"/>
            </a:pPr>
            <a:r>
              <a:rPr lang="en-US" sz="2800">
                <a:cs typeface="Times New Roman" pitchFamily="18" charset="0"/>
              </a:rPr>
              <a:t>The voltage is a straight line, with a slope we will call </a:t>
            </a:r>
            <a:r>
              <a:rPr lang="en-US" sz="2800" i="1">
                <a:latin typeface="Times New Roman" pitchFamily="18" charset="0"/>
                <a:cs typeface="Times New Roman" pitchFamily="18" charset="0"/>
              </a:rPr>
              <a:t>m</a:t>
            </a:r>
            <a:r>
              <a:rPr lang="en-US" sz="2800">
                <a:cs typeface="Times New Roman" pitchFamily="18" charset="0"/>
              </a:rPr>
              <a:t>, and a peak equal to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p</a:t>
            </a:r>
            <a:r>
              <a:rPr lang="en-US" sz="2800">
                <a:cs typeface="Times New Roman" pitchFamily="18" charset="0"/>
              </a:rPr>
              <a:t>. So, the current is just that voltage divided by </a:t>
            </a:r>
            <a:r>
              <a:rPr lang="en-US" sz="2800" i="1">
                <a:latin typeface="Times New Roman" pitchFamily="18" charset="0"/>
                <a:cs typeface="Times New Roman" pitchFamily="18" charset="0"/>
              </a:rPr>
              <a:t>R</a:t>
            </a:r>
            <a:r>
              <a:rPr lang="en-US" sz="2800">
                <a:cs typeface="Times New Roman" pitchFamily="18" charset="0"/>
              </a:rPr>
              <a:t>,</a:t>
            </a:r>
            <a:br>
              <a:rPr lang="en-US" sz="2800">
                <a:cs typeface="Times New Roman" pitchFamily="18" charset="0"/>
              </a:rPr>
            </a:br>
            <a:endParaRPr lang="en-US" sz="2800">
              <a:cs typeface="Times New Roman" pitchFamily="18" charset="0"/>
            </a:endParaRPr>
          </a:p>
          <a:p>
            <a:pPr marL="609600" indent="-609600">
              <a:buFontTx/>
              <a:buAutoNum type="arabicPeriod" startAt="7"/>
            </a:pPr>
            <a:endParaRPr lang="en-US" sz="2800">
              <a:cs typeface="Times New Roman" pitchFamily="18" charset="0"/>
            </a:endParaRPr>
          </a:p>
        </p:txBody>
      </p:sp>
      <p:graphicFrame>
        <p:nvGraphicFramePr>
          <p:cNvPr id="351236" name="Object 4"/>
          <p:cNvGraphicFramePr>
            <a:graphicFrameLocks noChangeAspect="1"/>
          </p:cNvGraphicFramePr>
          <p:nvPr/>
        </p:nvGraphicFramePr>
        <p:xfrm>
          <a:off x="3276600" y="2762250"/>
          <a:ext cx="2286000" cy="1179513"/>
        </p:xfrm>
        <a:graphic>
          <a:graphicData uri="http://schemas.openxmlformats.org/presentationml/2006/ole">
            <mc:AlternateContent xmlns:mc="http://schemas.openxmlformats.org/markup-compatibility/2006">
              <mc:Choice xmlns:v="urn:schemas-microsoft-com:vml" Requires="v">
                <p:oleObj spid="_x0000_s351254" name="Equation" r:id="rId3" imgW="812520" imgH="419040" progId="">
                  <p:embed/>
                </p:oleObj>
              </mc:Choice>
              <mc:Fallback>
                <p:oleObj name="Equation" r:id="rId3" imgW="812520" imgH="41904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62250"/>
                        <a:ext cx="2286000"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2438400" y="0"/>
            <a:ext cx="6477000" cy="685800"/>
          </a:xfrm>
        </p:spPr>
        <p:txBody>
          <a:bodyPr/>
          <a:lstStyle/>
          <a:p>
            <a:r>
              <a:rPr lang="en-US" sz="2800" u="sng"/>
              <a:t>Ripple Voltage Approximation</a:t>
            </a:r>
          </a:p>
        </p:txBody>
      </p:sp>
      <p:sp>
        <p:nvSpPr>
          <p:cNvPr id="352259"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400">
                <a:cs typeface="Times New Roman" pitchFamily="18" charset="0"/>
              </a:rPr>
              <a:t>The ripple voltage, or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r</a:t>
            </a:r>
            <a:r>
              <a:rPr lang="en-US" sz="2400">
                <a:cs typeface="Times New Roman" pitchFamily="18" charset="0"/>
              </a:rPr>
              <a:t>, can be approximated. </a:t>
            </a:r>
          </a:p>
          <a:p>
            <a:pPr marL="609600" indent="-609600">
              <a:buFontTx/>
              <a:buAutoNum type="arabicPeriod" startAt="8"/>
            </a:pPr>
            <a:r>
              <a:rPr lang="en-US" sz="2400">
                <a:cs typeface="Times New Roman" pitchFamily="18" charset="0"/>
              </a:rPr>
              <a:t>Now, since </a:t>
            </a:r>
            <a:r>
              <a:rPr lang="en-US" sz="2400" i="1">
                <a:latin typeface="Times New Roman" pitchFamily="18" charset="0"/>
                <a:cs typeface="Times New Roman" pitchFamily="18" charset="0"/>
              </a:rPr>
              <a:t>RC &gt;&gt; T</a:t>
            </a:r>
            <a:r>
              <a:rPr lang="en-US" sz="2400">
                <a:cs typeface="Times New Roman" pitchFamily="18" charset="0"/>
              </a:rPr>
              <a:t>, we assume that </a:t>
            </a:r>
            <a:r>
              <a:rPr lang="en-US" sz="2400" i="1">
                <a:latin typeface="Times New Roman" pitchFamily="18" charset="0"/>
                <a:cs typeface="Times New Roman" pitchFamily="18" charset="0"/>
              </a:rPr>
              <a:t>m</a:t>
            </a:r>
            <a:r>
              <a:rPr lang="en-US" sz="2400">
                <a:cs typeface="Times New Roman" pitchFamily="18" charset="0"/>
              </a:rPr>
              <a:t> = 0.  Then, with </a:t>
            </a:r>
            <a:r>
              <a:rPr lang="en-US" sz="2400" i="1">
                <a:latin typeface="Times New Roman" pitchFamily="18" charset="0"/>
                <a:cs typeface="Times New Roman" pitchFamily="18" charset="0"/>
              </a:rPr>
              <a:t>Q</a:t>
            </a:r>
            <a:r>
              <a:rPr lang="en-US" sz="2400" i="1" baseline="-25000">
                <a:latin typeface="Times New Roman" pitchFamily="18" charset="0"/>
                <a:cs typeface="Times New Roman" pitchFamily="18" charset="0"/>
              </a:rPr>
              <a:t>acq</a:t>
            </a:r>
            <a:r>
              <a:rPr lang="en-US" sz="2400" i="1">
                <a:latin typeface="Times New Roman" pitchFamily="18" charset="0"/>
                <a:cs typeface="Times New Roman" pitchFamily="18" charset="0"/>
              </a:rPr>
              <a:t> = Q</a:t>
            </a:r>
            <a:r>
              <a:rPr lang="en-US" sz="2400" i="1" baseline="-25000">
                <a:latin typeface="Times New Roman" pitchFamily="18" charset="0"/>
                <a:cs typeface="Times New Roman" pitchFamily="18" charset="0"/>
              </a:rPr>
              <a:t>lost</a:t>
            </a:r>
            <a:r>
              <a:rPr lang="en-US" sz="2400">
                <a:cs typeface="Times New Roman" pitchFamily="18" charset="0"/>
              </a:rPr>
              <a:t>, and plugging in we get </a:t>
            </a:r>
            <a:br>
              <a:rPr lang="en-US" sz="2400">
                <a:cs typeface="Times New Roman" pitchFamily="18" charset="0"/>
              </a:rPr>
            </a:br>
            <a:r>
              <a:rPr lang="en-US" sz="2400">
                <a:cs typeface="Times New Roman" pitchFamily="18" charset="0"/>
              </a:rPr>
              <a:t/>
            </a:r>
            <a:br>
              <a:rPr lang="en-US" sz="2400">
                <a:cs typeface="Times New Roman" pitchFamily="18" charset="0"/>
              </a:rPr>
            </a:br>
            <a:r>
              <a:rPr lang="en-US" sz="2400">
                <a:cs typeface="Times New Roman" pitchFamily="18" charset="0"/>
              </a:rPr>
              <a:t/>
            </a:r>
            <a:br>
              <a:rPr lang="en-US" sz="2400">
                <a:cs typeface="Times New Roman" pitchFamily="18" charset="0"/>
              </a:rPr>
            </a:br>
            <a:r>
              <a:rPr lang="en-US" sz="2400">
                <a:cs typeface="Times New Roman" pitchFamily="18" charset="0"/>
              </a:rPr>
              <a:t/>
            </a:r>
            <a:br>
              <a:rPr lang="en-US" sz="2400">
                <a:cs typeface="Times New Roman" pitchFamily="18" charset="0"/>
              </a:rPr>
            </a:br>
            <a:r>
              <a:rPr lang="en-US" sz="2400">
                <a:cs typeface="Times New Roman" pitchFamily="18" charset="0"/>
              </a:rPr>
              <a:t/>
            </a:r>
            <a:br>
              <a:rPr lang="en-US" sz="2400">
                <a:cs typeface="Times New Roman" pitchFamily="18" charset="0"/>
              </a:rPr>
            </a:br>
            <a:r>
              <a:rPr lang="en-US" sz="2400">
                <a:cs typeface="Times New Roman" pitchFamily="18" charset="0"/>
              </a:rPr>
              <a:t/>
            </a:r>
            <a:br>
              <a:rPr lang="en-US" sz="2400">
                <a:cs typeface="Times New Roman" pitchFamily="18" charset="0"/>
              </a:rPr>
            </a:br>
            <a:r>
              <a:rPr lang="en-US" sz="2400">
                <a:cs typeface="Times New Roman" pitchFamily="18" charset="0"/>
              </a:rPr>
              <a:t/>
            </a:r>
            <a:br>
              <a:rPr lang="en-US" sz="2400">
                <a:cs typeface="Times New Roman" pitchFamily="18" charset="0"/>
              </a:rPr>
            </a:br>
            <a:r>
              <a:rPr lang="en-US" sz="2400">
                <a:cs typeface="Times New Roman" pitchFamily="18" charset="0"/>
              </a:rPr>
              <a:t/>
            </a:r>
            <a:br>
              <a:rPr lang="en-US" sz="2400">
                <a:cs typeface="Times New Roman" pitchFamily="18" charset="0"/>
              </a:rPr>
            </a:br>
            <a:r>
              <a:rPr lang="en-US" sz="2400">
                <a:cs typeface="Times New Roman" pitchFamily="18" charset="0"/>
              </a:rPr>
              <a:t/>
            </a:r>
            <a:br>
              <a:rPr lang="en-US" sz="2400">
                <a:cs typeface="Times New Roman" pitchFamily="18" charset="0"/>
              </a:rPr>
            </a:br>
            <a:r>
              <a:rPr lang="en-US" sz="2400">
                <a:cs typeface="Times New Roman" pitchFamily="18" charset="0"/>
              </a:rPr>
              <a:t>where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L</a:t>
            </a:r>
            <a:r>
              <a:rPr lang="en-US" sz="2400">
                <a:cs typeface="Times New Roman" pitchFamily="18" charset="0"/>
              </a:rPr>
              <a:t> is the load current, which is almost constant with time, and so is expressed as a dc quantity.</a:t>
            </a:r>
          </a:p>
        </p:txBody>
      </p:sp>
      <p:graphicFrame>
        <p:nvGraphicFramePr>
          <p:cNvPr id="352261" name="Object 5"/>
          <p:cNvGraphicFramePr>
            <a:graphicFrameLocks noChangeAspect="1"/>
          </p:cNvGraphicFramePr>
          <p:nvPr/>
        </p:nvGraphicFramePr>
        <p:xfrm>
          <a:off x="2422525" y="2133600"/>
          <a:ext cx="3960813" cy="2987675"/>
        </p:xfrm>
        <a:graphic>
          <a:graphicData uri="http://schemas.openxmlformats.org/presentationml/2006/ole">
            <mc:AlternateContent xmlns:mc="http://schemas.openxmlformats.org/markup-compatibility/2006">
              <mc:Choice xmlns:v="urn:schemas-microsoft-com:vml" Requires="v">
                <p:oleObj spid="_x0000_s352279" name="Equation" r:id="rId3" imgW="1447560" imgH="1091880" progId="">
                  <p:embed/>
                </p:oleObj>
              </mc:Choice>
              <mc:Fallback>
                <p:oleObj name="Equation" r:id="rId3" imgW="1447560" imgH="109188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525" y="2133600"/>
                        <a:ext cx="3960813"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2438400" y="0"/>
            <a:ext cx="6477000" cy="685800"/>
          </a:xfrm>
        </p:spPr>
        <p:txBody>
          <a:bodyPr/>
          <a:lstStyle/>
          <a:p>
            <a:r>
              <a:rPr lang="en-US" sz="2800" u="sng"/>
              <a:t>Ripple Voltage Approximation</a:t>
            </a:r>
          </a:p>
        </p:txBody>
      </p:sp>
      <p:sp>
        <p:nvSpPr>
          <p:cNvPr id="353283" name="Rectangle 3"/>
          <p:cNvSpPr>
            <a:spLocks noGrp="1" noChangeArrowheads="1"/>
          </p:cNvSpPr>
          <p:nvPr>
            <p:ph type="body" idx="1"/>
          </p:nvPr>
        </p:nvSpPr>
        <p:spPr>
          <a:xfrm>
            <a:off x="152400" y="914400"/>
            <a:ext cx="8458200" cy="5410200"/>
          </a:xfrm>
        </p:spPr>
        <p:txBody>
          <a:bodyPr/>
          <a:lstStyle/>
          <a:p>
            <a:pPr marL="609600" indent="-609600">
              <a:buFontTx/>
              <a:buNone/>
            </a:pPr>
            <a:r>
              <a:rPr lang="en-US" sz="2800">
                <a:cs typeface="Times New Roman" pitchFamily="18" charset="0"/>
              </a:rPr>
              <a:t>The ripple voltage, or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r</a:t>
            </a:r>
            <a:r>
              <a:rPr lang="en-US" sz="2800">
                <a:cs typeface="Times New Roman" pitchFamily="18" charset="0"/>
              </a:rPr>
              <a:t>, can be approximated. </a:t>
            </a:r>
          </a:p>
          <a:p>
            <a:pPr marL="609600" indent="-609600">
              <a:buFontTx/>
              <a:buAutoNum type="arabicPeriod" startAt="9"/>
            </a:pPr>
            <a:r>
              <a:rPr lang="en-US" sz="2800">
                <a:cs typeface="Times New Roman" pitchFamily="18" charset="0"/>
              </a:rPr>
              <a:t>With a full wave rectifier, the frequency is effectively doubled, so  </a:t>
            </a:r>
            <a:br>
              <a:rPr lang="en-US" sz="2800">
                <a:cs typeface="Times New Roman" pitchFamily="18" charset="0"/>
              </a:rPr>
            </a:br>
            <a:r>
              <a:rPr lang="en-US" sz="2800">
                <a:cs typeface="Times New Roman" pitchFamily="18" charset="0"/>
              </a:rPr>
              <a:t/>
            </a:r>
            <a:br>
              <a:rPr lang="en-US" sz="2800">
                <a:cs typeface="Times New Roman" pitchFamily="18" charset="0"/>
              </a:rPr>
            </a:br>
            <a:r>
              <a:rPr lang="en-US" sz="2800">
                <a:cs typeface="Times New Roman" pitchFamily="18" charset="0"/>
              </a:rPr>
              <a:t/>
            </a:r>
            <a:br>
              <a:rPr lang="en-US" sz="2800">
                <a:cs typeface="Times New Roman" pitchFamily="18" charset="0"/>
              </a:rPr>
            </a:br>
            <a:r>
              <a:rPr lang="en-US" sz="2800">
                <a:cs typeface="Times New Roman" pitchFamily="18" charset="0"/>
              </a:rPr>
              <a:t/>
            </a:r>
            <a:br>
              <a:rPr lang="en-US" sz="2800">
                <a:cs typeface="Times New Roman" pitchFamily="18" charset="0"/>
              </a:rPr>
            </a:br>
            <a:r>
              <a:rPr lang="en-US" sz="2800">
                <a:cs typeface="Times New Roman" pitchFamily="18" charset="0"/>
              </a:rPr>
              <a:t/>
            </a:r>
            <a:br>
              <a:rPr lang="en-US" sz="2800">
                <a:cs typeface="Times New Roman" pitchFamily="18" charset="0"/>
              </a:rPr>
            </a:br>
            <a:r>
              <a:rPr lang="en-US" sz="2800">
                <a:cs typeface="Times New Roman" pitchFamily="18" charset="0"/>
              </a:rPr>
              <a:t>which is a very handy little equation.  It is surprisingly accurate, considering the number of approximations used to get it. </a:t>
            </a:r>
          </a:p>
        </p:txBody>
      </p:sp>
      <p:graphicFrame>
        <p:nvGraphicFramePr>
          <p:cNvPr id="353285" name="Object 5"/>
          <p:cNvGraphicFramePr>
            <a:graphicFrameLocks noChangeAspect="1"/>
          </p:cNvGraphicFramePr>
          <p:nvPr/>
        </p:nvGraphicFramePr>
        <p:xfrm>
          <a:off x="1524000" y="2616200"/>
          <a:ext cx="4876800" cy="1303338"/>
        </p:xfrm>
        <a:graphic>
          <a:graphicData uri="http://schemas.openxmlformats.org/presentationml/2006/ole">
            <mc:AlternateContent xmlns:mc="http://schemas.openxmlformats.org/markup-compatibility/2006">
              <mc:Choice xmlns:v="urn:schemas-microsoft-com:vml" Requires="v">
                <p:oleObj spid="_x0000_s353303" name="Equation" r:id="rId3" imgW="1663560" imgH="444240" progId="">
                  <p:embed/>
                </p:oleObj>
              </mc:Choice>
              <mc:Fallback>
                <p:oleObj name="Equation" r:id="rId3" imgW="1663560" imgH="44424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616200"/>
                        <a:ext cx="487680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2438400" y="0"/>
            <a:ext cx="6477000" cy="990600"/>
          </a:xfrm>
        </p:spPr>
        <p:txBody>
          <a:bodyPr/>
          <a:lstStyle/>
          <a:p>
            <a:r>
              <a:rPr lang="en-US" sz="2800" u="sng"/>
              <a:t>Testing the Ripple Voltage Approximation</a:t>
            </a:r>
          </a:p>
        </p:txBody>
      </p:sp>
      <p:sp>
        <p:nvSpPr>
          <p:cNvPr id="354307" name="Rectangle 3"/>
          <p:cNvSpPr>
            <a:spLocks noGrp="1" noChangeArrowheads="1"/>
          </p:cNvSpPr>
          <p:nvPr>
            <p:ph type="body" idx="1"/>
          </p:nvPr>
        </p:nvSpPr>
        <p:spPr>
          <a:xfrm>
            <a:off x="152400" y="1600200"/>
            <a:ext cx="8458200" cy="4724400"/>
          </a:xfrm>
        </p:spPr>
        <p:txBody>
          <a:bodyPr/>
          <a:lstStyle/>
          <a:p>
            <a:pPr marL="609600" indent="-609600">
              <a:buFontTx/>
              <a:buNone/>
            </a:pPr>
            <a:r>
              <a:rPr lang="en-US" sz="2800">
                <a:cs typeface="Times New Roman" pitchFamily="18" charset="0"/>
              </a:rPr>
              <a:t>But, if we are making this many assumptions, shouldn’t we test them?  </a:t>
            </a:r>
          </a:p>
          <a:p>
            <a:pPr marL="609600" indent="-609600">
              <a:buFontTx/>
              <a:buNone/>
            </a:pPr>
            <a:r>
              <a:rPr lang="en-US" sz="2800">
                <a:cs typeface="Times New Roman" pitchFamily="18" charset="0"/>
              </a:rPr>
              <a:t>Yes.  </a:t>
            </a:r>
          </a:p>
          <a:p>
            <a:pPr marL="609600" indent="-609600">
              <a:buFontTx/>
              <a:buNone/>
            </a:pPr>
            <a:r>
              <a:rPr lang="en-US" sz="2800">
                <a:cs typeface="Times New Roman" pitchFamily="18" charset="0"/>
              </a:rPr>
              <a:t>How?  </a:t>
            </a:r>
          </a:p>
          <a:p>
            <a:pPr marL="609600" indent="-609600">
              <a:buFontTx/>
              <a:buNone/>
            </a:pPr>
            <a:r>
              <a:rPr lang="en-US" sz="2800">
                <a:cs typeface="Times New Roman" pitchFamily="18" charset="0"/>
              </a:rPr>
              <a:t>By performing </a:t>
            </a:r>
            <a:r>
              <a:rPr lang="en-US" sz="2800" b="1" u="sng">
                <a:cs typeface="Times New Roman" pitchFamily="18" charset="0"/>
              </a:rPr>
              <a:t>The DC Power Supply</a:t>
            </a:r>
            <a:r>
              <a:rPr lang="en-US" sz="2800" b="1">
                <a:cs typeface="Times New Roman" pitchFamily="18" charset="0"/>
              </a:rPr>
              <a:t> laboratory exercise.</a:t>
            </a:r>
            <a:r>
              <a:rPr lang="en-US" sz="2800">
                <a:cs typeface="Times New Roman" pitchFamily="18" charset="0"/>
              </a:rPr>
              <a:t>  This is called Experiment V.  There are lots of ways to go wrong when performing this lab.  Here are 4 of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Effect transition="in" filter="dissolve">
                                      <p:cBhvr>
                                        <p:cTn id="7" dur="500"/>
                                        <p:tgtEl>
                                          <p:spTgt spid="354307">
                                            <p:txEl>
                                              <p:pRg st="0" end="0"/>
                                            </p:txEl>
                                          </p:spTgt>
                                        </p:tgtEl>
                                      </p:cBhvr>
                                    </p:animEffect>
                                  </p:childTnLst>
                                  <p:subTnLst>
                                    <p:animClr clrSpc="rgb" dir="cw">
                                      <p:cBhvr override="childStyle">
                                        <p:cTn dur="1" fill="hold" display="0" masterRel="nextClick" afterEffect="1"/>
                                        <p:tgtEl>
                                          <p:spTgt spid="354307">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4307">
                                            <p:txEl>
                                              <p:pRg st="1" end="1"/>
                                            </p:txEl>
                                          </p:spTgt>
                                        </p:tgtEl>
                                        <p:attrNameLst>
                                          <p:attrName>style.visibility</p:attrName>
                                        </p:attrNameLst>
                                      </p:cBhvr>
                                      <p:to>
                                        <p:strVal val="visible"/>
                                      </p:to>
                                    </p:set>
                                    <p:animEffect transition="in" filter="dissolve">
                                      <p:cBhvr>
                                        <p:cTn id="12" dur="500"/>
                                        <p:tgtEl>
                                          <p:spTgt spid="354307">
                                            <p:txEl>
                                              <p:pRg st="1" end="1"/>
                                            </p:txEl>
                                          </p:spTgt>
                                        </p:tgtEl>
                                      </p:cBhvr>
                                    </p:animEffect>
                                  </p:childTnLst>
                                  <p:subTnLst>
                                    <p:animClr clrSpc="rgb" dir="cw">
                                      <p:cBhvr override="childStyle">
                                        <p:cTn dur="1" fill="hold" display="0" masterRel="nextClick" afterEffect="1"/>
                                        <p:tgtEl>
                                          <p:spTgt spid="354307">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4307">
                                            <p:txEl>
                                              <p:pRg st="2" end="2"/>
                                            </p:txEl>
                                          </p:spTgt>
                                        </p:tgtEl>
                                        <p:attrNameLst>
                                          <p:attrName>style.visibility</p:attrName>
                                        </p:attrNameLst>
                                      </p:cBhvr>
                                      <p:to>
                                        <p:strVal val="visible"/>
                                      </p:to>
                                    </p:set>
                                    <p:animEffect transition="in" filter="dissolve">
                                      <p:cBhvr>
                                        <p:cTn id="17" dur="500"/>
                                        <p:tgtEl>
                                          <p:spTgt spid="354307">
                                            <p:txEl>
                                              <p:pRg st="2" end="2"/>
                                            </p:txEl>
                                          </p:spTgt>
                                        </p:tgtEl>
                                      </p:cBhvr>
                                    </p:animEffect>
                                  </p:childTnLst>
                                  <p:subTnLst>
                                    <p:animClr clrSpc="rgb" dir="cw">
                                      <p:cBhvr override="childStyle">
                                        <p:cTn dur="1" fill="hold" display="0" masterRel="nextClick" afterEffect="1"/>
                                        <p:tgtEl>
                                          <p:spTgt spid="354307">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4307">
                                            <p:txEl>
                                              <p:pRg st="3" end="3"/>
                                            </p:txEl>
                                          </p:spTgt>
                                        </p:tgtEl>
                                        <p:attrNameLst>
                                          <p:attrName>style.visibility</p:attrName>
                                        </p:attrNameLst>
                                      </p:cBhvr>
                                      <p:to>
                                        <p:strVal val="visible"/>
                                      </p:to>
                                    </p:set>
                                    <p:animEffect transition="in" filter="dissolve">
                                      <p:cBhvr>
                                        <p:cTn id="22" dur="500"/>
                                        <p:tgtEl>
                                          <p:spTgt spid="354307">
                                            <p:txEl>
                                              <p:pRg st="3" end="3"/>
                                            </p:txEl>
                                          </p:spTgt>
                                        </p:tgtEl>
                                      </p:cBhvr>
                                    </p:animEffect>
                                  </p:childTnLst>
                                  <p:subTnLst>
                                    <p:animClr clrSpc="rgb" dir="cw">
                                      <p:cBhvr override="childStyle">
                                        <p:cTn dur="1" fill="hold" display="0" masterRel="nextClick" afterEffect="1"/>
                                        <p:tgtEl>
                                          <p:spTgt spid="354307">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2438400" y="0"/>
            <a:ext cx="6477000" cy="990600"/>
          </a:xfrm>
        </p:spPr>
        <p:txBody>
          <a:bodyPr/>
          <a:lstStyle/>
          <a:p>
            <a:r>
              <a:rPr lang="en-US" sz="2800" u="sng"/>
              <a:t>DC Power Supply Lab Error 1</a:t>
            </a:r>
          </a:p>
        </p:txBody>
      </p:sp>
      <p:sp>
        <p:nvSpPr>
          <p:cNvPr id="355331" name="Rectangle 3"/>
          <p:cNvSpPr>
            <a:spLocks noGrp="1" noChangeArrowheads="1"/>
          </p:cNvSpPr>
          <p:nvPr>
            <p:ph type="body" idx="1"/>
          </p:nvPr>
        </p:nvSpPr>
        <p:spPr>
          <a:xfrm>
            <a:off x="152400" y="1600200"/>
            <a:ext cx="8458200" cy="4724400"/>
          </a:xfrm>
        </p:spPr>
        <p:txBody>
          <a:bodyPr/>
          <a:lstStyle/>
          <a:p>
            <a:pPr marL="609600" indent="-609600">
              <a:buFontTx/>
              <a:buAutoNum type="arabicParenR"/>
            </a:pPr>
            <a:r>
              <a:rPr lang="en-US" sz="2800">
                <a:cs typeface="Times New Roman" pitchFamily="18" charset="0"/>
              </a:rPr>
              <a:t>Careless use of resistance substitution box.  </a:t>
            </a:r>
            <a:br>
              <a:rPr lang="en-US" sz="2800">
                <a:cs typeface="Times New Roman" pitchFamily="18" charset="0"/>
              </a:rPr>
            </a:br>
            <a:r>
              <a:rPr lang="en-US" sz="2800">
                <a:cs typeface="Times New Roman" pitchFamily="18" charset="0"/>
              </a:rPr>
              <a:t>Do not turn large scale down to zero before turning the smaller scale up to nine.  If you do this, you will effectively short out the output, resulting in a very large current, and you will let the “magic smoke” out of the fuse.</a:t>
            </a:r>
          </a:p>
        </p:txBody>
      </p:sp>
      <p:pic>
        <p:nvPicPr>
          <p:cNvPr id="355332" name="Picture 4" descr="C:\Documents and Settings\shattuck\Application Data\Microsoft\Media Catalog\Downloaded Clips\cl59\j0223750.gif"/>
          <p:cNvPicPr>
            <a:picLocks noChangeAspect="1" noChangeArrowheads="1" noCrop="1"/>
          </p:cNvPicPr>
          <p:nvPr/>
        </p:nvPicPr>
        <p:blipFill>
          <a:blip r:embed="rId2" cstate="print"/>
          <a:srcRect/>
          <a:stretch>
            <a:fillRect/>
          </a:stretch>
        </p:blipFill>
        <p:spPr bwMode="auto">
          <a:xfrm>
            <a:off x="3429000" y="4343400"/>
            <a:ext cx="3352800" cy="2155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Effect transition="in" filter="dissolve">
                                      <p:cBhvr>
                                        <p:cTn id="7" dur="500"/>
                                        <p:tgtEl>
                                          <p:spTgt spid="355331">
                                            <p:txEl>
                                              <p:pRg st="0" end="0"/>
                                            </p:txEl>
                                          </p:spTgt>
                                        </p:tgtEl>
                                      </p:cBhvr>
                                    </p:animEffect>
                                  </p:childTnLst>
                                  <p:subTnLst>
                                    <p:animClr clrSpc="rgb" dir="cw">
                                      <p:cBhvr override="childStyle">
                                        <p:cTn dur="1" fill="hold" display="0" masterRel="nextClick" afterEffect="1"/>
                                        <p:tgtEl>
                                          <p:spTgt spid="355331">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7" name="Rectangle 5"/>
          <p:cNvSpPr>
            <a:spLocks noChangeArrowheads="1"/>
          </p:cNvSpPr>
          <p:nvPr/>
        </p:nvSpPr>
        <p:spPr bwMode="auto">
          <a:xfrm>
            <a:off x="2514600" y="3505200"/>
            <a:ext cx="3124200" cy="30480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56354" name="Rectangle 2"/>
          <p:cNvSpPr>
            <a:spLocks noGrp="1" noChangeArrowheads="1"/>
          </p:cNvSpPr>
          <p:nvPr>
            <p:ph type="title"/>
          </p:nvPr>
        </p:nvSpPr>
        <p:spPr>
          <a:xfrm>
            <a:off x="2438400" y="0"/>
            <a:ext cx="6477000" cy="990600"/>
          </a:xfrm>
        </p:spPr>
        <p:txBody>
          <a:bodyPr/>
          <a:lstStyle/>
          <a:p>
            <a:r>
              <a:rPr lang="en-US" sz="2800" u="sng"/>
              <a:t>DC Power Supply Lab Error 2</a:t>
            </a:r>
          </a:p>
        </p:txBody>
      </p:sp>
      <p:sp>
        <p:nvSpPr>
          <p:cNvPr id="356355" name="Rectangle 3"/>
          <p:cNvSpPr>
            <a:spLocks noGrp="1" noChangeArrowheads="1"/>
          </p:cNvSpPr>
          <p:nvPr>
            <p:ph type="body" idx="1"/>
          </p:nvPr>
        </p:nvSpPr>
        <p:spPr>
          <a:xfrm>
            <a:off x="152400" y="1600200"/>
            <a:ext cx="8458200" cy="4724400"/>
          </a:xfrm>
        </p:spPr>
        <p:txBody>
          <a:bodyPr/>
          <a:lstStyle/>
          <a:p>
            <a:pPr marL="609600" indent="-609600">
              <a:buFontTx/>
              <a:buAutoNum type="arabicParenR" startAt="2"/>
            </a:pPr>
            <a:r>
              <a:rPr lang="en-US" sz="2800">
                <a:cs typeface="Times New Roman" pitchFamily="18" charset="0"/>
              </a:rPr>
              <a:t>Careless setting of ac/dc setting on ammeter.  </a:t>
            </a:r>
            <a:br>
              <a:rPr lang="en-US" sz="2800">
                <a:cs typeface="Times New Roman" pitchFamily="18" charset="0"/>
              </a:rPr>
            </a:br>
            <a:r>
              <a:rPr lang="en-US" sz="2800">
                <a:cs typeface="Times New Roman" pitchFamily="18" charset="0"/>
              </a:rPr>
              <a:t>If you look for 0.5A of current through the load, with the ammeter set to measure the ac component, you will let the “magic smoke” out of the fuse. </a:t>
            </a:r>
          </a:p>
        </p:txBody>
      </p:sp>
      <p:pic>
        <p:nvPicPr>
          <p:cNvPr id="356356" name="Picture 4" descr="C:\Documents and Settings\shattuck\Application Data\Microsoft\Media Catalog\Downloaded Clips\cl5e\j0236459.gif"/>
          <p:cNvPicPr>
            <a:picLocks noChangeAspect="1" noChangeArrowheads="1" noCrop="1"/>
          </p:cNvPicPr>
          <p:nvPr/>
        </p:nvPicPr>
        <p:blipFill>
          <a:blip r:embed="rId2" cstate="print"/>
          <a:srcRect/>
          <a:stretch>
            <a:fillRect/>
          </a:stretch>
        </p:blipFill>
        <p:spPr bwMode="auto">
          <a:xfrm>
            <a:off x="2590800" y="3521075"/>
            <a:ext cx="29718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dissolve">
                                      <p:cBhvr>
                                        <p:cTn id="7" dur="500"/>
                                        <p:tgtEl>
                                          <p:spTgt spid="356355">
                                            <p:txEl>
                                              <p:pRg st="0" end="0"/>
                                            </p:txEl>
                                          </p:spTgt>
                                        </p:tgtEl>
                                      </p:cBhvr>
                                    </p:animEffect>
                                  </p:childTnLst>
                                  <p:subTnLst>
                                    <p:animClr clrSpc="rgb" dir="cw">
                                      <p:cBhvr override="childStyle">
                                        <p:cTn dur="1" fill="hold" display="0" masterRel="nextClick" afterEffect="1"/>
                                        <p:tgtEl>
                                          <p:spTgt spid="35635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2438400" y="0"/>
            <a:ext cx="6477000" cy="990600"/>
          </a:xfrm>
        </p:spPr>
        <p:txBody>
          <a:bodyPr/>
          <a:lstStyle/>
          <a:p>
            <a:r>
              <a:rPr lang="en-US" sz="2800" u="sng"/>
              <a:t>DC Power Supply Lab Error 3</a:t>
            </a:r>
          </a:p>
        </p:txBody>
      </p:sp>
      <p:sp>
        <p:nvSpPr>
          <p:cNvPr id="357379" name="Rectangle 3"/>
          <p:cNvSpPr>
            <a:spLocks noGrp="1" noChangeArrowheads="1"/>
          </p:cNvSpPr>
          <p:nvPr>
            <p:ph type="body" idx="1"/>
          </p:nvPr>
        </p:nvSpPr>
        <p:spPr>
          <a:xfrm>
            <a:off x="152400" y="762000"/>
            <a:ext cx="8458200" cy="2743200"/>
          </a:xfrm>
        </p:spPr>
        <p:txBody>
          <a:bodyPr/>
          <a:lstStyle/>
          <a:p>
            <a:pPr marL="609600" indent="-609600">
              <a:buFontTx/>
              <a:buAutoNum type="arabicParenR" startAt="3"/>
            </a:pPr>
            <a:r>
              <a:rPr lang="en-US" sz="2400">
                <a:cs typeface="Times New Roman" pitchFamily="18" charset="0"/>
              </a:rPr>
              <a:t>Grounding both sides of the transformer.  </a:t>
            </a:r>
            <a:br>
              <a:rPr lang="en-US" sz="2400">
                <a:cs typeface="Times New Roman" pitchFamily="18" charset="0"/>
              </a:rPr>
            </a:br>
            <a:r>
              <a:rPr lang="en-US" sz="2400">
                <a:cs typeface="Times New Roman" pitchFamily="18" charset="0"/>
              </a:rPr>
              <a:t>The oscilloscope reference clips are connected to ground.  If you connect these clips on both sides of the transformer, you will have shorted diode B using the reference clips of the oscilloscope probes.  Significant current will flow through them, and they will get very hot.  Be careful how you connect the scope clips.</a:t>
            </a:r>
          </a:p>
        </p:txBody>
      </p:sp>
      <p:pic>
        <p:nvPicPr>
          <p:cNvPr id="357380" name="Picture 4"/>
          <p:cNvPicPr>
            <a:picLocks noChangeAspect="1" noChangeArrowheads="1"/>
          </p:cNvPicPr>
          <p:nvPr/>
        </p:nvPicPr>
        <p:blipFill>
          <a:blip r:embed="rId2" cstate="print"/>
          <a:srcRect/>
          <a:stretch>
            <a:fillRect/>
          </a:stretch>
        </p:blipFill>
        <p:spPr bwMode="auto">
          <a:xfrm>
            <a:off x="2514600" y="3427413"/>
            <a:ext cx="5334000" cy="3133725"/>
          </a:xfrm>
          <a:prstGeom prst="rect">
            <a:avLst/>
          </a:prstGeom>
          <a:noFill/>
        </p:spPr>
      </p:pic>
      <p:pic>
        <p:nvPicPr>
          <p:cNvPr id="357381" name="Picture 5" descr="C:\Documents and Settings\shattuck\Application Data\Microsoft\Media Catalog\Downloaded Clips\cl8e\j0356693.gif"/>
          <p:cNvPicPr>
            <a:picLocks noChangeAspect="1" noChangeArrowheads="1" noCrop="1"/>
          </p:cNvPicPr>
          <p:nvPr/>
        </p:nvPicPr>
        <p:blipFill>
          <a:blip r:embed="rId3" cstate="print"/>
          <a:srcRect/>
          <a:stretch>
            <a:fillRect/>
          </a:stretch>
        </p:blipFill>
        <p:spPr bwMode="auto">
          <a:xfrm>
            <a:off x="0" y="3825875"/>
            <a:ext cx="25146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Effect transition="in" filter="dissolve">
                                      <p:cBhvr>
                                        <p:cTn id="7" dur="500"/>
                                        <p:tgtEl>
                                          <p:spTgt spid="357379">
                                            <p:txEl>
                                              <p:pRg st="0" end="0"/>
                                            </p:txEl>
                                          </p:spTgt>
                                        </p:tgtEl>
                                      </p:cBhvr>
                                    </p:animEffect>
                                  </p:childTnLst>
                                  <p:subTnLst>
                                    <p:animClr clrSpc="rgb" dir="cw">
                                      <p:cBhvr override="childStyle">
                                        <p:cTn dur="1" fill="hold" display="0" masterRel="nextClick" afterEffect="1"/>
                                        <p:tgtEl>
                                          <p:spTgt spid="357379">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6" name="Rectangle 6"/>
          <p:cNvSpPr>
            <a:spLocks noChangeArrowheads="1"/>
          </p:cNvSpPr>
          <p:nvPr/>
        </p:nvSpPr>
        <p:spPr bwMode="auto">
          <a:xfrm>
            <a:off x="3505200" y="1600200"/>
            <a:ext cx="5334000" cy="21336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58402" name="Rectangle 2"/>
          <p:cNvSpPr>
            <a:spLocks noGrp="1" noChangeArrowheads="1"/>
          </p:cNvSpPr>
          <p:nvPr>
            <p:ph type="title"/>
          </p:nvPr>
        </p:nvSpPr>
        <p:spPr>
          <a:xfrm>
            <a:off x="2438400" y="0"/>
            <a:ext cx="6477000" cy="990600"/>
          </a:xfrm>
        </p:spPr>
        <p:txBody>
          <a:bodyPr/>
          <a:lstStyle/>
          <a:p>
            <a:r>
              <a:rPr lang="en-US" sz="2800" u="sng"/>
              <a:t>DC Power Supply Lab Error 4</a:t>
            </a:r>
          </a:p>
        </p:txBody>
      </p:sp>
      <p:sp>
        <p:nvSpPr>
          <p:cNvPr id="358403" name="Rectangle 3"/>
          <p:cNvSpPr>
            <a:spLocks noGrp="1" noChangeArrowheads="1"/>
          </p:cNvSpPr>
          <p:nvPr>
            <p:ph type="body" idx="1"/>
          </p:nvPr>
        </p:nvSpPr>
        <p:spPr>
          <a:xfrm>
            <a:off x="152400" y="762000"/>
            <a:ext cx="8458200" cy="4724400"/>
          </a:xfrm>
        </p:spPr>
        <p:txBody>
          <a:bodyPr/>
          <a:lstStyle/>
          <a:p>
            <a:pPr marL="609600" indent="-609600">
              <a:buFontTx/>
              <a:buAutoNum type="arabicParenR" startAt="4"/>
            </a:pPr>
            <a:r>
              <a:rPr lang="en-US" sz="2400">
                <a:cs typeface="Times New Roman" pitchFamily="18" charset="0"/>
              </a:rPr>
              <a:t>The voltage regulator will have several Volts across it, and half an Amp through it.  This can be about 5[W].</a:t>
            </a:r>
          </a:p>
          <a:p>
            <a:pPr marL="609600" indent="-609600">
              <a:buFontTx/>
              <a:buNone/>
            </a:pPr>
            <a:r>
              <a:rPr lang="en-US" sz="2400">
                <a:cs typeface="Times New Roman" pitchFamily="18" charset="0"/>
              </a:rPr>
              <a:t>Will it get hot?  </a:t>
            </a:r>
          </a:p>
          <a:p>
            <a:pPr marL="609600" indent="-609600">
              <a:buFontTx/>
              <a:buNone/>
            </a:pPr>
            <a:r>
              <a:rPr lang="en-US" sz="2400">
                <a:cs typeface="Times New Roman" pitchFamily="18" charset="0"/>
              </a:rPr>
              <a:t>Not if it is big.  </a:t>
            </a:r>
          </a:p>
          <a:p>
            <a:pPr marL="609600" indent="-609600">
              <a:buFontTx/>
              <a:buNone/>
            </a:pPr>
            <a:r>
              <a:rPr lang="en-US" sz="2400">
                <a:cs typeface="Times New Roman" pitchFamily="18" charset="0"/>
              </a:rPr>
              <a:t>Is it big?  </a:t>
            </a:r>
          </a:p>
          <a:p>
            <a:pPr marL="609600" indent="-609600">
              <a:buFontTx/>
              <a:buNone/>
            </a:pPr>
            <a:r>
              <a:rPr lang="en-US" sz="2400">
                <a:cs typeface="Times New Roman" pitchFamily="18" charset="0"/>
              </a:rPr>
              <a:t>No.  So, will it get hot?  </a:t>
            </a:r>
          </a:p>
          <a:p>
            <a:pPr marL="609600" indent="-609600">
              <a:buFontTx/>
              <a:buNone/>
            </a:pPr>
            <a:r>
              <a:rPr lang="en-US" sz="2400">
                <a:cs typeface="Times New Roman" pitchFamily="18" charset="0"/>
              </a:rPr>
              <a:t>Yes.  </a:t>
            </a:r>
            <a:br>
              <a:rPr lang="en-US" sz="2400">
                <a:cs typeface="Times New Roman" pitchFamily="18" charset="0"/>
              </a:rPr>
            </a:br>
            <a:r>
              <a:rPr lang="en-US" sz="2400">
                <a:cs typeface="Times New Roman" pitchFamily="18" charset="0"/>
              </a:rPr>
              <a:t>Several students have walked around with small burn marks in the shape of voltage regulators on their fingers.  This is not required.  Use heat sinks, and be careful. </a:t>
            </a:r>
          </a:p>
        </p:txBody>
      </p:sp>
      <p:pic>
        <p:nvPicPr>
          <p:cNvPr id="358405" name="Picture 5" descr="C:\Documents and Settings\shattuck\Application Data\Microsoft\Media Catalog\Downloaded Clips\cl0\AG00566_.gif"/>
          <p:cNvPicPr>
            <a:picLocks noChangeAspect="1" noChangeArrowheads="1" noCrop="1"/>
          </p:cNvPicPr>
          <p:nvPr/>
        </p:nvPicPr>
        <p:blipFill>
          <a:blip r:embed="rId2" cstate="print"/>
          <a:srcRect/>
          <a:stretch>
            <a:fillRect/>
          </a:stretch>
        </p:blipFill>
        <p:spPr bwMode="auto">
          <a:xfrm>
            <a:off x="3581400" y="1752600"/>
            <a:ext cx="5105400" cy="1887538"/>
          </a:xfrm>
          <a:prstGeom prst="rect">
            <a:avLst/>
          </a:prstGeom>
          <a:noFill/>
        </p:spPr>
      </p:pic>
      <p:pic>
        <p:nvPicPr>
          <p:cNvPr id="358408" name="Picture 8" descr="C:\Documents and Settings\shattuck\Application Data\Microsoft\Media Catalog\Downloaded Clips\cl0\AG00051_.gif"/>
          <p:cNvPicPr>
            <a:picLocks noChangeAspect="1" noChangeArrowheads="1" noCrop="1"/>
          </p:cNvPicPr>
          <p:nvPr/>
        </p:nvPicPr>
        <p:blipFill>
          <a:blip r:embed="rId3" cstate="print"/>
          <a:srcRect/>
          <a:stretch>
            <a:fillRect/>
          </a:stretch>
        </p:blipFill>
        <p:spPr bwMode="auto">
          <a:xfrm>
            <a:off x="2819400" y="5486400"/>
            <a:ext cx="1093788" cy="514350"/>
          </a:xfrm>
          <a:prstGeom prst="rect">
            <a:avLst/>
          </a:prstGeom>
          <a:noFill/>
        </p:spPr>
      </p:pic>
      <p:pic>
        <p:nvPicPr>
          <p:cNvPr id="358409" name="Picture 9" descr="C:\Documents and Settings\shattuck\Application Data\Microsoft\Media Catalog\Downloaded Clips\cl0\AG00110_.gif"/>
          <p:cNvPicPr>
            <a:picLocks noChangeAspect="1" noChangeArrowheads="1" noCrop="1"/>
          </p:cNvPicPr>
          <p:nvPr/>
        </p:nvPicPr>
        <p:blipFill>
          <a:blip r:embed="rId4" cstate="print"/>
          <a:srcRect/>
          <a:stretch>
            <a:fillRect/>
          </a:stretch>
        </p:blipFill>
        <p:spPr bwMode="auto">
          <a:xfrm>
            <a:off x="4252913" y="4876800"/>
            <a:ext cx="430212" cy="914400"/>
          </a:xfrm>
          <a:prstGeom prst="rect">
            <a:avLst/>
          </a:prstGeom>
          <a:noFill/>
        </p:spPr>
      </p:pic>
      <p:pic>
        <p:nvPicPr>
          <p:cNvPr id="358410" name="Picture 10" descr="C:\Documents and Settings\shattuck\Application Data\Microsoft\Media Catalog\Downloaded Clips\cl0\AG00111_.gif"/>
          <p:cNvPicPr>
            <a:picLocks noChangeAspect="1" noChangeArrowheads="1" noCrop="1"/>
          </p:cNvPicPr>
          <p:nvPr/>
        </p:nvPicPr>
        <p:blipFill>
          <a:blip r:embed="rId5" cstate="print"/>
          <a:srcRect/>
          <a:stretch>
            <a:fillRect/>
          </a:stretch>
        </p:blipFill>
        <p:spPr bwMode="auto">
          <a:xfrm>
            <a:off x="4876800" y="5486400"/>
            <a:ext cx="1143000" cy="538163"/>
          </a:xfrm>
          <a:prstGeom prst="rect">
            <a:avLst/>
          </a:prstGeom>
          <a:noFill/>
        </p:spPr>
      </p:pic>
      <p:pic>
        <p:nvPicPr>
          <p:cNvPr id="358411" name="Picture 11" descr="C:\Documents and Settings\shattuck\Application Data\Microsoft\Media Catalog\Downloaded Clips\cl0\AG00112_.gif"/>
          <p:cNvPicPr>
            <a:picLocks noChangeAspect="1" noChangeArrowheads="1" noCrop="1"/>
          </p:cNvPicPr>
          <p:nvPr/>
        </p:nvPicPr>
        <p:blipFill>
          <a:blip r:embed="rId6" cstate="print"/>
          <a:srcRect/>
          <a:stretch>
            <a:fillRect/>
          </a:stretch>
        </p:blipFill>
        <p:spPr bwMode="auto">
          <a:xfrm>
            <a:off x="4289425" y="5638800"/>
            <a:ext cx="393700"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Effect transition="in" filter="dissolve">
                                      <p:cBhvr>
                                        <p:cTn id="7" dur="500"/>
                                        <p:tgtEl>
                                          <p:spTgt spid="358403">
                                            <p:txEl>
                                              <p:pRg st="0" end="0"/>
                                            </p:txEl>
                                          </p:spTgt>
                                        </p:tgtEl>
                                      </p:cBhvr>
                                    </p:animEffect>
                                  </p:childTnLst>
                                  <p:subTnLst>
                                    <p:animClr clrSpc="rgb" dir="cw">
                                      <p:cBhvr override="childStyle">
                                        <p:cTn dur="1" fill="hold" display="0" masterRel="nextClick" afterEffect="1"/>
                                        <p:tgtEl>
                                          <p:spTgt spid="35840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03">
                                            <p:txEl>
                                              <p:pRg st="1" end="1"/>
                                            </p:txEl>
                                          </p:spTgt>
                                        </p:tgtEl>
                                        <p:attrNameLst>
                                          <p:attrName>style.visibility</p:attrName>
                                        </p:attrNameLst>
                                      </p:cBhvr>
                                      <p:to>
                                        <p:strVal val="visible"/>
                                      </p:to>
                                    </p:set>
                                    <p:animEffect transition="in" filter="dissolve">
                                      <p:cBhvr>
                                        <p:cTn id="12" dur="500"/>
                                        <p:tgtEl>
                                          <p:spTgt spid="358403">
                                            <p:txEl>
                                              <p:pRg st="1" end="1"/>
                                            </p:txEl>
                                          </p:spTgt>
                                        </p:tgtEl>
                                      </p:cBhvr>
                                    </p:animEffect>
                                  </p:childTnLst>
                                  <p:subTnLst>
                                    <p:animClr clrSpc="rgb" dir="cw">
                                      <p:cBhvr override="childStyle">
                                        <p:cTn dur="1" fill="hold" display="0" masterRel="nextClick" afterEffect="1"/>
                                        <p:tgtEl>
                                          <p:spTgt spid="35840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03">
                                            <p:txEl>
                                              <p:pRg st="2" end="2"/>
                                            </p:txEl>
                                          </p:spTgt>
                                        </p:tgtEl>
                                        <p:attrNameLst>
                                          <p:attrName>style.visibility</p:attrName>
                                        </p:attrNameLst>
                                      </p:cBhvr>
                                      <p:to>
                                        <p:strVal val="visible"/>
                                      </p:to>
                                    </p:set>
                                    <p:animEffect transition="in" filter="dissolve">
                                      <p:cBhvr>
                                        <p:cTn id="17" dur="500"/>
                                        <p:tgtEl>
                                          <p:spTgt spid="358403">
                                            <p:txEl>
                                              <p:pRg st="2" end="2"/>
                                            </p:txEl>
                                          </p:spTgt>
                                        </p:tgtEl>
                                      </p:cBhvr>
                                    </p:animEffect>
                                  </p:childTnLst>
                                  <p:subTnLst>
                                    <p:animClr clrSpc="rgb" dir="cw">
                                      <p:cBhvr override="childStyle">
                                        <p:cTn dur="1" fill="hold" display="0" masterRel="nextClick" afterEffect="1"/>
                                        <p:tgtEl>
                                          <p:spTgt spid="35840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403">
                                            <p:txEl>
                                              <p:pRg st="3" end="3"/>
                                            </p:txEl>
                                          </p:spTgt>
                                        </p:tgtEl>
                                        <p:attrNameLst>
                                          <p:attrName>style.visibility</p:attrName>
                                        </p:attrNameLst>
                                      </p:cBhvr>
                                      <p:to>
                                        <p:strVal val="visible"/>
                                      </p:to>
                                    </p:set>
                                    <p:animEffect transition="in" filter="dissolve">
                                      <p:cBhvr>
                                        <p:cTn id="22" dur="500"/>
                                        <p:tgtEl>
                                          <p:spTgt spid="358403">
                                            <p:txEl>
                                              <p:pRg st="3" end="3"/>
                                            </p:txEl>
                                          </p:spTgt>
                                        </p:tgtEl>
                                      </p:cBhvr>
                                    </p:animEffect>
                                  </p:childTnLst>
                                  <p:subTnLst>
                                    <p:animClr clrSpc="rgb" dir="cw">
                                      <p:cBhvr override="childStyle">
                                        <p:cTn dur="1" fill="hold" display="0" masterRel="nextClick" afterEffect="1"/>
                                        <p:tgtEl>
                                          <p:spTgt spid="35840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8403">
                                            <p:txEl>
                                              <p:pRg st="4" end="4"/>
                                            </p:txEl>
                                          </p:spTgt>
                                        </p:tgtEl>
                                        <p:attrNameLst>
                                          <p:attrName>style.visibility</p:attrName>
                                        </p:attrNameLst>
                                      </p:cBhvr>
                                      <p:to>
                                        <p:strVal val="visible"/>
                                      </p:to>
                                    </p:set>
                                    <p:animEffect transition="in" filter="dissolve">
                                      <p:cBhvr>
                                        <p:cTn id="27" dur="500"/>
                                        <p:tgtEl>
                                          <p:spTgt spid="358403">
                                            <p:txEl>
                                              <p:pRg st="4" end="4"/>
                                            </p:txEl>
                                          </p:spTgt>
                                        </p:tgtEl>
                                      </p:cBhvr>
                                    </p:animEffect>
                                  </p:childTnLst>
                                  <p:subTnLst>
                                    <p:animClr clrSpc="rgb" dir="cw">
                                      <p:cBhvr override="childStyle">
                                        <p:cTn dur="1" fill="hold" display="0" masterRel="nextClick" afterEffect="1"/>
                                        <p:tgtEl>
                                          <p:spTgt spid="35840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8403">
                                            <p:txEl>
                                              <p:pRg st="5" end="5"/>
                                            </p:txEl>
                                          </p:spTgt>
                                        </p:tgtEl>
                                        <p:attrNameLst>
                                          <p:attrName>style.visibility</p:attrName>
                                        </p:attrNameLst>
                                      </p:cBhvr>
                                      <p:to>
                                        <p:strVal val="visible"/>
                                      </p:to>
                                    </p:set>
                                    <p:animEffect transition="in" filter="dissolve">
                                      <p:cBhvr>
                                        <p:cTn id="32" dur="500"/>
                                        <p:tgtEl>
                                          <p:spTgt spid="358403">
                                            <p:txEl>
                                              <p:pRg st="5" end="5"/>
                                            </p:txEl>
                                          </p:spTgt>
                                        </p:tgtEl>
                                      </p:cBhvr>
                                    </p:animEffect>
                                  </p:childTnLst>
                                  <p:subTnLst>
                                    <p:animClr clrSpc="rgb" dir="cw">
                                      <p:cBhvr override="childStyle">
                                        <p:cTn dur="1" fill="hold" display="0" masterRel="nextClick" afterEffect="1"/>
                                        <p:tgtEl>
                                          <p:spTgt spid="35840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58411"/>
                                        </p:tgtEl>
                                        <p:attrNameLst>
                                          <p:attrName>style.visibility</p:attrName>
                                        </p:attrNameLst>
                                      </p:cBhvr>
                                      <p:to>
                                        <p:strVal val="visible"/>
                                      </p:to>
                                    </p:set>
                                    <p:animEffect transition="in" filter="dissolve">
                                      <p:cBhvr>
                                        <p:cTn id="37" dur="500"/>
                                        <p:tgtEl>
                                          <p:spTgt spid="358411"/>
                                        </p:tgtEl>
                                      </p:cBhvr>
                                    </p:animEffec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358410"/>
                                        </p:tgtEl>
                                        <p:attrNameLst>
                                          <p:attrName>style.visibility</p:attrName>
                                        </p:attrNameLst>
                                      </p:cBhvr>
                                      <p:to>
                                        <p:strVal val="visible"/>
                                      </p:to>
                                    </p:set>
                                    <p:animEffect transition="in" filter="dissolve">
                                      <p:cBhvr>
                                        <p:cTn id="41" dur="500"/>
                                        <p:tgtEl>
                                          <p:spTgt spid="358410"/>
                                        </p:tgtEl>
                                      </p:cBhvr>
                                    </p:animEffect>
                                  </p:childTnLst>
                                </p:cTn>
                              </p:par>
                            </p:childTnLst>
                          </p:cTn>
                        </p:par>
                        <p:par>
                          <p:cTn id="42" fill="hold">
                            <p:stCondLst>
                              <p:cond delay="1000"/>
                            </p:stCondLst>
                            <p:childTnLst>
                              <p:par>
                                <p:cTn id="43" presetID="9" presetClass="entr" presetSubtype="0" fill="hold" nodeType="afterEffect">
                                  <p:stCondLst>
                                    <p:cond delay="0"/>
                                  </p:stCondLst>
                                  <p:childTnLst>
                                    <p:set>
                                      <p:cBhvr>
                                        <p:cTn id="44" dur="1" fill="hold">
                                          <p:stCondLst>
                                            <p:cond delay="0"/>
                                          </p:stCondLst>
                                        </p:cTn>
                                        <p:tgtEl>
                                          <p:spTgt spid="358409"/>
                                        </p:tgtEl>
                                        <p:attrNameLst>
                                          <p:attrName>style.visibility</p:attrName>
                                        </p:attrNameLst>
                                      </p:cBhvr>
                                      <p:to>
                                        <p:strVal val="visible"/>
                                      </p:to>
                                    </p:set>
                                    <p:animEffect transition="in" filter="dissolve">
                                      <p:cBhvr>
                                        <p:cTn id="45" dur="500"/>
                                        <p:tgtEl>
                                          <p:spTgt spid="358409"/>
                                        </p:tgtEl>
                                      </p:cBhvr>
                                    </p:animEffect>
                                  </p:childTnLst>
                                </p:cTn>
                              </p:par>
                            </p:childTnLst>
                          </p:cTn>
                        </p:par>
                        <p:par>
                          <p:cTn id="46" fill="hold">
                            <p:stCondLst>
                              <p:cond delay="1500"/>
                            </p:stCondLst>
                            <p:childTnLst>
                              <p:par>
                                <p:cTn id="47" presetID="9" presetClass="entr" presetSubtype="0" fill="hold" nodeType="afterEffect">
                                  <p:stCondLst>
                                    <p:cond delay="0"/>
                                  </p:stCondLst>
                                  <p:childTnLst>
                                    <p:set>
                                      <p:cBhvr>
                                        <p:cTn id="48" dur="1" fill="hold">
                                          <p:stCondLst>
                                            <p:cond delay="0"/>
                                          </p:stCondLst>
                                        </p:cTn>
                                        <p:tgtEl>
                                          <p:spTgt spid="358408"/>
                                        </p:tgtEl>
                                        <p:attrNameLst>
                                          <p:attrName>style.visibility</p:attrName>
                                        </p:attrNameLst>
                                      </p:cBhvr>
                                      <p:to>
                                        <p:strVal val="visible"/>
                                      </p:to>
                                    </p:set>
                                    <p:animEffect transition="in" filter="dissolve">
                                      <p:cBhvr>
                                        <p:cTn id="49" dur="500"/>
                                        <p:tgtEl>
                                          <p:spTgt spid="358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7" name="Rectangle 3"/>
          <p:cNvSpPr>
            <a:spLocks noGrp="1" noChangeArrowheads="1"/>
          </p:cNvSpPr>
          <p:nvPr>
            <p:ph type="title"/>
          </p:nvPr>
        </p:nvSpPr>
        <p:spPr>
          <a:xfrm>
            <a:off x="2438400" y="0"/>
            <a:ext cx="6477000" cy="685800"/>
          </a:xfrm>
        </p:spPr>
        <p:txBody>
          <a:bodyPr/>
          <a:lstStyle/>
          <a:p>
            <a:r>
              <a:rPr lang="en-US" sz="2800" u="sng">
                <a:cs typeface="Times New Roman" pitchFamily="18" charset="0"/>
              </a:rPr>
              <a:t>Linear Small-Signal Model of the Diode</a:t>
            </a:r>
            <a:endParaRPr lang="en-US" sz="2800" u="sng"/>
          </a:p>
        </p:txBody>
      </p:sp>
      <p:sp>
        <p:nvSpPr>
          <p:cNvPr id="359428" name="Rectangle 4"/>
          <p:cNvSpPr>
            <a:spLocks noGrp="1" noChangeArrowheads="1"/>
          </p:cNvSpPr>
          <p:nvPr>
            <p:ph type="body" idx="1"/>
          </p:nvPr>
        </p:nvSpPr>
        <p:spPr>
          <a:xfrm>
            <a:off x="152400" y="1447800"/>
            <a:ext cx="8458200" cy="4038600"/>
          </a:xfrm>
        </p:spPr>
        <p:txBody>
          <a:bodyPr/>
          <a:lstStyle/>
          <a:p>
            <a:pPr marL="609600" indent="-609600">
              <a:buFontTx/>
              <a:buNone/>
            </a:pPr>
            <a:r>
              <a:rPr lang="en-US" sz="2800">
                <a:cs typeface="Times New Roman" pitchFamily="18" charset="0"/>
              </a:rPr>
              <a:t>Remember amplifiers, biasing, and small signals?</a:t>
            </a:r>
          </a:p>
          <a:p>
            <a:pPr marL="609600" indent="-609600">
              <a:buFontTx/>
              <a:buNone/>
            </a:pPr>
            <a:r>
              <a:rPr lang="en-US" sz="2800">
                <a:cs typeface="Times New Roman" pitchFamily="18" charset="0"/>
              </a:rPr>
              <a:t>	We shall look at a similar thing for diodes.  Clearly, diode characteristics are nonlinear.  However, in some regions, the characteristics can be replaced by a straight line.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9428">
                                            <p:txEl>
                                              <p:pRg st="0" end="0"/>
                                            </p:txEl>
                                          </p:spTgt>
                                        </p:tgtEl>
                                        <p:attrNameLst>
                                          <p:attrName>style.visibility</p:attrName>
                                        </p:attrNameLst>
                                      </p:cBhvr>
                                      <p:to>
                                        <p:strVal val="visible"/>
                                      </p:to>
                                    </p:set>
                                    <p:animEffect transition="in" filter="dissolve">
                                      <p:cBhvr>
                                        <p:cTn id="7" dur="500"/>
                                        <p:tgtEl>
                                          <p:spTgt spid="359428">
                                            <p:txEl>
                                              <p:pRg st="0" end="0"/>
                                            </p:txEl>
                                          </p:spTgt>
                                        </p:tgtEl>
                                      </p:cBhvr>
                                    </p:animEffect>
                                  </p:childTnLst>
                                  <p:subTnLst>
                                    <p:animClr clrSpc="rgb" dir="cw">
                                      <p:cBhvr override="childStyle">
                                        <p:cTn dur="1" fill="hold" display="0" masterRel="nextClick" afterEffect="1"/>
                                        <p:tgtEl>
                                          <p:spTgt spid="35942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9428">
                                            <p:txEl>
                                              <p:pRg st="1" end="1"/>
                                            </p:txEl>
                                          </p:spTgt>
                                        </p:tgtEl>
                                        <p:attrNameLst>
                                          <p:attrName>style.visibility</p:attrName>
                                        </p:attrNameLst>
                                      </p:cBhvr>
                                      <p:to>
                                        <p:strVal val="visible"/>
                                      </p:to>
                                    </p:set>
                                    <p:animEffect transition="in" filter="dissolve">
                                      <p:cBhvr>
                                        <p:cTn id="12" dur="500"/>
                                        <p:tgtEl>
                                          <p:spTgt spid="359428">
                                            <p:txEl>
                                              <p:pRg st="1" end="1"/>
                                            </p:txEl>
                                          </p:spTgt>
                                        </p:tgtEl>
                                      </p:cBhvr>
                                    </p:animEffect>
                                  </p:childTnLst>
                                  <p:subTnLst>
                                    <p:animClr clrSpc="rgb" dir="cw">
                                      <p:cBhvr override="childStyle">
                                        <p:cTn dur="1" fill="hold" display="0" masterRel="nextClick" afterEffect="1"/>
                                        <p:tgtEl>
                                          <p:spTgt spid="359428">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2438400" y="0"/>
            <a:ext cx="6477000" cy="685800"/>
          </a:xfrm>
        </p:spPr>
        <p:txBody>
          <a:bodyPr/>
          <a:lstStyle/>
          <a:p>
            <a:r>
              <a:rPr lang="en-US" sz="2800" u="sng">
                <a:cs typeface="Times New Roman" pitchFamily="18" charset="0"/>
              </a:rPr>
              <a:t>Linear Small-Signal Model of the Diode</a:t>
            </a:r>
            <a:endParaRPr lang="en-US" sz="2800" u="sng"/>
          </a:p>
        </p:txBody>
      </p:sp>
      <p:sp>
        <p:nvSpPr>
          <p:cNvPr id="360451" name="Rectangle 3"/>
          <p:cNvSpPr>
            <a:spLocks noGrp="1" noChangeArrowheads="1"/>
          </p:cNvSpPr>
          <p:nvPr>
            <p:ph type="body" idx="1"/>
          </p:nvPr>
        </p:nvSpPr>
        <p:spPr>
          <a:xfrm>
            <a:off x="152400" y="838200"/>
            <a:ext cx="8458200" cy="2514600"/>
          </a:xfrm>
        </p:spPr>
        <p:txBody>
          <a:bodyPr/>
          <a:lstStyle/>
          <a:p>
            <a:pPr marL="609600" indent="-609600">
              <a:buFontTx/>
              <a:buNone/>
            </a:pPr>
            <a:r>
              <a:rPr lang="en-US" sz="2800">
                <a:cs typeface="Times New Roman" pitchFamily="18" charset="0"/>
              </a:rPr>
              <a:t>If the characteristic is viewed as a straight line, for signal purposes the device is just a resistor.  The value of the resistance is the inverse slope of the </a:t>
            </a:r>
            <a:r>
              <a:rPr lang="en-US" sz="2800" i="1">
                <a:latin typeface="Times New Roman" pitchFamily="18" charset="0"/>
                <a:cs typeface="Times New Roman" pitchFamily="18" charset="0"/>
              </a:rPr>
              <a:t>i</a:t>
            </a:r>
            <a:r>
              <a:rPr lang="en-US" sz="2800" i="1" baseline="-25000">
                <a:latin typeface="Times New Roman" pitchFamily="18" charset="0"/>
                <a:cs typeface="Times New Roman" pitchFamily="18" charset="0"/>
              </a:rPr>
              <a:t>D</a:t>
            </a:r>
            <a:r>
              <a:rPr lang="en-US" sz="2800">
                <a:cs typeface="Times New Roman" pitchFamily="18" charset="0"/>
              </a:rPr>
              <a:t> vs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D</a:t>
            </a:r>
            <a:r>
              <a:rPr lang="en-US" sz="2800">
                <a:cs typeface="Times New Roman" pitchFamily="18" charset="0"/>
              </a:rPr>
              <a:t> characteristic, at the Q point.  This will apply for small signals, around the Q point. </a:t>
            </a:r>
          </a:p>
        </p:txBody>
      </p:sp>
      <p:pic>
        <p:nvPicPr>
          <p:cNvPr id="360452" name="Picture 4"/>
          <p:cNvPicPr>
            <a:picLocks noChangeAspect="1" noChangeArrowheads="1"/>
          </p:cNvPicPr>
          <p:nvPr/>
        </p:nvPicPr>
        <p:blipFill>
          <a:blip r:embed="rId2" cstate="print"/>
          <a:srcRect/>
          <a:stretch>
            <a:fillRect/>
          </a:stretch>
        </p:blipFill>
        <p:spPr bwMode="auto">
          <a:xfrm>
            <a:off x="3048000" y="3162300"/>
            <a:ext cx="3952875" cy="3409950"/>
          </a:xfrm>
          <a:prstGeom prst="rect">
            <a:avLst/>
          </a:prstGeom>
          <a:noFill/>
        </p:spPr>
      </p:pic>
      <p:sp>
        <p:nvSpPr>
          <p:cNvPr id="360454" name="Text Box 6"/>
          <p:cNvSpPr txBox="1">
            <a:spLocks noChangeArrowheads="1"/>
          </p:cNvSpPr>
          <p:nvPr/>
        </p:nvSpPr>
        <p:spPr bwMode="auto">
          <a:xfrm>
            <a:off x="5241925" y="4005263"/>
            <a:ext cx="1670050" cy="641350"/>
          </a:xfrm>
          <a:prstGeom prst="rect">
            <a:avLst/>
          </a:prstGeom>
          <a:noFill/>
          <a:ln w="12700">
            <a:noFill/>
            <a:miter lim="800000"/>
            <a:headEnd/>
            <a:tailEnd/>
          </a:ln>
          <a:effectLst/>
        </p:spPr>
        <p:txBody>
          <a:bodyPr wrap="none">
            <a:spAutoFit/>
          </a:bodyPr>
          <a:lstStyle/>
          <a:p>
            <a:r>
              <a:rPr lang="en-US">
                <a:solidFill>
                  <a:schemeClr val="bg2"/>
                </a:solidFill>
              </a:rPr>
              <a:t>slope =</a:t>
            </a:r>
          </a:p>
        </p:txBody>
      </p:sp>
      <p:sp>
        <p:nvSpPr>
          <p:cNvPr id="360456" name="Line 8"/>
          <p:cNvSpPr>
            <a:spLocks noChangeShapeType="1"/>
          </p:cNvSpPr>
          <p:nvPr/>
        </p:nvSpPr>
        <p:spPr bwMode="auto">
          <a:xfrm>
            <a:off x="5257800" y="4114800"/>
            <a:ext cx="1600200" cy="0"/>
          </a:xfrm>
          <a:prstGeom prst="line">
            <a:avLst/>
          </a:prstGeom>
          <a:noFill/>
          <a:ln w="38100">
            <a:solidFill>
              <a:schemeClr val="bg2"/>
            </a:solidFill>
            <a:round/>
            <a:headEnd/>
            <a:tailEnd/>
          </a:ln>
          <a:effectLst/>
        </p:spPr>
        <p:txBody>
          <a:bodyPr wrap="none"/>
          <a:lstStyle/>
          <a:p>
            <a:endParaRPr lang="en-US"/>
          </a:p>
        </p:txBody>
      </p:sp>
      <p:sp>
        <p:nvSpPr>
          <p:cNvPr id="360457" name="Line 9"/>
          <p:cNvSpPr>
            <a:spLocks noChangeShapeType="1"/>
          </p:cNvSpPr>
          <p:nvPr/>
        </p:nvSpPr>
        <p:spPr bwMode="auto">
          <a:xfrm>
            <a:off x="6858000" y="4114800"/>
            <a:ext cx="0" cy="1447800"/>
          </a:xfrm>
          <a:prstGeom prst="line">
            <a:avLst/>
          </a:prstGeom>
          <a:noFill/>
          <a:ln w="38100">
            <a:solidFill>
              <a:schemeClr val="bg2"/>
            </a:solidFill>
            <a:round/>
            <a:headEnd/>
            <a:tailEnd/>
          </a:ln>
          <a:effectLst/>
        </p:spPr>
        <p:txBody>
          <a:bodyPr wrap="none"/>
          <a:lstStyle/>
          <a:p>
            <a:endParaRPr lang="en-US"/>
          </a:p>
        </p:txBody>
      </p:sp>
      <p:sp>
        <p:nvSpPr>
          <p:cNvPr id="360458" name="Line 10"/>
          <p:cNvSpPr>
            <a:spLocks noChangeShapeType="1"/>
          </p:cNvSpPr>
          <p:nvPr/>
        </p:nvSpPr>
        <p:spPr bwMode="auto">
          <a:xfrm>
            <a:off x="5257800" y="4114800"/>
            <a:ext cx="0" cy="1524000"/>
          </a:xfrm>
          <a:prstGeom prst="line">
            <a:avLst/>
          </a:prstGeom>
          <a:noFill/>
          <a:ln w="38100">
            <a:solidFill>
              <a:schemeClr val="bg2"/>
            </a:solidFill>
            <a:round/>
            <a:headEnd/>
            <a:tailEnd/>
          </a:ln>
          <a:effectLst/>
        </p:spPr>
        <p:txBody>
          <a:bodyPr wrap="none"/>
          <a:lstStyle/>
          <a:p>
            <a:endParaRPr lang="en-US"/>
          </a:p>
        </p:txBody>
      </p:sp>
      <p:sp>
        <p:nvSpPr>
          <p:cNvPr id="360459" name="Line 11"/>
          <p:cNvSpPr>
            <a:spLocks noChangeShapeType="1"/>
          </p:cNvSpPr>
          <p:nvPr/>
        </p:nvSpPr>
        <p:spPr bwMode="auto">
          <a:xfrm flipV="1">
            <a:off x="5257800" y="5562600"/>
            <a:ext cx="1600200" cy="76200"/>
          </a:xfrm>
          <a:prstGeom prst="line">
            <a:avLst/>
          </a:prstGeom>
          <a:noFill/>
          <a:ln w="38100">
            <a:solidFill>
              <a:schemeClr val="bg2"/>
            </a:solidFill>
            <a:round/>
            <a:headEnd/>
            <a:tailEnd/>
          </a:ln>
          <a:effectLst/>
        </p:spPr>
        <p:txBody>
          <a:bodyPr wrap="none"/>
          <a:lstStyle/>
          <a:p>
            <a:endParaRPr lang="en-US"/>
          </a:p>
        </p:txBody>
      </p:sp>
      <p:sp>
        <p:nvSpPr>
          <p:cNvPr id="360460" name="Text Box 12"/>
          <p:cNvSpPr txBox="1">
            <a:spLocks noChangeArrowheads="1"/>
          </p:cNvSpPr>
          <p:nvPr/>
        </p:nvSpPr>
        <p:spPr bwMode="auto">
          <a:xfrm>
            <a:off x="762000" y="3657600"/>
            <a:ext cx="1905000" cy="641350"/>
          </a:xfrm>
          <a:prstGeom prst="rect">
            <a:avLst/>
          </a:prstGeom>
          <a:solidFill>
            <a:schemeClr val="tx1"/>
          </a:solidFill>
          <a:ln w="12700">
            <a:noFill/>
            <a:miter lim="800000"/>
            <a:headEnd/>
            <a:tailEnd/>
          </a:ln>
          <a:effectLst/>
        </p:spPr>
        <p:txBody>
          <a:bodyPr>
            <a:spAutoFit/>
          </a:bodyPr>
          <a:lstStyle/>
          <a:p>
            <a:pPr>
              <a:spcBef>
                <a:spcPct val="50000"/>
              </a:spcBef>
            </a:pPr>
            <a:r>
              <a:rPr lang="en-US">
                <a:solidFill>
                  <a:schemeClr val="accent1"/>
                </a:solidFill>
              </a:rPr>
              <a:t>Q Point</a:t>
            </a:r>
          </a:p>
        </p:txBody>
      </p:sp>
      <p:sp>
        <p:nvSpPr>
          <p:cNvPr id="360461" name="Line 13"/>
          <p:cNvSpPr>
            <a:spLocks noChangeShapeType="1"/>
          </p:cNvSpPr>
          <p:nvPr/>
        </p:nvSpPr>
        <p:spPr bwMode="auto">
          <a:xfrm>
            <a:off x="2514600" y="4114800"/>
            <a:ext cx="1752600" cy="990600"/>
          </a:xfrm>
          <a:prstGeom prst="line">
            <a:avLst/>
          </a:prstGeom>
          <a:noFill/>
          <a:ln w="57150">
            <a:solidFill>
              <a:schemeClr val="accent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dissolve">
                                      <p:cBhvr>
                                        <p:cTn id="7" dur="500"/>
                                        <p:tgtEl>
                                          <p:spTgt spid="360451">
                                            <p:txEl>
                                              <p:pRg st="0" end="0"/>
                                            </p:txEl>
                                          </p:spTgt>
                                        </p:tgtEl>
                                      </p:cBhvr>
                                    </p:animEffect>
                                  </p:childTnLst>
                                  <p:subTnLst>
                                    <p:animClr clrSpc="rgb" dir="cw">
                                      <p:cBhvr override="childStyle">
                                        <p:cTn dur="1" fill="hold" display="0" masterRel="nextClick" afterEffect="1"/>
                                        <p:tgtEl>
                                          <p:spTgt spid="360451">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Designs\Pulse.pot</Template>
  <TotalTime>2113</TotalTime>
  <Pages>13</Pages>
  <Words>4167</Words>
  <Application>Microsoft Office PowerPoint</Application>
  <PresentationFormat>On-screen Show (4:3)</PresentationFormat>
  <Paragraphs>341</Paragraphs>
  <Slides>102</Slides>
  <Notes>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102</vt:i4>
      </vt:variant>
    </vt:vector>
  </HeadingPairs>
  <TitlesOfParts>
    <vt:vector size="107" baseType="lpstr">
      <vt:lpstr>Pulse</vt:lpstr>
      <vt:lpstr>VISIO</vt:lpstr>
      <vt:lpstr>Equation</vt:lpstr>
      <vt:lpstr>Microsoft Word Picture</vt:lpstr>
      <vt:lpstr>Picture</vt:lpstr>
      <vt:lpstr>ECE 3355 Electronics</vt:lpstr>
      <vt:lpstr>Diodes</vt:lpstr>
      <vt:lpstr>Overview of this Part  Diodes</vt:lpstr>
      <vt:lpstr>Diodes</vt:lpstr>
      <vt:lpstr>One Way Valves</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SEMICONDUCTORS AND THE PN JUNCTION </vt:lpstr>
      <vt:lpstr>Are these diodes really useful?</vt:lpstr>
      <vt:lpstr>Diode Models </vt:lpstr>
      <vt:lpstr>Diode Models </vt:lpstr>
      <vt:lpstr>Diode Models </vt:lpstr>
      <vt:lpstr>Diode Problem Solutions </vt:lpstr>
      <vt:lpstr>Diode Plots </vt:lpstr>
      <vt:lpstr>Load Lines </vt:lpstr>
      <vt:lpstr>Diode Models </vt:lpstr>
      <vt:lpstr>Diode Equation </vt:lpstr>
      <vt:lpstr>Diode Equation </vt:lpstr>
      <vt:lpstr>Diode Equation </vt:lpstr>
      <vt:lpstr>Diode Equation </vt:lpstr>
      <vt:lpstr>Diode Equation </vt:lpstr>
      <vt:lpstr>Diode Equation </vt:lpstr>
      <vt:lpstr>Diode Equation </vt:lpstr>
      <vt:lpstr>Ideal Diode Model </vt:lpstr>
      <vt:lpstr>Ideal Diode Model </vt:lpstr>
      <vt:lpstr>Ideal Diode Model </vt:lpstr>
      <vt:lpstr>Ideal Diode Model </vt:lpstr>
      <vt:lpstr>Ideal Diode Model </vt:lpstr>
      <vt:lpstr>Ideal Diode Model </vt:lpstr>
      <vt:lpstr>Ideal Diode Model </vt:lpstr>
      <vt:lpstr>Ideal Diode Model </vt:lpstr>
      <vt:lpstr>Analysis with the Piecewise-Linear Diode Model</vt:lpstr>
      <vt:lpstr>3355 Piecewise-Linear Diode Model</vt:lpstr>
      <vt:lpstr>3355 Piecewise-Linear Diode Model Labels</vt:lpstr>
      <vt:lpstr>3355 Piecewise-Linear Diode Model Parameters</vt:lpstr>
      <vt:lpstr>3355 Piecewise-Linear Diode Model Parameters</vt:lpstr>
      <vt:lpstr>3355 Piecewise-Linear Diode Model Regions</vt:lpstr>
      <vt:lpstr>3355 Piecewise-Linear Diode Model Region 1</vt:lpstr>
      <vt:lpstr>3355 Piecewise-Linear Diode Model Region 2</vt:lpstr>
      <vt:lpstr>3355 Piecewise-Linear Diode Model Region 3</vt:lpstr>
      <vt:lpstr>3355 Piecewise-Linear Diode Model Region 4</vt:lpstr>
      <vt:lpstr>3355 Piecewise-Linear Diode Model Compared to Ideal Diode</vt:lpstr>
      <vt:lpstr>Using the Piecewise Linear Diode Model - 1</vt:lpstr>
      <vt:lpstr>PowerPoint Presentation</vt:lpstr>
      <vt:lpstr>PowerPoint Presentation</vt:lpstr>
      <vt:lpstr>Some Other Practice Circuits - 1</vt:lpstr>
      <vt:lpstr>Some Other Practice Circuits - 2</vt:lpstr>
      <vt:lpstr>Nonlinear Circuits</vt:lpstr>
      <vt:lpstr>Nonlinear Circuits</vt:lpstr>
      <vt:lpstr>Super Diode</vt:lpstr>
      <vt:lpstr>Super Diode Limits</vt:lpstr>
      <vt:lpstr>Super-Duper Diode</vt:lpstr>
      <vt:lpstr>Astable Multivibrator</vt:lpstr>
      <vt:lpstr>Astable Multivibrator</vt:lpstr>
      <vt:lpstr>Rectifier Circuits</vt:lpstr>
      <vt:lpstr>Half-Wave Rectifier</vt:lpstr>
      <vt:lpstr>Half-Wave Rectifier Analysis</vt:lpstr>
      <vt:lpstr>Half-Wave Rectifier Analysis</vt:lpstr>
      <vt:lpstr>Full-Wave Rectifier</vt:lpstr>
      <vt:lpstr>Full-Wave Rectifier, Analysis 1</vt:lpstr>
      <vt:lpstr>Full-Wave Rectifier, Analysis 2</vt:lpstr>
      <vt:lpstr>DC Power Supply Requirement</vt:lpstr>
      <vt:lpstr>DC Power Supplies, Peak Detector</vt:lpstr>
      <vt:lpstr>DC Power Supplies, Peak Detector</vt:lpstr>
      <vt:lpstr>DC Power Supplies</vt:lpstr>
      <vt:lpstr>DC Power Supplies</vt:lpstr>
      <vt:lpstr>DC Power Supplies</vt:lpstr>
      <vt:lpstr>DC Power Supplies</vt:lpstr>
      <vt:lpstr>DC Power Supplies, Approximations</vt:lpstr>
      <vt:lpstr>DC Power Supplies, Approximations</vt:lpstr>
      <vt:lpstr>DC Power Supplies, Approximations</vt:lpstr>
      <vt:lpstr>Ripple Voltage Approximation</vt:lpstr>
      <vt:lpstr>Ripple Voltage Approximation</vt:lpstr>
      <vt:lpstr>Ripple Voltage Approximation</vt:lpstr>
      <vt:lpstr>Ripple Voltage Approximation</vt:lpstr>
      <vt:lpstr>Ripple Voltage Approximation</vt:lpstr>
      <vt:lpstr>Testing the Ripple Voltage Approximation</vt:lpstr>
      <vt:lpstr>DC Power Supply Lab Error 1</vt:lpstr>
      <vt:lpstr>DC Power Supply Lab Error 2</vt:lpstr>
      <vt:lpstr>DC Power Supply Lab Error 3</vt:lpstr>
      <vt:lpstr>DC Power Supply Lab Error 4</vt:lpstr>
      <vt:lpstr>Linear Small-Signal Model of the Diode</vt:lpstr>
      <vt:lpstr>Linear Small-Signal Model of the Diode</vt:lpstr>
      <vt:lpstr>Linear Small-Signal Model of the Diode</vt:lpstr>
      <vt:lpstr>Linear Small-Signal Model of the Diode</vt:lpstr>
      <vt:lpstr>Linear Small-Signal Model of the Diode</vt:lpstr>
    </vt:vector>
  </TitlesOfParts>
  <Company>Dept. of ECE, University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3355 Electronics Lecture Set #5</dc:title>
  <dc:subject>Diodes</dc:subject>
  <dc:creator>Dr. Dave Shattuck</dc:creator>
  <cp:lastModifiedBy>Shattuck, David P</cp:lastModifiedBy>
  <cp:revision>271</cp:revision>
  <dcterms:created xsi:type="dcterms:W3CDTF">1998-01-22T10:48:04Z</dcterms:created>
  <dcterms:modified xsi:type="dcterms:W3CDTF">2016-10-20T14:40:49Z</dcterms:modified>
</cp:coreProperties>
</file>