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98" r:id="rId4"/>
    <p:sldId id="300" r:id="rId5"/>
    <p:sldId id="257" r:id="rId6"/>
    <p:sldId id="299" r:id="rId7"/>
    <p:sldId id="301" r:id="rId8"/>
    <p:sldId id="269" r:id="rId9"/>
    <p:sldId id="276" r:id="rId10"/>
    <p:sldId id="277" r:id="rId11"/>
    <p:sldId id="275" r:id="rId12"/>
    <p:sldId id="290" r:id="rId13"/>
    <p:sldId id="293" r:id="rId14"/>
    <p:sldId id="292" r:id="rId15"/>
    <p:sldId id="303" r:id="rId16"/>
    <p:sldId id="294" r:id="rId17"/>
    <p:sldId id="283" r:id="rId18"/>
    <p:sldId id="304" r:id="rId19"/>
    <p:sldId id="305" r:id="rId20"/>
    <p:sldId id="306" r:id="rId21"/>
    <p:sldId id="307" r:id="rId22"/>
    <p:sldId id="308" r:id="rId23"/>
    <p:sldId id="268" r:id="rId24"/>
    <p:sldId id="285" r:id="rId25"/>
    <p:sldId id="286" r:id="rId26"/>
    <p:sldId id="288" r:id="rId27"/>
    <p:sldId id="287" r:id="rId28"/>
    <p:sldId id="29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AFD"/>
    <a:srgbClr val="A1C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>
      <p:cViewPr varScale="1">
        <p:scale>
          <a:sx n="99" d="100"/>
          <a:sy n="99" d="100"/>
        </p:scale>
        <p:origin x="7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0928BC51-F30C-43AA-9958-32264E7430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B818EA-C77C-46CD-962F-D9397F7B04E3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FF972A-EA61-4C92-B4B3-0CBD6F9F7AFE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sedr42021_0527.jpg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5A17EF-68F7-4A6D-A497-76CE40423554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C0DA4C-73B2-4DBF-A722-091072AA3077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sedr42021_0530a.jpg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AD47C1-F119-4CA6-874F-BDC250D43735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CDA5C1-C351-44DE-8B87-EF97CE925077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sedr42021_0501.jpg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5E9502-367F-4422-9299-13ED00255B01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48E9B4-2924-42AD-8E6E-7A3A35106251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sedr42021_0513a.jpg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FF81B1-08A3-46A9-8EF2-F6F326A9520C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39843A-2A6F-4A18-994C-971C95CFAEF0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93854E-7851-435D-B63B-E46DF49E79D6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90D732-2419-4BFB-807F-1206FF55B4D8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sedr42021_0529.jpg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62A190-3F8C-4165-A3BE-849A10A444E4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sedr42021_0529.jpg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5D8E-12E5-4C86-BAE1-15F050DF8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47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95EBD-4D44-4929-9F3C-8C1896AA4D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35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E182B-6BD0-4D05-8D71-C439FDC5C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7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936B2-A595-4858-85F6-69388CB26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44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BEAF7-84B9-4B0F-9F03-94AEF9C60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08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B2188-3E61-4F39-8A9C-DDE294519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59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B7AFD-ACF3-4399-B7FD-B446BB398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63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980EF-05AE-47CB-B3F5-88AA64640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57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6FFCB-25D3-4A45-B8F8-A8E1D0697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32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43EBA-94E4-4C3C-9E95-2695401E5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57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CC38-C536-4ED4-9B2A-047312B67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32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8DD34722-FFAF-4CD3-B71E-0E05C9C3B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8.png"/><Relationship Id="rId4" Type="http://schemas.openxmlformats.org/officeDocument/2006/relationships/image" Target="../media/image34.jpe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47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0.jpe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ECE 3455: Electronics</a:t>
            </a: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533400" y="2590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chemeClr val="tx2"/>
                </a:solidFill>
              </a:rPr>
              <a:t>Chapter 6: Bipolar Junction Transistors</a:t>
            </a: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533400" y="5181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</a:rPr>
              <a:t>Figures from Sedra and Smith, </a:t>
            </a:r>
            <a:r>
              <a:rPr lang="en-US" altLang="en-US" sz="1800" b="0" i="1">
                <a:solidFill>
                  <a:schemeClr val="tx2"/>
                </a:solidFill>
              </a:rPr>
              <a:t>Microelectronic Circuits</a:t>
            </a:r>
            <a:r>
              <a:rPr lang="en-US" altLang="en-US" sz="1800" b="0">
                <a:solidFill>
                  <a:schemeClr val="tx2"/>
                </a:solidFill>
              </a:rPr>
              <a:t>  5ed. and 6 ed., Oxford Press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ambley BJT Saturation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"/>
          <a:stretch>
            <a:fillRect/>
          </a:stretch>
        </p:blipFill>
        <p:spPr bwMode="auto">
          <a:xfrm>
            <a:off x="533400" y="11430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914400" y="6248400"/>
            <a:ext cx="2065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0">
                <a:solidFill>
                  <a:schemeClr val="accent2"/>
                </a:solidFill>
              </a:rPr>
              <a:t>Hambley 2ed., Prentice Hall 2000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17525" y="417513"/>
            <a:ext cx="490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accent2"/>
                </a:solidFill>
              </a:rPr>
              <a:t>DC (large signal) model for saturation region…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ambley BJT Cutoff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1"/>
          <a:stretch>
            <a:fillRect/>
          </a:stretch>
        </p:blipFill>
        <p:spPr bwMode="auto">
          <a:xfrm>
            <a:off x="1143000" y="1600200"/>
            <a:ext cx="71929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914400" y="6248400"/>
            <a:ext cx="2065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0">
                <a:solidFill>
                  <a:schemeClr val="accent2"/>
                </a:solidFill>
              </a:rPr>
              <a:t>Hambley 2ed., Prentice Hall 2000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517525" y="417513"/>
            <a:ext cx="446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accent2"/>
                </a:solidFill>
              </a:rPr>
              <a:t>DC (large signal) model for cutoff region…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81000" y="6172200"/>
            <a:ext cx="84582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latin typeface="Times New Roman" panose="02020603050405020304" pitchFamily="18" charset="0"/>
              </a:rPr>
              <a:t>Figure 5.29  </a:t>
            </a:r>
            <a:r>
              <a:rPr lang="en-US" altLang="en-US" sz="1100" b="0">
                <a:latin typeface="Times New Roman" panose="02020603050405020304" pitchFamily="18" charset="0"/>
              </a:rPr>
              <a:t>Graphical construction for determining the dc collector current </a:t>
            </a:r>
            <a:r>
              <a:rPr lang="en-US" altLang="en-US" sz="1100" b="0" i="1">
                <a:latin typeface="Times New Roman" panose="02020603050405020304" pitchFamily="18" charset="0"/>
              </a:rPr>
              <a:t>I</a:t>
            </a:r>
            <a:r>
              <a:rPr lang="en-US" altLang="en-US" sz="1100" b="0" i="1" baseline="-25000">
                <a:latin typeface="Times New Roman" panose="02020603050405020304" pitchFamily="18" charset="0"/>
              </a:rPr>
              <a:t>C</a:t>
            </a:r>
            <a:r>
              <a:rPr lang="en-US" altLang="en-US" sz="1100" b="0">
                <a:latin typeface="Times New Roman" panose="02020603050405020304" pitchFamily="18" charset="0"/>
              </a:rPr>
              <a:t> and the collector-to-emitter voltage </a:t>
            </a:r>
            <a:r>
              <a:rPr lang="en-US" altLang="en-US" sz="1100" b="0" i="1">
                <a:latin typeface="Times New Roman" panose="02020603050405020304" pitchFamily="18" charset="0"/>
              </a:rPr>
              <a:t>V</a:t>
            </a:r>
            <a:r>
              <a:rPr lang="en-US" altLang="en-US" sz="1100" b="0" i="1" baseline="-25000">
                <a:latin typeface="Times New Roman" panose="02020603050405020304" pitchFamily="18" charset="0"/>
              </a:rPr>
              <a:t>CE</a:t>
            </a:r>
            <a:r>
              <a:rPr lang="en-US" altLang="en-US" sz="1100" b="0">
                <a:latin typeface="Times New Roman" panose="02020603050405020304" pitchFamily="18" charset="0"/>
              </a:rPr>
              <a:t> in the circuit of Fig. 5.27.</a:t>
            </a:r>
          </a:p>
        </p:txBody>
      </p:sp>
      <p:grpSp>
        <p:nvGrpSpPr>
          <p:cNvPr id="21507" name="Group 15"/>
          <p:cNvGrpSpPr>
            <a:grpSpLocks/>
          </p:cNvGrpSpPr>
          <p:nvPr/>
        </p:nvGrpSpPr>
        <p:grpSpPr bwMode="auto">
          <a:xfrm>
            <a:off x="457200" y="2590800"/>
            <a:ext cx="5981700" cy="3657600"/>
            <a:chOff x="384" y="1056"/>
            <a:chExt cx="3768" cy="2304"/>
          </a:xfrm>
        </p:grpSpPr>
        <p:pic>
          <p:nvPicPr>
            <p:cNvPr id="21531" name="Picture 2" descr="sedr42021_05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56"/>
              <a:ext cx="3432" cy="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2" name="Text Box 5"/>
            <p:cNvSpPr txBox="1">
              <a:spLocks noChangeArrowheads="1"/>
            </p:cNvSpPr>
            <p:nvPr/>
          </p:nvSpPr>
          <p:spPr bwMode="auto">
            <a:xfrm>
              <a:off x="1200" y="3072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/>
                <a:t>cut-off</a:t>
              </a:r>
            </a:p>
          </p:txBody>
        </p:sp>
        <p:sp>
          <p:nvSpPr>
            <p:cNvPr id="21533" name="Text Box 6"/>
            <p:cNvSpPr txBox="1">
              <a:spLocks noChangeArrowheads="1"/>
            </p:cNvSpPr>
            <p:nvPr/>
          </p:nvSpPr>
          <p:spPr bwMode="auto">
            <a:xfrm>
              <a:off x="384" y="316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/>
                <a:t>saturation</a:t>
              </a:r>
            </a:p>
          </p:txBody>
        </p:sp>
        <p:sp>
          <p:nvSpPr>
            <p:cNvPr id="21534" name="Line 9"/>
            <p:cNvSpPr>
              <a:spLocks noChangeShapeType="1"/>
            </p:cNvSpPr>
            <p:nvPr/>
          </p:nvSpPr>
          <p:spPr bwMode="auto">
            <a:xfrm flipV="1">
              <a:off x="576" y="2544"/>
              <a:ext cx="43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Text Box 10"/>
            <p:cNvSpPr txBox="1">
              <a:spLocks noChangeArrowheads="1"/>
            </p:cNvSpPr>
            <p:nvPr/>
          </p:nvSpPr>
          <p:spPr bwMode="auto">
            <a:xfrm>
              <a:off x="1682" y="1803"/>
              <a:ext cx="7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 dirty="0"/>
                <a:t>active mode</a:t>
              </a:r>
            </a:p>
          </p:txBody>
        </p:sp>
        <p:sp>
          <p:nvSpPr>
            <p:cNvPr id="21536" name="Line 11"/>
            <p:cNvSpPr>
              <a:spLocks noChangeShapeType="1"/>
            </p:cNvSpPr>
            <p:nvPr/>
          </p:nvSpPr>
          <p:spPr bwMode="auto">
            <a:xfrm flipH="1">
              <a:off x="1200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12"/>
            <p:cNvSpPr>
              <a:spLocks noChangeShapeType="1"/>
            </p:cNvSpPr>
            <p:nvPr/>
          </p:nvSpPr>
          <p:spPr bwMode="auto">
            <a:xfrm>
              <a:off x="2400" y="192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13"/>
            <p:cNvSpPr>
              <a:spLocks noChangeShapeType="1"/>
            </p:cNvSpPr>
            <p:nvPr/>
          </p:nvSpPr>
          <p:spPr bwMode="auto">
            <a:xfrm flipV="1">
              <a:off x="1632" y="2976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508" name="Picture 2" descr="sedr42021_05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443038"/>
            <a:ext cx="328136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6319838" y="4370388"/>
            <a:ext cx="2514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latin typeface="Times New Roman" panose="02020603050405020304" pitchFamily="18" charset="0"/>
              </a:rPr>
              <a:t>Figure 5.27  </a:t>
            </a:r>
            <a:r>
              <a:rPr lang="en-US" altLang="en-US" sz="1100" b="0">
                <a:latin typeface="Times New Roman" panose="02020603050405020304" pitchFamily="18" charset="0"/>
              </a:rPr>
              <a:t>Circuit whose operation is to be analyzed graphically.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1130300"/>
            <a:ext cx="5562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1400" b="0" dirty="0">
                <a:solidFill>
                  <a:srgbClr val="FF0000"/>
                </a:solidFill>
                <a:latin typeface="Arial" charset="0"/>
              </a:rPr>
              <a:t>a)   </a:t>
            </a:r>
            <a:r>
              <a:rPr lang="en-US" sz="1400" b="0" dirty="0">
                <a:solidFill>
                  <a:schemeClr val="accent2"/>
                </a:solidFill>
                <a:latin typeface="Arial" charset="0"/>
              </a:rPr>
              <a:t>For any </a:t>
            </a:r>
            <a:r>
              <a:rPr lang="en-US" sz="1400" b="0" dirty="0" err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US" sz="1400" b="0" baseline="-25000" dirty="0" err="1">
                <a:solidFill>
                  <a:schemeClr val="accent2"/>
                </a:solidFill>
                <a:latin typeface="Arial" charset="0"/>
              </a:rPr>
              <a:t>B</a:t>
            </a:r>
            <a:r>
              <a:rPr lang="en-US" sz="1400" b="0" dirty="0">
                <a:solidFill>
                  <a:schemeClr val="accent2"/>
                </a:solidFill>
                <a:latin typeface="Arial" charset="0"/>
              </a:rPr>
              <a:t>: </a:t>
            </a:r>
            <a:r>
              <a:rPr lang="en-US" sz="1400" b="0" dirty="0" err="1">
                <a:solidFill>
                  <a:schemeClr val="accent2"/>
                </a:solidFill>
                <a:latin typeface="Arial" charset="0"/>
              </a:rPr>
              <a:t>v</a:t>
            </a:r>
            <a:r>
              <a:rPr lang="en-US" sz="1400" b="0" baseline="-25000" dirty="0" err="1">
                <a:solidFill>
                  <a:schemeClr val="accent2"/>
                </a:solidFill>
                <a:latin typeface="Arial" charset="0"/>
              </a:rPr>
              <a:t>CE</a:t>
            </a:r>
            <a:r>
              <a:rPr lang="en-US" sz="1400" b="0" dirty="0">
                <a:solidFill>
                  <a:schemeClr val="accent2"/>
                </a:solidFill>
                <a:latin typeface="Arial" charset="0"/>
              </a:rPr>
              <a:t> = 0 means CB junction is in forward bias because </a:t>
            </a:r>
            <a:r>
              <a:rPr lang="en-US" sz="1400" b="0" dirty="0" err="1">
                <a:solidFill>
                  <a:schemeClr val="accent2"/>
                </a:solidFill>
                <a:latin typeface="Arial" charset="0"/>
              </a:rPr>
              <a:t>v</a:t>
            </a:r>
            <a:r>
              <a:rPr lang="en-US" sz="1400" b="0" baseline="-25000" dirty="0" err="1">
                <a:solidFill>
                  <a:schemeClr val="accent2"/>
                </a:solidFill>
                <a:latin typeface="Arial" charset="0"/>
              </a:rPr>
              <a:t>CB</a:t>
            </a:r>
            <a:r>
              <a:rPr lang="en-US" sz="1400" b="0" dirty="0">
                <a:solidFill>
                  <a:schemeClr val="accent2"/>
                </a:solidFill>
                <a:latin typeface="Arial" charset="0"/>
              </a:rPr>
              <a:t> = -0.7 V. There is no net current flow, so </a:t>
            </a:r>
            <a:r>
              <a:rPr lang="en-US" sz="1400" b="0" dirty="0" err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US" sz="1400" b="0" baseline="-25000" dirty="0" err="1">
                <a:solidFill>
                  <a:schemeClr val="accent2"/>
                </a:solidFill>
                <a:latin typeface="Arial" charset="0"/>
              </a:rPr>
              <a:t>C</a:t>
            </a:r>
            <a:r>
              <a:rPr lang="en-US" sz="1400" b="0" dirty="0">
                <a:solidFill>
                  <a:schemeClr val="accent2"/>
                </a:solidFill>
                <a:latin typeface="Arial" charset="0"/>
              </a:rPr>
              <a:t> ~ 0.</a:t>
            </a:r>
          </a:p>
          <a:p>
            <a:pPr marL="342900" indent="-342900" eaLnBrk="1" hangingPunct="1">
              <a:buFontTx/>
              <a:buAutoNum type="alphaLcParenR"/>
              <a:defRPr/>
            </a:pPr>
            <a:endParaRPr lang="en-US" sz="1400" b="0" dirty="0">
              <a:solidFill>
                <a:schemeClr val="accent2"/>
              </a:solidFill>
              <a:latin typeface="Arial" charset="0"/>
            </a:endParaRPr>
          </a:p>
          <a:p>
            <a:pPr marL="177800" indent="-177800" eaLnBrk="1" hangingPunct="1">
              <a:defRPr/>
            </a:pPr>
            <a:r>
              <a:rPr lang="en-US" sz="1400" b="0" dirty="0">
                <a:solidFill>
                  <a:srgbClr val="FF0000"/>
                </a:solidFill>
                <a:latin typeface="Arial" charset="0"/>
              </a:rPr>
              <a:t>b)  </a:t>
            </a:r>
            <a:r>
              <a:rPr lang="en-US" sz="1400" b="0" dirty="0">
                <a:solidFill>
                  <a:schemeClr val="accent2"/>
                </a:solidFill>
                <a:latin typeface="Arial" charset="0"/>
              </a:rPr>
              <a:t>An increase in </a:t>
            </a:r>
            <a:r>
              <a:rPr lang="en-US" sz="1400" b="0" dirty="0" err="1">
                <a:solidFill>
                  <a:schemeClr val="accent2"/>
                </a:solidFill>
                <a:latin typeface="Arial" charset="0"/>
              </a:rPr>
              <a:t>v</a:t>
            </a:r>
            <a:r>
              <a:rPr lang="en-US" sz="1400" b="0" baseline="-25000" dirty="0" err="1">
                <a:solidFill>
                  <a:schemeClr val="accent2"/>
                </a:solidFill>
                <a:latin typeface="Arial" charset="0"/>
              </a:rPr>
              <a:t>CE</a:t>
            </a:r>
            <a:r>
              <a:rPr lang="en-US" sz="1400" b="0" dirty="0">
                <a:solidFill>
                  <a:schemeClr val="accent2"/>
                </a:solidFill>
                <a:latin typeface="Arial" charset="0"/>
              </a:rPr>
              <a:t> causes the CB junction to be less and less forward biased, and finally reverse-biased. When fully reverse-biased, we are in active mode and </a:t>
            </a:r>
            <a:r>
              <a:rPr lang="en-US" sz="1400" b="0" dirty="0" err="1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US" sz="1400" b="0" baseline="-25000" dirty="0" err="1">
                <a:solidFill>
                  <a:schemeClr val="accent2"/>
                </a:solidFill>
                <a:latin typeface="Arial" charset="0"/>
              </a:rPr>
              <a:t>C</a:t>
            </a:r>
            <a:r>
              <a:rPr lang="en-US" sz="1400" b="0" dirty="0">
                <a:solidFill>
                  <a:schemeClr val="accent2"/>
                </a:solidFill>
                <a:latin typeface="Arial" charset="0"/>
              </a:rPr>
              <a:t> is approx. constant.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19800" y="49530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accent2"/>
                </a:solidFill>
              </a:rPr>
              <a:t>v</a:t>
            </a:r>
            <a:r>
              <a:rPr lang="en-US" altLang="en-US" sz="1400" b="0" baseline="-25000">
                <a:solidFill>
                  <a:schemeClr val="accent2"/>
                </a:solidFill>
              </a:rPr>
              <a:t>CE</a:t>
            </a:r>
            <a:r>
              <a:rPr lang="en-US" altLang="en-US" sz="1400" b="0">
                <a:solidFill>
                  <a:schemeClr val="accent2"/>
                </a:solidFill>
              </a:rPr>
              <a:t> = v</a:t>
            </a:r>
            <a:r>
              <a:rPr lang="en-US" altLang="en-US" sz="1400" b="0" baseline="-25000">
                <a:solidFill>
                  <a:schemeClr val="accent2"/>
                </a:solidFill>
              </a:rPr>
              <a:t>CB</a:t>
            </a:r>
            <a:r>
              <a:rPr lang="en-US" altLang="en-US" sz="1400" b="0">
                <a:solidFill>
                  <a:schemeClr val="accent2"/>
                </a:solidFill>
              </a:rPr>
              <a:t> + v</a:t>
            </a:r>
            <a:r>
              <a:rPr lang="en-US" altLang="en-US" sz="1400" b="0" baseline="-25000">
                <a:solidFill>
                  <a:schemeClr val="accent2"/>
                </a:solidFill>
              </a:rPr>
              <a:t>BE</a:t>
            </a:r>
            <a:r>
              <a:rPr lang="en-US" altLang="en-US" sz="1400" b="0">
                <a:solidFill>
                  <a:schemeClr val="accent2"/>
                </a:solidFill>
              </a:rPr>
              <a:t> = v</a:t>
            </a:r>
            <a:r>
              <a:rPr lang="en-US" altLang="en-US" sz="1400" b="0" baseline="-25000">
                <a:solidFill>
                  <a:schemeClr val="accent2"/>
                </a:solidFill>
              </a:rPr>
              <a:t>CB</a:t>
            </a:r>
            <a:r>
              <a:rPr lang="en-US" altLang="en-US" sz="1400" b="0">
                <a:solidFill>
                  <a:schemeClr val="accent2"/>
                </a:solidFill>
              </a:rPr>
              <a:t> + 0.7 V if BE junction is “on”.</a:t>
            </a:r>
          </a:p>
        </p:txBody>
      </p:sp>
      <p:grpSp>
        <p:nvGrpSpPr>
          <p:cNvPr id="21512" name="Group 38"/>
          <p:cNvGrpSpPr>
            <a:grpSpLocks/>
          </p:cNvGrpSpPr>
          <p:nvPr/>
        </p:nvGrpSpPr>
        <p:grpSpPr bwMode="auto">
          <a:xfrm>
            <a:off x="5943600" y="1281113"/>
            <a:ext cx="1439863" cy="1538287"/>
            <a:chOff x="6096000" y="241300"/>
            <a:chExt cx="1440506" cy="1537732"/>
          </a:xfrm>
        </p:grpSpPr>
        <p:grpSp>
          <p:nvGrpSpPr>
            <p:cNvPr id="21518" name="Group 28"/>
            <p:cNvGrpSpPr>
              <a:grpSpLocks/>
            </p:cNvGrpSpPr>
            <p:nvPr/>
          </p:nvGrpSpPr>
          <p:grpSpPr bwMode="auto">
            <a:xfrm>
              <a:off x="6705600" y="381000"/>
              <a:ext cx="304800" cy="1295400"/>
              <a:chOff x="6629400" y="609600"/>
              <a:chExt cx="304800" cy="1295400"/>
            </a:xfrm>
          </p:grpSpPr>
          <p:sp>
            <p:nvSpPr>
              <p:cNvPr id="21528" name="Rectangle 16"/>
              <p:cNvSpPr>
                <a:spLocks noChangeArrowheads="1"/>
              </p:cNvSpPr>
              <p:nvPr/>
            </p:nvSpPr>
            <p:spPr bwMode="auto">
              <a:xfrm>
                <a:off x="6629400" y="609600"/>
                <a:ext cx="304800" cy="4572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  <p:sp>
            <p:nvSpPr>
              <p:cNvPr id="21529" name="Rectangle 24"/>
              <p:cNvSpPr>
                <a:spLocks noChangeArrowheads="1"/>
              </p:cNvSpPr>
              <p:nvPr/>
            </p:nvSpPr>
            <p:spPr bwMode="auto">
              <a:xfrm>
                <a:off x="6629400" y="1066800"/>
                <a:ext cx="304800" cy="3810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p</a:t>
                </a:r>
              </a:p>
            </p:txBody>
          </p:sp>
          <p:sp>
            <p:nvSpPr>
              <p:cNvPr id="21530" name="Rectangle 27"/>
              <p:cNvSpPr>
                <a:spLocks noChangeArrowheads="1"/>
              </p:cNvSpPr>
              <p:nvPr/>
            </p:nvSpPr>
            <p:spPr bwMode="auto">
              <a:xfrm>
                <a:off x="6629400" y="1447800"/>
                <a:ext cx="304800" cy="4572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  <p:sp>
          <p:nvSpPr>
            <p:cNvPr id="21519" name="TextBox 29"/>
            <p:cNvSpPr txBox="1">
              <a:spLocks noChangeArrowheads="1"/>
            </p:cNvSpPr>
            <p:nvPr/>
          </p:nvSpPr>
          <p:spPr bwMode="auto">
            <a:xfrm>
              <a:off x="7010400" y="762000"/>
              <a:ext cx="5261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</a:t>
              </a:r>
              <a:r>
                <a:rPr lang="en-US" altLang="en-US" sz="1800" baseline="-25000"/>
                <a:t>CE</a:t>
              </a:r>
            </a:p>
          </p:txBody>
        </p:sp>
        <p:sp>
          <p:nvSpPr>
            <p:cNvPr id="21520" name="TextBox 30"/>
            <p:cNvSpPr txBox="1">
              <a:spLocks noChangeArrowheads="1"/>
            </p:cNvSpPr>
            <p:nvPr/>
          </p:nvSpPr>
          <p:spPr bwMode="auto">
            <a:xfrm>
              <a:off x="6096000" y="533400"/>
              <a:ext cx="5341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</a:t>
              </a:r>
              <a:r>
                <a:rPr lang="en-US" altLang="en-US" sz="1800" baseline="-25000"/>
                <a:t>CB</a:t>
              </a:r>
            </a:p>
          </p:txBody>
        </p:sp>
        <p:sp>
          <p:nvSpPr>
            <p:cNvPr id="21521" name="TextBox 31"/>
            <p:cNvSpPr txBox="1">
              <a:spLocks noChangeArrowheads="1"/>
            </p:cNvSpPr>
            <p:nvPr/>
          </p:nvSpPr>
          <p:spPr bwMode="auto">
            <a:xfrm>
              <a:off x="6096000" y="1143000"/>
              <a:ext cx="5261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</a:t>
              </a:r>
              <a:r>
                <a:rPr lang="en-US" altLang="en-US" sz="1800" baseline="-25000"/>
                <a:t>BE</a:t>
              </a:r>
            </a:p>
          </p:txBody>
        </p:sp>
        <p:sp>
          <p:nvSpPr>
            <p:cNvPr id="21522" name="TextBox 32"/>
            <p:cNvSpPr txBox="1">
              <a:spLocks noChangeArrowheads="1"/>
            </p:cNvSpPr>
            <p:nvPr/>
          </p:nvSpPr>
          <p:spPr bwMode="auto">
            <a:xfrm>
              <a:off x="7086600" y="304800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+</a:t>
              </a:r>
            </a:p>
          </p:txBody>
        </p:sp>
        <p:sp>
          <p:nvSpPr>
            <p:cNvPr id="21523" name="TextBox 33"/>
            <p:cNvSpPr txBox="1">
              <a:spLocks noChangeArrowheads="1"/>
            </p:cNvSpPr>
            <p:nvPr/>
          </p:nvSpPr>
          <p:spPr bwMode="auto">
            <a:xfrm>
              <a:off x="7115454" y="1295400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-</a:t>
              </a:r>
            </a:p>
          </p:txBody>
        </p:sp>
        <p:sp>
          <p:nvSpPr>
            <p:cNvPr id="21524" name="TextBox 34"/>
            <p:cNvSpPr txBox="1">
              <a:spLocks noChangeArrowheads="1"/>
            </p:cNvSpPr>
            <p:nvPr/>
          </p:nvSpPr>
          <p:spPr bwMode="auto">
            <a:xfrm>
              <a:off x="6311900" y="241300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+</a:t>
              </a:r>
            </a:p>
          </p:txBody>
        </p:sp>
        <p:sp>
          <p:nvSpPr>
            <p:cNvPr id="21525" name="TextBox 35"/>
            <p:cNvSpPr txBox="1">
              <a:spLocks noChangeArrowheads="1"/>
            </p:cNvSpPr>
            <p:nvPr/>
          </p:nvSpPr>
          <p:spPr bwMode="auto">
            <a:xfrm>
              <a:off x="6329690" y="774700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-</a:t>
              </a:r>
            </a:p>
          </p:txBody>
        </p:sp>
        <p:sp>
          <p:nvSpPr>
            <p:cNvPr id="21526" name="TextBox 36"/>
            <p:cNvSpPr txBox="1">
              <a:spLocks noChangeArrowheads="1"/>
            </p:cNvSpPr>
            <p:nvPr/>
          </p:nvSpPr>
          <p:spPr bwMode="auto">
            <a:xfrm>
              <a:off x="6310082" y="939800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+</a:t>
              </a:r>
            </a:p>
          </p:txBody>
        </p:sp>
        <p:sp>
          <p:nvSpPr>
            <p:cNvPr id="21527" name="TextBox 37"/>
            <p:cNvSpPr txBox="1">
              <a:spLocks noChangeArrowheads="1"/>
            </p:cNvSpPr>
            <p:nvPr/>
          </p:nvSpPr>
          <p:spPr bwMode="auto">
            <a:xfrm>
              <a:off x="6350000" y="1409700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-</a:t>
              </a:r>
            </a:p>
          </p:txBody>
        </p:sp>
      </p:grp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533400" y="304800"/>
            <a:ext cx="4976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accent2"/>
                </a:solidFill>
              </a:rPr>
              <a:t>BJT Characteristic Curves: along the v</a:t>
            </a:r>
            <a:r>
              <a:rPr lang="en-US" altLang="en-US" sz="1800" b="0" baseline="-25000">
                <a:solidFill>
                  <a:schemeClr val="accent2"/>
                </a:solidFill>
              </a:rPr>
              <a:t>CE</a:t>
            </a:r>
            <a:r>
              <a:rPr lang="en-US" altLang="en-US" sz="1800" b="0">
                <a:solidFill>
                  <a:schemeClr val="accent2"/>
                </a:solidFill>
              </a:rPr>
              <a:t> axis</a:t>
            </a:r>
          </a:p>
        </p:txBody>
      </p:sp>
      <p:sp>
        <p:nvSpPr>
          <p:cNvPr id="21514" name="Text Box 17"/>
          <p:cNvSpPr txBox="1">
            <a:spLocks noChangeArrowheads="1"/>
          </p:cNvSpPr>
          <p:nvPr/>
        </p:nvSpPr>
        <p:spPr bwMode="auto">
          <a:xfrm>
            <a:off x="1295400" y="5334000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21515" name="Text Box 17"/>
          <p:cNvSpPr txBox="1">
            <a:spLocks noChangeArrowheads="1"/>
          </p:cNvSpPr>
          <p:nvPr/>
        </p:nvSpPr>
        <p:spPr bwMode="auto">
          <a:xfrm>
            <a:off x="2438400" y="4800600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1000" y="700088"/>
            <a:ext cx="55626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2060"/>
                </a:solidFill>
              </a:rPr>
              <a:t>Assume that v</a:t>
            </a:r>
            <a:r>
              <a:rPr lang="en-US" altLang="en-US" sz="1400" b="0" baseline="-25000">
                <a:solidFill>
                  <a:srgbClr val="002060"/>
                </a:solidFill>
              </a:rPr>
              <a:t>BE</a:t>
            </a:r>
            <a:r>
              <a:rPr lang="en-US" altLang="en-US" sz="1400" b="0">
                <a:solidFill>
                  <a:srgbClr val="002060"/>
                </a:solidFill>
              </a:rPr>
              <a:t> = 0.7 V, so BE junction is ON. Then…</a:t>
            </a:r>
          </a:p>
        </p:txBody>
      </p:sp>
      <p:sp>
        <p:nvSpPr>
          <p:cNvPr id="21517" name="Rectangle 33"/>
          <p:cNvSpPr>
            <a:spLocks noChangeArrowheads="1"/>
          </p:cNvSpPr>
          <p:nvPr/>
        </p:nvSpPr>
        <p:spPr bwMode="auto">
          <a:xfrm>
            <a:off x="6629400" y="685800"/>
            <a:ext cx="176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accent2"/>
                </a:solidFill>
              </a:rPr>
              <a:t>v</a:t>
            </a:r>
            <a:r>
              <a:rPr lang="en-US" altLang="en-US" sz="1800" b="0" baseline="-25000">
                <a:solidFill>
                  <a:schemeClr val="accent2"/>
                </a:solidFill>
              </a:rPr>
              <a:t>CE</a:t>
            </a:r>
            <a:r>
              <a:rPr lang="en-US" altLang="en-US" sz="1800" b="0">
                <a:solidFill>
                  <a:schemeClr val="accent2"/>
                </a:solidFill>
              </a:rPr>
              <a:t> = v</a:t>
            </a:r>
            <a:r>
              <a:rPr lang="en-US" altLang="en-US" sz="1800" b="0" baseline="-25000">
                <a:solidFill>
                  <a:schemeClr val="accent2"/>
                </a:solidFill>
              </a:rPr>
              <a:t>CB</a:t>
            </a:r>
            <a:r>
              <a:rPr lang="en-US" altLang="en-US" sz="1800" b="0">
                <a:solidFill>
                  <a:schemeClr val="accent2"/>
                </a:solidFill>
              </a:rPr>
              <a:t> + v</a:t>
            </a:r>
            <a:r>
              <a:rPr lang="en-US" altLang="en-US" sz="1800" b="0" baseline="-25000">
                <a:solidFill>
                  <a:schemeClr val="accent2"/>
                </a:solidFill>
              </a:rPr>
              <a:t>BE</a:t>
            </a:r>
            <a:r>
              <a:rPr lang="en-US" altLang="en-US" sz="1800" b="0">
                <a:solidFill>
                  <a:schemeClr val="accent2"/>
                </a:solidFill>
              </a:rPr>
              <a:t>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04800" y="5867400"/>
            <a:ext cx="84582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latin typeface="Times New Roman" panose="02020603050405020304" pitchFamily="18" charset="0"/>
              </a:rPr>
              <a:t>Figure 5.29  </a:t>
            </a:r>
            <a:r>
              <a:rPr lang="en-US" altLang="en-US" sz="1100" b="0">
                <a:latin typeface="Times New Roman" panose="02020603050405020304" pitchFamily="18" charset="0"/>
              </a:rPr>
              <a:t>Graphical construction for determining the dc collector current </a:t>
            </a:r>
            <a:r>
              <a:rPr lang="en-US" altLang="en-US" sz="1100" b="0" i="1">
                <a:latin typeface="Times New Roman" panose="02020603050405020304" pitchFamily="18" charset="0"/>
              </a:rPr>
              <a:t>I</a:t>
            </a:r>
            <a:r>
              <a:rPr lang="en-US" altLang="en-US" sz="1100" b="0" i="1" baseline="-25000">
                <a:latin typeface="Times New Roman" panose="02020603050405020304" pitchFamily="18" charset="0"/>
              </a:rPr>
              <a:t>C</a:t>
            </a:r>
            <a:r>
              <a:rPr lang="en-US" altLang="en-US" sz="1100" b="0">
                <a:latin typeface="Times New Roman" panose="02020603050405020304" pitchFamily="18" charset="0"/>
              </a:rPr>
              <a:t> and the collector-to-emitter voltage </a:t>
            </a:r>
            <a:r>
              <a:rPr lang="en-US" altLang="en-US" sz="1100" b="0" i="1">
                <a:latin typeface="Times New Roman" panose="02020603050405020304" pitchFamily="18" charset="0"/>
              </a:rPr>
              <a:t>V</a:t>
            </a:r>
            <a:r>
              <a:rPr lang="en-US" altLang="en-US" sz="1100" b="0" i="1" baseline="-25000">
                <a:latin typeface="Times New Roman" panose="02020603050405020304" pitchFamily="18" charset="0"/>
              </a:rPr>
              <a:t>CE</a:t>
            </a:r>
            <a:r>
              <a:rPr lang="en-US" altLang="en-US" sz="1100" b="0">
                <a:latin typeface="Times New Roman" panose="02020603050405020304" pitchFamily="18" charset="0"/>
              </a:rPr>
              <a:t> in the circuit of Fig. 5.27.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accent2"/>
                </a:solidFill>
              </a:rPr>
              <a:t>We are looking here at i</a:t>
            </a:r>
            <a:r>
              <a:rPr lang="en-US" altLang="en-US" sz="1400" b="0" baseline="-25000">
                <a:solidFill>
                  <a:schemeClr val="accent2"/>
                </a:solidFill>
              </a:rPr>
              <a:t>C</a:t>
            </a:r>
            <a:r>
              <a:rPr lang="en-US" altLang="en-US" sz="1400" b="0">
                <a:solidFill>
                  <a:schemeClr val="accent2"/>
                </a:solidFill>
              </a:rPr>
              <a:t> vs. v</a:t>
            </a:r>
            <a:r>
              <a:rPr lang="en-US" altLang="en-US" sz="1400" b="0" baseline="-25000">
                <a:solidFill>
                  <a:schemeClr val="accent2"/>
                </a:solidFill>
              </a:rPr>
              <a:t>CE</a:t>
            </a:r>
            <a:r>
              <a:rPr lang="en-US" altLang="en-US" sz="1400" b="0">
                <a:solidFill>
                  <a:schemeClr val="accent2"/>
                </a:solidFill>
              </a:rPr>
              <a:t>, because we can think of these as the output current and output voltage.</a:t>
            </a:r>
          </a:p>
        </p:txBody>
      </p:sp>
      <p:grpSp>
        <p:nvGrpSpPr>
          <p:cNvPr id="23556" name="Group 15"/>
          <p:cNvGrpSpPr>
            <a:grpSpLocks/>
          </p:cNvGrpSpPr>
          <p:nvPr/>
        </p:nvGrpSpPr>
        <p:grpSpPr bwMode="auto">
          <a:xfrm>
            <a:off x="152400" y="2514600"/>
            <a:ext cx="5410200" cy="3124200"/>
            <a:chOff x="384" y="1056"/>
            <a:chExt cx="3768" cy="2304"/>
          </a:xfrm>
        </p:grpSpPr>
        <p:pic>
          <p:nvPicPr>
            <p:cNvPr id="23565" name="Picture 2" descr="sedr42021_05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56"/>
              <a:ext cx="3432" cy="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6" name="Text Box 5"/>
            <p:cNvSpPr txBox="1">
              <a:spLocks noChangeArrowheads="1"/>
            </p:cNvSpPr>
            <p:nvPr/>
          </p:nvSpPr>
          <p:spPr bwMode="auto">
            <a:xfrm>
              <a:off x="1200" y="3072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/>
                <a:t>cut-off</a:t>
              </a:r>
            </a:p>
          </p:txBody>
        </p:sp>
        <p:sp>
          <p:nvSpPr>
            <p:cNvPr id="23567" name="Text Box 6"/>
            <p:cNvSpPr txBox="1">
              <a:spLocks noChangeArrowheads="1"/>
            </p:cNvSpPr>
            <p:nvPr/>
          </p:nvSpPr>
          <p:spPr bwMode="auto">
            <a:xfrm>
              <a:off x="384" y="316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/>
                <a:t>saturation</a:t>
              </a:r>
            </a:p>
          </p:txBody>
        </p:sp>
        <p:sp>
          <p:nvSpPr>
            <p:cNvPr id="23568" name="Line 9"/>
            <p:cNvSpPr>
              <a:spLocks noChangeShapeType="1"/>
            </p:cNvSpPr>
            <p:nvPr/>
          </p:nvSpPr>
          <p:spPr bwMode="auto">
            <a:xfrm flipV="1">
              <a:off x="576" y="2544"/>
              <a:ext cx="43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Text Box 10"/>
            <p:cNvSpPr txBox="1">
              <a:spLocks noChangeArrowheads="1"/>
            </p:cNvSpPr>
            <p:nvPr/>
          </p:nvSpPr>
          <p:spPr bwMode="auto">
            <a:xfrm>
              <a:off x="1682" y="1803"/>
              <a:ext cx="7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/>
                <a:t>active mode</a:t>
              </a:r>
            </a:p>
          </p:txBody>
        </p:sp>
        <p:sp>
          <p:nvSpPr>
            <p:cNvPr id="23570" name="Line 11"/>
            <p:cNvSpPr>
              <a:spLocks noChangeShapeType="1"/>
            </p:cNvSpPr>
            <p:nvPr/>
          </p:nvSpPr>
          <p:spPr bwMode="auto">
            <a:xfrm flipH="1">
              <a:off x="1200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2"/>
            <p:cNvSpPr>
              <a:spLocks noChangeShapeType="1"/>
            </p:cNvSpPr>
            <p:nvPr/>
          </p:nvSpPr>
          <p:spPr bwMode="auto">
            <a:xfrm>
              <a:off x="2400" y="192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13"/>
            <p:cNvSpPr>
              <a:spLocks noChangeShapeType="1"/>
            </p:cNvSpPr>
            <p:nvPr/>
          </p:nvSpPr>
          <p:spPr bwMode="auto">
            <a:xfrm flipV="1">
              <a:off x="1632" y="2976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557" name="Picture 2" descr="sedr42021_05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27432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40420" y="3550821"/>
            <a:ext cx="23891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rgbClr val="FF0000"/>
                </a:solidFill>
              </a:rPr>
              <a:t>KVL around output loop:</a:t>
            </a:r>
          </a:p>
        </p:txBody>
      </p:sp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6010275" y="4024313"/>
          <a:ext cx="223043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quation" r:id="rId6" imgW="1320800" imgH="228600" progId="Equation.DSMT4">
                  <p:embed/>
                </p:oleObj>
              </mc:Choice>
              <mc:Fallback>
                <p:oleObj name="Equation" r:id="rId6" imgW="13208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4024313"/>
                        <a:ext cx="2230438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6116638" y="4481513"/>
          <a:ext cx="17113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8" imgW="1054100" imgH="431800" progId="Equation.DSMT4">
                  <p:embed/>
                </p:oleObj>
              </mc:Choice>
              <mc:Fallback>
                <p:oleObj name="Equation" r:id="rId8" imgW="10541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8" y="4481513"/>
                        <a:ext cx="1711325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Elbow Connector 17"/>
          <p:cNvCxnSpPr>
            <a:cxnSpLocks noChangeShapeType="1"/>
          </p:cNvCxnSpPr>
          <p:nvPr/>
        </p:nvCxnSpPr>
        <p:spPr bwMode="auto">
          <a:xfrm rot="10800000">
            <a:off x="3657600" y="4938713"/>
            <a:ext cx="2743200" cy="158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Arc 22"/>
          <p:cNvSpPr/>
          <p:nvPr/>
        </p:nvSpPr>
        <p:spPr bwMode="auto">
          <a:xfrm rot="10800000" flipV="1">
            <a:off x="7086600" y="685800"/>
            <a:ext cx="1143000" cy="1066800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stealth" w="med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4" name="Arc 23"/>
          <p:cNvSpPr/>
          <p:nvPr/>
        </p:nvSpPr>
        <p:spPr bwMode="auto">
          <a:xfrm rot="21412564" flipV="1">
            <a:off x="6826250" y="1898650"/>
            <a:ext cx="1143000" cy="1066800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stealth" w="med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>
            <a:off x="6591301" y="2247900"/>
            <a:ext cx="990600" cy="31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edr42021_05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2050"/>
            <a:ext cx="3281363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4419600"/>
            <a:ext cx="3962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latin typeface="Times New Roman" panose="02020603050405020304" pitchFamily="18" charset="0"/>
              </a:rPr>
              <a:t>Figure 5.27  </a:t>
            </a:r>
            <a:r>
              <a:rPr lang="en-US" altLang="en-US" sz="1100" b="0">
                <a:latin typeface="Times New Roman" panose="02020603050405020304" pitchFamily="18" charset="0"/>
              </a:rPr>
              <a:t>Circuit whose operation is to be analyzed graphically.</a:t>
            </a:r>
          </a:p>
        </p:txBody>
      </p:sp>
      <p:pic>
        <p:nvPicPr>
          <p:cNvPr id="30724" name="Picture 4" descr="sedr42021_05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28975"/>
            <a:ext cx="38100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00600" y="6048375"/>
            <a:ext cx="3733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latin typeface="Times New Roman" panose="02020603050405020304" pitchFamily="18" charset="0"/>
              </a:rPr>
              <a:t>Figure 5.28  </a:t>
            </a:r>
            <a:r>
              <a:rPr lang="en-US" altLang="en-US" sz="1100" b="0">
                <a:latin typeface="Times New Roman" panose="02020603050405020304" pitchFamily="18" charset="0"/>
              </a:rPr>
              <a:t>Graphical construction for the determination of the dc base current in the circuit of Fig. 5.27.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35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chemeClr val="accent2"/>
                </a:solidFill>
              </a:rPr>
              <a:t>A KVL around the base-emitter loop determines I</a:t>
            </a:r>
            <a:r>
              <a:rPr lang="en-US" altLang="en-US" sz="1600" b="0" baseline="-25000" dirty="0">
                <a:solidFill>
                  <a:schemeClr val="accent2"/>
                </a:solidFill>
              </a:rPr>
              <a:t>B</a:t>
            </a:r>
            <a:r>
              <a:rPr lang="en-US" altLang="en-US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066800" y="5105400"/>
            <a:ext cx="33686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accent2"/>
                </a:solidFill>
              </a:rPr>
              <a:t>We can think of either i</a:t>
            </a:r>
            <a:r>
              <a:rPr lang="en-US" altLang="en-US" sz="1400" b="0" baseline="-25000">
                <a:solidFill>
                  <a:schemeClr val="accent2"/>
                </a:solidFill>
              </a:rPr>
              <a:t>B</a:t>
            </a:r>
            <a:r>
              <a:rPr lang="en-US" altLang="en-US" sz="1400" b="0">
                <a:solidFill>
                  <a:schemeClr val="accent2"/>
                </a:solidFill>
              </a:rPr>
              <a:t> or v</a:t>
            </a:r>
            <a:r>
              <a:rPr lang="en-US" altLang="en-US" sz="1400" b="0" baseline="-25000">
                <a:solidFill>
                  <a:schemeClr val="accent2"/>
                </a:solidFill>
              </a:rPr>
              <a:t>BE</a:t>
            </a:r>
            <a:r>
              <a:rPr lang="en-US" altLang="en-US" sz="1400" b="0">
                <a:solidFill>
                  <a:schemeClr val="accent2"/>
                </a:solidFill>
              </a:rPr>
              <a:t> as an input, so the graph shows the input characteristics for this device.</a:t>
            </a:r>
          </a:p>
        </p:txBody>
      </p:sp>
      <p:sp>
        <p:nvSpPr>
          <p:cNvPr id="21" name="Arc 20"/>
          <p:cNvSpPr/>
          <p:nvPr/>
        </p:nvSpPr>
        <p:spPr bwMode="auto">
          <a:xfrm rot="12591853">
            <a:off x="1333500" y="2957513"/>
            <a:ext cx="1143000" cy="1066800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stealth" w="med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3" name="Arc 22"/>
          <p:cNvSpPr/>
          <p:nvPr/>
        </p:nvSpPr>
        <p:spPr bwMode="auto">
          <a:xfrm rot="2936427">
            <a:off x="1470025" y="2957513"/>
            <a:ext cx="1143000" cy="1066800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stealth" w="med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67200" y="990600"/>
            <a:ext cx="22625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rgbClr val="FF0000"/>
                </a:solidFill>
              </a:rPr>
              <a:t>KVL around input loop:</a:t>
            </a:r>
          </a:p>
        </p:txBody>
      </p:sp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569588"/>
              </p:ext>
            </p:extLst>
          </p:nvPr>
        </p:nvGraphicFramePr>
        <p:xfrm>
          <a:off x="4800600" y="1447800"/>
          <a:ext cx="22098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Equation" r:id="rId6" imgW="1308100" imgH="228600" progId="Equation.DSMT4">
                  <p:embed/>
                </p:oleObj>
              </mc:Choice>
              <mc:Fallback>
                <p:oleObj name="Equation" r:id="rId6" imgW="13081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22098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/>
        </p:nvGraphicFramePr>
        <p:xfrm>
          <a:off x="4876800" y="2057400"/>
          <a:ext cx="17526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Equation" r:id="rId8" imgW="1079032" imgH="431613" progId="Equation.DSMT4">
                  <p:embed/>
                </p:oleObj>
              </mc:Choice>
              <mc:Fallback>
                <p:oleObj name="Equation" r:id="rId8" imgW="1079032" imgH="43161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057400"/>
                        <a:ext cx="17526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rot="5400000">
            <a:off x="4572000" y="3124200"/>
            <a:ext cx="1295400" cy="228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3"/>
          <p:cNvGrpSpPr>
            <a:grpSpLocks/>
          </p:cNvGrpSpPr>
          <p:nvPr/>
        </p:nvGrpSpPr>
        <p:grpSpPr bwMode="auto">
          <a:xfrm>
            <a:off x="457200" y="990600"/>
            <a:ext cx="5486400" cy="3378200"/>
            <a:chOff x="288" y="624"/>
            <a:chExt cx="3456" cy="2128"/>
          </a:xfrm>
        </p:grpSpPr>
        <p:pic>
          <p:nvPicPr>
            <p:cNvPr id="25620" name="Picture 5" descr="sedr42021_05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" y="624"/>
              <a:ext cx="3148" cy="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1" name="Text Box 6"/>
            <p:cNvSpPr txBox="1">
              <a:spLocks noChangeArrowheads="1"/>
            </p:cNvSpPr>
            <p:nvPr/>
          </p:nvSpPr>
          <p:spPr bwMode="auto">
            <a:xfrm>
              <a:off x="1036" y="2472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/>
                <a:t>cut-off</a:t>
              </a:r>
            </a:p>
          </p:txBody>
        </p:sp>
        <p:sp>
          <p:nvSpPr>
            <p:cNvPr id="25622" name="Text Box 7"/>
            <p:cNvSpPr txBox="1">
              <a:spLocks noChangeArrowheads="1"/>
            </p:cNvSpPr>
            <p:nvPr/>
          </p:nvSpPr>
          <p:spPr bwMode="auto">
            <a:xfrm>
              <a:off x="288" y="2560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/>
                <a:t>saturation</a:t>
              </a:r>
            </a:p>
          </p:txBody>
        </p:sp>
        <p:sp>
          <p:nvSpPr>
            <p:cNvPr id="25623" name="Line 8"/>
            <p:cNvSpPr>
              <a:spLocks noChangeShapeType="1"/>
            </p:cNvSpPr>
            <p:nvPr/>
          </p:nvSpPr>
          <p:spPr bwMode="auto">
            <a:xfrm flipV="1">
              <a:off x="464" y="1988"/>
              <a:ext cx="396" cy="5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Text Box 9"/>
            <p:cNvSpPr txBox="1">
              <a:spLocks noChangeArrowheads="1"/>
            </p:cNvSpPr>
            <p:nvPr/>
          </p:nvSpPr>
          <p:spPr bwMode="auto">
            <a:xfrm>
              <a:off x="1479" y="1309"/>
              <a:ext cx="7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0"/>
                <a:t>active mode</a:t>
              </a:r>
            </a:p>
          </p:txBody>
        </p:sp>
        <p:sp>
          <p:nvSpPr>
            <p:cNvPr id="25625" name="Line 10"/>
            <p:cNvSpPr>
              <a:spLocks noChangeShapeType="1"/>
            </p:cNvSpPr>
            <p:nvPr/>
          </p:nvSpPr>
          <p:spPr bwMode="auto">
            <a:xfrm flipH="1">
              <a:off x="1036" y="1416"/>
              <a:ext cx="3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11"/>
            <p:cNvSpPr>
              <a:spLocks noChangeShapeType="1"/>
            </p:cNvSpPr>
            <p:nvPr/>
          </p:nvSpPr>
          <p:spPr bwMode="auto">
            <a:xfrm>
              <a:off x="2137" y="1416"/>
              <a:ext cx="7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12"/>
            <p:cNvSpPr>
              <a:spLocks noChangeShapeType="1"/>
            </p:cNvSpPr>
            <p:nvPr/>
          </p:nvSpPr>
          <p:spPr bwMode="auto">
            <a:xfrm flipV="1">
              <a:off x="1433" y="2384"/>
              <a:ext cx="132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Freeform 13"/>
            <p:cNvSpPr>
              <a:spLocks/>
            </p:cNvSpPr>
            <p:nvPr/>
          </p:nvSpPr>
          <p:spPr bwMode="auto">
            <a:xfrm>
              <a:off x="772" y="1344"/>
              <a:ext cx="236" cy="996"/>
            </a:xfrm>
            <a:custGeom>
              <a:avLst/>
              <a:gdLst>
                <a:gd name="T0" fmla="*/ 8 w 336"/>
                <a:gd name="T1" fmla="*/ 0 h 1056"/>
                <a:gd name="T2" fmla="*/ 8 w 336"/>
                <a:gd name="T3" fmla="*/ 214 h 1056"/>
                <a:gd name="T4" fmla="*/ 0 w 336"/>
                <a:gd name="T5" fmla="*/ 588 h 1056"/>
                <a:gd name="T6" fmla="*/ 0 60000 65536"/>
                <a:gd name="T7" fmla="*/ 0 60000 65536"/>
                <a:gd name="T8" fmla="*/ 0 60000 65536"/>
                <a:gd name="T9" fmla="*/ 0 w 336"/>
                <a:gd name="T10" fmla="*/ 0 h 1056"/>
                <a:gd name="T11" fmla="*/ 336 w 336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056">
                  <a:moveTo>
                    <a:pt x="288" y="0"/>
                  </a:moveTo>
                  <a:cubicBezTo>
                    <a:pt x="312" y="104"/>
                    <a:pt x="336" y="208"/>
                    <a:pt x="288" y="384"/>
                  </a:cubicBezTo>
                  <a:cubicBezTo>
                    <a:pt x="240" y="560"/>
                    <a:pt x="48" y="944"/>
                    <a:pt x="0" y="105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3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83058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rgbClr val="FF0000"/>
                </a:solidFill>
              </a:rPr>
              <a:t>a)  </a:t>
            </a:r>
            <a:r>
              <a:rPr lang="en-US" altLang="en-US" sz="1400" b="0" dirty="0">
                <a:solidFill>
                  <a:schemeClr val="accent2"/>
                </a:solidFill>
              </a:rPr>
              <a:t>V</a:t>
            </a:r>
            <a:r>
              <a:rPr lang="en-US" altLang="en-US" sz="1400" b="0" baseline="-25000" dirty="0">
                <a:solidFill>
                  <a:schemeClr val="accent2"/>
                </a:solidFill>
              </a:rPr>
              <a:t>CC</a:t>
            </a:r>
            <a:r>
              <a:rPr lang="en-US" altLang="en-US" sz="1400" b="0" dirty="0">
                <a:solidFill>
                  <a:schemeClr val="accent2"/>
                </a:solidFill>
              </a:rPr>
              <a:t> is positive, reverse-biasing the BC junction if </a:t>
            </a:r>
            <a:r>
              <a:rPr lang="en-US" altLang="en-US" sz="1400" b="0" dirty="0" err="1">
                <a:solidFill>
                  <a:schemeClr val="accent2"/>
                </a:solidFill>
              </a:rPr>
              <a:t>i</a:t>
            </a:r>
            <a:r>
              <a:rPr lang="en-US" altLang="en-US" sz="1400" b="0" baseline="-25000" dirty="0" err="1">
                <a:solidFill>
                  <a:schemeClr val="accent2"/>
                </a:solidFill>
              </a:rPr>
              <a:t>C</a:t>
            </a:r>
            <a:r>
              <a:rPr lang="en-US" altLang="en-US" sz="1400" b="0" dirty="0">
                <a:solidFill>
                  <a:schemeClr val="accent2"/>
                </a:solidFill>
              </a:rPr>
              <a:t> is small.  If </a:t>
            </a:r>
            <a:r>
              <a:rPr lang="en-US" altLang="en-US" sz="1400" b="0" dirty="0" err="1">
                <a:solidFill>
                  <a:schemeClr val="accent2"/>
                </a:solidFill>
              </a:rPr>
              <a:t>i</a:t>
            </a:r>
            <a:r>
              <a:rPr lang="en-US" altLang="en-US" sz="1400" b="0" baseline="-25000" dirty="0" err="1">
                <a:solidFill>
                  <a:schemeClr val="accent2"/>
                </a:solidFill>
              </a:rPr>
              <a:t>B</a:t>
            </a:r>
            <a:r>
              <a:rPr lang="en-US" altLang="en-US" sz="1400" b="0" dirty="0">
                <a:solidFill>
                  <a:schemeClr val="accent2"/>
                </a:solidFill>
              </a:rPr>
              <a:t> = </a:t>
            </a:r>
            <a:r>
              <a:rPr lang="en-US" altLang="en-US" sz="1400" b="0" dirty="0" err="1">
                <a:solidFill>
                  <a:schemeClr val="accent2"/>
                </a:solidFill>
              </a:rPr>
              <a:t>i</a:t>
            </a:r>
            <a:r>
              <a:rPr lang="en-US" altLang="en-US" sz="1400" b="0" baseline="-25000" dirty="0" err="1">
                <a:solidFill>
                  <a:schemeClr val="accent2"/>
                </a:solidFill>
              </a:rPr>
              <a:t>C</a:t>
            </a:r>
            <a:r>
              <a:rPr lang="en-US" altLang="en-US" sz="1400" b="0" dirty="0">
                <a:solidFill>
                  <a:schemeClr val="accent2"/>
                </a:solidFill>
              </a:rPr>
              <a:t> = 0, </a:t>
            </a:r>
            <a:r>
              <a:rPr lang="en-US" altLang="en-US" sz="1400" b="0" dirty="0" err="1">
                <a:solidFill>
                  <a:schemeClr val="accent2"/>
                </a:solidFill>
              </a:rPr>
              <a:t>v</a:t>
            </a:r>
            <a:r>
              <a:rPr lang="en-US" altLang="en-US" sz="1400" b="0" baseline="-25000" dirty="0" err="1">
                <a:solidFill>
                  <a:schemeClr val="accent2"/>
                </a:solidFill>
              </a:rPr>
              <a:t>CE</a:t>
            </a:r>
            <a:r>
              <a:rPr lang="en-US" altLang="en-US" sz="1400" b="0" dirty="0">
                <a:solidFill>
                  <a:schemeClr val="accent2"/>
                </a:solidFill>
              </a:rPr>
              <a:t> = V</a:t>
            </a:r>
            <a:r>
              <a:rPr lang="en-US" altLang="en-US" sz="1400" b="0" baseline="-25000" dirty="0">
                <a:solidFill>
                  <a:schemeClr val="accent2"/>
                </a:solidFill>
              </a:rPr>
              <a:t>CC</a:t>
            </a:r>
            <a:r>
              <a:rPr lang="en-US" altLang="en-US" sz="1400" b="0" dirty="0">
                <a:solidFill>
                  <a:schemeClr val="accent2"/>
                </a:solidFill>
              </a:rPr>
              <a:t> </a:t>
            </a:r>
            <a:r>
              <a:rPr lang="en-US" altLang="en-US" sz="1400" b="0" dirty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400" i="1" dirty="0">
                <a:solidFill>
                  <a:schemeClr val="accent2"/>
                </a:solidFill>
              </a:rPr>
              <a:t>cutoff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rgbClr val="FF0000"/>
                </a:solidFill>
              </a:rPr>
              <a:t>b)  </a:t>
            </a:r>
            <a:r>
              <a:rPr lang="en-US" altLang="en-US" sz="1400" b="0" dirty="0">
                <a:solidFill>
                  <a:schemeClr val="accent2"/>
                </a:solidFill>
              </a:rPr>
              <a:t>Now increased forward bias until </a:t>
            </a:r>
            <a:r>
              <a:rPr lang="en-US" altLang="en-US" sz="1400" b="0" dirty="0" err="1">
                <a:solidFill>
                  <a:schemeClr val="accent2"/>
                </a:solidFill>
              </a:rPr>
              <a:t>v</a:t>
            </a:r>
            <a:r>
              <a:rPr lang="en-US" altLang="en-US" sz="1400" b="0" baseline="-25000" dirty="0" err="1">
                <a:solidFill>
                  <a:schemeClr val="accent2"/>
                </a:solidFill>
              </a:rPr>
              <a:t>BE</a:t>
            </a:r>
            <a:r>
              <a:rPr lang="en-US" altLang="en-US" sz="1400" b="0" dirty="0">
                <a:solidFill>
                  <a:schemeClr val="accent2"/>
                </a:solidFill>
              </a:rPr>
              <a:t> ~ 0.6 V.  As </a:t>
            </a:r>
            <a:r>
              <a:rPr lang="en-US" altLang="en-US" sz="1400" b="0" dirty="0" err="1">
                <a:solidFill>
                  <a:schemeClr val="accent2"/>
                </a:solidFill>
              </a:rPr>
              <a:t>i</a:t>
            </a:r>
            <a:r>
              <a:rPr lang="en-US" altLang="en-US" sz="1400" b="0" baseline="-25000" dirty="0" err="1">
                <a:solidFill>
                  <a:schemeClr val="accent2"/>
                </a:solidFill>
              </a:rPr>
              <a:t>B</a:t>
            </a:r>
            <a:r>
              <a:rPr lang="en-US" altLang="en-US" sz="1400" b="0" dirty="0">
                <a:solidFill>
                  <a:schemeClr val="accent2"/>
                </a:solidFill>
              </a:rPr>
              <a:t> increases, </a:t>
            </a:r>
            <a:r>
              <a:rPr lang="en-US" altLang="en-US" sz="1400" b="0" dirty="0" err="1">
                <a:solidFill>
                  <a:schemeClr val="accent2"/>
                </a:solidFill>
              </a:rPr>
              <a:t>i</a:t>
            </a:r>
            <a:r>
              <a:rPr lang="en-US" altLang="en-US" sz="1400" b="0" baseline="-25000" dirty="0" err="1">
                <a:solidFill>
                  <a:schemeClr val="accent2"/>
                </a:solidFill>
              </a:rPr>
              <a:t>C</a:t>
            </a:r>
            <a:r>
              <a:rPr lang="en-US" altLang="en-US" sz="1400" b="0" dirty="0">
                <a:solidFill>
                  <a:schemeClr val="accent2"/>
                </a:solidFill>
              </a:rPr>
              <a:t> increases, lowering </a:t>
            </a:r>
            <a:r>
              <a:rPr lang="en-US" altLang="en-US" sz="1400" b="0" dirty="0" err="1">
                <a:solidFill>
                  <a:schemeClr val="accent2"/>
                </a:solidFill>
              </a:rPr>
              <a:t>v</a:t>
            </a:r>
            <a:r>
              <a:rPr lang="en-US" altLang="en-US" sz="1400" b="0" baseline="-25000" dirty="0" err="1">
                <a:solidFill>
                  <a:schemeClr val="accent2"/>
                </a:solidFill>
              </a:rPr>
              <a:t>CE</a:t>
            </a:r>
            <a:r>
              <a:rPr lang="en-US" altLang="en-US" sz="1400" b="0" dirty="0">
                <a:solidFill>
                  <a:schemeClr val="accent2"/>
                </a:solidFill>
              </a:rPr>
              <a:t>; we are in </a:t>
            </a:r>
            <a:r>
              <a:rPr lang="en-US" altLang="en-US" sz="1400" i="1" dirty="0">
                <a:solidFill>
                  <a:schemeClr val="accent2"/>
                </a:solidFill>
              </a:rPr>
              <a:t>active mode</a:t>
            </a:r>
            <a:r>
              <a:rPr lang="en-US" altLang="en-US" sz="1400" b="0" dirty="0">
                <a:solidFill>
                  <a:schemeClr val="accent2"/>
                </a:solidFill>
              </a:rPr>
              <a:t>: BE junction forward biased and CB junction reverse biased.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rgbClr val="FF0000"/>
                </a:solidFill>
              </a:rPr>
              <a:t>c)  </a:t>
            </a:r>
            <a:r>
              <a:rPr lang="en-US" altLang="en-US" sz="1400" b="0" dirty="0">
                <a:solidFill>
                  <a:schemeClr val="accent2"/>
                </a:solidFill>
              </a:rPr>
              <a:t>As </a:t>
            </a:r>
            <a:r>
              <a:rPr lang="en-US" altLang="en-US" sz="1400" b="0" dirty="0" err="1">
                <a:solidFill>
                  <a:schemeClr val="accent2"/>
                </a:solidFill>
              </a:rPr>
              <a:t>i</a:t>
            </a:r>
            <a:r>
              <a:rPr lang="en-US" altLang="en-US" sz="1400" b="0" baseline="-25000" dirty="0" err="1">
                <a:solidFill>
                  <a:schemeClr val="accent2"/>
                </a:solidFill>
              </a:rPr>
              <a:t>B</a:t>
            </a:r>
            <a:r>
              <a:rPr lang="en-US" altLang="en-US" sz="1400" b="0" dirty="0">
                <a:solidFill>
                  <a:schemeClr val="accent2"/>
                </a:solidFill>
              </a:rPr>
              <a:t> increases further, </a:t>
            </a:r>
            <a:r>
              <a:rPr lang="en-US" altLang="en-US" sz="1400" b="0" dirty="0" err="1">
                <a:solidFill>
                  <a:schemeClr val="accent2"/>
                </a:solidFill>
              </a:rPr>
              <a:t>i</a:t>
            </a:r>
            <a:r>
              <a:rPr lang="en-US" altLang="en-US" sz="1400" b="0" baseline="-25000" dirty="0" err="1">
                <a:solidFill>
                  <a:schemeClr val="accent2"/>
                </a:solidFill>
              </a:rPr>
              <a:t>C</a:t>
            </a:r>
            <a:r>
              <a:rPr lang="en-US" altLang="en-US" sz="1400" b="0" dirty="0">
                <a:solidFill>
                  <a:schemeClr val="accent2"/>
                </a:solidFill>
              </a:rPr>
              <a:t> increases and </a:t>
            </a:r>
            <a:r>
              <a:rPr lang="en-US" altLang="en-US" sz="1400" b="0" dirty="0" err="1">
                <a:solidFill>
                  <a:schemeClr val="accent2"/>
                </a:solidFill>
              </a:rPr>
              <a:t>v</a:t>
            </a:r>
            <a:r>
              <a:rPr lang="en-US" altLang="en-US" sz="1400" b="0" baseline="-25000" dirty="0" err="1">
                <a:solidFill>
                  <a:schemeClr val="accent2"/>
                </a:solidFill>
              </a:rPr>
              <a:t>CE</a:t>
            </a:r>
            <a:r>
              <a:rPr lang="en-US" altLang="en-US" sz="1400" b="0" dirty="0">
                <a:solidFill>
                  <a:schemeClr val="accent2"/>
                </a:solidFill>
              </a:rPr>
              <a:t> decreases to the point that the BC junction becomes forward biased.  Now we are in </a:t>
            </a:r>
            <a:r>
              <a:rPr lang="en-US" altLang="en-US" sz="1400" i="1" dirty="0">
                <a:solidFill>
                  <a:schemeClr val="accent2"/>
                </a:solidFill>
              </a:rPr>
              <a:t>saturation</a:t>
            </a:r>
            <a:r>
              <a:rPr lang="en-US" altLang="en-US" sz="1400" b="0" dirty="0">
                <a:solidFill>
                  <a:schemeClr val="accent2"/>
                </a:solidFill>
              </a:rPr>
              <a:t>: BE junction forward bias and CB junction forward bias.  In saturation, </a:t>
            </a:r>
            <a:r>
              <a:rPr lang="en-US" altLang="en-US" sz="1400" b="0" dirty="0" err="1">
                <a:solidFill>
                  <a:schemeClr val="accent2"/>
                </a:solidFill>
              </a:rPr>
              <a:t>v</a:t>
            </a:r>
            <a:r>
              <a:rPr lang="en-US" altLang="en-US" sz="1400" b="0" baseline="-25000" dirty="0" err="1">
                <a:solidFill>
                  <a:schemeClr val="accent2"/>
                </a:solidFill>
              </a:rPr>
              <a:t>CE</a:t>
            </a:r>
            <a:r>
              <a:rPr lang="en-US" altLang="en-US" sz="1400" b="0" dirty="0">
                <a:solidFill>
                  <a:schemeClr val="accent2"/>
                </a:solidFill>
              </a:rPr>
              <a:t> is typically ~ 0.2 V, which means </a:t>
            </a:r>
            <a:r>
              <a:rPr lang="en-US" altLang="en-US" sz="1400" b="0" dirty="0" err="1">
                <a:solidFill>
                  <a:schemeClr val="accent2"/>
                </a:solidFill>
              </a:rPr>
              <a:t>v</a:t>
            </a:r>
            <a:r>
              <a:rPr lang="en-US" altLang="en-US" sz="1400" b="0" baseline="-25000" dirty="0" err="1">
                <a:solidFill>
                  <a:schemeClr val="accent2"/>
                </a:solidFill>
              </a:rPr>
              <a:t>CB</a:t>
            </a:r>
            <a:r>
              <a:rPr lang="en-US" altLang="en-US" sz="1400" b="0" dirty="0">
                <a:solidFill>
                  <a:schemeClr val="accent2"/>
                </a:solidFill>
              </a:rPr>
              <a:t> = - 0.4 V (so CB is reverse-biased, but only slightly) if </a:t>
            </a:r>
            <a:r>
              <a:rPr lang="en-US" altLang="en-US" sz="1400" b="0" dirty="0" err="1">
                <a:solidFill>
                  <a:schemeClr val="accent2"/>
                </a:solidFill>
              </a:rPr>
              <a:t>v</a:t>
            </a:r>
            <a:r>
              <a:rPr lang="en-US" altLang="en-US" sz="1400" b="0" baseline="-25000" dirty="0" err="1">
                <a:solidFill>
                  <a:schemeClr val="accent2"/>
                </a:solidFill>
              </a:rPr>
              <a:t>BE</a:t>
            </a:r>
            <a:r>
              <a:rPr lang="en-US" altLang="en-US" sz="1400" b="0" dirty="0">
                <a:solidFill>
                  <a:schemeClr val="accent2"/>
                </a:solidFill>
              </a:rPr>
              <a:t> is 0.6 V.</a:t>
            </a:r>
          </a:p>
        </p:txBody>
      </p:sp>
      <p:sp>
        <p:nvSpPr>
          <p:cNvPr id="25604" name="Text Box 17"/>
          <p:cNvSpPr txBox="1">
            <a:spLocks noChangeArrowheads="1"/>
          </p:cNvSpPr>
          <p:nvPr/>
        </p:nvSpPr>
        <p:spPr bwMode="auto">
          <a:xfrm>
            <a:off x="533400" y="4572000"/>
            <a:ext cx="31486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chemeClr val="accent2"/>
                </a:solidFill>
              </a:rPr>
              <a:t>Follow the load line, beginning at </a:t>
            </a:r>
            <a:r>
              <a:rPr lang="en-US" altLang="en-US" sz="1400" b="0" dirty="0">
                <a:solidFill>
                  <a:srgbClr val="FF0000"/>
                </a:solidFill>
              </a:rPr>
              <a:t>a)</a:t>
            </a:r>
            <a:r>
              <a:rPr lang="en-US" altLang="en-US" sz="1400" b="0" dirty="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25605" name="Text Box 19"/>
          <p:cNvSpPr txBox="1">
            <a:spLocks noChangeArrowheads="1"/>
          </p:cNvSpPr>
          <p:nvPr/>
        </p:nvSpPr>
        <p:spPr bwMode="auto">
          <a:xfrm>
            <a:off x="6629400" y="3733800"/>
            <a:ext cx="1641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1800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CE</a:t>
            </a: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</a:rPr>
              <a:t> = v</a:t>
            </a:r>
            <a:r>
              <a:rPr lang="en-US" altLang="en-US" sz="1800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CB</a:t>
            </a: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</a:rPr>
              <a:t> + v</a:t>
            </a:r>
            <a:r>
              <a:rPr lang="en-US" altLang="en-US" sz="1800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BE</a:t>
            </a:r>
          </a:p>
        </p:txBody>
      </p:sp>
      <p:grpSp>
        <p:nvGrpSpPr>
          <p:cNvPr id="25606" name="Group 31"/>
          <p:cNvGrpSpPr>
            <a:grpSpLocks/>
          </p:cNvGrpSpPr>
          <p:nvPr/>
        </p:nvGrpSpPr>
        <p:grpSpPr bwMode="auto">
          <a:xfrm>
            <a:off x="5943600" y="1143000"/>
            <a:ext cx="2667000" cy="2338388"/>
            <a:chOff x="3744" y="720"/>
            <a:chExt cx="1680" cy="1473"/>
          </a:xfrm>
        </p:grpSpPr>
        <p:grpSp>
          <p:nvGrpSpPr>
            <p:cNvPr id="25611" name="Group 27"/>
            <p:cNvGrpSpPr>
              <a:grpSpLocks/>
            </p:cNvGrpSpPr>
            <p:nvPr/>
          </p:nvGrpSpPr>
          <p:grpSpPr bwMode="auto">
            <a:xfrm>
              <a:off x="3744" y="720"/>
              <a:ext cx="1680" cy="1473"/>
              <a:chOff x="3696" y="639"/>
              <a:chExt cx="1680" cy="1473"/>
            </a:xfrm>
          </p:grpSpPr>
          <p:grpSp>
            <p:nvGrpSpPr>
              <p:cNvPr id="25614" name="Group 24"/>
              <p:cNvGrpSpPr>
                <a:grpSpLocks/>
              </p:cNvGrpSpPr>
              <p:nvPr/>
            </p:nvGrpSpPr>
            <p:grpSpPr bwMode="auto">
              <a:xfrm>
                <a:off x="3696" y="639"/>
                <a:ext cx="1680" cy="1473"/>
                <a:chOff x="3600" y="624"/>
                <a:chExt cx="1680" cy="1473"/>
              </a:xfrm>
            </p:grpSpPr>
            <p:pic>
              <p:nvPicPr>
                <p:cNvPr id="25616" name="Picture 14" descr="sedr42021_052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00" y="624"/>
                  <a:ext cx="1680" cy="14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1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608" y="1104"/>
                  <a:ext cx="20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A1AAFD"/>
                      </a:solidFill>
                    </a:rPr>
                    <a:t>+</a:t>
                  </a:r>
                </a:p>
              </p:txBody>
            </p:sp>
            <p:sp>
              <p:nvSpPr>
                <p:cNvPr id="2561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464" y="1311"/>
                  <a:ext cx="15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A1AAFD"/>
                      </a:solidFill>
                    </a:rPr>
                    <a:t>-</a:t>
                  </a:r>
                </a:p>
              </p:txBody>
            </p:sp>
            <p:sp>
              <p:nvSpPr>
                <p:cNvPr id="2561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431" y="1152"/>
                  <a:ext cx="321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A1AAFD"/>
                      </a:solidFill>
                      <a:latin typeface="Times New Roman" panose="02020603050405020304" pitchFamily="18" charset="0"/>
                    </a:rPr>
                    <a:t>v</a:t>
                  </a:r>
                  <a:r>
                    <a:rPr lang="en-US" altLang="en-US" sz="1800" baseline="-25000">
                      <a:solidFill>
                        <a:srgbClr val="A1AAFD"/>
                      </a:solidFill>
                      <a:latin typeface="Times New Roman" panose="02020603050405020304" pitchFamily="18" charset="0"/>
                    </a:rPr>
                    <a:t>CB</a:t>
                  </a:r>
                </a:p>
              </p:txBody>
            </p:sp>
          </p:grpSp>
          <p:sp>
            <p:nvSpPr>
              <p:cNvPr id="25615" name="Line 26"/>
              <p:cNvSpPr>
                <a:spLocks noChangeShapeType="1"/>
              </p:cNvSpPr>
              <p:nvPr/>
            </p:nvSpPr>
            <p:spPr bwMode="auto">
              <a:xfrm>
                <a:off x="4011" y="182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12" name="Rectangle 25"/>
            <p:cNvSpPr>
              <a:spLocks noChangeArrowheads="1"/>
            </p:cNvSpPr>
            <p:nvPr/>
          </p:nvSpPr>
          <p:spPr bwMode="auto">
            <a:xfrm>
              <a:off x="3744" y="1920"/>
              <a:ext cx="52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13" name="Line 30"/>
            <p:cNvSpPr>
              <a:spLocks noChangeShapeType="1"/>
            </p:cNvSpPr>
            <p:nvPr/>
          </p:nvSpPr>
          <p:spPr bwMode="auto">
            <a:xfrm>
              <a:off x="4060" y="18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533400" y="304800"/>
            <a:ext cx="4860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accent2"/>
                </a:solidFill>
              </a:rPr>
              <a:t>BJT Characteristic Curves: along the load line</a:t>
            </a:r>
          </a:p>
        </p:txBody>
      </p:sp>
      <p:sp>
        <p:nvSpPr>
          <p:cNvPr id="25608" name="Text Box 17"/>
          <p:cNvSpPr txBox="1">
            <a:spLocks noChangeArrowheads="1"/>
          </p:cNvSpPr>
          <p:nvPr/>
        </p:nvSpPr>
        <p:spPr bwMode="auto">
          <a:xfrm>
            <a:off x="4038600" y="3429000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25609" name="Text Box 17"/>
          <p:cNvSpPr txBox="1">
            <a:spLocks noChangeArrowheads="1"/>
          </p:cNvSpPr>
          <p:nvPr/>
        </p:nvSpPr>
        <p:spPr bwMode="auto">
          <a:xfrm>
            <a:off x="3162300" y="2895600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1219200" y="1981200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</a:rPr>
              <a:t>c)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3"/>
          <p:cNvGrpSpPr>
            <a:grpSpLocks/>
          </p:cNvGrpSpPr>
          <p:nvPr/>
        </p:nvGrpSpPr>
        <p:grpSpPr bwMode="auto">
          <a:xfrm>
            <a:off x="228600" y="1947863"/>
            <a:ext cx="8686800" cy="4452937"/>
            <a:chOff x="192" y="991"/>
            <a:chExt cx="5472" cy="2805"/>
          </a:xfrm>
        </p:grpSpPr>
        <p:pic>
          <p:nvPicPr>
            <p:cNvPr id="32782" name="Picture 4" descr="sedr42021_0530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91"/>
              <a:ext cx="2294" cy="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5" descr="sedr42021_0530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995"/>
              <a:ext cx="2824" cy="2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4800600" y="762000"/>
            <a:ext cx="3859213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7. Bottom Line: Current Gain: </a:t>
            </a:r>
            <a:r>
              <a:rPr lang="en-US" altLang="en-US" sz="1600" b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600" b="0">
                <a:solidFill>
                  <a:srgbClr val="FF0000"/>
                </a:solidFill>
              </a:rPr>
              <a:t>i</a:t>
            </a:r>
            <a:r>
              <a:rPr lang="en-US" altLang="en-US" sz="1600" b="0" baseline="-25000">
                <a:solidFill>
                  <a:srgbClr val="FF0000"/>
                </a:solidFill>
              </a:rPr>
              <a:t>C</a:t>
            </a:r>
            <a:r>
              <a:rPr lang="en-US" altLang="en-US" sz="1600" b="0">
                <a:solidFill>
                  <a:srgbClr val="FF0000"/>
                </a:solidFill>
              </a:rPr>
              <a:t> &gt;&gt; </a:t>
            </a:r>
            <a:r>
              <a:rPr lang="en-US" altLang="en-US" sz="1600" b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600" b="0">
                <a:solidFill>
                  <a:srgbClr val="FF0000"/>
                </a:solidFill>
              </a:rPr>
              <a:t>i</a:t>
            </a:r>
            <a:r>
              <a:rPr lang="en-US" altLang="en-US" sz="1600" b="0" baseline="-25000">
                <a:solidFill>
                  <a:srgbClr val="FF0000"/>
                </a:solidFill>
              </a:rPr>
              <a:t>B</a:t>
            </a:r>
            <a:r>
              <a:rPr lang="en-US" altLang="en-US" sz="1600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304800" y="6248400"/>
            <a:ext cx="8458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latin typeface="Times New Roman" panose="02020603050405020304" pitchFamily="18" charset="0"/>
              </a:rPr>
              <a:t>Figure 5.30  </a:t>
            </a:r>
            <a:r>
              <a:rPr lang="en-US" altLang="en-US" sz="1100" b="0">
                <a:latin typeface="Times New Roman" panose="02020603050405020304" pitchFamily="18" charset="0"/>
              </a:rPr>
              <a:t>Graphical determination of the signal components </a:t>
            </a:r>
            <a:r>
              <a:rPr lang="en-US" altLang="en-US" sz="1100" b="0" i="1">
                <a:latin typeface="New Baskerville" pitchFamily="18" charset="0"/>
              </a:rPr>
              <a:t>v</a:t>
            </a:r>
            <a:r>
              <a:rPr lang="en-US" altLang="en-US" sz="1100" b="0" i="1" baseline="-25000">
                <a:latin typeface="Times New Roman" panose="02020603050405020304" pitchFamily="18" charset="0"/>
              </a:rPr>
              <a:t>be</a:t>
            </a:r>
            <a:r>
              <a:rPr lang="en-US" altLang="en-US" sz="1100" b="0">
                <a:latin typeface="Times New Roman" panose="02020603050405020304" pitchFamily="18" charset="0"/>
              </a:rPr>
              <a:t>, </a:t>
            </a:r>
            <a:r>
              <a:rPr lang="en-US" altLang="en-US" sz="1100" b="0" i="1">
                <a:latin typeface="Times New Roman" panose="02020603050405020304" pitchFamily="18" charset="0"/>
              </a:rPr>
              <a:t>i</a:t>
            </a:r>
            <a:r>
              <a:rPr lang="en-US" altLang="en-US" sz="1100" b="0" i="1" baseline="-25000">
                <a:latin typeface="Times New Roman" panose="02020603050405020304" pitchFamily="18" charset="0"/>
              </a:rPr>
              <a:t>b</a:t>
            </a:r>
            <a:r>
              <a:rPr lang="en-US" altLang="en-US" sz="1100" b="0">
                <a:latin typeface="Times New Roman" panose="02020603050405020304" pitchFamily="18" charset="0"/>
              </a:rPr>
              <a:t>, </a:t>
            </a:r>
            <a:r>
              <a:rPr lang="en-US" altLang="en-US" sz="1100" b="0" i="1">
                <a:latin typeface="Times New Roman" panose="02020603050405020304" pitchFamily="18" charset="0"/>
              </a:rPr>
              <a:t>i</a:t>
            </a:r>
            <a:r>
              <a:rPr lang="en-US" altLang="en-US" sz="1100" b="0" i="1" baseline="-25000">
                <a:latin typeface="Times New Roman" panose="02020603050405020304" pitchFamily="18" charset="0"/>
              </a:rPr>
              <a:t>c</a:t>
            </a:r>
            <a:r>
              <a:rPr lang="en-US" altLang="en-US" sz="1100" b="0">
                <a:latin typeface="Times New Roman" panose="02020603050405020304" pitchFamily="18" charset="0"/>
              </a:rPr>
              <a:t>, and </a:t>
            </a:r>
            <a:r>
              <a:rPr lang="en-US" altLang="en-US" sz="1100" b="0" i="1">
                <a:latin typeface="New Baskerville" pitchFamily="18" charset="0"/>
              </a:rPr>
              <a:t>v</a:t>
            </a:r>
            <a:r>
              <a:rPr lang="en-US" altLang="en-US" sz="1100" b="0" i="1" baseline="-25000">
                <a:latin typeface="Times New Roman" panose="02020603050405020304" pitchFamily="18" charset="0"/>
              </a:rPr>
              <a:t>ce</a:t>
            </a:r>
            <a:r>
              <a:rPr lang="en-US" altLang="en-US" sz="1100" b="0">
                <a:latin typeface="Times New Roman" panose="02020603050405020304" pitchFamily="18" charset="0"/>
              </a:rPr>
              <a:t> when a signal component </a:t>
            </a:r>
            <a:r>
              <a:rPr lang="en-US" altLang="en-US" sz="1100" b="0" i="1">
                <a:latin typeface="New Baskerville" pitchFamily="18" charset="0"/>
              </a:rPr>
              <a:t>v</a:t>
            </a:r>
            <a:r>
              <a:rPr lang="en-US" altLang="en-US" sz="1100" b="0" i="1" baseline="-25000">
                <a:latin typeface="Times New Roman" panose="02020603050405020304" pitchFamily="18" charset="0"/>
              </a:rPr>
              <a:t>i</a:t>
            </a:r>
            <a:r>
              <a:rPr lang="en-US" altLang="en-US" sz="1100" b="0">
                <a:latin typeface="Times New Roman" panose="02020603050405020304" pitchFamily="18" charset="0"/>
              </a:rPr>
              <a:t> is superimposed on the dc voltage </a:t>
            </a:r>
            <a:r>
              <a:rPr lang="en-US" altLang="en-US" sz="1100" b="0" i="1">
                <a:latin typeface="Times New Roman" panose="02020603050405020304" pitchFamily="18" charset="0"/>
              </a:rPr>
              <a:t>V</a:t>
            </a:r>
            <a:r>
              <a:rPr lang="en-US" altLang="en-US" sz="1100" b="0" i="1" baseline="-25000">
                <a:latin typeface="Times New Roman" panose="02020603050405020304" pitchFamily="18" charset="0"/>
              </a:rPr>
              <a:t>BB </a:t>
            </a:r>
            <a:r>
              <a:rPr lang="en-US" altLang="en-US" sz="1100" b="0">
                <a:latin typeface="Times New Roman" panose="02020603050405020304" pitchFamily="18" charset="0"/>
              </a:rPr>
              <a:t>(see Fig. 5.27).</a:t>
            </a:r>
          </a:p>
        </p:txBody>
      </p:sp>
      <p:pic>
        <p:nvPicPr>
          <p:cNvPr id="32773" name="Picture 7" descr="sedr42021_05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22098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71800" y="5638800"/>
            <a:ext cx="2074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</a:rPr>
              <a:t>1. Applying a signal v</a:t>
            </a:r>
            <a:r>
              <a:rPr lang="en-US" altLang="en-US" sz="1400" b="0" baseline="-25000">
                <a:solidFill>
                  <a:srgbClr val="FF0000"/>
                </a:solidFill>
              </a:rPr>
              <a:t>i</a:t>
            </a:r>
            <a:r>
              <a:rPr lang="en-US" altLang="en-US" sz="1400" b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55626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</a:rPr>
              <a:t>2. …changes the BE voltage v</a:t>
            </a:r>
            <a:r>
              <a:rPr lang="en-US" altLang="en-US" sz="1400" b="0" baseline="-25000">
                <a:solidFill>
                  <a:srgbClr val="FF0000"/>
                </a:solidFill>
              </a:rPr>
              <a:t>be</a:t>
            </a:r>
            <a:r>
              <a:rPr lang="en-US" altLang="en-US" sz="1400" b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38400" y="25146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</a:rPr>
              <a:t>3. …which changes the base current i</a:t>
            </a:r>
            <a:r>
              <a:rPr lang="en-US" altLang="en-US" sz="1400" b="0" baseline="-25000">
                <a:solidFill>
                  <a:srgbClr val="FF0000"/>
                </a:solidFill>
              </a:rPr>
              <a:t>b</a:t>
            </a:r>
            <a:r>
              <a:rPr lang="en-US" altLang="en-US" sz="1400" b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1600" y="1965275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rgbClr val="FF0000"/>
                </a:solidFill>
              </a:rPr>
              <a:t>4. The base current change shows up here…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62800" y="266792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rgbClr val="FF0000"/>
                </a:solidFill>
              </a:rPr>
              <a:t>6. …and a change in collector current </a:t>
            </a:r>
            <a:r>
              <a:rPr lang="en-US" altLang="en-US" sz="1400" b="0" dirty="0" err="1">
                <a:solidFill>
                  <a:srgbClr val="FF0000"/>
                </a:solidFill>
              </a:rPr>
              <a:t>i</a:t>
            </a:r>
            <a:r>
              <a:rPr lang="en-US" altLang="en-US" sz="1400" b="0" baseline="-25000" dirty="0" err="1">
                <a:solidFill>
                  <a:srgbClr val="FF0000"/>
                </a:solidFill>
              </a:rPr>
              <a:t>c</a:t>
            </a:r>
            <a:r>
              <a:rPr lang="en-US" altLang="en-US" sz="1400" b="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5715000" y="2500212"/>
            <a:ext cx="457200" cy="10049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53200" y="56388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</a:rPr>
              <a:t>5. …with a corresponding change in CE voltage v</a:t>
            </a:r>
            <a:r>
              <a:rPr lang="en-US" altLang="en-US" sz="1400" b="0" baseline="-25000">
                <a:solidFill>
                  <a:srgbClr val="FF0000"/>
                </a:solidFill>
              </a:rPr>
              <a:t>ce</a:t>
            </a:r>
            <a:r>
              <a:rPr lang="en-US" altLang="en-US" sz="1400" b="0">
                <a:solidFill>
                  <a:srgbClr val="FF0000"/>
                </a:solidFill>
              </a:rPr>
              <a:t>…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5400000">
            <a:off x="3086100" y="3009900"/>
            <a:ext cx="53340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10">
            <a:extLst>
              <a:ext uri="{FF2B5EF4-FFF2-40B4-BE49-F238E27FC236}">
                <a16:creationId xmlns:a16="http://schemas.microsoft.com/office/drawing/2014/main" id="{4A397E19-8AC3-4EA3-828A-5143CFC63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"/>
            <a:ext cx="19502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accent2"/>
                </a:solidFill>
              </a:rPr>
              <a:t>BJT Amplification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BC67AF-55B7-4328-8068-A043278196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53983" y="2514600"/>
            <a:ext cx="288750" cy="165973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Fig 11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57531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5791200" y="2057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0"/>
              <a:t>Robert F. Pierret, </a:t>
            </a:r>
            <a:r>
              <a:rPr lang="en-US" altLang="en-US" sz="1000" b="0" i="1"/>
              <a:t>Semiconductor Device Fundamentals</a:t>
            </a:r>
            <a:r>
              <a:rPr lang="en-US" altLang="en-US" sz="1000" b="0"/>
              <a:t>, Prentice Hall, 1996 </a:t>
            </a:r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1066800" y="381000"/>
            <a:ext cx="443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Base-Width Narrowing: the Early Effect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533400" y="4953000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accent2"/>
                </a:solidFill>
              </a:rPr>
              <a:t>The intersection of the i</a:t>
            </a:r>
            <a:r>
              <a:rPr lang="en-US" altLang="en-US" sz="1200" b="0" baseline="-25000">
                <a:solidFill>
                  <a:schemeClr val="accent2"/>
                </a:solidFill>
              </a:rPr>
              <a:t>C</a:t>
            </a:r>
            <a:r>
              <a:rPr lang="en-US" altLang="en-US" sz="1200" b="0">
                <a:solidFill>
                  <a:schemeClr val="accent2"/>
                </a:solidFill>
              </a:rPr>
              <a:t>-v</a:t>
            </a:r>
            <a:r>
              <a:rPr lang="en-US" altLang="en-US" sz="1200" b="0" baseline="-25000">
                <a:solidFill>
                  <a:schemeClr val="accent2"/>
                </a:solidFill>
              </a:rPr>
              <a:t>CE</a:t>
            </a:r>
            <a:r>
              <a:rPr lang="en-US" altLang="en-US" sz="1200" b="0">
                <a:solidFill>
                  <a:schemeClr val="accent2"/>
                </a:solidFill>
              </a:rPr>
              <a:t> curves is known as the “Early Voltage” after James Early.</a:t>
            </a:r>
          </a:p>
        </p:txBody>
      </p:sp>
      <p:pic>
        <p:nvPicPr>
          <p:cNvPr id="34822" name="Picture 5" descr="se06F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3124200"/>
            <a:ext cx="58150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 txBox="1">
            <a:spLocks noGrp="1"/>
          </p:cNvSpPr>
          <p:nvPr/>
        </p:nvSpPr>
        <p:spPr bwMode="auto">
          <a:xfrm>
            <a:off x="457200" y="6257925"/>
            <a:ext cx="34718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0"/>
              <a:t>Microelectronic Circuits, Sixth Edition</a:t>
            </a:r>
          </a:p>
        </p:txBody>
      </p:sp>
      <p:sp>
        <p:nvSpPr>
          <p:cNvPr id="35843" name="Footer Placeholder 4"/>
          <p:cNvSpPr txBox="1">
            <a:spLocks noGrp="1"/>
          </p:cNvSpPr>
          <p:nvPr/>
        </p:nvSpPr>
        <p:spPr bwMode="auto">
          <a:xfrm>
            <a:off x="4025900" y="6248400"/>
            <a:ext cx="53467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0"/>
              <a:t> Sedra/Smith                       Copyright © 2010 by Oxford University Press, Inc.</a:t>
            </a:r>
          </a:p>
        </p:txBody>
      </p:sp>
      <p:pic>
        <p:nvPicPr>
          <p:cNvPr id="35844" name="Picture 7" descr="se06F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4038600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684338" y="5715000"/>
            <a:ext cx="553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Figure 6.47 </a:t>
            </a:r>
            <a:r>
              <a:rPr lang="en-US" altLang="en-US" sz="1000" b="0"/>
              <a:t>The hybrid-</a:t>
            </a:r>
            <a:r>
              <a:rPr lang="en-US" altLang="en-US" sz="1000" b="0">
                <a:sym typeface="Symbol" panose="05050102010706020507" pitchFamily="18" charset="2"/>
              </a:rPr>
              <a:t></a:t>
            </a:r>
            <a:r>
              <a:rPr lang="en-US" altLang="en-US" sz="1000" b="0"/>
              <a:t> small-signal model, in its two versions, with the resistance </a:t>
            </a:r>
            <a:r>
              <a:rPr lang="en-US" altLang="en-US" sz="1000" b="0" i="1"/>
              <a:t>r</a:t>
            </a:r>
            <a:r>
              <a:rPr lang="en-US" altLang="en-US" sz="1000" b="0" i="1" baseline="-25000"/>
              <a:t>o</a:t>
            </a:r>
            <a:r>
              <a:rPr lang="en-US" altLang="en-US" sz="1000" b="0" i="1"/>
              <a:t> </a:t>
            </a:r>
            <a:r>
              <a:rPr lang="en-US" altLang="en-US" sz="1000" b="0"/>
              <a:t>included.</a:t>
            </a: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304800" y="609600"/>
            <a:ext cx="291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Modeling the Early Effect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304800" y="1905000"/>
            <a:ext cx="3429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</a:rPr>
              <a:t>With a resistance in parallel with the current source, i</a:t>
            </a:r>
            <a:r>
              <a:rPr lang="en-US" altLang="en-US" sz="1400" baseline="-25000">
                <a:solidFill>
                  <a:schemeClr val="accent2"/>
                </a:solidFill>
              </a:rPr>
              <a:t>c</a:t>
            </a:r>
            <a:r>
              <a:rPr lang="en-US" altLang="en-US" sz="1400">
                <a:solidFill>
                  <a:schemeClr val="accent2"/>
                </a:solidFill>
              </a:rPr>
              <a:t> is the sum of g</a:t>
            </a:r>
            <a:r>
              <a:rPr lang="en-US" altLang="en-US" sz="1400" baseline="-25000">
                <a:solidFill>
                  <a:schemeClr val="accent2"/>
                </a:solidFill>
              </a:rPr>
              <a:t>m</a:t>
            </a:r>
            <a:r>
              <a:rPr lang="en-US" altLang="en-US" sz="1400">
                <a:solidFill>
                  <a:schemeClr val="accent2"/>
                </a:solidFill>
              </a:rPr>
              <a:t>v</a:t>
            </a:r>
            <a:r>
              <a:rPr lang="en-US" altLang="en-US" sz="1400" baseline="-25000">
                <a:solidFill>
                  <a:schemeClr val="accent2"/>
                </a:solidFill>
              </a:rPr>
              <a:t>be</a:t>
            </a:r>
            <a:r>
              <a:rPr lang="en-US" altLang="en-US" sz="1400">
                <a:solidFill>
                  <a:schemeClr val="accent2"/>
                </a:solidFill>
              </a:rPr>
              <a:t> and v</a:t>
            </a:r>
            <a:r>
              <a:rPr lang="en-US" altLang="en-US" sz="1400" baseline="-25000">
                <a:solidFill>
                  <a:schemeClr val="accent2"/>
                </a:solidFill>
              </a:rPr>
              <a:t>ce</a:t>
            </a:r>
            <a:r>
              <a:rPr lang="en-US" altLang="en-US" sz="1400">
                <a:solidFill>
                  <a:schemeClr val="accent2"/>
                </a:solidFill>
              </a:rPr>
              <a:t>/r</a:t>
            </a:r>
            <a:r>
              <a:rPr lang="en-US" altLang="en-US" sz="1400" baseline="-25000">
                <a:solidFill>
                  <a:schemeClr val="accent2"/>
                </a:solidFill>
              </a:rPr>
              <a:t>o</a:t>
            </a:r>
            <a:r>
              <a:rPr lang="en-US" altLang="en-US" sz="1400">
                <a:solidFill>
                  <a:schemeClr val="accent2"/>
                </a:solidFill>
              </a:rPr>
              <a:t>, which more accurately predicts the i</a:t>
            </a:r>
            <a:r>
              <a:rPr lang="en-US" altLang="en-US" sz="1400" baseline="-25000">
                <a:solidFill>
                  <a:schemeClr val="accent2"/>
                </a:solidFill>
              </a:rPr>
              <a:t>c</a:t>
            </a:r>
            <a:r>
              <a:rPr lang="en-US" altLang="en-US" sz="1400">
                <a:solidFill>
                  <a:schemeClr val="accent2"/>
                </a:solidFill>
              </a:rPr>
              <a:t> - v</a:t>
            </a:r>
            <a:r>
              <a:rPr lang="en-US" altLang="en-US" sz="1400" baseline="-25000">
                <a:solidFill>
                  <a:schemeClr val="accent2"/>
                </a:solidFill>
              </a:rPr>
              <a:t>ce</a:t>
            </a:r>
            <a:r>
              <a:rPr lang="en-US" altLang="en-US" sz="1400">
                <a:solidFill>
                  <a:schemeClr val="accent2"/>
                </a:solidFill>
              </a:rPr>
              <a:t> behavior.</a:t>
            </a:r>
          </a:p>
        </p:txBody>
      </p:sp>
      <p:sp>
        <p:nvSpPr>
          <p:cNvPr id="35848" name="TextBox 17"/>
          <p:cNvSpPr txBox="1">
            <a:spLocks noChangeArrowheads="1"/>
          </p:cNvSpPr>
          <p:nvPr/>
        </p:nvSpPr>
        <p:spPr bwMode="auto">
          <a:xfrm>
            <a:off x="7772400" y="914400"/>
            <a:ext cx="43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</a:p>
        </p:txBody>
      </p:sp>
      <p:sp>
        <p:nvSpPr>
          <p:cNvPr id="35849" name="TextBox 18"/>
          <p:cNvSpPr txBox="1">
            <a:spLocks noChangeArrowheads="1"/>
          </p:cNvSpPr>
          <p:nvPr/>
        </p:nvSpPr>
        <p:spPr bwMode="auto">
          <a:xfrm>
            <a:off x="7848600" y="5334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+</a:t>
            </a:r>
          </a:p>
        </p:txBody>
      </p:sp>
      <p:sp>
        <p:nvSpPr>
          <p:cNvPr id="35850" name="TextBox 19"/>
          <p:cNvSpPr txBox="1">
            <a:spLocks noChangeArrowheads="1"/>
          </p:cNvSpPr>
          <p:nvPr/>
        </p:nvSpPr>
        <p:spPr bwMode="auto">
          <a:xfrm>
            <a:off x="7848600" y="1447800"/>
            <a:ext cx="26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-</a:t>
            </a:r>
          </a:p>
        </p:txBody>
      </p:sp>
      <p:sp>
        <p:nvSpPr>
          <p:cNvPr id="35851" name="TextBox 20"/>
          <p:cNvSpPr txBox="1">
            <a:spLocks noChangeArrowheads="1"/>
          </p:cNvSpPr>
          <p:nvPr/>
        </p:nvSpPr>
        <p:spPr bwMode="auto">
          <a:xfrm>
            <a:off x="7772400" y="152400"/>
            <a:ext cx="31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35852" name="Straight Arrow Connector 22"/>
          <p:cNvCxnSpPr>
            <a:cxnSpLocks noChangeShapeType="1"/>
          </p:cNvCxnSpPr>
          <p:nvPr/>
        </p:nvCxnSpPr>
        <p:spPr bwMode="auto">
          <a:xfrm rot="10800000">
            <a:off x="7543800" y="533400"/>
            <a:ext cx="381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3" name="TextBox 17"/>
          <p:cNvSpPr txBox="1">
            <a:spLocks noChangeArrowheads="1"/>
          </p:cNvSpPr>
          <p:nvPr/>
        </p:nvSpPr>
        <p:spPr bwMode="auto">
          <a:xfrm>
            <a:off x="7848600" y="4038600"/>
            <a:ext cx="43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</a:p>
        </p:txBody>
      </p:sp>
      <p:sp>
        <p:nvSpPr>
          <p:cNvPr id="35854" name="TextBox 18"/>
          <p:cNvSpPr txBox="1">
            <a:spLocks noChangeArrowheads="1"/>
          </p:cNvSpPr>
          <p:nvPr/>
        </p:nvSpPr>
        <p:spPr bwMode="auto">
          <a:xfrm>
            <a:off x="7924800" y="36576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+</a:t>
            </a:r>
          </a:p>
        </p:txBody>
      </p:sp>
      <p:sp>
        <p:nvSpPr>
          <p:cNvPr id="35855" name="TextBox 19"/>
          <p:cNvSpPr txBox="1">
            <a:spLocks noChangeArrowheads="1"/>
          </p:cNvSpPr>
          <p:nvPr/>
        </p:nvSpPr>
        <p:spPr bwMode="auto">
          <a:xfrm>
            <a:off x="7924800" y="4572000"/>
            <a:ext cx="26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-</a:t>
            </a:r>
          </a:p>
        </p:txBody>
      </p:sp>
      <p:sp>
        <p:nvSpPr>
          <p:cNvPr id="35856" name="TextBox 20"/>
          <p:cNvSpPr txBox="1">
            <a:spLocks noChangeArrowheads="1"/>
          </p:cNvSpPr>
          <p:nvPr/>
        </p:nvSpPr>
        <p:spPr bwMode="auto">
          <a:xfrm>
            <a:off x="7848600" y="3276600"/>
            <a:ext cx="31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35857" name="Straight Arrow Connector 22"/>
          <p:cNvCxnSpPr>
            <a:cxnSpLocks noChangeShapeType="1"/>
          </p:cNvCxnSpPr>
          <p:nvPr/>
        </p:nvCxnSpPr>
        <p:spPr bwMode="auto">
          <a:xfrm rot="10800000">
            <a:off x="7620000" y="3657600"/>
            <a:ext cx="381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4"/>
          <p:cNvGrpSpPr>
            <a:grpSpLocks/>
          </p:cNvGrpSpPr>
          <p:nvPr/>
        </p:nvGrpSpPr>
        <p:grpSpPr bwMode="auto">
          <a:xfrm>
            <a:off x="685800" y="1255713"/>
            <a:ext cx="3352800" cy="4154487"/>
            <a:chOff x="685800" y="1255875"/>
            <a:chExt cx="3352800" cy="4154325"/>
          </a:xfrm>
        </p:grpSpPr>
        <p:pic>
          <p:nvPicPr>
            <p:cNvPr id="36873" name="Picture 5" descr="se06F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01"/>
            <a:stretch>
              <a:fillRect/>
            </a:stretch>
          </p:blipFill>
          <p:spPr bwMode="auto">
            <a:xfrm>
              <a:off x="685800" y="1255875"/>
              <a:ext cx="3352800" cy="407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4" name="Rectangle 13"/>
            <p:cNvSpPr>
              <a:spLocks noChangeArrowheads="1"/>
            </p:cNvSpPr>
            <p:nvPr/>
          </p:nvSpPr>
          <p:spPr bwMode="auto">
            <a:xfrm>
              <a:off x="762000" y="50292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36867" name="Picture 7" descr="se06F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45" b="5254"/>
          <a:stretch>
            <a:fillRect/>
          </a:stretch>
        </p:blipFill>
        <p:spPr bwMode="auto">
          <a:xfrm>
            <a:off x="4419600" y="2971800"/>
            <a:ext cx="3733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2362200" y="228600"/>
            <a:ext cx="472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70C0"/>
                </a:solidFill>
              </a:rPr>
              <a:t>Finding ac model parameters from the characteristic curves 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5257800" y="16002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accent2"/>
                </a:solidFill>
              </a:rPr>
              <a:t>We have already seen that the slope of the i</a:t>
            </a:r>
            <a:r>
              <a:rPr lang="en-US" altLang="en-US" sz="1400" b="0" baseline="-25000">
                <a:solidFill>
                  <a:schemeClr val="accent2"/>
                </a:solidFill>
              </a:rPr>
              <a:t>C</a:t>
            </a:r>
            <a:r>
              <a:rPr lang="en-US" altLang="en-US" sz="1400" b="0">
                <a:solidFill>
                  <a:schemeClr val="accent2"/>
                </a:solidFill>
              </a:rPr>
              <a:t> – v</a:t>
            </a:r>
            <a:r>
              <a:rPr lang="en-US" altLang="en-US" sz="1400" b="0" baseline="-25000">
                <a:solidFill>
                  <a:schemeClr val="accent2"/>
                </a:solidFill>
              </a:rPr>
              <a:t>CE</a:t>
            </a:r>
            <a:r>
              <a:rPr lang="en-US" altLang="en-US" sz="1400" b="0">
                <a:solidFill>
                  <a:schemeClr val="accent2"/>
                </a:solidFill>
              </a:rPr>
              <a:t> curve gives r</a:t>
            </a:r>
            <a:r>
              <a:rPr lang="en-US" altLang="en-US" sz="1400" b="0" baseline="-25000">
                <a:solidFill>
                  <a:schemeClr val="accent2"/>
                </a:solidFill>
              </a:rPr>
              <a:t>o</a:t>
            </a:r>
            <a:r>
              <a:rPr lang="en-US" altLang="en-US" sz="1400" b="0">
                <a:solidFill>
                  <a:schemeClr val="accent2"/>
                </a:solidFill>
              </a:rPr>
              <a:t>.</a:t>
            </a:r>
          </a:p>
        </p:txBody>
      </p:sp>
      <p:cxnSp>
        <p:nvCxnSpPr>
          <p:cNvPr id="36870" name="Straight Arrow Connector 9"/>
          <p:cNvCxnSpPr>
            <a:cxnSpLocks noChangeShapeType="1"/>
          </p:cNvCxnSpPr>
          <p:nvPr/>
        </p:nvCxnSpPr>
        <p:spPr bwMode="auto">
          <a:xfrm rot="10800000" flipV="1">
            <a:off x="3048000" y="2474913"/>
            <a:ext cx="1295400" cy="76200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1" name="TextBox 10"/>
          <p:cNvSpPr txBox="1">
            <a:spLocks noChangeArrowheads="1"/>
          </p:cNvSpPr>
          <p:nvPr/>
        </p:nvSpPr>
        <p:spPr bwMode="auto">
          <a:xfrm>
            <a:off x="4267200" y="2398713"/>
            <a:ext cx="129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slope = 1/r</a:t>
            </a:r>
            <a:r>
              <a:rPr lang="en-US" altLang="en-US" sz="1600" b="0" i="1" baseline="-25000">
                <a:latin typeface="Symbol" panose="05050102010706020507" pitchFamily="18" charset="2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6872" name="TextBox 11"/>
          <p:cNvSpPr txBox="1">
            <a:spLocks noChangeArrowheads="1"/>
          </p:cNvSpPr>
          <p:nvPr/>
        </p:nvSpPr>
        <p:spPr bwMode="auto">
          <a:xfrm>
            <a:off x="6019800" y="10668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070C0"/>
                </a:solidFill>
              </a:rPr>
              <a:t>Output Resistance r</a:t>
            </a:r>
            <a:r>
              <a:rPr lang="en-US" altLang="en-US" sz="1800" b="0" i="1" baseline="-25000">
                <a:solidFill>
                  <a:srgbClr val="0070C0"/>
                </a:solidFill>
              </a:rPr>
              <a:t>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28600" y="5267325"/>
            <a:ext cx="3471863" cy="450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Microelectronic Circuits, Sixth Edition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97300" y="5257800"/>
            <a:ext cx="5346700" cy="474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 Sedra/Smith                       Copyright © 2010 by Oxford University Press, Inc.</a:t>
            </a:r>
          </a:p>
        </p:txBody>
      </p:sp>
      <p:sp>
        <p:nvSpPr>
          <p:cNvPr id="5124" name="Rectangle 14"/>
          <p:cNvSpPr>
            <a:spLocks noChangeArrowheads="1"/>
          </p:cNvSpPr>
          <p:nvPr/>
        </p:nvSpPr>
        <p:spPr bwMode="auto">
          <a:xfrm>
            <a:off x="2743200" y="4403725"/>
            <a:ext cx="3190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Figure 6.1 </a:t>
            </a:r>
            <a:r>
              <a:rPr lang="en-US" altLang="en-US" sz="1000" b="0"/>
              <a:t>A simplified structure of the </a:t>
            </a:r>
            <a:r>
              <a:rPr lang="en-US" altLang="en-US" sz="1000" b="0" i="1"/>
              <a:t>npn </a:t>
            </a:r>
            <a:r>
              <a:rPr lang="en-US" altLang="en-US" sz="1000" b="0"/>
              <a:t>transistor.</a:t>
            </a:r>
          </a:p>
        </p:txBody>
      </p:sp>
      <p:pic>
        <p:nvPicPr>
          <p:cNvPr id="5125" name="Picture 16" descr="se06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295400"/>
            <a:ext cx="6881813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se06F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45" b="5254"/>
          <a:stretch>
            <a:fillRect/>
          </a:stretch>
        </p:blipFill>
        <p:spPr bwMode="auto">
          <a:xfrm>
            <a:off x="4495800" y="3581400"/>
            <a:ext cx="3733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se06F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2" b="56190"/>
          <a:stretch>
            <a:fillRect/>
          </a:stretch>
        </p:blipFill>
        <p:spPr bwMode="auto">
          <a:xfrm>
            <a:off x="228600" y="762000"/>
            <a:ext cx="39624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5105400" y="1828800"/>
            <a:ext cx="3048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accent2"/>
                </a:solidFill>
              </a:rPr>
              <a:t>We defined current gain as </a:t>
            </a:r>
            <a:r>
              <a:rPr lang="en-US" altLang="en-US" sz="1400" b="0">
                <a:solidFill>
                  <a:schemeClr val="accent2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1400" b="0">
                <a:solidFill>
                  <a:schemeClr val="accent2"/>
                </a:solidFill>
              </a:rPr>
              <a:t> = I</a:t>
            </a:r>
            <a:r>
              <a:rPr lang="en-US" altLang="en-US" sz="1400" b="0" baseline="-25000">
                <a:solidFill>
                  <a:schemeClr val="accent2"/>
                </a:solidFill>
              </a:rPr>
              <a:t>B</a:t>
            </a:r>
            <a:r>
              <a:rPr lang="en-US" altLang="en-US" sz="1400" b="0">
                <a:solidFill>
                  <a:schemeClr val="accent2"/>
                </a:solidFill>
              </a:rPr>
              <a:t>/I</a:t>
            </a:r>
            <a:r>
              <a:rPr lang="en-US" altLang="en-US" sz="1400" b="0" baseline="-25000">
                <a:solidFill>
                  <a:schemeClr val="accent2"/>
                </a:solidFill>
              </a:rPr>
              <a:t>C</a:t>
            </a:r>
            <a:r>
              <a:rPr lang="en-US" altLang="en-US" sz="1400" b="0">
                <a:solidFill>
                  <a:schemeClr val="accent2"/>
                </a:solidFill>
              </a:rPr>
              <a:t> when we looked at the dc BJT. For ac, gain is </a:t>
            </a:r>
            <a:r>
              <a:rPr lang="en-US" altLang="en-US" sz="1400" b="0">
                <a:solidFill>
                  <a:schemeClr val="accent2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1400" b="0">
                <a:solidFill>
                  <a:schemeClr val="accent2"/>
                </a:solidFill>
              </a:rPr>
              <a:t> = </a:t>
            </a:r>
            <a:r>
              <a:rPr lang="en-US" altLang="en-US" sz="1400" b="0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400" b="0">
                <a:solidFill>
                  <a:schemeClr val="accent2"/>
                </a:solidFill>
              </a:rPr>
              <a:t>i</a:t>
            </a:r>
            <a:r>
              <a:rPr lang="en-US" altLang="en-US" sz="1400" b="0" baseline="-25000">
                <a:solidFill>
                  <a:schemeClr val="accent2"/>
                </a:solidFill>
              </a:rPr>
              <a:t>C</a:t>
            </a:r>
            <a:r>
              <a:rPr lang="en-US" altLang="en-US" sz="1400" b="0">
                <a:solidFill>
                  <a:schemeClr val="accent2"/>
                </a:solidFill>
              </a:rPr>
              <a:t>/</a:t>
            </a:r>
            <a:r>
              <a:rPr lang="en-US" altLang="en-US" sz="1400" b="0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400" b="0">
                <a:solidFill>
                  <a:schemeClr val="accent2"/>
                </a:solidFill>
              </a:rPr>
              <a:t>i</a:t>
            </a:r>
            <a:r>
              <a:rPr lang="en-US" altLang="en-US" sz="1400" b="0" baseline="-25000">
                <a:solidFill>
                  <a:schemeClr val="accent2"/>
                </a:solidFill>
              </a:rPr>
              <a:t>B</a:t>
            </a:r>
            <a:r>
              <a:rPr lang="en-US" altLang="en-US" sz="1400" b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6019800" y="10668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070C0"/>
                </a:solidFill>
              </a:rPr>
              <a:t>Current Gain </a:t>
            </a:r>
            <a:r>
              <a:rPr lang="en-US" altLang="en-US" sz="1800" b="0" i="1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endParaRPr lang="en-US" altLang="en-US" sz="1800" b="0" i="1" baseline="-2500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se06F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45" b="5254"/>
          <a:stretch>
            <a:fillRect/>
          </a:stretch>
        </p:blipFill>
        <p:spPr bwMode="auto">
          <a:xfrm>
            <a:off x="4876800" y="3962400"/>
            <a:ext cx="3733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5410200" y="1676400"/>
            <a:ext cx="3048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accent2"/>
                </a:solidFill>
              </a:rPr>
              <a:t>If we look at the change in i</a:t>
            </a:r>
            <a:r>
              <a:rPr lang="en-US" altLang="en-US" sz="1400" b="0" baseline="-25000">
                <a:solidFill>
                  <a:schemeClr val="accent2"/>
                </a:solidFill>
              </a:rPr>
              <a:t>b</a:t>
            </a:r>
            <a:r>
              <a:rPr lang="en-US" altLang="en-US" sz="1400" b="0">
                <a:solidFill>
                  <a:schemeClr val="accent2"/>
                </a:solidFill>
              </a:rPr>
              <a:t> with v</a:t>
            </a:r>
            <a:r>
              <a:rPr lang="en-US" altLang="en-US" sz="1400" b="0" baseline="-25000">
                <a:solidFill>
                  <a:schemeClr val="accent2"/>
                </a:solidFill>
              </a:rPr>
              <a:t>be</a:t>
            </a:r>
            <a:r>
              <a:rPr lang="en-US" altLang="en-US" sz="1400" b="0">
                <a:solidFill>
                  <a:schemeClr val="accent2"/>
                </a:solidFill>
              </a:rPr>
              <a:t> (ac component of the graph to the left) we will find the inverse of r</a:t>
            </a:r>
            <a:r>
              <a:rPr lang="en-US" altLang="en-US" sz="1400" b="0" baseline="-2500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1400" b="0">
                <a:solidFill>
                  <a:schemeClr val="accent2"/>
                </a:solidFill>
              </a:rPr>
              <a:t>.</a:t>
            </a:r>
          </a:p>
        </p:txBody>
      </p:sp>
      <p:grpSp>
        <p:nvGrpSpPr>
          <p:cNvPr id="38916" name="Group 8"/>
          <p:cNvGrpSpPr>
            <a:grpSpLocks/>
          </p:cNvGrpSpPr>
          <p:nvPr/>
        </p:nvGrpSpPr>
        <p:grpSpPr bwMode="auto">
          <a:xfrm>
            <a:off x="304800" y="609600"/>
            <a:ext cx="4419600" cy="4343400"/>
            <a:chOff x="1817915" y="544285"/>
            <a:chExt cx="5035323" cy="4999265"/>
          </a:xfrm>
        </p:grpSpPr>
        <p:pic>
          <p:nvPicPr>
            <p:cNvPr id="38920" name="Picture 8" descr="se06F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685800"/>
              <a:ext cx="4872038" cy="485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21" name="Group 4"/>
            <p:cNvGrpSpPr>
              <a:grpSpLocks/>
            </p:cNvGrpSpPr>
            <p:nvPr/>
          </p:nvGrpSpPr>
          <p:grpSpPr bwMode="auto">
            <a:xfrm>
              <a:off x="1854926" y="544285"/>
              <a:ext cx="354874" cy="369332"/>
              <a:chOff x="990600" y="1079863"/>
              <a:chExt cx="354874" cy="369332"/>
            </a:xfrm>
          </p:grpSpPr>
          <p:sp>
            <p:nvSpPr>
              <p:cNvPr id="38930" name="Rectangle 3"/>
              <p:cNvSpPr>
                <a:spLocks noChangeArrowheads="1"/>
              </p:cNvSpPr>
              <p:nvPr/>
            </p:nvSpPr>
            <p:spPr bwMode="auto">
              <a:xfrm>
                <a:off x="990600" y="11430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8931" name="TextBox 2"/>
              <p:cNvSpPr txBox="1">
                <a:spLocks noChangeArrowheads="1"/>
              </p:cNvSpPr>
              <p:nvPr/>
            </p:nvSpPr>
            <p:spPr bwMode="auto">
              <a:xfrm>
                <a:off x="1002110" y="1079863"/>
                <a:ext cx="3433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1800" b="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grpSp>
          <p:nvGrpSpPr>
            <p:cNvPr id="38922" name="Group 8"/>
            <p:cNvGrpSpPr>
              <a:grpSpLocks/>
            </p:cNvGrpSpPr>
            <p:nvPr/>
          </p:nvGrpSpPr>
          <p:grpSpPr bwMode="auto">
            <a:xfrm>
              <a:off x="1817915" y="2172789"/>
              <a:ext cx="367698" cy="369332"/>
              <a:chOff x="1817915" y="2172789"/>
              <a:chExt cx="367698" cy="369332"/>
            </a:xfrm>
          </p:grpSpPr>
          <p:sp>
            <p:nvSpPr>
              <p:cNvPr id="38928" name="Rectangle 17"/>
              <p:cNvSpPr>
                <a:spLocks noChangeArrowheads="1"/>
              </p:cNvSpPr>
              <p:nvPr/>
            </p:nvSpPr>
            <p:spPr bwMode="auto">
              <a:xfrm>
                <a:off x="1817915" y="2235926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8929" name="TextBox 7"/>
              <p:cNvSpPr txBox="1">
                <a:spLocks noChangeArrowheads="1"/>
              </p:cNvSpPr>
              <p:nvPr/>
            </p:nvSpPr>
            <p:spPr bwMode="auto">
              <a:xfrm>
                <a:off x="1829425" y="2172789"/>
                <a:ext cx="3561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1800" b="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38923" name="Rectangle 12"/>
            <p:cNvSpPr>
              <a:spLocks noChangeArrowheads="1"/>
            </p:cNvSpPr>
            <p:nvPr/>
          </p:nvSpPr>
          <p:spPr bwMode="auto">
            <a:xfrm>
              <a:off x="4191000" y="762000"/>
              <a:ext cx="1143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924" name="TextBox 13"/>
            <p:cNvSpPr txBox="1">
              <a:spLocks noChangeArrowheads="1"/>
            </p:cNvSpPr>
            <p:nvPr/>
          </p:nvSpPr>
          <p:spPr bwMode="auto">
            <a:xfrm>
              <a:off x="4191000" y="762000"/>
              <a:ext cx="11689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slope = 1/r</a:t>
              </a:r>
              <a:r>
                <a:rPr lang="en-US" altLang="en-US" sz="1600" b="0" i="1" baseline="-25000">
                  <a:latin typeface="Symbol" panose="05050102010706020507" pitchFamily="18" charset="2"/>
                  <a:cs typeface="Times New Roman" panose="02020603050405020304" pitchFamily="18" charset="0"/>
                </a:rPr>
                <a:t>p</a:t>
              </a:r>
            </a:p>
          </p:txBody>
        </p:sp>
        <p:grpSp>
          <p:nvGrpSpPr>
            <p:cNvPr id="38925" name="Group 13"/>
            <p:cNvGrpSpPr>
              <a:grpSpLocks/>
            </p:cNvGrpSpPr>
            <p:nvPr/>
          </p:nvGrpSpPr>
          <p:grpSpPr bwMode="auto">
            <a:xfrm>
              <a:off x="5257800" y="1371600"/>
              <a:ext cx="337240" cy="369332"/>
              <a:chOff x="990600" y="1079863"/>
              <a:chExt cx="337240" cy="369332"/>
            </a:xfrm>
          </p:grpSpPr>
          <p:sp>
            <p:nvSpPr>
              <p:cNvPr id="38926" name="Rectangle 15"/>
              <p:cNvSpPr>
                <a:spLocks noChangeArrowheads="1"/>
              </p:cNvSpPr>
              <p:nvPr/>
            </p:nvSpPr>
            <p:spPr bwMode="auto">
              <a:xfrm>
                <a:off x="990600" y="11430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8927" name="TextBox 16"/>
              <p:cNvSpPr txBox="1">
                <a:spLocks noChangeArrowheads="1"/>
              </p:cNvSpPr>
              <p:nvPr/>
            </p:nvSpPr>
            <p:spPr bwMode="auto">
              <a:xfrm>
                <a:off x="1002110" y="1079863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1800" b="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</p:grpSp>
      <p:sp>
        <p:nvSpPr>
          <p:cNvPr id="38917" name="TextBox 21"/>
          <p:cNvSpPr txBox="1">
            <a:spLocks noChangeArrowheads="1"/>
          </p:cNvSpPr>
          <p:nvPr/>
        </p:nvSpPr>
        <p:spPr bwMode="auto">
          <a:xfrm>
            <a:off x="5715000" y="7620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070C0"/>
                </a:solidFill>
              </a:rPr>
              <a:t>Base Resistance r</a:t>
            </a:r>
            <a:r>
              <a:rPr lang="en-US" altLang="en-US" sz="1800" b="0" i="1" baseline="-2500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</a:p>
        </p:txBody>
      </p:sp>
      <p:graphicFrame>
        <p:nvGraphicFramePr>
          <p:cNvPr id="38918" name="Object 2"/>
          <p:cNvGraphicFramePr>
            <a:graphicFrameLocks noChangeAspect="1"/>
          </p:cNvGraphicFramePr>
          <p:nvPr/>
        </p:nvGraphicFramePr>
        <p:xfrm>
          <a:off x="1981200" y="5562600"/>
          <a:ext cx="14859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Equation" r:id="rId5" imgW="825500" imgH="431800" progId="Equation.DSMT4">
                  <p:embed/>
                </p:oleObj>
              </mc:Choice>
              <mc:Fallback>
                <p:oleObj name="Equation" r:id="rId5" imgW="8255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562600"/>
                        <a:ext cx="14859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33400" y="5181600"/>
            <a:ext cx="304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chemeClr val="accent2"/>
                </a:solidFill>
              </a:rPr>
              <a:t>Relationship to dc parameters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se06F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279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7" descr="se06F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02"/>
          <a:stretch>
            <a:fillRect/>
          </a:stretch>
        </p:blipFill>
        <p:spPr bwMode="auto">
          <a:xfrm>
            <a:off x="4572000" y="3962400"/>
            <a:ext cx="4038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5410200" y="1676400"/>
            <a:ext cx="3048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accent2"/>
                </a:solidFill>
              </a:rPr>
              <a:t>If we look at the change in i</a:t>
            </a:r>
            <a:r>
              <a:rPr lang="en-US" altLang="en-US" sz="1400" b="0" baseline="-25000">
                <a:solidFill>
                  <a:schemeClr val="accent2"/>
                </a:solidFill>
              </a:rPr>
              <a:t>c</a:t>
            </a:r>
            <a:r>
              <a:rPr lang="en-US" altLang="en-US" sz="1400" b="0">
                <a:solidFill>
                  <a:schemeClr val="accent2"/>
                </a:solidFill>
              </a:rPr>
              <a:t> with v</a:t>
            </a:r>
            <a:r>
              <a:rPr lang="en-US" altLang="en-US" sz="1400" b="0" baseline="-25000">
                <a:solidFill>
                  <a:schemeClr val="accent2"/>
                </a:solidFill>
              </a:rPr>
              <a:t>be</a:t>
            </a:r>
            <a:r>
              <a:rPr lang="en-US" altLang="en-US" sz="1400" b="0">
                <a:solidFill>
                  <a:schemeClr val="accent2"/>
                </a:solidFill>
              </a:rPr>
              <a:t> (ac component of the graph to the left) we will find g</a:t>
            </a:r>
            <a:r>
              <a:rPr lang="en-US" altLang="en-US" sz="1400" b="0" baseline="-25000">
                <a:solidFill>
                  <a:schemeClr val="accent2"/>
                </a:solidFill>
              </a:rPr>
              <a:t>m</a:t>
            </a:r>
            <a:r>
              <a:rPr lang="en-US" altLang="en-US" sz="1400" b="0">
                <a:solidFill>
                  <a:schemeClr val="accent2"/>
                </a:solidFill>
              </a:rPr>
              <a:t>.</a:t>
            </a:r>
          </a:p>
        </p:txBody>
      </p:sp>
      <p:grpSp>
        <p:nvGrpSpPr>
          <p:cNvPr id="39941" name="Group 35"/>
          <p:cNvGrpSpPr>
            <a:grpSpLocks/>
          </p:cNvGrpSpPr>
          <p:nvPr/>
        </p:nvGrpSpPr>
        <p:grpSpPr bwMode="auto">
          <a:xfrm>
            <a:off x="1905000" y="685800"/>
            <a:ext cx="1371600" cy="344488"/>
            <a:chOff x="4724400" y="685800"/>
            <a:chExt cx="1371600" cy="343989"/>
          </a:xfrm>
        </p:grpSpPr>
        <p:sp>
          <p:nvSpPr>
            <p:cNvPr id="39945" name="Rectangle 34"/>
            <p:cNvSpPr>
              <a:spLocks noChangeArrowheads="1"/>
            </p:cNvSpPr>
            <p:nvPr/>
          </p:nvSpPr>
          <p:spPr bwMode="auto">
            <a:xfrm>
              <a:off x="4724400" y="724989"/>
              <a:ext cx="1219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00600" y="685800"/>
              <a:ext cx="1295400" cy="33923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600" b="0" i="1" dirty="0">
                  <a:latin typeface="Times New Roman" pitchFamily="18" charset="0"/>
                  <a:cs typeface="Times New Roman" pitchFamily="18" charset="0"/>
                </a:rPr>
                <a:t>slope = g</a:t>
              </a:r>
              <a:r>
                <a:rPr lang="en-US" sz="1600" b="0" i="1" baseline="-25000" dirty="0">
                  <a:latin typeface="+mj-lt"/>
                  <a:cs typeface="Times New Roman" pitchFamily="18" charset="0"/>
                </a:rPr>
                <a:t>m</a:t>
              </a:r>
            </a:p>
          </p:txBody>
        </p:sp>
      </p:grpSp>
      <p:sp>
        <p:nvSpPr>
          <p:cNvPr id="39942" name="TextBox 36"/>
          <p:cNvSpPr txBox="1">
            <a:spLocks noChangeArrowheads="1"/>
          </p:cNvSpPr>
          <p:nvPr/>
        </p:nvSpPr>
        <p:spPr bwMode="auto">
          <a:xfrm>
            <a:off x="5486400" y="8382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070C0"/>
                </a:solidFill>
              </a:rPr>
              <a:t>Transconductance g</a:t>
            </a:r>
            <a:r>
              <a:rPr lang="en-US" altLang="en-US" sz="1800" b="0" i="1" baseline="-25000">
                <a:solidFill>
                  <a:srgbClr val="0070C0"/>
                </a:solidFill>
              </a:rPr>
              <a:t>m</a:t>
            </a:r>
          </a:p>
        </p:txBody>
      </p:sp>
      <p:graphicFrame>
        <p:nvGraphicFramePr>
          <p:cNvPr id="39943" name="Object 2"/>
          <p:cNvGraphicFramePr>
            <a:graphicFrameLocks noChangeAspect="1"/>
          </p:cNvGraphicFramePr>
          <p:nvPr/>
        </p:nvGraphicFramePr>
        <p:xfrm>
          <a:off x="1924050" y="5562600"/>
          <a:ext cx="16002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Equation" r:id="rId5" imgW="888614" imgH="431613" progId="Equation.DSMT4">
                  <p:embed/>
                </p:oleObj>
              </mc:Choice>
              <mc:Fallback>
                <p:oleObj name="Equation" r:id="rId5" imgW="888614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5562600"/>
                        <a:ext cx="16002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533400" y="5181600"/>
            <a:ext cx="304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chemeClr val="accent2"/>
                </a:solidFill>
              </a:rPr>
              <a:t>Relationship to dc parameters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Pierret Fig 10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5279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593725" y="5748338"/>
            <a:ext cx="4711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accent2"/>
                </a:solidFill>
              </a:rPr>
              <a:t>Pierret, “Semiconductor Device Fundamentals”, Prentice Hall, 1996</a:t>
            </a:r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685800" y="762000"/>
            <a:ext cx="4816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accent2"/>
                </a:solidFill>
              </a:rPr>
              <a:t>There are three terminals; since we need two for input and two for output, there are three possible combinations, with one “common” terminal in each case.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sedr42021_056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485775"/>
            <a:ext cx="509111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 descr="sedr42021_056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59880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4114800" y="6181725"/>
            <a:ext cx="4724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latin typeface="Times New Roman" panose="02020603050405020304" pitchFamily="18" charset="0"/>
              </a:rPr>
              <a:t>Figure 5.60</a:t>
            </a:r>
            <a:r>
              <a:rPr lang="en-US" altLang="en-US" sz="1100" b="0">
                <a:latin typeface="Times New Roman" panose="02020603050405020304" pitchFamily="18" charset="0"/>
              </a:rPr>
              <a:t>  </a:t>
            </a:r>
            <a:r>
              <a:rPr lang="en-US" altLang="en-US" sz="1100">
                <a:latin typeface="Times New Roman" panose="02020603050405020304" pitchFamily="18" charset="0"/>
              </a:rPr>
              <a:t>(a)</a:t>
            </a:r>
            <a:r>
              <a:rPr lang="en-US" altLang="en-US" sz="1100" b="0">
                <a:latin typeface="Times New Roman" panose="02020603050405020304" pitchFamily="18" charset="0"/>
              </a:rPr>
              <a:t> A common-emitter amplifier using the structure of Fig. 5.59. </a:t>
            </a:r>
            <a:r>
              <a:rPr lang="en-US" altLang="en-US" sz="1100">
                <a:latin typeface="Times New Roman" panose="02020603050405020304" pitchFamily="18" charset="0"/>
              </a:rPr>
              <a:t>(b)</a:t>
            </a:r>
            <a:r>
              <a:rPr lang="en-US" altLang="en-US" sz="1100" b="0">
                <a:latin typeface="Times New Roman" panose="02020603050405020304" pitchFamily="18" charset="0"/>
              </a:rPr>
              <a:t> Equivalent circuit obtained by replacing the transistor with its hybrid-</a:t>
            </a:r>
            <a:r>
              <a:rPr lang="en-US" altLang="en-US" sz="1100" b="0" i="1">
                <a:latin typeface="Symbol" panose="05050102010706020507" pitchFamily="18" charset="2"/>
              </a:rPr>
              <a:t>p</a:t>
            </a:r>
            <a:r>
              <a:rPr lang="en-US" altLang="en-US" sz="1100" b="0">
                <a:latin typeface="Times New Roman" panose="02020603050405020304" pitchFamily="18" charset="0"/>
              </a:rPr>
              <a:t> model.</a:t>
            </a:r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762000" y="304800"/>
            <a:ext cx="2249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Common Emitter</a:t>
            </a:r>
          </a:p>
        </p:txBody>
      </p:sp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533400" y="1066800"/>
            <a:ext cx="1763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resistance</a:t>
            </a:r>
          </a:p>
        </p:txBody>
      </p:sp>
      <p:sp>
        <p:nvSpPr>
          <p:cNvPr id="43015" name="TextBox 6"/>
          <p:cNvSpPr txBox="1">
            <a:spLocks noChangeArrowheads="1"/>
          </p:cNvSpPr>
          <p:nvPr/>
        </p:nvSpPr>
        <p:spPr bwMode="auto">
          <a:xfrm>
            <a:off x="381000" y="3429000"/>
            <a:ext cx="275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Circuit Voltage gain</a:t>
            </a:r>
          </a:p>
        </p:txBody>
      </p:sp>
      <p:sp>
        <p:nvSpPr>
          <p:cNvPr id="43016" name="TextBox 7"/>
          <p:cNvSpPr txBox="1">
            <a:spLocks noChangeArrowheads="1"/>
          </p:cNvSpPr>
          <p:nvPr/>
        </p:nvSpPr>
        <p:spPr bwMode="auto">
          <a:xfrm>
            <a:off x="228600" y="4724400"/>
            <a:ext cx="2836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Circuit Current gain</a:t>
            </a:r>
          </a:p>
        </p:txBody>
      </p:sp>
      <p:graphicFrame>
        <p:nvGraphicFramePr>
          <p:cNvPr id="43017" name="Object 6"/>
          <p:cNvGraphicFramePr>
            <a:graphicFrameLocks noChangeAspect="1"/>
          </p:cNvGraphicFramePr>
          <p:nvPr/>
        </p:nvGraphicFramePr>
        <p:xfrm>
          <a:off x="852488" y="1447800"/>
          <a:ext cx="8048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Equation" r:id="rId5" imgW="482391" imgH="228501" progId="Equation.DSMT4">
                  <p:embed/>
                </p:oleObj>
              </mc:Choice>
              <mc:Fallback>
                <p:oleObj name="Equation" r:id="rId5" imgW="482391" imgH="22850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1447800"/>
                        <a:ext cx="8048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TextBox 10"/>
          <p:cNvSpPr txBox="1">
            <a:spLocks noChangeArrowheads="1"/>
          </p:cNvSpPr>
          <p:nvPr/>
        </p:nvSpPr>
        <p:spPr bwMode="auto">
          <a:xfrm>
            <a:off x="1981200" y="1600200"/>
            <a:ext cx="1477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moderate/small</a:t>
            </a:r>
          </a:p>
        </p:txBody>
      </p:sp>
      <p:sp>
        <p:nvSpPr>
          <p:cNvPr id="43019" name="TextBox 12"/>
          <p:cNvSpPr txBox="1">
            <a:spLocks noChangeArrowheads="1"/>
          </p:cNvSpPr>
          <p:nvPr/>
        </p:nvSpPr>
        <p:spPr bwMode="auto">
          <a:xfrm>
            <a:off x="2362200" y="3962400"/>
            <a:ext cx="59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</a:p>
        </p:txBody>
      </p:sp>
      <p:sp>
        <p:nvSpPr>
          <p:cNvPr id="43020" name="TextBox 13"/>
          <p:cNvSpPr txBox="1">
            <a:spLocks noChangeArrowheads="1"/>
          </p:cNvSpPr>
          <p:nvPr/>
        </p:nvSpPr>
        <p:spPr bwMode="auto">
          <a:xfrm>
            <a:off x="2286000" y="5211763"/>
            <a:ext cx="592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</a:p>
        </p:txBody>
      </p:sp>
      <p:sp>
        <p:nvSpPr>
          <p:cNvPr id="43021" name="TextBox 17"/>
          <p:cNvSpPr txBox="1">
            <a:spLocks noChangeArrowheads="1"/>
          </p:cNvSpPr>
          <p:nvPr/>
        </p:nvSpPr>
        <p:spPr bwMode="auto">
          <a:xfrm>
            <a:off x="457200" y="2362200"/>
            <a:ext cx="193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resistance</a:t>
            </a:r>
          </a:p>
        </p:txBody>
      </p:sp>
      <p:sp>
        <p:nvSpPr>
          <p:cNvPr id="43022" name="TextBox 19"/>
          <p:cNvSpPr txBox="1">
            <a:spLocks noChangeArrowheads="1"/>
          </p:cNvSpPr>
          <p:nvPr/>
        </p:nvSpPr>
        <p:spPr bwMode="auto">
          <a:xfrm>
            <a:off x="2424113" y="2728913"/>
            <a:ext cx="592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</a:p>
        </p:txBody>
      </p:sp>
      <p:sp>
        <p:nvSpPr>
          <p:cNvPr id="43023" name="TextBox 20"/>
          <p:cNvSpPr txBox="1">
            <a:spLocks noChangeArrowheads="1"/>
          </p:cNvSpPr>
          <p:nvPr/>
        </p:nvSpPr>
        <p:spPr bwMode="auto">
          <a:xfrm>
            <a:off x="228600" y="586740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voltage and current gain but R</a:t>
            </a:r>
            <a:r>
              <a:rPr lang="en-US" altLang="en-US" sz="1800" b="0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18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</a:t>
            </a:r>
            <a:r>
              <a:rPr lang="en-US" altLang="en-US" sz="1800" b="0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18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good for voltage amplifier.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939" y="1862921"/>
            <a:ext cx="1302984" cy="276999"/>
          </a:xfrm>
          <a:prstGeom prst="rect">
            <a:avLst/>
          </a:prstGeom>
          <a:blipFill>
            <a:blip r:embed="rId7"/>
            <a:stretch>
              <a:fillRect l="-3738" t="-2222" b="-3777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4544" y="2746237"/>
            <a:ext cx="2073773" cy="276999"/>
          </a:xfrm>
          <a:prstGeom prst="rect">
            <a:avLst/>
          </a:prstGeom>
          <a:blipFill>
            <a:blip r:embed="rId8"/>
            <a:stretch>
              <a:fillRect l="-882" b="-3478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3868486"/>
            <a:ext cx="1851661" cy="521681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1141" y="5149899"/>
            <a:ext cx="1404359" cy="840551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287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Common Emitter with R</a:t>
            </a:r>
            <a:r>
              <a:rPr lang="en-US" altLang="en-US" sz="1800" baseline="-250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44035" name="Text Box 11"/>
          <p:cNvSpPr txBox="1">
            <a:spLocks noChangeArrowheads="1"/>
          </p:cNvSpPr>
          <p:nvPr/>
        </p:nvSpPr>
        <p:spPr bwMode="auto">
          <a:xfrm>
            <a:off x="457200" y="6276975"/>
            <a:ext cx="8382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latin typeface="Times New Roman" panose="02020603050405020304" pitchFamily="18" charset="0"/>
              </a:rPr>
              <a:t>Figure 5.61</a:t>
            </a:r>
            <a:r>
              <a:rPr lang="en-US" altLang="en-US" sz="1100" b="0">
                <a:latin typeface="Times New Roman" panose="02020603050405020304" pitchFamily="18" charset="0"/>
              </a:rPr>
              <a:t>  </a:t>
            </a:r>
            <a:r>
              <a:rPr lang="en-US" altLang="en-US" sz="1100">
                <a:latin typeface="Times New Roman" panose="02020603050405020304" pitchFamily="18" charset="0"/>
              </a:rPr>
              <a:t>(a) </a:t>
            </a:r>
            <a:r>
              <a:rPr lang="en-US" altLang="en-US" sz="1100" b="0">
                <a:latin typeface="Times New Roman" panose="02020603050405020304" pitchFamily="18" charset="0"/>
              </a:rPr>
              <a:t>A common-emitter amplifier with an emitter resistance </a:t>
            </a:r>
            <a:r>
              <a:rPr lang="en-US" altLang="en-US" sz="1100" b="0" i="1">
                <a:latin typeface="Times New Roman" panose="02020603050405020304" pitchFamily="18" charset="0"/>
              </a:rPr>
              <a:t>R</a:t>
            </a:r>
            <a:r>
              <a:rPr lang="en-US" altLang="en-US" sz="1100" b="0" i="1" baseline="-25000">
                <a:latin typeface="Times New Roman" panose="02020603050405020304" pitchFamily="18" charset="0"/>
              </a:rPr>
              <a:t>e</a:t>
            </a:r>
            <a:r>
              <a:rPr lang="en-US" altLang="en-US" sz="1100" b="0">
                <a:latin typeface="Times New Roman" panose="02020603050405020304" pitchFamily="18" charset="0"/>
              </a:rPr>
              <a:t>. </a:t>
            </a:r>
            <a:r>
              <a:rPr lang="en-US" altLang="en-US" sz="1100">
                <a:latin typeface="Times New Roman" panose="02020603050405020304" pitchFamily="18" charset="0"/>
              </a:rPr>
              <a:t>(b) </a:t>
            </a:r>
            <a:r>
              <a:rPr lang="en-US" altLang="en-US" sz="1100" b="0">
                <a:latin typeface="Times New Roman" panose="02020603050405020304" pitchFamily="18" charset="0"/>
              </a:rPr>
              <a:t>Equivalent circuit obtained by replacing the transistor with its T model.</a:t>
            </a:r>
          </a:p>
        </p:txBody>
      </p:sp>
      <p:pic>
        <p:nvPicPr>
          <p:cNvPr id="44036" name="Picture 7" descr="Pictur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" r="1018"/>
          <a:stretch>
            <a:fillRect/>
          </a:stretch>
        </p:blipFill>
        <p:spPr bwMode="auto">
          <a:xfrm>
            <a:off x="152400" y="685800"/>
            <a:ext cx="89154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Box 8"/>
          <p:cNvSpPr txBox="1">
            <a:spLocks noChangeArrowheads="1"/>
          </p:cNvSpPr>
          <p:nvPr/>
        </p:nvSpPr>
        <p:spPr bwMode="auto">
          <a:xfrm>
            <a:off x="381000" y="4419600"/>
            <a:ext cx="1763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resistance</a:t>
            </a:r>
          </a:p>
        </p:txBody>
      </p:sp>
      <p:sp>
        <p:nvSpPr>
          <p:cNvPr id="44038" name="TextBox 9"/>
          <p:cNvSpPr txBox="1">
            <a:spLocks noChangeArrowheads="1"/>
          </p:cNvSpPr>
          <p:nvPr/>
        </p:nvSpPr>
        <p:spPr bwMode="auto">
          <a:xfrm>
            <a:off x="4114800" y="4419600"/>
            <a:ext cx="275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Circuit Voltage gain</a:t>
            </a:r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392113" y="4800600"/>
          <a:ext cx="21812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Equation" r:id="rId4" imgW="1307532" imgH="253890" progId="Equation.DSMT4">
                  <p:embed/>
                </p:oleObj>
              </mc:Choice>
              <mc:Fallback>
                <p:oleObj name="Equation" r:id="rId4" imgW="1307532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4800600"/>
                        <a:ext cx="21812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TextBox 13"/>
          <p:cNvSpPr txBox="1">
            <a:spLocks noChangeArrowheads="1"/>
          </p:cNvSpPr>
          <p:nvPr/>
        </p:nvSpPr>
        <p:spPr bwMode="auto">
          <a:xfrm>
            <a:off x="2514600" y="5105400"/>
            <a:ext cx="962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</a:p>
        </p:txBody>
      </p:sp>
      <p:graphicFrame>
        <p:nvGraphicFramePr>
          <p:cNvPr id="44041" name="Object 6"/>
          <p:cNvGraphicFramePr>
            <a:graphicFrameLocks noChangeAspect="1"/>
          </p:cNvGraphicFramePr>
          <p:nvPr/>
        </p:nvGraphicFramePr>
        <p:xfrm>
          <a:off x="4484688" y="4919663"/>
          <a:ext cx="16287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Equation" r:id="rId6" imgW="977900" imgH="431800" progId="Equation.DSMT4">
                  <p:embed/>
                </p:oleObj>
              </mc:Choice>
              <mc:Fallback>
                <p:oleObj name="Equation" r:id="rId6" imgW="977900" imgH="431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688" y="4919663"/>
                        <a:ext cx="162877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TextBox 15"/>
          <p:cNvSpPr txBox="1">
            <a:spLocks noChangeArrowheads="1"/>
          </p:cNvSpPr>
          <p:nvPr/>
        </p:nvSpPr>
        <p:spPr bwMode="auto">
          <a:xfrm>
            <a:off x="6096000" y="5029200"/>
            <a:ext cx="835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</a:p>
        </p:txBody>
      </p:sp>
      <p:sp>
        <p:nvSpPr>
          <p:cNvPr id="44043" name="TextBox 19"/>
          <p:cNvSpPr txBox="1">
            <a:spLocks noChangeArrowheads="1"/>
          </p:cNvSpPr>
          <p:nvPr/>
        </p:nvSpPr>
        <p:spPr bwMode="auto">
          <a:xfrm>
            <a:off x="228600" y="56642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1600" b="0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greatly increased by resistance reflection rule (Miller)</a:t>
            </a:r>
          </a:p>
        </p:txBody>
      </p:sp>
      <p:sp>
        <p:nvSpPr>
          <p:cNvPr id="44044" name="TextBox 20"/>
          <p:cNvSpPr txBox="1">
            <a:spLocks noChangeArrowheads="1"/>
          </p:cNvSpPr>
          <p:nvPr/>
        </p:nvSpPr>
        <p:spPr bwMode="auto">
          <a:xfrm>
            <a:off x="3733800" y="56388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gain reduced by ~ (1+g</a:t>
            </a:r>
            <a:r>
              <a:rPr lang="en-US" altLang="en-US" sz="1600" b="0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1600" b="0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R</a:t>
            </a:r>
            <a:r>
              <a:rPr lang="en-US" altLang="en-US" sz="1600" b="0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increased by this factor.</a:t>
            </a:r>
          </a:p>
        </p:txBody>
      </p:sp>
      <p:sp>
        <p:nvSpPr>
          <p:cNvPr id="44045" name="TextBox 22"/>
          <p:cNvSpPr txBox="1">
            <a:spLocks noChangeArrowheads="1"/>
          </p:cNvSpPr>
          <p:nvPr/>
        </p:nvSpPr>
        <p:spPr bwMode="auto">
          <a:xfrm>
            <a:off x="4648200" y="533400"/>
            <a:ext cx="3733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1800" b="0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8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increases R</a:t>
            </a:r>
            <a:r>
              <a:rPr lang="en-US" altLang="en-US" sz="1800" b="0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18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reduces open circuit voltage gain. Current gain and output resistance are unchanged.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0149" y="5251450"/>
            <a:ext cx="1426416" cy="276999"/>
          </a:xfrm>
          <a:prstGeom prst="rect">
            <a:avLst/>
          </a:prstGeom>
          <a:blipFill>
            <a:blip r:embed="rId8"/>
            <a:stretch>
              <a:fillRect l="-2991" r="-1282" b="-3478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7"/>
          <p:cNvSpPr txBox="1">
            <a:spLocks noChangeArrowheads="1"/>
          </p:cNvSpPr>
          <p:nvPr/>
        </p:nvSpPr>
        <p:spPr bwMode="auto">
          <a:xfrm>
            <a:off x="228600" y="6248400"/>
            <a:ext cx="4800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latin typeface="Times New Roman" panose="02020603050405020304" pitchFamily="18" charset="0"/>
              </a:rPr>
              <a:t>Figure 5.62</a:t>
            </a:r>
            <a:r>
              <a:rPr lang="en-US" altLang="en-US" sz="1100" b="0">
                <a:latin typeface="Times New Roman" panose="02020603050405020304" pitchFamily="18" charset="0"/>
              </a:rPr>
              <a:t>  </a:t>
            </a:r>
            <a:r>
              <a:rPr lang="en-US" altLang="en-US" sz="1100">
                <a:latin typeface="Times New Roman" panose="02020603050405020304" pitchFamily="18" charset="0"/>
              </a:rPr>
              <a:t>(a) </a:t>
            </a:r>
            <a:r>
              <a:rPr lang="en-US" altLang="en-US" sz="1100" b="0">
                <a:latin typeface="Times New Roman" panose="02020603050405020304" pitchFamily="18" charset="0"/>
              </a:rPr>
              <a:t>A common-base amplifier using the structure of Fig. 5.59.</a:t>
            </a:r>
            <a:r>
              <a:rPr lang="en-US" altLang="en-US" sz="1100">
                <a:latin typeface="Times New Roman" panose="02020603050405020304" pitchFamily="18" charset="0"/>
              </a:rPr>
              <a:t> (b) </a:t>
            </a:r>
            <a:r>
              <a:rPr lang="en-US" altLang="en-US" sz="1100" b="0">
                <a:latin typeface="Times New Roman" panose="02020603050405020304" pitchFamily="18" charset="0"/>
              </a:rPr>
              <a:t>Equivalent circuit obtained by replacing the transistor with its T model.</a:t>
            </a:r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6553200" y="304800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Common Base</a:t>
            </a:r>
            <a:endParaRPr lang="en-US" altLang="en-US" sz="1800" baseline="-25000">
              <a:solidFill>
                <a:schemeClr val="accent2"/>
              </a:solidFill>
            </a:endParaRPr>
          </a:p>
        </p:txBody>
      </p:sp>
      <p:pic>
        <p:nvPicPr>
          <p:cNvPr id="45060" name="Picture 6" descr="Pictur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9788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7"/>
          <p:cNvSpPr txBox="1">
            <a:spLocks noChangeArrowheads="1"/>
          </p:cNvSpPr>
          <p:nvPr/>
        </p:nvSpPr>
        <p:spPr bwMode="auto">
          <a:xfrm>
            <a:off x="381000" y="4495800"/>
            <a:ext cx="1763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resistance</a:t>
            </a:r>
          </a:p>
        </p:txBody>
      </p: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3200400" y="4495800"/>
            <a:ext cx="275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Circuit Voltage gain</a:t>
            </a:r>
          </a:p>
        </p:txBody>
      </p:sp>
      <p:sp>
        <p:nvSpPr>
          <p:cNvPr id="45063" name="TextBox 9"/>
          <p:cNvSpPr txBox="1">
            <a:spLocks noChangeArrowheads="1"/>
          </p:cNvSpPr>
          <p:nvPr/>
        </p:nvSpPr>
        <p:spPr bwMode="auto">
          <a:xfrm>
            <a:off x="6096000" y="4495800"/>
            <a:ext cx="2836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Circuit Current gain</a:t>
            </a:r>
          </a:p>
        </p:txBody>
      </p:sp>
      <p:graphicFrame>
        <p:nvGraphicFramePr>
          <p:cNvPr id="45064" name="Object 6"/>
          <p:cNvGraphicFramePr>
            <a:graphicFrameLocks noChangeAspect="1"/>
          </p:cNvGraphicFramePr>
          <p:nvPr/>
        </p:nvGraphicFramePr>
        <p:xfrm>
          <a:off x="533400" y="4876800"/>
          <a:ext cx="7826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9" name="Equation" r:id="rId4" imgW="469900" imgH="228600" progId="Equation.DSMT4">
                  <p:embed/>
                </p:oleObj>
              </mc:Choice>
              <mc:Fallback>
                <p:oleObj name="Equation" r:id="rId4" imgW="4699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76800"/>
                        <a:ext cx="7826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5" name="TextBox 12"/>
          <p:cNvSpPr txBox="1">
            <a:spLocks noChangeArrowheads="1"/>
          </p:cNvSpPr>
          <p:nvPr/>
        </p:nvSpPr>
        <p:spPr bwMode="auto">
          <a:xfrm>
            <a:off x="1447800" y="4876800"/>
            <a:ext cx="631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</a:p>
        </p:txBody>
      </p:sp>
      <p:graphicFrame>
        <p:nvGraphicFramePr>
          <p:cNvPr id="45066" name="Object 6"/>
          <p:cNvGraphicFramePr>
            <a:graphicFrameLocks noChangeAspect="1"/>
          </p:cNvGraphicFramePr>
          <p:nvPr/>
        </p:nvGraphicFramePr>
        <p:xfrm>
          <a:off x="3657600" y="4789488"/>
          <a:ext cx="11207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0" name="Equation" r:id="rId6" imgW="672808" imgH="431613" progId="Equation.DSMT4">
                  <p:embed/>
                </p:oleObj>
              </mc:Choice>
              <mc:Fallback>
                <p:oleObj name="Equation" r:id="rId6" imgW="672808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789488"/>
                        <a:ext cx="112077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7" name="TextBox 14"/>
          <p:cNvSpPr txBox="1">
            <a:spLocks noChangeArrowheads="1"/>
          </p:cNvSpPr>
          <p:nvPr/>
        </p:nvSpPr>
        <p:spPr bwMode="auto">
          <a:xfrm>
            <a:off x="4876800" y="4941888"/>
            <a:ext cx="592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</a:p>
        </p:txBody>
      </p:sp>
      <p:sp>
        <p:nvSpPr>
          <p:cNvPr id="45068" name="TextBox 15"/>
          <p:cNvSpPr txBox="1">
            <a:spLocks noChangeArrowheads="1"/>
          </p:cNvSpPr>
          <p:nvPr/>
        </p:nvSpPr>
        <p:spPr bwMode="auto">
          <a:xfrm>
            <a:off x="7772400" y="5181600"/>
            <a:ext cx="608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</a:t>
            </a:r>
          </a:p>
        </p:txBody>
      </p:sp>
      <p:graphicFrame>
        <p:nvGraphicFramePr>
          <p:cNvPr id="45069" name="Object 6"/>
          <p:cNvGraphicFramePr>
            <a:graphicFrameLocks noChangeAspect="1"/>
          </p:cNvGraphicFramePr>
          <p:nvPr/>
        </p:nvGraphicFramePr>
        <p:xfrm>
          <a:off x="6781800" y="5029200"/>
          <a:ext cx="6985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1" name="Equation" r:id="rId8" imgW="418918" imgH="431613" progId="Equation.DSMT4">
                  <p:embed/>
                </p:oleObj>
              </mc:Choice>
              <mc:Fallback>
                <p:oleObj name="Equation" r:id="rId8" imgW="418918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029200"/>
                        <a:ext cx="6985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0" name="TextBox 18"/>
          <p:cNvSpPr txBox="1">
            <a:spLocks noChangeArrowheads="1"/>
          </p:cNvSpPr>
          <p:nvPr/>
        </p:nvSpPr>
        <p:spPr bwMode="auto">
          <a:xfrm>
            <a:off x="3429000" y="5551488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Non-inverting version of common emitter.</a:t>
            </a:r>
          </a:p>
        </p:txBody>
      </p:sp>
      <p:sp>
        <p:nvSpPr>
          <p:cNvPr id="45071" name="TextBox 20"/>
          <p:cNvSpPr txBox="1">
            <a:spLocks noChangeArrowheads="1"/>
          </p:cNvSpPr>
          <p:nvPr/>
        </p:nvSpPr>
        <p:spPr bwMode="auto">
          <a:xfrm>
            <a:off x="457200" y="5497513"/>
            <a:ext cx="193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resistance</a:t>
            </a:r>
          </a:p>
        </p:txBody>
      </p:sp>
      <p:graphicFrame>
        <p:nvGraphicFramePr>
          <p:cNvPr id="45072" name="Object 6"/>
          <p:cNvGraphicFramePr>
            <a:graphicFrameLocks noChangeAspect="1"/>
          </p:cNvGraphicFramePr>
          <p:nvPr/>
        </p:nvGraphicFramePr>
        <p:xfrm>
          <a:off x="536575" y="5791200"/>
          <a:ext cx="9302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2" name="Equation" r:id="rId10" imgW="558800" imgH="228600" progId="Equation.DSMT4">
                  <p:embed/>
                </p:oleObj>
              </mc:Choice>
              <mc:Fallback>
                <p:oleObj name="Equation" r:id="rId10" imgW="5588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5791200"/>
                        <a:ext cx="9302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3" name="TextBox 22"/>
          <p:cNvSpPr txBox="1">
            <a:spLocks noChangeArrowheads="1"/>
          </p:cNvSpPr>
          <p:nvPr/>
        </p:nvSpPr>
        <p:spPr bwMode="auto">
          <a:xfrm>
            <a:off x="1524000" y="5791200"/>
            <a:ext cx="59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</a:p>
        </p:txBody>
      </p:sp>
      <p:sp>
        <p:nvSpPr>
          <p:cNvPr id="45074" name="TextBox 23"/>
          <p:cNvSpPr txBox="1">
            <a:spLocks noChangeArrowheads="1"/>
          </p:cNvSpPr>
          <p:nvPr/>
        </p:nvSpPr>
        <p:spPr bwMode="auto">
          <a:xfrm>
            <a:off x="5257800" y="61722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for unity gain current buffer.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sedr42021_056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7115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sedr42021_056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368458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 descr="sedr42021_056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3592513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228600" y="5943600"/>
            <a:ext cx="8763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>
                <a:latin typeface="Times New Roman" panose="02020603050405020304" pitchFamily="18" charset="0"/>
              </a:rPr>
              <a:t>Figure 5.63</a:t>
            </a:r>
            <a:r>
              <a:rPr lang="en-US" altLang="en-US" sz="1100" b="0">
                <a:latin typeface="Times New Roman" panose="02020603050405020304" pitchFamily="18" charset="0"/>
              </a:rPr>
              <a:t>  </a:t>
            </a:r>
            <a:r>
              <a:rPr lang="en-US" altLang="en-US" sz="1100">
                <a:latin typeface="Times New Roman" panose="02020603050405020304" pitchFamily="18" charset="0"/>
              </a:rPr>
              <a:t>(a) </a:t>
            </a:r>
            <a:r>
              <a:rPr lang="en-US" altLang="en-US" sz="1100" b="0">
                <a:latin typeface="Times New Roman" panose="02020603050405020304" pitchFamily="18" charset="0"/>
              </a:rPr>
              <a:t>An emitter-follower circuit based on the structure of Fig. 5.59. </a:t>
            </a:r>
            <a:r>
              <a:rPr lang="en-US" altLang="en-US" sz="1100">
                <a:latin typeface="Times New Roman" panose="02020603050405020304" pitchFamily="18" charset="0"/>
              </a:rPr>
              <a:t>(b)</a:t>
            </a:r>
            <a:r>
              <a:rPr lang="en-US" altLang="en-US" sz="1100" b="0">
                <a:latin typeface="Times New Roman" panose="02020603050405020304" pitchFamily="18" charset="0"/>
              </a:rPr>
              <a:t> Small-signal equivalent circuit of the emitter follower with the transistor replaced by its T model augmented with </a:t>
            </a:r>
            <a:r>
              <a:rPr lang="en-US" altLang="en-US" sz="1100" b="0" i="1">
                <a:latin typeface="Times New Roman" panose="02020603050405020304" pitchFamily="18" charset="0"/>
              </a:rPr>
              <a:t>r</a:t>
            </a:r>
            <a:r>
              <a:rPr lang="en-US" altLang="en-US" sz="1100" b="0" i="1" baseline="-25000">
                <a:latin typeface="Times New Roman" panose="02020603050405020304" pitchFamily="18" charset="0"/>
              </a:rPr>
              <a:t>o</a:t>
            </a:r>
            <a:r>
              <a:rPr lang="en-US" altLang="en-US" sz="1100" b="0">
                <a:latin typeface="Times New Roman" panose="02020603050405020304" pitchFamily="18" charset="0"/>
              </a:rPr>
              <a:t>. </a:t>
            </a:r>
            <a:r>
              <a:rPr lang="en-US" altLang="en-US" sz="1100">
                <a:latin typeface="Times New Roman" panose="02020603050405020304" pitchFamily="18" charset="0"/>
              </a:rPr>
              <a:t>(c)</a:t>
            </a:r>
            <a:r>
              <a:rPr lang="en-US" altLang="en-US" sz="1100" b="0">
                <a:latin typeface="Times New Roman" panose="02020603050405020304" pitchFamily="18" charset="0"/>
              </a:rPr>
              <a:t> The circuit in (b) redrawn to emphasize that </a:t>
            </a:r>
            <a:r>
              <a:rPr lang="en-US" altLang="en-US" sz="1100" b="0" i="1">
                <a:latin typeface="Times New Roman" panose="02020603050405020304" pitchFamily="18" charset="0"/>
              </a:rPr>
              <a:t>r</a:t>
            </a:r>
            <a:r>
              <a:rPr lang="en-US" altLang="en-US" sz="1100" b="0" i="1" baseline="-25000">
                <a:latin typeface="Times New Roman" panose="02020603050405020304" pitchFamily="18" charset="0"/>
              </a:rPr>
              <a:t>o</a:t>
            </a:r>
            <a:r>
              <a:rPr lang="en-US" altLang="en-US" sz="1100" b="0">
                <a:latin typeface="Times New Roman" panose="02020603050405020304" pitchFamily="18" charset="0"/>
              </a:rPr>
              <a:t> is in parallel with </a:t>
            </a:r>
            <a:r>
              <a:rPr lang="en-US" altLang="en-US" sz="1100" b="0" i="1">
                <a:latin typeface="Times New Roman" panose="02020603050405020304" pitchFamily="18" charset="0"/>
              </a:rPr>
              <a:t>R</a:t>
            </a:r>
            <a:r>
              <a:rPr lang="en-US" altLang="en-US" sz="1100" b="0" i="1" baseline="-25000">
                <a:latin typeface="Times New Roman" panose="02020603050405020304" pitchFamily="18" charset="0"/>
              </a:rPr>
              <a:t>L</a:t>
            </a:r>
            <a:r>
              <a:rPr lang="en-US" altLang="en-US" sz="1100" b="0">
                <a:latin typeface="Times New Roman" panose="02020603050405020304" pitchFamily="18" charset="0"/>
              </a:rPr>
              <a:t>. This simplifies the analysis considerably.</a:t>
            </a:r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3352800" y="228600"/>
            <a:ext cx="222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Common Collector</a:t>
            </a:r>
            <a:endParaRPr lang="en-US" altLang="en-US" sz="1800" baseline="-25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sedr42021_056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39624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5257800" y="609600"/>
            <a:ext cx="1763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resistance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391400" y="1143000"/>
            <a:ext cx="59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5486400" y="2133600"/>
            <a:ext cx="193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resistance</a:t>
            </a:r>
          </a:p>
        </p:txBody>
      </p:sp>
      <p:sp>
        <p:nvSpPr>
          <p:cNvPr id="47112" name="TextBox 7"/>
          <p:cNvSpPr txBox="1">
            <a:spLocks noChangeArrowheads="1"/>
          </p:cNvSpPr>
          <p:nvPr/>
        </p:nvSpPr>
        <p:spPr bwMode="auto">
          <a:xfrm>
            <a:off x="7391400" y="2743200"/>
            <a:ext cx="631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</a:p>
        </p:txBody>
      </p:sp>
      <p:sp>
        <p:nvSpPr>
          <p:cNvPr id="47114" name="TextBox 9"/>
          <p:cNvSpPr txBox="1">
            <a:spLocks noChangeArrowheads="1"/>
          </p:cNvSpPr>
          <p:nvPr/>
        </p:nvSpPr>
        <p:spPr bwMode="auto">
          <a:xfrm>
            <a:off x="1371600" y="4191000"/>
            <a:ext cx="275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Circuit Voltage gain</a:t>
            </a:r>
          </a:p>
        </p:txBody>
      </p:sp>
      <p:sp>
        <p:nvSpPr>
          <p:cNvPr id="47116" name="TextBox 11"/>
          <p:cNvSpPr txBox="1">
            <a:spLocks noChangeArrowheads="1"/>
          </p:cNvSpPr>
          <p:nvPr/>
        </p:nvSpPr>
        <p:spPr bwMode="auto">
          <a:xfrm>
            <a:off x="3886200" y="4800600"/>
            <a:ext cx="719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~unity</a:t>
            </a:r>
          </a:p>
        </p:txBody>
      </p:sp>
      <p:sp>
        <p:nvSpPr>
          <p:cNvPr id="47117" name="TextBox 12"/>
          <p:cNvSpPr txBox="1">
            <a:spLocks noChangeArrowheads="1"/>
          </p:cNvSpPr>
          <p:nvPr/>
        </p:nvSpPr>
        <p:spPr bwMode="auto">
          <a:xfrm>
            <a:off x="5181600" y="4191000"/>
            <a:ext cx="1470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gain</a:t>
            </a:r>
          </a:p>
        </p:txBody>
      </p:sp>
      <p:sp>
        <p:nvSpPr>
          <p:cNvPr id="47118" name="TextBox 13"/>
          <p:cNvSpPr txBox="1">
            <a:spLocks noChangeArrowheads="1"/>
          </p:cNvSpPr>
          <p:nvPr/>
        </p:nvSpPr>
        <p:spPr bwMode="auto">
          <a:xfrm>
            <a:off x="7391400" y="4876800"/>
            <a:ext cx="59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</a:p>
        </p:txBody>
      </p:sp>
      <p:graphicFrame>
        <p:nvGraphicFramePr>
          <p:cNvPr id="47119" name="Object 6"/>
          <p:cNvGraphicFramePr>
            <a:graphicFrameLocks noChangeAspect="1"/>
          </p:cNvGraphicFramePr>
          <p:nvPr/>
        </p:nvGraphicFramePr>
        <p:xfrm>
          <a:off x="5232400" y="4724400"/>
          <a:ext cx="19685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Equation" r:id="rId4" imgW="1180588" imgH="431613" progId="Equation.DSMT4">
                  <p:embed/>
                </p:oleObj>
              </mc:Choice>
              <mc:Fallback>
                <p:oleObj name="Equation" r:id="rId4" imgW="1180588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724400"/>
                        <a:ext cx="19685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0" name="TextBox 15"/>
          <p:cNvSpPr txBox="1">
            <a:spLocks noChangeArrowheads="1"/>
          </p:cNvSpPr>
          <p:nvPr/>
        </p:nvSpPr>
        <p:spPr bwMode="auto">
          <a:xfrm>
            <a:off x="457200" y="58674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gain ~1 so emitter follows base input voltage (emitter follower)</a:t>
            </a:r>
          </a:p>
        </p:txBody>
      </p:sp>
      <p:sp>
        <p:nvSpPr>
          <p:cNvPr id="47121" name="TextBox 16"/>
          <p:cNvSpPr txBox="1">
            <a:spLocks noChangeArrowheads="1"/>
          </p:cNvSpPr>
          <p:nvPr/>
        </p:nvSpPr>
        <p:spPr bwMode="auto">
          <a:xfrm>
            <a:off x="4876800" y="58674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for amplifier output stage: large R</a:t>
            </a:r>
            <a:r>
              <a:rPr lang="en-US" altLang="en-US" sz="1800" b="0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18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small R</a:t>
            </a:r>
            <a:r>
              <a:rPr lang="en-US" altLang="en-US" sz="1800" b="0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altLang="en-US" sz="18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10431" y="1105816"/>
                <a:ext cx="1611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𝑖𝑏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431" y="1105816"/>
                <a:ext cx="1611082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26333" y="1634351"/>
                <a:ext cx="26505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333" y="1634351"/>
                <a:ext cx="2650534" cy="276999"/>
              </a:xfrm>
              <a:prstGeom prst="rect">
                <a:avLst/>
              </a:prstGeom>
              <a:blipFill>
                <a:blip r:embed="rId7"/>
                <a:stretch>
                  <a:fillRect l="-1609" r="-252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35389" y="2667000"/>
                <a:ext cx="244201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𝑠𝑖𝑔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389" y="2667000"/>
                <a:ext cx="2442015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7400" y="4621022"/>
                <a:ext cx="3179973" cy="925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𝑠𝑖𝑔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𝑠𝑖𝑔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+1)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00" y="4621022"/>
                <a:ext cx="3179973" cy="9258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49275" y="56832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Microelectronic Circuits, Sixth Edition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275" y="56832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 Sedra/Smith                       Copyright © 2010 by Oxford University Press, Inc.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63875" y="4984750"/>
            <a:ext cx="3190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Figure 6.2 </a:t>
            </a:r>
            <a:r>
              <a:rPr lang="en-US" altLang="en-US" sz="1000" b="0"/>
              <a:t>A simplified structure of the </a:t>
            </a:r>
            <a:r>
              <a:rPr lang="en-US" altLang="en-US" sz="1000" b="0" i="1"/>
              <a:t>pnp </a:t>
            </a:r>
            <a:r>
              <a:rPr lang="en-US" altLang="en-US" sz="1000" b="0"/>
              <a:t>transistor.</a:t>
            </a:r>
          </a:p>
        </p:txBody>
      </p:sp>
      <p:pic>
        <p:nvPicPr>
          <p:cNvPr id="7173" name="Picture 6" descr="se06F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8707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19125" y="507206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Microelectronic Circuits, Sixth Edition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6125" y="5072063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 Sedra/Smith                       Copyright © 2010 by Oxford University Press, Inc.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90925" y="4237038"/>
            <a:ext cx="2444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Figure 6.7 </a:t>
            </a:r>
            <a:r>
              <a:rPr lang="en-US" altLang="en-US" sz="1000" b="0"/>
              <a:t>Cross-section of an </a:t>
            </a:r>
            <a:r>
              <a:rPr lang="en-US" altLang="en-US" sz="1000" b="0" i="1"/>
              <a:t>npn </a:t>
            </a:r>
            <a:r>
              <a:rPr lang="en-US" altLang="en-US" sz="1000" b="0"/>
              <a:t>BJT.</a:t>
            </a:r>
          </a:p>
        </p:txBody>
      </p:sp>
      <p:pic>
        <p:nvPicPr>
          <p:cNvPr id="8197" name="Picture 6" descr="se06F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5038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Mul Kam 6-1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3246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Freeform 16"/>
          <p:cNvSpPr>
            <a:spLocks/>
          </p:cNvSpPr>
          <p:nvPr/>
        </p:nvSpPr>
        <p:spPr bwMode="auto">
          <a:xfrm>
            <a:off x="4305300" y="1981200"/>
            <a:ext cx="1460500" cy="1016000"/>
          </a:xfrm>
          <a:custGeom>
            <a:avLst/>
            <a:gdLst>
              <a:gd name="T0" fmla="*/ 2147483646 w 920"/>
              <a:gd name="T1" fmla="*/ 2147483646 h 640"/>
              <a:gd name="T2" fmla="*/ 2147483646 w 920"/>
              <a:gd name="T3" fmla="*/ 2147483646 h 640"/>
              <a:gd name="T4" fmla="*/ 2147483646 w 920"/>
              <a:gd name="T5" fmla="*/ 2147483646 h 640"/>
              <a:gd name="T6" fmla="*/ 2147483646 w 920"/>
              <a:gd name="T7" fmla="*/ 2147483646 h 640"/>
              <a:gd name="T8" fmla="*/ 2147483646 w 920"/>
              <a:gd name="T9" fmla="*/ 2147483646 h 640"/>
              <a:gd name="T10" fmla="*/ 2147483646 w 920"/>
              <a:gd name="T11" fmla="*/ 0 h 6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0"/>
              <a:gd name="T19" fmla="*/ 0 h 640"/>
              <a:gd name="T20" fmla="*/ 920 w 920"/>
              <a:gd name="T21" fmla="*/ 640 h 6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0" h="640">
                <a:moveTo>
                  <a:pt x="24" y="48"/>
                </a:moveTo>
                <a:cubicBezTo>
                  <a:pt x="12" y="148"/>
                  <a:pt x="0" y="248"/>
                  <a:pt x="24" y="336"/>
                </a:cubicBezTo>
                <a:cubicBezTo>
                  <a:pt x="48" y="424"/>
                  <a:pt x="56" y="528"/>
                  <a:pt x="168" y="576"/>
                </a:cubicBezTo>
                <a:cubicBezTo>
                  <a:pt x="280" y="624"/>
                  <a:pt x="576" y="640"/>
                  <a:pt x="696" y="624"/>
                </a:cubicBezTo>
                <a:cubicBezTo>
                  <a:pt x="816" y="608"/>
                  <a:pt x="856" y="584"/>
                  <a:pt x="888" y="480"/>
                </a:cubicBezTo>
                <a:cubicBezTo>
                  <a:pt x="920" y="376"/>
                  <a:pt x="888" y="80"/>
                  <a:pt x="888" y="0"/>
                </a:cubicBezTo>
              </a:path>
            </a:pathLst>
          </a:custGeom>
          <a:noFill/>
          <a:ln w="19050">
            <a:solidFill>
              <a:schemeClr val="hlink"/>
            </a:solidFill>
            <a:prstDash val="dash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17"/>
          <p:cNvSpPr>
            <a:spLocks noChangeShapeType="1"/>
          </p:cNvSpPr>
          <p:nvPr/>
        </p:nvSpPr>
        <p:spPr bwMode="auto">
          <a:xfrm>
            <a:off x="2133600" y="4495800"/>
            <a:ext cx="990600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Text Box 18"/>
          <p:cNvSpPr txBox="1">
            <a:spLocks noChangeArrowheads="1"/>
          </p:cNvSpPr>
          <p:nvPr/>
        </p:nvSpPr>
        <p:spPr bwMode="auto">
          <a:xfrm>
            <a:off x="3200400" y="4343400"/>
            <a:ext cx="4440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accent2"/>
                </a:solidFill>
              </a:rPr>
              <a:t>Direction of electron flow during forward-active biasing</a:t>
            </a:r>
          </a:p>
        </p:txBody>
      </p:sp>
    </p:spTree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44513" y="57991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Microelectronic Circuits, Sixth Edition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1513" y="579913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 Sedra/Smith                       Copyright © 2010 by Oxford University Press, Inc.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44513" y="5405438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Figure 6.3 </a:t>
            </a:r>
            <a:r>
              <a:rPr lang="en-US" altLang="en-US" sz="1000" b="0"/>
              <a:t>Current flow in an </a:t>
            </a:r>
            <a:r>
              <a:rPr lang="en-US" altLang="en-US" sz="1000" b="0" i="1"/>
              <a:t>npn </a:t>
            </a:r>
            <a:r>
              <a:rPr lang="en-US" altLang="en-US" sz="1000" b="0"/>
              <a:t>transistor biased to operate in the active mode. (Reverse current components due to drift of thermally generated minority carriers are not shown.)</a:t>
            </a:r>
          </a:p>
        </p:txBody>
      </p:sp>
      <p:pic>
        <p:nvPicPr>
          <p:cNvPr id="11269" name="Picture 6" descr="se06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33742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0198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Microelectronic Circuits, Sixth Edition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58928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 Sedra/Smith                       Copyright © 2010 by Oxford University Press, Inc.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217738" y="5514975"/>
            <a:ext cx="4708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Figure 6.10 </a:t>
            </a:r>
            <a:r>
              <a:rPr lang="en-US" altLang="en-US" sz="1000" b="0"/>
              <a:t>Current flow in a </a:t>
            </a:r>
            <a:r>
              <a:rPr lang="en-US" altLang="en-US" sz="1000" b="0" i="1"/>
              <a:t>pnp </a:t>
            </a:r>
            <a:r>
              <a:rPr lang="en-US" altLang="en-US" sz="1000" b="0"/>
              <a:t>transistor biased to operate in the active mode.</a:t>
            </a:r>
          </a:p>
        </p:txBody>
      </p:sp>
      <p:pic>
        <p:nvPicPr>
          <p:cNvPr id="12293" name="Picture 6" descr="se06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31075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838200" y="333375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/>
              <a:t>Circuit Symbols</a:t>
            </a:r>
          </a:p>
        </p:txBody>
      </p:sp>
      <p:grpSp>
        <p:nvGrpSpPr>
          <p:cNvPr id="13315" name="Group 13"/>
          <p:cNvGrpSpPr>
            <a:grpSpLocks/>
          </p:cNvGrpSpPr>
          <p:nvPr/>
        </p:nvGrpSpPr>
        <p:grpSpPr bwMode="auto">
          <a:xfrm>
            <a:off x="1219200" y="1371600"/>
            <a:ext cx="4038600" cy="3048000"/>
            <a:chOff x="1056" y="576"/>
            <a:chExt cx="2544" cy="1920"/>
          </a:xfrm>
        </p:grpSpPr>
        <p:grpSp>
          <p:nvGrpSpPr>
            <p:cNvPr id="13338" name="Group 9"/>
            <p:cNvGrpSpPr>
              <a:grpSpLocks/>
            </p:cNvGrpSpPr>
            <p:nvPr/>
          </p:nvGrpSpPr>
          <p:grpSpPr bwMode="auto">
            <a:xfrm>
              <a:off x="1056" y="720"/>
              <a:ext cx="2389" cy="1679"/>
              <a:chOff x="1740" y="960"/>
              <a:chExt cx="2389" cy="1679"/>
            </a:xfrm>
          </p:grpSpPr>
          <p:pic>
            <p:nvPicPr>
              <p:cNvPr id="13340" name="Picture 10" descr="sedr42021_0513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0" y="966"/>
                <a:ext cx="967" cy="1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1" name="Picture 11" descr="sedr42021_0513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960"/>
                <a:ext cx="961" cy="1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39" name="Rectangle 12"/>
            <p:cNvSpPr>
              <a:spLocks noChangeArrowheads="1"/>
            </p:cNvSpPr>
            <p:nvPr/>
          </p:nvSpPr>
          <p:spPr bwMode="auto">
            <a:xfrm>
              <a:off x="2400" y="576"/>
              <a:ext cx="1200" cy="1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13316" name="Picture 8" descr="sedr42021_05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8100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16"/>
          <p:cNvGrpSpPr>
            <a:grpSpLocks/>
          </p:cNvGrpSpPr>
          <p:nvPr/>
        </p:nvGrpSpPr>
        <p:grpSpPr bwMode="auto">
          <a:xfrm>
            <a:off x="3352800" y="1524000"/>
            <a:ext cx="3792538" cy="2819400"/>
            <a:chOff x="2592" y="1008"/>
            <a:chExt cx="2389" cy="1776"/>
          </a:xfrm>
        </p:grpSpPr>
        <p:grpSp>
          <p:nvGrpSpPr>
            <p:cNvPr id="13334" name="Group 3"/>
            <p:cNvGrpSpPr>
              <a:grpSpLocks/>
            </p:cNvGrpSpPr>
            <p:nvPr/>
          </p:nvGrpSpPr>
          <p:grpSpPr bwMode="auto">
            <a:xfrm>
              <a:off x="2592" y="1056"/>
              <a:ext cx="2389" cy="1679"/>
              <a:chOff x="1740" y="960"/>
              <a:chExt cx="2389" cy="1679"/>
            </a:xfrm>
          </p:grpSpPr>
          <p:pic>
            <p:nvPicPr>
              <p:cNvPr id="13336" name="Picture 4" descr="sedr42021_0513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0" y="966"/>
                <a:ext cx="967" cy="1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7" name="Picture 5" descr="sedr42021_0513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960"/>
                <a:ext cx="961" cy="1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35" name="Rectangle 14"/>
            <p:cNvSpPr>
              <a:spLocks noChangeArrowheads="1"/>
            </p:cNvSpPr>
            <p:nvPr/>
          </p:nvSpPr>
          <p:spPr bwMode="auto">
            <a:xfrm>
              <a:off x="2592" y="1008"/>
              <a:ext cx="1152" cy="1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13318" name="Picture 17" descr="sedr42021_05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87850"/>
            <a:ext cx="3733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733800" y="83820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accent2"/>
                </a:solidFill>
              </a:rPr>
              <a:t>The arrow is at the emitter, and it points to the n-type region.  In the npn, the emitter is n type; in the pnp, the base is n-type.</a:t>
            </a: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590800" y="1905000"/>
            <a:ext cx="1439863" cy="1538288"/>
            <a:chOff x="6096000" y="241300"/>
            <a:chExt cx="1440506" cy="1537732"/>
          </a:xfrm>
        </p:grpSpPr>
        <p:grpSp>
          <p:nvGrpSpPr>
            <p:cNvPr id="13321" name="Group 28"/>
            <p:cNvGrpSpPr>
              <a:grpSpLocks/>
            </p:cNvGrpSpPr>
            <p:nvPr/>
          </p:nvGrpSpPr>
          <p:grpSpPr bwMode="auto">
            <a:xfrm>
              <a:off x="6705600" y="381000"/>
              <a:ext cx="304800" cy="1295400"/>
              <a:chOff x="6629400" y="609600"/>
              <a:chExt cx="304800" cy="1295400"/>
            </a:xfrm>
          </p:grpSpPr>
          <p:sp>
            <p:nvSpPr>
              <p:cNvPr id="13331" name="Rectangle 27"/>
              <p:cNvSpPr>
                <a:spLocks noChangeArrowheads="1"/>
              </p:cNvSpPr>
              <p:nvPr/>
            </p:nvSpPr>
            <p:spPr bwMode="auto">
              <a:xfrm>
                <a:off x="6629400" y="609600"/>
                <a:ext cx="304800" cy="4572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  <p:sp>
            <p:nvSpPr>
              <p:cNvPr id="13332" name="Rectangle 28"/>
              <p:cNvSpPr>
                <a:spLocks noChangeArrowheads="1"/>
              </p:cNvSpPr>
              <p:nvPr/>
            </p:nvSpPr>
            <p:spPr bwMode="auto">
              <a:xfrm>
                <a:off x="6629400" y="1066800"/>
                <a:ext cx="304800" cy="3810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p</a:t>
                </a:r>
              </a:p>
            </p:txBody>
          </p:sp>
          <p:sp>
            <p:nvSpPr>
              <p:cNvPr id="13333" name="Rectangle 29"/>
              <p:cNvSpPr>
                <a:spLocks noChangeArrowheads="1"/>
              </p:cNvSpPr>
              <p:nvPr/>
            </p:nvSpPr>
            <p:spPr bwMode="auto">
              <a:xfrm>
                <a:off x="6629400" y="1447800"/>
                <a:ext cx="304800" cy="4572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</p:grpSp>
        <p:sp>
          <p:nvSpPr>
            <p:cNvPr id="13322" name="TextBox 18"/>
            <p:cNvSpPr txBox="1">
              <a:spLocks noChangeArrowheads="1"/>
            </p:cNvSpPr>
            <p:nvPr/>
          </p:nvSpPr>
          <p:spPr bwMode="auto">
            <a:xfrm>
              <a:off x="7010400" y="762000"/>
              <a:ext cx="5261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</a:t>
              </a:r>
              <a:r>
                <a:rPr lang="en-US" altLang="en-US" sz="1800" baseline="-25000"/>
                <a:t>CE</a:t>
              </a:r>
            </a:p>
          </p:txBody>
        </p:sp>
        <p:sp>
          <p:nvSpPr>
            <p:cNvPr id="13323" name="TextBox 19"/>
            <p:cNvSpPr txBox="1">
              <a:spLocks noChangeArrowheads="1"/>
            </p:cNvSpPr>
            <p:nvPr/>
          </p:nvSpPr>
          <p:spPr bwMode="auto">
            <a:xfrm>
              <a:off x="6096000" y="533400"/>
              <a:ext cx="5341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</a:t>
              </a:r>
              <a:r>
                <a:rPr lang="en-US" altLang="en-US" sz="1800" baseline="-25000"/>
                <a:t>CB</a:t>
              </a:r>
            </a:p>
          </p:txBody>
        </p:sp>
        <p:sp>
          <p:nvSpPr>
            <p:cNvPr id="13324" name="TextBox 20"/>
            <p:cNvSpPr txBox="1">
              <a:spLocks noChangeArrowheads="1"/>
            </p:cNvSpPr>
            <p:nvPr/>
          </p:nvSpPr>
          <p:spPr bwMode="auto">
            <a:xfrm>
              <a:off x="6096000" y="1143000"/>
              <a:ext cx="5261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</a:t>
              </a:r>
              <a:r>
                <a:rPr lang="en-US" altLang="en-US" sz="1800" baseline="-25000"/>
                <a:t>BE</a:t>
              </a:r>
            </a:p>
          </p:txBody>
        </p:sp>
        <p:sp>
          <p:nvSpPr>
            <p:cNvPr id="13325" name="TextBox 21"/>
            <p:cNvSpPr txBox="1">
              <a:spLocks noChangeArrowheads="1"/>
            </p:cNvSpPr>
            <p:nvPr/>
          </p:nvSpPr>
          <p:spPr bwMode="auto">
            <a:xfrm>
              <a:off x="7086600" y="304800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+</a:t>
              </a:r>
            </a:p>
          </p:txBody>
        </p:sp>
        <p:sp>
          <p:nvSpPr>
            <p:cNvPr id="13326" name="TextBox 22"/>
            <p:cNvSpPr txBox="1">
              <a:spLocks noChangeArrowheads="1"/>
            </p:cNvSpPr>
            <p:nvPr/>
          </p:nvSpPr>
          <p:spPr bwMode="auto">
            <a:xfrm>
              <a:off x="7115454" y="1295400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-</a:t>
              </a:r>
            </a:p>
          </p:txBody>
        </p:sp>
        <p:sp>
          <p:nvSpPr>
            <p:cNvPr id="13327" name="TextBox 23"/>
            <p:cNvSpPr txBox="1">
              <a:spLocks noChangeArrowheads="1"/>
            </p:cNvSpPr>
            <p:nvPr/>
          </p:nvSpPr>
          <p:spPr bwMode="auto">
            <a:xfrm>
              <a:off x="6311900" y="241300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+</a:t>
              </a:r>
            </a:p>
          </p:txBody>
        </p:sp>
        <p:sp>
          <p:nvSpPr>
            <p:cNvPr id="13328" name="TextBox 24"/>
            <p:cNvSpPr txBox="1">
              <a:spLocks noChangeArrowheads="1"/>
            </p:cNvSpPr>
            <p:nvPr/>
          </p:nvSpPr>
          <p:spPr bwMode="auto">
            <a:xfrm>
              <a:off x="6329690" y="774700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-</a:t>
              </a:r>
            </a:p>
          </p:txBody>
        </p:sp>
        <p:sp>
          <p:nvSpPr>
            <p:cNvPr id="13329" name="TextBox 25"/>
            <p:cNvSpPr txBox="1">
              <a:spLocks noChangeArrowheads="1"/>
            </p:cNvSpPr>
            <p:nvPr/>
          </p:nvSpPr>
          <p:spPr bwMode="auto">
            <a:xfrm>
              <a:off x="6310082" y="939800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+</a:t>
              </a:r>
            </a:p>
          </p:txBody>
        </p:sp>
        <p:sp>
          <p:nvSpPr>
            <p:cNvPr id="13330" name="TextBox 26"/>
            <p:cNvSpPr txBox="1">
              <a:spLocks noChangeArrowheads="1"/>
            </p:cNvSpPr>
            <p:nvPr/>
          </p:nvSpPr>
          <p:spPr bwMode="auto">
            <a:xfrm>
              <a:off x="6350000" y="1409700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ambley BJT Active Mode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2"/>
          <a:stretch>
            <a:fillRect/>
          </a:stretch>
        </p:blipFill>
        <p:spPr bwMode="auto">
          <a:xfrm>
            <a:off x="685800" y="1295400"/>
            <a:ext cx="7391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914400" y="6248400"/>
            <a:ext cx="2065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0">
                <a:solidFill>
                  <a:schemeClr val="accent2"/>
                </a:solidFill>
              </a:rPr>
              <a:t>Hambley 2ed., Prentice Hall 2000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17525" y="417513"/>
            <a:ext cx="450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accent2"/>
                </a:solidFill>
              </a:rPr>
              <a:t>DC (large signal) model for active region…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6590</TotalTime>
  <Words>1633</Words>
  <Application>Microsoft Office PowerPoint</Application>
  <PresentationFormat>On-screen Show (4:3)</PresentationFormat>
  <Paragraphs>207</Paragraphs>
  <Slides>28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Cambria Math</vt:lpstr>
      <vt:lpstr>New Baskerville</vt:lpstr>
      <vt:lpstr>Symbol</vt:lpstr>
      <vt:lpstr>Times New Roman</vt:lpstr>
      <vt:lpstr>Wingdings</vt:lpstr>
      <vt:lpstr>Default Design</vt:lpstr>
      <vt:lpstr>Equation</vt:lpstr>
      <vt:lpstr>ECE 3455: Electronics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Cullen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3455: Electronics</dc:title>
  <dc:creator>trombett</dc:creator>
  <cp:lastModifiedBy>Trombetta, Len</cp:lastModifiedBy>
  <cp:revision>150</cp:revision>
  <dcterms:created xsi:type="dcterms:W3CDTF">2007-01-17T14:48:12Z</dcterms:created>
  <dcterms:modified xsi:type="dcterms:W3CDTF">2020-04-26T18:48:17Z</dcterms:modified>
</cp:coreProperties>
</file>