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8" r:id="rId3"/>
    <p:sldId id="290" r:id="rId4"/>
    <p:sldId id="295" r:id="rId5"/>
    <p:sldId id="296" r:id="rId6"/>
    <p:sldId id="327" r:id="rId7"/>
    <p:sldId id="294" r:id="rId8"/>
    <p:sldId id="291" r:id="rId9"/>
    <p:sldId id="292" r:id="rId10"/>
    <p:sldId id="293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FF"/>
    <a:srgbClr val="FFFF99"/>
    <a:srgbClr val="FF00FF"/>
    <a:srgbClr val="0000CC"/>
    <a:srgbClr val="66FFFF"/>
    <a:srgbClr val="00FFFF"/>
    <a:srgbClr val="FFF0C5"/>
    <a:srgbClr val="FFEAAF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91" autoAdjust="0"/>
    <p:restoredTop sz="97494" autoAdjust="0"/>
  </p:normalViewPr>
  <p:slideViewPr>
    <p:cSldViewPr snapToGrid="0">
      <p:cViewPr>
        <p:scale>
          <a:sx n="70" d="100"/>
          <a:sy n="70" d="100"/>
        </p:scale>
        <p:origin x="-90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Calibri" pitchFamily="34" charset="0"/>
              </a:defRPr>
            </a:lvl1pPr>
          </a:lstStyle>
          <a:p>
            <a:fld id="{2A375401-1611-4C30-913C-0E02E329767E}" type="datetimeFigureOut">
              <a:rPr lang="en-US"/>
              <a:pPr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Calibri" pitchFamily="34" charset="0"/>
              </a:defRPr>
            </a:lvl1pPr>
          </a:lstStyle>
          <a:p>
            <a:fld id="{797FBFC1-83AF-4AF7-8DF9-D5870027C0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9FBE-CAA3-46D1-80EB-61FC61819FF2}" type="datetime1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1937" y="6492875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8AE101-5309-4E4F-BF1A-80705446FEC3}" type="datetime1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45457DB-A7B0-4E60-BEFD-118952530E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6/Optical-fibre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3303425" y="2343150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0" dirty="0">
                <a:latin typeface="Arial" pitchFamily="34" charset="0"/>
                <a:cs typeface="Arial" pitchFamily="34" charset="0"/>
              </a:rPr>
              <a:t>Prof. David R. Jackson</a:t>
            </a:r>
          </a:p>
          <a:p>
            <a:pPr algn="ctr" eaLnBrk="0" hangingPunct="0"/>
            <a:r>
              <a:rPr lang="en-US" sz="2000" b="0" dirty="0">
                <a:latin typeface="Arial" pitchFamily="34" charset="0"/>
                <a:cs typeface="Arial" pitchFamily="34" charset="0"/>
              </a:rPr>
              <a:t>Dept. of ECE</a:t>
            </a: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695824" y="3505200"/>
            <a:ext cx="26803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Notes 1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ECE 5317-6351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Microwave Engineering</a:t>
            </a:r>
          </a:p>
        </p:txBody>
      </p:sp>
      <p:sp>
        <p:nvSpPr>
          <p:cNvPr id="27652" name="Text Box 19"/>
          <p:cNvSpPr txBox="1">
            <a:spLocks noChangeArrowheads="1"/>
          </p:cNvSpPr>
          <p:nvPr/>
        </p:nvSpPr>
        <p:spPr bwMode="auto">
          <a:xfrm>
            <a:off x="3886200" y="1854200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latin typeface="Arial" pitchFamily="34" charset="0"/>
                <a:cs typeface="Arial" pitchFamily="34" charset="0"/>
              </a:rPr>
              <a:t>Fall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2019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4"/>
          <p:cNvSpPr>
            <a:spLocks noChangeArrowheads="1"/>
          </p:cNvSpPr>
          <p:nvPr/>
        </p:nvSpPr>
        <p:spPr bwMode="auto">
          <a:xfrm>
            <a:off x="3409950" y="4019550"/>
            <a:ext cx="527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Waveguiding Systems</a:t>
            </a:r>
          </a:p>
        </p:txBody>
      </p:sp>
      <p:pic>
        <p:nvPicPr>
          <p:cNvPr id="27657" name="Picture 6" descr="0-R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5372100"/>
            <a:ext cx="15287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72" y="3310466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6350" y="5314950"/>
            <a:ext cx="155201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ber-opt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4701" y="4953000"/>
            <a:ext cx="1353864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791325" y="142101"/>
            <a:ext cx="21812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alibri" pitchFamily="34" charset="0"/>
              </a:rPr>
              <a:t>Adapted from notes by Prof. Jeffery T. Williams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90600" y="120501"/>
            <a:ext cx="71183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Fiber-Optic Guide (cont.)</a:t>
            </a:r>
          </a:p>
        </p:txBody>
      </p:sp>
      <p:pic>
        <p:nvPicPr>
          <p:cNvPr id="3584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63" y="3019425"/>
            <a:ext cx="403383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630488" y="6354763"/>
            <a:ext cx="375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kern="0" dirty="0">
                <a:solidFill>
                  <a:sysClr val="windowText" lastClr="000000"/>
                </a:solidFill>
                <a:latin typeface="+mn-lt"/>
              </a:rPr>
              <a:t>http://en.wikipedia.org/wiki/Optical_fiber</a:t>
            </a:r>
          </a:p>
        </p:txBody>
      </p:sp>
      <p:pic>
        <p:nvPicPr>
          <p:cNvPr id="35847" name="Picture 12" descr="File:Optical-fibre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1450" y="846138"/>
            <a:ext cx="574833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981289" y="2873438"/>
            <a:ext cx="1640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Higher index core region</a:t>
            </a: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1422400" y="1733550"/>
            <a:ext cx="1206500" cy="35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 flipH="1">
            <a:off x="1485900" y="2279650"/>
            <a:ext cx="11684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450778" y="2327568"/>
            <a:ext cx="1425035" cy="688764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433124" y="1059851"/>
            <a:ext cx="21082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Multi-mode </a:t>
            </a:r>
            <a:r>
              <a:rPr lang="en-US" sz="20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000" b="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iber</a:t>
            </a:r>
            <a:endParaRPr lang="en-US" sz="2000" b="0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019175" y="1381125"/>
            <a:ext cx="6889750" cy="83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waveguiding structure</a:t>
            </a:r>
            <a:r>
              <a:rPr lang="en-US" sz="24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is one that carries a signal (or power) from one point to another. </a:t>
            </a:r>
          </a:p>
        </p:txBody>
      </p: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914400" y="2667000"/>
            <a:ext cx="443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There are three common types: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630488" y="3208338"/>
            <a:ext cx="24749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Transmission lines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Fiber-optic guides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Waveguides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42360" y="222139"/>
            <a:ext cx="7118350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Waveguiding Structures</a:t>
            </a:r>
          </a:p>
        </p:txBody>
      </p:sp>
      <p:sp>
        <p:nvSpPr>
          <p:cNvPr id="28677" name="TextBox 16"/>
          <p:cNvSpPr txBox="1">
            <a:spLocks noChangeArrowheads="1"/>
          </p:cNvSpPr>
          <p:nvPr/>
        </p:nvSpPr>
        <p:spPr bwMode="auto">
          <a:xfrm>
            <a:off x="438151" y="5181600"/>
            <a:ext cx="827722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</a:t>
            </a:r>
            <a:endParaRPr lang="en-US" sz="1600" b="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alternative to 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using waveguiding 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structures is wireless transmission using antennas. </a:t>
            </a:r>
            <a:endParaRPr lang="en-US" sz="1600" b="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0" dirty="0" smtClean="0">
                <a:latin typeface="Arial" pitchFamily="34" charset="0"/>
                <a:cs typeface="Arial" pitchFamily="34" charset="0"/>
              </a:rPr>
              <a:t>(Wireless systems are discussed 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later. Antennas are discussed in ECE 5318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.)  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1183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Transmission Line</a:t>
            </a:r>
          </a:p>
        </p:txBody>
      </p:sp>
      <p:pic>
        <p:nvPicPr>
          <p:cNvPr id="29698" name="Picture 8" descr="CO105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438" y="3863975"/>
            <a:ext cx="3021012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0-R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8925" y="4433888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304800" y="1752600"/>
            <a:ext cx="7728398" cy="2262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US" b="0" dirty="0">
                <a:latin typeface="Arial" pitchFamily="34" charset="0"/>
                <a:cs typeface="Arial" pitchFamily="34" charset="0"/>
              </a:rPr>
              <a:t> Has two conductors running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parallel (one can be inside the other)</a:t>
            </a:r>
            <a:endParaRPr lang="en-US" b="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US" b="0" dirty="0">
                <a:latin typeface="Arial" pitchFamily="34" charset="0"/>
                <a:cs typeface="Arial" pitchFamily="34" charset="0"/>
              </a:rPr>
              <a:t> Can propagate a signal at any frequency (in theory)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US" b="0" dirty="0">
                <a:latin typeface="Arial" pitchFamily="34" charset="0"/>
                <a:cs typeface="Arial" pitchFamily="34" charset="0"/>
              </a:rPr>
              <a:t> Becomes lossy at high frequency 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US" b="0" dirty="0">
                <a:latin typeface="Arial" pitchFamily="34" charset="0"/>
                <a:cs typeface="Arial" pitchFamily="34" charset="0"/>
              </a:rPr>
              <a:t> Can handle low or moderate amounts of power 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US" b="0" dirty="0">
                <a:latin typeface="Arial" pitchFamily="34" charset="0"/>
                <a:cs typeface="Arial" pitchFamily="34" charset="0"/>
              </a:rPr>
              <a:t> Does not have signal distortion, unless there is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loss (but there always is)</a:t>
            </a:r>
            <a:endParaRPr lang="en-US" b="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US" b="0" dirty="0">
                <a:latin typeface="Arial" pitchFamily="34" charset="0"/>
                <a:cs typeface="Arial" pitchFamily="34" charset="0"/>
              </a:rPr>
              <a:t> May or may not be immune to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interference (shielding property)</a:t>
            </a:r>
            <a:endParaRPr lang="en-US" b="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US" b="0" dirty="0">
                <a:latin typeface="Arial" pitchFamily="34" charset="0"/>
                <a:cs typeface="Arial" pitchFamily="34" charset="0"/>
              </a:rPr>
              <a:t> Does not have 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0" i="1" baseline="-250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0" i="1" baseline="-250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components of the fields (TEM</a:t>
            </a:r>
            <a:r>
              <a:rPr lang="en-US" b="0" i="1" baseline="-250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29701" name="Text Box 13"/>
          <p:cNvSpPr txBox="1">
            <a:spLocks noChangeArrowheads="1"/>
          </p:cNvSpPr>
          <p:nvPr/>
        </p:nvSpPr>
        <p:spPr bwMode="auto">
          <a:xfrm>
            <a:off x="609600" y="1143000"/>
            <a:ext cx="157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Properties</a:t>
            </a:r>
          </a:p>
        </p:txBody>
      </p:sp>
      <p:sp>
        <p:nvSpPr>
          <p:cNvPr id="29702" name="Text Box 13"/>
          <p:cNvSpPr txBox="1">
            <a:spLocks noChangeArrowheads="1"/>
          </p:cNvSpPr>
          <p:nvPr/>
        </p:nvSpPr>
        <p:spPr bwMode="auto">
          <a:xfrm>
            <a:off x="1406525" y="5924550"/>
            <a:ext cx="2274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Coaxial cable (coax)</a:t>
            </a:r>
          </a:p>
        </p:txBody>
      </p:sp>
      <p:sp>
        <p:nvSpPr>
          <p:cNvPr id="29703" name="Text Box 13"/>
          <p:cNvSpPr txBox="1">
            <a:spLocks noChangeArrowheads="1"/>
          </p:cNvSpPr>
          <p:nvPr/>
        </p:nvSpPr>
        <p:spPr bwMode="auto">
          <a:xfrm>
            <a:off x="4800600" y="5634038"/>
            <a:ext cx="3733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Twin lead</a:t>
            </a:r>
          </a:p>
          <a:p>
            <a:pPr algn="ctr"/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(shown connected to a 4:1 impedance-transforming </a:t>
            </a:r>
            <a:r>
              <a:rPr lang="en-US" b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balun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1183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Transmission Line (cont.)</a:t>
            </a:r>
          </a:p>
        </p:txBody>
      </p:sp>
      <p:sp>
        <p:nvSpPr>
          <p:cNvPr id="30722" name="Text Box 13"/>
          <p:cNvSpPr txBox="1">
            <a:spLocks noChangeArrowheads="1"/>
          </p:cNvSpPr>
          <p:nvPr/>
        </p:nvSpPr>
        <p:spPr bwMode="auto">
          <a:xfrm>
            <a:off x="3833517" y="4057650"/>
            <a:ext cx="15055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 5 cable</a:t>
            </a:r>
          </a:p>
          <a:p>
            <a:pPr algn="ctr"/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(twisted pair)</a:t>
            </a:r>
          </a:p>
        </p:txBody>
      </p:sp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3" y="1828800"/>
            <a:ext cx="3189287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3050" y="1152525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11"/>
          <p:cNvSpPr txBox="1">
            <a:spLocks noChangeArrowheads="1"/>
          </p:cNvSpPr>
          <p:nvPr/>
        </p:nvSpPr>
        <p:spPr bwMode="auto">
          <a:xfrm>
            <a:off x="838200" y="53340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The two wires of the transmission line are twisted to reduce interference and radiation from discontinuities.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1183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Transmission Line (cont.)</a:t>
            </a:r>
          </a:p>
        </p:txBody>
      </p:sp>
      <p:sp>
        <p:nvSpPr>
          <p:cNvPr id="31748" name="Text Box 13"/>
          <p:cNvSpPr txBox="1">
            <a:spLocks noChangeArrowheads="1"/>
          </p:cNvSpPr>
          <p:nvPr/>
        </p:nvSpPr>
        <p:spPr bwMode="auto">
          <a:xfrm>
            <a:off x="420688" y="1092200"/>
            <a:ext cx="8202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Transmission lines commonly met on </a:t>
            </a:r>
            <a:r>
              <a:rPr lang="en-US" sz="2400" b="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printed-circuit boards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533400" y="2046287"/>
            <a:ext cx="3763963" cy="1680608"/>
            <a:chOff x="533400" y="2046287"/>
            <a:chExt cx="3763963" cy="1680608"/>
          </a:xfrm>
        </p:grpSpPr>
        <p:sp>
          <p:nvSpPr>
            <p:cNvPr id="29" name="Rectangle 87"/>
            <p:cNvSpPr>
              <a:spLocks noChangeArrowheads="1"/>
            </p:cNvSpPr>
            <p:nvPr/>
          </p:nvSpPr>
          <p:spPr bwMode="auto">
            <a:xfrm>
              <a:off x="533400" y="3063875"/>
              <a:ext cx="3251200" cy="7620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Rectangle 88"/>
            <p:cNvSpPr>
              <a:spLocks noChangeArrowheads="1"/>
            </p:cNvSpPr>
            <p:nvPr/>
          </p:nvSpPr>
          <p:spPr bwMode="auto">
            <a:xfrm>
              <a:off x="546100" y="2619375"/>
              <a:ext cx="3238500" cy="44450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Rectangle 89"/>
            <p:cNvSpPr>
              <a:spLocks noChangeArrowheads="1"/>
            </p:cNvSpPr>
            <p:nvPr/>
          </p:nvSpPr>
          <p:spPr bwMode="auto">
            <a:xfrm>
              <a:off x="1587500" y="2555875"/>
              <a:ext cx="1117600" cy="6350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Text Box 101"/>
            <p:cNvSpPr txBox="1">
              <a:spLocks noChangeArrowheads="1"/>
            </p:cNvSpPr>
            <p:nvPr/>
          </p:nvSpPr>
          <p:spPr bwMode="auto">
            <a:xfrm>
              <a:off x="1584325" y="3357563"/>
              <a:ext cx="1184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kern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b="0" kern="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icrostrip</a:t>
              </a:r>
              <a:endParaRPr lang="en-US" b="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 rot="5400000">
              <a:off x="3704432" y="2855119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 bwMode="auto">
            <a:xfrm>
              <a:off x="1604963" y="2401888"/>
              <a:ext cx="1095375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6" name="Object 55"/>
            <p:cNvGraphicFramePr>
              <a:graphicFrameLocks noChangeAspect="1"/>
            </p:cNvGraphicFramePr>
            <p:nvPr/>
          </p:nvGraphicFramePr>
          <p:xfrm>
            <a:off x="2041525" y="2046287"/>
            <a:ext cx="292100" cy="265545"/>
          </p:xfrm>
          <a:graphic>
            <a:graphicData uri="http://schemas.openxmlformats.org/presentationml/2006/ole">
              <p:oleObj spid="_x0000_s1026" name="Equation" r:id="rId3" imgW="139680" imgH="126720" progId="Equation.DSMT4">
                <p:embed/>
              </p:oleObj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4059238" y="2695575"/>
            <a:ext cx="238125" cy="319088"/>
          </p:xfrm>
          <a:graphic>
            <a:graphicData uri="http://schemas.openxmlformats.org/presentationml/2006/ole">
              <p:oleObj spid="_x0000_s1031" name="Equation" r:id="rId4" imgW="114120" imgH="152280" progId="Equation.DSMT4">
                <p:embed/>
              </p:oleObj>
            </a:graphicData>
          </a:graphic>
        </p:graphicFrame>
        <p:graphicFrame>
          <p:nvGraphicFramePr>
            <p:cNvPr id="1035" name="Object 11"/>
            <p:cNvGraphicFramePr>
              <a:graphicFrameLocks noChangeAspect="1"/>
            </p:cNvGraphicFramePr>
            <p:nvPr/>
          </p:nvGraphicFramePr>
          <p:xfrm>
            <a:off x="869950" y="2628900"/>
            <a:ext cx="292100" cy="396875"/>
          </p:xfrm>
          <a:graphic>
            <a:graphicData uri="http://schemas.openxmlformats.org/presentationml/2006/ole">
              <p:oleObj spid="_x0000_s1035" name="Equation" r:id="rId5" imgW="139680" imgH="190440" progId="Equation.DSMT4">
                <p:embed/>
              </p:oleObj>
            </a:graphicData>
          </a:graphic>
        </p:graphicFrame>
      </p:grpSp>
      <p:grpSp>
        <p:nvGrpSpPr>
          <p:cNvPr id="72" name="Group 71"/>
          <p:cNvGrpSpPr/>
          <p:nvPr/>
        </p:nvGrpSpPr>
        <p:grpSpPr>
          <a:xfrm>
            <a:off x="5064125" y="2036763"/>
            <a:ext cx="3271838" cy="1715532"/>
            <a:chOff x="5064125" y="2036763"/>
            <a:chExt cx="3271838" cy="1715532"/>
          </a:xfrm>
        </p:grpSpPr>
        <p:sp>
          <p:nvSpPr>
            <p:cNvPr id="65" name="Line 18"/>
            <p:cNvSpPr>
              <a:spLocks noChangeShapeType="1"/>
            </p:cNvSpPr>
            <p:nvPr/>
          </p:nvSpPr>
          <p:spPr bwMode="auto">
            <a:xfrm>
              <a:off x="7697788" y="2471738"/>
              <a:ext cx="0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i="1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37"/>
            <p:cNvSpPr>
              <a:spLocks noChangeArrowheads="1"/>
            </p:cNvSpPr>
            <p:nvPr/>
          </p:nvSpPr>
          <p:spPr bwMode="auto">
            <a:xfrm>
              <a:off x="5064125" y="2036763"/>
              <a:ext cx="2741613" cy="1066801"/>
            </a:xfrm>
            <a:prstGeom prst="rect">
              <a:avLst/>
            </a:prstGeom>
            <a:solidFill>
              <a:srgbClr val="B2B2B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31779" name="Line 44"/>
            <p:cNvSpPr>
              <a:spLocks noChangeShapeType="1"/>
            </p:cNvSpPr>
            <p:nvPr/>
          </p:nvSpPr>
          <p:spPr bwMode="auto">
            <a:xfrm>
              <a:off x="5064125" y="2057401"/>
              <a:ext cx="2741120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6172200" y="2570163"/>
              <a:ext cx="533400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75" name="Line 31"/>
            <p:cNvSpPr>
              <a:spLocks noChangeShapeType="1"/>
            </p:cNvSpPr>
            <p:nvPr/>
          </p:nvSpPr>
          <p:spPr bwMode="auto">
            <a:xfrm>
              <a:off x="6773863" y="2798763"/>
              <a:ext cx="3048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76" name="Line 32"/>
            <p:cNvSpPr>
              <a:spLocks noChangeShapeType="1"/>
            </p:cNvSpPr>
            <p:nvPr/>
          </p:nvSpPr>
          <p:spPr bwMode="auto">
            <a:xfrm flipH="1">
              <a:off x="5791200" y="2798763"/>
              <a:ext cx="3032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31784" name="Line 46"/>
            <p:cNvSpPr>
              <a:spLocks noChangeShapeType="1"/>
            </p:cNvSpPr>
            <p:nvPr/>
          </p:nvSpPr>
          <p:spPr bwMode="auto">
            <a:xfrm>
              <a:off x="5065713" y="3103612"/>
              <a:ext cx="2741120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 bwMode="auto">
            <a:xfrm rot="5400000">
              <a:off x="6019800" y="2798763"/>
              <a:ext cx="304800" cy="0"/>
            </a:xfrm>
            <a:prstGeom prst="line">
              <a:avLst/>
            </a:prstGeom>
            <a:ln w="12700">
              <a:solidFill>
                <a:srgbClr val="40008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rot="5400000">
              <a:off x="6553200" y="2809875"/>
              <a:ext cx="304800" cy="0"/>
            </a:xfrm>
            <a:prstGeom prst="line">
              <a:avLst/>
            </a:prstGeom>
            <a:ln w="12700">
              <a:solidFill>
                <a:srgbClr val="40008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 Box 101"/>
            <p:cNvSpPr txBox="1">
              <a:spLocks noChangeArrowheads="1"/>
            </p:cNvSpPr>
            <p:nvPr/>
          </p:nvSpPr>
          <p:spPr bwMode="auto">
            <a:xfrm>
              <a:off x="6000750" y="3382963"/>
              <a:ext cx="1018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kern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Stripline</a:t>
              </a:r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 rot="5400000">
              <a:off x="7469982" y="2586831"/>
              <a:ext cx="10795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6308725" y="2655888"/>
            <a:ext cx="292100" cy="265112"/>
          </p:xfrm>
          <a:graphic>
            <a:graphicData uri="http://schemas.openxmlformats.org/presentationml/2006/ole">
              <p:oleObj spid="_x0000_s1030" name="Equation" r:id="rId6" imgW="139680" imgH="126720" progId="Equation.DSMT4">
                <p:embed/>
              </p:oleObj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8097838" y="2409825"/>
            <a:ext cx="238125" cy="319088"/>
          </p:xfrm>
          <a:graphic>
            <a:graphicData uri="http://schemas.openxmlformats.org/presentationml/2006/ole">
              <p:oleObj spid="_x0000_s1032" name="Equation" r:id="rId7" imgW="114120" imgH="152280" progId="Equation.DSMT4">
                <p:embed/>
              </p:oleObj>
            </a:graphicData>
          </a:graphic>
        </p:graphicFrame>
        <p:graphicFrame>
          <p:nvGraphicFramePr>
            <p:cNvPr id="1036" name="Object 12"/>
            <p:cNvGraphicFramePr>
              <a:graphicFrameLocks noChangeAspect="1"/>
            </p:cNvGraphicFramePr>
            <p:nvPr/>
          </p:nvGraphicFramePr>
          <p:xfrm>
            <a:off x="5356225" y="2162175"/>
            <a:ext cx="292100" cy="396875"/>
          </p:xfrm>
          <a:graphic>
            <a:graphicData uri="http://schemas.openxmlformats.org/presentationml/2006/ole">
              <p:oleObj spid="_x0000_s1036" name="Equation" r:id="rId8" imgW="139680" imgH="190440" progId="Equation.DSMT4">
                <p:embed/>
              </p:oleObj>
            </a:graphicData>
          </a:graphic>
        </p:graphicFrame>
      </p:grpSp>
      <p:grpSp>
        <p:nvGrpSpPr>
          <p:cNvPr id="77" name="Group 76"/>
          <p:cNvGrpSpPr/>
          <p:nvPr/>
        </p:nvGrpSpPr>
        <p:grpSpPr>
          <a:xfrm>
            <a:off x="665163" y="4418013"/>
            <a:ext cx="3746500" cy="1747282"/>
            <a:chOff x="665163" y="4418013"/>
            <a:chExt cx="3746500" cy="1747282"/>
          </a:xfrm>
        </p:grpSpPr>
        <p:sp>
          <p:nvSpPr>
            <p:cNvPr id="97" name="Rectangle 87"/>
            <p:cNvSpPr>
              <a:spLocks noChangeArrowheads="1"/>
            </p:cNvSpPr>
            <p:nvPr/>
          </p:nvSpPr>
          <p:spPr bwMode="auto">
            <a:xfrm>
              <a:off x="665163" y="5492750"/>
              <a:ext cx="3251200" cy="7620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8" name="Rectangle 88"/>
            <p:cNvSpPr>
              <a:spLocks noChangeArrowheads="1"/>
            </p:cNvSpPr>
            <p:nvPr/>
          </p:nvSpPr>
          <p:spPr bwMode="auto">
            <a:xfrm>
              <a:off x="677863" y="5048250"/>
              <a:ext cx="3238500" cy="44450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9" name="Rectangle 89"/>
            <p:cNvSpPr>
              <a:spLocks noChangeArrowheads="1"/>
            </p:cNvSpPr>
            <p:nvPr/>
          </p:nvSpPr>
          <p:spPr bwMode="auto">
            <a:xfrm>
              <a:off x="1719263" y="4975225"/>
              <a:ext cx="503237" cy="7302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0" name="Text Box 101"/>
            <p:cNvSpPr txBox="1">
              <a:spLocks noChangeArrowheads="1"/>
            </p:cNvSpPr>
            <p:nvPr/>
          </p:nvSpPr>
          <p:spPr bwMode="auto">
            <a:xfrm>
              <a:off x="1482725" y="5795963"/>
              <a:ext cx="17363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Coplanar strips</a:t>
              </a:r>
              <a:endParaRPr lang="en-US" b="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 bwMode="auto">
            <a:xfrm rot="5400000">
              <a:off x="3836194" y="5282406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89"/>
            <p:cNvSpPr>
              <a:spLocks noChangeArrowheads="1"/>
            </p:cNvSpPr>
            <p:nvPr/>
          </p:nvSpPr>
          <p:spPr bwMode="auto">
            <a:xfrm>
              <a:off x="2381250" y="4979988"/>
              <a:ext cx="504825" cy="71437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 bwMode="auto">
            <a:xfrm flipV="1">
              <a:off x="1727200" y="4827588"/>
              <a:ext cx="463550" cy="317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 bwMode="auto">
            <a:xfrm flipV="1">
              <a:off x="2389188" y="4830763"/>
              <a:ext cx="463550" cy="317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1841500" y="4418013"/>
            <a:ext cx="292100" cy="265112"/>
          </p:xfrm>
          <a:graphic>
            <a:graphicData uri="http://schemas.openxmlformats.org/presentationml/2006/ole">
              <p:oleObj spid="_x0000_s1027" name="Equation" r:id="rId9" imgW="139680" imgH="126720" progId="Equation.DSMT4">
                <p:embed/>
              </p:oleObj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2498725" y="4427538"/>
            <a:ext cx="292100" cy="265112"/>
          </p:xfrm>
          <a:graphic>
            <a:graphicData uri="http://schemas.openxmlformats.org/presentationml/2006/ole">
              <p:oleObj spid="_x0000_s1028" name="Equation" r:id="rId10" imgW="139680" imgH="126720" progId="Equation.DSMT4">
                <p:embed/>
              </p:oleObj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4173538" y="5153025"/>
            <a:ext cx="238125" cy="319088"/>
          </p:xfrm>
          <a:graphic>
            <a:graphicData uri="http://schemas.openxmlformats.org/presentationml/2006/ole">
              <p:oleObj spid="_x0000_s1033" name="Equation" r:id="rId11" imgW="114120" imgH="152280" progId="Equation.DSMT4">
                <p:embed/>
              </p:oleObj>
            </a:graphicData>
          </a:graphic>
        </p:graphicFrame>
        <p:graphicFrame>
          <p:nvGraphicFramePr>
            <p:cNvPr id="1037" name="Object 13"/>
            <p:cNvGraphicFramePr>
              <a:graphicFrameLocks noChangeAspect="1"/>
            </p:cNvGraphicFramePr>
            <p:nvPr/>
          </p:nvGraphicFramePr>
          <p:xfrm>
            <a:off x="965200" y="5057775"/>
            <a:ext cx="292100" cy="396875"/>
          </p:xfrm>
          <a:graphic>
            <a:graphicData uri="http://schemas.openxmlformats.org/presentationml/2006/ole">
              <p:oleObj spid="_x0000_s1037" name="Equation" r:id="rId12" imgW="139680" imgH="190440" progId="Equation.DSMT4">
                <p:embed/>
              </p:oleObj>
            </a:graphicData>
          </a:graphic>
        </p:graphicFrame>
      </p:grpSp>
      <p:grpSp>
        <p:nvGrpSpPr>
          <p:cNvPr id="78" name="Group 77"/>
          <p:cNvGrpSpPr/>
          <p:nvPr/>
        </p:nvGrpSpPr>
        <p:grpSpPr>
          <a:xfrm>
            <a:off x="4838700" y="4503738"/>
            <a:ext cx="3735388" cy="1653619"/>
            <a:chOff x="4838700" y="4503738"/>
            <a:chExt cx="3735388" cy="1653619"/>
          </a:xfrm>
        </p:grpSpPr>
        <p:sp>
          <p:nvSpPr>
            <p:cNvPr id="112" name="Rectangle 87"/>
            <p:cNvSpPr>
              <a:spLocks noChangeArrowheads="1"/>
            </p:cNvSpPr>
            <p:nvPr/>
          </p:nvSpPr>
          <p:spPr bwMode="auto">
            <a:xfrm>
              <a:off x="4841875" y="5516562"/>
              <a:ext cx="3251200" cy="7620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3" name="Rectangle 88"/>
            <p:cNvSpPr>
              <a:spLocks noChangeArrowheads="1"/>
            </p:cNvSpPr>
            <p:nvPr/>
          </p:nvSpPr>
          <p:spPr bwMode="auto">
            <a:xfrm>
              <a:off x="4838700" y="5072062"/>
              <a:ext cx="3254376" cy="44450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4" name="Rectangle 89"/>
            <p:cNvSpPr>
              <a:spLocks noChangeArrowheads="1"/>
            </p:cNvSpPr>
            <p:nvPr/>
          </p:nvSpPr>
          <p:spPr bwMode="auto">
            <a:xfrm>
              <a:off x="4987925" y="5006974"/>
              <a:ext cx="1035050" cy="65088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5" name="Text Box 101"/>
            <p:cNvSpPr txBox="1">
              <a:spLocks noChangeArrowheads="1"/>
            </p:cNvSpPr>
            <p:nvPr/>
          </p:nvSpPr>
          <p:spPr bwMode="auto">
            <a:xfrm>
              <a:off x="5062538" y="5788025"/>
              <a:ext cx="30444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kern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Coplanar waveguide (CPW)</a:t>
              </a:r>
            </a:p>
          </p:txBody>
        </p:sp>
        <p:cxnSp>
          <p:nvCxnSpPr>
            <p:cNvPr id="116" name="Straight Arrow Connector 115"/>
            <p:cNvCxnSpPr/>
            <p:nvPr/>
          </p:nvCxnSpPr>
          <p:spPr bwMode="auto">
            <a:xfrm rot="5400000">
              <a:off x="8013700" y="5307012"/>
              <a:ext cx="455613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 bwMode="auto">
            <a:xfrm flipV="1">
              <a:off x="6264275" y="4854574"/>
              <a:ext cx="465138" cy="476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89"/>
            <p:cNvSpPr>
              <a:spLocks noChangeArrowheads="1"/>
            </p:cNvSpPr>
            <p:nvPr/>
          </p:nvSpPr>
          <p:spPr bwMode="auto">
            <a:xfrm>
              <a:off x="6242050" y="5006974"/>
              <a:ext cx="503238" cy="7302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" name="Rectangle 89"/>
            <p:cNvSpPr>
              <a:spLocks noChangeArrowheads="1"/>
            </p:cNvSpPr>
            <p:nvPr/>
          </p:nvSpPr>
          <p:spPr bwMode="auto">
            <a:xfrm>
              <a:off x="6945313" y="5005387"/>
              <a:ext cx="1035050" cy="65087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6394450" y="4503738"/>
            <a:ext cx="292100" cy="265112"/>
          </p:xfrm>
          <a:graphic>
            <a:graphicData uri="http://schemas.openxmlformats.org/presentationml/2006/ole">
              <p:oleObj spid="_x0000_s1029" name="Equation" r:id="rId13" imgW="139680" imgH="126720" progId="Equation.DSMT4">
                <p:embed/>
              </p:oleObj>
            </a:graphicData>
          </a:graphic>
        </p:graphicFrame>
        <p:graphicFrame>
          <p:nvGraphicFramePr>
            <p:cNvPr id="1034" name="Object 10"/>
            <p:cNvGraphicFramePr>
              <a:graphicFrameLocks noChangeAspect="1"/>
            </p:cNvGraphicFramePr>
            <p:nvPr/>
          </p:nvGraphicFramePr>
          <p:xfrm>
            <a:off x="8335963" y="5143500"/>
            <a:ext cx="238125" cy="319088"/>
          </p:xfrm>
          <a:graphic>
            <a:graphicData uri="http://schemas.openxmlformats.org/presentationml/2006/ole">
              <p:oleObj spid="_x0000_s1034" name="Equation" r:id="rId14" imgW="114120" imgH="152280" progId="Equation.DSMT4">
                <p:embed/>
              </p:oleObj>
            </a:graphicData>
          </a:graphic>
        </p:graphicFrame>
        <p:graphicFrame>
          <p:nvGraphicFramePr>
            <p:cNvPr id="1038" name="Object 14"/>
            <p:cNvGraphicFramePr>
              <a:graphicFrameLocks noChangeAspect="1"/>
            </p:cNvGraphicFramePr>
            <p:nvPr/>
          </p:nvGraphicFramePr>
          <p:xfrm>
            <a:off x="5270500" y="5086350"/>
            <a:ext cx="292100" cy="396875"/>
          </p:xfrm>
          <a:graphic>
            <a:graphicData uri="http://schemas.openxmlformats.org/presentationml/2006/ole">
              <p:oleObj spid="_x0000_s1038" name="Equation" r:id="rId15" imgW="139680" imgH="190440" progId="Equation.DSMT4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1183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Transmission Line (cont.)</a:t>
            </a:r>
          </a:p>
        </p:txBody>
      </p:sp>
      <p:sp>
        <p:nvSpPr>
          <p:cNvPr id="32770" name="Text Box 13"/>
          <p:cNvSpPr txBox="1">
            <a:spLocks noChangeArrowheads="1"/>
          </p:cNvSpPr>
          <p:nvPr/>
        </p:nvSpPr>
        <p:spPr bwMode="auto">
          <a:xfrm>
            <a:off x="812800" y="1236663"/>
            <a:ext cx="7438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Arial" pitchFamily="34" charset="0"/>
                <a:cs typeface="Arial" pitchFamily="34" charset="0"/>
              </a:rPr>
              <a:t>Transmission lines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commonly met on printed-circuit boards.</a:t>
            </a:r>
          </a:p>
        </p:txBody>
      </p:sp>
      <p:pic>
        <p:nvPicPr>
          <p:cNvPr id="32771" name="Picture 6" descr="nxp_mm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0" y="2387600"/>
            <a:ext cx="27463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2546350" y="4738688"/>
            <a:ext cx="4291013" cy="3476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microwave integrated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circuit.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TextBox 56"/>
          <p:cNvSpPr txBox="1">
            <a:spLocks noChangeArrowheads="1"/>
          </p:cNvSpPr>
          <p:nvPr/>
        </p:nvSpPr>
        <p:spPr bwMode="auto">
          <a:xfrm>
            <a:off x="5603875" y="2085975"/>
            <a:ext cx="1449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cs typeface="Arial" charset="0"/>
              </a:rPr>
              <a:t>Microstrip line</a:t>
            </a:r>
          </a:p>
        </p:txBody>
      </p:sp>
      <p:cxnSp>
        <p:nvCxnSpPr>
          <p:cNvPr id="59" name="Straight Arrow Connector 58"/>
          <p:cNvCxnSpPr>
            <a:stCxn id="32773" idx="1"/>
          </p:cNvCxnSpPr>
          <p:nvPr/>
        </p:nvCxnSpPr>
        <p:spPr>
          <a:xfrm flipH="1">
            <a:off x="4108862" y="2255044"/>
            <a:ext cx="1495013" cy="5831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90600" y="39688"/>
            <a:ext cx="7118350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Waveguides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33400" y="1143000"/>
            <a:ext cx="6085320" cy="25776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Consists of </a:t>
            </a:r>
            <a:r>
              <a:rPr lang="en-US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 single hollow metal pipe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Can propagate a signal only at high frequency: </a:t>
            </a:r>
            <a:r>
              <a:rPr lang="en-US" sz="1600" b="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1600" b="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1600" b="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&gt; </a:t>
            </a:r>
            <a:r>
              <a:rPr lang="en-US" sz="1600" b="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1600" b="0" i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endParaRPr lang="en-US" sz="1600" b="0" i="1" kern="0" baseline="-25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000" b="0" i="1" kern="0" baseline="-25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The width must be at least one-half of a wavelength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Has signal distortion, even in the lossless case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Immune to interference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Can handle large amounts of power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Has low loss (compared with a transmission line)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Has either </a:t>
            </a:r>
            <a:r>
              <a:rPr lang="en-US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0" i="1" kern="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0" i="1" kern="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component of the fields (TM</a:t>
            </a:r>
            <a:r>
              <a:rPr lang="en-US" b="0" i="1" kern="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i="1" kern="0" baseline="-25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b="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b="0" i="1" kern="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  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38200" y="609600"/>
            <a:ext cx="157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Properties</a:t>
            </a:r>
          </a:p>
        </p:txBody>
      </p:sp>
      <p:pic>
        <p:nvPicPr>
          <p:cNvPr id="3686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283686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393825" y="6419850"/>
            <a:ext cx="5478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kern="0" dirty="0">
                <a:solidFill>
                  <a:sysClr val="windowText" lastClr="000000"/>
                </a:solidFill>
                <a:latin typeface="+mn-lt"/>
              </a:rPr>
              <a:t>http://en.wikipedia.org/wiki/Waveguide_(electromagnetism)</a:t>
            </a:r>
          </a:p>
        </p:txBody>
      </p:sp>
      <p:pic>
        <p:nvPicPr>
          <p:cNvPr id="3687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429000"/>
            <a:ext cx="1808163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886200"/>
            <a:ext cx="32258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1183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Fiber-Optic Guide</a:t>
            </a: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64975" y="774250"/>
            <a:ext cx="157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Properties</a:t>
            </a:r>
          </a:p>
        </p:txBody>
      </p:sp>
      <p:pic>
        <p:nvPicPr>
          <p:cNvPr id="33795" name="Picture 10" descr="Fiber-op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072756"/>
            <a:ext cx="2009899" cy="25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75" y="4048125"/>
            <a:ext cx="2647950" cy="21494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</p:pic>
      <p:sp>
        <p:nvSpPr>
          <p:cNvPr id="33797" name="Text Box 12"/>
          <p:cNvSpPr txBox="1">
            <a:spLocks noChangeArrowheads="1"/>
          </p:cNvSpPr>
          <p:nvPr/>
        </p:nvSpPr>
        <p:spPr bwMode="auto">
          <a:xfrm>
            <a:off x="383975" y="1298125"/>
            <a:ext cx="6433171" cy="2577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US" b="0" dirty="0">
                <a:latin typeface="Arial" pitchFamily="34" charset="0"/>
                <a:cs typeface="Arial" pitchFamily="34" charset="0"/>
              </a:rPr>
              <a:t> Uses a dielectric rod 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US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Operates at optical (infrared) frequencies</a:t>
            </a:r>
            <a:endParaRPr lang="en-US" b="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be made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to have very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low loss 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US" b="0" dirty="0">
                <a:latin typeface="Arial" pitchFamily="34" charset="0"/>
                <a:cs typeface="Arial" pitchFamily="34" charset="0"/>
              </a:rPr>
              <a:t> Has minimal signal distortion </a:t>
            </a:r>
            <a:endParaRPr lang="en-US" b="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 Has a very high bandwidth</a:t>
            </a:r>
            <a:endParaRPr lang="en-US" b="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US" b="0" dirty="0">
                <a:latin typeface="Arial" pitchFamily="34" charset="0"/>
                <a:cs typeface="Arial" pitchFamily="34" charset="0"/>
              </a:rPr>
              <a:t> Very immune to interference 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US" b="0" dirty="0">
                <a:latin typeface="Arial" pitchFamily="34" charset="0"/>
                <a:cs typeface="Arial" pitchFamily="34" charset="0"/>
              </a:rPr>
              <a:t> Not suitable for high power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US" b="0" dirty="0">
                <a:latin typeface="Arial" pitchFamily="34" charset="0"/>
                <a:cs typeface="Arial" pitchFamily="34" charset="0"/>
              </a:rPr>
              <a:t> Has both </a:t>
            </a:r>
            <a:r>
              <a:rPr lang="en-US" sz="1600" b="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0" i="1" baseline="-250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1600" b="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0" i="1" baseline="-250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components of the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fields (“hybrid mode”)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8" name="Picture 13" descr="Light-ARMOR-Fiber-Optic-Cable-hi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552" y="4223080"/>
            <a:ext cx="2644775" cy="20891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1183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Fiber-Optic Guide (cont.)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081088" y="1579425"/>
            <a:ext cx="7053262" cy="3562598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936625" y="946013"/>
            <a:ext cx="440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types of fiber-optic guides: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677988" y="1773788"/>
            <a:ext cx="224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1) Single-mode fiber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663700" y="367243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2) Multi-mode fiber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176463" y="2181775"/>
            <a:ext cx="54244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Carries a single mode, as with the mode on a transmission line or waveguide. Requires the fiber diameter to be small relative to a wavelength. 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232025" y="4047088"/>
            <a:ext cx="54244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Has a fiber diameter that is large relative to a wavelength. It operates on the principle of total internal reflection (critical angle effect).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271" y="5617029"/>
            <a:ext cx="78020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</a:t>
            </a:r>
            <a:r>
              <a:rPr lang="en-US" b="0" dirty="0" smtClean="0"/>
              <a:t> The carrier is at optical frequency, but the modulating (baseband) signal is often at microwave frequencies (e.g., TV, internet signal).</a:t>
            </a:r>
            <a:endParaRPr lang="en-US" b="0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01937" y="6492875"/>
            <a:ext cx="2133600" cy="365125"/>
          </a:xfrm>
        </p:spPr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10408</TotalTime>
  <Words>543</Words>
  <Application>Microsoft Office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David R</dc:creator>
  <cp:lastModifiedBy>David R. Jackson</cp:lastModifiedBy>
  <cp:revision>1027</cp:revision>
  <dcterms:created xsi:type="dcterms:W3CDTF">2006-08-16T00:00:00Z</dcterms:created>
  <dcterms:modified xsi:type="dcterms:W3CDTF">2019-08-20T11:59:44Z</dcterms:modified>
</cp:coreProperties>
</file>