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87" r:id="rId3"/>
    <p:sldId id="257" r:id="rId4"/>
    <p:sldId id="258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85" r:id="rId14"/>
    <p:sldId id="288" r:id="rId15"/>
    <p:sldId id="267" r:id="rId16"/>
    <p:sldId id="284" r:id="rId17"/>
    <p:sldId id="274" r:id="rId18"/>
    <p:sldId id="275" r:id="rId19"/>
    <p:sldId id="272" r:id="rId20"/>
    <p:sldId id="276" r:id="rId21"/>
    <p:sldId id="277" r:id="rId22"/>
    <p:sldId id="280" r:id="rId23"/>
    <p:sldId id="279" r:id="rId24"/>
    <p:sldId id="278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FFFF"/>
    <a:srgbClr val="FFFF99"/>
    <a:srgbClr val="0000CC"/>
    <a:srgbClr val="0099CC"/>
    <a:srgbClr val="00CCFF"/>
    <a:srgbClr val="007FBF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41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1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15.wmf"/><Relationship Id="rId5" Type="http://schemas.openxmlformats.org/officeDocument/2006/relationships/image" Target="../media/image56.wmf"/><Relationship Id="rId15" Type="http://schemas.openxmlformats.org/officeDocument/2006/relationships/image" Target="../media/image43.wmf"/><Relationship Id="rId10" Type="http://schemas.openxmlformats.org/officeDocument/2006/relationships/image" Target="../media/image14.wmf"/><Relationship Id="rId4" Type="http://schemas.openxmlformats.org/officeDocument/2006/relationships/image" Target="../media/image55.wmf"/><Relationship Id="rId9" Type="http://schemas.openxmlformats.org/officeDocument/2006/relationships/image" Target="../media/image13.wmf"/><Relationship Id="rId1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64.wmf"/><Relationship Id="rId3" Type="http://schemas.openxmlformats.org/officeDocument/2006/relationships/image" Target="../media/image61.wmf"/><Relationship Id="rId7" Type="http://schemas.openxmlformats.org/officeDocument/2006/relationships/image" Target="../media/image14.wmf"/><Relationship Id="rId12" Type="http://schemas.openxmlformats.org/officeDocument/2006/relationships/image" Target="../media/image43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13.wmf"/><Relationship Id="rId11" Type="http://schemas.openxmlformats.org/officeDocument/2006/relationships/image" Target="../media/image42.wmf"/><Relationship Id="rId5" Type="http://schemas.openxmlformats.org/officeDocument/2006/relationships/image" Target="../media/image12.wmf"/><Relationship Id="rId15" Type="http://schemas.openxmlformats.org/officeDocument/2006/relationships/image" Target="../media/image66.wmf"/><Relationship Id="rId10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16.wmf"/><Relationship Id="rId1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74.wmf"/><Relationship Id="rId2" Type="http://schemas.openxmlformats.org/officeDocument/2006/relationships/image" Target="../media/image11.wmf"/><Relationship Id="rId1" Type="http://schemas.openxmlformats.org/officeDocument/2006/relationships/image" Target="../media/image71.wmf"/><Relationship Id="rId6" Type="http://schemas.openxmlformats.org/officeDocument/2006/relationships/image" Target="../media/image15.wmf"/><Relationship Id="rId11" Type="http://schemas.openxmlformats.org/officeDocument/2006/relationships/image" Target="../media/image73.wmf"/><Relationship Id="rId5" Type="http://schemas.openxmlformats.org/officeDocument/2006/relationships/image" Target="../media/image14.wmf"/><Relationship Id="rId10" Type="http://schemas.openxmlformats.org/officeDocument/2006/relationships/image" Target="../media/image72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75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79.wmf"/><Relationship Id="rId7" Type="http://schemas.openxmlformats.org/officeDocument/2006/relationships/image" Target="../media/image14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96.wmf"/><Relationship Id="rId7" Type="http://schemas.openxmlformats.org/officeDocument/2006/relationships/image" Target="../media/image12.wmf"/><Relationship Id="rId12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11" Type="http://schemas.openxmlformats.org/officeDocument/2006/relationships/image" Target="../media/image16.wmf"/><Relationship Id="rId5" Type="http://schemas.openxmlformats.org/officeDocument/2006/relationships/image" Target="../media/image98.wmf"/><Relationship Id="rId10" Type="http://schemas.openxmlformats.org/officeDocument/2006/relationships/image" Target="../media/image15.wmf"/><Relationship Id="rId4" Type="http://schemas.openxmlformats.org/officeDocument/2006/relationships/image" Target="../media/image97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03.wmf"/><Relationship Id="rId7" Type="http://schemas.openxmlformats.org/officeDocument/2006/relationships/image" Target="../media/image15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07.wmf"/><Relationship Id="rId7" Type="http://schemas.openxmlformats.org/officeDocument/2006/relationships/image" Target="../media/image15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0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1.wmf"/><Relationship Id="rId7" Type="http://schemas.openxmlformats.org/officeDocument/2006/relationships/image" Target="../media/image114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3.wmf"/><Relationship Id="rId5" Type="http://schemas.openxmlformats.org/officeDocument/2006/relationships/image" Target="../media/image106.wmf"/><Relationship Id="rId10" Type="http://schemas.openxmlformats.org/officeDocument/2006/relationships/image" Target="../media/image117.wmf"/><Relationship Id="rId4" Type="http://schemas.openxmlformats.org/officeDocument/2006/relationships/image" Target="../media/image112.wmf"/><Relationship Id="rId9" Type="http://schemas.openxmlformats.org/officeDocument/2006/relationships/image" Target="../media/image11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png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1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15.wmf"/><Relationship Id="rId5" Type="http://schemas.openxmlformats.org/officeDocument/2006/relationships/image" Target="../media/image24.wmf"/><Relationship Id="rId10" Type="http://schemas.openxmlformats.org/officeDocument/2006/relationships/image" Target="../media/image14.wmf"/><Relationship Id="rId4" Type="http://schemas.openxmlformats.org/officeDocument/2006/relationships/image" Target="../media/image23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0.wmf"/><Relationship Id="rId7" Type="http://schemas.openxmlformats.org/officeDocument/2006/relationships/image" Target="../media/image14.wmf"/><Relationship Id="rId12" Type="http://schemas.openxmlformats.org/officeDocument/2006/relationships/image" Target="../media/image26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5.wmf"/><Relationship Id="rId7" Type="http://schemas.openxmlformats.org/officeDocument/2006/relationships/image" Target="../media/image14.wmf"/><Relationship Id="rId12" Type="http://schemas.openxmlformats.org/officeDocument/2006/relationships/image" Target="../media/image3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40.wmf"/><Relationship Id="rId7" Type="http://schemas.openxmlformats.org/officeDocument/2006/relationships/image" Target="../media/image15.wmf"/><Relationship Id="rId2" Type="http://schemas.openxmlformats.org/officeDocument/2006/relationships/image" Target="../media/image39.wmf"/><Relationship Id="rId1" Type="http://schemas.openxmlformats.org/officeDocument/2006/relationships/image" Target="../media/image33.wmf"/><Relationship Id="rId6" Type="http://schemas.openxmlformats.org/officeDocument/2006/relationships/image" Target="../media/image14.wmf"/><Relationship Id="rId11" Type="http://schemas.openxmlformats.org/officeDocument/2006/relationships/image" Target="../media/image43.wmf"/><Relationship Id="rId5" Type="http://schemas.openxmlformats.org/officeDocument/2006/relationships/image" Target="../media/image13.wmf"/><Relationship Id="rId10" Type="http://schemas.openxmlformats.org/officeDocument/2006/relationships/image" Target="../media/image42.wmf"/><Relationship Id="rId4" Type="http://schemas.openxmlformats.org/officeDocument/2006/relationships/image" Target="../media/image12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43.wmf"/><Relationship Id="rId4" Type="http://schemas.openxmlformats.org/officeDocument/2006/relationships/image" Target="../media/image13.wmf"/><Relationship Id="rId9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43.wmf"/><Relationship Id="rId3" Type="http://schemas.openxmlformats.org/officeDocument/2006/relationships/image" Target="../media/image39.wmf"/><Relationship Id="rId7" Type="http://schemas.openxmlformats.org/officeDocument/2006/relationships/image" Target="../media/image13.wmf"/><Relationship Id="rId12" Type="http://schemas.openxmlformats.org/officeDocument/2006/relationships/image" Target="../media/image4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12.wmf"/><Relationship Id="rId11" Type="http://schemas.openxmlformats.org/officeDocument/2006/relationships/image" Target="../media/image41.wmf"/><Relationship Id="rId5" Type="http://schemas.openxmlformats.org/officeDocument/2006/relationships/image" Target="../media/image49.wmf"/><Relationship Id="rId10" Type="http://schemas.openxmlformats.org/officeDocument/2006/relationships/image" Target="../media/image16.wmf"/><Relationship Id="rId4" Type="http://schemas.openxmlformats.org/officeDocument/2006/relationships/image" Target="../media/image48.wmf"/><Relationship Id="rId9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43.wmf"/><Relationship Id="rId4" Type="http://schemas.openxmlformats.org/officeDocument/2006/relationships/image" Target="../media/image13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65BB4-89AF-488A-A3EB-2F4A94891EF1}" type="datetimeFigureOut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D370-B7EB-4F4A-8529-A345500DB6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49C-6495-4FEC-8D82-4CAADCD4DCEC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FA87-2AD3-4284-AE70-E59AC91D9909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297E-A9D1-4116-ABFB-4A66A2217B7E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27A4-6A38-45FD-8B25-7602296F911D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3443-87A3-45FA-92FA-099B49C5BD56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D8C2-E6E6-4B61-AAD8-0909DA823CE7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9F1A-B5FA-4B2C-93A7-0C4E070DB7FD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0CF0-FDE1-4F61-A19B-CB12DA979246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11CD-0838-4D77-BEA9-16B9E9DE9D30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8ABC-B584-407E-8510-7A169A16997B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6C94-DC15-460C-989E-F68F86C26E5E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E8E3-450A-4284-BF10-EBDFA5750AC3}" type="datetime1">
              <a:rPr lang="en-US" smtClean="0"/>
              <a:pPr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E1781AA-5237-4A5C-8BDE-6265C577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5.wmf"/><Relationship Id="rId22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oleObject" Target="../embeddings/oleObject100.bin"/><Relationship Id="rId21" Type="http://schemas.openxmlformats.org/officeDocument/2006/relationships/oleObject" Target="../embeddings/oleObject109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07.bin"/><Relationship Id="rId25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1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15.wmf"/><Relationship Id="rId32" Type="http://schemas.openxmlformats.org/officeDocument/2006/relationships/image" Target="../media/image43.wmf"/><Relationship Id="rId5" Type="http://schemas.openxmlformats.org/officeDocument/2006/relationships/oleObject" Target="../embeddings/oleObject101.bin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28" Type="http://schemas.openxmlformats.org/officeDocument/2006/relationships/image" Target="../media/image41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108.bin"/><Relationship Id="rId31" Type="http://schemas.openxmlformats.org/officeDocument/2006/relationships/oleObject" Target="../embeddings/oleObject114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57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12.bin"/><Relationship Id="rId30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5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115.bin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2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42.wmf"/><Relationship Id="rId32" Type="http://schemas.openxmlformats.org/officeDocument/2006/relationships/image" Target="../media/image66.w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28" Type="http://schemas.openxmlformats.org/officeDocument/2006/relationships/image" Target="../media/image64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23.bin"/><Relationship Id="rId31" Type="http://schemas.openxmlformats.org/officeDocument/2006/relationships/oleObject" Target="../embeddings/oleObject129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3.wmf"/><Relationship Id="rId22" Type="http://schemas.openxmlformats.org/officeDocument/2006/relationships/image" Target="../media/image63.wmf"/><Relationship Id="rId27" Type="http://schemas.openxmlformats.org/officeDocument/2006/relationships/oleObject" Target="../embeddings/oleObject127.bin"/><Relationship Id="rId30" Type="http://schemas.openxmlformats.org/officeDocument/2006/relationships/image" Target="../media/image6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oleObject" Target="../embeddings/oleObject130.bin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70.jpeg"/><Relationship Id="rId4" Type="http://schemas.openxmlformats.org/officeDocument/2006/relationships/image" Target="../media/image67.wmf"/><Relationship Id="rId9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7.wmf"/><Relationship Id="rId26" Type="http://schemas.openxmlformats.org/officeDocument/2006/relationships/image" Target="../media/image74.wmf"/><Relationship Id="rId3" Type="http://schemas.openxmlformats.org/officeDocument/2006/relationships/oleObject" Target="../embeddings/oleObject133.bin"/><Relationship Id="rId21" Type="http://schemas.openxmlformats.org/officeDocument/2006/relationships/oleObject" Target="../embeddings/oleObject142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40.bin"/><Relationship Id="rId25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7.bin"/><Relationship Id="rId24" Type="http://schemas.openxmlformats.org/officeDocument/2006/relationships/image" Target="../media/image73.wmf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23" Type="http://schemas.openxmlformats.org/officeDocument/2006/relationships/oleObject" Target="../embeddings/oleObject143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41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5.wmf"/><Relationship Id="rId22" Type="http://schemas.openxmlformats.org/officeDocument/2006/relationships/image" Target="../media/image7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0.bin"/><Relationship Id="rId18" Type="http://schemas.openxmlformats.org/officeDocument/2006/relationships/oleObject" Target="../embeddings/oleObject153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5.wmf"/><Relationship Id="rId19" Type="http://schemas.openxmlformats.org/officeDocument/2006/relationships/image" Target="../media/image76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7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3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58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4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3.wmf"/><Relationship Id="rId22" Type="http://schemas.openxmlformats.org/officeDocument/2006/relationships/image" Target="../media/image8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image" Target="../media/image85.wmf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image" Target="../media/image90.wmf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9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8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77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78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80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75.bin"/><Relationship Id="rId1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13.wmf"/><Relationship Id="rId26" Type="http://schemas.openxmlformats.org/officeDocument/2006/relationships/image" Target="../media/image100.wmf"/><Relationship Id="rId3" Type="http://schemas.openxmlformats.org/officeDocument/2006/relationships/oleObject" Target="../embeddings/oleObject181.bin"/><Relationship Id="rId21" Type="http://schemas.openxmlformats.org/officeDocument/2006/relationships/oleObject" Target="../embeddings/oleObject190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88.bin"/><Relationship Id="rId25" Type="http://schemas.openxmlformats.org/officeDocument/2006/relationships/oleObject" Target="../embeddings/oleObject19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85.bin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23" Type="http://schemas.openxmlformats.org/officeDocument/2006/relationships/oleObject" Target="../embeddings/oleObject191.bin"/><Relationship Id="rId28" Type="http://schemas.openxmlformats.org/officeDocument/2006/relationships/image" Target="../media/image18.wmf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189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99.wmf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9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99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194.bin"/><Relationship Id="rId21" Type="http://schemas.openxmlformats.org/officeDocument/2006/relationships/oleObject" Target="../embeddings/oleObject203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2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10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5" Type="http://schemas.openxmlformats.org/officeDocument/2006/relationships/oleObject" Target="../embeddings/oleObject200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202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209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204.bin"/><Relationship Id="rId21" Type="http://schemas.openxmlformats.org/officeDocument/2006/relationships/oleObject" Target="../embeddings/oleObject213.bin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5.bin"/><Relationship Id="rId15" Type="http://schemas.openxmlformats.org/officeDocument/2006/relationships/oleObject" Target="../embeddings/oleObject210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212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207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219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214.bin"/><Relationship Id="rId21" Type="http://schemas.openxmlformats.org/officeDocument/2006/relationships/oleObject" Target="../embeddings/oleObject223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2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5" Type="http://schemas.openxmlformats.org/officeDocument/2006/relationships/oleObject" Target="../embeddings/oleObject220.bin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222.bin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113.wmf"/><Relationship Id="rId22" Type="http://schemas.openxmlformats.org/officeDocument/2006/relationships/image" Target="../media/image1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22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230.bin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229.bin"/><Relationship Id="rId5" Type="http://schemas.openxmlformats.org/officeDocument/2006/relationships/oleObject" Target="../embeddings/oleObject226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228.bin"/><Relationship Id="rId14" Type="http://schemas.openxmlformats.org/officeDocument/2006/relationships/image" Target="../media/image1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236.bin"/><Relationship Id="rId18" Type="http://schemas.openxmlformats.org/officeDocument/2006/relationships/image" Target="../media/image133.wmf"/><Relationship Id="rId3" Type="http://schemas.openxmlformats.org/officeDocument/2006/relationships/oleObject" Target="../embeddings/oleObject231.bin"/><Relationship Id="rId7" Type="http://schemas.openxmlformats.org/officeDocument/2006/relationships/oleObject" Target="../embeddings/oleObject233.bin"/><Relationship Id="rId12" Type="http://schemas.openxmlformats.org/officeDocument/2006/relationships/image" Target="../media/image130.wmf"/><Relationship Id="rId17" Type="http://schemas.openxmlformats.org/officeDocument/2006/relationships/oleObject" Target="../embeddings/oleObject2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2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235.bin"/><Relationship Id="rId5" Type="http://schemas.openxmlformats.org/officeDocument/2006/relationships/oleObject" Target="../embeddings/oleObject232.bin"/><Relationship Id="rId15" Type="http://schemas.openxmlformats.org/officeDocument/2006/relationships/oleObject" Target="../embeddings/oleObject237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234.bin"/><Relationship Id="rId14" Type="http://schemas.openxmlformats.org/officeDocument/2006/relationships/image" Target="../media/image13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240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24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19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12.wmf"/><Relationship Id="rId26" Type="http://schemas.openxmlformats.org/officeDocument/2006/relationships/image" Target="../media/image16.wmf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27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15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13.wmf"/><Relationship Id="rId22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15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3.wmf"/><Relationship Id="rId22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43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4.wmf"/><Relationship Id="rId22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15.wmf"/><Relationship Id="rId22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14.wmf"/><Relationship Id="rId26" Type="http://schemas.openxmlformats.org/officeDocument/2006/relationships/image" Target="../media/image42.w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84.bin"/><Relationship Id="rId25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81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7.bin"/><Relationship Id="rId28" Type="http://schemas.openxmlformats.org/officeDocument/2006/relationships/image" Target="../media/image43.wmf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8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47069" y="2184400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0" y="323850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24300" y="169545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143250" y="37338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Waveguiding Structures </a:t>
            </a:r>
          </a:p>
          <a:p>
            <a:pPr algn="ctr" eaLnBrk="0" hangingPunct="0"/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5: Coaxial Cable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0-R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1816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022" y="316314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86575" y="142101"/>
            <a:ext cx="2085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Adapted from notes by Prof. Jeffery T. Williams</a:t>
            </a:r>
            <a:endParaRPr lang="en-US" sz="14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3400" y="838200"/>
            <a:ext cx="5475514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Let’s redo the calculation of conductor attenuation using the Wheeler incremental inductance formula.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4" name="Object 2"/>
          <p:cNvGraphicFramePr>
            <a:graphicFrameLocks noChangeAspect="1"/>
          </p:cNvGraphicFramePr>
          <p:nvPr/>
        </p:nvGraphicFramePr>
        <p:xfrm>
          <a:off x="749981" y="2668815"/>
          <a:ext cx="24765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3" imgW="2450880" imgH="888840" progId="Equation.DSMT4">
                  <p:embed/>
                </p:oleObj>
              </mc:Choice>
              <mc:Fallback>
                <p:oleObj name="Equation" r:id="rId3" imgW="245088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81" y="2668815"/>
                        <a:ext cx="2476500" cy="941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3400" y="2133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Wheeler’s formula: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9575" y="5419725"/>
            <a:ext cx="750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this formula,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i="1" dirty="0" smtClean="0">
                <a:latin typeface="Gigi" pitchFamily="82" charset="0"/>
              </a:rPr>
              <a:t>l</a:t>
            </a:r>
            <a:r>
              <a:rPr lang="en-US" sz="1400" dirty="0" smtClean="0"/>
              <a:t> </a:t>
            </a:r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(for a given conductor) is the distance by which the conducting boundary is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receded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away from the field region.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575" y="458152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 formula is applied for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each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conductor and the conductor attenuation from each of the two conductors is then added.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1515" name="Object 2"/>
          <p:cNvGraphicFramePr>
            <a:graphicFrameLocks noChangeAspect="1"/>
          </p:cNvGraphicFramePr>
          <p:nvPr/>
        </p:nvGraphicFramePr>
        <p:xfrm>
          <a:off x="3611336" y="2869747"/>
          <a:ext cx="7493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5" imgW="1041120" imgH="850680" progId="Equation.DSMT4">
                  <p:embed/>
                </p:oleObj>
              </mc:Choice>
              <mc:Fallback>
                <p:oleObj name="Equation" r:id="rId5" imgW="1041120" imgH="8506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336" y="2869747"/>
                        <a:ext cx="7493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81300" y="3718823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Geometry for conductor attenuation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089525" y="786943"/>
            <a:ext cx="3573463" cy="2816225"/>
            <a:chOff x="5089525" y="917575"/>
            <a:chExt cx="3573463" cy="2816225"/>
          </a:xfrm>
        </p:grpSpPr>
        <p:sp>
          <p:nvSpPr>
            <p:cNvPr id="7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5089525" y="91757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0"/>
            <p:cNvSpPr>
              <a:spLocks noChangeArrowheads="1"/>
            </p:cNvSpPr>
            <p:nvPr/>
          </p:nvSpPr>
          <p:spPr bwMode="auto">
            <a:xfrm>
              <a:off x="5935663" y="187007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1"/>
            <p:cNvSpPr>
              <a:spLocks noChangeArrowheads="1"/>
            </p:cNvSpPr>
            <p:nvPr/>
          </p:nvSpPr>
          <p:spPr bwMode="auto">
            <a:xfrm>
              <a:off x="5934076" y="187007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 flipV="1">
              <a:off x="6419851" y="209073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V="1">
              <a:off x="6564313" y="264477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4"/>
            <p:cNvSpPr>
              <a:spLocks noChangeShapeType="1"/>
            </p:cNvSpPr>
            <p:nvPr/>
          </p:nvSpPr>
          <p:spPr bwMode="auto">
            <a:xfrm flipV="1">
              <a:off x="6442076" y="133508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5"/>
            <p:cNvSpPr>
              <a:spLocks noChangeShapeType="1"/>
            </p:cNvSpPr>
            <p:nvPr/>
          </p:nvSpPr>
          <p:spPr bwMode="auto">
            <a:xfrm flipV="1">
              <a:off x="6775451" y="258603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6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7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 flipH="1" flipV="1">
              <a:off x="6072188" y="209391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30"/>
            <p:cNvSpPr>
              <a:spLocks noChangeShapeType="1"/>
            </p:cNvSpPr>
            <p:nvPr/>
          </p:nvSpPr>
          <p:spPr bwMode="auto">
            <a:xfrm>
              <a:off x="6518276" y="254000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32"/>
            <p:cNvSpPr>
              <a:spLocks noChangeShapeType="1"/>
            </p:cNvSpPr>
            <p:nvPr/>
          </p:nvSpPr>
          <p:spPr bwMode="auto">
            <a:xfrm flipH="1">
              <a:off x="5484813" y="253047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33"/>
            <p:cNvSpPr>
              <a:spLocks noChangeShapeType="1"/>
            </p:cNvSpPr>
            <p:nvPr/>
          </p:nvSpPr>
          <p:spPr bwMode="auto">
            <a:xfrm>
              <a:off x="6508751" y="253047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4"/>
            <p:cNvSpPr>
              <a:spLocks noChangeShapeType="1"/>
            </p:cNvSpPr>
            <p:nvPr/>
          </p:nvSpPr>
          <p:spPr bwMode="auto">
            <a:xfrm flipV="1">
              <a:off x="6508751" y="129539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89" name="Object 11"/>
            <p:cNvGraphicFramePr>
              <a:graphicFrameLocks noChangeAspect="1"/>
            </p:cNvGraphicFramePr>
            <p:nvPr/>
          </p:nvGraphicFramePr>
          <p:xfrm>
            <a:off x="8396288" y="32146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4" name="Equation" r:id="rId7" imgW="203040" imgH="203040" progId="Equation.DSMT4">
                    <p:embed/>
                  </p:oleObj>
                </mc:Choice>
                <mc:Fallback>
                  <p:oleObj name="Equation" r:id="rId7" imgW="20304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6288" y="32146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2"/>
            <p:cNvGraphicFramePr>
              <a:graphicFrameLocks noChangeAspect="1"/>
            </p:cNvGraphicFramePr>
            <p:nvPr/>
          </p:nvGraphicFramePr>
          <p:xfrm>
            <a:off x="6400800" y="97948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5" name="Equation" r:id="rId9" imgW="215640" imgH="266400" progId="Equation.DSMT4">
                    <p:embed/>
                  </p:oleObj>
                </mc:Choice>
                <mc:Fallback>
                  <p:oleObj name="Equation" r:id="rId9" imgW="215640" imgH="266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97948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3"/>
            <p:cNvGraphicFramePr>
              <a:graphicFrameLocks noChangeAspect="1"/>
            </p:cNvGraphicFramePr>
            <p:nvPr/>
          </p:nvGraphicFramePr>
          <p:xfrm>
            <a:off x="5214938" y="302101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6" name="Equation" r:id="rId11" imgW="177480" imgH="190440" progId="Equation.DSMT4">
                    <p:embed/>
                  </p:oleObj>
                </mc:Choice>
                <mc:Fallback>
                  <p:oleObj name="Equation" r:id="rId11" imgW="177480" imgH="19044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8" y="302101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4"/>
            <p:cNvGraphicFramePr>
              <a:graphicFrameLocks noChangeAspect="1"/>
            </p:cNvGraphicFramePr>
            <p:nvPr/>
          </p:nvGraphicFramePr>
          <p:xfrm>
            <a:off x="6367463" y="2595563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7" name="Equation" r:id="rId13" imgW="203040" imgH="203040" progId="Equation.DSMT4">
                    <p:embed/>
                  </p:oleObj>
                </mc:Choice>
                <mc:Fallback>
                  <p:oleObj name="Equation" r:id="rId13" imgW="203040" imgH="20304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7463" y="2595563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15"/>
            <p:cNvGraphicFramePr>
              <a:graphicFrameLocks noChangeAspect="1"/>
            </p:cNvGraphicFramePr>
            <p:nvPr/>
          </p:nvGraphicFramePr>
          <p:xfrm>
            <a:off x="6076950" y="226853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8" name="Equation" r:id="rId15" imgW="190440" imgH="279360" progId="Equation.DSMT4">
                    <p:embed/>
                  </p:oleObj>
                </mc:Choice>
                <mc:Fallback>
                  <p:oleObj name="Equation" r:id="rId15" imgW="190440" imgH="27936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950" y="226853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16"/>
            <p:cNvGraphicFramePr>
              <a:graphicFrameLocks noChangeAspect="1"/>
            </p:cNvGraphicFramePr>
            <p:nvPr/>
          </p:nvGraphicFramePr>
          <p:xfrm>
            <a:off x="5976709" y="3363684"/>
            <a:ext cx="1197765" cy="370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9" name="Equation" r:id="rId17" imgW="1295280" imgH="380880" progId="Equation.DSMT4">
                    <p:embed/>
                  </p:oleObj>
                </mc:Choice>
                <mc:Fallback>
                  <p:oleObj name="Equation" r:id="rId17" imgW="1295280" imgH="380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709" y="3363684"/>
                          <a:ext cx="1197765" cy="370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21"/>
            <p:cNvGraphicFramePr>
              <a:graphicFrameLocks noChangeAspect="1"/>
            </p:cNvGraphicFramePr>
            <p:nvPr/>
          </p:nvGraphicFramePr>
          <p:xfrm>
            <a:off x="7459889" y="1905907"/>
            <a:ext cx="3635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0" name="Equation" r:id="rId19" imgW="393480" imgH="380880" progId="Equation.DSMT4">
                    <p:embed/>
                  </p:oleObj>
                </mc:Choice>
                <mc:Fallback>
                  <p:oleObj name="Equation" r:id="rId19" imgW="393480" imgH="38088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9889" y="1905907"/>
                          <a:ext cx="363538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21"/>
            <p:cNvGraphicFramePr>
              <a:graphicFrameLocks noChangeAspect="1"/>
            </p:cNvGraphicFramePr>
            <p:nvPr/>
          </p:nvGraphicFramePr>
          <p:xfrm>
            <a:off x="6795634" y="2264227"/>
            <a:ext cx="279507" cy="284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1" name="Equation" r:id="rId21" imgW="393480" imgH="380880" progId="Equation.DSMT4">
                    <p:embed/>
                  </p:oleObj>
                </mc:Choice>
                <mc:Fallback>
                  <p:oleObj name="Equation" r:id="rId21" imgW="393480" imgH="38088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5634" y="2264227"/>
                          <a:ext cx="279507" cy="284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4" name="Object 2"/>
          <p:cNvGraphicFramePr>
            <a:graphicFrameLocks noChangeAspect="1"/>
          </p:cNvGraphicFramePr>
          <p:nvPr/>
        </p:nvGraphicFramePr>
        <p:xfrm>
          <a:off x="2180318" y="870858"/>
          <a:ext cx="167005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Equation" r:id="rId3" imgW="2145960" imgH="1803240" progId="Equation.DSMT4">
                  <p:embed/>
                </p:oleObj>
              </mc:Choice>
              <mc:Fallback>
                <p:oleObj name="Equation" r:id="rId3" imgW="2145960" imgH="1803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318" y="870858"/>
                        <a:ext cx="1670050" cy="1470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2"/>
          <p:cNvGraphicFramePr>
            <a:graphicFrameLocks noChangeAspect="1"/>
          </p:cNvGraphicFramePr>
          <p:nvPr/>
        </p:nvGraphicFramePr>
        <p:xfrm>
          <a:off x="798286" y="2752725"/>
          <a:ext cx="212248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5" imgW="2692080" imgH="1879560" progId="Equation.DSMT4">
                  <p:embed/>
                </p:oleObj>
              </mc:Choice>
              <mc:Fallback>
                <p:oleObj name="Equation" r:id="rId5" imgW="2692080" imgH="1879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86" y="2752725"/>
                        <a:ext cx="2122488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2"/>
          <p:cNvGraphicFramePr>
            <a:graphicFrameLocks noChangeAspect="1"/>
          </p:cNvGraphicFramePr>
          <p:nvPr/>
        </p:nvGraphicFramePr>
        <p:xfrm>
          <a:off x="3241903" y="2960914"/>
          <a:ext cx="10906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7" imgW="1384200" imgH="431640" progId="Equation.DSMT4">
                  <p:embed/>
                </p:oleObj>
              </mc:Choice>
              <mc:Fallback>
                <p:oleObj name="Equation" r:id="rId7" imgW="138420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903" y="2960914"/>
                        <a:ext cx="10906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2"/>
          <p:cNvGraphicFramePr>
            <a:graphicFrameLocks noChangeAspect="1"/>
          </p:cNvGraphicFramePr>
          <p:nvPr/>
        </p:nvGraphicFramePr>
        <p:xfrm>
          <a:off x="3240315" y="3744685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7" name="Equation" r:id="rId9" imgW="1193760" imgH="431640" progId="Equation.DSMT4">
                  <p:embed/>
                </p:oleObj>
              </mc:Choice>
              <mc:Fallback>
                <p:oleObj name="Equation" r:id="rId9" imgW="119376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315" y="3744685"/>
                        <a:ext cx="939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2"/>
          <p:cNvGraphicFramePr>
            <a:graphicFrameLocks noChangeAspect="1"/>
          </p:cNvGraphicFramePr>
          <p:nvPr/>
        </p:nvGraphicFramePr>
        <p:xfrm>
          <a:off x="1214438" y="5062084"/>
          <a:ext cx="25781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11" imgW="1701720" imgH="965160" progId="Equation.DSMT4">
                  <p:embed/>
                </p:oleObj>
              </mc:Choice>
              <mc:Fallback>
                <p:oleObj name="Equation" r:id="rId11" imgW="1701720" imgH="965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062084"/>
                        <a:ext cx="2578100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2"/>
          <p:cNvGraphicFramePr>
            <a:graphicFrameLocks noChangeAspect="1"/>
          </p:cNvGraphicFramePr>
          <p:nvPr/>
        </p:nvGraphicFramePr>
        <p:xfrm>
          <a:off x="5155747" y="4561114"/>
          <a:ext cx="28956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13" imgW="1942920" imgH="482400" progId="Equation.DSMT4">
                  <p:embed/>
                </p:oleObj>
              </mc:Choice>
              <mc:Fallback>
                <p:oleObj name="Equation" r:id="rId13" imgW="1942920" imgH="48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5747" y="4561114"/>
                        <a:ext cx="28956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2"/>
          <p:cNvGraphicFramePr>
            <a:graphicFrameLocks noChangeAspect="1"/>
          </p:cNvGraphicFramePr>
          <p:nvPr/>
        </p:nvGraphicFramePr>
        <p:xfrm>
          <a:off x="5060950" y="5715000"/>
          <a:ext cx="30607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Equation" r:id="rId15" imgW="1790640" imgH="482400" progId="Equation.DSMT4">
                  <p:embed/>
                </p:oleObj>
              </mc:Choice>
              <mc:Fallback>
                <p:oleObj name="Equation" r:id="rId15" imgW="1790640" imgH="482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950" y="5715000"/>
                        <a:ext cx="3060700" cy="8620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3400" y="4572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37314" y="42998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6057" y="526868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08539" y="3668477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Geometry for conductor attenuation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263696" y="743400"/>
            <a:ext cx="3573463" cy="2816225"/>
            <a:chOff x="5089525" y="917575"/>
            <a:chExt cx="3573463" cy="2816225"/>
          </a:xfrm>
        </p:grpSpPr>
        <p:sp>
          <p:nvSpPr>
            <p:cNvPr id="53" name="AutoShape 16"/>
            <p:cNvSpPr>
              <a:spLocks noChangeAspect="1" noChangeArrowheads="1" noTextEdit="1"/>
            </p:cNvSpPr>
            <p:nvPr/>
          </p:nvSpPr>
          <p:spPr bwMode="auto">
            <a:xfrm>
              <a:off x="5089525" y="91757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935663" y="187007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5934076" y="187007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 flipV="1">
              <a:off x="6419851" y="209073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V="1">
              <a:off x="6564313" y="264477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 flipV="1">
              <a:off x="6442076" y="133508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 flipV="1">
              <a:off x="6775451" y="258603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6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7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 flipH="1" flipV="1">
              <a:off x="6072188" y="209391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6518276" y="254000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 flipH="1">
              <a:off x="5484813" y="253047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6508751" y="253047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4"/>
            <p:cNvSpPr>
              <a:spLocks noChangeShapeType="1"/>
            </p:cNvSpPr>
            <p:nvPr/>
          </p:nvSpPr>
          <p:spPr bwMode="auto">
            <a:xfrm flipV="1">
              <a:off x="6508751" y="129539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7" name="Object 11"/>
            <p:cNvGraphicFramePr>
              <a:graphicFrameLocks noChangeAspect="1"/>
            </p:cNvGraphicFramePr>
            <p:nvPr/>
          </p:nvGraphicFramePr>
          <p:xfrm>
            <a:off x="8396288" y="32146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1" name="Equation" r:id="rId17" imgW="203040" imgH="203040" progId="Equation.DSMT4">
                    <p:embed/>
                  </p:oleObj>
                </mc:Choice>
                <mc:Fallback>
                  <p:oleObj name="Equation" r:id="rId17" imgW="20304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6288" y="32146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2"/>
            <p:cNvGraphicFramePr>
              <a:graphicFrameLocks noChangeAspect="1"/>
            </p:cNvGraphicFramePr>
            <p:nvPr/>
          </p:nvGraphicFramePr>
          <p:xfrm>
            <a:off x="6400800" y="97948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2" name="Equation" r:id="rId19" imgW="215640" imgH="266400" progId="Equation.DSMT4">
                    <p:embed/>
                  </p:oleObj>
                </mc:Choice>
                <mc:Fallback>
                  <p:oleObj name="Equation" r:id="rId19" imgW="215640" imgH="266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97948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3"/>
            <p:cNvGraphicFramePr>
              <a:graphicFrameLocks noChangeAspect="1"/>
            </p:cNvGraphicFramePr>
            <p:nvPr/>
          </p:nvGraphicFramePr>
          <p:xfrm>
            <a:off x="5214938" y="302101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3" name="Equation" r:id="rId21" imgW="177480" imgH="190440" progId="Equation.DSMT4">
                    <p:embed/>
                  </p:oleObj>
                </mc:Choice>
                <mc:Fallback>
                  <p:oleObj name="Equation" r:id="rId21" imgW="177480" imgH="19044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8" y="302101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4"/>
            <p:cNvGraphicFramePr>
              <a:graphicFrameLocks noChangeAspect="1"/>
            </p:cNvGraphicFramePr>
            <p:nvPr/>
          </p:nvGraphicFramePr>
          <p:xfrm>
            <a:off x="6357938" y="26050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4" name="Equation" r:id="rId23" imgW="203040" imgH="203040" progId="Equation.DSMT4">
                    <p:embed/>
                  </p:oleObj>
                </mc:Choice>
                <mc:Fallback>
                  <p:oleObj name="Equation" r:id="rId23" imgW="203040" imgH="20304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7938" y="26050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5"/>
            <p:cNvGraphicFramePr>
              <a:graphicFrameLocks noChangeAspect="1"/>
            </p:cNvGraphicFramePr>
            <p:nvPr/>
          </p:nvGraphicFramePr>
          <p:xfrm>
            <a:off x="6076950" y="226853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5" name="Equation" r:id="rId25" imgW="190440" imgH="279360" progId="Equation.DSMT4">
                    <p:embed/>
                  </p:oleObj>
                </mc:Choice>
                <mc:Fallback>
                  <p:oleObj name="Equation" r:id="rId25" imgW="190440" imgH="27936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950" y="226853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6"/>
            <p:cNvGraphicFramePr>
              <a:graphicFrameLocks noChangeAspect="1"/>
            </p:cNvGraphicFramePr>
            <p:nvPr/>
          </p:nvGraphicFramePr>
          <p:xfrm>
            <a:off x="5976709" y="3363684"/>
            <a:ext cx="1197765" cy="370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6" name="Equation" r:id="rId27" imgW="1295280" imgH="380880" progId="Equation.DSMT4">
                    <p:embed/>
                  </p:oleObj>
                </mc:Choice>
                <mc:Fallback>
                  <p:oleObj name="Equation" r:id="rId27" imgW="1295280" imgH="380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709" y="3363684"/>
                          <a:ext cx="1197765" cy="370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1"/>
            <p:cNvGraphicFramePr>
              <a:graphicFrameLocks noChangeAspect="1"/>
            </p:cNvGraphicFramePr>
            <p:nvPr/>
          </p:nvGraphicFramePr>
          <p:xfrm>
            <a:off x="7459889" y="1905907"/>
            <a:ext cx="3635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7" name="Equation" r:id="rId29" imgW="393480" imgH="380880" progId="Equation.DSMT4">
                    <p:embed/>
                  </p:oleObj>
                </mc:Choice>
                <mc:Fallback>
                  <p:oleObj name="Equation" r:id="rId29" imgW="393480" imgH="3808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9889" y="1905907"/>
                          <a:ext cx="363538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21"/>
            <p:cNvGraphicFramePr>
              <a:graphicFrameLocks noChangeAspect="1"/>
            </p:cNvGraphicFramePr>
            <p:nvPr/>
          </p:nvGraphicFramePr>
          <p:xfrm>
            <a:off x="6795634" y="2264227"/>
            <a:ext cx="279507" cy="284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38" name="Equation" r:id="rId31" imgW="393480" imgH="380880" progId="Equation.DSMT4">
                    <p:embed/>
                  </p:oleObj>
                </mc:Choice>
                <mc:Fallback>
                  <p:oleObj name="Equation" r:id="rId31" imgW="393480" imgH="3808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5634" y="2264227"/>
                          <a:ext cx="279507" cy="284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776851" y="4304805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where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174" y="1143000"/>
            <a:ext cx="5667375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 can also calculate the fundamental per-unit-length parameters of the lossy coaxial line.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2516188" y="4425950"/>
          <a:ext cx="21558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"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4425950"/>
                        <a:ext cx="2155825" cy="568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2567222" y="3037114"/>
          <a:ext cx="2152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222" y="3037114"/>
                        <a:ext cx="2152650" cy="539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2540913" y="3754210"/>
          <a:ext cx="2368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7" imgW="1117440" imgH="253800" progId="Equation.DSMT4">
                  <p:embed/>
                </p:oleObj>
              </mc:Choice>
              <mc:Fallback>
                <p:oleObj name="Equation" r:id="rId7" imgW="111744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913" y="3754210"/>
                        <a:ext cx="2368550" cy="539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2523450" y="5279576"/>
          <a:ext cx="23860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9" imgW="1066680" imgH="279360" progId="Equation.DSMT4">
                  <p:embed/>
                </p:oleObj>
              </mc:Choice>
              <mc:Fallback>
                <p:oleObj name="Equation" r:id="rId9" imgW="106668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450" y="5279576"/>
                        <a:ext cx="2386013" cy="6223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9600" y="235397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From previous calculations: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9493" y="3853544"/>
            <a:ext cx="174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(From Notes 3)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285468" y="1302657"/>
            <a:ext cx="3573463" cy="2544763"/>
            <a:chOff x="5285468" y="1302657"/>
            <a:chExt cx="3573463" cy="2544763"/>
          </a:xfrm>
        </p:grpSpPr>
        <p:sp>
          <p:nvSpPr>
            <p:cNvPr id="5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5285468" y="1302657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6131606" y="2255157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6130019" y="2255157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 flipV="1">
              <a:off x="6615794" y="2475820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V="1">
              <a:off x="6760256" y="3029857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6638019" y="1720170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flipV="1">
              <a:off x="6971394" y="2971120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6477681" y="2631395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6477681" y="2631395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H="1" flipV="1">
              <a:off x="6268131" y="2478995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>
              <a:off x="6714219" y="2925082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 flipH="1">
              <a:off x="5680756" y="2915557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6704694" y="2915557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V="1">
              <a:off x="6704694" y="1680481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8" name="Object 11"/>
            <p:cNvGraphicFramePr>
              <a:graphicFrameLocks noChangeAspect="1"/>
            </p:cNvGraphicFramePr>
            <p:nvPr/>
          </p:nvGraphicFramePr>
          <p:xfrm>
            <a:off x="8592231" y="3599770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1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2231" y="3599770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2"/>
            <p:cNvGraphicFramePr>
              <a:graphicFrameLocks noChangeAspect="1"/>
            </p:cNvGraphicFramePr>
            <p:nvPr/>
          </p:nvGraphicFramePr>
          <p:xfrm>
            <a:off x="6596743" y="1364570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2" name="Equation" r:id="rId13" imgW="215640" imgH="266400" progId="Equation.DSMT4">
                    <p:embed/>
                  </p:oleObj>
                </mc:Choice>
                <mc:Fallback>
                  <p:oleObj name="Equation" r:id="rId13" imgW="215640" imgH="2664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6743" y="1364570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3"/>
            <p:cNvGraphicFramePr>
              <a:graphicFrameLocks noChangeAspect="1"/>
            </p:cNvGraphicFramePr>
            <p:nvPr/>
          </p:nvGraphicFramePr>
          <p:xfrm>
            <a:off x="5410881" y="3406095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3" name="Equation" r:id="rId15" imgW="177480" imgH="190440" progId="Equation.DSMT4">
                    <p:embed/>
                  </p:oleObj>
                </mc:Choice>
                <mc:Fallback>
                  <p:oleObj name="Equation" r:id="rId15" imgW="177480" imgH="19044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881" y="3406095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4"/>
            <p:cNvGraphicFramePr>
              <a:graphicFrameLocks noChangeAspect="1"/>
            </p:cNvGraphicFramePr>
            <p:nvPr/>
          </p:nvGraphicFramePr>
          <p:xfrm>
            <a:off x="6563406" y="2980645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4" name="Equation" r:id="rId17" imgW="203040" imgH="203040" progId="Equation.DSMT4">
                    <p:embed/>
                  </p:oleObj>
                </mc:Choice>
                <mc:Fallback>
                  <p:oleObj name="Equation" r:id="rId17" imgW="203040" imgH="20304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3406" y="2980645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5"/>
            <p:cNvGraphicFramePr>
              <a:graphicFrameLocks noChangeAspect="1"/>
            </p:cNvGraphicFramePr>
            <p:nvPr/>
          </p:nvGraphicFramePr>
          <p:xfrm>
            <a:off x="6272893" y="2653620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5" name="Equation" r:id="rId19" imgW="190440" imgH="279360" progId="Equation.DSMT4">
                    <p:embed/>
                  </p:oleObj>
                </mc:Choice>
                <mc:Fallback>
                  <p:oleObj name="Equation" r:id="rId19" imgW="190440" imgH="27936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2893" y="2653620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6"/>
            <p:cNvGraphicFramePr>
              <a:graphicFrameLocks noChangeAspect="1"/>
            </p:cNvGraphicFramePr>
            <p:nvPr/>
          </p:nvGraphicFramePr>
          <p:xfrm>
            <a:off x="6389688" y="3302000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6" name="Equation" r:id="rId21" imgW="812520" imgH="279360" progId="Equation.DSMT4">
                    <p:embed/>
                  </p:oleObj>
                </mc:Choice>
                <mc:Fallback>
                  <p:oleObj name="Equation" r:id="rId21" imgW="812520" imgH="27936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9688" y="3302000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1"/>
            <p:cNvGraphicFramePr>
              <a:graphicFrameLocks noChangeAspect="1"/>
            </p:cNvGraphicFramePr>
            <p:nvPr/>
          </p:nvGraphicFramePr>
          <p:xfrm>
            <a:off x="7568746" y="2265132"/>
            <a:ext cx="3635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7" name="Equation" r:id="rId23" imgW="393480" imgH="380880" progId="Equation.DSMT4">
                    <p:embed/>
                  </p:oleObj>
                </mc:Choice>
                <mc:Fallback>
                  <p:oleObj name="Equation" r:id="rId23" imgW="393480" imgH="38088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8746" y="2265132"/>
                          <a:ext cx="363538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1"/>
            <p:cNvGraphicFramePr>
              <a:graphicFrameLocks noChangeAspect="1"/>
            </p:cNvGraphicFramePr>
            <p:nvPr/>
          </p:nvGraphicFramePr>
          <p:xfrm>
            <a:off x="6980691" y="2601680"/>
            <a:ext cx="279507" cy="284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8" name="Equation" r:id="rId25" imgW="393480" imgH="380880" progId="Equation.DSMT4">
                    <p:embed/>
                  </p:oleObj>
                </mc:Choice>
                <mc:Fallback>
                  <p:oleObj name="Equation" r:id="rId25" imgW="393480" imgH="38088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0691" y="2601680"/>
                          <a:ext cx="279507" cy="284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Box 77"/>
          <p:cNvSpPr txBox="1"/>
          <p:nvPr/>
        </p:nvSpPr>
        <p:spPr>
          <a:xfrm>
            <a:off x="555176" y="5410203"/>
            <a:ext cx="182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(From Notes 7)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87355" y="6264729"/>
            <a:ext cx="5282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“lossless” superscript means that we ignore all loss.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Left Brace 79"/>
          <p:cNvSpPr/>
          <p:nvPr/>
        </p:nvSpPr>
        <p:spPr>
          <a:xfrm>
            <a:off x="2090064" y="2982686"/>
            <a:ext cx="272142" cy="2133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579" name="Object 2"/>
          <p:cNvGraphicFramePr>
            <a:graphicFrameLocks noChangeAspect="1"/>
          </p:cNvGraphicFramePr>
          <p:nvPr/>
        </p:nvGraphicFramePr>
        <p:xfrm>
          <a:off x="6111689" y="4839731"/>
          <a:ext cx="2613919" cy="82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Equation" r:id="rId27" imgW="2920680" imgH="876240" progId="Equation.DSMT4">
                  <p:embed/>
                </p:oleObj>
              </mc:Choice>
              <mc:Fallback>
                <p:oleObj name="Equation" r:id="rId27" imgW="2920680" imgH="876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689" y="4839731"/>
                        <a:ext cx="2613919" cy="82084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0" name="Object 2"/>
          <p:cNvGraphicFramePr>
            <a:graphicFrameLocks noChangeAspect="1"/>
          </p:cNvGraphicFramePr>
          <p:nvPr/>
        </p:nvGraphicFramePr>
        <p:xfrm>
          <a:off x="6955931" y="5835317"/>
          <a:ext cx="1152921" cy="43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29" imgW="1054080" imgH="380880" progId="Equation.DSMT4">
                  <p:embed/>
                </p:oleObj>
              </mc:Choice>
              <mc:Fallback>
                <p:oleObj name="Equation" r:id="rId29" imgW="1054080" imgH="38088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931" y="5835317"/>
                        <a:ext cx="1152921" cy="43485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1" name="Object 2"/>
          <p:cNvGraphicFramePr>
            <a:graphicFrameLocks noChangeAspect="1"/>
          </p:cNvGraphicFramePr>
          <p:nvPr/>
        </p:nvGraphicFramePr>
        <p:xfrm>
          <a:off x="7198261" y="3638653"/>
          <a:ext cx="6429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name="Equation" r:id="rId31" imgW="825480" imgH="380880" progId="Equation.DSMT4">
                  <p:embed/>
                </p:oleObj>
              </mc:Choice>
              <mc:Fallback>
                <p:oleObj name="Equation" r:id="rId31" imgW="825480" imgH="38088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261" y="3638653"/>
                        <a:ext cx="6429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03639" y="1677019"/>
          <a:ext cx="2147718" cy="3931920"/>
        </p:xfrm>
        <a:graphic>
          <a:graphicData uri="http://schemas.openxmlformats.org/drawingml/2006/table">
            <a:tbl>
              <a:tblPr firstRow="1" bandRow="1"/>
              <a:tblGrid>
                <a:gridCol w="1290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19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RG59 Coax</a:t>
                      </a:r>
                      <a:endParaRPr lang="en-US" b="0" i="0" baseline="-25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100 [MHz]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1 [GHz]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r>
                        <a:rPr lang="en-US" dirty="0" smtClean="0"/>
                        <a:t>5 [GHz]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20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en-US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50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OM*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100 [GHz]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</a:rPr>
                        <a:t>OM*</a:t>
                      </a:r>
                      <a:endParaRPr lang="en-U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085554" y="144875"/>
            <a:ext cx="5104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Attenuation for RG59 Coax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6946" y="848096"/>
            <a:ext cx="3902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Approximate attenuation in dB/m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01" y="5709928"/>
            <a:ext cx="164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*OM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overmoded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5576888" y="4522788"/>
          <a:ext cx="13017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4522788"/>
                        <a:ext cx="13017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8" name="Picture 10" descr="https://upload.wikimedia.org/wikipedia/commons/7/73/RG-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0700" y="1666875"/>
            <a:ext cx="3795703" cy="2654300"/>
          </a:xfrm>
          <a:prstGeom prst="rect">
            <a:avLst/>
          </a:prstGeom>
          <a:noFill/>
        </p:spPr>
      </p:pic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5565775" y="5203825"/>
          <a:ext cx="156051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Equation" r:id="rId6" imgW="888840" imgH="672840" progId="Equation.DSMT4">
                  <p:embed/>
                </p:oleObj>
              </mc:Choice>
              <mc:Fallback>
                <p:oleObj name="Equation" r:id="rId6" imgW="888840" imgH="6728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5203825"/>
                        <a:ext cx="156051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704995" y="6186612"/>
          <a:ext cx="4000355" cy="37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Equation" r:id="rId8" imgW="2438280" imgH="228600" progId="Equation.DSMT4">
                  <p:embed/>
                </p:oleObj>
              </mc:Choice>
              <mc:Fallback>
                <p:oleObj name="Equation" r:id="rId8" imgW="24382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95" y="6186612"/>
                        <a:ext cx="4000355" cy="37452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648450" y="1647825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(from Wikipedia)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64494" y="1421266"/>
          <a:ext cx="11842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9" name="Equation" r:id="rId3" imgW="711000" imgH="482400" progId="Equation.DSMT4">
                  <p:embed/>
                </p:oleObj>
              </mc:Choice>
              <mc:Fallback>
                <p:oleObj name="Equation" r:id="rId3" imgW="7110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94" y="1421266"/>
                        <a:ext cx="118427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021407" y="3306536"/>
          <a:ext cx="639081" cy="61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Equation" r:id="rId5" imgW="863280" imgH="787320" progId="Equation.DSMT4">
                  <p:embed/>
                </p:oleObj>
              </mc:Choice>
              <mc:Fallback>
                <p:oleObj name="Equation" r:id="rId5" imgW="863280" imgH="7873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407" y="3306536"/>
                        <a:ext cx="639081" cy="61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Power Flow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5177972" y="735239"/>
            <a:ext cx="3573463" cy="2544763"/>
            <a:chOff x="4546600" y="936625"/>
            <a:chExt cx="3573463" cy="2544763"/>
          </a:xfrm>
        </p:grpSpPr>
        <p:sp>
          <p:nvSpPr>
            <p:cNvPr id="1040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1" name="Equation" r:id="rId7" imgW="203040" imgH="203040" progId="Equation.DSMT4">
                    <p:embed/>
                  </p:oleObj>
                </mc:Choice>
                <mc:Fallback>
                  <p:oleObj name="Equation" r:id="rId7" imgW="203040" imgH="20304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2" name="Equation" r:id="rId9" imgW="215640" imgH="266400" progId="Equation.DSMT4">
                    <p:embed/>
                  </p:oleObj>
                </mc:Choice>
                <mc:Fallback>
                  <p:oleObj name="Equation" r:id="rId9" imgW="215640" imgH="2664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3" name="Equation" r:id="rId11" imgW="177480" imgH="190440" progId="Equation.DSMT4">
                    <p:embed/>
                  </p:oleObj>
                </mc:Choice>
                <mc:Fallback>
                  <p:oleObj name="Equation" r:id="rId11" imgW="177480" imgH="19044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5815013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4" name="Equation" r:id="rId13" imgW="203040" imgH="203040" progId="Equation.DSMT4">
                    <p:embed/>
                  </p:oleObj>
                </mc:Choice>
                <mc:Fallback>
                  <p:oleObj name="Equation" r:id="rId13" imgW="203040" imgH="20304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5013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9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5" name="Equation" r:id="rId15" imgW="190440" imgH="279360" progId="Equation.DSMT4">
                    <p:embed/>
                  </p:oleObj>
                </mc:Choice>
                <mc:Fallback>
                  <p:oleObj name="Equation" r:id="rId15" imgW="190440" imgH="27936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6"/>
            <p:cNvGraphicFramePr>
              <a:graphicFrameLocks noChangeAspect="1"/>
            </p:cNvGraphicFramePr>
            <p:nvPr/>
          </p:nvGraphicFramePr>
          <p:xfrm>
            <a:off x="5641975" y="2935288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6" name="Equation" r:id="rId17" imgW="812520" imgH="279360" progId="Equation.DSMT4">
                    <p:embed/>
                  </p:oleObj>
                </mc:Choice>
                <mc:Fallback>
                  <p:oleObj name="Equation" r:id="rId17" imgW="812520" imgH="27936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975" y="2935288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1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87" name="Equation" r:id="rId19" imgW="647640" imgH="291960" progId="Equation.DSMT4">
                    <p:embed/>
                  </p:oleObj>
                </mc:Choice>
                <mc:Fallback>
                  <p:oleObj name="Equation" r:id="rId19" imgW="647640" imgH="29196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816" name="Object 16"/>
          <p:cNvGraphicFramePr>
            <a:graphicFrameLocks noChangeAspect="1"/>
          </p:cNvGraphicFramePr>
          <p:nvPr/>
        </p:nvGraphicFramePr>
        <p:xfrm>
          <a:off x="352653" y="2541134"/>
          <a:ext cx="3327400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8" name="Equation" r:id="rId21" imgW="2184120" imgH="2641320" progId="Equation.DSMT4">
                  <p:embed/>
                </p:oleObj>
              </mc:Choice>
              <mc:Fallback>
                <p:oleObj name="Equation" r:id="rId21" imgW="2184120" imgH="26413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53" y="2541134"/>
                        <a:ext cx="3327400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4799" y="914400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Power flow at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17" name="Object 17"/>
          <p:cNvGraphicFramePr>
            <a:graphicFrameLocks noChangeAspect="1"/>
          </p:cNvGraphicFramePr>
          <p:nvPr/>
        </p:nvGraphicFramePr>
        <p:xfrm>
          <a:off x="4065360" y="4563611"/>
          <a:ext cx="2585811" cy="84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9" name="Equation" r:id="rId23" imgW="1396800" imgH="457200" progId="Equation.DSMT4">
                  <p:embed/>
                </p:oleObj>
              </mc:Choice>
              <mc:Fallback>
                <p:oleObj name="Equation" r:id="rId23" imgW="1396800" imgH="457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360" y="4563611"/>
                        <a:ext cx="2585811" cy="84750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3385457" y="5791201"/>
            <a:ext cx="4343400" cy="391880"/>
            <a:chOff x="3385457" y="5758543"/>
            <a:chExt cx="4343400" cy="391880"/>
          </a:xfrm>
        </p:grpSpPr>
        <p:sp>
          <p:nvSpPr>
            <p:cNvPr id="39" name="TextBox 38"/>
            <p:cNvSpPr txBox="1"/>
            <p:nvPr/>
          </p:nvSpPr>
          <p:spPr>
            <a:xfrm>
              <a:off x="3385457" y="5758543"/>
              <a:ext cx="434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Note: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At dielectric breakdown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6818" name="Object 18"/>
            <p:cNvGraphicFramePr>
              <a:graphicFrameLocks noChangeAspect="1"/>
            </p:cNvGraphicFramePr>
            <p:nvPr/>
          </p:nvGraphicFramePr>
          <p:xfrm>
            <a:off x="6572249" y="5788700"/>
            <a:ext cx="856712" cy="361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90" name="Equation" r:id="rId25" imgW="571320" imgH="241200" progId="Equation.DSMT4">
                    <p:embed/>
                  </p:oleObj>
                </mc:Choice>
                <mc:Fallback>
                  <p:oleObj name="Equation" r:id="rId25" imgW="571320" imgH="241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49" y="5788700"/>
                          <a:ext cx="856712" cy="3617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Box 41"/>
          <p:cNvSpPr txBox="1"/>
          <p:nvPr/>
        </p:nvSpPr>
        <p:spPr>
          <a:xfrm>
            <a:off x="2039507" y="1676400"/>
            <a:ext cx="340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assumed to be real here.)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85850" y="66675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1019175"/>
            <a:ext cx="6924675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We look at the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higher-order modes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 of a coaxial line.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0435" y="1990725"/>
            <a:ext cx="5542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lowest waveguide mode is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mode.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7354" y="5727247"/>
            <a:ext cx="366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Sketch of field lines for TE</a:t>
            </a:r>
            <a:r>
              <a:rPr lang="en-US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mode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82696" y="2500086"/>
            <a:ext cx="3573463" cy="2544763"/>
            <a:chOff x="4546600" y="936625"/>
            <a:chExt cx="3573463" cy="2544763"/>
          </a:xfrm>
        </p:grpSpPr>
        <p:sp>
          <p:nvSpPr>
            <p:cNvPr id="5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0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7" name="Equation" r:id="rId3" imgW="203040" imgH="203040" progId="Equation.DSMT4">
                    <p:embed/>
                  </p:oleObj>
                </mc:Choice>
                <mc:Fallback>
                  <p:oleObj name="Equation" r:id="rId3" imgW="203040" imgH="20304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8" name="Equation" r:id="rId5" imgW="215640" imgH="266400" progId="Equation.DSMT4">
                    <p:embed/>
                  </p:oleObj>
                </mc:Choice>
                <mc:Fallback>
                  <p:oleObj name="Equation" r:id="rId5" imgW="215640" imgH="2664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49" name="Equation" r:id="rId7" imgW="177480" imgH="190440" progId="Equation.DSMT4">
                    <p:embed/>
                  </p:oleObj>
                </mc:Choice>
                <mc:Fallback>
                  <p:oleObj name="Equation" r:id="rId7" imgW="177480" imgH="1904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14"/>
            <p:cNvGraphicFramePr>
              <a:graphicFrameLocks noChangeAspect="1"/>
            </p:cNvGraphicFramePr>
            <p:nvPr/>
          </p:nvGraphicFramePr>
          <p:xfrm>
            <a:off x="5824538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50" name="Equation" r:id="rId9" imgW="203040" imgH="203040" progId="Equation.DSMT4">
                    <p:embed/>
                  </p:oleObj>
                </mc:Choice>
                <mc:Fallback>
                  <p:oleObj name="Equation" r:id="rId9" imgW="203040" imgH="2030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51" name="Equation" r:id="rId11" imgW="190440" imgH="279360" progId="Equation.DSMT4">
                    <p:embed/>
                  </p:oleObj>
                </mc:Choice>
                <mc:Fallback>
                  <p:oleObj name="Equation" r:id="rId11" imgW="190440" imgH="2793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6"/>
            <p:cNvGraphicFramePr>
              <a:graphicFrameLocks noChangeAspect="1"/>
            </p:cNvGraphicFramePr>
            <p:nvPr/>
          </p:nvGraphicFramePr>
          <p:xfrm>
            <a:off x="5642429" y="2954564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52" name="Equation" r:id="rId13" imgW="812520" imgH="279360" progId="Equation.DSMT4">
                    <p:embed/>
                  </p:oleObj>
                </mc:Choice>
                <mc:Fallback>
                  <p:oleObj name="Equation" r:id="rId13" imgW="812520" imgH="2793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2429" y="2954564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53" name="Equation" r:id="rId15" imgW="647640" imgH="291960" progId="Equation.DSMT4">
                    <p:embed/>
                  </p:oleObj>
                </mc:Choice>
                <mc:Fallback>
                  <p:oleObj name="Equation" r:id="rId15" imgW="647640" imgH="29196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8" name="Group 97"/>
          <p:cNvGrpSpPr/>
          <p:nvPr/>
        </p:nvGrpSpPr>
        <p:grpSpPr>
          <a:xfrm>
            <a:off x="1553935" y="2725738"/>
            <a:ext cx="2842320" cy="2794679"/>
            <a:chOff x="1553935" y="2725738"/>
            <a:chExt cx="2842320" cy="2794679"/>
          </a:xfrm>
        </p:grpSpPr>
        <p:sp>
          <p:nvSpPr>
            <p:cNvPr id="27" name="Oval 26"/>
            <p:cNvSpPr/>
            <p:nvPr/>
          </p:nvSpPr>
          <p:spPr>
            <a:xfrm>
              <a:off x="1553935" y="3920217"/>
              <a:ext cx="1600200" cy="1600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182585" y="4520292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601685" y="4729842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611085" y="4720317"/>
              <a:ext cx="533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715860" y="4215491"/>
              <a:ext cx="1247776" cy="142876"/>
              <a:chOff x="2981325" y="4333874"/>
              <a:chExt cx="1247776" cy="142876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2981325" y="4333874"/>
                <a:ext cx="1247776" cy="142875"/>
              </a:xfrm>
              <a:custGeom>
                <a:avLst/>
                <a:gdLst>
                  <a:gd name="connsiteX0" fmla="*/ 0 w 1257300"/>
                  <a:gd name="connsiteY0" fmla="*/ 66675 h 123825"/>
                  <a:gd name="connsiteX1" fmla="*/ 200025 w 1257300"/>
                  <a:gd name="connsiteY1" fmla="*/ 114300 h 123825"/>
                  <a:gd name="connsiteX2" fmla="*/ 552450 w 1257300"/>
                  <a:gd name="connsiteY2" fmla="*/ 123825 h 123825"/>
                  <a:gd name="connsiteX3" fmla="*/ 685800 w 1257300"/>
                  <a:gd name="connsiteY3" fmla="*/ 114300 h 123825"/>
                  <a:gd name="connsiteX4" fmla="*/ 1123950 w 1257300"/>
                  <a:gd name="connsiteY4" fmla="*/ 85725 h 123825"/>
                  <a:gd name="connsiteX5" fmla="*/ 1257300 w 1257300"/>
                  <a:gd name="connsiteY5" fmla="*/ 0 h 123825"/>
                  <a:gd name="connsiteX0" fmla="*/ 0 w 1257300"/>
                  <a:gd name="connsiteY0" fmla="*/ 66675 h 125413"/>
                  <a:gd name="connsiteX1" fmla="*/ 200025 w 1257300"/>
                  <a:gd name="connsiteY1" fmla="*/ 114300 h 125413"/>
                  <a:gd name="connsiteX2" fmla="*/ 552450 w 1257300"/>
                  <a:gd name="connsiteY2" fmla="*/ 123825 h 125413"/>
                  <a:gd name="connsiteX3" fmla="*/ 828675 w 1257300"/>
                  <a:gd name="connsiteY3" fmla="*/ 123825 h 125413"/>
                  <a:gd name="connsiteX4" fmla="*/ 1123950 w 1257300"/>
                  <a:gd name="connsiteY4" fmla="*/ 85725 h 125413"/>
                  <a:gd name="connsiteX5" fmla="*/ 1257300 w 1257300"/>
                  <a:gd name="connsiteY5" fmla="*/ 0 h 125413"/>
                  <a:gd name="connsiteX0" fmla="*/ 0 w 1209675"/>
                  <a:gd name="connsiteY0" fmla="*/ 38100 h 128587"/>
                  <a:gd name="connsiteX1" fmla="*/ 152400 w 1209675"/>
                  <a:gd name="connsiteY1" fmla="*/ 114300 h 128587"/>
                  <a:gd name="connsiteX2" fmla="*/ 504825 w 1209675"/>
                  <a:gd name="connsiteY2" fmla="*/ 123825 h 128587"/>
                  <a:gd name="connsiteX3" fmla="*/ 781050 w 1209675"/>
                  <a:gd name="connsiteY3" fmla="*/ 123825 h 128587"/>
                  <a:gd name="connsiteX4" fmla="*/ 1076325 w 1209675"/>
                  <a:gd name="connsiteY4" fmla="*/ 85725 h 128587"/>
                  <a:gd name="connsiteX5" fmla="*/ 1209675 w 1209675"/>
                  <a:gd name="connsiteY5" fmla="*/ 0 h 128587"/>
                  <a:gd name="connsiteX0" fmla="*/ 0 w 1209675"/>
                  <a:gd name="connsiteY0" fmla="*/ 38100 h 127000"/>
                  <a:gd name="connsiteX1" fmla="*/ 209550 w 1209675"/>
                  <a:gd name="connsiteY1" fmla="*/ 104775 h 127000"/>
                  <a:gd name="connsiteX2" fmla="*/ 504825 w 1209675"/>
                  <a:gd name="connsiteY2" fmla="*/ 123825 h 127000"/>
                  <a:gd name="connsiteX3" fmla="*/ 781050 w 1209675"/>
                  <a:gd name="connsiteY3" fmla="*/ 123825 h 127000"/>
                  <a:gd name="connsiteX4" fmla="*/ 1076325 w 1209675"/>
                  <a:gd name="connsiteY4" fmla="*/ 85725 h 127000"/>
                  <a:gd name="connsiteX5" fmla="*/ 1209675 w 1209675"/>
                  <a:gd name="connsiteY5" fmla="*/ 0 h 127000"/>
                  <a:gd name="connsiteX0" fmla="*/ 0 w 1181100"/>
                  <a:gd name="connsiteY0" fmla="*/ 19050 h 127000"/>
                  <a:gd name="connsiteX1" fmla="*/ 180975 w 1181100"/>
                  <a:gd name="connsiteY1" fmla="*/ 104775 h 127000"/>
                  <a:gd name="connsiteX2" fmla="*/ 476250 w 1181100"/>
                  <a:gd name="connsiteY2" fmla="*/ 123825 h 127000"/>
                  <a:gd name="connsiteX3" fmla="*/ 752475 w 1181100"/>
                  <a:gd name="connsiteY3" fmla="*/ 123825 h 127000"/>
                  <a:gd name="connsiteX4" fmla="*/ 1047750 w 1181100"/>
                  <a:gd name="connsiteY4" fmla="*/ 85725 h 127000"/>
                  <a:gd name="connsiteX5" fmla="*/ 1181100 w 1181100"/>
                  <a:gd name="connsiteY5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1100" h="127000">
                    <a:moveTo>
                      <a:pt x="0" y="19050"/>
                    </a:moveTo>
                    <a:cubicBezTo>
                      <a:pt x="53975" y="38100"/>
                      <a:pt x="101600" y="87313"/>
                      <a:pt x="180975" y="104775"/>
                    </a:cubicBezTo>
                    <a:cubicBezTo>
                      <a:pt x="260350" y="122237"/>
                      <a:pt x="381000" y="120650"/>
                      <a:pt x="476250" y="123825"/>
                    </a:cubicBezTo>
                    <a:cubicBezTo>
                      <a:pt x="571500" y="127000"/>
                      <a:pt x="752475" y="123825"/>
                      <a:pt x="752475" y="123825"/>
                    </a:cubicBezTo>
                    <a:cubicBezTo>
                      <a:pt x="847725" y="117475"/>
                      <a:pt x="976313" y="106362"/>
                      <a:pt x="1047750" y="85725"/>
                    </a:cubicBezTo>
                    <a:cubicBezTo>
                      <a:pt x="1119187" y="65088"/>
                      <a:pt x="1162050" y="33337"/>
                      <a:pt x="1181100" y="0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3505200" y="4476750"/>
                <a:ext cx="23812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 flipV="1">
              <a:off x="1725385" y="5072741"/>
              <a:ext cx="1247776" cy="142876"/>
              <a:chOff x="2981325" y="4333874"/>
              <a:chExt cx="1247776" cy="142876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2981325" y="4333874"/>
                <a:ext cx="1247776" cy="142875"/>
              </a:xfrm>
              <a:custGeom>
                <a:avLst/>
                <a:gdLst>
                  <a:gd name="connsiteX0" fmla="*/ 0 w 1257300"/>
                  <a:gd name="connsiteY0" fmla="*/ 66675 h 123825"/>
                  <a:gd name="connsiteX1" fmla="*/ 200025 w 1257300"/>
                  <a:gd name="connsiteY1" fmla="*/ 114300 h 123825"/>
                  <a:gd name="connsiteX2" fmla="*/ 552450 w 1257300"/>
                  <a:gd name="connsiteY2" fmla="*/ 123825 h 123825"/>
                  <a:gd name="connsiteX3" fmla="*/ 685800 w 1257300"/>
                  <a:gd name="connsiteY3" fmla="*/ 114300 h 123825"/>
                  <a:gd name="connsiteX4" fmla="*/ 1123950 w 1257300"/>
                  <a:gd name="connsiteY4" fmla="*/ 85725 h 123825"/>
                  <a:gd name="connsiteX5" fmla="*/ 1257300 w 1257300"/>
                  <a:gd name="connsiteY5" fmla="*/ 0 h 123825"/>
                  <a:gd name="connsiteX0" fmla="*/ 0 w 1257300"/>
                  <a:gd name="connsiteY0" fmla="*/ 66675 h 125413"/>
                  <a:gd name="connsiteX1" fmla="*/ 200025 w 1257300"/>
                  <a:gd name="connsiteY1" fmla="*/ 114300 h 125413"/>
                  <a:gd name="connsiteX2" fmla="*/ 552450 w 1257300"/>
                  <a:gd name="connsiteY2" fmla="*/ 123825 h 125413"/>
                  <a:gd name="connsiteX3" fmla="*/ 828675 w 1257300"/>
                  <a:gd name="connsiteY3" fmla="*/ 123825 h 125413"/>
                  <a:gd name="connsiteX4" fmla="*/ 1123950 w 1257300"/>
                  <a:gd name="connsiteY4" fmla="*/ 85725 h 125413"/>
                  <a:gd name="connsiteX5" fmla="*/ 1257300 w 1257300"/>
                  <a:gd name="connsiteY5" fmla="*/ 0 h 125413"/>
                  <a:gd name="connsiteX0" fmla="*/ 0 w 1209675"/>
                  <a:gd name="connsiteY0" fmla="*/ 38100 h 128587"/>
                  <a:gd name="connsiteX1" fmla="*/ 152400 w 1209675"/>
                  <a:gd name="connsiteY1" fmla="*/ 114300 h 128587"/>
                  <a:gd name="connsiteX2" fmla="*/ 504825 w 1209675"/>
                  <a:gd name="connsiteY2" fmla="*/ 123825 h 128587"/>
                  <a:gd name="connsiteX3" fmla="*/ 781050 w 1209675"/>
                  <a:gd name="connsiteY3" fmla="*/ 123825 h 128587"/>
                  <a:gd name="connsiteX4" fmla="*/ 1076325 w 1209675"/>
                  <a:gd name="connsiteY4" fmla="*/ 85725 h 128587"/>
                  <a:gd name="connsiteX5" fmla="*/ 1209675 w 1209675"/>
                  <a:gd name="connsiteY5" fmla="*/ 0 h 128587"/>
                  <a:gd name="connsiteX0" fmla="*/ 0 w 1209675"/>
                  <a:gd name="connsiteY0" fmla="*/ 38100 h 127000"/>
                  <a:gd name="connsiteX1" fmla="*/ 209550 w 1209675"/>
                  <a:gd name="connsiteY1" fmla="*/ 104775 h 127000"/>
                  <a:gd name="connsiteX2" fmla="*/ 504825 w 1209675"/>
                  <a:gd name="connsiteY2" fmla="*/ 123825 h 127000"/>
                  <a:gd name="connsiteX3" fmla="*/ 781050 w 1209675"/>
                  <a:gd name="connsiteY3" fmla="*/ 123825 h 127000"/>
                  <a:gd name="connsiteX4" fmla="*/ 1076325 w 1209675"/>
                  <a:gd name="connsiteY4" fmla="*/ 85725 h 127000"/>
                  <a:gd name="connsiteX5" fmla="*/ 1209675 w 1209675"/>
                  <a:gd name="connsiteY5" fmla="*/ 0 h 127000"/>
                  <a:gd name="connsiteX0" fmla="*/ 0 w 1181100"/>
                  <a:gd name="connsiteY0" fmla="*/ 19050 h 127000"/>
                  <a:gd name="connsiteX1" fmla="*/ 180975 w 1181100"/>
                  <a:gd name="connsiteY1" fmla="*/ 104775 h 127000"/>
                  <a:gd name="connsiteX2" fmla="*/ 476250 w 1181100"/>
                  <a:gd name="connsiteY2" fmla="*/ 123825 h 127000"/>
                  <a:gd name="connsiteX3" fmla="*/ 752475 w 1181100"/>
                  <a:gd name="connsiteY3" fmla="*/ 123825 h 127000"/>
                  <a:gd name="connsiteX4" fmla="*/ 1047750 w 1181100"/>
                  <a:gd name="connsiteY4" fmla="*/ 85725 h 127000"/>
                  <a:gd name="connsiteX5" fmla="*/ 1181100 w 1181100"/>
                  <a:gd name="connsiteY5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1100" h="127000">
                    <a:moveTo>
                      <a:pt x="0" y="19050"/>
                    </a:moveTo>
                    <a:cubicBezTo>
                      <a:pt x="53975" y="38100"/>
                      <a:pt x="101600" y="87313"/>
                      <a:pt x="180975" y="104775"/>
                    </a:cubicBezTo>
                    <a:cubicBezTo>
                      <a:pt x="260350" y="122237"/>
                      <a:pt x="381000" y="120650"/>
                      <a:pt x="476250" y="123825"/>
                    </a:cubicBezTo>
                    <a:cubicBezTo>
                      <a:pt x="571500" y="127000"/>
                      <a:pt x="752475" y="123825"/>
                      <a:pt x="752475" y="123825"/>
                    </a:cubicBezTo>
                    <a:cubicBezTo>
                      <a:pt x="847725" y="117475"/>
                      <a:pt x="976313" y="106362"/>
                      <a:pt x="1047750" y="85725"/>
                    </a:cubicBezTo>
                    <a:cubicBezTo>
                      <a:pt x="1119187" y="65088"/>
                      <a:pt x="1162050" y="33337"/>
                      <a:pt x="1181100" y="0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3505200" y="4476750"/>
                <a:ext cx="23812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3420835" y="4729842"/>
              <a:ext cx="65722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382610" y="3091542"/>
              <a:ext cx="0" cy="62865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7" name="Object 11"/>
            <p:cNvGraphicFramePr>
              <a:graphicFrameLocks noChangeAspect="1"/>
            </p:cNvGraphicFramePr>
            <p:nvPr/>
          </p:nvGraphicFramePr>
          <p:xfrm>
            <a:off x="4227060" y="4655686"/>
            <a:ext cx="169195" cy="177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54" name="Equation" r:id="rId17" imgW="203040" imgH="203040" progId="Equation.DSMT4">
                    <p:embed/>
                  </p:oleObj>
                </mc:Choice>
                <mc:Fallback>
                  <p:oleObj name="Equation" r:id="rId17" imgW="203040" imgH="2030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060" y="4655686"/>
                          <a:ext cx="169195" cy="177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1" name="Object 9"/>
            <p:cNvGraphicFramePr>
              <a:graphicFrameLocks noChangeAspect="1"/>
            </p:cNvGraphicFramePr>
            <p:nvPr/>
          </p:nvGraphicFramePr>
          <p:xfrm>
            <a:off x="2306638" y="2725738"/>
            <a:ext cx="169862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55" name="Equation" r:id="rId18" imgW="215640" imgH="266400" progId="Equation.DSMT4">
                    <p:embed/>
                  </p:oleObj>
                </mc:Choice>
                <mc:Fallback>
                  <p:oleObj name="Equation" r:id="rId18" imgW="215640" imgH="2664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638" y="2725738"/>
                          <a:ext cx="169862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extBox 50"/>
          <p:cNvSpPr txBox="1"/>
          <p:nvPr/>
        </p:nvSpPr>
        <p:spPr>
          <a:xfrm>
            <a:off x="5058887" y="5545778"/>
            <a:ext cx="34557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*Here the term “higher-order modes” means the waveguide modes that exist in addition to the desired TEM mode.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6249" y="85725"/>
            <a:ext cx="82962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056" y="120831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060450" y="1847850"/>
          <a:ext cx="33988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1" name="Equation" r:id="rId3" imgW="1587240" imgH="253800" progId="Equation.DSMT4">
                  <p:embed/>
                </p:oleObj>
              </mc:Choice>
              <mc:Fallback>
                <p:oleObj name="Equation" r:id="rId3" imgW="15872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847850"/>
                        <a:ext cx="33988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1843892" y="2886941"/>
          <a:ext cx="1408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" name="Equation" r:id="rId5" imgW="761760" imgH="241200" progId="Equation.DSMT4">
                  <p:embed/>
                </p:oleObj>
              </mc:Choice>
              <mc:Fallback>
                <p:oleObj name="Equation" r:id="rId5" imgW="76176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892" y="2886941"/>
                        <a:ext cx="14081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09550" y="4132489"/>
            <a:ext cx="477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solution in cylindrical coordinates is: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27718" y="4619996"/>
          <a:ext cx="4419147" cy="103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3" name="Equation" r:id="rId7" imgW="2057400" imgH="482400" progId="Equation.DSMT4">
                  <p:embed/>
                </p:oleObj>
              </mc:Choice>
              <mc:Fallback>
                <p:oleObj name="Equation" r:id="rId7" imgW="2057400" imgH="482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18" y="4619996"/>
                        <a:ext cx="4419147" cy="1036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5108802" y="3718832"/>
          <a:ext cx="302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4" name="Equation" r:id="rId9" imgW="1688760" imgH="253800" progId="Equation.DSMT4">
                  <p:embed/>
                </p:oleObj>
              </mc:Choice>
              <mc:Fallback>
                <p:oleObj name="Equation" r:id="rId9" imgW="16887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802" y="3718832"/>
                        <a:ext cx="3022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19893" y="6123215"/>
            <a:ext cx="62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 value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must be an integer to have unique fields.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67542" y="2398816"/>
            <a:ext cx="203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eigenvalue problem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92246" y="1166586"/>
            <a:ext cx="3573463" cy="2544763"/>
            <a:chOff x="4546600" y="936625"/>
            <a:chExt cx="3573463" cy="2544763"/>
          </a:xfrm>
        </p:grpSpPr>
        <p:sp>
          <p:nvSpPr>
            <p:cNvPr id="3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72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5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6" name="Equation" r:id="rId13" imgW="215640" imgH="266400" progId="Equation.DSMT4">
                    <p:embed/>
                  </p:oleObj>
                </mc:Choice>
                <mc:Fallback>
                  <p:oleObj name="Equation" r:id="rId13" imgW="215640" imgH="2664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7" name="Equation" r:id="rId15" imgW="177480" imgH="190440" progId="Equation.DSMT4">
                    <p:embed/>
                  </p:oleObj>
                </mc:Choice>
                <mc:Fallback>
                  <p:oleObj name="Equation" r:id="rId15" imgW="177480" imgH="19044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4"/>
            <p:cNvGraphicFramePr>
              <a:graphicFrameLocks noChangeAspect="1"/>
            </p:cNvGraphicFramePr>
            <p:nvPr/>
          </p:nvGraphicFramePr>
          <p:xfrm>
            <a:off x="5824538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8" name="Equation" r:id="rId17" imgW="203040" imgH="203040" progId="Equation.DSMT4">
                    <p:embed/>
                  </p:oleObj>
                </mc:Choice>
                <mc:Fallback>
                  <p:oleObj name="Equation" r:id="rId17" imgW="203040" imgH="2030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29" name="Equation" r:id="rId19" imgW="190440" imgH="279360" progId="Equation.DSMT4">
                    <p:embed/>
                  </p:oleObj>
                </mc:Choice>
                <mc:Fallback>
                  <p:oleObj name="Equation" r:id="rId19" imgW="190440" imgH="27936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6"/>
            <p:cNvGraphicFramePr>
              <a:graphicFrameLocks noChangeAspect="1"/>
            </p:cNvGraphicFramePr>
            <p:nvPr/>
          </p:nvGraphicFramePr>
          <p:xfrm>
            <a:off x="5642429" y="2916464"/>
            <a:ext cx="63976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30" name="Equation" r:id="rId21" imgW="812520" imgH="279360" progId="Equation.DSMT4">
                    <p:embed/>
                  </p:oleObj>
                </mc:Choice>
                <mc:Fallback>
                  <p:oleObj name="Equation" r:id="rId21" imgW="812520" imgH="27936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2429" y="2916464"/>
                          <a:ext cx="63976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31" name="Equation" r:id="rId23" imgW="647640" imgH="291960" progId="Equation.DSMT4">
                    <p:embed/>
                  </p:oleObj>
                </mc:Choice>
                <mc:Fallback>
                  <p:oleObj name="Equation" r:id="rId23" imgW="647640" imgH="29196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81075" y="11430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Plot of Bessel Functions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68338" y="980113"/>
            <a:ext cx="6913562" cy="4829175"/>
            <a:chOff x="668338" y="1217613"/>
            <a:chExt cx="6913562" cy="4829175"/>
          </a:xfrm>
        </p:grpSpPr>
        <p:pic>
          <p:nvPicPr>
            <p:cNvPr id="4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150" y="1308100"/>
              <a:ext cx="6381750" cy="44100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246188" y="2840038"/>
              <a:ext cx="400050" cy="15938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1301750" y="1217613"/>
              <a:ext cx="400050" cy="708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1274763" y="5000625"/>
              <a:ext cx="400050" cy="7080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7232650" y="5583238"/>
              <a:ext cx="333375" cy="2079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1717675" y="5597525"/>
              <a:ext cx="333375" cy="2079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4465638" y="5589588"/>
              <a:ext cx="319087" cy="45720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668338" y="3122613"/>
              <a:ext cx="84296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J</a:t>
              </a:r>
              <a:r>
                <a:rPr kumimoji="0" lang="en-US" sz="2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(</a:t>
              </a:r>
              <a:r>
                <a:rPr kumimoji="0" 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x</a:t>
              </a: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2538413" y="1704975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3244850" y="2217738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4324350" y="2705100"/>
              <a:ext cx="708025" cy="39687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=</a:t>
              </a:r>
              <a:r>
                <a:rPr kumimoji="0" lang="en-US" sz="20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graphicFrame>
          <p:nvGraphicFramePr>
            <p:cNvPr id="51" name="Object 25"/>
            <p:cNvGraphicFramePr>
              <a:graphicFrameLocks noChangeAspect="1"/>
            </p:cNvGraphicFramePr>
            <p:nvPr/>
          </p:nvGraphicFramePr>
          <p:xfrm>
            <a:off x="4527550" y="1690688"/>
            <a:ext cx="2409825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30" name="Equation" r:id="rId4" imgW="927000" imgH="228600" progId="Equation.DSMT4">
                    <p:embed/>
                  </p:oleObj>
                </mc:Choice>
                <mc:Fallback>
                  <p:oleObj name="Equation" r:id="rId4" imgW="92700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7550" y="1690688"/>
                          <a:ext cx="2409825" cy="5937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FFFF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74958" y="5984957"/>
          <a:ext cx="40751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6" imgW="2514600" imgH="431640" progId="Equation.DSMT4">
                  <p:embed/>
                </p:oleObj>
              </mc:Choice>
              <mc:Fallback>
                <p:oleObj name="Equation" r:id="rId6" imgW="251460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8" y="5984957"/>
                        <a:ext cx="4075113" cy="6985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4981451" y="6012707"/>
          <a:ext cx="37322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8" imgW="2552400" imgH="457200" progId="Equation.DSMT4">
                  <p:embed/>
                </p:oleObj>
              </mc:Choice>
              <mc:Fallback>
                <p:oleObj name="Equation" r:id="rId8" imgW="2552400" imgH="457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451" y="6012707"/>
                        <a:ext cx="3732213" cy="6667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09650" y="13335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Plot of Bessel Functions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800025"/>
            <a:ext cx="6951662" cy="4614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372350" y="5287888"/>
            <a:ext cx="333375" cy="20796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533900" y="5556250"/>
            <a:ext cx="319088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577975" y="5240263"/>
            <a:ext cx="333375" cy="207962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087438" y="4821238"/>
            <a:ext cx="400050" cy="115093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135063" y="736525"/>
            <a:ext cx="400050" cy="7080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714375" y="2443088"/>
            <a:ext cx="842963" cy="9429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01663" y="2489125"/>
            <a:ext cx="877887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Y</a:t>
            </a:r>
            <a:r>
              <a:rPr kumimoji="0" lang="en-US" sz="24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916113" y="1112763"/>
            <a:ext cx="70802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=</a:t>
            </a: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330450" y="1487413"/>
            <a:ext cx="70802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Times New Roman" pitchFamily="18" charset="0"/>
              </a:rPr>
              <a:t>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Times New Roman" pitchFamily="18" charset="0"/>
              </a:rPr>
              <a:t>=</a:t>
            </a: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882900" y="1890638"/>
            <a:ext cx="708025" cy="39687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=</a:t>
            </a: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3979863" y="2766938"/>
          <a:ext cx="2574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4" imgW="990360" imgH="228600" progId="Equation.DSMT4">
                  <p:embed/>
                </p:oleObj>
              </mc:Choice>
              <mc:Fallback>
                <p:oleObj name="Equation" r:id="rId4" imgW="9903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2766938"/>
                        <a:ext cx="2574925" cy="593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417622" y="6147216"/>
          <a:ext cx="3835730" cy="63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6" imgW="2819160" imgH="469800" progId="Equation.DSMT4">
                  <p:embed/>
                </p:oleObj>
              </mc:Choice>
              <mc:Fallback>
                <p:oleObj name="Equation" r:id="rId6" imgW="28191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622" y="6147216"/>
                        <a:ext cx="3835730" cy="63953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52630" y="5748657"/>
          <a:ext cx="3589976" cy="66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8" imgW="2450880" imgH="457200" progId="Equation.DSMT4">
                  <p:embed/>
                </p:oleObj>
              </mc:Choice>
              <mc:Fallback>
                <p:oleObj name="Equation" r:id="rId8" imgW="245088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30" y="5748657"/>
                        <a:ext cx="3589976" cy="669956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4506151" y="5502167"/>
          <a:ext cx="3640322" cy="58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Equation" r:id="rId10" imgW="2831760" imgH="457200" progId="Equation.DSMT4">
                  <p:embed/>
                </p:oleObj>
              </mc:Choice>
              <mc:Fallback>
                <p:oleObj name="Equation" r:id="rId10" imgW="283176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151" y="5502167"/>
                        <a:ext cx="3640322" cy="58900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DDDDDD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" y="114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choose (somewhat arbitrarily) the cosine function for the angle variation.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698500" y="3868738"/>
          <a:ext cx="52117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4" name="Equation" r:id="rId3" imgW="2679480" imgH="253800" progId="Equation.DSMT4">
                  <p:embed/>
                </p:oleObj>
              </mc:Choice>
              <mc:Fallback>
                <p:oleObj name="Equation" r:id="rId3" imgW="267948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868738"/>
                        <a:ext cx="52117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193800" y="3030538"/>
          <a:ext cx="2932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5" name="Equation" r:id="rId5" imgW="1638000" imgH="253800" progId="Equation.DSMT4">
                  <p:embed/>
                </p:oleObj>
              </mc:Choice>
              <mc:Fallback>
                <p:oleObj name="Equation" r:id="rId5" imgW="16380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030538"/>
                        <a:ext cx="2932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7675" y="238125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 traveling in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" y="49625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The cosine choice corresponds to having the transverse electric field</a:t>
            </a:r>
            <a:r>
              <a:rPr lang="en-US" sz="1600" dirty="0" smtClean="0"/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being an even function of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,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which is the field that would be excited by a probe located at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 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1600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76249" y="85725"/>
            <a:ext cx="82962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063671" y="1271361"/>
            <a:ext cx="3573463" cy="2544763"/>
            <a:chOff x="4546600" y="936625"/>
            <a:chExt cx="3573463" cy="2544763"/>
          </a:xfrm>
        </p:grpSpPr>
        <p:sp>
          <p:nvSpPr>
            <p:cNvPr id="33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8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6" name="Equation" r:id="rId7" imgW="203040" imgH="203040" progId="Equation.DSMT4">
                    <p:embed/>
                  </p:oleObj>
                </mc:Choice>
                <mc:Fallback>
                  <p:oleObj name="Equation" r:id="rId7" imgW="203040" imgH="20304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7" name="Equation" r:id="rId9" imgW="215640" imgH="266400" progId="Equation.DSMT4">
                    <p:embed/>
                  </p:oleObj>
                </mc:Choice>
                <mc:Fallback>
                  <p:oleObj name="Equation" r:id="rId9" imgW="215640" imgH="2664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8" name="Equation" r:id="rId11" imgW="177480" imgH="190440" progId="Equation.DSMT4">
                    <p:embed/>
                  </p:oleObj>
                </mc:Choice>
                <mc:Fallback>
                  <p:oleObj name="Equation" r:id="rId11" imgW="177480" imgH="1904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4"/>
            <p:cNvGraphicFramePr>
              <a:graphicFrameLocks noChangeAspect="1"/>
            </p:cNvGraphicFramePr>
            <p:nvPr/>
          </p:nvGraphicFramePr>
          <p:xfrm>
            <a:off x="5824538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29" name="Equation" r:id="rId13" imgW="203040" imgH="203040" progId="Equation.DSMT4">
                    <p:embed/>
                  </p:oleObj>
                </mc:Choice>
                <mc:Fallback>
                  <p:oleObj name="Equation" r:id="rId13" imgW="203040" imgH="20304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0" name="Equation" r:id="rId15" imgW="190440" imgH="279360" progId="Equation.DSMT4">
                    <p:embed/>
                  </p:oleObj>
                </mc:Choice>
                <mc:Fallback>
                  <p:oleObj name="Equation" r:id="rId15" imgW="190440" imgH="27936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6"/>
            <p:cNvGraphicFramePr>
              <a:graphicFrameLocks noChangeAspect="1"/>
            </p:cNvGraphicFramePr>
            <p:nvPr/>
          </p:nvGraphicFramePr>
          <p:xfrm>
            <a:off x="5642429" y="2954564"/>
            <a:ext cx="63976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1" name="Equation" r:id="rId17" imgW="812520" imgH="279360" progId="Equation.DSMT4">
                    <p:embed/>
                  </p:oleObj>
                </mc:Choice>
                <mc:Fallback>
                  <p:oleObj name="Equation" r:id="rId17" imgW="812520" imgH="27936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2429" y="2954564"/>
                          <a:ext cx="63976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32" name="Equation" r:id="rId19" imgW="647640" imgH="291960" progId="Equation.DSMT4">
                    <p:embed/>
                  </p:oleObj>
                </mc:Choice>
                <mc:Fallback>
                  <p:oleObj name="Equation" r:id="rId19" imgW="647640" imgH="29196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896587" y="202870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28600"/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TEM Solution </a:t>
            </a: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533399" y="1219201"/>
            <a:ext cx="82200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228600"/>
            <a:r>
              <a:rPr lang="en-US" sz="2400" dirty="0" smtClean="0">
                <a:cs typeface="Arial" charset="0"/>
              </a:rPr>
              <a:t>A) Solve Laplace’s equation subject </a:t>
            </a:r>
            <a:r>
              <a:rPr lang="en-US" sz="2400" dirty="0">
                <a:cs typeface="Arial" charset="0"/>
              </a:rPr>
              <a:t>to </a:t>
            </a:r>
            <a:r>
              <a:rPr lang="en-US" sz="2400" dirty="0" smtClean="0">
                <a:cs typeface="Arial" charset="0"/>
              </a:rPr>
              <a:t>appropriate </a:t>
            </a:r>
            <a:r>
              <a:rPr lang="en-US" sz="2400" dirty="0" err="1" smtClean="0">
                <a:cs typeface="Arial" charset="0"/>
              </a:rPr>
              <a:t>B.C.s</a:t>
            </a:r>
            <a:r>
              <a:rPr lang="en-US" sz="2400" dirty="0" smtClean="0">
                <a:cs typeface="Arial" charset="0"/>
              </a:rPr>
              <a:t>.:</a:t>
            </a:r>
            <a:endParaRPr lang="en-US" sz="2400" dirty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B) Find the transverse electric field:</a:t>
            </a: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endParaRPr lang="en-US" sz="2400" dirty="0" smtClean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C) Find the total electric field: </a:t>
            </a:r>
            <a:endParaRPr lang="en-US" sz="2400" dirty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 smtClean="0">
              <a:cs typeface="Arial" charset="0"/>
            </a:endParaRPr>
          </a:p>
          <a:p>
            <a:pPr marL="457200" indent="-457200" defTabSz="228600">
              <a:buFont typeface="Calibri" pitchFamily="34" charset="0"/>
              <a:buAutoNum type="alphaUcPeriod"/>
            </a:pPr>
            <a:endParaRPr lang="en-US" sz="2400" dirty="0">
              <a:cs typeface="Arial" charset="0"/>
            </a:endParaRPr>
          </a:p>
          <a:p>
            <a:pPr marL="457200" indent="-457200" defTabSz="228600"/>
            <a:r>
              <a:rPr lang="en-US" sz="2400" dirty="0" smtClean="0">
                <a:cs typeface="Arial" charset="0"/>
              </a:rPr>
              <a:t>D) Find the magnetic field:</a:t>
            </a:r>
            <a:endParaRPr lang="en-US" sz="2400" dirty="0">
              <a:cs typeface="Arial" charset="0"/>
            </a:endParaRPr>
          </a:p>
          <a:p>
            <a:pPr marL="457200" indent="-457200" defTabSz="228600"/>
            <a:endParaRPr lang="en-US" sz="2400" dirty="0">
              <a:solidFill>
                <a:srgbClr val="007FBF"/>
              </a:solidFill>
              <a:cs typeface="Arial" charset="0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3127582" y="1746610"/>
          <a:ext cx="1872256" cy="54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8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582" y="1746610"/>
                        <a:ext cx="1872256" cy="54334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4424363" y="4792663"/>
          <a:ext cx="35258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Equation" r:id="rId5" imgW="2057400" imgH="419040" progId="Equation.DSMT4">
                  <p:embed/>
                </p:oleObj>
              </mc:Choice>
              <mc:Fallback>
                <p:oleObj name="Equation" r:id="rId5" imgW="2057400" imgH="419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4792663"/>
                        <a:ext cx="3525837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1"/>
          <p:cNvGraphicFramePr>
            <a:graphicFrameLocks noChangeAspect="1"/>
          </p:cNvGraphicFramePr>
          <p:nvPr/>
        </p:nvGraphicFramePr>
        <p:xfrm>
          <a:off x="5575300" y="2695575"/>
          <a:ext cx="2576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0" name="Equation" r:id="rId7" imgW="1346040" imgH="253800" progId="Equation.DSMT4">
                  <p:embed/>
                </p:oleObj>
              </mc:Choice>
              <mc:Fallback>
                <p:oleObj name="Equation" r:id="rId7" imgW="134604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5575"/>
                        <a:ext cx="2576513" cy="484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/>
        </p:nvGraphicFramePr>
        <p:xfrm>
          <a:off x="4797425" y="3821113"/>
          <a:ext cx="3986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1" name="Equation" r:id="rId9" imgW="2082600" imgH="253800" progId="Equation.DSMT4">
                  <p:embed/>
                </p:oleObj>
              </mc:Choice>
              <mc:Fallback>
                <p:oleObj name="Equation" r:id="rId9" imgW="2082600" imgH="253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425" y="3821113"/>
                        <a:ext cx="3986213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27962" y="5915025"/>
            <a:ext cx="784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Note:</a:t>
            </a:r>
            <a:r>
              <a:rPr lang="en-US" sz="2000" dirty="0" smtClean="0">
                <a:solidFill>
                  <a:srgbClr val="0000FF"/>
                </a:solidFill>
              </a:rPr>
              <a:t> The only frequency dependence is in the wavenumber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4799" y="1143000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Boundary Conditions: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158" name="Object 11"/>
          <p:cNvGraphicFramePr>
            <a:graphicFrameLocks noChangeAspect="1"/>
          </p:cNvGraphicFramePr>
          <p:nvPr/>
        </p:nvGraphicFramePr>
        <p:xfrm>
          <a:off x="1155700" y="1676400"/>
          <a:ext cx="15811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Equation" r:id="rId3" imgW="812520" imgH="253800" progId="Equation.DSMT4">
                  <p:embed/>
                </p:oleObj>
              </mc:Choice>
              <mc:Fallback>
                <p:oleObj name="Equation" r:id="rId3" imgW="81252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676400"/>
                        <a:ext cx="15811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1641251" y="4158342"/>
          <a:ext cx="1719262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Equation" r:id="rId5" imgW="952200" imgH="507960" progId="Equation.DSMT4">
                  <p:embed/>
                </p:oleObj>
              </mc:Choice>
              <mc:Fallback>
                <p:oleObj name="Equation" r:id="rId5" imgW="952200" imgH="507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251" y="4158342"/>
                        <a:ext cx="1719262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923306" y="5552703"/>
          <a:ext cx="35337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"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306" y="5552703"/>
                        <a:ext cx="35337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09600" y="505097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164" name="Object 11"/>
          <p:cNvGraphicFramePr>
            <a:graphicFrameLocks noChangeAspect="1"/>
          </p:cNvGraphicFramePr>
          <p:nvPr/>
        </p:nvGraphicFramePr>
        <p:xfrm>
          <a:off x="3048000" y="1664525"/>
          <a:ext cx="15811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Equation" r:id="rId9" imgW="812520" imgH="253800" progId="Equation.DSMT4">
                  <p:embed/>
                </p:oleObj>
              </mc:Choice>
              <mc:Fallback>
                <p:oleObj name="Equation" r:id="rId9" imgW="81252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64525"/>
                        <a:ext cx="15811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93451" y="5602310"/>
            <a:ext cx="39243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The prime denotes derivative with respect to the argument.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76249" y="85725"/>
            <a:ext cx="82962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" name="Object 8"/>
          <p:cNvGraphicFramePr>
            <a:graphicFrameLocks noChangeAspect="1"/>
          </p:cNvGraphicFramePr>
          <p:nvPr/>
        </p:nvGraphicFramePr>
        <p:xfrm>
          <a:off x="543288" y="2985952"/>
          <a:ext cx="28225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8" name="Equation" r:id="rId11" imgW="1562040" imgH="457200" progId="Equation.DSMT4">
                  <p:embed/>
                </p:oleObj>
              </mc:Choice>
              <mc:Fallback>
                <p:oleObj name="Equation" r:id="rId11" imgW="1562040" imgH="457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88" y="2985952"/>
                        <a:ext cx="282257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3643745" y="2977748"/>
            <a:ext cx="231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(From Ampere’s law)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 flipV="1">
            <a:off x="1958703" y="2968172"/>
            <a:ext cx="375920" cy="4673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77" name="Object 12"/>
          <p:cNvGraphicFramePr>
            <a:graphicFrameLocks noChangeAspect="1"/>
          </p:cNvGraphicFramePr>
          <p:nvPr/>
        </p:nvGraphicFramePr>
        <p:xfrm>
          <a:off x="2424476" y="2470332"/>
          <a:ext cx="10080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9" name="Equation" r:id="rId13" imgW="761760" imgH="380880" progId="Equation.DSMT4">
                  <p:embed/>
                </p:oleObj>
              </mc:Choice>
              <mc:Fallback>
                <p:oleObj name="Equation" r:id="rId13" imgW="761760" imgH="3808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476" y="2470332"/>
                        <a:ext cx="10080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073196" y="1376136"/>
            <a:ext cx="3573463" cy="2544763"/>
            <a:chOff x="4546600" y="936625"/>
            <a:chExt cx="3573463" cy="2544763"/>
          </a:xfrm>
        </p:grpSpPr>
        <p:sp>
          <p:nvSpPr>
            <p:cNvPr id="3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2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0" name="Equation" r:id="rId15" imgW="203040" imgH="203040" progId="Equation.DSMT4">
                    <p:embed/>
                  </p:oleObj>
                </mc:Choice>
                <mc:Fallback>
                  <p:oleObj name="Equation" r:id="rId15" imgW="203040" imgH="20304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1" name="Equation" r:id="rId17" imgW="215640" imgH="266400" progId="Equation.DSMT4">
                    <p:embed/>
                  </p:oleObj>
                </mc:Choice>
                <mc:Fallback>
                  <p:oleObj name="Equation" r:id="rId17" imgW="215640" imgH="2664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2" name="Equation" r:id="rId19" imgW="177480" imgH="190440" progId="Equation.DSMT4">
                    <p:embed/>
                  </p:oleObj>
                </mc:Choice>
                <mc:Fallback>
                  <p:oleObj name="Equation" r:id="rId19" imgW="177480" imgH="19044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4"/>
            <p:cNvGraphicFramePr>
              <a:graphicFrameLocks noChangeAspect="1"/>
            </p:cNvGraphicFramePr>
            <p:nvPr/>
          </p:nvGraphicFramePr>
          <p:xfrm>
            <a:off x="5824538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3" name="Equation" r:id="rId21" imgW="203040" imgH="203040" progId="Equation.DSMT4">
                    <p:embed/>
                  </p:oleObj>
                </mc:Choice>
                <mc:Fallback>
                  <p:oleObj name="Equation" r:id="rId21" imgW="203040" imgH="20304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4" name="Equation" r:id="rId23" imgW="190440" imgH="279360" progId="Equation.DSMT4">
                    <p:embed/>
                  </p:oleObj>
                </mc:Choice>
                <mc:Fallback>
                  <p:oleObj name="Equation" r:id="rId23" imgW="190440" imgH="27936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6"/>
            <p:cNvGraphicFramePr>
              <a:graphicFrameLocks noChangeAspect="1"/>
            </p:cNvGraphicFramePr>
            <p:nvPr/>
          </p:nvGraphicFramePr>
          <p:xfrm>
            <a:off x="5642429" y="2925989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5" name="Equation" r:id="rId25" imgW="812520" imgH="279360" progId="Equation.DSMT4">
                    <p:embed/>
                  </p:oleObj>
                </mc:Choice>
                <mc:Fallback>
                  <p:oleObj name="Equation" r:id="rId25" imgW="812520" imgH="27936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2429" y="2925989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" name="Equation" r:id="rId27" imgW="647640" imgH="291960" progId="Equation.DSMT4">
                    <p:embed/>
                  </p:oleObj>
                </mc:Choice>
                <mc:Fallback>
                  <p:oleObj name="Equation" r:id="rId27" imgW="647640" imgH="29196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954088" y="1125538"/>
          <a:ext cx="30146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3" imgW="1549080" imgH="457200" progId="Equation.DSMT4">
                  <p:embed/>
                </p:oleObj>
              </mc:Choice>
              <mc:Fallback>
                <p:oleObj name="Equation" r:id="rId3" imgW="154908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125538"/>
                        <a:ext cx="301466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43000" y="52197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578" y="251163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order for this homogenous system of equations for the unknowns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to have a non-trivial solution, we require the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determinant to be zero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85" name="Object 11"/>
          <p:cNvGraphicFramePr>
            <a:graphicFrameLocks noChangeAspect="1"/>
          </p:cNvGraphicFramePr>
          <p:nvPr/>
        </p:nvGraphicFramePr>
        <p:xfrm>
          <a:off x="1796143" y="4114800"/>
          <a:ext cx="39020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5" imgW="2006280" imgH="482400" progId="Equation.DSMT4">
                  <p:embed/>
                </p:oleObj>
              </mc:Choice>
              <mc:Fallback>
                <p:oleObj name="Equation" r:id="rId5" imgW="200628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143" y="4114800"/>
                        <a:ext cx="39020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1"/>
          <p:cNvGraphicFramePr>
            <a:graphicFrameLocks noChangeAspect="1"/>
          </p:cNvGraphicFramePr>
          <p:nvPr/>
        </p:nvGraphicFramePr>
        <p:xfrm>
          <a:off x="1869621" y="5868760"/>
          <a:ext cx="4933198" cy="51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Equation" r:id="rId7" imgW="2209680" imgH="228600" progId="Equation.DSMT4">
                  <p:embed/>
                </p:oleObj>
              </mc:Choice>
              <mc:Fallback>
                <p:oleObj name="Equation" r:id="rId7" imgW="220968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621" y="5868760"/>
                        <a:ext cx="4933198" cy="51026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76249" y="85725"/>
            <a:ext cx="82962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025571" y="1395186"/>
            <a:ext cx="3573463" cy="2544763"/>
            <a:chOff x="4546600" y="936625"/>
            <a:chExt cx="3573463" cy="2544763"/>
          </a:xfrm>
        </p:grpSpPr>
        <p:sp>
          <p:nvSpPr>
            <p:cNvPr id="3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6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4" name="Equation" r:id="rId9" imgW="203040" imgH="203040" progId="Equation.DSMT4">
                    <p:embed/>
                  </p:oleObj>
                </mc:Choice>
                <mc:Fallback>
                  <p:oleObj name="Equation" r:id="rId9" imgW="203040" imgH="2030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5" name="Equation" r:id="rId11" imgW="215640" imgH="266400" progId="Equation.DSMT4">
                    <p:embed/>
                  </p:oleObj>
                </mc:Choice>
                <mc:Fallback>
                  <p:oleObj name="Equation" r:id="rId11" imgW="215640" imgH="2664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6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4"/>
            <p:cNvGraphicFramePr>
              <a:graphicFrameLocks noChangeAspect="1"/>
            </p:cNvGraphicFramePr>
            <p:nvPr/>
          </p:nvGraphicFramePr>
          <p:xfrm>
            <a:off x="5824538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7" name="Equation" r:id="rId15" imgW="203040" imgH="203040" progId="Equation.DSMT4">
                    <p:embed/>
                  </p:oleObj>
                </mc:Choice>
                <mc:Fallback>
                  <p:oleObj name="Equation" r:id="rId15" imgW="203040" imgH="20304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8" name="Equation" r:id="rId17" imgW="190440" imgH="279360" progId="Equation.DSMT4">
                    <p:embed/>
                  </p:oleObj>
                </mc:Choice>
                <mc:Fallback>
                  <p:oleObj name="Equation" r:id="rId17" imgW="190440" imgH="27936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/>
          </p:nvGraphicFramePr>
          <p:xfrm>
            <a:off x="5671004" y="2925989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9" name="Equation" r:id="rId19" imgW="812520" imgH="279360" progId="Equation.DSMT4">
                    <p:embed/>
                  </p:oleObj>
                </mc:Choice>
                <mc:Fallback>
                  <p:oleObj name="Equation" r:id="rId19" imgW="812520" imgH="27936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1004" y="2925989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60" name="Equation" r:id="rId21" imgW="647640" imgH="291960" progId="Equation.DSMT4">
                    <p:embed/>
                  </p:oleObj>
                </mc:Choice>
                <mc:Fallback>
                  <p:oleObj name="Equation" r:id="rId21" imgW="647640" imgH="29196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1981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Denote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86" name="Object 11"/>
          <p:cNvGraphicFramePr>
            <a:graphicFrameLocks noChangeAspect="1"/>
          </p:cNvGraphicFramePr>
          <p:nvPr/>
        </p:nvGraphicFramePr>
        <p:xfrm>
          <a:off x="391885" y="1175657"/>
          <a:ext cx="4630623" cy="478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4" name="Equation" r:id="rId3" imgW="2209680" imgH="228600" progId="Equation.DSMT4">
                  <p:embed/>
                </p:oleObj>
              </mc:Choice>
              <mc:Fallback>
                <p:oleObj name="Equation" r:id="rId3" imgW="22096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5" y="1175657"/>
                        <a:ext cx="4630623" cy="478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10"/>
          <p:cNvGraphicFramePr>
            <a:graphicFrameLocks noChangeAspect="1"/>
          </p:cNvGraphicFramePr>
          <p:nvPr/>
        </p:nvGraphicFramePr>
        <p:xfrm>
          <a:off x="1295400" y="2438400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5" name="Equation" r:id="rId5" imgW="482400" imgH="228600" progId="Equation.DSMT4">
                  <p:embed/>
                </p:oleObj>
              </mc:Choice>
              <mc:Fallback>
                <p:oleObj name="Equation" r:id="rId5" imgW="4824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939800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10"/>
          <p:cNvGraphicFramePr>
            <a:graphicFrameLocks noChangeAspect="1"/>
          </p:cNvGraphicFramePr>
          <p:nvPr/>
        </p:nvGraphicFramePr>
        <p:xfrm>
          <a:off x="866775" y="4114800"/>
          <a:ext cx="6842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6" name="Equation" r:id="rId7" imgW="3517560" imgH="279360" progId="Equation.DSMT4">
                  <p:embed/>
                </p:oleObj>
              </mc:Choice>
              <mc:Fallback>
                <p:oleObj name="Equation" r:id="rId7" imgW="35175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4114800"/>
                        <a:ext cx="6842125" cy="5429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47800" y="5181600"/>
            <a:ext cx="609600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For a given choice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a given value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 can solve the above equation for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to find the zeros.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" y="3429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Then we have: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476249" y="85725"/>
            <a:ext cx="82962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111296" y="1157061"/>
            <a:ext cx="3573463" cy="2544763"/>
            <a:chOff x="4546600" y="936625"/>
            <a:chExt cx="3573463" cy="2544763"/>
          </a:xfrm>
        </p:grpSpPr>
        <p:sp>
          <p:nvSpPr>
            <p:cNvPr id="5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6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7" name="Equation" r:id="rId9" imgW="203040" imgH="203040" progId="Equation.DSMT4">
                    <p:embed/>
                  </p:oleObj>
                </mc:Choice>
                <mc:Fallback>
                  <p:oleObj name="Equation" r:id="rId9" imgW="203040" imgH="2030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8" name="Equation" r:id="rId11" imgW="215640" imgH="266400" progId="Equation.DSMT4">
                    <p:embed/>
                  </p:oleObj>
                </mc:Choice>
                <mc:Fallback>
                  <p:oleObj name="Equation" r:id="rId11" imgW="215640" imgH="2664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9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4"/>
            <p:cNvGraphicFramePr>
              <a:graphicFrameLocks noChangeAspect="1"/>
            </p:cNvGraphicFramePr>
            <p:nvPr/>
          </p:nvGraphicFramePr>
          <p:xfrm>
            <a:off x="5824538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0" name="Equation" r:id="rId15" imgW="203040" imgH="203040" progId="Equation.DSMT4">
                    <p:embed/>
                  </p:oleObj>
                </mc:Choice>
                <mc:Fallback>
                  <p:oleObj name="Equation" r:id="rId15" imgW="203040" imgH="2030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1" name="Equation" r:id="rId17" imgW="190440" imgH="279360" progId="Equation.DSMT4">
                    <p:embed/>
                  </p:oleObj>
                </mc:Choice>
                <mc:Fallback>
                  <p:oleObj name="Equation" r:id="rId17" imgW="190440" imgH="27936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6"/>
            <p:cNvGraphicFramePr>
              <a:graphicFrameLocks noChangeAspect="1"/>
            </p:cNvGraphicFramePr>
            <p:nvPr/>
          </p:nvGraphicFramePr>
          <p:xfrm>
            <a:off x="5680529" y="2935514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2" name="Equation" r:id="rId19" imgW="812520" imgH="279360" progId="Equation.DSMT4">
                    <p:embed/>
                  </p:oleObj>
                </mc:Choice>
                <mc:Fallback>
                  <p:oleObj name="Equation" r:id="rId19" imgW="812520" imgH="27936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0529" y="2935514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3" name="Equation" r:id="rId21" imgW="647640" imgH="291960" progId="Equation.DSMT4">
                    <p:embed/>
                  </p:oleObj>
                </mc:Choice>
                <mc:Fallback>
                  <p:oleObj name="Equation" r:id="rId21" imgW="647640" imgH="29196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1425576" y="3511551"/>
            <a:ext cx="6632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1901826" y="2182813"/>
            <a:ext cx="0" cy="2451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1904886" y="2353300"/>
            <a:ext cx="4410190" cy="1872626"/>
          </a:xfrm>
          <a:custGeom>
            <a:avLst/>
            <a:gdLst>
              <a:gd name="connsiteX0" fmla="*/ 0 w 8964"/>
              <a:gd name="connsiteY0" fmla="*/ 1253 h 10000"/>
              <a:gd name="connsiteX1" fmla="*/ 1144 w 8964"/>
              <a:gd name="connsiteY1" fmla="*/ 1245 h 10000"/>
              <a:gd name="connsiteX2" fmla="*/ 3191 w 8964"/>
              <a:gd name="connsiteY2" fmla="*/ 8738 h 10000"/>
              <a:gd name="connsiteX3" fmla="*/ 4406 w 8964"/>
              <a:gd name="connsiteY3" fmla="*/ 8806 h 10000"/>
              <a:gd name="connsiteX4" fmla="*/ 5288 w 8964"/>
              <a:gd name="connsiteY4" fmla="*/ 5055 h 10000"/>
              <a:gd name="connsiteX5" fmla="*/ 6036 w 8964"/>
              <a:gd name="connsiteY5" fmla="*/ 4794 h 10000"/>
              <a:gd name="connsiteX6" fmla="*/ 6899 w 8964"/>
              <a:gd name="connsiteY6" fmla="*/ 7292 h 10000"/>
              <a:gd name="connsiteX7" fmla="*/ 7428 w 8964"/>
              <a:gd name="connsiteY7" fmla="*/ 7292 h 10000"/>
              <a:gd name="connsiteX8" fmla="*/ 8273 w 8964"/>
              <a:gd name="connsiteY8" fmla="*/ 5635 h 10000"/>
              <a:gd name="connsiteX9" fmla="*/ 8964 w 8964"/>
              <a:gd name="connsiteY9" fmla="*/ 6737 h 10000"/>
              <a:gd name="connsiteX0" fmla="*/ 0 w 11148"/>
              <a:gd name="connsiteY0" fmla="*/ 1662 h 9921"/>
              <a:gd name="connsiteX1" fmla="*/ 2424 w 11148"/>
              <a:gd name="connsiteY1" fmla="*/ 1166 h 9921"/>
              <a:gd name="connsiteX2" fmla="*/ 4708 w 11148"/>
              <a:gd name="connsiteY2" fmla="*/ 8659 h 9921"/>
              <a:gd name="connsiteX3" fmla="*/ 6063 w 11148"/>
              <a:gd name="connsiteY3" fmla="*/ 8727 h 9921"/>
              <a:gd name="connsiteX4" fmla="*/ 7047 w 11148"/>
              <a:gd name="connsiteY4" fmla="*/ 4976 h 9921"/>
              <a:gd name="connsiteX5" fmla="*/ 7882 w 11148"/>
              <a:gd name="connsiteY5" fmla="*/ 4715 h 9921"/>
              <a:gd name="connsiteX6" fmla="*/ 8844 w 11148"/>
              <a:gd name="connsiteY6" fmla="*/ 7213 h 9921"/>
              <a:gd name="connsiteX7" fmla="*/ 9434 w 11148"/>
              <a:gd name="connsiteY7" fmla="*/ 7213 h 9921"/>
              <a:gd name="connsiteX8" fmla="*/ 10377 w 11148"/>
              <a:gd name="connsiteY8" fmla="*/ 5556 h 9921"/>
              <a:gd name="connsiteX9" fmla="*/ 11148 w 11148"/>
              <a:gd name="connsiteY9" fmla="*/ 6658 h 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8" h="9921">
                <a:moveTo>
                  <a:pt x="0" y="1662"/>
                </a:moveTo>
                <a:cubicBezTo>
                  <a:pt x="405" y="838"/>
                  <a:pt x="1639" y="0"/>
                  <a:pt x="2424" y="1166"/>
                </a:cubicBezTo>
                <a:cubicBezTo>
                  <a:pt x="3209" y="2332"/>
                  <a:pt x="4101" y="7398"/>
                  <a:pt x="4708" y="8659"/>
                </a:cubicBezTo>
                <a:cubicBezTo>
                  <a:pt x="5314" y="9921"/>
                  <a:pt x="5675" y="9341"/>
                  <a:pt x="6063" y="8727"/>
                </a:cubicBezTo>
                <a:cubicBezTo>
                  <a:pt x="6453" y="8113"/>
                  <a:pt x="6746" y="5640"/>
                  <a:pt x="7047" y="4976"/>
                </a:cubicBezTo>
                <a:cubicBezTo>
                  <a:pt x="7348" y="4311"/>
                  <a:pt x="7580" y="4345"/>
                  <a:pt x="7882" y="4715"/>
                </a:cubicBezTo>
                <a:cubicBezTo>
                  <a:pt x="8183" y="5085"/>
                  <a:pt x="8588" y="6792"/>
                  <a:pt x="8844" y="7213"/>
                </a:cubicBezTo>
                <a:cubicBezTo>
                  <a:pt x="9101" y="7633"/>
                  <a:pt x="9178" y="7490"/>
                  <a:pt x="9434" y="7213"/>
                </a:cubicBezTo>
                <a:cubicBezTo>
                  <a:pt x="9683" y="6902"/>
                  <a:pt x="10093" y="5649"/>
                  <a:pt x="10377" y="5556"/>
                </a:cubicBezTo>
                <a:cubicBezTo>
                  <a:pt x="10663" y="5463"/>
                  <a:pt x="10987" y="6431"/>
                  <a:pt x="11148" y="6658"/>
                </a:cubicBezTo>
              </a:path>
            </a:pathLst>
          </a:custGeom>
          <a:noFill/>
          <a:ln w="22225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3395662" y="3451226"/>
            <a:ext cx="109538" cy="96838"/>
          </a:xfrm>
          <a:prstGeom prst="ellipse">
            <a:avLst/>
          </a:prstGeom>
          <a:solidFill>
            <a:srgbClr val="FF0033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>
            <a:off x="4518026" y="3465513"/>
            <a:ext cx="109538" cy="96838"/>
          </a:xfrm>
          <a:prstGeom prst="ellipse">
            <a:avLst/>
          </a:prstGeom>
          <a:solidFill>
            <a:srgbClr val="FF0033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val 15"/>
          <p:cNvSpPr>
            <a:spLocks noChangeArrowheads="1"/>
          </p:cNvSpPr>
          <p:nvPr/>
        </p:nvSpPr>
        <p:spPr bwMode="auto">
          <a:xfrm>
            <a:off x="5186364" y="3455988"/>
            <a:ext cx="109538" cy="96838"/>
          </a:xfrm>
          <a:prstGeom prst="ellipse">
            <a:avLst/>
          </a:prstGeom>
          <a:solidFill>
            <a:srgbClr val="FF0033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847725" y="1028700"/>
            <a:ext cx="77267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graph of the determinant reveals </a:t>
            </a:r>
            <a:r>
              <a:rPr lang="en-US" sz="2000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 zeros of the determinant.</a:t>
            </a:r>
          </a:p>
        </p:txBody>
      </p:sp>
      <p:graphicFrame>
        <p:nvGraphicFramePr>
          <p:cNvPr id="63" name="Object 23"/>
          <p:cNvGraphicFramePr>
            <a:graphicFrameLocks noChangeAspect="1"/>
          </p:cNvGraphicFramePr>
          <p:nvPr/>
        </p:nvGraphicFramePr>
        <p:xfrm>
          <a:off x="3270250" y="4802188"/>
          <a:ext cx="11398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9" name="Equation" r:id="rId3" imgW="457200" imgH="241200" progId="Equation.DSMT4">
                  <p:embed/>
                </p:oleObj>
              </mc:Choice>
              <mc:Fallback>
                <p:oleObj name="Equation" r:id="rId3" imgW="45720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4802188"/>
                        <a:ext cx="11398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5"/>
          <p:cNvGraphicFramePr>
            <a:graphicFrameLocks noChangeAspect="1"/>
          </p:cNvGraphicFramePr>
          <p:nvPr/>
        </p:nvGraphicFramePr>
        <p:xfrm>
          <a:off x="5867400" y="4864925"/>
          <a:ext cx="12779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0" name="Equation" r:id="rId5" imgW="571320" imgH="241200" progId="Equation.DSMT4">
                  <p:embed/>
                </p:oleObj>
              </mc:Choice>
              <mc:Fallback>
                <p:oleObj name="Equation" r:id="rId5" imgW="57132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64925"/>
                        <a:ext cx="1277938" cy="5397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AutoShape 26"/>
          <p:cNvSpPr>
            <a:spLocks noChangeArrowheads="1"/>
          </p:cNvSpPr>
          <p:nvPr/>
        </p:nvSpPr>
        <p:spPr bwMode="auto">
          <a:xfrm>
            <a:off x="4862513" y="5018913"/>
            <a:ext cx="479425" cy="217487"/>
          </a:xfrm>
          <a:prstGeom prst="rightArrow">
            <a:avLst>
              <a:gd name="adj1" fmla="val 50000"/>
              <a:gd name="adj2" fmla="val 55110"/>
            </a:avLst>
          </a:prstGeom>
          <a:solidFill>
            <a:srgbClr val="00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2241" name="Object 17"/>
          <p:cNvGraphicFramePr>
            <a:graphicFrameLocks noChangeAspect="1"/>
          </p:cNvGraphicFramePr>
          <p:nvPr/>
        </p:nvGraphicFramePr>
        <p:xfrm>
          <a:off x="112856" y="2256312"/>
          <a:ext cx="1655619" cy="50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1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56" y="2256312"/>
                        <a:ext cx="1655619" cy="50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18"/>
          <p:cNvGraphicFramePr>
            <a:graphicFrameLocks noChangeAspect="1"/>
          </p:cNvGraphicFramePr>
          <p:nvPr/>
        </p:nvGraphicFramePr>
        <p:xfrm>
          <a:off x="3580534" y="2146107"/>
          <a:ext cx="1846489" cy="52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2" name="Equation" r:id="rId9" imgW="888840" imgH="253800" progId="Equation.DSMT4">
                  <p:embed/>
                </p:oleObj>
              </mc:Choice>
              <mc:Fallback>
                <p:oleObj name="Equation" r:id="rId9" imgW="888840" imgH="253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534" y="2146107"/>
                        <a:ext cx="1846489" cy="527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3" name="Object 19"/>
          <p:cNvGraphicFramePr>
            <a:graphicFrameLocks noChangeAspect="1"/>
          </p:cNvGraphicFramePr>
          <p:nvPr/>
        </p:nvGraphicFramePr>
        <p:xfrm>
          <a:off x="6722424" y="3792187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3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424" y="3792187"/>
                        <a:ext cx="93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20792" y="1793175"/>
            <a:ext cx="298070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These values are </a:t>
            </a:r>
            <a:r>
              <a:rPr lang="en-US" sz="1400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the same as those of the circular waveguide, although the same notation for the zeros is being used.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76249" y="85725"/>
            <a:ext cx="82962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2598" y="5961413"/>
            <a:ext cx="140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mode: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2244" name="Object 20"/>
          <p:cNvGraphicFramePr>
            <a:graphicFrameLocks noChangeAspect="1"/>
          </p:cNvGraphicFramePr>
          <p:nvPr/>
        </p:nvGraphicFramePr>
        <p:xfrm>
          <a:off x="5015756" y="5911335"/>
          <a:ext cx="12207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756" y="5911335"/>
                        <a:ext cx="1220788" cy="511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5" name="Object 21"/>
          <p:cNvGraphicFramePr>
            <a:graphicFrameLocks noChangeAspect="1"/>
          </p:cNvGraphicFramePr>
          <p:nvPr/>
        </p:nvGraphicFramePr>
        <p:xfrm>
          <a:off x="8142205" y="3384467"/>
          <a:ext cx="280647" cy="3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2205" y="3384467"/>
                        <a:ext cx="280647" cy="3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6" name="Object 22"/>
          <p:cNvGraphicFramePr>
            <a:graphicFrameLocks noChangeAspect="1"/>
          </p:cNvGraphicFramePr>
          <p:nvPr/>
        </p:nvGraphicFramePr>
        <p:xfrm>
          <a:off x="3080409" y="3621974"/>
          <a:ext cx="360263" cy="40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17" imgW="203040" imgH="228600" progId="Equation.DSMT4">
                  <p:embed/>
                </p:oleObj>
              </mc:Choice>
              <mc:Fallback>
                <p:oleObj name="Equation" r:id="rId17" imgW="203040" imgH="228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409" y="3621974"/>
                        <a:ext cx="360263" cy="406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4670425" y="3632200"/>
          <a:ext cx="3841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19" imgW="215640" imgH="228600" progId="Equation.DSMT4">
                  <p:embed/>
                </p:oleObj>
              </mc:Choice>
              <mc:Fallback>
                <p:oleObj name="Equation" r:id="rId19" imgW="215640" imgH="2286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3632200"/>
                        <a:ext cx="3841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5321589" y="3000829"/>
          <a:ext cx="3841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8" name="Equation" r:id="rId21" imgW="215640" imgH="228600" progId="Equation.DSMT4">
                  <p:embed/>
                </p:oleObj>
              </mc:Choice>
              <mc:Fallback>
                <p:oleObj name="Equation" r:id="rId21" imgW="215640" imgH="228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589" y="3000829"/>
                        <a:ext cx="3841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46806" y="6019800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Figure 3.16 from the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Pozar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book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6249" y="85725"/>
            <a:ext cx="829627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Higher-Order Modes (cont.)</a:t>
            </a:r>
            <a:endParaRPr lang="en-US" sz="32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0" name="Picture 10" descr="D:\USER\Classes\5317\Book\coax higher order mode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721" y="1226820"/>
            <a:ext cx="5836114" cy="46215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60762" y="340821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Exact solution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7857" y="2133600"/>
            <a:ext cx="847541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4" y="1476375"/>
            <a:ext cx="280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Approximate solution: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542925" y="2038350"/>
          <a:ext cx="2057400" cy="92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4" imgW="876240" imgH="393480" progId="Equation.DSMT4">
                  <p:embed/>
                </p:oleObj>
              </mc:Choice>
              <mc:Fallback>
                <p:oleObj name="Equation" r:id="rId4" imgW="87624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038350"/>
                        <a:ext cx="2057400" cy="92336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4385" y="3693226"/>
            <a:ext cx="283820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TE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 is the dominant higher-order mode of the coax (i.e., the waveguide mode with the lowest cutoff frequency).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56260" y="133350"/>
            <a:ext cx="847898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Cutoff Frequency of TE</a:t>
            </a:r>
            <a:r>
              <a:rPr lang="en-US" sz="360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779713" y="1334141"/>
          <a:ext cx="3392487" cy="57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Equation" r:id="rId3" imgW="1714320" imgH="291960" progId="Equation.DSMT4">
                  <p:embed/>
                </p:oleObj>
              </mc:Choice>
              <mc:Fallback>
                <p:oleObj name="Equation" r:id="rId3" imgW="171432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1334141"/>
                        <a:ext cx="3392487" cy="575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743200" y="2200900"/>
          <a:ext cx="22653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Equation" r:id="rId5" imgW="1104840" imgH="533160" progId="Equation.DSMT4">
                  <p:embed/>
                </p:oleObj>
              </mc:Choice>
              <mc:Fallback>
                <p:oleObj name="Equation" r:id="rId5" imgW="110484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0900"/>
                        <a:ext cx="2265362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385763" y="3683000"/>
          <a:ext cx="54943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Equation" r:id="rId7" imgW="2895480" imgH="469800" progId="Equation.DSMT4">
                  <p:embed/>
                </p:oleObj>
              </mc:Choice>
              <mc:Fallback>
                <p:oleObj name="Equation" r:id="rId7" imgW="28954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683000"/>
                        <a:ext cx="54943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663825" y="5462588"/>
          <a:ext cx="36433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Equation" r:id="rId9" imgW="1676160" imgH="469800" progId="Equation.DSMT4">
                  <p:embed/>
                </p:oleObj>
              </mc:Choice>
              <mc:Fallback>
                <p:oleObj name="Equation" r:id="rId9" imgW="16761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5462588"/>
                        <a:ext cx="364331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6096000" y="3877300"/>
          <a:ext cx="2650129" cy="36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Equation" r:id="rId11" imgW="1676160" imgH="228600" progId="Equation.DSMT4">
                  <p:embed/>
                </p:oleObj>
              </mc:Choice>
              <mc:Fallback>
                <p:oleObj name="Equation" r:id="rId11" imgW="16761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77300"/>
                        <a:ext cx="2650129" cy="361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43000" y="4957950"/>
            <a:ext cx="2151358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 of coax: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409" y="2660080"/>
            <a:ext cx="2542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Use formula on previous slide</a:t>
            </a:r>
            <a:endParaRPr lang="en-US" sz="1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64530" y="3075716"/>
            <a:ext cx="285008" cy="7362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711200" y="1466622"/>
          <a:ext cx="1108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Equation" r:id="rId13" imgW="1207113" imgH="384081" progId="Equation.DSMT4">
                  <p:embed/>
                </p:oleObj>
              </mc:Choice>
              <mc:Fallback>
                <p:oleObj name="Equation" r:id="rId13" imgW="1207113" imgH="384081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466622"/>
                        <a:ext cx="11080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0050" y="1068159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 case: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172200" y="2286000"/>
            <a:ext cx="2676525" cy="34671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95300" y="152400"/>
            <a:ext cx="82677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Lossless Case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543175" y="902154"/>
          <a:ext cx="366812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Equation" r:id="rId3" imgW="1625400" imgH="469800" progId="Equation.DSMT4">
                  <p:embed/>
                </p:oleObj>
              </mc:Choice>
              <mc:Fallback>
                <p:oleObj name="Equation" r:id="rId3" imgW="16254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902154"/>
                        <a:ext cx="3668128" cy="1057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142051" y="3168547"/>
          <a:ext cx="1954213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2" name="Equation" r:id="rId5" imgW="1104840" imgH="1168200" progId="Equation.DSMT4">
                  <p:embed/>
                </p:oleObj>
              </mc:Choice>
              <mc:Fallback>
                <p:oleObj name="Equation" r:id="rId5" imgW="1104840" imgH="116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051" y="3168547"/>
                        <a:ext cx="1954213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0955" y="2284020"/>
            <a:ext cx="439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sz="20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cutoff frequency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the wavelength (in the dielectric) is then: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1461553" y="5758193"/>
          <a:ext cx="12446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Equation" r:id="rId7" imgW="647640" imgH="393480" progId="Equation.DSMT4">
                  <p:embed/>
                </p:oleObj>
              </mc:Choice>
              <mc:Fallback>
                <p:oleObj name="Equation" r:id="rId7" imgW="64764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553" y="5758193"/>
                        <a:ext cx="1244600" cy="7540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1203" y="520968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264795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Compare with the cutoff frequency condition of the   TE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mode of RWG: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7169851" y="4045041"/>
          <a:ext cx="810367" cy="37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851" y="4045041"/>
                        <a:ext cx="810367" cy="37297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933825" y="3952875"/>
            <a:ext cx="1600200" cy="1600200"/>
            <a:chOff x="2152650" y="3800475"/>
            <a:chExt cx="1600200" cy="1600200"/>
          </a:xfrm>
        </p:grpSpPr>
        <p:sp>
          <p:nvSpPr>
            <p:cNvPr id="24" name="Oval 23"/>
            <p:cNvSpPr/>
            <p:nvPr/>
          </p:nvSpPr>
          <p:spPr>
            <a:xfrm>
              <a:off x="2152650" y="3800475"/>
              <a:ext cx="1600200" cy="1600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781300" y="4400550"/>
              <a:ext cx="381000" cy="381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4010025" y="5705475"/>
            <a:ext cx="14763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4598988" y="5835650"/>
          <a:ext cx="390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5" name="Equation" r:id="rId11" imgW="203040" imgH="177480" progId="Equation.DSMT4">
                  <p:embed/>
                </p:oleObj>
              </mc:Choice>
              <mc:Fallback>
                <p:oleObj name="Equation" r:id="rId11" imgW="20304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5835650"/>
                        <a:ext cx="3905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6751187" y="4653621"/>
            <a:ext cx="1326013" cy="723466"/>
            <a:chOff x="6751187" y="4653621"/>
            <a:chExt cx="1326013" cy="723466"/>
          </a:xfrm>
        </p:grpSpPr>
        <p:sp>
          <p:nvSpPr>
            <p:cNvPr id="20" name="Rectangle 19"/>
            <p:cNvSpPr/>
            <p:nvPr/>
          </p:nvSpPr>
          <p:spPr>
            <a:xfrm>
              <a:off x="7010400" y="4705350"/>
              <a:ext cx="10668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5308" name="Object 12"/>
            <p:cNvGraphicFramePr>
              <a:graphicFrameLocks noChangeAspect="1"/>
            </p:cNvGraphicFramePr>
            <p:nvPr/>
          </p:nvGraphicFramePr>
          <p:xfrm>
            <a:off x="7375750" y="4653621"/>
            <a:ext cx="302909" cy="419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6" name="Equation" r:id="rId13" imgW="164880" imgH="228600" progId="Equation.DSMT4">
                    <p:embed/>
                  </p:oleObj>
                </mc:Choice>
                <mc:Fallback>
                  <p:oleObj name="Equation" r:id="rId13" imgW="16488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750" y="4653621"/>
                          <a:ext cx="302909" cy="419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09" name="Object 13"/>
            <p:cNvGraphicFramePr>
              <a:graphicFrameLocks noChangeAspect="1"/>
            </p:cNvGraphicFramePr>
            <p:nvPr/>
          </p:nvGraphicFramePr>
          <p:xfrm>
            <a:off x="6751187" y="4767711"/>
            <a:ext cx="204787" cy="286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7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187" y="4767711"/>
                          <a:ext cx="204787" cy="286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10" name="Object 14"/>
            <p:cNvGraphicFramePr>
              <a:graphicFrameLocks noChangeAspect="1"/>
            </p:cNvGraphicFramePr>
            <p:nvPr/>
          </p:nvGraphicFramePr>
          <p:xfrm>
            <a:off x="7448552" y="5148940"/>
            <a:ext cx="207898" cy="228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58" name="Equation" r:id="rId17" imgW="126720" imgH="139680" progId="Equation.DSMT4">
                    <p:embed/>
                  </p:oleObj>
                </mc:Choice>
                <mc:Fallback>
                  <p:oleObj name="Equation" r:id="rId17" imgW="126720" imgH="1396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8552" y="5148940"/>
                          <a:ext cx="207898" cy="228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14400" y="15240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Example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905000" y="2209800"/>
          <a:ext cx="3905250" cy="128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3" imgW="2184120" imgH="723600" progId="Equation.DSMT4">
                  <p:embed/>
                </p:oleObj>
              </mc:Choice>
              <mc:Fallback>
                <p:oleObj name="Equation" r:id="rId3" imgW="2184120" imgH="723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3905250" cy="128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066800"/>
            <a:ext cx="550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Example 3.3, p. 133 of the </a:t>
            </a:r>
            <a:r>
              <a:rPr lang="en-US" sz="2400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Pozar</a:t>
            </a:r>
            <a:r>
              <a:rPr lang="en-US" sz="24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book:</a:t>
            </a:r>
            <a:endParaRPr lang="en-US" sz="2400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752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RG 142 coax: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069975" y="3810000"/>
          <a:ext cx="17335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5" imgW="901440" imgH="177480" progId="Equation.DSMT4">
                  <p:embed/>
                </p:oleObj>
              </mc:Choice>
              <mc:Fallback>
                <p:oleObj name="Equation" r:id="rId5" imgW="90144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810000"/>
                        <a:ext cx="17335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2438400" y="4191000"/>
          <a:ext cx="3332163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name="Equation" r:id="rId7" imgW="1625400" imgH="469800" progId="Equation.DSMT4">
                  <p:embed/>
                </p:oleObj>
              </mc:Choice>
              <mc:Fallback>
                <p:oleObj name="Equation" r:id="rId7" imgW="16254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3332163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097213" y="5562600"/>
          <a:ext cx="21336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1" name="Equation" r:id="rId9" imgW="1041120" imgH="228600" progId="Equation.DSMT4">
                  <p:embed/>
                </p:oleObj>
              </mc:Choice>
              <mc:Fallback>
                <p:oleObj name="Equation" r:id="rId9" imgW="10411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5562600"/>
                        <a:ext cx="2133600" cy="4667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251" y="1495388"/>
            <a:ext cx="518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find the TEM mode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fields, we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need to solve: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07486"/>
              </p:ext>
            </p:extLst>
          </p:nvPr>
        </p:nvGraphicFramePr>
        <p:xfrm>
          <a:off x="1537494" y="1983995"/>
          <a:ext cx="28717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3" imgW="1854000" imgH="482400" progId="Equation.DSMT4">
                  <p:embed/>
                </p:oleObj>
              </mc:Choice>
              <mc:Fallback>
                <p:oleObj name="Equation" r:id="rId3" imgW="18540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494" y="1983995"/>
                        <a:ext cx="2871787" cy="781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58875" y="3152775"/>
          <a:ext cx="261620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5" imgW="3111480" imgH="2311200" progId="Equation.DSMT4">
                  <p:embed/>
                </p:oleObj>
              </mc:Choice>
              <mc:Fallback>
                <p:oleObj name="Equation" r:id="rId5" imgW="3111480" imgH="231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152775"/>
                        <a:ext cx="2616200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799" y="6254823"/>
            <a:ext cx="5133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Here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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zero volt potential reference location (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).</a:t>
            </a:r>
            <a:r>
              <a:rPr lang="en-US" sz="1600" dirty="0" smtClean="0">
                <a:sym typeface="Symbol"/>
              </a:rPr>
              <a:t> 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34343" y="5189764"/>
            <a:ext cx="801460" cy="10368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680858" y="3834082"/>
          <a:ext cx="1278618" cy="1039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7" imgW="850680" imgH="660240" progId="Equation.DSMT4">
                  <p:embed/>
                </p:oleObj>
              </mc:Choice>
              <mc:Fallback>
                <p:oleObj name="Equation" r:id="rId7" imgW="85068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858" y="3834082"/>
                        <a:ext cx="1278618" cy="1039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97853" y="5012871"/>
          <a:ext cx="14128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9" imgW="914400" imgH="622080" progId="Equation.DSMT4">
                  <p:embed/>
                </p:oleObj>
              </mc:Choice>
              <mc:Fallback>
                <p:oleObj name="Equation" r:id="rId9" imgW="9144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853" y="5012871"/>
                        <a:ext cx="14128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423384"/>
              </p:ext>
            </p:extLst>
          </p:nvPr>
        </p:nvGraphicFramePr>
        <p:xfrm>
          <a:off x="7045106" y="3011094"/>
          <a:ext cx="639081" cy="61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11" imgW="863280" imgH="787320" progId="Equation.DSMT4">
                  <p:embed/>
                </p:oleObj>
              </mc:Choice>
              <mc:Fallback>
                <p:oleObj name="Equation" r:id="rId11" imgW="863280" imgH="787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106" y="3011094"/>
                        <a:ext cx="639081" cy="61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5198842" y="669531"/>
            <a:ext cx="3573463" cy="2544763"/>
            <a:chOff x="4546600" y="936625"/>
            <a:chExt cx="3573463" cy="2544763"/>
          </a:xfrm>
        </p:grpSpPr>
        <p:sp>
          <p:nvSpPr>
            <p:cNvPr id="1040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Equation" r:id="rId13" imgW="203040" imgH="203040" progId="Equation.DSMT4">
                    <p:embed/>
                  </p:oleObj>
                </mc:Choice>
                <mc:Fallback>
                  <p:oleObj name="Equation" r:id="rId13" imgW="203040" imgH="2030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" name="Equation" r:id="rId15" imgW="215640" imgH="266400" progId="Equation.DSMT4">
                    <p:embed/>
                  </p:oleObj>
                </mc:Choice>
                <mc:Fallback>
                  <p:oleObj name="Equation" r:id="rId15" imgW="215640" imgH="2664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" name="Equation" r:id="rId17" imgW="177480" imgH="190440" progId="Equation.DSMT4">
                    <p:embed/>
                  </p:oleObj>
                </mc:Choice>
                <mc:Fallback>
                  <p:oleObj name="Equation" r:id="rId17" imgW="177480" imgH="1904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8" name="Object 14"/>
            <p:cNvGraphicFramePr>
              <a:graphicFrameLocks noChangeAspect="1"/>
            </p:cNvGraphicFramePr>
            <p:nvPr/>
          </p:nvGraphicFramePr>
          <p:xfrm>
            <a:off x="5815013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Equation" r:id="rId19" imgW="203040" imgH="203040" progId="Equation.DSMT4">
                    <p:embed/>
                  </p:oleObj>
                </mc:Choice>
                <mc:Fallback>
                  <p:oleObj name="Equation" r:id="rId19" imgW="203040" imgH="2030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5013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9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" name="Equation" r:id="rId21" imgW="190440" imgH="279360" progId="Equation.DSMT4">
                    <p:embed/>
                  </p:oleObj>
                </mc:Choice>
                <mc:Fallback>
                  <p:oleObj name="Equation" r:id="rId21" imgW="190440" imgH="27936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6"/>
            <p:cNvGraphicFramePr>
              <a:graphicFrameLocks noChangeAspect="1"/>
            </p:cNvGraphicFramePr>
            <p:nvPr/>
          </p:nvGraphicFramePr>
          <p:xfrm>
            <a:off x="5641975" y="2935288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Equation" r:id="rId23" imgW="812520" imgH="279360" progId="Equation.DSMT4">
                    <p:embed/>
                  </p:oleObj>
                </mc:Choice>
                <mc:Fallback>
                  <p:oleObj name="Equation" r:id="rId23" imgW="812520" imgH="27936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975" y="2935288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1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9" name="Equation" r:id="rId25" imgW="647640" imgH="291960" progId="Equation.DSMT4">
                    <p:embed/>
                  </p:oleObj>
                </mc:Choice>
                <mc:Fallback>
                  <p:oleObj name="Equation" r:id="rId25" imgW="647640" imgH="29196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6686550" y="3908425"/>
          <a:ext cx="1922463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27" imgW="1922400" imgH="2793960" progId="Equation.DSMT4">
                  <p:embed/>
                </p:oleObj>
              </mc:Choice>
              <mc:Fallback>
                <p:oleObj name="Equation" r:id="rId27" imgW="1922400" imgH="27939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908425"/>
                        <a:ext cx="1922463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957032" y="817760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 wave going in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direction.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43076" y="1366734"/>
          <a:ext cx="2057399" cy="100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3" imgW="1384200" imgH="647640" progId="Equation.DSMT4">
                  <p:embed/>
                </p:oleObj>
              </mc:Choice>
              <mc:Fallback>
                <p:oleObj name="Equation" r:id="rId3" imgW="1384200" imgH="647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6" y="1366734"/>
                        <a:ext cx="2057399" cy="100816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590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Thus,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20738" y="2997200"/>
          <a:ext cx="43688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5" imgW="2997000" imgH="736560" progId="Equation.DSMT4">
                  <p:embed/>
                </p:oleObj>
              </mc:Choice>
              <mc:Fallback>
                <p:oleObj name="Equation" r:id="rId5" imgW="299700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997200"/>
                        <a:ext cx="43688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304925" y="4324350"/>
          <a:ext cx="26876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7" imgW="1790640" imgH="622080" progId="Equation.DSMT4">
                  <p:embed/>
                </p:oleObj>
              </mc:Choice>
              <mc:Fallback>
                <p:oleObj name="Equation" r:id="rId7" imgW="179064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4324350"/>
                        <a:ext cx="2687638" cy="9779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928813" y="5524500"/>
          <a:ext cx="153193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9" imgW="914400" imgH="419040" progId="Equation.DSMT4">
                  <p:embed/>
                </p:oleObj>
              </mc:Choice>
              <mc:Fallback>
                <p:oleObj name="Equation" r:id="rId9" imgW="91440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5524500"/>
                        <a:ext cx="153193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914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4548188" y="5410200"/>
          <a:ext cx="23415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11" imgW="1396800" imgH="622080" progId="Equation.DSMT4">
                  <p:embed/>
                </p:oleObj>
              </mc:Choice>
              <mc:Fallback>
                <p:oleObj name="Equation" r:id="rId11" imgW="1396800" imgH="6220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5410200"/>
                        <a:ext cx="2341562" cy="10922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5781675" y="3667125"/>
          <a:ext cx="2941637" cy="40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13" imgW="2044440" imgH="266400" progId="Equation.DSMT4">
                  <p:embed/>
                </p:oleObj>
              </mc:Choice>
              <mc:Fallback>
                <p:oleObj name="Equation" r:id="rId13" imgW="2044440" imgH="266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3667125"/>
                        <a:ext cx="2941637" cy="40212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7448550" y="5638800"/>
          <a:ext cx="72866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5" imgW="558720" imgH="482400" progId="Equation.DSMT4">
                  <p:embed/>
                </p:oleObj>
              </mc:Choice>
              <mc:Fallback>
                <p:oleObj name="Equation" r:id="rId15" imgW="558720" imgH="4824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5638800"/>
                        <a:ext cx="72866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3857625" y="5753100"/>
            <a:ext cx="342900" cy="238125"/>
          </a:xfrm>
          <a:prstGeom prst="rightArrow">
            <a:avLst/>
          </a:prstGeom>
          <a:solidFill>
            <a:srgbClr val="66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899025" y="869950"/>
            <a:ext cx="3573463" cy="2544763"/>
            <a:chOff x="4546600" y="936625"/>
            <a:chExt cx="3573463" cy="2544763"/>
          </a:xfrm>
        </p:grpSpPr>
        <p:sp>
          <p:nvSpPr>
            <p:cNvPr id="3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3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6" name="Equation" r:id="rId17" imgW="203040" imgH="203040" progId="Equation.DSMT4">
                    <p:embed/>
                  </p:oleObj>
                </mc:Choice>
                <mc:Fallback>
                  <p:oleObj name="Equation" r:id="rId17" imgW="203040" imgH="20304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7" name="Equation" r:id="rId19" imgW="215640" imgH="266400" progId="Equation.DSMT4">
                    <p:embed/>
                  </p:oleObj>
                </mc:Choice>
                <mc:Fallback>
                  <p:oleObj name="Equation" r:id="rId19" imgW="215640" imgH="26640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Equation" r:id="rId21" imgW="177480" imgH="190440" progId="Equation.DSMT4">
                    <p:embed/>
                  </p:oleObj>
                </mc:Choice>
                <mc:Fallback>
                  <p:oleObj name="Equation" r:id="rId21" imgW="177480" imgH="19044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4"/>
            <p:cNvGraphicFramePr>
              <a:graphicFrameLocks noChangeAspect="1"/>
            </p:cNvGraphicFramePr>
            <p:nvPr/>
          </p:nvGraphicFramePr>
          <p:xfrm>
            <a:off x="5815013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" name="Equation" r:id="rId23" imgW="203040" imgH="203040" progId="Equation.DSMT4">
                    <p:embed/>
                  </p:oleObj>
                </mc:Choice>
                <mc:Fallback>
                  <p:oleObj name="Equation" r:id="rId23" imgW="203040" imgH="20304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5013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" name="Equation" r:id="rId25" imgW="190440" imgH="279360" progId="Equation.DSMT4">
                    <p:embed/>
                  </p:oleObj>
                </mc:Choice>
                <mc:Fallback>
                  <p:oleObj name="Equation" r:id="rId25" imgW="190440" imgH="27936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6"/>
            <p:cNvGraphicFramePr>
              <a:graphicFrameLocks noChangeAspect="1"/>
            </p:cNvGraphicFramePr>
            <p:nvPr/>
          </p:nvGraphicFramePr>
          <p:xfrm>
            <a:off x="5663747" y="2952979"/>
            <a:ext cx="642938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" name="Equation" r:id="rId27" imgW="812520" imgH="279360" progId="Equation.DSMT4">
                    <p:embed/>
                  </p:oleObj>
                </mc:Choice>
                <mc:Fallback>
                  <p:oleObj name="Equation" r:id="rId27" imgW="812520" imgH="27936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3747" y="2952979"/>
                          <a:ext cx="642938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" name="Equation" r:id="rId29" imgW="647640" imgH="291960" progId="Equation.DSMT4">
                    <p:embed/>
                  </p:oleObj>
                </mc:Choice>
                <mc:Fallback>
                  <p:oleObj name="Equation" r:id="rId29" imgW="647640" imgH="29196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74986"/>
              </p:ext>
            </p:extLst>
          </p:nvPr>
        </p:nvGraphicFramePr>
        <p:xfrm>
          <a:off x="350838" y="896938"/>
          <a:ext cx="542925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Equation" r:id="rId3" imgW="4063680" imgH="3809880" progId="Equation.DSMT4">
                  <p:embed/>
                </p:oleObj>
              </mc:Choice>
              <mc:Fallback>
                <p:oleObj name="Equation" r:id="rId3" imgW="4063680" imgH="3809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896938"/>
                        <a:ext cx="542925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387850" y="3886200"/>
          <a:ext cx="12319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5" imgW="749160" imgH="444240" progId="Equation.DSMT4">
                  <p:embed/>
                </p:oleObj>
              </mc:Choice>
              <mc:Fallback>
                <p:oleObj name="Equation" r:id="rId5" imgW="74916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886200"/>
                        <a:ext cx="12319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94" name="Object 3"/>
          <p:cNvGraphicFramePr>
            <a:graphicFrameLocks noChangeAspect="1"/>
          </p:cNvGraphicFramePr>
          <p:nvPr/>
        </p:nvGraphicFramePr>
        <p:xfrm>
          <a:off x="4419600" y="5410200"/>
          <a:ext cx="1606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Equation" r:id="rId7" imgW="977760" imgH="431640" progId="Equation.DSMT4">
                  <p:embed/>
                </p:oleObj>
              </mc:Choice>
              <mc:Fallback>
                <p:oleObj name="Equation" r:id="rId7" imgW="97776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1606550" cy="7429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19600" y="4876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0350" y="5260620"/>
            <a:ext cx="205740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This formula does not account for conductor loss.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6408" name="Object 3"/>
          <p:cNvGraphicFramePr>
            <a:graphicFrameLocks noChangeAspect="1"/>
          </p:cNvGraphicFramePr>
          <p:nvPr/>
        </p:nvGraphicFramePr>
        <p:xfrm>
          <a:off x="3011261" y="1975840"/>
          <a:ext cx="2047627" cy="55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9" imgW="1663560" imgH="431640" progId="Equation.DSMT4">
                  <p:embed/>
                </p:oleObj>
              </mc:Choice>
              <mc:Fallback>
                <p:oleObj name="Equation" r:id="rId9" imgW="1663560" imgH="4316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261" y="1975840"/>
                        <a:ext cx="2047627" cy="554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118100" y="984250"/>
            <a:ext cx="3573463" cy="2544763"/>
            <a:chOff x="4546600" y="936625"/>
            <a:chExt cx="3573463" cy="2544763"/>
          </a:xfrm>
        </p:grpSpPr>
        <p:sp>
          <p:nvSpPr>
            <p:cNvPr id="33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7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1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2" name="Equation" r:id="rId13" imgW="215640" imgH="266400" progId="Equation.DSMT4">
                    <p:embed/>
                  </p:oleObj>
                </mc:Choice>
                <mc:Fallback>
                  <p:oleObj name="Equation" r:id="rId13" imgW="215640" imgH="2664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3" name="Equation" r:id="rId15" imgW="177480" imgH="190440" progId="Equation.DSMT4">
                    <p:embed/>
                  </p:oleObj>
                </mc:Choice>
                <mc:Fallback>
                  <p:oleObj name="Equation" r:id="rId15" imgW="177480" imgH="19044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4"/>
            <p:cNvGraphicFramePr>
              <a:graphicFrameLocks noChangeAspect="1"/>
            </p:cNvGraphicFramePr>
            <p:nvPr/>
          </p:nvGraphicFramePr>
          <p:xfrm>
            <a:off x="5815013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4" name="Equation" r:id="rId17" imgW="203040" imgH="203040" progId="Equation.DSMT4">
                    <p:embed/>
                  </p:oleObj>
                </mc:Choice>
                <mc:Fallback>
                  <p:oleObj name="Equation" r:id="rId17" imgW="203040" imgH="20304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5013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5" name="Equation" r:id="rId19" imgW="190440" imgH="279360" progId="Equation.DSMT4">
                    <p:embed/>
                  </p:oleObj>
                </mc:Choice>
                <mc:Fallback>
                  <p:oleObj name="Equation" r:id="rId19" imgW="190440" imgH="27936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6"/>
            <p:cNvGraphicFramePr>
              <a:graphicFrameLocks noChangeAspect="1"/>
            </p:cNvGraphicFramePr>
            <p:nvPr/>
          </p:nvGraphicFramePr>
          <p:xfrm>
            <a:off x="5641975" y="2942093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6" name="Equation" r:id="rId21" imgW="812520" imgH="279360" progId="Equation.DSMT4">
                    <p:embed/>
                  </p:oleObj>
                </mc:Choice>
                <mc:Fallback>
                  <p:oleObj name="Equation" r:id="rId21" imgW="812520" imgH="27936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975" y="2942093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7" name="Equation" r:id="rId23" imgW="647640" imgH="291960" progId="Equation.DSMT4">
                    <p:embed/>
                  </p:oleObj>
                </mc:Choice>
                <mc:Fallback>
                  <p:oleObj name="Equation" r:id="rId23" imgW="647640" imgH="29196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416" name="Object 32"/>
          <p:cNvGraphicFramePr>
            <a:graphicFrameLocks noChangeAspect="1"/>
          </p:cNvGraphicFramePr>
          <p:nvPr/>
        </p:nvGraphicFramePr>
        <p:xfrm>
          <a:off x="6675664" y="3564453"/>
          <a:ext cx="7286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25" imgW="558720" imgH="482400" progId="Equation.DSMT4">
                  <p:embed/>
                </p:oleObj>
              </mc:Choice>
              <mc:Fallback>
                <p:oleObj name="Equation" r:id="rId25" imgW="558720" imgH="4824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664" y="3564453"/>
                        <a:ext cx="7286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9" name="Object 3"/>
          <p:cNvGraphicFramePr>
            <a:graphicFrameLocks noChangeAspect="1"/>
          </p:cNvGraphicFramePr>
          <p:nvPr/>
        </p:nvGraphicFramePr>
        <p:xfrm>
          <a:off x="1643743" y="1774371"/>
          <a:ext cx="1547266" cy="51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743" y="1774371"/>
                        <a:ext cx="1547266" cy="51162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3"/>
          <p:cNvGraphicFramePr>
            <a:graphicFrameLocks noChangeAspect="1"/>
          </p:cNvGraphicFramePr>
          <p:nvPr/>
        </p:nvGraphicFramePr>
        <p:xfrm>
          <a:off x="1491343" y="3624943"/>
          <a:ext cx="16081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5" imgW="977760" imgH="228600" progId="Equation.DSMT4">
                  <p:embed/>
                </p:oleObj>
              </mc:Choice>
              <mc:Fallback>
                <p:oleObj name="Equation" r:id="rId5" imgW="9777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343" y="3624943"/>
                        <a:ext cx="1608138" cy="3937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502229" y="125185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Attenuation: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2787" y="3102560"/>
            <a:ext cx="3258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Dielectric attenuation: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2406877" y="5387749"/>
          <a:ext cx="38544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Equation" r:id="rId7" imgW="2679480" imgH="266400" progId="Equation.DSMT4">
                  <p:embed/>
                </p:oleObj>
              </mc:Choice>
              <mc:Fallback>
                <p:oleObj name="Equation" r:id="rId7" imgW="2679480" imgH="26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877" y="5387749"/>
                        <a:ext cx="38544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3243489" y="5979886"/>
          <a:ext cx="25257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Equation" r:id="rId9" imgW="1955520" imgH="393480" progId="Equation.DSMT4">
                  <p:embed/>
                </p:oleObj>
              </mc:Choice>
              <mc:Fallback>
                <p:oleObj name="Equation" r:id="rId9" imgW="195552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489" y="5979886"/>
                        <a:ext cx="25257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4757056" y="3810000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Geometry for dielectric attenuation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46600" y="936625"/>
            <a:ext cx="3573463" cy="2544763"/>
            <a:chOff x="4546600" y="936625"/>
            <a:chExt cx="3573463" cy="2544763"/>
          </a:xfrm>
        </p:grpSpPr>
        <p:sp>
          <p:nvSpPr>
            <p:cNvPr id="3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4546600" y="93662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5392738" y="188912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5391151" y="188912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 flipV="1">
              <a:off x="5876926" y="210978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flipV="1">
              <a:off x="6021388" y="266382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V="1">
              <a:off x="5899151" y="135413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V="1">
              <a:off x="6232526" y="260508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5738813" y="226536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 flipV="1">
              <a:off x="5529263" y="211296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>
              <a:off x="5975351" y="255905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H="1">
              <a:off x="4941888" y="254952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3"/>
            <p:cNvSpPr>
              <a:spLocks noChangeShapeType="1"/>
            </p:cNvSpPr>
            <p:nvPr/>
          </p:nvSpPr>
          <p:spPr bwMode="auto">
            <a:xfrm>
              <a:off x="5965826" y="254952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 flipV="1">
              <a:off x="5965826" y="131444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0" name="Object 11"/>
            <p:cNvGraphicFramePr>
              <a:graphicFrameLocks noChangeAspect="1"/>
            </p:cNvGraphicFramePr>
            <p:nvPr/>
          </p:nvGraphicFramePr>
          <p:xfrm>
            <a:off x="7853363" y="32337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4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3363" y="32337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2"/>
            <p:cNvGraphicFramePr>
              <a:graphicFrameLocks noChangeAspect="1"/>
            </p:cNvGraphicFramePr>
            <p:nvPr/>
          </p:nvGraphicFramePr>
          <p:xfrm>
            <a:off x="5857875" y="99853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5" name="Equation" r:id="rId13" imgW="215640" imgH="266400" progId="Equation.DSMT4">
                    <p:embed/>
                  </p:oleObj>
                </mc:Choice>
                <mc:Fallback>
                  <p:oleObj name="Equation" r:id="rId13" imgW="215640" imgH="2664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75" y="99853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3"/>
            <p:cNvGraphicFramePr>
              <a:graphicFrameLocks noChangeAspect="1"/>
            </p:cNvGraphicFramePr>
            <p:nvPr/>
          </p:nvGraphicFramePr>
          <p:xfrm>
            <a:off x="4672013" y="304006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6" name="Equation" r:id="rId15" imgW="177480" imgH="190440" progId="Equation.DSMT4">
                    <p:embed/>
                  </p:oleObj>
                </mc:Choice>
                <mc:Fallback>
                  <p:oleObj name="Equation" r:id="rId15" imgW="177480" imgH="19044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2013" y="304006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4"/>
            <p:cNvGraphicFramePr>
              <a:graphicFrameLocks noChangeAspect="1"/>
            </p:cNvGraphicFramePr>
            <p:nvPr/>
          </p:nvGraphicFramePr>
          <p:xfrm>
            <a:off x="5815013" y="262413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7" name="Equation" r:id="rId17" imgW="203040" imgH="203040" progId="Equation.DSMT4">
                    <p:embed/>
                  </p:oleObj>
                </mc:Choice>
                <mc:Fallback>
                  <p:oleObj name="Equation" r:id="rId17" imgW="203040" imgH="203040" progId="Equation.DSMT4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5013" y="262413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5"/>
            <p:cNvGraphicFramePr>
              <a:graphicFrameLocks noChangeAspect="1"/>
            </p:cNvGraphicFramePr>
            <p:nvPr/>
          </p:nvGraphicFramePr>
          <p:xfrm>
            <a:off x="5534025" y="228758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8" name="Equation" r:id="rId19" imgW="190440" imgH="279360" progId="Equation.DSMT4">
                    <p:embed/>
                  </p:oleObj>
                </mc:Choice>
                <mc:Fallback>
                  <p:oleObj name="Equation" r:id="rId19" imgW="190440" imgH="27936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4025" y="228758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6"/>
            <p:cNvGraphicFramePr>
              <a:graphicFrameLocks noChangeAspect="1"/>
            </p:cNvGraphicFramePr>
            <p:nvPr/>
          </p:nvGraphicFramePr>
          <p:xfrm>
            <a:off x="5641975" y="2931207"/>
            <a:ext cx="641350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9" name="Equation" r:id="rId21" imgW="812520" imgH="279360" progId="Equation.DSMT4">
                    <p:embed/>
                  </p:oleObj>
                </mc:Choice>
                <mc:Fallback>
                  <p:oleObj name="Equation" r:id="rId21" imgW="812520" imgH="279360" progId="Equation.DSMT4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1975" y="2931207"/>
                          <a:ext cx="641350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7"/>
            <p:cNvGraphicFramePr>
              <a:graphicFrameLocks noChangeAspect="1"/>
            </p:cNvGraphicFramePr>
            <p:nvPr/>
          </p:nvGraphicFramePr>
          <p:xfrm>
            <a:off x="6831013" y="1962150"/>
            <a:ext cx="44391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0" name="Equation" r:id="rId23" imgW="647640" imgH="291960" progId="Equation.DSMT4">
                    <p:embed/>
                  </p:oleObj>
                </mc:Choice>
                <mc:Fallback>
                  <p:oleObj name="Equation" r:id="rId23" imgW="647640" imgH="29196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1013" y="1962150"/>
                          <a:ext cx="44391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69" name="Object 37"/>
          <p:cNvGraphicFramePr>
            <a:graphicFrameLocks noChangeAspect="1"/>
          </p:cNvGraphicFramePr>
          <p:nvPr/>
        </p:nvGraphicFramePr>
        <p:xfrm>
          <a:off x="1432832" y="4108224"/>
          <a:ext cx="1821996" cy="72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" name="Equation" r:id="rId25" imgW="1117440" imgH="444240" progId="Equation.DSMT4">
                  <p:embed/>
                </p:oleObj>
              </mc:Choice>
              <mc:Fallback>
                <p:oleObj name="Equation" r:id="rId25" imgW="1117440" imgH="44424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832" y="4108224"/>
                        <a:ext cx="1821996" cy="72465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9" name="Object 3"/>
          <p:cNvGraphicFramePr>
            <a:graphicFrameLocks noChangeAspect="1"/>
          </p:cNvGraphicFramePr>
          <p:nvPr/>
        </p:nvGraphicFramePr>
        <p:xfrm>
          <a:off x="1077685" y="1480456"/>
          <a:ext cx="1481422" cy="48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685" y="1480456"/>
                        <a:ext cx="1481422" cy="48985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201512" y="3403147"/>
          <a:ext cx="1088803" cy="71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9" name="Equation" r:id="rId5" imgW="1295280" imgH="812520" progId="Equation.DSMT4">
                  <p:embed/>
                </p:oleObj>
              </mc:Choice>
              <mc:Fallback>
                <p:oleObj name="Equation" r:id="rId5" imgW="129528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512" y="3403147"/>
                        <a:ext cx="1088803" cy="715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14400" y="96882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Attenuation: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8384" y="2803465"/>
            <a:ext cx="3388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attenuation: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45" name="Object 3"/>
          <p:cNvGraphicFramePr>
            <a:graphicFrameLocks noChangeAspect="1"/>
          </p:cNvGraphicFramePr>
          <p:nvPr/>
        </p:nvGraphicFramePr>
        <p:xfrm>
          <a:off x="1066797" y="4339317"/>
          <a:ext cx="1446909" cy="711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0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7" y="4339317"/>
                        <a:ext cx="1446909" cy="711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6978" y="5278210"/>
            <a:ext cx="296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We assume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is real here.)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94874" y="3973283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Geometry for conductor attenuation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89525" y="917575"/>
            <a:ext cx="3573463" cy="2816225"/>
            <a:chOff x="5089525" y="917575"/>
            <a:chExt cx="3573463" cy="2816225"/>
          </a:xfrm>
        </p:grpSpPr>
        <p:sp>
          <p:nvSpPr>
            <p:cNvPr id="5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5089525" y="91757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5935663" y="187007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5934076" y="187007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 flipV="1">
              <a:off x="6419851" y="209073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 flipV="1">
              <a:off x="6564313" y="264477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6442076" y="133508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flipV="1">
              <a:off x="6775451" y="258603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26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H="1" flipV="1">
              <a:off x="6072188" y="209391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>
              <a:off x="6518276" y="254000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 flipH="1">
              <a:off x="5484813" y="253047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33"/>
            <p:cNvSpPr>
              <a:spLocks noChangeShapeType="1"/>
            </p:cNvSpPr>
            <p:nvPr/>
          </p:nvSpPr>
          <p:spPr bwMode="auto">
            <a:xfrm>
              <a:off x="6508751" y="253047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34"/>
            <p:cNvSpPr>
              <a:spLocks noChangeShapeType="1"/>
            </p:cNvSpPr>
            <p:nvPr/>
          </p:nvSpPr>
          <p:spPr bwMode="auto">
            <a:xfrm flipV="1">
              <a:off x="6508751" y="129539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8" name="Object 11"/>
            <p:cNvGraphicFramePr>
              <a:graphicFrameLocks noChangeAspect="1"/>
            </p:cNvGraphicFramePr>
            <p:nvPr/>
          </p:nvGraphicFramePr>
          <p:xfrm>
            <a:off x="8396288" y="32146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1" name="Equation" r:id="rId9" imgW="203040" imgH="203040" progId="Equation.DSMT4">
                    <p:embed/>
                  </p:oleObj>
                </mc:Choice>
                <mc:Fallback>
                  <p:oleObj name="Equation" r:id="rId9" imgW="20304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6288" y="32146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2"/>
            <p:cNvGraphicFramePr>
              <a:graphicFrameLocks noChangeAspect="1"/>
            </p:cNvGraphicFramePr>
            <p:nvPr/>
          </p:nvGraphicFramePr>
          <p:xfrm>
            <a:off x="6400800" y="97948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2" name="Equation" r:id="rId11" imgW="215640" imgH="266400" progId="Equation.DSMT4">
                    <p:embed/>
                  </p:oleObj>
                </mc:Choice>
                <mc:Fallback>
                  <p:oleObj name="Equation" r:id="rId11" imgW="215640" imgH="266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97948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3"/>
            <p:cNvGraphicFramePr>
              <a:graphicFrameLocks noChangeAspect="1"/>
            </p:cNvGraphicFramePr>
            <p:nvPr/>
          </p:nvGraphicFramePr>
          <p:xfrm>
            <a:off x="5214938" y="302101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3" name="Equation" r:id="rId13" imgW="177480" imgH="190440" progId="Equation.DSMT4">
                    <p:embed/>
                  </p:oleObj>
                </mc:Choice>
                <mc:Fallback>
                  <p:oleObj name="Equation" r:id="rId13" imgW="177480" imgH="19044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8" y="302101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4"/>
            <p:cNvGraphicFramePr>
              <a:graphicFrameLocks noChangeAspect="1"/>
            </p:cNvGraphicFramePr>
            <p:nvPr/>
          </p:nvGraphicFramePr>
          <p:xfrm>
            <a:off x="6357938" y="26050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4" name="Equation" r:id="rId15" imgW="203040" imgH="203040" progId="Equation.DSMT4">
                    <p:embed/>
                  </p:oleObj>
                </mc:Choice>
                <mc:Fallback>
                  <p:oleObj name="Equation" r:id="rId15" imgW="203040" imgH="20304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7938" y="26050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5"/>
            <p:cNvGraphicFramePr>
              <a:graphicFrameLocks noChangeAspect="1"/>
            </p:cNvGraphicFramePr>
            <p:nvPr/>
          </p:nvGraphicFramePr>
          <p:xfrm>
            <a:off x="6076950" y="226853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5" name="Equation" r:id="rId17" imgW="190440" imgH="279360" progId="Equation.DSMT4">
                    <p:embed/>
                  </p:oleObj>
                </mc:Choice>
                <mc:Fallback>
                  <p:oleObj name="Equation" r:id="rId17" imgW="190440" imgH="27936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950" y="226853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6"/>
            <p:cNvGraphicFramePr>
              <a:graphicFrameLocks noChangeAspect="1"/>
            </p:cNvGraphicFramePr>
            <p:nvPr/>
          </p:nvGraphicFramePr>
          <p:xfrm>
            <a:off x="5976709" y="3363684"/>
            <a:ext cx="1197765" cy="370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6" name="Equation" r:id="rId19" imgW="1295280" imgH="380880" progId="Equation.DSMT4">
                    <p:embed/>
                  </p:oleObj>
                </mc:Choice>
                <mc:Fallback>
                  <p:oleObj name="Equation" r:id="rId19" imgW="1295280" imgH="380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709" y="3363684"/>
                          <a:ext cx="1197765" cy="370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31" name="Object 21"/>
            <p:cNvGraphicFramePr>
              <a:graphicFrameLocks noChangeAspect="1"/>
            </p:cNvGraphicFramePr>
            <p:nvPr/>
          </p:nvGraphicFramePr>
          <p:xfrm>
            <a:off x="7459889" y="1905907"/>
            <a:ext cx="3635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7" name="Equation" r:id="rId21" imgW="393480" imgH="380880" progId="Equation.DSMT4">
                    <p:embed/>
                  </p:oleObj>
                </mc:Choice>
                <mc:Fallback>
                  <p:oleObj name="Equation" r:id="rId21" imgW="393480" imgH="3808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9889" y="1905907"/>
                          <a:ext cx="363538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32" name="Object 21"/>
            <p:cNvGraphicFramePr>
              <a:graphicFrameLocks noChangeAspect="1"/>
            </p:cNvGraphicFramePr>
            <p:nvPr/>
          </p:nvGraphicFramePr>
          <p:xfrm>
            <a:off x="6795634" y="2264227"/>
            <a:ext cx="279507" cy="284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8" name="Equation" r:id="rId23" imgW="393480" imgH="380880" progId="Equation.DSMT4">
                    <p:embed/>
                  </p:oleObj>
                </mc:Choice>
                <mc:Fallback>
                  <p:oleObj name="Equation" r:id="rId23" imgW="393480" imgH="3808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5634" y="2264227"/>
                          <a:ext cx="279507" cy="284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5029200" y="4392385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We ignore dielectric loss here.)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272143" y="1834243"/>
          <a:ext cx="4887913" cy="443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3" imgW="3365280" imgH="2920680" progId="Equation.DSMT4">
                  <p:embed/>
                </p:oleObj>
              </mc:Choice>
              <mc:Fallback>
                <p:oleObj name="Equation" r:id="rId3" imgW="3365280" imgH="2920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43" y="1834243"/>
                        <a:ext cx="4887913" cy="443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4517" y="1012372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attenuation: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85785"/>
              </p:ext>
            </p:extLst>
          </p:nvPr>
        </p:nvGraphicFramePr>
        <p:xfrm>
          <a:off x="6484938" y="4706938"/>
          <a:ext cx="10445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5" imgW="1307880" imgH="825480" progId="Equation.DSMT4">
                  <p:embed/>
                </p:oleObj>
              </mc:Choice>
              <mc:Fallback>
                <p:oleObj name="Equation" r:id="rId5" imgW="130788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4706938"/>
                        <a:ext cx="1044575" cy="6889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93454" y="5589814"/>
            <a:ext cx="3913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(Here </a:t>
            </a:r>
            <a:r>
              <a:rPr lang="en-US" sz="1400" i="1" dirty="0" smtClean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  <a:sym typeface="Symbol"/>
              </a:rPr>
              <a:t>denotes the conductivity of the metal.)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99682" y="3733791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Geometry for conductor attenuation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089525" y="786943"/>
            <a:ext cx="3573463" cy="2816225"/>
            <a:chOff x="5089525" y="917575"/>
            <a:chExt cx="3573463" cy="2816225"/>
          </a:xfrm>
        </p:grpSpPr>
        <p:sp>
          <p:nvSpPr>
            <p:cNvPr id="73" name="AutoShape 16"/>
            <p:cNvSpPr>
              <a:spLocks noChangeAspect="1" noChangeArrowheads="1" noTextEdit="1"/>
            </p:cNvSpPr>
            <p:nvPr/>
          </p:nvSpPr>
          <p:spPr bwMode="auto">
            <a:xfrm>
              <a:off x="5089525" y="91757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20"/>
            <p:cNvSpPr>
              <a:spLocks noChangeArrowheads="1"/>
            </p:cNvSpPr>
            <p:nvPr/>
          </p:nvSpPr>
          <p:spPr bwMode="auto">
            <a:xfrm>
              <a:off x="5935663" y="187007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21"/>
            <p:cNvSpPr>
              <a:spLocks noChangeArrowheads="1"/>
            </p:cNvSpPr>
            <p:nvPr/>
          </p:nvSpPr>
          <p:spPr bwMode="auto">
            <a:xfrm>
              <a:off x="5934076" y="187007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V="1">
              <a:off x="6419851" y="209073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 flipV="1">
              <a:off x="6564313" y="264477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4"/>
            <p:cNvSpPr>
              <a:spLocks noChangeShapeType="1"/>
            </p:cNvSpPr>
            <p:nvPr/>
          </p:nvSpPr>
          <p:spPr bwMode="auto">
            <a:xfrm flipV="1">
              <a:off x="6442076" y="133508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 flipV="1">
              <a:off x="6775451" y="258603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7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 flipH="1" flipV="1">
              <a:off x="6072188" y="209391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>
              <a:off x="6518276" y="254000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32"/>
            <p:cNvSpPr>
              <a:spLocks noChangeShapeType="1"/>
            </p:cNvSpPr>
            <p:nvPr/>
          </p:nvSpPr>
          <p:spPr bwMode="auto">
            <a:xfrm flipH="1">
              <a:off x="5484813" y="253047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33"/>
            <p:cNvSpPr>
              <a:spLocks noChangeShapeType="1"/>
            </p:cNvSpPr>
            <p:nvPr/>
          </p:nvSpPr>
          <p:spPr bwMode="auto">
            <a:xfrm>
              <a:off x="6508751" y="253047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34"/>
            <p:cNvSpPr>
              <a:spLocks noChangeShapeType="1"/>
            </p:cNvSpPr>
            <p:nvPr/>
          </p:nvSpPr>
          <p:spPr bwMode="auto">
            <a:xfrm flipV="1">
              <a:off x="6508751" y="129539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87" name="Object 11"/>
            <p:cNvGraphicFramePr>
              <a:graphicFrameLocks noChangeAspect="1"/>
            </p:cNvGraphicFramePr>
            <p:nvPr/>
          </p:nvGraphicFramePr>
          <p:xfrm>
            <a:off x="8396288" y="32146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4" name="Equation" r:id="rId7" imgW="203040" imgH="203040" progId="Equation.DSMT4">
                    <p:embed/>
                  </p:oleObj>
                </mc:Choice>
                <mc:Fallback>
                  <p:oleObj name="Equation" r:id="rId7" imgW="20304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6288" y="32146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12"/>
            <p:cNvGraphicFramePr>
              <a:graphicFrameLocks noChangeAspect="1"/>
            </p:cNvGraphicFramePr>
            <p:nvPr/>
          </p:nvGraphicFramePr>
          <p:xfrm>
            <a:off x="6400800" y="97948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5" name="Equation" r:id="rId9" imgW="215640" imgH="266400" progId="Equation.DSMT4">
                    <p:embed/>
                  </p:oleObj>
                </mc:Choice>
                <mc:Fallback>
                  <p:oleObj name="Equation" r:id="rId9" imgW="215640" imgH="266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97948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13"/>
            <p:cNvGraphicFramePr>
              <a:graphicFrameLocks noChangeAspect="1"/>
            </p:cNvGraphicFramePr>
            <p:nvPr/>
          </p:nvGraphicFramePr>
          <p:xfrm>
            <a:off x="5214938" y="302101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6" name="Equation" r:id="rId11" imgW="177480" imgH="190440" progId="Equation.DSMT4">
                    <p:embed/>
                  </p:oleObj>
                </mc:Choice>
                <mc:Fallback>
                  <p:oleObj name="Equation" r:id="rId11" imgW="177480" imgH="19044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8" y="302101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4"/>
            <p:cNvGraphicFramePr>
              <a:graphicFrameLocks noChangeAspect="1"/>
            </p:cNvGraphicFramePr>
            <p:nvPr/>
          </p:nvGraphicFramePr>
          <p:xfrm>
            <a:off x="6148388" y="27193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7" name="Equation" r:id="rId13" imgW="203040" imgH="203040" progId="Equation.DSMT4">
                    <p:embed/>
                  </p:oleObj>
                </mc:Choice>
                <mc:Fallback>
                  <p:oleObj name="Equation" r:id="rId13" imgW="203040" imgH="20304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8388" y="27193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5"/>
            <p:cNvGraphicFramePr>
              <a:graphicFrameLocks noChangeAspect="1"/>
            </p:cNvGraphicFramePr>
            <p:nvPr/>
          </p:nvGraphicFramePr>
          <p:xfrm>
            <a:off x="6076950" y="226853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8" name="Equation" r:id="rId15" imgW="190440" imgH="279360" progId="Equation.DSMT4">
                    <p:embed/>
                  </p:oleObj>
                </mc:Choice>
                <mc:Fallback>
                  <p:oleObj name="Equation" r:id="rId15" imgW="190440" imgH="27936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950" y="226853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6"/>
            <p:cNvGraphicFramePr>
              <a:graphicFrameLocks noChangeAspect="1"/>
            </p:cNvGraphicFramePr>
            <p:nvPr/>
          </p:nvGraphicFramePr>
          <p:xfrm>
            <a:off x="5976709" y="3363684"/>
            <a:ext cx="1197765" cy="370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9" name="Equation" r:id="rId17" imgW="1295280" imgH="380880" progId="Equation.DSMT4">
                    <p:embed/>
                  </p:oleObj>
                </mc:Choice>
                <mc:Fallback>
                  <p:oleObj name="Equation" r:id="rId17" imgW="1295280" imgH="380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709" y="3363684"/>
                          <a:ext cx="1197765" cy="370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21"/>
            <p:cNvGraphicFramePr>
              <a:graphicFrameLocks noChangeAspect="1"/>
            </p:cNvGraphicFramePr>
            <p:nvPr/>
          </p:nvGraphicFramePr>
          <p:xfrm>
            <a:off x="7459889" y="1905907"/>
            <a:ext cx="3635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0" name="Equation" r:id="rId19" imgW="393480" imgH="380880" progId="Equation.DSMT4">
                    <p:embed/>
                  </p:oleObj>
                </mc:Choice>
                <mc:Fallback>
                  <p:oleObj name="Equation" r:id="rId19" imgW="393480" imgH="38088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9889" y="1905907"/>
                          <a:ext cx="363538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21"/>
            <p:cNvGraphicFramePr>
              <a:graphicFrameLocks noChangeAspect="1"/>
            </p:cNvGraphicFramePr>
            <p:nvPr/>
          </p:nvGraphicFramePr>
          <p:xfrm>
            <a:off x="6795634" y="2264227"/>
            <a:ext cx="279507" cy="284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1" name="Equation" r:id="rId21" imgW="393480" imgH="380880" progId="Equation.DSMT4">
                    <p:embed/>
                  </p:oleObj>
                </mc:Choice>
                <mc:Fallback>
                  <p:oleObj name="Equation" r:id="rId21" imgW="393480" imgH="38088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5634" y="2264227"/>
                          <a:ext cx="279507" cy="284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442459" y="2656118"/>
          <a:ext cx="311273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3" imgW="1841400" imgH="431640" progId="Equation.DSMT4">
                  <p:embed/>
                </p:oleObj>
              </mc:Choice>
              <mc:Fallback>
                <p:oleObj name="Equation" r:id="rId3" imgW="1841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59" y="2656118"/>
                        <a:ext cx="311273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81000" y="936176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Conductor attenuation: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58559" y="3505203"/>
          <a:ext cx="13700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59" y="3505203"/>
                        <a:ext cx="13700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2"/>
          <p:cNvGraphicFramePr>
            <a:graphicFrameLocks noChangeAspect="1"/>
          </p:cNvGraphicFramePr>
          <p:nvPr/>
        </p:nvGraphicFramePr>
        <p:xfrm>
          <a:off x="1023258" y="1426033"/>
          <a:ext cx="12192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7" imgW="1295280" imgH="812520" progId="Equation.DSMT4">
                  <p:embed/>
                </p:oleObj>
              </mc:Choice>
              <mc:Fallback>
                <p:oleObj name="Equation" r:id="rId7" imgW="129528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58" y="1426033"/>
                        <a:ext cx="12192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2"/>
          <p:cNvGraphicFramePr>
            <a:graphicFrameLocks noChangeAspect="1"/>
          </p:cNvGraphicFramePr>
          <p:nvPr/>
        </p:nvGraphicFramePr>
        <p:xfrm>
          <a:off x="514350" y="5062538"/>
          <a:ext cx="252730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9" imgW="3377880" imgH="1625400" progId="Equation.DSMT4">
                  <p:embed/>
                </p:oleObj>
              </mc:Choice>
              <mc:Fallback>
                <p:oleObj name="Equation" r:id="rId9" imgW="3377880" imgH="1625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5062538"/>
                        <a:ext cx="2527300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15685" y="446722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 we have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9" name="Object 2"/>
          <p:cNvGraphicFramePr>
            <a:graphicFrameLocks noChangeAspect="1"/>
          </p:cNvGraphicFramePr>
          <p:nvPr/>
        </p:nvGraphicFramePr>
        <p:xfrm>
          <a:off x="4987926" y="5268686"/>
          <a:ext cx="31305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11" imgW="1790640" imgH="482400" progId="Equation.DSMT4">
                  <p:embed/>
                </p:oleObj>
              </mc:Choice>
              <mc:Fallback>
                <p:oleObj name="Equation" r:id="rId11" imgW="179064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6" y="5268686"/>
                        <a:ext cx="3130550" cy="882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680731" y="5452382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81AA-5237-4A5C-8BDE-6265C5775E3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914400" y="0"/>
            <a:ext cx="71183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Coaxial Line: TEM Mode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67025" y="3842648"/>
            <a:ext cx="3813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Geometry for conductor attenuation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089525" y="786943"/>
            <a:ext cx="3573463" cy="2816225"/>
            <a:chOff x="5089525" y="917575"/>
            <a:chExt cx="3573463" cy="2816225"/>
          </a:xfrm>
        </p:grpSpPr>
        <p:sp>
          <p:nvSpPr>
            <p:cNvPr id="7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5089525" y="917575"/>
              <a:ext cx="3573463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935663" y="1870075"/>
              <a:ext cx="1184275" cy="1363663"/>
            </a:xfrm>
            <a:prstGeom prst="ellipse">
              <a:avLst/>
            </a:prstGeom>
            <a:solidFill>
              <a:srgbClr val="D8D8D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5934076" y="1870075"/>
              <a:ext cx="1185863" cy="1363663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V="1">
              <a:off x="6419851" y="2090738"/>
              <a:ext cx="515938" cy="18415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 flipV="1">
              <a:off x="6564313" y="2644775"/>
              <a:ext cx="542925" cy="21113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4"/>
            <p:cNvSpPr>
              <a:spLocks noChangeShapeType="1"/>
            </p:cNvSpPr>
            <p:nvPr/>
          </p:nvSpPr>
          <p:spPr bwMode="auto">
            <a:xfrm flipV="1">
              <a:off x="6442076" y="1335088"/>
              <a:ext cx="1370013" cy="542925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 flipV="1">
              <a:off x="6775451" y="2586038"/>
              <a:ext cx="1349375" cy="58420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6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7"/>
            <p:cNvSpPr>
              <a:spLocks noChangeArrowheads="1"/>
            </p:cNvSpPr>
            <p:nvPr/>
          </p:nvSpPr>
          <p:spPr bwMode="auto">
            <a:xfrm>
              <a:off x="6281738" y="2246313"/>
              <a:ext cx="488950" cy="611188"/>
            </a:xfrm>
            <a:prstGeom prst="ellipse">
              <a:avLst/>
            </a:prstGeom>
            <a:noFill/>
            <a:ln w="285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 flipH="1" flipV="1">
              <a:off x="6072188" y="2093913"/>
              <a:ext cx="427038" cy="4270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30"/>
            <p:cNvSpPr>
              <a:spLocks noChangeShapeType="1"/>
            </p:cNvSpPr>
            <p:nvPr/>
          </p:nvSpPr>
          <p:spPr bwMode="auto">
            <a:xfrm>
              <a:off x="6518276" y="2540000"/>
              <a:ext cx="55563" cy="32543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32"/>
            <p:cNvSpPr>
              <a:spLocks noChangeShapeType="1"/>
            </p:cNvSpPr>
            <p:nvPr/>
          </p:nvSpPr>
          <p:spPr bwMode="auto">
            <a:xfrm flipH="1">
              <a:off x="5484813" y="2530475"/>
              <a:ext cx="1023938" cy="5111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>
              <a:off x="6508751" y="2530475"/>
              <a:ext cx="1739900" cy="67310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V="1">
              <a:off x="6508751" y="1295399"/>
              <a:ext cx="0" cy="123507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0" name="Object 11"/>
            <p:cNvGraphicFramePr>
              <a:graphicFrameLocks noChangeAspect="1"/>
            </p:cNvGraphicFramePr>
            <p:nvPr/>
          </p:nvGraphicFramePr>
          <p:xfrm>
            <a:off x="8396288" y="32146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7" name="Equation" r:id="rId13" imgW="203040" imgH="203040" progId="Equation.DSMT4">
                    <p:embed/>
                  </p:oleObj>
                </mc:Choice>
                <mc:Fallback>
                  <p:oleObj name="Equation" r:id="rId13" imgW="203040" imgH="20304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6288" y="32146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2"/>
            <p:cNvGraphicFramePr>
              <a:graphicFrameLocks noChangeAspect="1"/>
            </p:cNvGraphicFramePr>
            <p:nvPr/>
          </p:nvGraphicFramePr>
          <p:xfrm>
            <a:off x="6400800" y="979488"/>
            <a:ext cx="169863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8" name="Equation" r:id="rId15" imgW="215640" imgH="266400" progId="Equation.DSMT4">
                    <p:embed/>
                  </p:oleObj>
                </mc:Choice>
                <mc:Fallback>
                  <p:oleObj name="Equation" r:id="rId15" imgW="215640" imgH="2664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979488"/>
                          <a:ext cx="169863" cy="22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3"/>
            <p:cNvGraphicFramePr>
              <a:graphicFrameLocks noChangeAspect="1"/>
            </p:cNvGraphicFramePr>
            <p:nvPr/>
          </p:nvGraphicFramePr>
          <p:xfrm>
            <a:off x="5214938" y="3021013"/>
            <a:ext cx="139700" cy="15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9" name="Equation" r:id="rId17" imgW="177480" imgH="190440" progId="Equation.DSMT4">
                    <p:embed/>
                  </p:oleObj>
                </mc:Choice>
                <mc:Fallback>
                  <p:oleObj name="Equation" r:id="rId17" imgW="177480" imgH="19044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4938" y="3021013"/>
                          <a:ext cx="139700" cy="15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14"/>
            <p:cNvGraphicFramePr>
              <a:graphicFrameLocks noChangeAspect="1"/>
            </p:cNvGraphicFramePr>
            <p:nvPr/>
          </p:nvGraphicFramePr>
          <p:xfrm>
            <a:off x="6367463" y="2605088"/>
            <a:ext cx="160337" cy="168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0" name="Equation" r:id="rId19" imgW="203040" imgH="203040" progId="Equation.DSMT4">
                    <p:embed/>
                  </p:oleObj>
                </mc:Choice>
                <mc:Fallback>
                  <p:oleObj name="Equation" r:id="rId19" imgW="203040" imgH="20304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7463" y="2605088"/>
                          <a:ext cx="160337" cy="168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15"/>
            <p:cNvGraphicFramePr>
              <a:graphicFrameLocks noChangeAspect="1"/>
            </p:cNvGraphicFramePr>
            <p:nvPr/>
          </p:nvGraphicFramePr>
          <p:xfrm>
            <a:off x="6076950" y="2268538"/>
            <a:ext cx="150813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1" name="Equation" r:id="rId21" imgW="190440" imgH="279360" progId="Equation.DSMT4">
                    <p:embed/>
                  </p:oleObj>
                </mc:Choice>
                <mc:Fallback>
                  <p:oleObj name="Equation" r:id="rId21" imgW="190440" imgH="27936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950" y="2268538"/>
                          <a:ext cx="150813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6"/>
            <p:cNvGraphicFramePr>
              <a:graphicFrameLocks noChangeAspect="1"/>
            </p:cNvGraphicFramePr>
            <p:nvPr/>
          </p:nvGraphicFramePr>
          <p:xfrm>
            <a:off x="5976709" y="3363684"/>
            <a:ext cx="1197765" cy="370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2" name="Equation" r:id="rId23" imgW="1295280" imgH="380880" progId="Equation.DSMT4">
                    <p:embed/>
                  </p:oleObj>
                </mc:Choice>
                <mc:Fallback>
                  <p:oleObj name="Equation" r:id="rId23" imgW="1295280" imgH="3808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709" y="3363684"/>
                          <a:ext cx="1197765" cy="3701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21"/>
            <p:cNvGraphicFramePr>
              <a:graphicFrameLocks noChangeAspect="1"/>
            </p:cNvGraphicFramePr>
            <p:nvPr/>
          </p:nvGraphicFramePr>
          <p:xfrm>
            <a:off x="7459889" y="1905907"/>
            <a:ext cx="3635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3" name="Equation" r:id="rId25" imgW="393480" imgH="380880" progId="Equation.DSMT4">
                    <p:embed/>
                  </p:oleObj>
                </mc:Choice>
                <mc:Fallback>
                  <p:oleObj name="Equation" r:id="rId25" imgW="393480" imgH="38088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9889" y="1905907"/>
                          <a:ext cx="363538" cy="369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21"/>
            <p:cNvGraphicFramePr>
              <a:graphicFrameLocks noChangeAspect="1"/>
            </p:cNvGraphicFramePr>
            <p:nvPr/>
          </p:nvGraphicFramePr>
          <p:xfrm>
            <a:off x="6795634" y="2264227"/>
            <a:ext cx="279507" cy="284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4" name="Equation" r:id="rId27" imgW="393480" imgH="380880" progId="Equation.DSMT4">
                    <p:embed/>
                  </p:oleObj>
                </mc:Choice>
                <mc:Fallback>
                  <p:oleObj name="Equation" r:id="rId27" imgW="393480" imgH="38088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5634" y="2264227"/>
                          <a:ext cx="279507" cy="2843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974</Words>
  <Application>Microsoft Office PowerPoint</Application>
  <PresentationFormat>On-screen Show (4:3)</PresentationFormat>
  <Paragraphs>187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Gigi</vt:lpstr>
      <vt:lpstr>Symbol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Kotti, Radhakrishna</dc:creator>
  <cp:lastModifiedBy>Jackson, David R</cp:lastModifiedBy>
  <cp:revision>188</cp:revision>
  <dcterms:created xsi:type="dcterms:W3CDTF">2011-08-31T14:47:35Z</dcterms:created>
  <dcterms:modified xsi:type="dcterms:W3CDTF">2019-10-03T22:17:17Z</dcterms:modified>
</cp:coreProperties>
</file>