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81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68" r:id="rId17"/>
    <p:sldId id="269" r:id="rId18"/>
    <p:sldId id="271" r:id="rId19"/>
    <p:sldId id="272" r:id="rId20"/>
    <p:sldId id="275" r:id="rId21"/>
    <p:sldId id="273" r:id="rId22"/>
    <p:sldId id="276" r:id="rId23"/>
    <p:sldId id="277" r:id="rId24"/>
    <p:sldId id="278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  <a:srgbClr val="FF9900"/>
    <a:srgbClr val="0000CC"/>
    <a:srgbClr val="400080"/>
    <a:srgbClr val="00A022"/>
    <a:srgbClr val="007F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86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1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5.wmf"/><Relationship Id="rId7" Type="http://schemas.openxmlformats.org/officeDocument/2006/relationships/image" Target="../media/image3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72.wmf"/><Relationship Id="rId7" Type="http://schemas.openxmlformats.org/officeDocument/2006/relationships/image" Target="../media/image68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67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9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81.wmf"/><Relationship Id="rId7" Type="http://schemas.openxmlformats.org/officeDocument/2006/relationships/image" Target="../media/image68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67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9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4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86.wmf"/><Relationship Id="rId7" Type="http://schemas.openxmlformats.org/officeDocument/2006/relationships/image" Target="../media/image3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87.wmf"/><Relationship Id="rId9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772A5-1BD4-47B9-AB7B-E311DA5D40F2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8D1C7-6185-413F-B358-A86A1D152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AC0A-AA2C-469D-8B28-1A5B5A2B4E1E}" type="datetime1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0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58C-0E45-45CD-B9CA-F75C9A702B72}" type="datetime1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184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40A-B28E-4D42-B99C-008284C390AF}" type="datetime1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15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34C0-895E-4092-A3B3-F72E79EB0393}" type="datetime1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38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C5A5-8245-4BAD-9ADF-AF2E8800A0C6}" type="datetime1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538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840E-F373-45D9-8342-FD061FC1F521}" type="datetime1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31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4065-CB6B-43CF-B75E-DE6E67B534A2}" type="datetime1">
              <a:rPr lang="en-US" smtClean="0"/>
              <a:pPr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884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85DD-A88C-4C80-A797-8B5D62022A7C}" type="datetime1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658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4512-52DC-47B8-BF62-061B3ABC1750}" type="datetime1">
              <a:rPr lang="en-US" smtClean="0"/>
              <a:pPr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aseline="0">
                <a:latin typeface="Arial" pitchFamily="34" charset="0"/>
              </a:defRPr>
            </a:lvl1pPr>
          </a:lstStyle>
          <a:p>
            <a:fld id="{D218F6CE-FAB7-4C9D-97D0-0C3AE8399B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976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FB81-2352-4B7A-9054-89A7B889BE7B}" type="datetime1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244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44AB-F0D0-43C8-B2D7-1EA088BDD569}" type="datetime1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993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86233-6191-4918-8725-ACA061F2A4CE}" type="datetime1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072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5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7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2.bin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1.bin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3.bin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3.bin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2.bin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1.bin"/><Relationship Id="rId9" Type="http://schemas.openxmlformats.org/officeDocument/2006/relationships/oleObject" Target="../embeddings/oleObject1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wrcorp.com/register/custom.aspx?crg=_txline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embed/-emRopgHLK4?rel=0&amp;width=960&amp;height=540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275644" y="2279650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648200" y="344805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952875" y="1809750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152774" y="3943350"/>
            <a:ext cx="5438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Waveguiding Structures Part 6: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Planar Transmission Lines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22" y="316314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238" y="5491163"/>
            <a:ext cx="413067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67525" y="142101"/>
            <a:ext cx="21050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Adapted from notes by Prof. Jeffery T. Williams</a:t>
            </a:r>
            <a:endParaRPr lang="en-US" sz="1400" b="0" dirty="0"/>
          </a:p>
        </p:txBody>
      </p:sp>
    </p:spTree>
    <p:extLst>
      <p:ext uri="{BB962C8B-B14F-4D97-AF65-F5344CB8AC3E}">
        <p14:creationId xmlns="" xmlns:p14="http://schemas.microsoft.com/office/powerpoint/2010/main" val="44302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99933" y="1609024"/>
          <a:ext cx="5390852" cy="4069882"/>
        </p:xfrm>
        <a:graphic>
          <a:graphicData uri="http://schemas.openxmlformats.org/presentationml/2006/ole">
            <p:oleObj spid="_x0000_s31746" name="Equation" r:id="rId3" imgW="3454200" imgH="2501640" progId="Equation.DSMT4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010275" y="3086100"/>
          <a:ext cx="958850" cy="705270"/>
        </p:xfrm>
        <a:graphic>
          <a:graphicData uri="http://schemas.openxmlformats.org/presentationml/2006/ole">
            <p:oleObj spid="_x0000_s31748" name="Equation" r:id="rId4" imgW="685800" imgH="4442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18097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550" y="104775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Conductor Loss: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0421" y="6038951"/>
            <a:ext cx="68393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 cannot let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 0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when we calculate the conductor loss.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9" y="2286000"/>
            <a:ext cx="3629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Inhomogeneous dielectric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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7400" y="2819400"/>
            <a:ext cx="2476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  No TEM mode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7449" y="3757550"/>
            <a:ext cx="716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 mode would require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each region, but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must be unique!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321314"/>
            <a:ext cx="6172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Requires advanced analysis techniques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Exact fields are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hybrid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modes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5375" y="5605760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For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&lt;&lt;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1,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dominant mode is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quasi-TEM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.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rot="1828262">
            <a:off x="1166643" y="3154688"/>
            <a:ext cx="559870" cy="702384"/>
          </a:xfrm>
          <a:custGeom>
            <a:avLst/>
            <a:gdLst>
              <a:gd name="connsiteX0" fmla="*/ 559870 w 559870"/>
              <a:gd name="connsiteY0" fmla="*/ 519764 h 529389"/>
              <a:gd name="connsiteX1" fmla="*/ 59356 w 559870"/>
              <a:gd name="connsiteY1" fmla="*/ 442762 h 529389"/>
              <a:gd name="connsiteX2" fmla="*/ 203735 w 559870"/>
              <a:gd name="connsiteY2" fmla="*/ 0 h 529389"/>
              <a:gd name="connsiteX3" fmla="*/ 203735 w 559870"/>
              <a:gd name="connsiteY3" fmla="*/ 0 h 52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70" h="529389">
                <a:moveTo>
                  <a:pt x="559870" y="519764"/>
                </a:moveTo>
                <a:cubicBezTo>
                  <a:pt x="339291" y="524576"/>
                  <a:pt x="118712" y="529389"/>
                  <a:pt x="59356" y="442762"/>
                </a:cubicBezTo>
                <a:cubicBezTo>
                  <a:pt x="0" y="356135"/>
                  <a:pt x="203735" y="0"/>
                  <a:pt x="203735" y="0"/>
                </a:cubicBezTo>
                <a:lnTo>
                  <a:pt x="203735" y="0"/>
                </a:ln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2774" name="AutoShape 6"/>
          <p:cNvSpPr>
            <a:spLocks noChangeAspect="1" noChangeArrowheads="1" noTextEdit="1"/>
          </p:cNvSpPr>
          <p:nvPr/>
        </p:nvSpPr>
        <p:spPr bwMode="auto">
          <a:xfrm>
            <a:off x="4551363" y="1166813"/>
            <a:ext cx="428783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610100" y="1878013"/>
            <a:ext cx="3654425" cy="684213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610100" y="1878013"/>
            <a:ext cx="3654425" cy="684213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Freeform 10"/>
          <p:cNvSpPr>
            <a:spLocks/>
          </p:cNvSpPr>
          <p:nvPr/>
        </p:nvSpPr>
        <p:spPr bwMode="auto">
          <a:xfrm>
            <a:off x="4610100" y="1193801"/>
            <a:ext cx="4110037" cy="684213"/>
          </a:xfrm>
          <a:custGeom>
            <a:avLst/>
            <a:gdLst/>
            <a:ahLst/>
            <a:cxnLst>
              <a:cxn ang="0">
                <a:pos x="0" y="431"/>
              </a:cxn>
              <a:cxn ang="0">
                <a:pos x="2302" y="431"/>
              </a:cxn>
              <a:cxn ang="0">
                <a:pos x="2589" y="0"/>
              </a:cxn>
              <a:cxn ang="0">
                <a:pos x="432" y="0"/>
              </a:cxn>
              <a:cxn ang="0">
                <a:pos x="0" y="431"/>
              </a:cxn>
            </a:cxnLst>
            <a:rect l="0" t="0" r="r" b="b"/>
            <a:pathLst>
              <a:path w="2589" h="431">
                <a:moveTo>
                  <a:pt x="0" y="431"/>
                </a:moveTo>
                <a:lnTo>
                  <a:pt x="2302" y="431"/>
                </a:lnTo>
                <a:lnTo>
                  <a:pt x="2589" y="0"/>
                </a:lnTo>
                <a:lnTo>
                  <a:pt x="432" y="0"/>
                </a:lnTo>
                <a:lnTo>
                  <a:pt x="0" y="431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4610100" y="1193801"/>
            <a:ext cx="4110037" cy="684213"/>
          </a:xfrm>
          <a:custGeom>
            <a:avLst/>
            <a:gdLst/>
            <a:ahLst/>
            <a:cxnLst>
              <a:cxn ang="0">
                <a:pos x="0" y="431"/>
              </a:cxn>
              <a:cxn ang="0">
                <a:pos x="2302" y="431"/>
              </a:cxn>
              <a:cxn ang="0">
                <a:pos x="2589" y="0"/>
              </a:cxn>
              <a:cxn ang="0">
                <a:pos x="432" y="0"/>
              </a:cxn>
              <a:cxn ang="0">
                <a:pos x="0" y="431"/>
              </a:cxn>
            </a:cxnLst>
            <a:rect l="0" t="0" r="r" b="b"/>
            <a:pathLst>
              <a:path w="2589" h="431">
                <a:moveTo>
                  <a:pt x="0" y="431"/>
                </a:moveTo>
                <a:lnTo>
                  <a:pt x="2302" y="431"/>
                </a:lnTo>
                <a:lnTo>
                  <a:pt x="2589" y="0"/>
                </a:lnTo>
                <a:lnTo>
                  <a:pt x="432" y="0"/>
                </a:lnTo>
                <a:lnTo>
                  <a:pt x="0" y="431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Freeform 12"/>
          <p:cNvSpPr>
            <a:spLocks/>
          </p:cNvSpPr>
          <p:nvPr/>
        </p:nvSpPr>
        <p:spPr bwMode="auto">
          <a:xfrm>
            <a:off x="8251825" y="1193801"/>
            <a:ext cx="468312" cy="1368425"/>
          </a:xfrm>
          <a:custGeom>
            <a:avLst/>
            <a:gdLst/>
            <a:ahLst/>
            <a:cxnLst>
              <a:cxn ang="0">
                <a:pos x="0" y="862"/>
              </a:cxn>
              <a:cxn ang="0">
                <a:pos x="295" y="431"/>
              </a:cxn>
              <a:cxn ang="0">
                <a:pos x="295" y="0"/>
              </a:cxn>
              <a:cxn ang="0">
                <a:pos x="0" y="431"/>
              </a:cxn>
              <a:cxn ang="0">
                <a:pos x="0" y="862"/>
              </a:cxn>
            </a:cxnLst>
            <a:rect l="0" t="0" r="r" b="b"/>
            <a:pathLst>
              <a:path w="295" h="862">
                <a:moveTo>
                  <a:pt x="0" y="862"/>
                </a:moveTo>
                <a:lnTo>
                  <a:pt x="295" y="431"/>
                </a:lnTo>
                <a:lnTo>
                  <a:pt x="295" y="0"/>
                </a:lnTo>
                <a:lnTo>
                  <a:pt x="0" y="431"/>
                </a:lnTo>
                <a:lnTo>
                  <a:pt x="0" y="862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Freeform 13"/>
          <p:cNvSpPr>
            <a:spLocks/>
          </p:cNvSpPr>
          <p:nvPr/>
        </p:nvSpPr>
        <p:spPr bwMode="auto">
          <a:xfrm>
            <a:off x="8251825" y="1193801"/>
            <a:ext cx="468312" cy="1368425"/>
          </a:xfrm>
          <a:custGeom>
            <a:avLst/>
            <a:gdLst/>
            <a:ahLst/>
            <a:cxnLst>
              <a:cxn ang="0">
                <a:pos x="0" y="862"/>
              </a:cxn>
              <a:cxn ang="0">
                <a:pos x="295" y="431"/>
              </a:cxn>
              <a:cxn ang="0">
                <a:pos x="295" y="0"/>
              </a:cxn>
              <a:cxn ang="0">
                <a:pos x="0" y="431"/>
              </a:cxn>
              <a:cxn ang="0">
                <a:pos x="0" y="862"/>
              </a:cxn>
            </a:cxnLst>
            <a:rect l="0" t="0" r="r" b="b"/>
            <a:pathLst>
              <a:path w="295" h="862">
                <a:moveTo>
                  <a:pt x="0" y="862"/>
                </a:moveTo>
                <a:lnTo>
                  <a:pt x="295" y="431"/>
                </a:lnTo>
                <a:lnTo>
                  <a:pt x="295" y="0"/>
                </a:lnTo>
                <a:lnTo>
                  <a:pt x="0" y="431"/>
                </a:lnTo>
                <a:lnTo>
                  <a:pt x="0" y="862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Freeform 14"/>
          <p:cNvSpPr>
            <a:spLocks/>
          </p:cNvSpPr>
          <p:nvPr/>
        </p:nvSpPr>
        <p:spPr bwMode="auto">
          <a:xfrm>
            <a:off x="5980113" y="1193801"/>
            <a:ext cx="1255712" cy="684213"/>
          </a:xfrm>
          <a:custGeom>
            <a:avLst/>
            <a:gdLst/>
            <a:ahLst/>
            <a:cxnLst>
              <a:cxn ang="0">
                <a:pos x="0" y="431"/>
              </a:cxn>
              <a:cxn ang="0">
                <a:pos x="432" y="431"/>
              </a:cxn>
              <a:cxn ang="0">
                <a:pos x="791" y="0"/>
              </a:cxn>
              <a:cxn ang="0">
                <a:pos x="360" y="0"/>
              </a:cxn>
              <a:cxn ang="0">
                <a:pos x="0" y="431"/>
              </a:cxn>
            </a:cxnLst>
            <a:rect l="0" t="0" r="r" b="b"/>
            <a:pathLst>
              <a:path w="791" h="431">
                <a:moveTo>
                  <a:pt x="0" y="431"/>
                </a:moveTo>
                <a:lnTo>
                  <a:pt x="432" y="431"/>
                </a:lnTo>
                <a:lnTo>
                  <a:pt x="791" y="0"/>
                </a:lnTo>
                <a:lnTo>
                  <a:pt x="360" y="0"/>
                </a:lnTo>
                <a:lnTo>
                  <a:pt x="0" y="431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5980113" y="1193801"/>
            <a:ext cx="1255712" cy="684213"/>
          </a:xfrm>
          <a:custGeom>
            <a:avLst/>
            <a:gdLst/>
            <a:ahLst/>
            <a:cxnLst>
              <a:cxn ang="0">
                <a:pos x="0" y="431"/>
              </a:cxn>
              <a:cxn ang="0">
                <a:pos x="432" y="431"/>
              </a:cxn>
              <a:cxn ang="0">
                <a:pos x="791" y="0"/>
              </a:cxn>
              <a:cxn ang="0">
                <a:pos x="360" y="0"/>
              </a:cxn>
              <a:cxn ang="0">
                <a:pos x="0" y="431"/>
              </a:cxn>
            </a:cxnLst>
            <a:rect l="0" t="0" r="r" b="b"/>
            <a:pathLst>
              <a:path w="791" h="431">
                <a:moveTo>
                  <a:pt x="0" y="431"/>
                </a:moveTo>
                <a:lnTo>
                  <a:pt x="432" y="431"/>
                </a:lnTo>
                <a:lnTo>
                  <a:pt x="791" y="0"/>
                </a:lnTo>
                <a:lnTo>
                  <a:pt x="360" y="0"/>
                </a:lnTo>
                <a:lnTo>
                  <a:pt x="0" y="431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Freeform 16"/>
          <p:cNvSpPr>
            <a:spLocks/>
          </p:cNvSpPr>
          <p:nvPr/>
        </p:nvSpPr>
        <p:spPr bwMode="auto">
          <a:xfrm>
            <a:off x="4643500" y="1878013"/>
            <a:ext cx="4052887" cy="684213"/>
          </a:xfrm>
          <a:custGeom>
            <a:avLst/>
            <a:gdLst/>
            <a:ahLst/>
            <a:cxnLst>
              <a:cxn ang="0">
                <a:pos x="0" y="431"/>
              </a:cxn>
              <a:cxn ang="0">
                <a:pos x="2262" y="431"/>
              </a:cxn>
              <a:cxn ang="0">
                <a:pos x="2553" y="0"/>
              </a:cxn>
            </a:cxnLst>
            <a:rect l="0" t="0" r="r" b="b"/>
            <a:pathLst>
              <a:path w="2553" h="431">
                <a:moveTo>
                  <a:pt x="0" y="431"/>
                </a:moveTo>
                <a:lnTo>
                  <a:pt x="2262" y="431"/>
                </a:lnTo>
                <a:lnTo>
                  <a:pt x="2553" y="0"/>
                </a:lnTo>
              </a:path>
            </a:pathLst>
          </a:custGeom>
          <a:noFill/>
          <a:ln w="101600" cap="rnd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796" name="Object 28"/>
          <p:cNvGraphicFramePr>
            <a:graphicFrameLocks noChangeAspect="1"/>
          </p:cNvGraphicFramePr>
          <p:nvPr/>
        </p:nvGraphicFramePr>
        <p:xfrm>
          <a:off x="4864100" y="2030413"/>
          <a:ext cx="738188" cy="396875"/>
        </p:xfrm>
        <a:graphic>
          <a:graphicData uri="http://schemas.openxmlformats.org/presentationml/2006/ole">
            <p:oleObj spid="_x0000_s32796" name="Equation" r:id="rId3" imgW="482400" imgH="228600" progId="Equation.DSMT4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84321" y="2814452"/>
            <a:ext cx="263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Pozar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uses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97" name="Object 29"/>
          <p:cNvGraphicFramePr>
            <a:graphicFrameLocks noChangeAspect="1"/>
          </p:cNvGraphicFramePr>
          <p:nvPr/>
        </p:nvGraphicFramePr>
        <p:xfrm>
          <a:off x="7812088" y="2047875"/>
          <a:ext cx="176212" cy="280988"/>
        </p:xfrm>
        <a:graphic>
          <a:graphicData uri="http://schemas.openxmlformats.org/presentationml/2006/ole">
            <p:oleObj spid="_x0000_s32797" name="Equation" r:id="rId4" imgW="126720" imgH="177480" progId="Equation.DSMT4">
              <p:embed/>
            </p:oleObj>
          </a:graphicData>
        </a:graphic>
      </p:graphicFrame>
      <p:graphicFrame>
        <p:nvGraphicFramePr>
          <p:cNvPr id="32798" name="Object 30"/>
          <p:cNvGraphicFramePr>
            <a:graphicFrameLocks noChangeAspect="1"/>
          </p:cNvGraphicFramePr>
          <p:nvPr/>
        </p:nvGraphicFramePr>
        <p:xfrm>
          <a:off x="6213475" y="2078038"/>
          <a:ext cx="211138" cy="220662"/>
        </p:xfrm>
        <a:graphic>
          <a:graphicData uri="http://schemas.openxmlformats.org/presentationml/2006/ole">
            <p:oleObj spid="_x0000_s32798" name="Equation" r:id="rId5" imgW="152280" imgH="139680" progId="Equation.DSMT4">
              <p:embed/>
            </p:oleObj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6000750" y="2028825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710488" y="1893063"/>
            <a:ext cx="0" cy="59531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10 s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224" y="1036320"/>
            <a:ext cx="5559552" cy="4785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23950" y="4648200"/>
            <a:ext cx="6810375" cy="124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2122" y="4538106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Figure from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Pozar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book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75" y="1123950"/>
            <a:ext cx="6248400" cy="2028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86225" y="4381500"/>
            <a:ext cx="65722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3752" y="1312842"/>
            <a:ext cx="577914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 of the field lines are in air,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part of the field lines are inside the substrate.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534" y="5444465"/>
            <a:ext cx="656569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flux lines get more concentrated in the substrate region as the frequency increases.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1219200"/>
            <a:ext cx="478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Equivalent TEM problem: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25613" y="1827213"/>
          <a:ext cx="1447800" cy="579437"/>
        </p:xfrm>
        <a:graphic>
          <a:graphicData uri="http://schemas.openxmlformats.org/presentationml/2006/ole">
            <p:oleObj spid="_x0000_s33794" name="Equation" r:id="rId3" imgW="761760" imgH="291960" progId="Equation.DSMT4">
              <p:embed/>
            </p:oleObj>
          </a:graphicData>
        </a:graphic>
      </p:graphicFrame>
      <p:sp>
        <p:nvSpPr>
          <p:cNvPr id="6" name="Down Arrow 5"/>
          <p:cNvSpPr/>
          <p:nvPr/>
        </p:nvSpPr>
        <p:spPr>
          <a:xfrm rot="2646669">
            <a:off x="4750520" y="3759662"/>
            <a:ext cx="304800" cy="63644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514975" y="4181475"/>
            <a:ext cx="29622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effective permittivity gives the correct phase constant.</a:t>
            </a:r>
          </a:p>
          <a:p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effective strip width gives the correct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832" name="Object 40"/>
          <p:cNvGraphicFramePr>
            <a:graphicFrameLocks noChangeAspect="1"/>
          </p:cNvGraphicFramePr>
          <p:nvPr/>
        </p:nvGraphicFramePr>
        <p:xfrm>
          <a:off x="6132513" y="5410517"/>
          <a:ext cx="1449387" cy="436246"/>
        </p:xfrm>
        <a:graphic>
          <a:graphicData uri="http://schemas.openxmlformats.org/presentationml/2006/ole">
            <p:oleObj spid="_x0000_s33832" name="Equation" r:id="rId4" imgW="1015920" imgH="291960" progId="Equation.DSMT4">
              <p:embed/>
            </p:oleObj>
          </a:graphicData>
        </a:graphic>
      </p:graphicFrame>
      <p:graphicFrame>
        <p:nvGraphicFramePr>
          <p:cNvPr id="33833" name="Object 41"/>
          <p:cNvGraphicFramePr>
            <a:graphicFrameLocks noChangeAspect="1"/>
          </p:cNvGraphicFramePr>
          <p:nvPr/>
        </p:nvGraphicFramePr>
        <p:xfrm>
          <a:off x="6162160" y="5929373"/>
          <a:ext cx="1341437" cy="324615"/>
        </p:xfrm>
        <a:graphic>
          <a:graphicData uri="http://schemas.openxmlformats.org/presentationml/2006/ole">
            <p:oleObj spid="_x0000_s33833" name="Equation" r:id="rId5" imgW="1320480" imgH="304560" progId="Equation.DSMT4">
              <p:embed/>
            </p:oleObj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4022725" y="2182689"/>
            <a:ext cx="4092575" cy="1324099"/>
            <a:chOff x="4022725" y="2554164"/>
            <a:chExt cx="4092575" cy="1324099"/>
          </a:xfrm>
        </p:grpSpPr>
        <p:sp>
          <p:nvSpPr>
            <p:cNvPr id="9" name="TextBox 8"/>
            <p:cNvSpPr txBox="1"/>
            <p:nvPr/>
          </p:nvSpPr>
          <p:spPr>
            <a:xfrm>
              <a:off x="5216307" y="2554164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Actual problem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7768320" y="3526972"/>
              <a:ext cx="0" cy="3374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>
              <a:off x="4022725" y="3860801"/>
              <a:ext cx="3652838" cy="1588"/>
            </a:xfrm>
            <a:prstGeom prst="line">
              <a:avLst/>
            </a:prstGeom>
            <a:noFill/>
            <a:ln w="5715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4025900" y="3546476"/>
              <a:ext cx="3652838" cy="295275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5164138" y="3425826"/>
              <a:ext cx="1141413" cy="11430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5164138" y="3425826"/>
              <a:ext cx="1141413" cy="114300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0" name="Object 22"/>
            <p:cNvGraphicFramePr>
              <a:graphicFrameLocks noChangeAspect="1"/>
            </p:cNvGraphicFramePr>
            <p:nvPr/>
          </p:nvGraphicFramePr>
          <p:xfrm>
            <a:off x="6900863" y="3424238"/>
            <a:ext cx="314325" cy="454025"/>
          </p:xfrm>
          <a:graphic>
            <a:graphicData uri="http://schemas.openxmlformats.org/presentationml/2006/ole">
              <p:oleObj spid="_x0000_s33829" name="Equation" r:id="rId6" imgW="164880" imgH="228600" progId="Equation.DSMT4">
                <p:embed/>
              </p:oleObj>
            </a:graphicData>
          </a:graphic>
        </p:graphicFrame>
        <p:graphicFrame>
          <p:nvGraphicFramePr>
            <p:cNvPr id="51" name="Object 22"/>
            <p:cNvGraphicFramePr>
              <a:graphicFrameLocks noChangeAspect="1"/>
            </p:cNvGraphicFramePr>
            <p:nvPr/>
          </p:nvGraphicFramePr>
          <p:xfrm>
            <a:off x="6891338" y="3043238"/>
            <a:ext cx="314325" cy="454025"/>
          </p:xfrm>
          <a:graphic>
            <a:graphicData uri="http://schemas.openxmlformats.org/presentationml/2006/ole">
              <p:oleObj spid="_x0000_s33830" name="Equation" r:id="rId7" imgW="164880" imgH="228600" progId="Equation.DSMT4">
                <p:embed/>
              </p:oleObj>
            </a:graphicData>
          </a:graphic>
        </p:graphicFrame>
        <p:graphicFrame>
          <p:nvGraphicFramePr>
            <p:cNvPr id="33836" name="Object 44"/>
            <p:cNvGraphicFramePr>
              <a:graphicFrameLocks noChangeAspect="1"/>
            </p:cNvGraphicFramePr>
            <p:nvPr/>
          </p:nvGraphicFramePr>
          <p:xfrm>
            <a:off x="7899399" y="3531186"/>
            <a:ext cx="215901" cy="315328"/>
          </p:xfrm>
          <a:graphic>
            <a:graphicData uri="http://schemas.openxmlformats.org/presentationml/2006/ole">
              <p:oleObj spid="_x0000_s33836" name="Equation" r:id="rId8" imgW="126720" imgH="177480" progId="Equation.DSMT4">
                <p:embed/>
              </p:oleObj>
            </a:graphicData>
          </a:graphic>
        </p:graphicFrame>
        <p:graphicFrame>
          <p:nvGraphicFramePr>
            <p:cNvPr id="33837" name="Object 45"/>
            <p:cNvGraphicFramePr>
              <a:graphicFrameLocks noChangeAspect="1"/>
            </p:cNvGraphicFramePr>
            <p:nvPr/>
          </p:nvGraphicFramePr>
          <p:xfrm>
            <a:off x="5621338" y="3106738"/>
            <a:ext cx="258762" cy="247650"/>
          </p:xfrm>
          <a:graphic>
            <a:graphicData uri="http://schemas.openxmlformats.org/presentationml/2006/ole">
              <p:oleObj spid="_x0000_s33837" name="Equation" r:id="rId9" imgW="152280" imgH="139680" progId="Equation.DSMT4">
                <p:embed/>
              </p:oleObj>
            </a:graphicData>
          </a:graphic>
        </p:graphicFrame>
      </p:grpSp>
      <p:grpSp>
        <p:nvGrpSpPr>
          <p:cNvPr id="42" name="Group 41"/>
          <p:cNvGrpSpPr/>
          <p:nvPr/>
        </p:nvGrpSpPr>
        <p:grpSpPr>
          <a:xfrm>
            <a:off x="966788" y="3948113"/>
            <a:ext cx="3817937" cy="2107644"/>
            <a:chOff x="966788" y="4319588"/>
            <a:chExt cx="3817937" cy="2107644"/>
          </a:xfrm>
        </p:grpSpPr>
        <p:sp>
          <p:nvSpPr>
            <p:cNvPr id="8" name="TextBox 7"/>
            <p:cNvSpPr txBox="1"/>
            <p:nvPr/>
          </p:nvSpPr>
          <p:spPr>
            <a:xfrm>
              <a:off x="1447800" y="6057900"/>
              <a:ext cx="2706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Equivalent TEM problem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9" name="AutoShape 7"/>
            <p:cNvSpPr>
              <a:spLocks noChangeAspect="1" noChangeArrowheads="1" noTextEdit="1"/>
            </p:cNvSpPr>
            <p:nvPr/>
          </p:nvSpPr>
          <p:spPr bwMode="auto">
            <a:xfrm>
              <a:off x="966788" y="4656138"/>
              <a:ext cx="3817937" cy="143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09" name="Group 17"/>
            <p:cNvGrpSpPr>
              <a:grpSpLocks/>
            </p:cNvGrpSpPr>
            <p:nvPr/>
          </p:nvGrpSpPr>
          <p:grpSpPr bwMode="auto">
            <a:xfrm>
              <a:off x="1047750" y="4776788"/>
              <a:ext cx="3657600" cy="1187450"/>
              <a:chOff x="612" y="3009"/>
              <a:chExt cx="2304" cy="748"/>
            </a:xfrm>
          </p:grpSpPr>
          <p:sp>
            <p:nvSpPr>
              <p:cNvPr id="33801" name="Line 9"/>
              <p:cNvSpPr>
                <a:spLocks noChangeShapeType="1"/>
              </p:cNvSpPr>
              <p:nvPr/>
            </p:nvSpPr>
            <p:spPr bwMode="auto">
              <a:xfrm>
                <a:off x="612" y="3756"/>
                <a:ext cx="2304" cy="1"/>
              </a:xfrm>
              <a:prstGeom prst="line">
                <a:avLst/>
              </a:prstGeom>
              <a:noFill/>
              <a:ln w="5715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2" name="Rectangle 10"/>
              <p:cNvSpPr>
                <a:spLocks noChangeArrowheads="1"/>
              </p:cNvSpPr>
              <p:nvPr/>
            </p:nvSpPr>
            <p:spPr bwMode="auto">
              <a:xfrm>
                <a:off x="612" y="3009"/>
                <a:ext cx="2304" cy="729"/>
              </a:xfrm>
              <a:prstGeom prst="rect">
                <a:avLst/>
              </a:prstGeom>
              <a:solidFill>
                <a:srgbClr val="D8D8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3" name="Rectangle 11"/>
              <p:cNvSpPr>
                <a:spLocks noChangeArrowheads="1"/>
              </p:cNvSpPr>
              <p:nvPr/>
            </p:nvSpPr>
            <p:spPr bwMode="auto">
              <a:xfrm>
                <a:off x="1368" y="3458"/>
                <a:ext cx="720" cy="72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4" name="Rectangle 12"/>
              <p:cNvSpPr>
                <a:spLocks noChangeArrowheads="1"/>
              </p:cNvSpPr>
              <p:nvPr/>
            </p:nvSpPr>
            <p:spPr bwMode="auto">
              <a:xfrm>
                <a:off x="1368" y="3458"/>
                <a:ext cx="720" cy="72"/>
              </a:xfrm>
              <a:prstGeom prst="rect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12" name="Freeform 20"/>
            <p:cNvSpPr>
              <a:spLocks noEditPoints="1"/>
            </p:cNvSpPr>
            <p:nvPr/>
          </p:nvSpPr>
          <p:spPr bwMode="auto">
            <a:xfrm>
              <a:off x="1135063" y="5600701"/>
              <a:ext cx="1685925" cy="793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34" y="0"/>
                </a:cxn>
                <a:cxn ang="0">
                  <a:pos x="34" y="5"/>
                </a:cxn>
                <a:cxn ang="0">
                  <a:pos x="86" y="0"/>
                </a:cxn>
                <a:cxn ang="0">
                  <a:pos x="67" y="0"/>
                </a:cxn>
                <a:cxn ang="0">
                  <a:pos x="120" y="5"/>
                </a:cxn>
                <a:cxn ang="0">
                  <a:pos x="134" y="0"/>
                </a:cxn>
                <a:cxn ang="0">
                  <a:pos x="134" y="5"/>
                </a:cxn>
                <a:cxn ang="0">
                  <a:pos x="187" y="0"/>
                </a:cxn>
                <a:cxn ang="0">
                  <a:pos x="168" y="0"/>
                </a:cxn>
                <a:cxn ang="0">
                  <a:pos x="221" y="5"/>
                </a:cxn>
                <a:cxn ang="0">
                  <a:pos x="235" y="0"/>
                </a:cxn>
                <a:cxn ang="0">
                  <a:pos x="235" y="5"/>
                </a:cxn>
                <a:cxn ang="0">
                  <a:pos x="288" y="0"/>
                </a:cxn>
                <a:cxn ang="0">
                  <a:pos x="269" y="0"/>
                </a:cxn>
                <a:cxn ang="0">
                  <a:pos x="322" y="5"/>
                </a:cxn>
                <a:cxn ang="0">
                  <a:pos x="336" y="0"/>
                </a:cxn>
                <a:cxn ang="0">
                  <a:pos x="336" y="5"/>
                </a:cxn>
                <a:cxn ang="0">
                  <a:pos x="389" y="0"/>
                </a:cxn>
                <a:cxn ang="0">
                  <a:pos x="370" y="0"/>
                </a:cxn>
                <a:cxn ang="0">
                  <a:pos x="423" y="5"/>
                </a:cxn>
                <a:cxn ang="0">
                  <a:pos x="437" y="0"/>
                </a:cxn>
                <a:cxn ang="0">
                  <a:pos x="437" y="5"/>
                </a:cxn>
                <a:cxn ang="0">
                  <a:pos x="490" y="0"/>
                </a:cxn>
                <a:cxn ang="0">
                  <a:pos x="471" y="0"/>
                </a:cxn>
                <a:cxn ang="0">
                  <a:pos x="523" y="5"/>
                </a:cxn>
                <a:cxn ang="0">
                  <a:pos x="538" y="0"/>
                </a:cxn>
                <a:cxn ang="0">
                  <a:pos x="538" y="5"/>
                </a:cxn>
                <a:cxn ang="0">
                  <a:pos x="591" y="0"/>
                </a:cxn>
                <a:cxn ang="0">
                  <a:pos x="571" y="0"/>
                </a:cxn>
                <a:cxn ang="0">
                  <a:pos x="625" y="5"/>
                </a:cxn>
                <a:cxn ang="0">
                  <a:pos x="639" y="0"/>
                </a:cxn>
                <a:cxn ang="0">
                  <a:pos x="639" y="5"/>
                </a:cxn>
                <a:cxn ang="0">
                  <a:pos x="692" y="0"/>
                </a:cxn>
                <a:cxn ang="0">
                  <a:pos x="673" y="0"/>
                </a:cxn>
                <a:cxn ang="0">
                  <a:pos x="725" y="5"/>
                </a:cxn>
                <a:cxn ang="0">
                  <a:pos x="740" y="0"/>
                </a:cxn>
                <a:cxn ang="0">
                  <a:pos x="740" y="5"/>
                </a:cxn>
                <a:cxn ang="0">
                  <a:pos x="793" y="0"/>
                </a:cxn>
                <a:cxn ang="0">
                  <a:pos x="773" y="0"/>
                </a:cxn>
                <a:cxn ang="0">
                  <a:pos x="826" y="5"/>
                </a:cxn>
                <a:cxn ang="0">
                  <a:pos x="841" y="0"/>
                </a:cxn>
                <a:cxn ang="0">
                  <a:pos x="841" y="5"/>
                </a:cxn>
                <a:cxn ang="0">
                  <a:pos x="893" y="0"/>
                </a:cxn>
                <a:cxn ang="0">
                  <a:pos x="874" y="0"/>
                </a:cxn>
                <a:cxn ang="0">
                  <a:pos x="927" y="5"/>
                </a:cxn>
                <a:cxn ang="0">
                  <a:pos x="942" y="0"/>
                </a:cxn>
                <a:cxn ang="0">
                  <a:pos x="942" y="5"/>
                </a:cxn>
                <a:cxn ang="0">
                  <a:pos x="994" y="0"/>
                </a:cxn>
                <a:cxn ang="0">
                  <a:pos x="975" y="0"/>
                </a:cxn>
                <a:cxn ang="0">
                  <a:pos x="1028" y="5"/>
                </a:cxn>
                <a:cxn ang="0">
                  <a:pos x="1042" y="0"/>
                </a:cxn>
                <a:cxn ang="0">
                  <a:pos x="1042" y="5"/>
                </a:cxn>
              </a:cxnLst>
              <a:rect l="0" t="0" r="r" b="b"/>
              <a:pathLst>
                <a:path w="1062" h="5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7" y="0"/>
                  </a:moveTo>
                  <a:lnTo>
                    <a:pt x="86" y="0"/>
                  </a:lnTo>
                  <a:lnTo>
                    <a:pt x="86" y="5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20" y="0"/>
                  </a:lnTo>
                  <a:lnTo>
                    <a:pt x="120" y="5"/>
                  </a:lnTo>
                  <a:lnTo>
                    <a:pt x="101" y="5"/>
                  </a:lnTo>
                  <a:lnTo>
                    <a:pt x="101" y="0"/>
                  </a:lnTo>
                  <a:close/>
                  <a:moveTo>
                    <a:pt x="134" y="0"/>
                  </a:moveTo>
                  <a:lnTo>
                    <a:pt x="154" y="0"/>
                  </a:lnTo>
                  <a:lnTo>
                    <a:pt x="154" y="5"/>
                  </a:lnTo>
                  <a:lnTo>
                    <a:pt x="134" y="5"/>
                  </a:lnTo>
                  <a:lnTo>
                    <a:pt x="134" y="0"/>
                  </a:lnTo>
                  <a:close/>
                  <a:moveTo>
                    <a:pt x="168" y="0"/>
                  </a:moveTo>
                  <a:lnTo>
                    <a:pt x="187" y="0"/>
                  </a:lnTo>
                  <a:lnTo>
                    <a:pt x="187" y="5"/>
                  </a:lnTo>
                  <a:lnTo>
                    <a:pt x="168" y="5"/>
                  </a:lnTo>
                  <a:lnTo>
                    <a:pt x="168" y="0"/>
                  </a:lnTo>
                  <a:close/>
                  <a:moveTo>
                    <a:pt x="202" y="0"/>
                  </a:moveTo>
                  <a:lnTo>
                    <a:pt x="221" y="0"/>
                  </a:lnTo>
                  <a:lnTo>
                    <a:pt x="221" y="5"/>
                  </a:lnTo>
                  <a:lnTo>
                    <a:pt x="202" y="5"/>
                  </a:lnTo>
                  <a:lnTo>
                    <a:pt x="202" y="0"/>
                  </a:lnTo>
                  <a:close/>
                  <a:moveTo>
                    <a:pt x="235" y="0"/>
                  </a:moveTo>
                  <a:lnTo>
                    <a:pt x="254" y="0"/>
                  </a:lnTo>
                  <a:lnTo>
                    <a:pt x="254" y="5"/>
                  </a:lnTo>
                  <a:lnTo>
                    <a:pt x="235" y="5"/>
                  </a:lnTo>
                  <a:lnTo>
                    <a:pt x="235" y="0"/>
                  </a:lnTo>
                  <a:close/>
                  <a:moveTo>
                    <a:pt x="269" y="0"/>
                  </a:moveTo>
                  <a:lnTo>
                    <a:pt x="288" y="0"/>
                  </a:lnTo>
                  <a:lnTo>
                    <a:pt x="288" y="5"/>
                  </a:lnTo>
                  <a:lnTo>
                    <a:pt x="269" y="5"/>
                  </a:lnTo>
                  <a:lnTo>
                    <a:pt x="269" y="0"/>
                  </a:lnTo>
                  <a:close/>
                  <a:moveTo>
                    <a:pt x="302" y="0"/>
                  </a:moveTo>
                  <a:lnTo>
                    <a:pt x="322" y="0"/>
                  </a:lnTo>
                  <a:lnTo>
                    <a:pt x="322" y="5"/>
                  </a:lnTo>
                  <a:lnTo>
                    <a:pt x="302" y="5"/>
                  </a:lnTo>
                  <a:lnTo>
                    <a:pt x="302" y="0"/>
                  </a:lnTo>
                  <a:close/>
                  <a:moveTo>
                    <a:pt x="336" y="0"/>
                  </a:moveTo>
                  <a:lnTo>
                    <a:pt x="355" y="0"/>
                  </a:lnTo>
                  <a:lnTo>
                    <a:pt x="355" y="5"/>
                  </a:lnTo>
                  <a:lnTo>
                    <a:pt x="336" y="5"/>
                  </a:lnTo>
                  <a:lnTo>
                    <a:pt x="336" y="0"/>
                  </a:lnTo>
                  <a:close/>
                  <a:moveTo>
                    <a:pt x="370" y="0"/>
                  </a:moveTo>
                  <a:lnTo>
                    <a:pt x="389" y="0"/>
                  </a:lnTo>
                  <a:lnTo>
                    <a:pt x="389" y="5"/>
                  </a:lnTo>
                  <a:lnTo>
                    <a:pt x="370" y="5"/>
                  </a:lnTo>
                  <a:lnTo>
                    <a:pt x="370" y="0"/>
                  </a:lnTo>
                  <a:close/>
                  <a:moveTo>
                    <a:pt x="403" y="0"/>
                  </a:moveTo>
                  <a:lnTo>
                    <a:pt x="423" y="0"/>
                  </a:lnTo>
                  <a:lnTo>
                    <a:pt x="423" y="5"/>
                  </a:lnTo>
                  <a:lnTo>
                    <a:pt x="403" y="5"/>
                  </a:lnTo>
                  <a:lnTo>
                    <a:pt x="403" y="0"/>
                  </a:lnTo>
                  <a:close/>
                  <a:moveTo>
                    <a:pt x="437" y="0"/>
                  </a:moveTo>
                  <a:lnTo>
                    <a:pt x="456" y="0"/>
                  </a:lnTo>
                  <a:lnTo>
                    <a:pt x="456" y="5"/>
                  </a:lnTo>
                  <a:lnTo>
                    <a:pt x="437" y="5"/>
                  </a:lnTo>
                  <a:lnTo>
                    <a:pt x="437" y="0"/>
                  </a:lnTo>
                  <a:close/>
                  <a:moveTo>
                    <a:pt x="471" y="0"/>
                  </a:moveTo>
                  <a:lnTo>
                    <a:pt x="490" y="0"/>
                  </a:lnTo>
                  <a:lnTo>
                    <a:pt x="490" y="5"/>
                  </a:lnTo>
                  <a:lnTo>
                    <a:pt x="471" y="5"/>
                  </a:lnTo>
                  <a:lnTo>
                    <a:pt x="471" y="0"/>
                  </a:lnTo>
                  <a:close/>
                  <a:moveTo>
                    <a:pt x="504" y="0"/>
                  </a:moveTo>
                  <a:lnTo>
                    <a:pt x="523" y="0"/>
                  </a:lnTo>
                  <a:lnTo>
                    <a:pt x="523" y="5"/>
                  </a:lnTo>
                  <a:lnTo>
                    <a:pt x="504" y="5"/>
                  </a:lnTo>
                  <a:lnTo>
                    <a:pt x="504" y="0"/>
                  </a:lnTo>
                  <a:close/>
                  <a:moveTo>
                    <a:pt x="538" y="0"/>
                  </a:moveTo>
                  <a:lnTo>
                    <a:pt x="557" y="0"/>
                  </a:lnTo>
                  <a:lnTo>
                    <a:pt x="557" y="5"/>
                  </a:lnTo>
                  <a:lnTo>
                    <a:pt x="538" y="5"/>
                  </a:lnTo>
                  <a:lnTo>
                    <a:pt x="538" y="0"/>
                  </a:lnTo>
                  <a:close/>
                  <a:moveTo>
                    <a:pt x="571" y="0"/>
                  </a:moveTo>
                  <a:lnTo>
                    <a:pt x="591" y="0"/>
                  </a:lnTo>
                  <a:lnTo>
                    <a:pt x="591" y="5"/>
                  </a:lnTo>
                  <a:lnTo>
                    <a:pt x="571" y="5"/>
                  </a:lnTo>
                  <a:lnTo>
                    <a:pt x="571" y="0"/>
                  </a:lnTo>
                  <a:close/>
                  <a:moveTo>
                    <a:pt x="605" y="0"/>
                  </a:moveTo>
                  <a:lnTo>
                    <a:pt x="625" y="0"/>
                  </a:lnTo>
                  <a:lnTo>
                    <a:pt x="625" y="5"/>
                  </a:lnTo>
                  <a:lnTo>
                    <a:pt x="605" y="5"/>
                  </a:lnTo>
                  <a:lnTo>
                    <a:pt x="605" y="0"/>
                  </a:lnTo>
                  <a:close/>
                  <a:moveTo>
                    <a:pt x="639" y="0"/>
                  </a:moveTo>
                  <a:lnTo>
                    <a:pt x="658" y="0"/>
                  </a:lnTo>
                  <a:lnTo>
                    <a:pt x="658" y="5"/>
                  </a:lnTo>
                  <a:lnTo>
                    <a:pt x="639" y="5"/>
                  </a:lnTo>
                  <a:lnTo>
                    <a:pt x="639" y="0"/>
                  </a:lnTo>
                  <a:close/>
                  <a:moveTo>
                    <a:pt x="673" y="0"/>
                  </a:moveTo>
                  <a:lnTo>
                    <a:pt x="692" y="0"/>
                  </a:lnTo>
                  <a:lnTo>
                    <a:pt x="692" y="5"/>
                  </a:lnTo>
                  <a:lnTo>
                    <a:pt x="673" y="5"/>
                  </a:lnTo>
                  <a:lnTo>
                    <a:pt x="673" y="0"/>
                  </a:lnTo>
                  <a:close/>
                  <a:moveTo>
                    <a:pt x="706" y="0"/>
                  </a:moveTo>
                  <a:lnTo>
                    <a:pt x="725" y="0"/>
                  </a:lnTo>
                  <a:lnTo>
                    <a:pt x="725" y="5"/>
                  </a:lnTo>
                  <a:lnTo>
                    <a:pt x="706" y="5"/>
                  </a:lnTo>
                  <a:lnTo>
                    <a:pt x="706" y="0"/>
                  </a:lnTo>
                  <a:close/>
                  <a:moveTo>
                    <a:pt x="740" y="0"/>
                  </a:moveTo>
                  <a:lnTo>
                    <a:pt x="759" y="0"/>
                  </a:lnTo>
                  <a:lnTo>
                    <a:pt x="759" y="5"/>
                  </a:lnTo>
                  <a:lnTo>
                    <a:pt x="740" y="5"/>
                  </a:lnTo>
                  <a:lnTo>
                    <a:pt x="740" y="0"/>
                  </a:lnTo>
                  <a:close/>
                  <a:moveTo>
                    <a:pt x="773" y="0"/>
                  </a:moveTo>
                  <a:lnTo>
                    <a:pt x="793" y="0"/>
                  </a:lnTo>
                  <a:lnTo>
                    <a:pt x="793" y="5"/>
                  </a:lnTo>
                  <a:lnTo>
                    <a:pt x="773" y="5"/>
                  </a:lnTo>
                  <a:lnTo>
                    <a:pt x="773" y="0"/>
                  </a:lnTo>
                  <a:close/>
                  <a:moveTo>
                    <a:pt x="807" y="0"/>
                  </a:moveTo>
                  <a:lnTo>
                    <a:pt x="826" y="0"/>
                  </a:lnTo>
                  <a:lnTo>
                    <a:pt x="826" y="5"/>
                  </a:lnTo>
                  <a:lnTo>
                    <a:pt x="807" y="5"/>
                  </a:lnTo>
                  <a:lnTo>
                    <a:pt x="807" y="0"/>
                  </a:lnTo>
                  <a:close/>
                  <a:moveTo>
                    <a:pt x="841" y="0"/>
                  </a:moveTo>
                  <a:lnTo>
                    <a:pt x="860" y="0"/>
                  </a:lnTo>
                  <a:lnTo>
                    <a:pt x="860" y="5"/>
                  </a:lnTo>
                  <a:lnTo>
                    <a:pt x="841" y="5"/>
                  </a:lnTo>
                  <a:lnTo>
                    <a:pt x="841" y="0"/>
                  </a:lnTo>
                  <a:close/>
                  <a:moveTo>
                    <a:pt x="874" y="0"/>
                  </a:moveTo>
                  <a:lnTo>
                    <a:pt x="893" y="0"/>
                  </a:lnTo>
                  <a:lnTo>
                    <a:pt x="893" y="5"/>
                  </a:lnTo>
                  <a:lnTo>
                    <a:pt x="874" y="5"/>
                  </a:lnTo>
                  <a:lnTo>
                    <a:pt x="874" y="0"/>
                  </a:lnTo>
                  <a:close/>
                  <a:moveTo>
                    <a:pt x="908" y="0"/>
                  </a:moveTo>
                  <a:lnTo>
                    <a:pt x="927" y="0"/>
                  </a:lnTo>
                  <a:lnTo>
                    <a:pt x="927" y="5"/>
                  </a:lnTo>
                  <a:lnTo>
                    <a:pt x="908" y="5"/>
                  </a:lnTo>
                  <a:lnTo>
                    <a:pt x="908" y="0"/>
                  </a:lnTo>
                  <a:close/>
                  <a:moveTo>
                    <a:pt x="942" y="0"/>
                  </a:moveTo>
                  <a:lnTo>
                    <a:pt x="961" y="0"/>
                  </a:lnTo>
                  <a:lnTo>
                    <a:pt x="961" y="5"/>
                  </a:lnTo>
                  <a:lnTo>
                    <a:pt x="942" y="5"/>
                  </a:lnTo>
                  <a:lnTo>
                    <a:pt x="942" y="0"/>
                  </a:lnTo>
                  <a:close/>
                  <a:moveTo>
                    <a:pt x="975" y="0"/>
                  </a:moveTo>
                  <a:lnTo>
                    <a:pt x="994" y="0"/>
                  </a:lnTo>
                  <a:lnTo>
                    <a:pt x="994" y="5"/>
                  </a:lnTo>
                  <a:lnTo>
                    <a:pt x="975" y="5"/>
                  </a:lnTo>
                  <a:lnTo>
                    <a:pt x="975" y="0"/>
                  </a:lnTo>
                  <a:close/>
                  <a:moveTo>
                    <a:pt x="1009" y="0"/>
                  </a:moveTo>
                  <a:lnTo>
                    <a:pt x="1028" y="0"/>
                  </a:lnTo>
                  <a:lnTo>
                    <a:pt x="1028" y="5"/>
                  </a:lnTo>
                  <a:lnTo>
                    <a:pt x="1009" y="5"/>
                  </a:lnTo>
                  <a:lnTo>
                    <a:pt x="1009" y="0"/>
                  </a:lnTo>
                  <a:close/>
                  <a:moveTo>
                    <a:pt x="1042" y="0"/>
                  </a:moveTo>
                  <a:lnTo>
                    <a:pt x="1062" y="0"/>
                  </a:lnTo>
                  <a:lnTo>
                    <a:pt x="1062" y="5"/>
                  </a:lnTo>
                  <a:lnTo>
                    <a:pt x="1042" y="5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814" name="Object 22"/>
            <p:cNvGraphicFramePr>
              <a:graphicFrameLocks noChangeAspect="1"/>
            </p:cNvGraphicFramePr>
            <p:nvPr/>
          </p:nvGraphicFramePr>
          <p:xfrm>
            <a:off x="3762375" y="4916488"/>
            <a:ext cx="458788" cy="479425"/>
          </p:xfrm>
          <a:graphic>
            <a:graphicData uri="http://schemas.openxmlformats.org/presentationml/2006/ole">
              <p:oleObj spid="_x0000_s33814" name="Equation" r:id="rId10" imgW="241200" imgH="241200" progId="Equation.DSMT4">
                <p:embed/>
              </p:oleObj>
            </a:graphicData>
          </a:graphic>
        </p:graphicFrame>
        <p:graphicFrame>
          <p:nvGraphicFramePr>
            <p:cNvPr id="33831" name="Object 39"/>
            <p:cNvGraphicFramePr>
              <a:graphicFrameLocks noChangeAspect="1"/>
            </p:cNvGraphicFramePr>
            <p:nvPr/>
          </p:nvGraphicFramePr>
          <p:xfrm>
            <a:off x="2595563" y="4964113"/>
            <a:ext cx="506412" cy="403225"/>
          </p:xfrm>
          <a:graphic>
            <a:graphicData uri="http://schemas.openxmlformats.org/presentationml/2006/ole">
              <p:oleObj spid="_x0000_s33831" name="Equation" r:id="rId11" imgW="266400" imgH="203040" progId="Equation.DSMT4">
                <p:embed/>
              </p:oleObj>
            </a:graphicData>
          </a:graphic>
        </p:graphicFrame>
        <p:graphicFrame>
          <p:nvGraphicFramePr>
            <p:cNvPr id="33834" name="Object 42"/>
            <p:cNvGraphicFramePr>
              <a:graphicFrameLocks noChangeAspect="1"/>
            </p:cNvGraphicFramePr>
            <p:nvPr/>
          </p:nvGraphicFramePr>
          <p:xfrm>
            <a:off x="1270000" y="4319588"/>
            <a:ext cx="1303338" cy="360362"/>
          </p:xfrm>
          <a:graphic>
            <a:graphicData uri="http://schemas.openxmlformats.org/presentationml/2006/ole">
              <p:oleObj spid="_x0000_s33834" name="Equation" r:id="rId12" imgW="914400" imgH="241200" progId="Equation.DSMT4">
                <p:embed/>
              </p:oleObj>
            </a:graphicData>
          </a:graphic>
        </p:graphicFrame>
        <p:graphicFrame>
          <p:nvGraphicFramePr>
            <p:cNvPr id="33835" name="Object 43"/>
            <p:cNvGraphicFramePr>
              <a:graphicFrameLocks noChangeAspect="1"/>
            </p:cNvGraphicFramePr>
            <p:nvPr/>
          </p:nvGraphicFramePr>
          <p:xfrm>
            <a:off x="1597149" y="4993121"/>
            <a:ext cx="279152" cy="348941"/>
          </p:xfrm>
          <a:graphic>
            <a:graphicData uri="http://schemas.openxmlformats.org/presentationml/2006/ole">
              <p:oleObj spid="_x0000_s33835" name="Equation" r:id="rId13" imgW="190440" imgH="228600" progId="Equation.DSMT4">
                <p:embed/>
              </p:oleObj>
            </a:graphicData>
          </a:graphic>
        </p:graphicFrame>
        <p:graphicFrame>
          <p:nvGraphicFramePr>
            <p:cNvPr id="40" name="Object 44"/>
            <p:cNvGraphicFramePr>
              <a:graphicFrameLocks noChangeAspect="1"/>
            </p:cNvGraphicFramePr>
            <p:nvPr/>
          </p:nvGraphicFramePr>
          <p:xfrm>
            <a:off x="1755774" y="5621861"/>
            <a:ext cx="215901" cy="315328"/>
          </p:xfrm>
          <a:graphic>
            <a:graphicData uri="http://schemas.openxmlformats.org/presentationml/2006/ole">
              <p:oleObj spid="_x0000_s33838" name="Equation" r:id="rId14" imgW="126720" imgH="177480" progId="Equation.DSMT4">
                <p:embed/>
              </p:oleObj>
            </a:graphicData>
          </a:graphic>
        </p:graphicFrame>
        <p:cxnSp>
          <p:nvCxnSpPr>
            <p:cNvPr id="41" name="Straight Arrow Connector 40"/>
            <p:cNvCxnSpPr/>
            <p:nvPr/>
          </p:nvCxnSpPr>
          <p:spPr>
            <a:xfrm flipV="1">
              <a:off x="1443720" y="5593897"/>
              <a:ext cx="0" cy="3374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17960" y="1689018"/>
          <a:ext cx="3466319" cy="1535319"/>
        </p:xfrm>
        <a:graphic>
          <a:graphicData uri="http://schemas.openxmlformats.org/presentationml/2006/ole">
            <p:oleObj spid="_x0000_s34818" name="Equation" r:id="rId3" imgW="3962160" imgH="167616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14350" y="4130675"/>
          <a:ext cx="2487613" cy="577850"/>
        </p:xfrm>
        <a:graphic>
          <a:graphicData uri="http://schemas.openxmlformats.org/presentationml/2006/ole">
            <p:oleObj spid="_x0000_s34820" name="Equation" r:id="rId4" imgW="3263760" imgH="723600" progId="Equation.DSMT4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22288" y="4946650"/>
          <a:ext cx="2195512" cy="334963"/>
        </p:xfrm>
        <a:graphic>
          <a:graphicData uri="http://schemas.openxmlformats.org/presentationml/2006/ole">
            <p:oleObj spid="_x0000_s34821" name="Equation" r:id="rId5" imgW="2882880" imgH="4190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0780" y="1041721"/>
            <a:ext cx="2528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Effective permittivity: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640" y="3536186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Limiting cases: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1934" y="4251887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(narrow strip)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0166" y="495987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(wide strip)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41800" y="5300663"/>
            <a:ext cx="4092575" cy="835025"/>
            <a:chOff x="4022725" y="3043238"/>
            <a:chExt cx="4092575" cy="835025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7768320" y="3526972"/>
              <a:ext cx="0" cy="3374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4022725" y="3860801"/>
              <a:ext cx="3652838" cy="1588"/>
            </a:xfrm>
            <a:prstGeom prst="line">
              <a:avLst/>
            </a:prstGeom>
            <a:noFill/>
            <a:ln w="5715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025900" y="3546476"/>
              <a:ext cx="3652838" cy="295275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164138" y="3425826"/>
              <a:ext cx="1141413" cy="11430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164138" y="3425826"/>
              <a:ext cx="1141413" cy="114300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2" name="Object 22"/>
            <p:cNvGraphicFramePr>
              <a:graphicFrameLocks noChangeAspect="1"/>
            </p:cNvGraphicFramePr>
            <p:nvPr/>
          </p:nvGraphicFramePr>
          <p:xfrm>
            <a:off x="6900863" y="3424238"/>
            <a:ext cx="314325" cy="454025"/>
          </p:xfrm>
          <a:graphic>
            <a:graphicData uri="http://schemas.openxmlformats.org/presentationml/2006/ole">
              <p:oleObj spid="_x0000_s34824" name="Equation" r:id="rId6" imgW="164880" imgH="228600" progId="Equation.DSMT4">
                <p:embed/>
              </p:oleObj>
            </a:graphicData>
          </a:graphic>
        </p:graphicFrame>
        <p:graphicFrame>
          <p:nvGraphicFramePr>
            <p:cNvPr id="33" name="Object 22"/>
            <p:cNvGraphicFramePr>
              <a:graphicFrameLocks noChangeAspect="1"/>
            </p:cNvGraphicFramePr>
            <p:nvPr/>
          </p:nvGraphicFramePr>
          <p:xfrm>
            <a:off x="6891338" y="3043238"/>
            <a:ext cx="314325" cy="454025"/>
          </p:xfrm>
          <a:graphic>
            <a:graphicData uri="http://schemas.openxmlformats.org/presentationml/2006/ole">
              <p:oleObj spid="_x0000_s34825" name="Equation" r:id="rId7" imgW="164880" imgH="228600" progId="Equation.DSMT4">
                <p:embed/>
              </p:oleObj>
            </a:graphicData>
          </a:graphic>
        </p:graphicFrame>
        <p:graphicFrame>
          <p:nvGraphicFramePr>
            <p:cNvPr id="34" name="Object 44"/>
            <p:cNvGraphicFramePr>
              <a:graphicFrameLocks noChangeAspect="1"/>
            </p:cNvGraphicFramePr>
            <p:nvPr/>
          </p:nvGraphicFramePr>
          <p:xfrm>
            <a:off x="7899399" y="3531186"/>
            <a:ext cx="215901" cy="315328"/>
          </p:xfrm>
          <a:graphic>
            <a:graphicData uri="http://schemas.openxmlformats.org/presentationml/2006/ole">
              <p:oleObj spid="_x0000_s34826" name="Equation" r:id="rId8" imgW="126720" imgH="177480" progId="Equation.DSMT4">
                <p:embed/>
              </p:oleObj>
            </a:graphicData>
          </a:graphic>
        </p:graphicFrame>
        <p:graphicFrame>
          <p:nvGraphicFramePr>
            <p:cNvPr id="35" name="Object 45"/>
            <p:cNvGraphicFramePr>
              <a:graphicFrameLocks noChangeAspect="1"/>
            </p:cNvGraphicFramePr>
            <p:nvPr/>
          </p:nvGraphicFramePr>
          <p:xfrm>
            <a:off x="5621338" y="3106738"/>
            <a:ext cx="258762" cy="247650"/>
          </p:xfrm>
          <a:graphic>
            <a:graphicData uri="http://schemas.openxmlformats.org/presentationml/2006/ole">
              <p:oleObj spid="_x0000_s34827" name="Equation" r:id="rId9" imgW="152280" imgH="139680" progId="Equation.DSMT4">
                <p:embed/>
              </p:oleObj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5953125" y="1828800"/>
            <a:ext cx="292417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This formula ignores “dispersion”, i.e., the fact that the effective permittivity is actually a function of frequency.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889000" y="2265363"/>
          <a:ext cx="7489825" cy="1931987"/>
        </p:xfrm>
        <a:graphic>
          <a:graphicData uri="http://schemas.openxmlformats.org/presentationml/2006/ole">
            <p:oleObj spid="_x0000_s60419" name="Equation" r:id="rId3" imgW="4749480" imgH="11682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312" y="1502538"/>
            <a:ext cx="3161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Characteristic Impedance: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638675"/>
            <a:ext cx="292417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This formula ignores the fact that the characteristic impedance is actually a function of frequency.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98" y="1360411"/>
            <a:ext cx="59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Inverting this solution to find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a given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630547" y="2006667"/>
          <a:ext cx="6192838" cy="1652588"/>
        </p:xfrm>
        <a:graphic>
          <a:graphicData uri="http://schemas.openxmlformats.org/presentationml/2006/ole">
            <p:oleObj spid="_x0000_s35843" name="Equation" r:id="rId3" imgW="4673520" imgH="1193760" progId="Equation.DSMT4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560620" y="4551948"/>
          <a:ext cx="3632200" cy="1484313"/>
        </p:xfrm>
        <a:graphic>
          <a:graphicData uri="http://schemas.openxmlformats.org/presentationml/2006/ole">
            <p:oleObj spid="_x0000_s35844" name="Equation" r:id="rId4" imgW="2400120" imgH="939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561" y="396494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933450"/>
            <a:ext cx="2438400" cy="523220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Attenuation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050" y="1857375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Dielectric loss: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22475" y="2686050"/>
          <a:ext cx="3857625" cy="1020763"/>
        </p:xfrm>
        <a:graphic>
          <a:graphicData uri="http://schemas.openxmlformats.org/presentationml/2006/ole">
            <p:oleObj spid="_x0000_s36866" name="Equation" r:id="rId3" imgW="2209680" imgH="558720" progId="Equation.DSMT4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855663" y="4791075"/>
          <a:ext cx="1943100" cy="795338"/>
        </p:xfrm>
        <a:graphic>
          <a:graphicData uri="http://schemas.openxmlformats.org/presentationml/2006/ole">
            <p:oleObj spid="_x0000_s36868" name="Equation" r:id="rId4" imgW="1104840" imgH="431640" progId="Equation.DSMT4">
              <p:embed/>
            </p:oleObj>
          </a:graphicData>
        </a:graphic>
      </p:graphicFrame>
      <p:sp>
        <p:nvSpPr>
          <p:cNvPr id="14" name="Left Brace 13"/>
          <p:cNvSpPr/>
          <p:nvPr/>
        </p:nvSpPr>
        <p:spPr>
          <a:xfrm rot="5400000">
            <a:off x="4847133" y="1576818"/>
            <a:ext cx="210774" cy="1849061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8925" y="1981200"/>
            <a:ext cx="160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“filling factor”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199" y="5448300"/>
            <a:ext cx="490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ery crude (“parallel-plate”) approximation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3171825" y="5676900"/>
            <a:ext cx="609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3875" y="4267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Conductor loss: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22589" y="5857634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(More accurate formulas are given later.)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027242" y="3942382"/>
          <a:ext cx="1868487" cy="334962"/>
        </p:xfrm>
        <a:graphic>
          <a:graphicData uri="http://schemas.openxmlformats.org/presentationml/2006/ole">
            <p:oleObj spid="_x0000_s36869" name="Equation" r:id="rId5" imgW="2450880" imgH="419040" progId="Equation.DSMT4">
              <p:embed/>
            </p:oleObj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4999038" y="4292600"/>
          <a:ext cx="2992437" cy="649288"/>
        </p:xfrm>
        <a:graphic>
          <a:graphicData uri="http://schemas.openxmlformats.org/presentationml/2006/ole">
            <p:oleObj spid="_x0000_s36870" name="Equation" r:id="rId6" imgW="3924000" imgH="812520" progId="Equation.DSMT4">
              <p:embed/>
            </p:oleObj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1214438" y="5732328"/>
          <a:ext cx="1195387" cy="644660"/>
        </p:xfrm>
        <a:graphic>
          <a:graphicData uri="http://schemas.openxmlformats.org/presentationml/2006/ole">
            <p:oleObj spid="_x0000_s36872" name="Equation" r:id="rId7" imgW="838080" imgH="431640" progId="Equation.DSMT4">
              <p:embed/>
            </p:oleObj>
          </a:graphicData>
        </a:graphic>
      </p:graphicFrame>
      <p:sp>
        <p:nvSpPr>
          <p:cNvPr id="20" name="Right Brace 19"/>
          <p:cNvSpPr/>
          <p:nvPr/>
        </p:nvSpPr>
        <p:spPr>
          <a:xfrm>
            <a:off x="2686050" y="4829175"/>
            <a:ext cx="285750" cy="14763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79248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More accurate formulas for characteristic impedance that account for </a:t>
            </a:r>
            <a:r>
              <a:rPr lang="en-US" sz="2000" b="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dispersion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(frequency variation) and </a:t>
            </a:r>
            <a:r>
              <a:rPr lang="en-US" sz="2000" b="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conductor thickness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32" name="Object 12"/>
          <p:cNvGraphicFramePr>
            <a:graphicFrameLocks noChangeAspect="1"/>
          </p:cNvGraphicFramePr>
          <p:nvPr/>
        </p:nvGraphicFramePr>
        <p:xfrm>
          <a:off x="2400300" y="2200275"/>
          <a:ext cx="3505200" cy="767834"/>
        </p:xfrm>
        <a:graphic>
          <a:graphicData uri="http://schemas.openxmlformats.org/presentationml/2006/ole">
            <p:oleObj spid="_x0000_s39938" name="Equation" r:id="rId3" imgW="2387600" imgH="520700" progId="Equation.DSMT4">
              <p:embed/>
            </p:oleObj>
          </a:graphicData>
        </a:graphic>
      </p:graphicFrame>
      <p:sp>
        <p:nvSpPr>
          <p:cNvPr id="235554" name="Rectangle 34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53" name="Object 33"/>
          <p:cNvGraphicFramePr>
            <a:graphicFrameLocks noChangeAspect="1"/>
          </p:cNvGraphicFramePr>
          <p:nvPr/>
        </p:nvGraphicFramePr>
        <p:xfrm>
          <a:off x="1028700" y="3438525"/>
          <a:ext cx="6126163" cy="788988"/>
        </p:xfrm>
        <a:graphic>
          <a:graphicData uri="http://schemas.openxmlformats.org/presentationml/2006/ole">
            <p:oleObj spid="_x0000_s39939" name="Equation" r:id="rId4" imgW="3848040" imgH="495000" progId="Equation.DSMT4">
              <p:embed/>
            </p:oleObj>
          </a:graphicData>
        </a:graphic>
      </p:graphicFrame>
      <p:sp>
        <p:nvSpPr>
          <p:cNvPr id="235558" name="Rectangle 3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57" name="Object 37"/>
          <p:cNvGraphicFramePr>
            <a:graphicFrameLocks noChangeAspect="1"/>
          </p:cNvGraphicFramePr>
          <p:nvPr/>
        </p:nvGraphicFramePr>
        <p:xfrm>
          <a:off x="7340600" y="3651783"/>
          <a:ext cx="1263650" cy="392113"/>
        </p:xfrm>
        <a:graphic>
          <a:graphicData uri="http://schemas.openxmlformats.org/presentationml/2006/ole">
            <p:oleObj spid="_x0000_s39940" name="Equation" r:id="rId5" imgW="647640" imgH="203040" progId="Equation.DSMT4">
              <p:embed/>
            </p:oleObj>
          </a:graphicData>
        </a:graphic>
      </p:graphicFrame>
      <p:sp>
        <p:nvSpPr>
          <p:cNvPr id="235560" name="Rectangle 4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59" name="Object 39"/>
          <p:cNvGraphicFramePr>
            <a:graphicFrameLocks noChangeAspect="1"/>
          </p:cNvGraphicFramePr>
          <p:nvPr/>
        </p:nvGraphicFramePr>
        <p:xfrm>
          <a:off x="5468938" y="4724400"/>
          <a:ext cx="2127250" cy="622300"/>
        </p:xfrm>
        <a:graphic>
          <a:graphicData uri="http://schemas.openxmlformats.org/presentationml/2006/ole">
            <p:oleObj spid="_x0000_s39941" name="Equation" r:id="rId6" imgW="1562040" imgH="457200" progId="Equation.DSMT4">
              <p:embed/>
            </p:oleObj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347913" y="5391150"/>
            <a:ext cx="3648245" cy="1039813"/>
            <a:chOff x="2347913" y="5391150"/>
            <a:chExt cx="3648245" cy="1039813"/>
          </a:xfrm>
        </p:grpSpPr>
        <p:sp>
          <p:nvSpPr>
            <p:cNvPr id="29" name="Rectangle 87"/>
            <p:cNvSpPr>
              <a:spLocks noChangeArrowheads="1"/>
            </p:cNvSpPr>
            <p:nvPr/>
          </p:nvSpPr>
          <p:spPr bwMode="auto">
            <a:xfrm>
              <a:off x="2347913" y="6354763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Rectangle 88"/>
            <p:cNvSpPr>
              <a:spLocks noChangeArrowheads="1"/>
            </p:cNvSpPr>
            <p:nvPr/>
          </p:nvSpPr>
          <p:spPr bwMode="auto">
            <a:xfrm>
              <a:off x="2360613" y="5910263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Rectangle 89"/>
            <p:cNvSpPr>
              <a:spLocks noChangeArrowheads="1"/>
            </p:cNvSpPr>
            <p:nvPr/>
          </p:nvSpPr>
          <p:spPr bwMode="auto">
            <a:xfrm>
              <a:off x="3402013" y="5805488"/>
              <a:ext cx="1117600" cy="10477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rot="5400000">
              <a:off x="5481637" y="6145213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562" name="Line 42"/>
            <p:cNvSpPr>
              <a:spLocks noChangeShapeType="1"/>
            </p:cNvSpPr>
            <p:nvPr/>
          </p:nvSpPr>
          <p:spPr bwMode="auto">
            <a:xfrm>
              <a:off x="4584700" y="581342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3" name="Line 43"/>
            <p:cNvSpPr>
              <a:spLocks noChangeShapeType="1"/>
            </p:cNvSpPr>
            <p:nvPr/>
          </p:nvSpPr>
          <p:spPr bwMode="auto">
            <a:xfrm>
              <a:off x="4551363" y="590867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6" name="Line 46"/>
            <p:cNvSpPr>
              <a:spLocks noChangeShapeType="1"/>
            </p:cNvSpPr>
            <p:nvPr/>
          </p:nvSpPr>
          <p:spPr bwMode="auto">
            <a:xfrm flipV="1">
              <a:off x="4900613" y="588168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7" name="Line 47"/>
            <p:cNvSpPr>
              <a:spLocks noChangeShapeType="1"/>
            </p:cNvSpPr>
            <p:nvPr/>
          </p:nvSpPr>
          <p:spPr bwMode="auto">
            <a:xfrm>
              <a:off x="4900613" y="5445125"/>
              <a:ext cx="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9" name="Line 49"/>
            <p:cNvSpPr>
              <a:spLocks noChangeShapeType="1"/>
            </p:cNvSpPr>
            <p:nvPr/>
          </p:nvSpPr>
          <p:spPr bwMode="auto">
            <a:xfrm>
              <a:off x="3455988" y="5680075"/>
              <a:ext cx="1036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9946" name="Object 10"/>
            <p:cNvGraphicFramePr>
              <a:graphicFrameLocks noChangeAspect="1"/>
            </p:cNvGraphicFramePr>
            <p:nvPr/>
          </p:nvGraphicFramePr>
          <p:xfrm>
            <a:off x="5789614" y="6000749"/>
            <a:ext cx="206544" cy="284163"/>
          </p:xfrm>
          <a:graphic>
            <a:graphicData uri="http://schemas.openxmlformats.org/presentationml/2006/ole">
              <p:oleObj spid="_x0000_s39946" name="Equation" r:id="rId7" imgW="126720" imgH="177480" progId="Equation.DSMT4">
                <p:embed/>
              </p:oleObj>
            </a:graphicData>
          </a:graphic>
        </p:graphicFrame>
        <p:graphicFrame>
          <p:nvGraphicFramePr>
            <p:cNvPr id="39947" name="Object 11"/>
            <p:cNvGraphicFramePr>
              <a:graphicFrameLocks noChangeAspect="1"/>
            </p:cNvGraphicFramePr>
            <p:nvPr/>
          </p:nvGraphicFramePr>
          <p:xfrm>
            <a:off x="5019675" y="5410200"/>
            <a:ext cx="144463" cy="244475"/>
          </p:xfrm>
          <a:graphic>
            <a:graphicData uri="http://schemas.openxmlformats.org/presentationml/2006/ole">
              <p:oleObj spid="_x0000_s39947" name="Equation" r:id="rId8" imgW="88560" imgH="152280" progId="Equation.DSMT4">
                <p:embed/>
              </p:oleObj>
            </a:graphicData>
          </a:graphic>
        </p:graphicFrame>
        <p:graphicFrame>
          <p:nvGraphicFramePr>
            <p:cNvPr id="39948" name="Object 12"/>
            <p:cNvGraphicFramePr>
              <a:graphicFrameLocks noChangeAspect="1"/>
            </p:cNvGraphicFramePr>
            <p:nvPr/>
          </p:nvGraphicFramePr>
          <p:xfrm>
            <a:off x="3921125" y="5391150"/>
            <a:ext cx="247650" cy="223838"/>
          </p:xfrm>
          <a:graphic>
            <a:graphicData uri="http://schemas.openxmlformats.org/presentationml/2006/ole">
              <p:oleObj spid="_x0000_s39948" name="Equation" r:id="rId9" imgW="152280" imgH="139680" progId="Equation.DSMT4">
                <p:embed/>
              </p:oleObj>
            </a:graphicData>
          </a:graphic>
        </p:graphicFrame>
        <p:graphicFrame>
          <p:nvGraphicFramePr>
            <p:cNvPr id="39949" name="Object 13"/>
            <p:cNvGraphicFramePr>
              <a:graphicFrameLocks noChangeAspect="1"/>
            </p:cNvGraphicFramePr>
            <p:nvPr/>
          </p:nvGraphicFramePr>
          <p:xfrm>
            <a:off x="2825750" y="5929313"/>
            <a:ext cx="268288" cy="366712"/>
          </p:xfrm>
          <a:graphic>
            <a:graphicData uri="http://schemas.openxmlformats.org/presentationml/2006/ole">
              <p:oleObj spid="_x0000_s39949" name="Equation" r:id="rId10" imgW="164880" imgH="228600" progId="Equation.DSMT4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7595" name="Object 27"/>
          <p:cNvGraphicFramePr>
            <a:graphicFrameLocks noChangeAspect="1"/>
          </p:cNvGraphicFramePr>
          <p:nvPr/>
        </p:nvGraphicFramePr>
        <p:xfrm>
          <a:off x="1978025" y="1628775"/>
          <a:ext cx="3765550" cy="941388"/>
        </p:xfrm>
        <a:graphic>
          <a:graphicData uri="http://schemas.openxmlformats.org/presentationml/2006/ole">
            <p:oleObj spid="_x0000_s40963" name="Equation" r:id="rId3" imgW="2400300" imgH="596900" progId="Equation.DSMT4">
              <p:embed/>
            </p:oleObj>
          </a:graphicData>
        </a:graphic>
      </p:graphicFrame>
      <p:graphicFrame>
        <p:nvGraphicFramePr>
          <p:cNvPr id="237597" name="Object 29"/>
          <p:cNvGraphicFramePr>
            <a:graphicFrameLocks noChangeAspect="1"/>
          </p:cNvGraphicFramePr>
          <p:nvPr/>
        </p:nvGraphicFramePr>
        <p:xfrm>
          <a:off x="1298575" y="2895600"/>
          <a:ext cx="5588000" cy="831850"/>
        </p:xfrm>
        <a:graphic>
          <a:graphicData uri="http://schemas.openxmlformats.org/presentationml/2006/ole">
            <p:oleObj spid="_x0000_s40964" name="Equation" r:id="rId4" imgW="3898800" imgH="583920" progId="Equation.DSMT4">
              <p:embed/>
            </p:oleObj>
          </a:graphicData>
        </a:graphic>
      </p:graphicFrame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7598" name="Object 30"/>
          <p:cNvGraphicFramePr>
            <a:graphicFrameLocks noChangeAspect="1"/>
          </p:cNvGraphicFramePr>
          <p:nvPr/>
        </p:nvGraphicFramePr>
        <p:xfrm>
          <a:off x="1901825" y="4098925"/>
          <a:ext cx="4173538" cy="731838"/>
        </p:xfrm>
        <a:graphic>
          <a:graphicData uri="http://schemas.openxmlformats.org/presentationml/2006/ole">
            <p:oleObj spid="_x0000_s40965" name="Equation" r:id="rId5" imgW="3035160" imgH="533160" progId="Equation.DSMT4">
              <p:embed/>
            </p:oleObj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143000" y="1066800"/>
            <a:ext cx="990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6375400" y="1905000"/>
          <a:ext cx="1266825" cy="392113"/>
        </p:xfrm>
        <a:graphic>
          <a:graphicData uri="http://schemas.openxmlformats.org/presentationml/2006/ole">
            <p:oleObj spid="_x0000_s40966" name="Equation" r:id="rId6" imgW="647640" imgH="203040" progId="Equation.DSMT4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017393" y="433230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6896100" y="4125913"/>
          <a:ext cx="1773238" cy="1881187"/>
        </p:xfrm>
        <a:graphic>
          <a:graphicData uri="http://schemas.openxmlformats.org/presentationml/2006/ole">
            <p:oleObj spid="_x0000_s40967" name="Equation" r:id="rId7" imgW="1130040" imgH="1193760" progId="Equation.DSMT4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2347913" y="5391150"/>
            <a:ext cx="3648245" cy="1039813"/>
            <a:chOff x="2347913" y="5391150"/>
            <a:chExt cx="3648245" cy="1039813"/>
          </a:xfrm>
        </p:grpSpPr>
        <p:sp>
          <p:nvSpPr>
            <p:cNvPr id="36" name="Rectangle 87"/>
            <p:cNvSpPr>
              <a:spLocks noChangeArrowheads="1"/>
            </p:cNvSpPr>
            <p:nvPr/>
          </p:nvSpPr>
          <p:spPr bwMode="auto">
            <a:xfrm>
              <a:off x="2347913" y="6354763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7" name="Rectangle 88"/>
            <p:cNvSpPr>
              <a:spLocks noChangeArrowheads="1"/>
            </p:cNvSpPr>
            <p:nvPr/>
          </p:nvSpPr>
          <p:spPr bwMode="auto">
            <a:xfrm>
              <a:off x="2360613" y="5910263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8" name="Rectangle 89"/>
            <p:cNvSpPr>
              <a:spLocks noChangeArrowheads="1"/>
            </p:cNvSpPr>
            <p:nvPr/>
          </p:nvSpPr>
          <p:spPr bwMode="auto">
            <a:xfrm>
              <a:off x="3402013" y="5805488"/>
              <a:ext cx="1117600" cy="10477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 rot="5400000">
              <a:off x="5481637" y="6145213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4584700" y="581342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4551363" y="590867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V="1">
              <a:off x="4900613" y="588168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4900613" y="5445125"/>
              <a:ext cx="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9"/>
            <p:cNvSpPr>
              <a:spLocks noChangeShapeType="1"/>
            </p:cNvSpPr>
            <p:nvPr/>
          </p:nvSpPr>
          <p:spPr bwMode="auto">
            <a:xfrm>
              <a:off x="3455988" y="5680075"/>
              <a:ext cx="1036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10"/>
            <p:cNvGraphicFramePr>
              <a:graphicFrameLocks noChangeAspect="1"/>
            </p:cNvGraphicFramePr>
            <p:nvPr/>
          </p:nvGraphicFramePr>
          <p:xfrm>
            <a:off x="5789614" y="6000749"/>
            <a:ext cx="206544" cy="284163"/>
          </p:xfrm>
          <a:graphic>
            <a:graphicData uri="http://schemas.openxmlformats.org/presentationml/2006/ole">
              <p:oleObj spid="_x0000_s40968" name="Equation" r:id="rId8" imgW="126720" imgH="177480" progId="Equation.DSMT4">
                <p:embed/>
              </p:oleObj>
            </a:graphicData>
          </a:graphic>
        </p:graphicFrame>
        <p:graphicFrame>
          <p:nvGraphicFramePr>
            <p:cNvPr id="46" name="Object 11"/>
            <p:cNvGraphicFramePr>
              <a:graphicFrameLocks noChangeAspect="1"/>
            </p:cNvGraphicFramePr>
            <p:nvPr/>
          </p:nvGraphicFramePr>
          <p:xfrm>
            <a:off x="5019675" y="5410200"/>
            <a:ext cx="144463" cy="244475"/>
          </p:xfrm>
          <a:graphic>
            <a:graphicData uri="http://schemas.openxmlformats.org/presentationml/2006/ole">
              <p:oleObj spid="_x0000_s40969" name="Equation" r:id="rId9" imgW="88560" imgH="152280" progId="Equation.DSMT4">
                <p:embed/>
              </p:oleObj>
            </a:graphicData>
          </a:graphic>
        </p:graphicFrame>
        <p:graphicFrame>
          <p:nvGraphicFramePr>
            <p:cNvPr id="47" name="Object 12"/>
            <p:cNvGraphicFramePr>
              <a:graphicFrameLocks noChangeAspect="1"/>
            </p:cNvGraphicFramePr>
            <p:nvPr/>
          </p:nvGraphicFramePr>
          <p:xfrm>
            <a:off x="3854450" y="5391150"/>
            <a:ext cx="247650" cy="223838"/>
          </p:xfrm>
          <a:graphic>
            <a:graphicData uri="http://schemas.openxmlformats.org/presentationml/2006/ole">
              <p:oleObj spid="_x0000_s40970" name="Equation" r:id="rId10" imgW="152280" imgH="139680" progId="Equation.DSMT4">
                <p:embed/>
              </p:oleObj>
            </a:graphicData>
          </a:graphic>
        </p:graphicFrame>
        <p:graphicFrame>
          <p:nvGraphicFramePr>
            <p:cNvPr id="48" name="Object 13"/>
            <p:cNvGraphicFramePr>
              <a:graphicFrameLocks noChangeAspect="1"/>
            </p:cNvGraphicFramePr>
            <p:nvPr/>
          </p:nvGraphicFramePr>
          <p:xfrm>
            <a:off x="2825750" y="5929313"/>
            <a:ext cx="268288" cy="366712"/>
          </p:xfrm>
          <a:graphic>
            <a:graphicData uri="http://schemas.openxmlformats.org/presentationml/2006/ole">
              <p:oleObj spid="_x0000_s40971" name="Equation" r:id="rId11" imgW="164880" imgH="228600" progId="Equation.DSMT4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284388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299152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286293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279149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282483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38274" y="142875"/>
            <a:ext cx="612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Planar Transmission Lines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653044" y="1238250"/>
            <a:ext cx="3251200" cy="1602136"/>
            <a:chOff x="653044" y="1238250"/>
            <a:chExt cx="3251200" cy="1602136"/>
          </a:xfrm>
        </p:grpSpPr>
        <p:sp>
          <p:nvSpPr>
            <p:cNvPr id="42" name="Rectangle 87"/>
            <p:cNvSpPr>
              <a:spLocks noChangeArrowheads="1"/>
            </p:cNvSpPr>
            <p:nvPr/>
          </p:nvSpPr>
          <p:spPr bwMode="auto">
            <a:xfrm>
              <a:off x="653044" y="2214325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Rectangle 88"/>
            <p:cNvSpPr>
              <a:spLocks noChangeArrowheads="1"/>
            </p:cNvSpPr>
            <p:nvPr/>
          </p:nvSpPr>
          <p:spPr bwMode="auto">
            <a:xfrm>
              <a:off x="665744" y="1769825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Rectangle 89"/>
            <p:cNvSpPr>
              <a:spLocks noChangeArrowheads="1"/>
            </p:cNvSpPr>
            <p:nvPr/>
          </p:nvSpPr>
          <p:spPr bwMode="auto">
            <a:xfrm>
              <a:off x="1707144" y="1723787"/>
              <a:ext cx="1117600" cy="4603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rot="5400000">
              <a:off x="2948568" y="1995250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1075319" y="1774587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>
              <a:off x="1696031" y="1539637"/>
              <a:ext cx="1119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654628" y="247105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Microstrip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9" name="Object 12"/>
            <p:cNvGraphicFramePr>
              <a:graphicFrameLocks noChangeAspect="1"/>
            </p:cNvGraphicFramePr>
            <p:nvPr/>
          </p:nvGraphicFramePr>
          <p:xfrm>
            <a:off x="2139950" y="1238250"/>
            <a:ext cx="247650" cy="223838"/>
          </p:xfrm>
          <a:graphic>
            <a:graphicData uri="http://schemas.openxmlformats.org/presentationml/2006/ole">
              <p:oleObj spid="_x0000_s64514" name="Equation" r:id="rId3" imgW="152280" imgH="139680" progId="Equation.DSMT4">
                <p:embed/>
              </p:oleObj>
            </a:graphicData>
          </a:graphic>
        </p:graphicFrame>
        <p:graphicFrame>
          <p:nvGraphicFramePr>
            <p:cNvPr id="64515" name="Object 3"/>
            <p:cNvGraphicFramePr>
              <a:graphicFrameLocks noChangeAspect="1"/>
            </p:cNvGraphicFramePr>
            <p:nvPr/>
          </p:nvGraphicFramePr>
          <p:xfrm>
            <a:off x="3255963" y="1846263"/>
            <a:ext cx="206375" cy="284162"/>
          </p:xfrm>
          <a:graphic>
            <a:graphicData uri="http://schemas.openxmlformats.org/presentationml/2006/ole">
              <p:oleObj spid="_x0000_s64515" name="Equation" r:id="rId4" imgW="126720" imgH="177480" progId="Equation.DSMT4">
                <p:embed/>
              </p:oleObj>
            </a:graphicData>
          </a:graphic>
        </p:graphicFrame>
      </p:grpSp>
      <p:grpSp>
        <p:nvGrpSpPr>
          <p:cNvPr id="110" name="Group 109"/>
          <p:cNvGrpSpPr/>
          <p:nvPr/>
        </p:nvGrpSpPr>
        <p:grpSpPr>
          <a:xfrm>
            <a:off x="4766937" y="1366325"/>
            <a:ext cx="3273252" cy="1517602"/>
            <a:chOff x="4766937" y="1366325"/>
            <a:chExt cx="3273252" cy="1517602"/>
          </a:xfrm>
        </p:grpSpPr>
        <p:sp>
          <p:nvSpPr>
            <p:cNvPr id="51" name="Rectangle 88"/>
            <p:cNvSpPr>
              <a:spLocks noChangeArrowheads="1"/>
            </p:cNvSpPr>
            <p:nvPr/>
          </p:nvSpPr>
          <p:spPr bwMode="auto">
            <a:xfrm>
              <a:off x="4766937" y="1439805"/>
              <a:ext cx="3273252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Rectangle 87"/>
            <p:cNvSpPr>
              <a:spLocks noChangeArrowheads="1"/>
            </p:cNvSpPr>
            <p:nvPr/>
          </p:nvSpPr>
          <p:spPr bwMode="auto">
            <a:xfrm>
              <a:off x="4768206" y="2321365"/>
              <a:ext cx="3270613" cy="766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Rectangle 88"/>
            <p:cNvSpPr>
              <a:spLocks noChangeArrowheads="1"/>
            </p:cNvSpPr>
            <p:nvPr/>
          </p:nvSpPr>
          <p:spPr bwMode="auto">
            <a:xfrm>
              <a:off x="4766937" y="1877320"/>
              <a:ext cx="3273252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Rectangle 89"/>
            <p:cNvSpPr>
              <a:spLocks noChangeArrowheads="1"/>
            </p:cNvSpPr>
            <p:nvPr/>
          </p:nvSpPr>
          <p:spPr bwMode="auto">
            <a:xfrm>
              <a:off x="5808337" y="1878907"/>
              <a:ext cx="1117600" cy="4603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>
              <a:off x="7563318" y="1426018"/>
              <a:ext cx="0" cy="87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0"/>
            <p:cNvSpPr txBox="1">
              <a:spLocks noChangeArrowheads="1"/>
            </p:cNvSpPr>
            <p:nvPr/>
          </p:nvSpPr>
          <p:spPr bwMode="auto">
            <a:xfrm>
              <a:off x="5005062" y="1824932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7594" name="Line 26"/>
            <p:cNvSpPr>
              <a:spLocks noChangeShapeType="1"/>
            </p:cNvSpPr>
            <p:nvPr/>
          </p:nvSpPr>
          <p:spPr bwMode="auto">
            <a:xfrm>
              <a:off x="5806749" y="1780482"/>
              <a:ext cx="1119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87"/>
            <p:cNvSpPr>
              <a:spLocks noChangeArrowheads="1"/>
            </p:cNvSpPr>
            <p:nvPr/>
          </p:nvSpPr>
          <p:spPr bwMode="auto">
            <a:xfrm>
              <a:off x="4768206" y="1366325"/>
              <a:ext cx="3270613" cy="766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900061" y="2514595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Stripline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16" name="Object 4"/>
            <p:cNvGraphicFramePr>
              <a:graphicFrameLocks noChangeAspect="1"/>
            </p:cNvGraphicFramePr>
            <p:nvPr/>
          </p:nvGraphicFramePr>
          <p:xfrm>
            <a:off x="6273800" y="1466850"/>
            <a:ext cx="247650" cy="223838"/>
          </p:xfrm>
          <a:graphic>
            <a:graphicData uri="http://schemas.openxmlformats.org/presentationml/2006/ole">
              <p:oleObj spid="_x0000_s64516" name="Equation" r:id="rId5" imgW="152280" imgH="139680" progId="Equation.DSMT4">
                <p:embed/>
              </p:oleObj>
            </a:graphicData>
          </a:graphic>
        </p:graphicFrame>
        <p:graphicFrame>
          <p:nvGraphicFramePr>
            <p:cNvPr id="64517" name="Object 5"/>
            <p:cNvGraphicFramePr>
              <a:graphicFrameLocks noChangeAspect="1"/>
            </p:cNvGraphicFramePr>
            <p:nvPr/>
          </p:nvGraphicFramePr>
          <p:xfrm>
            <a:off x="7675563" y="1751013"/>
            <a:ext cx="206375" cy="284162"/>
          </p:xfrm>
          <a:graphic>
            <a:graphicData uri="http://schemas.openxmlformats.org/presentationml/2006/ole">
              <p:oleObj spid="_x0000_s64517" name="Equation" r:id="rId6" imgW="126720" imgH="177480" progId="Equation.DSMT4">
                <p:embed/>
              </p:oleObj>
            </a:graphicData>
          </a:graphic>
        </p:graphicFrame>
      </p:grpSp>
      <p:grpSp>
        <p:nvGrpSpPr>
          <p:cNvPr id="115" name="Group 114"/>
          <p:cNvGrpSpPr/>
          <p:nvPr/>
        </p:nvGrpSpPr>
        <p:grpSpPr>
          <a:xfrm>
            <a:off x="664027" y="3079505"/>
            <a:ext cx="3250414" cy="1611448"/>
            <a:chOff x="664027" y="3079505"/>
            <a:chExt cx="3250414" cy="1611448"/>
          </a:xfrm>
        </p:grpSpPr>
        <p:sp>
          <p:nvSpPr>
            <p:cNvPr id="96" name="Rectangle 88"/>
            <p:cNvSpPr>
              <a:spLocks noChangeArrowheads="1"/>
            </p:cNvSpPr>
            <p:nvPr/>
          </p:nvSpPr>
          <p:spPr bwMode="auto">
            <a:xfrm>
              <a:off x="665739" y="3685702"/>
              <a:ext cx="3238500" cy="4726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7" name="Rectangle 89"/>
            <p:cNvSpPr>
              <a:spLocks noChangeArrowheads="1"/>
            </p:cNvSpPr>
            <p:nvPr/>
          </p:nvSpPr>
          <p:spPr bwMode="auto">
            <a:xfrm>
              <a:off x="664027" y="3635821"/>
              <a:ext cx="1219187" cy="49563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 bwMode="auto">
            <a:xfrm rot="5400000">
              <a:off x="3133625" y="3911128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 Box 29"/>
            <p:cNvSpPr txBox="1">
              <a:spLocks noChangeArrowheads="1"/>
            </p:cNvSpPr>
            <p:nvPr/>
          </p:nvSpPr>
          <p:spPr bwMode="auto">
            <a:xfrm>
              <a:off x="2212869" y="3079505"/>
              <a:ext cx="338137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b="0" i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es-ES_tradnl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 Box 40"/>
            <p:cNvSpPr txBox="1">
              <a:spLocks noChangeArrowheads="1"/>
            </p:cNvSpPr>
            <p:nvPr/>
          </p:nvSpPr>
          <p:spPr bwMode="auto">
            <a:xfrm>
              <a:off x="1075314" y="3690465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Line 26"/>
            <p:cNvSpPr>
              <a:spLocks noChangeShapeType="1"/>
            </p:cNvSpPr>
            <p:nvPr/>
          </p:nvSpPr>
          <p:spPr bwMode="auto">
            <a:xfrm>
              <a:off x="2142338" y="3542602"/>
              <a:ext cx="448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89"/>
            <p:cNvSpPr>
              <a:spLocks noChangeArrowheads="1"/>
            </p:cNvSpPr>
            <p:nvPr/>
          </p:nvSpPr>
          <p:spPr bwMode="auto">
            <a:xfrm>
              <a:off x="2806620" y="3661433"/>
              <a:ext cx="1090466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4" name="Line 26"/>
            <p:cNvSpPr>
              <a:spLocks noChangeShapeType="1"/>
            </p:cNvSpPr>
            <p:nvPr/>
          </p:nvSpPr>
          <p:spPr bwMode="auto">
            <a:xfrm>
              <a:off x="1870195" y="3792971"/>
              <a:ext cx="252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89"/>
            <p:cNvSpPr>
              <a:spLocks noChangeArrowheads="1"/>
            </p:cNvSpPr>
            <p:nvPr/>
          </p:nvSpPr>
          <p:spPr bwMode="auto">
            <a:xfrm flipV="1">
              <a:off x="2109898" y="3635812"/>
              <a:ext cx="502668" cy="69162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7" name="Line 26"/>
            <p:cNvSpPr>
              <a:spLocks noChangeShapeType="1"/>
            </p:cNvSpPr>
            <p:nvPr/>
          </p:nvSpPr>
          <p:spPr bwMode="auto">
            <a:xfrm>
              <a:off x="2577781" y="3814739"/>
              <a:ext cx="252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27314" y="4321621"/>
              <a:ext cx="3087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Coplanar Waveguide (</a:t>
              </a:r>
              <a:r>
                <a:rPr lang="en-US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CPW</a:t>
              </a: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18" name="Object 6"/>
            <p:cNvGraphicFramePr>
              <a:graphicFrameLocks noChangeAspect="1"/>
            </p:cNvGraphicFramePr>
            <p:nvPr/>
          </p:nvGraphicFramePr>
          <p:xfrm>
            <a:off x="3417888" y="3770313"/>
            <a:ext cx="206375" cy="284162"/>
          </p:xfrm>
          <a:graphic>
            <a:graphicData uri="http://schemas.openxmlformats.org/presentationml/2006/ole">
              <p:oleObj spid="_x0000_s64518" name="Equation" r:id="rId7" imgW="126720" imgH="177480" progId="Equation.DSMT4">
                <p:embed/>
              </p:oleObj>
            </a:graphicData>
          </a:graphic>
        </p:graphicFrame>
        <p:graphicFrame>
          <p:nvGraphicFramePr>
            <p:cNvPr id="64519" name="Object 7"/>
            <p:cNvGraphicFramePr>
              <a:graphicFrameLocks noChangeAspect="1"/>
            </p:cNvGraphicFramePr>
            <p:nvPr/>
          </p:nvGraphicFramePr>
          <p:xfrm>
            <a:off x="2608263" y="3836988"/>
            <a:ext cx="227012" cy="263525"/>
          </p:xfrm>
          <a:graphic>
            <a:graphicData uri="http://schemas.openxmlformats.org/presentationml/2006/ole">
              <p:oleObj spid="_x0000_s64519" name="Equation" r:id="rId8" imgW="139680" imgH="164880" progId="Equation.DSMT4">
                <p:embed/>
              </p:oleObj>
            </a:graphicData>
          </a:graphic>
        </p:graphicFrame>
        <p:graphicFrame>
          <p:nvGraphicFramePr>
            <p:cNvPr id="64520" name="Object 8"/>
            <p:cNvGraphicFramePr>
              <a:graphicFrameLocks noChangeAspect="1"/>
            </p:cNvGraphicFramePr>
            <p:nvPr/>
          </p:nvGraphicFramePr>
          <p:xfrm>
            <a:off x="1903413" y="3817938"/>
            <a:ext cx="227012" cy="263525"/>
          </p:xfrm>
          <a:graphic>
            <a:graphicData uri="http://schemas.openxmlformats.org/presentationml/2006/ole">
              <p:oleObj spid="_x0000_s64520" name="Equation" r:id="rId9" imgW="139680" imgH="164880" progId="Equation.DSMT4">
                <p:embed/>
              </p:oleObj>
            </a:graphicData>
          </a:graphic>
        </p:graphicFrame>
      </p:grpSp>
      <p:grpSp>
        <p:nvGrpSpPr>
          <p:cNvPr id="117" name="Group 116"/>
          <p:cNvGrpSpPr/>
          <p:nvPr/>
        </p:nvGrpSpPr>
        <p:grpSpPr>
          <a:xfrm>
            <a:off x="4659349" y="3101273"/>
            <a:ext cx="3270613" cy="1633223"/>
            <a:chOff x="4659349" y="3101273"/>
            <a:chExt cx="3270613" cy="1633223"/>
          </a:xfrm>
        </p:grpSpPr>
        <p:sp>
          <p:nvSpPr>
            <p:cNvPr id="125" name="Rectangle 88"/>
            <p:cNvSpPr>
              <a:spLocks noChangeArrowheads="1"/>
            </p:cNvSpPr>
            <p:nvPr/>
          </p:nvSpPr>
          <p:spPr bwMode="auto">
            <a:xfrm>
              <a:off x="4671677" y="3707470"/>
              <a:ext cx="3238500" cy="4726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6" name="Rectangle 89"/>
            <p:cNvSpPr>
              <a:spLocks noChangeArrowheads="1"/>
            </p:cNvSpPr>
            <p:nvPr/>
          </p:nvSpPr>
          <p:spPr bwMode="auto">
            <a:xfrm>
              <a:off x="4669965" y="3657589"/>
              <a:ext cx="1219187" cy="49563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 bwMode="auto">
            <a:xfrm rot="5400000">
              <a:off x="7139563" y="3932896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 Box 29"/>
            <p:cNvSpPr txBox="1">
              <a:spLocks noChangeArrowheads="1"/>
            </p:cNvSpPr>
            <p:nvPr/>
          </p:nvSpPr>
          <p:spPr bwMode="auto">
            <a:xfrm>
              <a:off x="6218807" y="3101273"/>
              <a:ext cx="338137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b="0" i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es-ES_tradnl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 Box 40"/>
            <p:cNvSpPr txBox="1">
              <a:spLocks noChangeArrowheads="1"/>
            </p:cNvSpPr>
            <p:nvPr/>
          </p:nvSpPr>
          <p:spPr bwMode="auto">
            <a:xfrm>
              <a:off x="5081252" y="3712233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Line 26"/>
            <p:cNvSpPr>
              <a:spLocks noChangeShapeType="1"/>
            </p:cNvSpPr>
            <p:nvPr/>
          </p:nvSpPr>
          <p:spPr bwMode="auto">
            <a:xfrm>
              <a:off x="6148276" y="3564370"/>
              <a:ext cx="448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89"/>
            <p:cNvSpPr>
              <a:spLocks noChangeArrowheads="1"/>
            </p:cNvSpPr>
            <p:nvPr/>
          </p:nvSpPr>
          <p:spPr bwMode="auto">
            <a:xfrm>
              <a:off x="6812558" y="3683201"/>
              <a:ext cx="1090466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3" name="Line 26"/>
            <p:cNvSpPr>
              <a:spLocks noChangeShapeType="1"/>
            </p:cNvSpPr>
            <p:nvPr/>
          </p:nvSpPr>
          <p:spPr bwMode="auto">
            <a:xfrm>
              <a:off x="5876133" y="3814739"/>
              <a:ext cx="252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89"/>
            <p:cNvSpPr>
              <a:spLocks noChangeArrowheads="1"/>
            </p:cNvSpPr>
            <p:nvPr/>
          </p:nvSpPr>
          <p:spPr bwMode="auto">
            <a:xfrm flipV="1">
              <a:off x="6115836" y="3657580"/>
              <a:ext cx="502668" cy="69162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6" name="Line 26"/>
            <p:cNvSpPr>
              <a:spLocks noChangeShapeType="1"/>
            </p:cNvSpPr>
            <p:nvPr/>
          </p:nvSpPr>
          <p:spPr bwMode="auto">
            <a:xfrm>
              <a:off x="6583719" y="3836507"/>
              <a:ext cx="252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87"/>
            <p:cNvSpPr>
              <a:spLocks noChangeArrowheads="1"/>
            </p:cNvSpPr>
            <p:nvPr/>
          </p:nvSpPr>
          <p:spPr bwMode="auto">
            <a:xfrm>
              <a:off x="4659349" y="4161048"/>
              <a:ext cx="3270613" cy="766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953006" y="4365164"/>
              <a:ext cx="267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Conductor-backed </a:t>
              </a:r>
              <a:r>
                <a:rPr lang="en-US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CPW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21" name="Object 9"/>
            <p:cNvGraphicFramePr>
              <a:graphicFrameLocks noChangeAspect="1"/>
            </p:cNvGraphicFramePr>
            <p:nvPr/>
          </p:nvGraphicFramePr>
          <p:xfrm>
            <a:off x="7446963" y="3808413"/>
            <a:ext cx="206375" cy="284162"/>
          </p:xfrm>
          <a:graphic>
            <a:graphicData uri="http://schemas.openxmlformats.org/presentationml/2006/ole">
              <p:oleObj spid="_x0000_s64521" name="Equation" r:id="rId10" imgW="126720" imgH="177480" progId="Equation.DSMT4">
                <p:embed/>
              </p:oleObj>
            </a:graphicData>
          </a:graphic>
        </p:graphicFrame>
        <p:graphicFrame>
          <p:nvGraphicFramePr>
            <p:cNvPr id="64522" name="Object 10"/>
            <p:cNvGraphicFramePr>
              <a:graphicFrameLocks noChangeAspect="1"/>
            </p:cNvGraphicFramePr>
            <p:nvPr/>
          </p:nvGraphicFramePr>
          <p:xfrm>
            <a:off x="6599238" y="3827463"/>
            <a:ext cx="227012" cy="263525"/>
          </p:xfrm>
          <a:graphic>
            <a:graphicData uri="http://schemas.openxmlformats.org/presentationml/2006/ole">
              <p:oleObj spid="_x0000_s64522" name="Equation" r:id="rId11" imgW="139680" imgH="164880" progId="Equation.DSMT4">
                <p:embed/>
              </p:oleObj>
            </a:graphicData>
          </a:graphic>
        </p:graphicFrame>
        <p:graphicFrame>
          <p:nvGraphicFramePr>
            <p:cNvPr id="64523" name="Object 11"/>
            <p:cNvGraphicFramePr>
              <a:graphicFrameLocks noChangeAspect="1"/>
            </p:cNvGraphicFramePr>
            <p:nvPr/>
          </p:nvGraphicFramePr>
          <p:xfrm>
            <a:off x="5894388" y="3836988"/>
            <a:ext cx="227012" cy="263525"/>
          </p:xfrm>
          <a:graphic>
            <a:graphicData uri="http://schemas.openxmlformats.org/presentationml/2006/ole">
              <p:oleObj spid="_x0000_s64523" name="Equation" r:id="rId12" imgW="139680" imgH="164880" progId="Equation.DSMT4">
                <p:embed/>
              </p:oleObj>
            </a:graphicData>
          </a:graphic>
        </p:graphicFrame>
      </p:grpSp>
      <p:grpSp>
        <p:nvGrpSpPr>
          <p:cNvPr id="121" name="Group 120"/>
          <p:cNvGrpSpPr/>
          <p:nvPr/>
        </p:nvGrpSpPr>
        <p:grpSpPr>
          <a:xfrm>
            <a:off x="664028" y="5048250"/>
            <a:ext cx="3240214" cy="1460621"/>
            <a:chOff x="664028" y="5048250"/>
            <a:chExt cx="3240214" cy="1460621"/>
          </a:xfrm>
        </p:grpSpPr>
        <p:sp>
          <p:nvSpPr>
            <p:cNvPr id="142" name="Rectangle 88"/>
            <p:cNvSpPr>
              <a:spLocks noChangeArrowheads="1"/>
            </p:cNvSpPr>
            <p:nvPr/>
          </p:nvSpPr>
          <p:spPr bwMode="auto">
            <a:xfrm>
              <a:off x="665742" y="5525396"/>
              <a:ext cx="3238500" cy="47262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3" name="Rectangle 89"/>
            <p:cNvSpPr>
              <a:spLocks noChangeArrowheads="1"/>
            </p:cNvSpPr>
            <p:nvPr/>
          </p:nvSpPr>
          <p:spPr bwMode="auto">
            <a:xfrm>
              <a:off x="664028" y="5479359"/>
              <a:ext cx="1502226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144" name="Straight Arrow Connector 143"/>
            <p:cNvCxnSpPr/>
            <p:nvPr/>
          </p:nvCxnSpPr>
          <p:spPr bwMode="auto">
            <a:xfrm rot="5400000">
              <a:off x="2948566" y="5750822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 Box 40"/>
            <p:cNvSpPr txBox="1">
              <a:spLocks noChangeArrowheads="1"/>
            </p:cNvSpPr>
            <p:nvPr/>
          </p:nvSpPr>
          <p:spPr bwMode="auto">
            <a:xfrm>
              <a:off x="1075317" y="5530159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Rectangle 89"/>
            <p:cNvSpPr>
              <a:spLocks noChangeArrowheads="1"/>
            </p:cNvSpPr>
            <p:nvPr/>
          </p:nvSpPr>
          <p:spPr bwMode="auto">
            <a:xfrm>
              <a:off x="2512701" y="5501127"/>
              <a:ext cx="1384383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8" name="Line 26"/>
            <p:cNvSpPr>
              <a:spLocks noChangeShapeType="1"/>
            </p:cNvSpPr>
            <p:nvPr/>
          </p:nvSpPr>
          <p:spPr bwMode="auto">
            <a:xfrm>
              <a:off x="2185887" y="5371411"/>
              <a:ext cx="350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861462" y="6139539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Slotline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24" name="Object 12"/>
            <p:cNvGraphicFramePr>
              <a:graphicFrameLocks noChangeAspect="1"/>
            </p:cNvGraphicFramePr>
            <p:nvPr/>
          </p:nvGraphicFramePr>
          <p:xfrm>
            <a:off x="3275013" y="5608638"/>
            <a:ext cx="206375" cy="284162"/>
          </p:xfrm>
          <a:graphic>
            <a:graphicData uri="http://schemas.openxmlformats.org/presentationml/2006/ole">
              <p:oleObj spid="_x0000_s64524" name="Equation" r:id="rId13" imgW="126720" imgH="177480" progId="Equation.DSMT4">
                <p:embed/>
              </p:oleObj>
            </a:graphicData>
          </a:graphic>
        </p:graphicFrame>
        <p:graphicFrame>
          <p:nvGraphicFramePr>
            <p:cNvPr id="64525" name="Object 13"/>
            <p:cNvGraphicFramePr>
              <a:graphicFrameLocks noChangeAspect="1"/>
            </p:cNvGraphicFramePr>
            <p:nvPr/>
          </p:nvGraphicFramePr>
          <p:xfrm>
            <a:off x="2293938" y="5048250"/>
            <a:ext cx="185737" cy="222250"/>
          </p:xfrm>
          <a:graphic>
            <a:graphicData uri="http://schemas.openxmlformats.org/presentationml/2006/ole">
              <p:oleObj spid="_x0000_s64525" name="Equation" r:id="rId14" imgW="114120" imgH="139680" progId="Equation.DSMT4">
                <p:embed/>
              </p:oleObj>
            </a:graphicData>
          </a:graphic>
        </p:graphicFrame>
      </p:grpSp>
      <p:grpSp>
        <p:nvGrpSpPr>
          <p:cNvPr id="122" name="Group 121"/>
          <p:cNvGrpSpPr/>
          <p:nvPr/>
        </p:nvGrpSpPr>
        <p:grpSpPr>
          <a:xfrm>
            <a:off x="4757320" y="5076825"/>
            <a:ext cx="3270613" cy="1497358"/>
            <a:chOff x="4757320" y="5076825"/>
            <a:chExt cx="3270613" cy="1497358"/>
          </a:xfrm>
        </p:grpSpPr>
        <p:sp>
          <p:nvSpPr>
            <p:cNvPr id="111" name="Rectangle 88"/>
            <p:cNvSpPr>
              <a:spLocks noChangeArrowheads="1"/>
            </p:cNvSpPr>
            <p:nvPr/>
          </p:nvSpPr>
          <p:spPr bwMode="auto">
            <a:xfrm>
              <a:off x="4769657" y="5547167"/>
              <a:ext cx="3238500" cy="47262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2" name="Rectangle 89"/>
            <p:cNvSpPr>
              <a:spLocks noChangeArrowheads="1"/>
            </p:cNvSpPr>
            <p:nvPr/>
          </p:nvSpPr>
          <p:spPr bwMode="auto">
            <a:xfrm>
              <a:off x="4767943" y="5501130"/>
              <a:ext cx="1502226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 rot="5400000">
              <a:off x="7052481" y="5782118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 Box 40"/>
            <p:cNvSpPr txBox="1">
              <a:spLocks noChangeArrowheads="1"/>
            </p:cNvSpPr>
            <p:nvPr/>
          </p:nvSpPr>
          <p:spPr bwMode="auto">
            <a:xfrm>
              <a:off x="5179232" y="5551930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Rectangle 89"/>
            <p:cNvSpPr>
              <a:spLocks noChangeArrowheads="1"/>
            </p:cNvSpPr>
            <p:nvPr/>
          </p:nvSpPr>
          <p:spPr bwMode="auto">
            <a:xfrm>
              <a:off x="6616616" y="5522898"/>
              <a:ext cx="1384383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9" name="Line 26"/>
            <p:cNvSpPr>
              <a:spLocks noChangeShapeType="1"/>
            </p:cNvSpPr>
            <p:nvPr/>
          </p:nvSpPr>
          <p:spPr bwMode="auto">
            <a:xfrm>
              <a:off x="6257144" y="5382296"/>
              <a:ext cx="350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87"/>
            <p:cNvSpPr>
              <a:spLocks noChangeArrowheads="1"/>
            </p:cNvSpPr>
            <p:nvPr/>
          </p:nvSpPr>
          <p:spPr bwMode="auto">
            <a:xfrm>
              <a:off x="4757320" y="6011618"/>
              <a:ext cx="3270613" cy="766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942116" y="6204851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Conductor-backed </a:t>
              </a:r>
              <a:r>
                <a:rPr lang="en-US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Slotline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26" name="Object 14"/>
            <p:cNvGraphicFramePr>
              <a:graphicFrameLocks noChangeAspect="1"/>
            </p:cNvGraphicFramePr>
            <p:nvPr/>
          </p:nvGraphicFramePr>
          <p:xfrm>
            <a:off x="7399338" y="5637213"/>
            <a:ext cx="206375" cy="284162"/>
          </p:xfrm>
          <a:graphic>
            <a:graphicData uri="http://schemas.openxmlformats.org/presentationml/2006/ole">
              <p:oleObj spid="_x0000_s64526" name="Equation" r:id="rId15" imgW="126720" imgH="177480" progId="Equation.DSMT4">
                <p:embed/>
              </p:oleObj>
            </a:graphicData>
          </a:graphic>
        </p:graphicFrame>
        <p:graphicFrame>
          <p:nvGraphicFramePr>
            <p:cNvPr id="64527" name="Object 15"/>
            <p:cNvGraphicFramePr>
              <a:graphicFrameLocks noChangeAspect="1"/>
            </p:cNvGraphicFramePr>
            <p:nvPr/>
          </p:nvGraphicFramePr>
          <p:xfrm>
            <a:off x="6361113" y="5076825"/>
            <a:ext cx="185737" cy="222250"/>
          </p:xfrm>
          <a:graphic>
            <a:graphicData uri="http://schemas.openxmlformats.org/presentationml/2006/ole">
              <p:oleObj spid="_x0000_s64527" name="Equation" r:id="rId16" imgW="114120" imgH="139680" progId="Equation.DSMT4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7088888" y="852824"/>
          <a:ext cx="1574800" cy="1077912"/>
        </p:xfrm>
        <a:graphic>
          <a:graphicData uri="http://schemas.openxmlformats.org/presentationml/2006/ole">
            <p:oleObj spid="_x0000_s57349" name="Equation" r:id="rId3" imgW="647640" imgH="444240" progId="Equation.DSMT4">
              <p:embed/>
            </p:oleObj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613400" y="3280752"/>
            <a:ext cx="2359025" cy="16004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frequency-dependent solution for microstrip transmission lines," E. J.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Denlinger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IEEE Trans. Microwave Theory and Techniques,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Vol. 19, pp. 30-39, Jan. 1971.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05599" y="5119140"/>
            <a:ext cx="210502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flux lines get more concentrated in the substrate region as the frequency increases.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25372" y="1176381"/>
            <a:ext cx="6192837" cy="5234901"/>
            <a:chOff x="163472" y="1439981"/>
            <a:chExt cx="6192837" cy="5234901"/>
          </a:xfrm>
        </p:grpSpPr>
        <p:sp>
          <p:nvSpPr>
            <p:cNvPr id="26" name="TextBox 25"/>
            <p:cNvSpPr txBox="1"/>
            <p:nvPr/>
          </p:nvSpPr>
          <p:spPr>
            <a:xfrm>
              <a:off x="3724275" y="6305550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Quasi-TEM region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472" y="1439981"/>
              <a:ext cx="6192837" cy="40719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3349625" y="3262313"/>
              <a:ext cx="221086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Frequency variation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>
                  <a:solidFill>
                    <a:srgbClr val="FF0033"/>
                  </a:solidFill>
                  <a:latin typeface="Arial" pitchFamily="34" charset="0"/>
                  <a:cs typeface="Arial" pitchFamily="34" charset="0"/>
                </a:rPr>
                <a:t>(dispersion)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593769" y="1567543"/>
              <a:ext cx="320633" cy="330133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-1050960" y="2873228"/>
              <a:ext cx="302820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Effective dielectric constant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44194" y="4104907"/>
              <a:ext cx="43938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7.0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4192" y="3629893"/>
              <a:ext cx="43938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8.0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44192" y="3166755"/>
              <a:ext cx="43938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9.0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6894" y="2679867"/>
              <a:ext cx="50668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10.0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6894" y="2169227"/>
              <a:ext cx="50668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11.0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831273" y="1733799"/>
              <a:ext cx="356260" cy="22563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76894" y="1706092"/>
              <a:ext cx="50668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12.0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558140" y="4785756"/>
              <a:ext cx="5522026" cy="64126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7527" y="4868884"/>
              <a:ext cx="4827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Parameters: 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</a:t>
              </a:r>
              <a:r>
                <a:rPr kumimoji="0" lang="en-US" sz="18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r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 = 11.7, 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w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/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 = 0.96, 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 = 0.317 cm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59431" y="4488874"/>
              <a:ext cx="1954381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Frequency (GHz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1647825" y="3876676"/>
              <a:ext cx="2105025" cy="24288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2914650" y="2933700"/>
              <a:ext cx="447675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 rot="19429293">
              <a:off x="1076325" y="3676649"/>
              <a:ext cx="847725" cy="200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7350" name="Object 6"/>
            <p:cNvGraphicFramePr>
              <a:graphicFrameLocks noChangeAspect="1"/>
            </p:cNvGraphicFramePr>
            <p:nvPr/>
          </p:nvGraphicFramePr>
          <p:xfrm>
            <a:off x="2022475" y="2173288"/>
            <a:ext cx="339725" cy="461962"/>
          </p:xfrm>
          <a:graphic>
            <a:graphicData uri="http://schemas.openxmlformats.org/presentationml/2006/ole">
              <p:oleObj spid="_x0000_s57350" name="Equation" r:id="rId5" imgW="139680" imgH="190440" progId="Equation.DSMT4">
                <p:embed/>
              </p:oleObj>
            </a:graphicData>
          </a:graphic>
        </p:graphicFrame>
        <p:sp>
          <p:nvSpPr>
            <p:cNvPr id="102" name="Rectangle 101"/>
            <p:cNvSpPr/>
            <p:nvPr/>
          </p:nvSpPr>
          <p:spPr>
            <a:xfrm>
              <a:off x="1228725" y="2000250"/>
              <a:ext cx="933450" cy="20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V="1">
              <a:off x="2362200" y="2047875"/>
              <a:ext cx="323850" cy="2762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209675" y="1990725"/>
              <a:ext cx="46577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03762" y="5657678"/>
            <a:ext cx="25888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phase velocity is a function of frequency, which causes pulse distortion.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7136204" y="2081397"/>
          <a:ext cx="1450975" cy="1016000"/>
        </p:xfrm>
        <a:graphic>
          <a:graphicData uri="http://schemas.openxmlformats.org/presentationml/2006/ole">
            <p:oleObj spid="_x0000_s57351" name="Equation" r:id="rId6" imgW="59688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8599" y="990600"/>
            <a:ext cx="63722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More accurate formulas for </a:t>
            </a:r>
            <a:r>
              <a:rPr lang="en-US" sz="2000" b="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conductor attenuation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2116138" y="1698625"/>
          <a:ext cx="5065712" cy="739775"/>
        </p:xfrm>
        <a:graphic>
          <a:graphicData uri="http://schemas.openxmlformats.org/presentationml/2006/ole">
            <p:oleObj spid="_x0000_s41990" name="Equation" r:id="rId3" imgW="3657600" imgH="533160" progId="Equation.DSMT4">
              <p:embed/>
            </p:oleObj>
          </a:graphicData>
        </a:graphic>
      </p:graphicFrame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534988" y="1771649"/>
          <a:ext cx="1179512" cy="603221"/>
        </p:xfrm>
        <a:graphic>
          <a:graphicData uri="http://schemas.openxmlformats.org/presentationml/2006/ole">
            <p:oleObj spid="_x0000_s41992" name="Equation" r:id="rId4" imgW="761760" imgH="393480" progId="Equation.DSMT4">
              <p:embed/>
            </p:oleObj>
          </a:graphicData>
        </a:graphic>
      </p:graphicFrame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1574800" y="3200400"/>
          <a:ext cx="7234238" cy="1019175"/>
        </p:xfrm>
        <a:graphic>
          <a:graphicData uri="http://schemas.openxmlformats.org/presentationml/2006/ole">
            <p:oleObj spid="_x0000_s41994" name="Equation" r:id="rId5" imgW="5613120" imgH="787320" progId="Equation.DSMT4">
              <p:embed/>
            </p:oleObj>
          </a:graphicData>
        </a:graphic>
      </p:graphicFrame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609600" y="3429000"/>
          <a:ext cx="685800" cy="654050"/>
        </p:xfrm>
        <a:graphic>
          <a:graphicData uri="http://schemas.openxmlformats.org/presentationml/2006/ole">
            <p:oleObj spid="_x0000_s41996" name="Equation" r:id="rId6" imgW="406080" imgH="393480" progId="Equation.DSMT4">
              <p:embed/>
            </p:oleObj>
          </a:graphicData>
        </a:graphic>
      </p:graphicFrame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5699125" y="4876800"/>
          <a:ext cx="2020888" cy="592138"/>
        </p:xfrm>
        <a:graphic>
          <a:graphicData uri="http://schemas.openxmlformats.org/presentationml/2006/ole">
            <p:oleObj spid="_x0000_s41998" name="Equation" r:id="rId7" imgW="1562040" imgH="457200" progId="Equation.DSMT4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72886" y="4463143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This is the number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2.71828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multiplying the term in parenthesis.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222171" y="3853544"/>
            <a:ext cx="435429" cy="5878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328738" y="5314950"/>
            <a:ext cx="3648245" cy="1039813"/>
            <a:chOff x="2347913" y="5391150"/>
            <a:chExt cx="3648245" cy="1039813"/>
          </a:xfrm>
        </p:grpSpPr>
        <p:sp>
          <p:nvSpPr>
            <p:cNvPr id="37" name="Rectangle 87"/>
            <p:cNvSpPr>
              <a:spLocks noChangeArrowheads="1"/>
            </p:cNvSpPr>
            <p:nvPr/>
          </p:nvSpPr>
          <p:spPr bwMode="auto">
            <a:xfrm>
              <a:off x="2347913" y="6354763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8" name="Rectangle 88"/>
            <p:cNvSpPr>
              <a:spLocks noChangeArrowheads="1"/>
            </p:cNvSpPr>
            <p:nvPr/>
          </p:nvSpPr>
          <p:spPr bwMode="auto">
            <a:xfrm>
              <a:off x="2360613" y="5910263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Rectangle 89"/>
            <p:cNvSpPr>
              <a:spLocks noChangeArrowheads="1"/>
            </p:cNvSpPr>
            <p:nvPr/>
          </p:nvSpPr>
          <p:spPr bwMode="auto">
            <a:xfrm>
              <a:off x="3402013" y="5805488"/>
              <a:ext cx="1117600" cy="10477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rot="5400000">
              <a:off x="5481637" y="6145213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4584700" y="581342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4551363" y="590867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V="1">
              <a:off x="4900613" y="588168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4900613" y="5445125"/>
              <a:ext cx="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>
              <a:off x="3455988" y="5680075"/>
              <a:ext cx="1036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" name="Object 10"/>
            <p:cNvGraphicFramePr>
              <a:graphicFrameLocks noChangeAspect="1"/>
            </p:cNvGraphicFramePr>
            <p:nvPr/>
          </p:nvGraphicFramePr>
          <p:xfrm>
            <a:off x="5789614" y="6000749"/>
            <a:ext cx="206544" cy="284163"/>
          </p:xfrm>
          <a:graphic>
            <a:graphicData uri="http://schemas.openxmlformats.org/presentationml/2006/ole">
              <p:oleObj spid="_x0000_s41999" name="Equation" r:id="rId8" imgW="126720" imgH="177480" progId="Equation.DSMT4">
                <p:embed/>
              </p:oleObj>
            </a:graphicData>
          </a:graphic>
        </p:graphicFrame>
        <p:graphicFrame>
          <p:nvGraphicFramePr>
            <p:cNvPr id="47" name="Object 11"/>
            <p:cNvGraphicFramePr>
              <a:graphicFrameLocks noChangeAspect="1"/>
            </p:cNvGraphicFramePr>
            <p:nvPr/>
          </p:nvGraphicFramePr>
          <p:xfrm>
            <a:off x="5019675" y="5410200"/>
            <a:ext cx="144463" cy="244475"/>
          </p:xfrm>
          <a:graphic>
            <a:graphicData uri="http://schemas.openxmlformats.org/presentationml/2006/ole">
              <p:oleObj spid="_x0000_s42000" name="Equation" r:id="rId9" imgW="88560" imgH="152280" progId="Equation.DSMT4">
                <p:embed/>
              </p:oleObj>
            </a:graphicData>
          </a:graphic>
        </p:graphicFrame>
        <p:graphicFrame>
          <p:nvGraphicFramePr>
            <p:cNvPr id="48" name="Object 12"/>
            <p:cNvGraphicFramePr>
              <a:graphicFrameLocks noChangeAspect="1"/>
            </p:cNvGraphicFramePr>
            <p:nvPr/>
          </p:nvGraphicFramePr>
          <p:xfrm>
            <a:off x="3854450" y="5391150"/>
            <a:ext cx="247650" cy="223838"/>
          </p:xfrm>
          <a:graphic>
            <a:graphicData uri="http://schemas.openxmlformats.org/presentationml/2006/ole">
              <p:oleObj spid="_x0000_s42001" name="Equation" r:id="rId10" imgW="152280" imgH="139680" progId="Equation.DSMT4">
                <p:embed/>
              </p:oleObj>
            </a:graphicData>
          </a:graphic>
        </p:graphicFrame>
        <p:graphicFrame>
          <p:nvGraphicFramePr>
            <p:cNvPr id="49" name="Object 13"/>
            <p:cNvGraphicFramePr>
              <a:graphicFrameLocks noChangeAspect="1"/>
            </p:cNvGraphicFramePr>
            <p:nvPr/>
          </p:nvGraphicFramePr>
          <p:xfrm>
            <a:off x="2825750" y="5929313"/>
            <a:ext cx="268288" cy="366712"/>
          </p:xfrm>
          <a:graphic>
            <a:graphicData uri="http://schemas.openxmlformats.org/presentationml/2006/ole">
              <p:oleObj spid="_x0000_s42002" name="Equation" r:id="rId11" imgW="16488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33575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8599" y="985503"/>
            <a:ext cx="8725396" cy="184665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Note about conductor attenuation:</a:t>
            </a:r>
          </a:p>
          <a:p>
            <a:endParaRPr lang="en-US" sz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It is necessary to assume a nonzero conductor thickness in order to accurately calculate the conductor attenuation. </a:t>
            </a:r>
          </a:p>
          <a:p>
            <a:endParaRPr lang="en-US" sz="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perturbational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method predicts an infinite attenuation if a zero thickness is assumed.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1665088" y="3051123"/>
          <a:ext cx="3673475" cy="879475"/>
        </p:xfrm>
        <a:graphic>
          <a:graphicData uri="http://schemas.openxmlformats.org/presentationml/2006/ole">
            <p:oleObj spid="_x0000_s58376" name="Equation" r:id="rId3" imgW="1752480" imgH="41904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819776" y="4781386"/>
            <a:ext cx="2781299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Practical note: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 standard metal thickness for PCBs is 0.7 [mils] (17.5 [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m]), called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“half-ounce copper”.</a:t>
            </a:r>
          </a:p>
          <a:p>
            <a:pPr algn="ctr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 mil = 0.001 inch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378" name="Object 2"/>
          <p:cNvGraphicFramePr>
            <a:graphicFrameLocks noChangeAspect="1"/>
          </p:cNvGraphicFramePr>
          <p:nvPr/>
        </p:nvGraphicFramePr>
        <p:xfrm>
          <a:off x="6947930" y="2752848"/>
          <a:ext cx="993077" cy="653000"/>
        </p:xfrm>
        <a:graphic>
          <a:graphicData uri="http://schemas.openxmlformats.org/presentationml/2006/ole">
            <p:oleObj spid="_x0000_s58378" name="Equation" r:id="rId4" imgW="1295280" imgH="812520" progId="Equation.DSMT4">
              <p:embed/>
            </p:oleObj>
          </a:graphicData>
        </a:graphic>
      </p:graphicFrame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6456547" y="3464707"/>
          <a:ext cx="2234258" cy="774783"/>
        </p:xfrm>
        <a:graphic>
          <a:graphicData uri="http://schemas.openxmlformats.org/presentationml/2006/ole">
            <p:oleObj spid="_x0000_s58379" name="Equation" r:id="rId5" imgW="1574640" imgH="545760" progId="Equation.DSMT4">
              <p:embed/>
            </p:oleObj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1662113" y="4469592"/>
            <a:ext cx="3648245" cy="1942321"/>
            <a:chOff x="1662113" y="4469592"/>
            <a:chExt cx="3648245" cy="1942321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733187" y="5383991"/>
              <a:ext cx="41054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733192" y="5234701"/>
              <a:ext cx="0" cy="2799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2742517" y="4469592"/>
              <a:ext cx="1108010" cy="539621"/>
            </a:xfrm>
            <a:custGeom>
              <a:avLst/>
              <a:gdLst>
                <a:gd name="connsiteX0" fmla="*/ 4665 w 1007706"/>
                <a:gd name="connsiteY0" fmla="*/ 0 h 534955"/>
                <a:gd name="connsiteX1" fmla="*/ 51318 w 1007706"/>
                <a:gd name="connsiteY1" fmla="*/ 298580 h 534955"/>
                <a:gd name="connsiteX2" fmla="*/ 312575 w 1007706"/>
                <a:gd name="connsiteY2" fmla="*/ 494522 h 534955"/>
                <a:gd name="connsiteX3" fmla="*/ 527179 w 1007706"/>
                <a:gd name="connsiteY3" fmla="*/ 531845 h 534955"/>
                <a:gd name="connsiteX4" fmla="*/ 769775 w 1007706"/>
                <a:gd name="connsiteY4" fmla="*/ 513184 h 534955"/>
                <a:gd name="connsiteX5" fmla="*/ 909734 w 1007706"/>
                <a:gd name="connsiteY5" fmla="*/ 410547 h 534955"/>
                <a:gd name="connsiteX6" fmla="*/ 993710 w 1007706"/>
                <a:gd name="connsiteY6" fmla="*/ 177282 h 534955"/>
                <a:gd name="connsiteX7" fmla="*/ 993710 w 1007706"/>
                <a:gd name="connsiteY7" fmla="*/ 18661 h 534955"/>
                <a:gd name="connsiteX0" fmla="*/ 2333 w 1005374"/>
                <a:gd name="connsiteY0" fmla="*/ 0 h 552060"/>
                <a:gd name="connsiteX1" fmla="*/ 48986 w 1005374"/>
                <a:gd name="connsiteY1" fmla="*/ 298580 h 552060"/>
                <a:gd name="connsiteX2" fmla="*/ 272920 w 1005374"/>
                <a:gd name="connsiteY2" fmla="*/ 513183 h 552060"/>
                <a:gd name="connsiteX3" fmla="*/ 524847 w 1005374"/>
                <a:gd name="connsiteY3" fmla="*/ 531845 h 552060"/>
                <a:gd name="connsiteX4" fmla="*/ 767443 w 1005374"/>
                <a:gd name="connsiteY4" fmla="*/ 513184 h 552060"/>
                <a:gd name="connsiteX5" fmla="*/ 907402 w 1005374"/>
                <a:gd name="connsiteY5" fmla="*/ 410547 h 552060"/>
                <a:gd name="connsiteX6" fmla="*/ 991378 w 1005374"/>
                <a:gd name="connsiteY6" fmla="*/ 177282 h 552060"/>
                <a:gd name="connsiteX7" fmla="*/ 991378 w 1005374"/>
                <a:gd name="connsiteY7" fmla="*/ 18661 h 552060"/>
                <a:gd name="connsiteX0" fmla="*/ 2333 w 1035698"/>
                <a:gd name="connsiteY0" fmla="*/ 0 h 552060"/>
                <a:gd name="connsiteX1" fmla="*/ 48986 w 1035698"/>
                <a:gd name="connsiteY1" fmla="*/ 298580 h 552060"/>
                <a:gd name="connsiteX2" fmla="*/ 272920 w 1035698"/>
                <a:gd name="connsiteY2" fmla="*/ 513183 h 552060"/>
                <a:gd name="connsiteX3" fmla="*/ 524847 w 1035698"/>
                <a:gd name="connsiteY3" fmla="*/ 531845 h 552060"/>
                <a:gd name="connsiteX4" fmla="*/ 767443 w 1035698"/>
                <a:gd name="connsiteY4" fmla="*/ 513184 h 552060"/>
                <a:gd name="connsiteX5" fmla="*/ 907402 w 1035698"/>
                <a:gd name="connsiteY5" fmla="*/ 410547 h 552060"/>
                <a:gd name="connsiteX6" fmla="*/ 991378 w 1035698"/>
                <a:gd name="connsiteY6" fmla="*/ 177282 h 552060"/>
                <a:gd name="connsiteX7" fmla="*/ 1028700 w 1035698"/>
                <a:gd name="connsiteY7" fmla="*/ 18661 h 552060"/>
                <a:gd name="connsiteX0" fmla="*/ 2333 w 1039586"/>
                <a:gd name="connsiteY0" fmla="*/ 0 h 552060"/>
                <a:gd name="connsiteX1" fmla="*/ 48986 w 1039586"/>
                <a:gd name="connsiteY1" fmla="*/ 298580 h 552060"/>
                <a:gd name="connsiteX2" fmla="*/ 272920 w 1039586"/>
                <a:gd name="connsiteY2" fmla="*/ 513183 h 552060"/>
                <a:gd name="connsiteX3" fmla="*/ 524847 w 1039586"/>
                <a:gd name="connsiteY3" fmla="*/ 531845 h 552060"/>
                <a:gd name="connsiteX4" fmla="*/ 767443 w 1039586"/>
                <a:gd name="connsiteY4" fmla="*/ 513184 h 552060"/>
                <a:gd name="connsiteX5" fmla="*/ 907402 w 1039586"/>
                <a:gd name="connsiteY5" fmla="*/ 410547 h 552060"/>
                <a:gd name="connsiteX6" fmla="*/ 1019370 w 1039586"/>
                <a:gd name="connsiteY6" fmla="*/ 195943 h 552060"/>
                <a:gd name="connsiteX7" fmla="*/ 1028700 w 1039586"/>
                <a:gd name="connsiteY7" fmla="*/ 18661 h 552060"/>
                <a:gd name="connsiteX0" fmla="*/ 2333 w 1039586"/>
                <a:gd name="connsiteY0" fmla="*/ 0 h 552060"/>
                <a:gd name="connsiteX1" fmla="*/ 48986 w 1039586"/>
                <a:gd name="connsiteY1" fmla="*/ 298580 h 552060"/>
                <a:gd name="connsiteX2" fmla="*/ 272920 w 1039586"/>
                <a:gd name="connsiteY2" fmla="*/ 513183 h 552060"/>
                <a:gd name="connsiteX3" fmla="*/ 524847 w 1039586"/>
                <a:gd name="connsiteY3" fmla="*/ 531845 h 552060"/>
                <a:gd name="connsiteX4" fmla="*/ 776773 w 1039586"/>
                <a:gd name="connsiteY4" fmla="*/ 513184 h 552060"/>
                <a:gd name="connsiteX5" fmla="*/ 907402 w 1039586"/>
                <a:gd name="connsiteY5" fmla="*/ 410547 h 552060"/>
                <a:gd name="connsiteX6" fmla="*/ 1019370 w 1039586"/>
                <a:gd name="connsiteY6" fmla="*/ 195943 h 552060"/>
                <a:gd name="connsiteX7" fmla="*/ 1028700 w 1039586"/>
                <a:gd name="connsiteY7" fmla="*/ 18661 h 552060"/>
                <a:gd name="connsiteX0" fmla="*/ 2333 w 1063690"/>
                <a:gd name="connsiteY0" fmla="*/ 0 h 552060"/>
                <a:gd name="connsiteX1" fmla="*/ 48986 w 1063690"/>
                <a:gd name="connsiteY1" fmla="*/ 298580 h 552060"/>
                <a:gd name="connsiteX2" fmla="*/ 272920 w 1063690"/>
                <a:gd name="connsiteY2" fmla="*/ 513183 h 552060"/>
                <a:gd name="connsiteX3" fmla="*/ 524847 w 1063690"/>
                <a:gd name="connsiteY3" fmla="*/ 531845 h 552060"/>
                <a:gd name="connsiteX4" fmla="*/ 776773 w 1063690"/>
                <a:gd name="connsiteY4" fmla="*/ 513184 h 552060"/>
                <a:gd name="connsiteX5" fmla="*/ 907402 w 1063690"/>
                <a:gd name="connsiteY5" fmla="*/ 410547 h 552060"/>
                <a:gd name="connsiteX6" fmla="*/ 1019370 w 1063690"/>
                <a:gd name="connsiteY6" fmla="*/ 195943 h 552060"/>
                <a:gd name="connsiteX7" fmla="*/ 1056692 w 1063690"/>
                <a:gd name="connsiteY7" fmla="*/ 0 h 552060"/>
                <a:gd name="connsiteX0" fmla="*/ 2333 w 1063690"/>
                <a:gd name="connsiteY0" fmla="*/ 0 h 552060"/>
                <a:gd name="connsiteX1" fmla="*/ 48986 w 1063690"/>
                <a:gd name="connsiteY1" fmla="*/ 298580 h 552060"/>
                <a:gd name="connsiteX2" fmla="*/ 272920 w 1063690"/>
                <a:gd name="connsiteY2" fmla="*/ 513183 h 552060"/>
                <a:gd name="connsiteX3" fmla="*/ 524847 w 1063690"/>
                <a:gd name="connsiteY3" fmla="*/ 531845 h 552060"/>
                <a:gd name="connsiteX4" fmla="*/ 776773 w 1063690"/>
                <a:gd name="connsiteY4" fmla="*/ 513184 h 552060"/>
                <a:gd name="connsiteX5" fmla="*/ 935394 w 1063690"/>
                <a:gd name="connsiteY5" fmla="*/ 373225 h 552060"/>
                <a:gd name="connsiteX6" fmla="*/ 1019370 w 1063690"/>
                <a:gd name="connsiteY6" fmla="*/ 195943 h 552060"/>
                <a:gd name="connsiteX7" fmla="*/ 1056692 w 1063690"/>
                <a:gd name="connsiteY7" fmla="*/ 0 h 552060"/>
                <a:gd name="connsiteX0" fmla="*/ 2333 w 1063690"/>
                <a:gd name="connsiteY0" fmla="*/ 0 h 552060"/>
                <a:gd name="connsiteX1" fmla="*/ 76978 w 1063690"/>
                <a:gd name="connsiteY1" fmla="*/ 298580 h 552060"/>
                <a:gd name="connsiteX2" fmla="*/ 272920 w 1063690"/>
                <a:gd name="connsiteY2" fmla="*/ 513183 h 552060"/>
                <a:gd name="connsiteX3" fmla="*/ 524847 w 1063690"/>
                <a:gd name="connsiteY3" fmla="*/ 531845 h 552060"/>
                <a:gd name="connsiteX4" fmla="*/ 776773 w 1063690"/>
                <a:gd name="connsiteY4" fmla="*/ 513184 h 552060"/>
                <a:gd name="connsiteX5" fmla="*/ 935394 w 1063690"/>
                <a:gd name="connsiteY5" fmla="*/ 373225 h 552060"/>
                <a:gd name="connsiteX6" fmla="*/ 1019370 w 1063690"/>
                <a:gd name="connsiteY6" fmla="*/ 195943 h 552060"/>
                <a:gd name="connsiteX7" fmla="*/ 1056692 w 1063690"/>
                <a:gd name="connsiteY7" fmla="*/ 0 h 552060"/>
                <a:gd name="connsiteX0" fmla="*/ 2333 w 1063690"/>
                <a:gd name="connsiteY0" fmla="*/ 0 h 552060"/>
                <a:gd name="connsiteX1" fmla="*/ 76978 w 1063690"/>
                <a:gd name="connsiteY1" fmla="*/ 298580 h 552060"/>
                <a:gd name="connsiteX2" fmla="*/ 272920 w 1063690"/>
                <a:gd name="connsiteY2" fmla="*/ 513183 h 552060"/>
                <a:gd name="connsiteX3" fmla="*/ 524847 w 1063690"/>
                <a:gd name="connsiteY3" fmla="*/ 531845 h 552060"/>
                <a:gd name="connsiteX4" fmla="*/ 795434 w 1063690"/>
                <a:gd name="connsiteY4" fmla="*/ 513184 h 552060"/>
                <a:gd name="connsiteX5" fmla="*/ 935394 w 1063690"/>
                <a:gd name="connsiteY5" fmla="*/ 373225 h 552060"/>
                <a:gd name="connsiteX6" fmla="*/ 1019370 w 1063690"/>
                <a:gd name="connsiteY6" fmla="*/ 195943 h 552060"/>
                <a:gd name="connsiteX7" fmla="*/ 1056692 w 1063690"/>
                <a:gd name="connsiteY7" fmla="*/ 0 h 552060"/>
                <a:gd name="connsiteX0" fmla="*/ 17106 w 1078463"/>
                <a:gd name="connsiteY0" fmla="*/ 0 h 575387"/>
                <a:gd name="connsiteX1" fmla="*/ 45098 w 1078463"/>
                <a:gd name="connsiteY1" fmla="*/ 158621 h 575387"/>
                <a:gd name="connsiteX2" fmla="*/ 287693 w 1078463"/>
                <a:gd name="connsiteY2" fmla="*/ 513183 h 575387"/>
                <a:gd name="connsiteX3" fmla="*/ 539620 w 1078463"/>
                <a:gd name="connsiteY3" fmla="*/ 531845 h 575387"/>
                <a:gd name="connsiteX4" fmla="*/ 810207 w 1078463"/>
                <a:gd name="connsiteY4" fmla="*/ 513184 h 575387"/>
                <a:gd name="connsiteX5" fmla="*/ 950167 w 1078463"/>
                <a:gd name="connsiteY5" fmla="*/ 373225 h 575387"/>
                <a:gd name="connsiteX6" fmla="*/ 1034143 w 1078463"/>
                <a:gd name="connsiteY6" fmla="*/ 195943 h 575387"/>
                <a:gd name="connsiteX7" fmla="*/ 1071465 w 1078463"/>
                <a:gd name="connsiteY7" fmla="*/ 0 h 575387"/>
                <a:gd name="connsiteX0" fmla="*/ 17106 w 1078463"/>
                <a:gd name="connsiteY0" fmla="*/ 0 h 539621"/>
                <a:gd name="connsiteX1" fmla="*/ 45098 w 1078463"/>
                <a:gd name="connsiteY1" fmla="*/ 158621 h 539621"/>
                <a:gd name="connsiteX2" fmla="*/ 157066 w 1078463"/>
                <a:gd name="connsiteY2" fmla="*/ 373223 h 539621"/>
                <a:gd name="connsiteX3" fmla="*/ 287693 w 1078463"/>
                <a:gd name="connsiteY3" fmla="*/ 513183 h 539621"/>
                <a:gd name="connsiteX4" fmla="*/ 539620 w 1078463"/>
                <a:gd name="connsiteY4" fmla="*/ 531845 h 539621"/>
                <a:gd name="connsiteX5" fmla="*/ 810207 w 1078463"/>
                <a:gd name="connsiteY5" fmla="*/ 513184 h 539621"/>
                <a:gd name="connsiteX6" fmla="*/ 950167 w 1078463"/>
                <a:gd name="connsiteY6" fmla="*/ 373225 h 539621"/>
                <a:gd name="connsiteX7" fmla="*/ 1034143 w 1078463"/>
                <a:gd name="connsiteY7" fmla="*/ 195943 h 539621"/>
                <a:gd name="connsiteX8" fmla="*/ 1071465 w 1078463"/>
                <a:gd name="connsiteY8" fmla="*/ 0 h 539621"/>
                <a:gd name="connsiteX0" fmla="*/ 7775 w 1069132"/>
                <a:gd name="connsiteY0" fmla="*/ 0 h 539621"/>
                <a:gd name="connsiteX1" fmla="*/ 45098 w 1069132"/>
                <a:gd name="connsiteY1" fmla="*/ 205274 h 539621"/>
                <a:gd name="connsiteX2" fmla="*/ 147735 w 1069132"/>
                <a:gd name="connsiteY2" fmla="*/ 373223 h 539621"/>
                <a:gd name="connsiteX3" fmla="*/ 278362 w 1069132"/>
                <a:gd name="connsiteY3" fmla="*/ 513183 h 539621"/>
                <a:gd name="connsiteX4" fmla="*/ 530289 w 1069132"/>
                <a:gd name="connsiteY4" fmla="*/ 531845 h 539621"/>
                <a:gd name="connsiteX5" fmla="*/ 800876 w 1069132"/>
                <a:gd name="connsiteY5" fmla="*/ 513184 h 539621"/>
                <a:gd name="connsiteX6" fmla="*/ 940836 w 1069132"/>
                <a:gd name="connsiteY6" fmla="*/ 373225 h 539621"/>
                <a:gd name="connsiteX7" fmla="*/ 1024812 w 1069132"/>
                <a:gd name="connsiteY7" fmla="*/ 195943 h 539621"/>
                <a:gd name="connsiteX8" fmla="*/ 1062134 w 1069132"/>
                <a:gd name="connsiteY8" fmla="*/ 0 h 539621"/>
                <a:gd name="connsiteX0" fmla="*/ 2333 w 1110343"/>
                <a:gd name="connsiteY0" fmla="*/ 9331 h 539621"/>
                <a:gd name="connsiteX1" fmla="*/ 86309 w 1110343"/>
                <a:gd name="connsiteY1" fmla="*/ 205274 h 539621"/>
                <a:gd name="connsiteX2" fmla="*/ 188946 w 1110343"/>
                <a:gd name="connsiteY2" fmla="*/ 373223 h 539621"/>
                <a:gd name="connsiteX3" fmla="*/ 319573 w 1110343"/>
                <a:gd name="connsiteY3" fmla="*/ 513183 h 539621"/>
                <a:gd name="connsiteX4" fmla="*/ 571500 w 1110343"/>
                <a:gd name="connsiteY4" fmla="*/ 531845 h 539621"/>
                <a:gd name="connsiteX5" fmla="*/ 842087 w 1110343"/>
                <a:gd name="connsiteY5" fmla="*/ 513184 h 539621"/>
                <a:gd name="connsiteX6" fmla="*/ 982047 w 1110343"/>
                <a:gd name="connsiteY6" fmla="*/ 373225 h 539621"/>
                <a:gd name="connsiteX7" fmla="*/ 1066023 w 1110343"/>
                <a:gd name="connsiteY7" fmla="*/ 195943 h 539621"/>
                <a:gd name="connsiteX8" fmla="*/ 1103345 w 1110343"/>
                <a:gd name="connsiteY8" fmla="*/ 0 h 539621"/>
                <a:gd name="connsiteX0" fmla="*/ 4664 w 1112674"/>
                <a:gd name="connsiteY0" fmla="*/ 32658 h 562948"/>
                <a:gd name="connsiteX1" fmla="*/ 13996 w 1112674"/>
                <a:gd name="connsiteY1" fmla="*/ 32657 h 562948"/>
                <a:gd name="connsiteX2" fmla="*/ 88640 w 1112674"/>
                <a:gd name="connsiteY2" fmla="*/ 228601 h 562948"/>
                <a:gd name="connsiteX3" fmla="*/ 191277 w 1112674"/>
                <a:gd name="connsiteY3" fmla="*/ 396550 h 562948"/>
                <a:gd name="connsiteX4" fmla="*/ 321904 w 1112674"/>
                <a:gd name="connsiteY4" fmla="*/ 536510 h 562948"/>
                <a:gd name="connsiteX5" fmla="*/ 573831 w 1112674"/>
                <a:gd name="connsiteY5" fmla="*/ 555172 h 562948"/>
                <a:gd name="connsiteX6" fmla="*/ 844418 w 1112674"/>
                <a:gd name="connsiteY6" fmla="*/ 536511 h 562948"/>
                <a:gd name="connsiteX7" fmla="*/ 984378 w 1112674"/>
                <a:gd name="connsiteY7" fmla="*/ 396552 h 562948"/>
                <a:gd name="connsiteX8" fmla="*/ 1068354 w 1112674"/>
                <a:gd name="connsiteY8" fmla="*/ 219270 h 562948"/>
                <a:gd name="connsiteX9" fmla="*/ 1105676 w 1112674"/>
                <a:gd name="connsiteY9" fmla="*/ 23327 h 562948"/>
                <a:gd name="connsiteX0" fmla="*/ 4664 w 1112674"/>
                <a:gd name="connsiteY0" fmla="*/ 32658 h 562948"/>
                <a:gd name="connsiteX1" fmla="*/ 13996 w 1112674"/>
                <a:gd name="connsiteY1" fmla="*/ 32657 h 562948"/>
                <a:gd name="connsiteX2" fmla="*/ 88640 w 1112674"/>
                <a:gd name="connsiteY2" fmla="*/ 228601 h 562948"/>
                <a:gd name="connsiteX3" fmla="*/ 172615 w 1112674"/>
                <a:gd name="connsiteY3" fmla="*/ 433872 h 562948"/>
                <a:gd name="connsiteX4" fmla="*/ 321904 w 1112674"/>
                <a:gd name="connsiteY4" fmla="*/ 536510 h 562948"/>
                <a:gd name="connsiteX5" fmla="*/ 573831 w 1112674"/>
                <a:gd name="connsiteY5" fmla="*/ 555172 h 562948"/>
                <a:gd name="connsiteX6" fmla="*/ 844418 w 1112674"/>
                <a:gd name="connsiteY6" fmla="*/ 536511 h 562948"/>
                <a:gd name="connsiteX7" fmla="*/ 984378 w 1112674"/>
                <a:gd name="connsiteY7" fmla="*/ 396552 h 562948"/>
                <a:gd name="connsiteX8" fmla="*/ 1068354 w 1112674"/>
                <a:gd name="connsiteY8" fmla="*/ 219270 h 562948"/>
                <a:gd name="connsiteX9" fmla="*/ 1105676 w 1112674"/>
                <a:gd name="connsiteY9" fmla="*/ 23327 h 562948"/>
                <a:gd name="connsiteX0" fmla="*/ 3110 w 1111120"/>
                <a:gd name="connsiteY0" fmla="*/ 32658 h 562948"/>
                <a:gd name="connsiteX1" fmla="*/ 40434 w 1111120"/>
                <a:gd name="connsiteY1" fmla="*/ 32657 h 562948"/>
                <a:gd name="connsiteX2" fmla="*/ 87086 w 1111120"/>
                <a:gd name="connsiteY2" fmla="*/ 228601 h 562948"/>
                <a:gd name="connsiteX3" fmla="*/ 171061 w 1111120"/>
                <a:gd name="connsiteY3" fmla="*/ 433872 h 562948"/>
                <a:gd name="connsiteX4" fmla="*/ 320350 w 1111120"/>
                <a:gd name="connsiteY4" fmla="*/ 536510 h 562948"/>
                <a:gd name="connsiteX5" fmla="*/ 572277 w 1111120"/>
                <a:gd name="connsiteY5" fmla="*/ 555172 h 562948"/>
                <a:gd name="connsiteX6" fmla="*/ 842864 w 1111120"/>
                <a:gd name="connsiteY6" fmla="*/ 536511 h 562948"/>
                <a:gd name="connsiteX7" fmla="*/ 982824 w 1111120"/>
                <a:gd name="connsiteY7" fmla="*/ 396552 h 562948"/>
                <a:gd name="connsiteX8" fmla="*/ 1066800 w 1111120"/>
                <a:gd name="connsiteY8" fmla="*/ 219270 h 562948"/>
                <a:gd name="connsiteX9" fmla="*/ 1104122 w 1111120"/>
                <a:gd name="connsiteY9" fmla="*/ 23327 h 562948"/>
                <a:gd name="connsiteX0" fmla="*/ 0 w 1108010"/>
                <a:gd name="connsiteY0" fmla="*/ 9331 h 539621"/>
                <a:gd name="connsiteX1" fmla="*/ 83976 w 1108010"/>
                <a:gd name="connsiteY1" fmla="*/ 205274 h 539621"/>
                <a:gd name="connsiteX2" fmla="*/ 167951 w 1108010"/>
                <a:gd name="connsiteY2" fmla="*/ 410545 h 539621"/>
                <a:gd name="connsiteX3" fmla="*/ 317240 w 1108010"/>
                <a:gd name="connsiteY3" fmla="*/ 513183 h 539621"/>
                <a:gd name="connsiteX4" fmla="*/ 569167 w 1108010"/>
                <a:gd name="connsiteY4" fmla="*/ 531845 h 539621"/>
                <a:gd name="connsiteX5" fmla="*/ 839754 w 1108010"/>
                <a:gd name="connsiteY5" fmla="*/ 513184 h 539621"/>
                <a:gd name="connsiteX6" fmla="*/ 979714 w 1108010"/>
                <a:gd name="connsiteY6" fmla="*/ 373225 h 539621"/>
                <a:gd name="connsiteX7" fmla="*/ 1063690 w 1108010"/>
                <a:gd name="connsiteY7" fmla="*/ 195943 h 539621"/>
                <a:gd name="connsiteX8" fmla="*/ 1101012 w 1108010"/>
                <a:gd name="connsiteY8" fmla="*/ 0 h 539621"/>
                <a:gd name="connsiteX0" fmla="*/ 0 w 1108010"/>
                <a:gd name="connsiteY0" fmla="*/ 9331 h 539621"/>
                <a:gd name="connsiteX1" fmla="*/ 55984 w 1108010"/>
                <a:gd name="connsiteY1" fmla="*/ 223935 h 539621"/>
                <a:gd name="connsiteX2" fmla="*/ 167951 w 1108010"/>
                <a:gd name="connsiteY2" fmla="*/ 410545 h 539621"/>
                <a:gd name="connsiteX3" fmla="*/ 317240 w 1108010"/>
                <a:gd name="connsiteY3" fmla="*/ 513183 h 539621"/>
                <a:gd name="connsiteX4" fmla="*/ 569167 w 1108010"/>
                <a:gd name="connsiteY4" fmla="*/ 531845 h 539621"/>
                <a:gd name="connsiteX5" fmla="*/ 839754 w 1108010"/>
                <a:gd name="connsiteY5" fmla="*/ 513184 h 539621"/>
                <a:gd name="connsiteX6" fmla="*/ 979714 w 1108010"/>
                <a:gd name="connsiteY6" fmla="*/ 373225 h 539621"/>
                <a:gd name="connsiteX7" fmla="*/ 1063690 w 1108010"/>
                <a:gd name="connsiteY7" fmla="*/ 195943 h 539621"/>
                <a:gd name="connsiteX8" fmla="*/ 1101012 w 1108010"/>
                <a:gd name="connsiteY8" fmla="*/ 0 h 5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010" h="539621">
                  <a:moveTo>
                    <a:pt x="0" y="9331"/>
                  </a:moveTo>
                  <a:cubicBezTo>
                    <a:pt x="17495" y="50153"/>
                    <a:pt x="27992" y="157066"/>
                    <a:pt x="55984" y="223935"/>
                  </a:cubicBezTo>
                  <a:cubicBezTo>
                    <a:pt x="83976" y="290804"/>
                    <a:pt x="124408" y="362337"/>
                    <a:pt x="167951" y="410545"/>
                  </a:cubicBezTo>
                  <a:cubicBezTo>
                    <a:pt x="211494" y="458753"/>
                    <a:pt x="250371" y="492966"/>
                    <a:pt x="317240" y="513183"/>
                  </a:cubicBezTo>
                  <a:cubicBezTo>
                    <a:pt x="384109" y="533400"/>
                    <a:pt x="482081" y="531845"/>
                    <a:pt x="569167" y="531845"/>
                  </a:cubicBezTo>
                  <a:cubicBezTo>
                    <a:pt x="656253" y="531845"/>
                    <a:pt x="771330" y="539621"/>
                    <a:pt x="839754" y="513184"/>
                  </a:cubicBezTo>
                  <a:cubicBezTo>
                    <a:pt x="908179" y="486747"/>
                    <a:pt x="942391" y="426098"/>
                    <a:pt x="979714" y="373225"/>
                  </a:cubicBezTo>
                  <a:cubicBezTo>
                    <a:pt x="1017037" y="320352"/>
                    <a:pt x="1043474" y="258147"/>
                    <a:pt x="1063690" y="195943"/>
                  </a:cubicBezTo>
                  <a:cubicBezTo>
                    <a:pt x="1083906" y="133739"/>
                    <a:pt x="1108010" y="46653"/>
                    <a:pt x="1101012" y="0"/>
                  </a:cubicBezTo>
                </a:path>
              </a:pathLst>
            </a:cu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8377" name="Object 9"/>
            <p:cNvGraphicFramePr>
              <a:graphicFrameLocks noChangeAspect="1"/>
            </p:cNvGraphicFramePr>
            <p:nvPr/>
          </p:nvGraphicFramePr>
          <p:xfrm>
            <a:off x="3976070" y="4505229"/>
            <a:ext cx="452437" cy="479425"/>
          </p:xfrm>
          <a:graphic>
            <a:graphicData uri="http://schemas.openxmlformats.org/presentationml/2006/ole">
              <p:oleObj spid="_x0000_s58377" name="Equation" r:id="rId6" imgW="215640" imgH="228600" progId="Equation.DSMT4">
                <p:embed/>
              </p:oleObj>
            </a:graphicData>
          </a:graphic>
        </p:graphicFrame>
        <p:sp>
          <p:nvSpPr>
            <p:cNvPr id="43" name="Rectangle 87"/>
            <p:cNvSpPr>
              <a:spLocks noChangeArrowheads="1"/>
            </p:cNvSpPr>
            <p:nvPr/>
          </p:nvSpPr>
          <p:spPr bwMode="auto">
            <a:xfrm>
              <a:off x="1662113" y="6335713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Rectangle 88"/>
            <p:cNvSpPr>
              <a:spLocks noChangeArrowheads="1"/>
            </p:cNvSpPr>
            <p:nvPr/>
          </p:nvSpPr>
          <p:spPr bwMode="auto">
            <a:xfrm>
              <a:off x="1674813" y="5891213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Rectangle 89"/>
            <p:cNvSpPr>
              <a:spLocks noChangeArrowheads="1"/>
            </p:cNvSpPr>
            <p:nvPr/>
          </p:nvSpPr>
          <p:spPr bwMode="auto">
            <a:xfrm>
              <a:off x="2716213" y="5786438"/>
              <a:ext cx="1117600" cy="10477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5400000">
              <a:off x="4795837" y="6126163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>
              <a:off x="3898900" y="579437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3865563" y="588962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 flipV="1">
              <a:off x="4214813" y="586263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4214813" y="5426075"/>
              <a:ext cx="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2770188" y="5661025"/>
              <a:ext cx="1036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2" name="Object 10"/>
            <p:cNvGraphicFramePr>
              <a:graphicFrameLocks noChangeAspect="1"/>
            </p:cNvGraphicFramePr>
            <p:nvPr/>
          </p:nvGraphicFramePr>
          <p:xfrm>
            <a:off x="5103814" y="5981699"/>
            <a:ext cx="206544" cy="284163"/>
          </p:xfrm>
          <a:graphic>
            <a:graphicData uri="http://schemas.openxmlformats.org/presentationml/2006/ole">
              <p:oleObj spid="_x0000_s58380" name="Equation" r:id="rId7" imgW="126720" imgH="177480" progId="Equation.DSMT4">
                <p:embed/>
              </p:oleObj>
            </a:graphicData>
          </a:graphic>
        </p:graphicFrame>
        <p:graphicFrame>
          <p:nvGraphicFramePr>
            <p:cNvPr id="53" name="Object 11"/>
            <p:cNvGraphicFramePr>
              <a:graphicFrameLocks noChangeAspect="1"/>
            </p:cNvGraphicFramePr>
            <p:nvPr/>
          </p:nvGraphicFramePr>
          <p:xfrm>
            <a:off x="4333875" y="5391150"/>
            <a:ext cx="144463" cy="244475"/>
          </p:xfrm>
          <a:graphic>
            <a:graphicData uri="http://schemas.openxmlformats.org/presentationml/2006/ole">
              <p:oleObj spid="_x0000_s58381" name="Equation" r:id="rId8" imgW="88560" imgH="152280" progId="Equation.DSMT4">
                <p:embed/>
              </p:oleObj>
            </a:graphicData>
          </a:graphic>
        </p:graphicFrame>
        <p:graphicFrame>
          <p:nvGraphicFramePr>
            <p:cNvPr id="54" name="Object 12"/>
            <p:cNvGraphicFramePr>
              <a:graphicFrameLocks noChangeAspect="1"/>
            </p:cNvGraphicFramePr>
            <p:nvPr/>
          </p:nvGraphicFramePr>
          <p:xfrm>
            <a:off x="3168650" y="5372100"/>
            <a:ext cx="247650" cy="223838"/>
          </p:xfrm>
          <a:graphic>
            <a:graphicData uri="http://schemas.openxmlformats.org/presentationml/2006/ole">
              <p:oleObj spid="_x0000_s58382" name="Equation" r:id="rId9" imgW="152280" imgH="139680" progId="Equation.DSMT4">
                <p:embed/>
              </p:oleObj>
            </a:graphicData>
          </a:graphic>
        </p:graphicFrame>
        <p:graphicFrame>
          <p:nvGraphicFramePr>
            <p:cNvPr id="55" name="Object 13"/>
            <p:cNvGraphicFramePr>
              <a:graphicFrameLocks noChangeAspect="1"/>
            </p:cNvGraphicFramePr>
            <p:nvPr/>
          </p:nvGraphicFramePr>
          <p:xfrm>
            <a:off x="2139950" y="5910263"/>
            <a:ext cx="268288" cy="366712"/>
          </p:xfrm>
          <a:graphic>
            <a:graphicData uri="http://schemas.openxmlformats.org/presentationml/2006/ole">
              <p:oleObj spid="_x0000_s58383" name="Equation" r:id="rId10" imgW="164880" imgH="228600" progId="Equation.DSMT4">
                <p:embed/>
              </p:oleObj>
            </a:graphicData>
          </a:graphic>
        </p:graphicFrame>
        <p:graphicFrame>
          <p:nvGraphicFramePr>
            <p:cNvPr id="56" name="Object 12"/>
            <p:cNvGraphicFramePr>
              <a:graphicFrameLocks noChangeAspect="1"/>
            </p:cNvGraphicFramePr>
            <p:nvPr/>
          </p:nvGraphicFramePr>
          <p:xfrm>
            <a:off x="2836863" y="5057775"/>
            <a:ext cx="185737" cy="223838"/>
          </p:xfrm>
          <a:graphic>
            <a:graphicData uri="http://schemas.openxmlformats.org/presentationml/2006/ole">
              <p:oleObj spid="_x0000_s58384" name="Equation" r:id="rId11" imgW="114120" imgH="139680" progId="Equation.DSMT4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TXLINE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947057" y="1118114"/>
            <a:ext cx="701040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is a public-domain software for calculating the properties of some common planar transmission lines. 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2425" y="2343834"/>
            <a:ext cx="8572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http://www.awrcorp.com/products/optional-products/tx-line-transmission-line-calculator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 descr="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" y="3409951"/>
            <a:ext cx="2792649" cy="673100"/>
          </a:xfrm>
          <a:prstGeom prst="rect">
            <a:avLst/>
          </a:prstGeom>
          <a:noFill/>
        </p:spPr>
      </p:pic>
      <p:pic>
        <p:nvPicPr>
          <p:cNvPr id="68610" name="Picture 2" descr="https://awrcorp.com/images/NI-Downloads-2016-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4491037"/>
            <a:ext cx="8677275" cy="170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TXLINE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 descr="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809626"/>
            <a:ext cx="2792649" cy="6731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19100" y="1617762"/>
            <a:ext cx="83438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TX-LINE: Transmission Line Calculator </a:t>
            </a:r>
          </a:p>
          <a:p>
            <a:endParaRPr lang="en-US" sz="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TX-LINE*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software is a FREE and easy-to-use Windows-based interactive transmission line calculator for the analysis and synthesis of transmission line structures.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Register and Download Your FREE Copy of TX-LINE Software Today!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TX-LINE software enables users to enter either physical or electrical characteristics for common transmission mediums: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Microstrip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Stripline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Coplanar waveguide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Grounded coplanar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Slotline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​Learn more:  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TX-LINE Software Video Demonstration (3 minutes)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*Note:  TX-LINE software is embedded within NI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AWR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Design Environment and can be launched from the "Tools" menu. 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09600" y="1718846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REFERENCES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L. G.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Maloratsky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Passive RF and Microwave Integrated Circuits, Elsevier, 2004.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Bahl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P.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Bhartia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Microwave Solid State Circuit Design, Wiley, 2003.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R. A.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Pucel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D. J. Masse, and C. P.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Hartwig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“Losses in Microstrip,”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IEEE Trans. Microwave Theory and Techniques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pp. 342-350, June 1968.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R. A.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Pucel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D. J. Masse, and C. P.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Hartwig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“Corrections to ‘Losses in Microstrip’,”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IEEE Trans. Microwave Theory and Techniques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Dec. 1968, p. 1064.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284388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299152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286293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279149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282483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55914" y="142875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Planar Transmission Lines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175657" y="4441373"/>
            <a:ext cx="64556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Stripline is a planar version of coax.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Coplanar strips (CPS) is a planar version of twin lead.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96371" y="1800225"/>
            <a:ext cx="3238500" cy="1540904"/>
            <a:chOff x="796371" y="1800225"/>
            <a:chExt cx="3238500" cy="1540904"/>
          </a:xfrm>
        </p:grpSpPr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796371" y="2314121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1783341" y="2268083"/>
              <a:ext cx="513542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5400000">
              <a:off x="3079195" y="2539546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1205946" y="2318883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>
              <a:off x="1826658" y="2127477"/>
              <a:ext cx="448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89"/>
            <p:cNvSpPr>
              <a:spLocks noChangeArrowheads="1"/>
            </p:cNvSpPr>
            <p:nvPr/>
          </p:nvSpPr>
          <p:spPr bwMode="auto">
            <a:xfrm>
              <a:off x="2643331" y="2289851"/>
              <a:ext cx="513542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>
              <a:off x="2283859" y="2486705"/>
              <a:ext cx="350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643087" y="2138362"/>
              <a:ext cx="448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06285" y="2971797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Coplanar Strips (CPS)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3398838" y="2398713"/>
            <a:ext cx="206375" cy="284162"/>
          </p:xfrm>
          <a:graphic>
            <a:graphicData uri="http://schemas.openxmlformats.org/presentationml/2006/ole">
              <p:oleObj spid="_x0000_s65538" name="Equation" r:id="rId3" imgW="126720" imgH="177480" progId="Equation.DSMT4">
                <p:embed/>
              </p:oleObj>
            </a:graphicData>
          </a:graphic>
        </p:graphicFrame>
        <p:graphicFrame>
          <p:nvGraphicFramePr>
            <p:cNvPr id="44" name="Object 12"/>
            <p:cNvGraphicFramePr>
              <a:graphicFrameLocks noChangeAspect="1"/>
            </p:cNvGraphicFramePr>
            <p:nvPr/>
          </p:nvGraphicFramePr>
          <p:xfrm>
            <a:off x="2749550" y="1800225"/>
            <a:ext cx="247650" cy="223838"/>
          </p:xfrm>
          <a:graphic>
            <a:graphicData uri="http://schemas.openxmlformats.org/presentationml/2006/ole">
              <p:oleObj spid="_x0000_s65539" name="Equation" r:id="rId4" imgW="152280" imgH="139680" progId="Equation.DSMT4">
                <p:embed/>
              </p:oleObj>
            </a:graphicData>
          </a:graphic>
        </p:graphicFrame>
        <p:graphicFrame>
          <p:nvGraphicFramePr>
            <p:cNvPr id="45" name="Object 12"/>
            <p:cNvGraphicFramePr>
              <a:graphicFrameLocks noChangeAspect="1"/>
            </p:cNvGraphicFramePr>
            <p:nvPr/>
          </p:nvGraphicFramePr>
          <p:xfrm>
            <a:off x="1911350" y="1809750"/>
            <a:ext cx="247650" cy="223838"/>
          </p:xfrm>
          <a:graphic>
            <a:graphicData uri="http://schemas.openxmlformats.org/presentationml/2006/ole">
              <p:oleObj spid="_x0000_s65540" name="Equation" r:id="rId5" imgW="152280" imgH="139680" progId="Equation.DSMT4">
                <p:embed/>
              </p:oleObj>
            </a:graphicData>
          </a:graphic>
        </p:graphicFrame>
        <p:graphicFrame>
          <p:nvGraphicFramePr>
            <p:cNvPr id="46" name="Object 12"/>
            <p:cNvGraphicFramePr>
              <a:graphicFrameLocks noChangeAspect="1"/>
            </p:cNvGraphicFramePr>
            <p:nvPr/>
          </p:nvGraphicFramePr>
          <p:xfrm>
            <a:off x="2379663" y="2505075"/>
            <a:ext cx="185737" cy="223838"/>
          </p:xfrm>
          <a:graphic>
            <a:graphicData uri="http://schemas.openxmlformats.org/presentationml/2006/ole">
              <p:oleObj spid="_x0000_s65541" name="Equation" r:id="rId6" imgW="114120" imgH="139680" progId="Equation.DSMT4">
                <p:embed/>
              </p:oleObj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4756957" y="1733550"/>
            <a:ext cx="3251200" cy="1651120"/>
            <a:chOff x="4756957" y="1733550"/>
            <a:chExt cx="3251200" cy="1651120"/>
          </a:xfrm>
        </p:grpSpPr>
        <p:sp>
          <p:nvSpPr>
            <p:cNvPr id="85" name="Rectangle 87"/>
            <p:cNvSpPr>
              <a:spLocks noChangeArrowheads="1"/>
            </p:cNvSpPr>
            <p:nvPr/>
          </p:nvSpPr>
          <p:spPr bwMode="auto">
            <a:xfrm>
              <a:off x="4756957" y="2704187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769657" y="2259687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5756627" y="2213649"/>
              <a:ext cx="513542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 rot="5400000">
              <a:off x="7052481" y="2485112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5179232" y="2264449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Line 26"/>
            <p:cNvSpPr>
              <a:spLocks noChangeShapeType="1"/>
            </p:cNvSpPr>
            <p:nvPr/>
          </p:nvSpPr>
          <p:spPr bwMode="auto">
            <a:xfrm>
              <a:off x="5799944" y="2073043"/>
              <a:ext cx="448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89"/>
            <p:cNvSpPr>
              <a:spLocks noChangeArrowheads="1"/>
            </p:cNvSpPr>
            <p:nvPr/>
          </p:nvSpPr>
          <p:spPr bwMode="auto">
            <a:xfrm>
              <a:off x="6616617" y="2235417"/>
              <a:ext cx="513542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5" name="Line 26"/>
            <p:cNvSpPr>
              <a:spLocks noChangeShapeType="1"/>
            </p:cNvSpPr>
            <p:nvPr/>
          </p:nvSpPr>
          <p:spPr bwMode="auto">
            <a:xfrm>
              <a:off x="6257145" y="2432271"/>
              <a:ext cx="350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6"/>
            <p:cNvSpPr>
              <a:spLocks noChangeShapeType="1"/>
            </p:cNvSpPr>
            <p:nvPr/>
          </p:nvSpPr>
          <p:spPr bwMode="auto">
            <a:xfrm>
              <a:off x="6616373" y="2083928"/>
              <a:ext cx="448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105403" y="3015338"/>
              <a:ext cx="2685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Conductor-backed CPS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5542" name="Object 6"/>
            <p:cNvGraphicFramePr>
              <a:graphicFrameLocks noChangeAspect="1"/>
            </p:cNvGraphicFramePr>
            <p:nvPr/>
          </p:nvGraphicFramePr>
          <p:xfrm>
            <a:off x="6721475" y="1743075"/>
            <a:ext cx="247650" cy="223838"/>
          </p:xfrm>
          <a:graphic>
            <a:graphicData uri="http://schemas.openxmlformats.org/presentationml/2006/ole">
              <p:oleObj spid="_x0000_s65542" name="Equation" r:id="rId7" imgW="152280" imgH="139680" progId="Equation.DSMT4">
                <p:embed/>
              </p:oleObj>
            </a:graphicData>
          </a:graphic>
        </p:graphicFrame>
        <p:graphicFrame>
          <p:nvGraphicFramePr>
            <p:cNvPr id="65543" name="Object 7"/>
            <p:cNvGraphicFramePr>
              <a:graphicFrameLocks noChangeAspect="1"/>
            </p:cNvGraphicFramePr>
            <p:nvPr/>
          </p:nvGraphicFramePr>
          <p:xfrm>
            <a:off x="5902325" y="1733550"/>
            <a:ext cx="247650" cy="223838"/>
          </p:xfrm>
          <a:graphic>
            <a:graphicData uri="http://schemas.openxmlformats.org/presentationml/2006/ole">
              <p:oleObj spid="_x0000_s65543" name="Equation" r:id="rId8" imgW="152280" imgH="139680" progId="Equation.DSMT4">
                <p:embed/>
              </p:oleObj>
            </a:graphicData>
          </a:graphic>
        </p:graphicFrame>
        <p:graphicFrame>
          <p:nvGraphicFramePr>
            <p:cNvPr id="65544" name="Object 8"/>
            <p:cNvGraphicFramePr>
              <a:graphicFrameLocks noChangeAspect="1"/>
            </p:cNvGraphicFramePr>
            <p:nvPr/>
          </p:nvGraphicFramePr>
          <p:xfrm>
            <a:off x="7370763" y="2341563"/>
            <a:ext cx="206375" cy="285750"/>
          </p:xfrm>
          <a:graphic>
            <a:graphicData uri="http://schemas.openxmlformats.org/presentationml/2006/ole">
              <p:oleObj spid="_x0000_s65544" name="Equation" r:id="rId9" imgW="126720" imgH="177480" progId="Equation.DSMT4">
                <p:embed/>
              </p:oleObj>
            </a:graphicData>
          </a:graphic>
        </p:graphicFrame>
        <p:graphicFrame>
          <p:nvGraphicFramePr>
            <p:cNvPr id="65545" name="Object 9"/>
            <p:cNvGraphicFramePr>
              <a:graphicFrameLocks noChangeAspect="1"/>
            </p:cNvGraphicFramePr>
            <p:nvPr/>
          </p:nvGraphicFramePr>
          <p:xfrm>
            <a:off x="6361113" y="2457450"/>
            <a:ext cx="185737" cy="223838"/>
          </p:xfrm>
          <a:graphic>
            <a:graphicData uri="http://schemas.openxmlformats.org/presentationml/2006/ole">
              <p:oleObj spid="_x0000_s65545" name="Equation" r:id="rId10" imgW="114120" imgH="139680" progId="Equation.DSMT4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500" y="14287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" y="1733550"/>
            <a:ext cx="4533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Common on circuit boards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Fabricated with two circuit boards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Homogenous dielectric</a:t>
            </a:r>
          </a:p>
          <a:p>
            <a:pPr marL="285750" indent="-285750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(perfect TEM mode)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5" y="4124325"/>
            <a:ext cx="371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Field structure for TEM mode: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3224" y="3609975"/>
            <a:ext cx="3038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(also TE &amp; TM Modes)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4500" y="3183433"/>
            <a:ext cx="2095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 mode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8956" name="AutoShape 44"/>
          <p:cNvSpPr>
            <a:spLocks noChangeAspect="1" noChangeArrowheads="1" noTextEdit="1"/>
          </p:cNvSpPr>
          <p:nvPr/>
        </p:nvSpPr>
        <p:spPr bwMode="auto">
          <a:xfrm>
            <a:off x="2573524" y="4775201"/>
            <a:ext cx="5827713" cy="1743075"/>
          </a:xfrm>
          <a:prstGeom prst="rect">
            <a:avLst/>
          </a:prstGeom>
          <a:noFill/>
          <a:ln w="2698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06" name="Rectangle 94"/>
          <p:cNvSpPr>
            <a:spLocks noChangeArrowheads="1"/>
          </p:cNvSpPr>
          <p:nvPr/>
        </p:nvSpPr>
        <p:spPr bwMode="auto">
          <a:xfrm>
            <a:off x="2139887" y="5868989"/>
            <a:ext cx="132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Electric Field</a:t>
            </a:r>
          </a:p>
        </p:txBody>
      </p:sp>
      <p:sp>
        <p:nvSpPr>
          <p:cNvPr id="39007" name="Rectangle 95"/>
          <p:cNvSpPr>
            <a:spLocks noChangeArrowheads="1"/>
          </p:cNvSpPr>
          <p:nvPr/>
        </p:nvSpPr>
        <p:spPr bwMode="auto">
          <a:xfrm>
            <a:off x="2120837" y="6183314"/>
            <a:ext cx="1500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Magnetic Field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3671824" y="4819651"/>
            <a:ext cx="4731031" cy="1657351"/>
            <a:chOff x="3671824" y="4819651"/>
            <a:chExt cx="4731031" cy="1657351"/>
          </a:xfrm>
        </p:grpSpPr>
        <p:sp>
          <p:nvSpPr>
            <p:cNvPr id="103" name="Rectangle 102"/>
            <p:cNvSpPr/>
            <p:nvPr/>
          </p:nvSpPr>
          <p:spPr>
            <a:xfrm>
              <a:off x="4215865" y="4870383"/>
              <a:ext cx="4186990" cy="15592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58" name="Line 46"/>
            <p:cNvSpPr>
              <a:spLocks noChangeShapeType="1"/>
            </p:cNvSpPr>
            <p:nvPr/>
          </p:nvSpPr>
          <p:spPr bwMode="auto">
            <a:xfrm>
              <a:off x="4218174" y="6475414"/>
              <a:ext cx="4149725" cy="1588"/>
            </a:xfrm>
            <a:prstGeom prst="line">
              <a:avLst/>
            </a:prstGeom>
            <a:noFill/>
            <a:ln w="57150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9" name="Line 47"/>
            <p:cNvSpPr>
              <a:spLocks noChangeShapeType="1"/>
            </p:cNvSpPr>
            <p:nvPr/>
          </p:nvSpPr>
          <p:spPr bwMode="auto">
            <a:xfrm>
              <a:off x="4218174" y="4819651"/>
              <a:ext cx="4149725" cy="1588"/>
            </a:xfrm>
            <a:prstGeom prst="line">
              <a:avLst/>
            </a:prstGeom>
            <a:noFill/>
            <a:ln w="57150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0" name="Line 48"/>
            <p:cNvSpPr>
              <a:spLocks noChangeShapeType="1"/>
            </p:cNvSpPr>
            <p:nvPr/>
          </p:nvSpPr>
          <p:spPr bwMode="auto">
            <a:xfrm>
              <a:off x="5464362" y="5646739"/>
              <a:ext cx="1658938" cy="1588"/>
            </a:xfrm>
            <a:prstGeom prst="line">
              <a:avLst/>
            </a:prstGeom>
            <a:noFill/>
            <a:ln w="26988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1" name="Freeform 49"/>
            <p:cNvSpPr>
              <a:spLocks/>
            </p:cNvSpPr>
            <p:nvPr/>
          </p:nvSpPr>
          <p:spPr bwMode="auto">
            <a:xfrm>
              <a:off x="7148699" y="5232401"/>
              <a:ext cx="388938" cy="388938"/>
            </a:xfrm>
            <a:custGeom>
              <a:avLst/>
              <a:gdLst/>
              <a:ahLst/>
              <a:cxnLst>
                <a:cxn ang="0">
                  <a:pos x="0" y="245"/>
                </a:cxn>
                <a:cxn ang="0">
                  <a:pos x="147" y="139"/>
                </a:cxn>
                <a:cxn ang="0">
                  <a:pos x="245" y="0"/>
                </a:cxn>
              </a:cxnLst>
              <a:rect l="0" t="0" r="r" b="b"/>
              <a:pathLst>
                <a:path w="245" h="245">
                  <a:moveTo>
                    <a:pt x="0" y="245"/>
                  </a:moveTo>
                  <a:cubicBezTo>
                    <a:pt x="72" y="221"/>
                    <a:pt x="107" y="180"/>
                    <a:pt x="147" y="139"/>
                  </a:cubicBezTo>
                  <a:cubicBezTo>
                    <a:pt x="189" y="97"/>
                    <a:pt x="235" y="55"/>
                    <a:pt x="245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2" name="Freeform 50"/>
            <p:cNvSpPr>
              <a:spLocks/>
            </p:cNvSpPr>
            <p:nvPr/>
          </p:nvSpPr>
          <p:spPr bwMode="auto">
            <a:xfrm>
              <a:off x="7469374" y="5232401"/>
              <a:ext cx="117475" cy="68263"/>
            </a:xfrm>
            <a:custGeom>
              <a:avLst/>
              <a:gdLst/>
              <a:ahLst/>
              <a:cxnLst>
                <a:cxn ang="0">
                  <a:pos x="74" y="43"/>
                </a:cxn>
                <a:cxn ang="0">
                  <a:pos x="43" y="0"/>
                </a:cxn>
                <a:cxn ang="0">
                  <a:pos x="0" y="31"/>
                </a:cxn>
              </a:cxnLst>
              <a:rect l="0" t="0" r="r" b="b"/>
              <a:pathLst>
                <a:path w="74" h="43">
                  <a:moveTo>
                    <a:pt x="74" y="43"/>
                  </a:moveTo>
                  <a:lnTo>
                    <a:pt x="43" y="0"/>
                  </a:lnTo>
                  <a:lnTo>
                    <a:pt x="0" y="31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3" name="Freeform 51"/>
            <p:cNvSpPr>
              <a:spLocks/>
            </p:cNvSpPr>
            <p:nvPr/>
          </p:nvSpPr>
          <p:spPr bwMode="auto">
            <a:xfrm>
              <a:off x="7537637" y="4870451"/>
              <a:ext cx="106363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</a:cxnLst>
              <a:rect l="0" t="0" r="r" b="b"/>
              <a:pathLst>
                <a:path w="67" h="228">
                  <a:moveTo>
                    <a:pt x="0" y="228"/>
                  </a:moveTo>
                  <a:cubicBezTo>
                    <a:pt x="67" y="134"/>
                    <a:pt x="21" y="77"/>
                    <a:pt x="0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4" name="Freeform 52"/>
            <p:cNvSpPr>
              <a:spLocks/>
            </p:cNvSpPr>
            <p:nvPr/>
          </p:nvSpPr>
          <p:spPr bwMode="auto">
            <a:xfrm>
              <a:off x="4945249" y="5335589"/>
              <a:ext cx="466725" cy="319088"/>
            </a:xfrm>
            <a:custGeom>
              <a:avLst/>
              <a:gdLst/>
              <a:ahLst/>
              <a:cxnLst>
                <a:cxn ang="0">
                  <a:pos x="294" y="196"/>
                </a:cxn>
                <a:cxn ang="0">
                  <a:pos x="36" y="66"/>
                </a:cxn>
                <a:cxn ang="0">
                  <a:pos x="0" y="0"/>
                </a:cxn>
              </a:cxnLst>
              <a:rect l="0" t="0" r="r" b="b"/>
              <a:pathLst>
                <a:path w="294" h="201">
                  <a:moveTo>
                    <a:pt x="294" y="196"/>
                  </a:moveTo>
                  <a:cubicBezTo>
                    <a:pt x="189" y="201"/>
                    <a:pt x="86" y="135"/>
                    <a:pt x="36" y="66"/>
                  </a:cubicBezTo>
                  <a:cubicBezTo>
                    <a:pt x="17" y="41"/>
                    <a:pt x="6" y="15"/>
                    <a:pt x="0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5" name="Freeform 53"/>
            <p:cNvSpPr>
              <a:spLocks/>
            </p:cNvSpPr>
            <p:nvPr/>
          </p:nvSpPr>
          <p:spPr bwMode="auto">
            <a:xfrm>
              <a:off x="4911912" y="5335589"/>
              <a:ext cx="109538" cy="77788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21" y="0"/>
                </a:cxn>
                <a:cxn ang="0">
                  <a:pos x="0" y="49"/>
                </a:cxn>
              </a:cxnLst>
              <a:rect l="0" t="0" r="r" b="b"/>
              <a:pathLst>
                <a:path w="69" h="49">
                  <a:moveTo>
                    <a:pt x="69" y="21"/>
                  </a:moveTo>
                  <a:lnTo>
                    <a:pt x="21" y="0"/>
                  </a:lnTo>
                  <a:lnTo>
                    <a:pt x="0" y="49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6" name="Freeform 54"/>
            <p:cNvSpPr>
              <a:spLocks/>
            </p:cNvSpPr>
            <p:nvPr/>
          </p:nvSpPr>
          <p:spPr bwMode="auto">
            <a:xfrm>
              <a:off x="4845237" y="4870451"/>
              <a:ext cx="100013" cy="466725"/>
            </a:xfrm>
            <a:custGeom>
              <a:avLst/>
              <a:gdLst/>
              <a:ahLst/>
              <a:cxnLst>
                <a:cxn ang="0">
                  <a:pos x="63" y="293"/>
                </a:cxn>
                <a:cxn ang="0">
                  <a:pos x="4" y="0"/>
                </a:cxn>
              </a:cxnLst>
              <a:rect l="0" t="0" r="r" b="b"/>
              <a:pathLst>
                <a:path w="63" h="294">
                  <a:moveTo>
                    <a:pt x="63" y="293"/>
                  </a:moveTo>
                  <a:cubicBezTo>
                    <a:pt x="27" y="294"/>
                    <a:pt x="0" y="163"/>
                    <a:pt x="4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7" name="Freeform 55"/>
            <p:cNvSpPr>
              <a:spLocks/>
            </p:cNvSpPr>
            <p:nvPr/>
          </p:nvSpPr>
          <p:spPr bwMode="auto">
            <a:xfrm>
              <a:off x="6915337" y="5129214"/>
              <a:ext cx="214313" cy="466725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131" y="49"/>
                </a:cxn>
                <a:cxn ang="0">
                  <a:pos x="131" y="0"/>
                </a:cxn>
              </a:cxnLst>
              <a:rect l="0" t="0" r="r" b="b"/>
              <a:pathLst>
                <a:path w="135" h="294">
                  <a:moveTo>
                    <a:pt x="0" y="294"/>
                  </a:moveTo>
                  <a:cubicBezTo>
                    <a:pt x="19" y="213"/>
                    <a:pt x="112" y="129"/>
                    <a:pt x="131" y="49"/>
                  </a:cubicBezTo>
                  <a:cubicBezTo>
                    <a:pt x="134" y="36"/>
                    <a:pt x="135" y="23"/>
                    <a:pt x="131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8" name="Freeform 56"/>
            <p:cNvSpPr>
              <a:spLocks/>
            </p:cNvSpPr>
            <p:nvPr/>
          </p:nvSpPr>
          <p:spPr bwMode="auto">
            <a:xfrm>
              <a:off x="7075674" y="5129214"/>
              <a:ext cx="115888" cy="68263"/>
            </a:xfrm>
            <a:custGeom>
              <a:avLst/>
              <a:gdLst/>
              <a:ahLst/>
              <a:cxnLst>
                <a:cxn ang="0">
                  <a:pos x="73" y="30"/>
                </a:cxn>
                <a:cxn ang="0">
                  <a:pos x="30" y="0"/>
                </a:cxn>
                <a:cxn ang="0">
                  <a:pos x="0" y="43"/>
                </a:cxn>
              </a:cxnLst>
              <a:rect l="0" t="0" r="r" b="b"/>
              <a:pathLst>
                <a:path w="73" h="43">
                  <a:moveTo>
                    <a:pt x="73" y="30"/>
                  </a:moveTo>
                  <a:lnTo>
                    <a:pt x="30" y="0"/>
                  </a:lnTo>
                  <a:lnTo>
                    <a:pt x="0" y="43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9" name="Line 57"/>
            <p:cNvSpPr>
              <a:spLocks noChangeShapeType="1"/>
            </p:cNvSpPr>
            <p:nvPr/>
          </p:nvSpPr>
          <p:spPr bwMode="auto">
            <a:xfrm flipV="1">
              <a:off x="7123299" y="4870451"/>
              <a:ext cx="1588" cy="258763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0" name="Freeform 58"/>
            <p:cNvSpPr>
              <a:spLocks/>
            </p:cNvSpPr>
            <p:nvPr/>
          </p:nvSpPr>
          <p:spPr bwMode="auto">
            <a:xfrm>
              <a:off x="5405624" y="5129214"/>
              <a:ext cx="212725" cy="466725"/>
            </a:xfrm>
            <a:custGeom>
              <a:avLst/>
              <a:gdLst/>
              <a:ahLst/>
              <a:cxnLst>
                <a:cxn ang="0">
                  <a:pos x="134" y="294"/>
                </a:cxn>
                <a:cxn ang="0">
                  <a:pos x="4" y="49"/>
                </a:cxn>
                <a:cxn ang="0">
                  <a:pos x="4" y="0"/>
                </a:cxn>
              </a:cxnLst>
              <a:rect l="0" t="0" r="r" b="b"/>
              <a:pathLst>
                <a:path w="134" h="294">
                  <a:moveTo>
                    <a:pt x="134" y="294"/>
                  </a:moveTo>
                  <a:cubicBezTo>
                    <a:pt x="116" y="213"/>
                    <a:pt x="23" y="129"/>
                    <a:pt x="4" y="49"/>
                  </a:cubicBezTo>
                  <a:cubicBezTo>
                    <a:pt x="1" y="36"/>
                    <a:pt x="0" y="23"/>
                    <a:pt x="4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1" name="Freeform 59"/>
            <p:cNvSpPr>
              <a:spLocks/>
            </p:cNvSpPr>
            <p:nvPr/>
          </p:nvSpPr>
          <p:spPr bwMode="auto">
            <a:xfrm>
              <a:off x="5342124" y="5129214"/>
              <a:ext cx="117475" cy="6826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4" y="0"/>
                </a:cxn>
                <a:cxn ang="0">
                  <a:pos x="74" y="43"/>
                </a:cxn>
              </a:cxnLst>
              <a:rect l="0" t="0" r="r" b="b"/>
              <a:pathLst>
                <a:path w="74" h="43">
                  <a:moveTo>
                    <a:pt x="0" y="30"/>
                  </a:moveTo>
                  <a:lnTo>
                    <a:pt x="44" y="0"/>
                  </a:lnTo>
                  <a:lnTo>
                    <a:pt x="74" y="43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2" name="Line 60"/>
            <p:cNvSpPr>
              <a:spLocks noChangeShapeType="1"/>
            </p:cNvSpPr>
            <p:nvPr/>
          </p:nvSpPr>
          <p:spPr bwMode="auto">
            <a:xfrm flipV="1">
              <a:off x="5411974" y="4870451"/>
              <a:ext cx="1588" cy="258763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3" name="Freeform 61"/>
            <p:cNvSpPr>
              <a:spLocks/>
            </p:cNvSpPr>
            <p:nvPr/>
          </p:nvSpPr>
          <p:spPr bwMode="auto">
            <a:xfrm>
              <a:off x="5843774" y="5154614"/>
              <a:ext cx="61913" cy="441325"/>
            </a:xfrm>
            <a:custGeom>
              <a:avLst/>
              <a:gdLst/>
              <a:ahLst/>
              <a:cxnLst>
                <a:cxn ang="0">
                  <a:pos x="22" y="278"/>
                </a:cxn>
                <a:cxn ang="0">
                  <a:pos x="22" y="0"/>
                </a:cxn>
              </a:cxnLst>
              <a:rect l="0" t="0" r="r" b="b"/>
              <a:pathLst>
                <a:path w="39" h="278">
                  <a:moveTo>
                    <a:pt x="22" y="278"/>
                  </a:moveTo>
                  <a:cubicBezTo>
                    <a:pt x="0" y="178"/>
                    <a:pt x="39" y="91"/>
                    <a:pt x="22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4" name="Freeform 62"/>
            <p:cNvSpPr>
              <a:spLocks/>
            </p:cNvSpPr>
            <p:nvPr/>
          </p:nvSpPr>
          <p:spPr bwMode="auto">
            <a:xfrm>
              <a:off x="5831074" y="5154614"/>
              <a:ext cx="117475" cy="69850"/>
            </a:xfrm>
            <a:custGeom>
              <a:avLst/>
              <a:gdLst/>
              <a:ahLst/>
              <a:cxnLst>
                <a:cxn ang="0">
                  <a:pos x="74" y="30"/>
                </a:cxn>
                <a:cxn ang="0">
                  <a:pos x="30" y="0"/>
                </a:cxn>
                <a:cxn ang="0">
                  <a:pos x="0" y="44"/>
                </a:cxn>
              </a:cxnLst>
              <a:rect l="0" t="0" r="r" b="b"/>
              <a:pathLst>
                <a:path w="74" h="44">
                  <a:moveTo>
                    <a:pt x="74" y="30"/>
                  </a:moveTo>
                  <a:lnTo>
                    <a:pt x="30" y="0"/>
                  </a:lnTo>
                  <a:lnTo>
                    <a:pt x="0" y="44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5" name="Freeform 63"/>
            <p:cNvSpPr>
              <a:spLocks/>
            </p:cNvSpPr>
            <p:nvPr/>
          </p:nvSpPr>
          <p:spPr bwMode="auto">
            <a:xfrm>
              <a:off x="5856474" y="4870451"/>
              <a:ext cx="46038" cy="284163"/>
            </a:xfrm>
            <a:custGeom>
              <a:avLst/>
              <a:gdLst/>
              <a:ahLst/>
              <a:cxnLst>
                <a:cxn ang="0">
                  <a:pos x="14" y="179"/>
                </a:cxn>
                <a:cxn ang="0">
                  <a:pos x="14" y="0"/>
                </a:cxn>
              </a:cxnLst>
              <a:rect l="0" t="0" r="r" b="b"/>
              <a:pathLst>
                <a:path w="29" h="179">
                  <a:moveTo>
                    <a:pt x="14" y="179"/>
                  </a:moveTo>
                  <a:cubicBezTo>
                    <a:pt x="29" y="129"/>
                    <a:pt x="0" y="68"/>
                    <a:pt x="14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6" name="Freeform 64"/>
            <p:cNvSpPr>
              <a:spLocks/>
            </p:cNvSpPr>
            <p:nvPr/>
          </p:nvSpPr>
          <p:spPr bwMode="auto">
            <a:xfrm>
              <a:off x="6569262" y="5181601"/>
              <a:ext cx="61913" cy="439738"/>
            </a:xfrm>
            <a:custGeom>
              <a:avLst/>
              <a:gdLst/>
              <a:ahLst/>
              <a:cxnLst>
                <a:cxn ang="0">
                  <a:pos x="22" y="277"/>
                </a:cxn>
                <a:cxn ang="0">
                  <a:pos x="22" y="0"/>
                </a:cxn>
              </a:cxnLst>
              <a:rect l="0" t="0" r="r" b="b"/>
              <a:pathLst>
                <a:path w="39" h="277">
                  <a:moveTo>
                    <a:pt x="22" y="277"/>
                  </a:moveTo>
                  <a:cubicBezTo>
                    <a:pt x="0" y="177"/>
                    <a:pt x="39" y="90"/>
                    <a:pt x="22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7" name="Freeform 65"/>
            <p:cNvSpPr>
              <a:spLocks/>
            </p:cNvSpPr>
            <p:nvPr/>
          </p:nvSpPr>
          <p:spPr bwMode="auto">
            <a:xfrm>
              <a:off x="6556562" y="5181601"/>
              <a:ext cx="117475" cy="68263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30" y="0"/>
                </a:cxn>
                <a:cxn ang="0">
                  <a:pos x="0" y="43"/>
                </a:cxn>
              </a:cxnLst>
              <a:rect l="0" t="0" r="r" b="b"/>
              <a:pathLst>
                <a:path w="74" h="43">
                  <a:moveTo>
                    <a:pt x="74" y="29"/>
                  </a:moveTo>
                  <a:lnTo>
                    <a:pt x="30" y="0"/>
                  </a:lnTo>
                  <a:lnTo>
                    <a:pt x="0" y="43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8" name="Freeform 66"/>
            <p:cNvSpPr>
              <a:spLocks/>
            </p:cNvSpPr>
            <p:nvPr/>
          </p:nvSpPr>
          <p:spPr bwMode="auto">
            <a:xfrm>
              <a:off x="6581962" y="4870451"/>
              <a:ext cx="46038" cy="311150"/>
            </a:xfrm>
            <a:custGeom>
              <a:avLst/>
              <a:gdLst/>
              <a:ahLst/>
              <a:cxnLst>
                <a:cxn ang="0">
                  <a:pos x="14" y="196"/>
                </a:cxn>
                <a:cxn ang="0">
                  <a:pos x="14" y="0"/>
                </a:cxn>
              </a:cxnLst>
              <a:rect l="0" t="0" r="r" b="b"/>
              <a:pathLst>
                <a:path w="29" h="196">
                  <a:moveTo>
                    <a:pt x="14" y="196"/>
                  </a:moveTo>
                  <a:cubicBezTo>
                    <a:pt x="29" y="140"/>
                    <a:pt x="0" y="74"/>
                    <a:pt x="14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9" name="Line 67"/>
            <p:cNvSpPr>
              <a:spLocks noChangeShapeType="1"/>
            </p:cNvSpPr>
            <p:nvPr/>
          </p:nvSpPr>
          <p:spPr bwMode="auto">
            <a:xfrm flipV="1">
              <a:off x="6293037" y="5181601"/>
              <a:ext cx="1588" cy="414338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0" name="Freeform 68"/>
            <p:cNvSpPr>
              <a:spLocks/>
            </p:cNvSpPr>
            <p:nvPr/>
          </p:nvSpPr>
          <p:spPr bwMode="auto">
            <a:xfrm>
              <a:off x="6234299" y="5181601"/>
              <a:ext cx="119063" cy="58738"/>
            </a:xfrm>
            <a:custGeom>
              <a:avLst/>
              <a:gdLst/>
              <a:ahLst/>
              <a:cxnLst>
                <a:cxn ang="0">
                  <a:pos x="75" y="37"/>
                </a:cxn>
                <a:cxn ang="0">
                  <a:pos x="37" y="0"/>
                </a:cxn>
                <a:cxn ang="0">
                  <a:pos x="0" y="37"/>
                </a:cxn>
              </a:cxnLst>
              <a:rect l="0" t="0" r="r" b="b"/>
              <a:pathLst>
                <a:path w="75" h="37">
                  <a:moveTo>
                    <a:pt x="75" y="37"/>
                  </a:moveTo>
                  <a:lnTo>
                    <a:pt x="37" y="0"/>
                  </a:lnTo>
                  <a:lnTo>
                    <a:pt x="0" y="37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1" name="Line 69"/>
            <p:cNvSpPr>
              <a:spLocks noChangeShapeType="1"/>
            </p:cNvSpPr>
            <p:nvPr/>
          </p:nvSpPr>
          <p:spPr bwMode="auto">
            <a:xfrm flipV="1">
              <a:off x="6293037" y="4870451"/>
              <a:ext cx="1588" cy="311150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2" name="Line 70"/>
            <p:cNvSpPr>
              <a:spLocks noChangeShapeType="1"/>
            </p:cNvSpPr>
            <p:nvPr/>
          </p:nvSpPr>
          <p:spPr bwMode="auto">
            <a:xfrm>
              <a:off x="5464362" y="5646739"/>
              <a:ext cx="1658938" cy="1588"/>
            </a:xfrm>
            <a:prstGeom prst="line">
              <a:avLst/>
            </a:prstGeom>
            <a:noFill/>
            <a:ln w="57150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3" name="Freeform 71"/>
            <p:cNvSpPr>
              <a:spLocks/>
            </p:cNvSpPr>
            <p:nvPr/>
          </p:nvSpPr>
          <p:spPr bwMode="auto">
            <a:xfrm>
              <a:off x="7148699" y="5673726"/>
              <a:ext cx="388938" cy="387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105"/>
                </a:cxn>
                <a:cxn ang="0">
                  <a:pos x="245" y="244"/>
                </a:cxn>
              </a:cxnLst>
              <a:rect l="0" t="0" r="r" b="b"/>
              <a:pathLst>
                <a:path w="245" h="244">
                  <a:moveTo>
                    <a:pt x="0" y="0"/>
                  </a:moveTo>
                  <a:cubicBezTo>
                    <a:pt x="72" y="23"/>
                    <a:pt x="107" y="64"/>
                    <a:pt x="147" y="105"/>
                  </a:cubicBezTo>
                  <a:cubicBezTo>
                    <a:pt x="189" y="147"/>
                    <a:pt x="235" y="190"/>
                    <a:pt x="245" y="244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4" name="Freeform 72"/>
            <p:cNvSpPr>
              <a:spLocks/>
            </p:cNvSpPr>
            <p:nvPr/>
          </p:nvSpPr>
          <p:spPr bwMode="auto">
            <a:xfrm>
              <a:off x="7469374" y="5992814"/>
              <a:ext cx="117475" cy="6826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3" y="43"/>
                </a:cxn>
                <a:cxn ang="0">
                  <a:pos x="0" y="13"/>
                </a:cxn>
              </a:cxnLst>
              <a:rect l="0" t="0" r="r" b="b"/>
              <a:pathLst>
                <a:path w="74" h="43">
                  <a:moveTo>
                    <a:pt x="74" y="0"/>
                  </a:moveTo>
                  <a:lnTo>
                    <a:pt x="43" y="43"/>
                  </a:lnTo>
                  <a:lnTo>
                    <a:pt x="0" y="13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5" name="Freeform 73"/>
            <p:cNvSpPr>
              <a:spLocks/>
            </p:cNvSpPr>
            <p:nvPr/>
          </p:nvSpPr>
          <p:spPr bwMode="auto">
            <a:xfrm>
              <a:off x="7537637" y="6061076"/>
              <a:ext cx="106363" cy="361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8"/>
                </a:cxn>
              </a:cxnLst>
              <a:rect l="0" t="0" r="r" b="b"/>
              <a:pathLst>
                <a:path w="67" h="228">
                  <a:moveTo>
                    <a:pt x="0" y="0"/>
                  </a:moveTo>
                  <a:cubicBezTo>
                    <a:pt x="67" y="95"/>
                    <a:pt x="21" y="151"/>
                    <a:pt x="0" y="228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6" name="Freeform 74"/>
            <p:cNvSpPr>
              <a:spLocks/>
            </p:cNvSpPr>
            <p:nvPr/>
          </p:nvSpPr>
          <p:spPr bwMode="auto">
            <a:xfrm>
              <a:off x="4845237" y="5956301"/>
              <a:ext cx="100013" cy="466725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4" y="294"/>
                </a:cxn>
              </a:cxnLst>
              <a:rect l="0" t="0" r="r" b="b"/>
              <a:pathLst>
                <a:path w="63" h="294">
                  <a:moveTo>
                    <a:pt x="63" y="1"/>
                  </a:moveTo>
                  <a:cubicBezTo>
                    <a:pt x="27" y="0"/>
                    <a:pt x="0" y="131"/>
                    <a:pt x="4" y="294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7" name="Freeform 75"/>
            <p:cNvSpPr>
              <a:spLocks/>
            </p:cNvSpPr>
            <p:nvPr/>
          </p:nvSpPr>
          <p:spPr bwMode="auto">
            <a:xfrm>
              <a:off x="6915337" y="5699126"/>
              <a:ext cx="214313" cy="465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244"/>
                </a:cxn>
                <a:cxn ang="0">
                  <a:pos x="131" y="293"/>
                </a:cxn>
              </a:cxnLst>
              <a:rect l="0" t="0" r="r" b="b"/>
              <a:pathLst>
                <a:path w="135" h="293">
                  <a:moveTo>
                    <a:pt x="0" y="0"/>
                  </a:moveTo>
                  <a:cubicBezTo>
                    <a:pt x="19" y="80"/>
                    <a:pt x="112" y="164"/>
                    <a:pt x="131" y="244"/>
                  </a:cubicBezTo>
                  <a:cubicBezTo>
                    <a:pt x="134" y="257"/>
                    <a:pt x="135" y="270"/>
                    <a:pt x="131" y="293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8" name="Freeform 76"/>
            <p:cNvSpPr>
              <a:spLocks/>
            </p:cNvSpPr>
            <p:nvPr/>
          </p:nvSpPr>
          <p:spPr bwMode="auto">
            <a:xfrm>
              <a:off x="7075674" y="6096001"/>
              <a:ext cx="115888" cy="68263"/>
            </a:xfrm>
            <a:custGeom>
              <a:avLst/>
              <a:gdLst/>
              <a:ahLst/>
              <a:cxnLst>
                <a:cxn ang="0">
                  <a:pos x="73" y="13"/>
                </a:cxn>
                <a:cxn ang="0">
                  <a:pos x="30" y="43"/>
                </a:cxn>
                <a:cxn ang="0">
                  <a:pos x="0" y="0"/>
                </a:cxn>
              </a:cxnLst>
              <a:rect l="0" t="0" r="r" b="b"/>
              <a:pathLst>
                <a:path w="73" h="43">
                  <a:moveTo>
                    <a:pt x="73" y="13"/>
                  </a:moveTo>
                  <a:lnTo>
                    <a:pt x="30" y="43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9" name="Line 77"/>
            <p:cNvSpPr>
              <a:spLocks noChangeShapeType="1"/>
            </p:cNvSpPr>
            <p:nvPr/>
          </p:nvSpPr>
          <p:spPr bwMode="auto">
            <a:xfrm>
              <a:off x="7123299" y="6164264"/>
              <a:ext cx="1588" cy="258763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0" name="Freeform 78"/>
            <p:cNvSpPr>
              <a:spLocks/>
            </p:cNvSpPr>
            <p:nvPr/>
          </p:nvSpPr>
          <p:spPr bwMode="auto">
            <a:xfrm>
              <a:off x="5405624" y="5699126"/>
              <a:ext cx="212725" cy="46513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4" y="244"/>
                </a:cxn>
                <a:cxn ang="0">
                  <a:pos x="4" y="293"/>
                </a:cxn>
              </a:cxnLst>
              <a:rect l="0" t="0" r="r" b="b"/>
              <a:pathLst>
                <a:path w="134" h="293">
                  <a:moveTo>
                    <a:pt x="134" y="0"/>
                  </a:moveTo>
                  <a:cubicBezTo>
                    <a:pt x="116" y="80"/>
                    <a:pt x="23" y="164"/>
                    <a:pt x="4" y="244"/>
                  </a:cubicBezTo>
                  <a:cubicBezTo>
                    <a:pt x="1" y="257"/>
                    <a:pt x="0" y="270"/>
                    <a:pt x="4" y="293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1" name="Freeform 79"/>
            <p:cNvSpPr>
              <a:spLocks/>
            </p:cNvSpPr>
            <p:nvPr/>
          </p:nvSpPr>
          <p:spPr bwMode="auto">
            <a:xfrm>
              <a:off x="5342124" y="6096001"/>
              <a:ext cx="117475" cy="6826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4" y="43"/>
                </a:cxn>
                <a:cxn ang="0">
                  <a:pos x="74" y="0"/>
                </a:cxn>
              </a:cxnLst>
              <a:rect l="0" t="0" r="r" b="b"/>
              <a:pathLst>
                <a:path w="74" h="43">
                  <a:moveTo>
                    <a:pt x="0" y="13"/>
                  </a:moveTo>
                  <a:lnTo>
                    <a:pt x="44" y="43"/>
                  </a:lnTo>
                  <a:lnTo>
                    <a:pt x="74" y="0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2" name="Line 80"/>
            <p:cNvSpPr>
              <a:spLocks noChangeShapeType="1"/>
            </p:cNvSpPr>
            <p:nvPr/>
          </p:nvSpPr>
          <p:spPr bwMode="auto">
            <a:xfrm>
              <a:off x="5411974" y="6164264"/>
              <a:ext cx="1588" cy="258763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3" name="Freeform 81"/>
            <p:cNvSpPr>
              <a:spLocks/>
            </p:cNvSpPr>
            <p:nvPr/>
          </p:nvSpPr>
          <p:spPr bwMode="auto">
            <a:xfrm>
              <a:off x="5843774" y="5699126"/>
              <a:ext cx="61913" cy="4397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77"/>
                </a:cxn>
              </a:cxnLst>
              <a:rect l="0" t="0" r="r" b="b"/>
              <a:pathLst>
                <a:path w="39" h="277">
                  <a:moveTo>
                    <a:pt x="22" y="0"/>
                  </a:moveTo>
                  <a:cubicBezTo>
                    <a:pt x="0" y="100"/>
                    <a:pt x="39" y="186"/>
                    <a:pt x="22" y="277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4" name="Freeform 82"/>
            <p:cNvSpPr>
              <a:spLocks/>
            </p:cNvSpPr>
            <p:nvPr/>
          </p:nvSpPr>
          <p:spPr bwMode="auto">
            <a:xfrm>
              <a:off x="5831074" y="6069014"/>
              <a:ext cx="117475" cy="69850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30" y="44"/>
                </a:cxn>
                <a:cxn ang="0">
                  <a:pos x="0" y="0"/>
                </a:cxn>
              </a:cxnLst>
              <a:rect l="0" t="0" r="r" b="b"/>
              <a:pathLst>
                <a:path w="74" h="44">
                  <a:moveTo>
                    <a:pt x="74" y="14"/>
                  </a:moveTo>
                  <a:lnTo>
                    <a:pt x="30" y="44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5" name="Freeform 83"/>
            <p:cNvSpPr>
              <a:spLocks/>
            </p:cNvSpPr>
            <p:nvPr/>
          </p:nvSpPr>
          <p:spPr bwMode="auto">
            <a:xfrm>
              <a:off x="5856474" y="6138864"/>
              <a:ext cx="46038" cy="2841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79"/>
                </a:cxn>
              </a:cxnLst>
              <a:rect l="0" t="0" r="r" b="b"/>
              <a:pathLst>
                <a:path w="29" h="179">
                  <a:moveTo>
                    <a:pt x="14" y="0"/>
                  </a:moveTo>
                  <a:cubicBezTo>
                    <a:pt x="29" y="51"/>
                    <a:pt x="0" y="112"/>
                    <a:pt x="14" y="179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6" name="Freeform 84"/>
            <p:cNvSpPr>
              <a:spLocks/>
            </p:cNvSpPr>
            <p:nvPr/>
          </p:nvSpPr>
          <p:spPr bwMode="auto">
            <a:xfrm>
              <a:off x="6569262" y="5673726"/>
              <a:ext cx="61913" cy="4397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77"/>
                </a:cxn>
              </a:cxnLst>
              <a:rect l="0" t="0" r="r" b="b"/>
              <a:pathLst>
                <a:path w="39" h="277">
                  <a:moveTo>
                    <a:pt x="22" y="0"/>
                  </a:moveTo>
                  <a:cubicBezTo>
                    <a:pt x="0" y="99"/>
                    <a:pt x="39" y="186"/>
                    <a:pt x="22" y="277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7" name="Freeform 85"/>
            <p:cNvSpPr>
              <a:spLocks/>
            </p:cNvSpPr>
            <p:nvPr/>
          </p:nvSpPr>
          <p:spPr bwMode="auto">
            <a:xfrm>
              <a:off x="6556562" y="6043614"/>
              <a:ext cx="117475" cy="69850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30" y="44"/>
                </a:cxn>
                <a:cxn ang="0">
                  <a:pos x="0" y="0"/>
                </a:cxn>
              </a:cxnLst>
              <a:rect l="0" t="0" r="r" b="b"/>
              <a:pathLst>
                <a:path w="74" h="44">
                  <a:moveTo>
                    <a:pt x="74" y="14"/>
                  </a:moveTo>
                  <a:lnTo>
                    <a:pt x="30" y="44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8" name="Freeform 86"/>
            <p:cNvSpPr>
              <a:spLocks/>
            </p:cNvSpPr>
            <p:nvPr/>
          </p:nvSpPr>
          <p:spPr bwMode="auto">
            <a:xfrm>
              <a:off x="6581962" y="6113464"/>
              <a:ext cx="46038" cy="3095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95"/>
                </a:cxn>
              </a:cxnLst>
              <a:rect l="0" t="0" r="r" b="b"/>
              <a:pathLst>
                <a:path w="29" h="195">
                  <a:moveTo>
                    <a:pt x="14" y="0"/>
                  </a:moveTo>
                  <a:cubicBezTo>
                    <a:pt x="29" y="55"/>
                    <a:pt x="0" y="122"/>
                    <a:pt x="14" y="195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9" name="Line 87"/>
            <p:cNvSpPr>
              <a:spLocks noChangeShapeType="1"/>
            </p:cNvSpPr>
            <p:nvPr/>
          </p:nvSpPr>
          <p:spPr bwMode="auto">
            <a:xfrm>
              <a:off x="6293037" y="5699126"/>
              <a:ext cx="1588" cy="414338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0" name="Freeform 88"/>
            <p:cNvSpPr>
              <a:spLocks/>
            </p:cNvSpPr>
            <p:nvPr/>
          </p:nvSpPr>
          <p:spPr bwMode="auto">
            <a:xfrm>
              <a:off x="6234299" y="6054726"/>
              <a:ext cx="119063" cy="5873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37" y="37"/>
                </a:cxn>
                <a:cxn ang="0">
                  <a:pos x="0" y="0"/>
                </a:cxn>
              </a:cxnLst>
              <a:rect l="0" t="0" r="r" b="b"/>
              <a:pathLst>
                <a:path w="75" h="37">
                  <a:moveTo>
                    <a:pt x="75" y="0"/>
                  </a:moveTo>
                  <a:lnTo>
                    <a:pt x="37" y="37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1" name="Line 89"/>
            <p:cNvSpPr>
              <a:spLocks noChangeShapeType="1"/>
            </p:cNvSpPr>
            <p:nvPr/>
          </p:nvSpPr>
          <p:spPr bwMode="auto">
            <a:xfrm>
              <a:off x="6293037" y="6113464"/>
              <a:ext cx="1588" cy="309563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2" name="Freeform 90"/>
            <p:cNvSpPr>
              <a:spLocks/>
            </p:cNvSpPr>
            <p:nvPr/>
          </p:nvSpPr>
          <p:spPr bwMode="auto">
            <a:xfrm>
              <a:off x="4919849" y="5664201"/>
              <a:ext cx="465138" cy="319088"/>
            </a:xfrm>
            <a:custGeom>
              <a:avLst/>
              <a:gdLst/>
              <a:ahLst/>
              <a:cxnLst>
                <a:cxn ang="0">
                  <a:pos x="293" y="6"/>
                </a:cxn>
                <a:cxn ang="0">
                  <a:pos x="36" y="136"/>
                </a:cxn>
                <a:cxn ang="0">
                  <a:pos x="0" y="201"/>
                </a:cxn>
              </a:cxnLst>
              <a:rect l="0" t="0" r="r" b="b"/>
              <a:pathLst>
                <a:path w="293" h="201">
                  <a:moveTo>
                    <a:pt x="293" y="6"/>
                  </a:moveTo>
                  <a:cubicBezTo>
                    <a:pt x="189" y="0"/>
                    <a:pt x="86" y="67"/>
                    <a:pt x="36" y="136"/>
                  </a:cubicBezTo>
                  <a:cubicBezTo>
                    <a:pt x="17" y="161"/>
                    <a:pt x="6" y="186"/>
                    <a:pt x="0" y="201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3" name="Freeform 91"/>
            <p:cNvSpPr>
              <a:spLocks/>
            </p:cNvSpPr>
            <p:nvPr/>
          </p:nvSpPr>
          <p:spPr bwMode="auto">
            <a:xfrm>
              <a:off x="4886512" y="5907089"/>
              <a:ext cx="109538" cy="76200"/>
            </a:xfrm>
            <a:custGeom>
              <a:avLst/>
              <a:gdLst/>
              <a:ahLst/>
              <a:cxnLst>
                <a:cxn ang="0">
                  <a:pos x="69" y="27"/>
                </a:cxn>
                <a:cxn ang="0">
                  <a:pos x="21" y="48"/>
                </a:cxn>
                <a:cxn ang="0">
                  <a:pos x="0" y="0"/>
                </a:cxn>
              </a:cxnLst>
              <a:rect l="0" t="0" r="r" b="b"/>
              <a:pathLst>
                <a:path w="69" h="48">
                  <a:moveTo>
                    <a:pt x="69" y="27"/>
                  </a:moveTo>
                  <a:lnTo>
                    <a:pt x="21" y="48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4" name="Oval 92"/>
            <p:cNvSpPr>
              <a:spLocks noChangeArrowheads="1"/>
            </p:cNvSpPr>
            <p:nvPr/>
          </p:nvSpPr>
          <p:spPr bwMode="auto">
            <a:xfrm>
              <a:off x="5281799" y="5129214"/>
              <a:ext cx="1944688" cy="957263"/>
            </a:xfrm>
            <a:prstGeom prst="ellipse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5" name="Freeform 93"/>
            <p:cNvSpPr>
              <a:spLocks/>
            </p:cNvSpPr>
            <p:nvPr/>
          </p:nvSpPr>
          <p:spPr bwMode="auto">
            <a:xfrm>
              <a:off x="4840474" y="4922839"/>
              <a:ext cx="2800350" cy="1371600"/>
            </a:xfrm>
            <a:custGeom>
              <a:avLst/>
              <a:gdLst/>
              <a:ahLst/>
              <a:cxnLst>
                <a:cxn ang="0">
                  <a:pos x="1764" y="432"/>
                </a:cxn>
                <a:cxn ang="0">
                  <a:pos x="882" y="0"/>
                </a:cxn>
                <a:cxn ang="0">
                  <a:pos x="0" y="432"/>
                </a:cxn>
                <a:cxn ang="0">
                  <a:pos x="882" y="864"/>
                </a:cxn>
                <a:cxn ang="0">
                  <a:pos x="1764" y="432"/>
                </a:cxn>
              </a:cxnLst>
              <a:rect l="0" t="0" r="r" b="b"/>
              <a:pathLst>
                <a:path w="1764" h="864">
                  <a:moveTo>
                    <a:pt x="1764" y="432"/>
                  </a:moveTo>
                  <a:cubicBezTo>
                    <a:pt x="1764" y="193"/>
                    <a:pt x="1370" y="0"/>
                    <a:pt x="882" y="0"/>
                  </a:cubicBezTo>
                  <a:cubicBezTo>
                    <a:pt x="396" y="0"/>
                    <a:pt x="0" y="193"/>
                    <a:pt x="0" y="432"/>
                  </a:cubicBezTo>
                  <a:cubicBezTo>
                    <a:pt x="0" y="670"/>
                    <a:pt x="396" y="864"/>
                    <a:pt x="882" y="864"/>
                  </a:cubicBezTo>
                  <a:cubicBezTo>
                    <a:pt x="1370" y="864"/>
                    <a:pt x="1764" y="670"/>
                    <a:pt x="1764" y="432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8" name="Line 96"/>
            <p:cNvSpPr>
              <a:spLocks noChangeShapeType="1"/>
            </p:cNvSpPr>
            <p:nvPr/>
          </p:nvSpPr>
          <p:spPr bwMode="auto">
            <a:xfrm>
              <a:off x="3671824" y="6016626"/>
              <a:ext cx="241300" cy="0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9" name="Line 97"/>
            <p:cNvSpPr>
              <a:spLocks noChangeShapeType="1"/>
            </p:cNvSpPr>
            <p:nvPr/>
          </p:nvSpPr>
          <p:spPr bwMode="auto">
            <a:xfrm flipV="1">
              <a:off x="3686112" y="6308726"/>
              <a:ext cx="246063" cy="0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102225" y="593725"/>
            <a:ext cx="3492500" cy="2468563"/>
            <a:chOff x="5102225" y="593725"/>
            <a:chExt cx="3492500" cy="2468563"/>
          </a:xfrm>
        </p:grpSpPr>
        <p:sp>
          <p:nvSpPr>
            <p:cNvPr id="38919" name="AutoShape 7"/>
            <p:cNvSpPr>
              <a:spLocks noChangeAspect="1" noChangeArrowheads="1" noTextEdit="1"/>
            </p:cNvSpPr>
            <p:nvPr/>
          </p:nvSpPr>
          <p:spPr bwMode="auto">
            <a:xfrm>
              <a:off x="5102225" y="593725"/>
              <a:ext cx="3492500" cy="246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H="1">
              <a:off x="5240338" y="635000"/>
              <a:ext cx="1019175" cy="1019175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flipH="1">
              <a:off x="7534275" y="635000"/>
              <a:ext cx="1019175" cy="1019175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 flipH="1">
              <a:off x="7534275" y="698500"/>
              <a:ext cx="1019175" cy="1019175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>
              <a:off x="5240338" y="1654175"/>
              <a:ext cx="2293938" cy="1588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 flipH="1">
              <a:off x="5240338" y="1717675"/>
              <a:ext cx="2293938" cy="1588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5240338" y="1654175"/>
              <a:ext cx="1588" cy="6350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7534275" y="1654175"/>
              <a:ext cx="1588" cy="6350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 flipH="1">
              <a:off x="5240338" y="1876425"/>
              <a:ext cx="1019175" cy="1019175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 flipH="1">
              <a:off x="7534275" y="1876425"/>
              <a:ext cx="1019175" cy="1019175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 flipH="1">
              <a:off x="7534275" y="1941513"/>
              <a:ext cx="1019175" cy="1017588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>
              <a:off x="5240338" y="2895600"/>
              <a:ext cx="2293938" cy="1588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 flipH="1">
              <a:off x="5240338" y="2959100"/>
              <a:ext cx="2293938" cy="1588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>
              <a:off x="5240338" y="2895600"/>
              <a:ext cx="1588" cy="6350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>
              <a:off x="7534275" y="2895600"/>
              <a:ext cx="1588" cy="6350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 flipH="1">
              <a:off x="6451600" y="1733550"/>
              <a:ext cx="428625" cy="43021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 flipH="1">
              <a:off x="6945313" y="1733550"/>
              <a:ext cx="430213" cy="43021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 flipH="1">
              <a:off x="6953250" y="1765300"/>
              <a:ext cx="428625" cy="43021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 flipH="1">
              <a:off x="6451600" y="2163763"/>
              <a:ext cx="493713" cy="1588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9" name="Line 27"/>
            <p:cNvSpPr>
              <a:spLocks noChangeShapeType="1"/>
            </p:cNvSpPr>
            <p:nvPr/>
          </p:nvSpPr>
          <p:spPr bwMode="auto">
            <a:xfrm>
              <a:off x="6457950" y="2195513"/>
              <a:ext cx="495300" cy="1588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>
              <a:off x="6451600" y="2163763"/>
              <a:ext cx="1588" cy="3175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1" name="Line 29"/>
            <p:cNvSpPr>
              <a:spLocks noChangeShapeType="1"/>
            </p:cNvSpPr>
            <p:nvPr/>
          </p:nvSpPr>
          <p:spPr bwMode="auto">
            <a:xfrm>
              <a:off x="6945313" y="2163763"/>
              <a:ext cx="7938" cy="3175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7" name="Object 28"/>
            <p:cNvGraphicFramePr>
              <a:graphicFrameLocks noChangeAspect="1"/>
            </p:cNvGraphicFramePr>
            <p:nvPr/>
          </p:nvGraphicFramePr>
          <p:xfrm>
            <a:off x="5284788" y="1757363"/>
            <a:ext cx="712787" cy="382587"/>
          </p:xfrm>
          <a:graphic>
            <a:graphicData uri="http://schemas.openxmlformats.org/presentationml/2006/ole">
              <p:oleObj spid="_x0000_s38954" name="Equation" r:id="rId3" imgW="482400" imgH="228600" progId="Equation.DSMT4">
                <p:embed/>
              </p:oleObj>
            </a:graphicData>
          </a:graphic>
        </p:graphicFrame>
        <p:graphicFrame>
          <p:nvGraphicFramePr>
            <p:cNvPr id="38955" name="Object 43"/>
            <p:cNvGraphicFramePr>
              <a:graphicFrameLocks noChangeAspect="1"/>
            </p:cNvGraphicFramePr>
            <p:nvPr/>
          </p:nvGraphicFramePr>
          <p:xfrm>
            <a:off x="6567404" y="2380949"/>
            <a:ext cx="287338" cy="223838"/>
          </p:xfrm>
          <a:graphic>
            <a:graphicData uri="http://schemas.openxmlformats.org/presentationml/2006/ole">
              <p:oleObj spid="_x0000_s38955" name="Equation" r:id="rId4" imgW="152280" imgH="139680" progId="Equation.DSMT4">
                <p:embed/>
              </p:oleObj>
            </a:graphicData>
          </a:graphic>
        </p:graphicFrame>
        <p:graphicFrame>
          <p:nvGraphicFramePr>
            <p:cNvPr id="3" name="Object 45"/>
            <p:cNvGraphicFramePr>
              <a:graphicFrameLocks noChangeAspect="1"/>
            </p:cNvGraphicFramePr>
            <p:nvPr/>
          </p:nvGraphicFramePr>
          <p:xfrm>
            <a:off x="7542697" y="2108601"/>
            <a:ext cx="238125" cy="284163"/>
          </p:xfrm>
          <a:graphic>
            <a:graphicData uri="http://schemas.openxmlformats.org/presentationml/2006/ole">
              <p:oleObj spid="_x0000_s38957" name="Equation" r:id="rId5" imgW="126720" imgH="177480" progId="Equation.DSMT4">
                <p:embed/>
              </p:oleObj>
            </a:graphicData>
          </a:graphic>
        </p:graphicFrame>
        <p:cxnSp>
          <p:nvCxnSpPr>
            <p:cNvPr id="98" name="Straight Arrow Connector 97"/>
            <p:cNvCxnSpPr/>
            <p:nvPr/>
          </p:nvCxnSpPr>
          <p:spPr>
            <a:xfrm>
              <a:off x="6429675" y="2300438"/>
              <a:ext cx="56789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7487738" y="1732549"/>
              <a:ext cx="0" cy="114955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302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1114425"/>
            <a:ext cx="717232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Analysis of stripline is not simple.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TEM mode fields can be obtained from an electrostatic analysis (e.g., conformal mapping).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3550" y="16192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6800" y="2899711"/>
            <a:ext cx="717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stripline structure is analyzed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Pozar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book by using an approximate numerical method: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AutoShape 4"/>
          <p:cNvSpPr>
            <a:spLocks noChangeAspect="1" noChangeArrowheads="1" noTextEdit="1"/>
          </p:cNvSpPr>
          <p:nvPr/>
        </p:nvSpPr>
        <p:spPr bwMode="auto">
          <a:xfrm>
            <a:off x="2222500" y="3411538"/>
            <a:ext cx="47180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298835" y="3805191"/>
            <a:ext cx="4366376" cy="2716544"/>
            <a:chOff x="2318085" y="3776315"/>
            <a:chExt cx="4366376" cy="2716544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336800" y="3779838"/>
              <a:ext cx="3656013" cy="160020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336800" y="3779838"/>
              <a:ext cx="3656013" cy="1600200"/>
            </a:xfrm>
            <a:prstGeom prst="rect">
              <a:avLst/>
            </a:prstGeom>
            <a:noFill/>
            <a:ln w="38100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3336925" y="4579938"/>
              <a:ext cx="1600200" cy="1587"/>
            </a:xfrm>
            <a:prstGeom prst="line">
              <a:avLst/>
            </a:prstGeom>
            <a:noFill/>
            <a:ln w="57150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8" name="Object 28"/>
            <p:cNvGraphicFramePr>
              <a:graphicFrameLocks noChangeAspect="1"/>
            </p:cNvGraphicFramePr>
            <p:nvPr/>
          </p:nvGraphicFramePr>
          <p:xfrm>
            <a:off x="2511625" y="4920949"/>
            <a:ext cx="733425" cy="393700"/>
          </p:xfrm>
          <a:graphic>
            <a:graphicData uri="http://schemas.openxmlformats.org/presentationml/2006/ole">
              <p:oleObj spid="_x0000_s30754" name="Equation" r:id="rId3" imgW="482400" imgH="228600" progId="Equation.DSMT4">
                <p:embed/>
              </p:oleObj>
            </a:graphicData>
          </a:graphic>
        </p:graphicFrame>
        <p:graphicFrame>
          <p:nvGraphicFramePr>
            <p:cNvPr id="30755" name="Object 35"/>
            <p:cNvGraphicFramePr>
              <a:graphicFrameLocks noChangeAspect="1"/>
            </p:cNvGraphicFramePr>
            <p:nvPr/>
          </p:nvGraphicFramePr>
          <p:xfrm>
            <a:off x="3518502" y="6120915"/>
            <a:ext cx="1093102" cy="371944"/>
          </p:xfrm>
          <a:graphic>
            <a:graphicData uri="http://schemas.openxmlformats.org/presentationml/2006/ole">
              <p:oleObj spid="_x0000_s30755" name="Equation" r:id="rId4" imgW="444240" imgH="177480" progId="Equation.DSMT4">
                <p:embed/>
              </p:oleObj>
            </a:graphicData>
          </a:graphic>
        </p:graphicFrame>
        <p:graphicFrame>
          <p:nvGraphicFramePr>
            <p:cNvPr id="31" name="Object 43"/>
            <p:cNvGraphicFramePr>
              <a:graphicFrameLocks noChangeAspect="1"/>
            </p:cNvGraphicFramePr>
            <p:nvPr/>
          </p:nvGraphicFramePr>
          <p:xfrm>
            <a:off x="3997459" y="4806516"/>
            <a:ext cx="287338" cy="223838"/>
          </p:xfrm>
          <a:graphic>
            <a:graphicData uri="http://schemas.openxmlformats.org/presentationml/2006/ole">
              <p:oleObj spid="_x0000_s30756" name="Equation" r:id="rId5" imgW="152280" imgH="139680" progId="Equation.DSMT4">
                <p:embed/>
              </p:oleObj>
            </a:graphicData>
          </a:graphic>
        </p:graphicFrame>
        <p:graphicFrame>
          <p:nvGraphicFramePr>
            <p:cNvPr id="30757" name="Object 37"/>
            <p:cNvGraphicFramePr>
              <a:graphicFrameLocks noChangeAspect="1"/>
            </p:cNvGraphicFramePr>
            <p:nvPr/>
          </p:nvGraphicFramePr>
          <p:xfrm>
            <a:off x="6444748" y="4399163"/>
            <a:ext cx="239713" cy="284162"/>
          </p:xfrm>
          <a:graphic>
            <a:graphicData uri="http://schemas.openxmlformats.org/presentationml/2006/ole">
              <p:oleObj spid="_x0000_s30757" name="Equation" r:id="rId6" imgW="126720" imgH="177480" progId="Equation.DSMT4">
                <p:embed/>
              </p:oleObj>
            </a:graphicData>
          </a:graphic>
        </p:graphicFrame>
        <p:graphicFrame>
          <p:nvGraphicFramePr>
            <p:cNvPr id="30758" name="Object 38"/>
            <p:cNvGraphicFramePr>
              <a:graphicFrameLocks noChangeAspect="1"/>
            </p:cNvGraphicFramePr>
            <p:nvPr/>
          </p:nvGraphicFramePr>
          <p:xfrm>
            <a:off x="5331594" y="4821071"/>
            <a:ext cx="510942" cy="284162"/>
          </p:xfrm>
          <a:graphic>
            <a:graphicData uri="http://schemas.openxmlformats.org/presentationml/2006/ole">
              <p:oleObj spid="_x0000_s30758" name="Equation" r:id="rId7" imgW="304560" imgH="177480" progId="Equation.DSMT4">
                <p:embed/>
              </p:oleObj>
            </a:graphicData>
          </a:graphic>
        </p:graphicFrame>
        <p:graphicFrame>
          <p:nvGraphicFramePr>
            <p:cNvPr id="30759" name="Object 39"/>
            <p:cNvGraphicFramePr>
              <a:graphicFrameLocks noChangeAspect="1"/>
            </p:cNvGraphicFramePr>
            <p:nvPr/>
          </p:nvGraphicFramePr>
          <p:xfrm>
            <a:off x="4007953" y="5794592"/>
            <a:ext cx="239713" cy="223837"/>
          </p:xfrm>
          <a:graphic>
            <a:graphicData uri="http://schemas.openxmlformats.org/presentationml/2006/ole">
              <p:oleObj spid="_x0000_s30759" name="Equation" r:id="rId8" imgW="126720" imgH="139680" progId="Equation.DSMT4">
                <p:embed/>
              </p:oleObj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>
            <a:xfrm>
              <a:off x="3349592" y="4716381"/>
              <a:ext cx="16266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318085" y="5638802"/>
              <a:ext cx="368807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5465546" y="4589650"/>
              <a:ext cx="16266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208873" y="4602484"/>
              <a:ext cx="0" cy="74916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85954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Conformal mapping solution (S. Cohn):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53300979"/>
              </p:ext>
            </p:extLst>
          </p:nvPr>
        </p:nvGraphicFramePr>
        <p:xfrm>
          <a:off x="1877729" y="2474410"/>
          <a:ext cx="2453640" cy="982663"/>
        </p:xfrm>
        <a:graphic>
          <a:graphicData uri="http://schemas.openxmlformats.org/presentationml/2006/ole">
            <p:oleObj spid="_x0000_s4109" name="Equation" r:id="rId3" imgW="939600" imgH="41904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10800000">
            <a:off x="4724400" y="2979737"/>
            <a:ext cx="10668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5490120"/>
              </p:ext>
            </p:extLst>
          </p:nvPr>
        </p:nvGraphicFramePr>
        <p:xfrm>
          <a:off x="1310039" y="4551345"/>
          <a:ext cx="1770046" cy="1535113"/>
        </p:xfrm>
        <a:graphic>
          <a:graphicData uri="http://schemas.openxmlformats.org/presentationml/2006/ole">
            <p:oleObj spid="_x0000_s4110" name="Equation" r:id="rId4" imgW="977760" imgH="88884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5919849" y="2806049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complete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elliptic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integral of the first kind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952" y="1803563"/>
            <a:ext cx="1920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Exact solution: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12382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5424104" y="3745148"/>
          <a:ext cx="3127375" cy="833437"/>
        </p:xfrm>
        <a:graphic>
          <a:graphicData uri="http://schemas.openxmlformats.org/presentationml/2006/ole">
            <p:oleObj spid="_x0000_s4111" name="Equation" r:id="rId5" imgW="1726920" imgH="4824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6873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74" y="1152525"/>
            <a:ext cx="39528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Curve fitting this exact solution:</a:t>
            </a:r>
            <a:endParaRPr lang="en-US" sz="2000" baseline="30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96817219"/>
              </p:ext>
            </p:extLst>
          </p:nvPr>
        </p:nvGraphicFramePr>
        <p:xfrm>
          <a:off x="2438400" y="1762125"/>
          <a:ext cx="3200400" cy="1081088"/>
        </p:xfrm>
        <a:graphic>
          <a:graphicData uri="http://schemas.openxmlformats.org/presentationml/2006/ole">
            <p:oleObj spid="_x0000_s5139" name="Equation" r:id="rId3" imgW="1600200" imgH="63468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799" y="3257550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Effective width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52800" y="2667000"/>
            <a:ext cx="685800" cy="457200"/>
          </a:xfrm>
          <a:prstGeom prst="straightConnector1">
            <a:avLst/>
          </a:prstGeom>
          <a:ln>
            <a:solidFill>
              <a:srgbClr val="4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1981438"/>
              </p:ext>
            </p:extLst>
          </p:nvPr>
        </p:nvGraphicFramePr>
        <p:xfrm>
          <a:off x="1829669" y="3904649"/>
          <a:ext cx="4618365" cy="1448100"/>
        </p:xfrm>
        <a:graphic>
          <a:graphicData uri="http://schemas.openxmlformats.org/presentationml/2006/ole">
            <p:oleObj spid="_x0000_s5140" name="Equation" r:id="rId4" imgW="2831760" imgH="88884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52600" y="228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1457325" y="5924550"/>
          <a:ext cx="3443288" cy="655638"/>
        </p:xfrm>
        <a:graphic>
          <a:graphicData uri="http://schemas.openxmlformats.org/presentationml/2006/ole">
            <p:oleObj spid="_x0000_s5142" name="Equation" r:id="rId5" imgW="2095200" imgH="469800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0136" y="5998810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2148" y="6027800"/>
            <a:ext cx="39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factor of 1/2 in front is from the parallel combination of two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ideal PPWs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6308725" y="2057400"/>
          <a:ext cx="1651000" cy="492125"/>
        </p:xfrm>
        <a:graphic>
          <a:graphicData uri="http://schemas.openxmlformats.org/presentationml/2006/ole">
            <p:oleObj spid="_x0000_s5144" name="Equation" r:id="rId6" imgW="1384200" imgH="419040" progId="Equation.DSMT4">
              <p:embed/>
            </p:oleObj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45654" y="315277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Fringing term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399314" y="2677886"/>
            <a:ext cx="620486" cy="522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322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142875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Inverting this solution</a:t>
            </a:r>
            <a:r>
              <a:rPr lang="en-US" sz="20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find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for given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34509738"/>
              </p:ext>
            </p:extLst>
          </p:nvPr>
        </p:nvGraphicFramePr>
        <p:xfrm>
          <a:off x="2082800" y="2438400"/>
          <a:ext cx="4729163" cy="2743200"/>
        </p:xfrm>
        <a:graphic>
          <a:graphicData uri="http://schemas.openxmlformats.org/presentationml/2006/ole">
            <p:oleObj spid="_x0000_s6152" name="Equation" r:id="rId3" imgW="2908080" imgH="148572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228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161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0738" y="102789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Attenuation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966" y="193369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Dielectric Loss: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17581863"/>
              </p:ext>
            </p:extLst>
          </p:nvPr>
        </p:nvGraphicFramePr>
        <p:xfrm>
          <a:off x="2632075" y="2513013"/>
          <a:ext cx="3205163" cy="808037"/>
        </p:xfrm>
        <a:graphic>
          <a:graphicData uri="http://schemas.openxmlformats.org/presentationml/2006/ole">
            <p:oleObj spid="_x0000_s7179" name="Equation" r:id="rId3" imgW="2006280" imgH="4442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18097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86" y="270343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(TEM formula)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227" name="Object 59"/>
          <p:cNvGraphicFramePr>
            <a:graphicFrameLocks noChangeAspect="1"/>
          </p:cNvGraphicFramePr>
          <p:nvPr/>
        </p:nvGraphicFramePr>
        <p:xfrm>
          <a:off x="1769403" y="3718791"/>
          <a:ext cx="1939925" cy="420688"/>
        </p:xfrm>
        <a:graphic>
          <a:graphicData uri="http://schemas.openxmlformats.org/presentationml/2006/ole">
            <p:oleObj spid="_x0000_s7227" name="Equation" r:id="rId4" imgW="1396800" imgH="266400" progId="Equation.DSMT4">
              <p:embed/>
            </p:oleObj>
          </a:graphicData>
        </a:graphic>
      </p:graphicFrame>
      <p:graphicFrame>
        <p:nvGraphicFramePr>
          <p:cNvPr id="7228" name="Object 60"/>
          <p:cNvGraphicFramePr>
            <a:graphicFrameLocks noChangeAspect="1"/>
          </p:cNvGraphicFramePr>
          <p:nvPr/>
        </p:nvGraphicFramePr>
        <p:xfrm>
          <a:off x="4127500" y="3630613"/>
          <a:ext cx="1163638" cy="620712"/>
        </p:xfrm>
        <a:graphic>
          <a:graphicData uri="http://schemas.openxmlformats.org/presentationml/2006/ole">
            <p:oleObj spid="_x0000_s7228" name="Equation" r:id="rId5" imgW="838080" imgH="393480" progId="Equation.DSMT4">
              <p:embed/>
            </p:oleObj>
          </a:graphicData>
        </a:graphic>
      </p:graphicFrame>
      <p:graphicFrame>
        <p:nvGraphicFramePr>
          <p:cNvPr id="7229" name="Object 61"/>
          <p:cNvGraphicFramePr>
            <a:graphicFrameLocks noChangeAspect="1"/>
          </p:cNvGraphicFramePr>
          <p:nvPr/>
        </p:nvGraphicFramePr>
        <p:xfrm>
          <a:off x="5977865" y="3623830"/>
          <a:ext cx="917575" cy="682625"/>
        </p:xfrm>
        <a:graphic>
          <a:graphicData uri="http://schemas.openxmlformats.org/presentationml/2006/ole">
            <p:oleObj spid="_x0000_s7229" name="Equation" r:id="rId6" imgW="660240" imgH="431640" progId="Equation.DSMT4">
              <p:embed/>
            </p:oleObj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1940378" y="4623707"/>
            <a:ext cx="4953000" cy="1924050"/>
            <a:chOff x="1940378" y="4623707"/>
            <a:chExt cx="4953000" cy="1924050"/>
          </a:xfrm>
        </p:grpSpPr>
        <p:sp>
          <p:nvSpPr>
            <p:cNvPr id="718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940378" y="4623707"/>
              <a:ext cx="4953000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1976891" y="4714195"/>
              <a:ext cx="4338638" cy="1736725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1980066" y="6450920"/>
              <a:ext cx="4335463" cy="1588"/>
            </a:xfrm>
            <a:prstGeom prst="line">
              <a:avLst/>
            </a:prstGeom>
            <a:noFill/>
            <a:ln w="38100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1980066" y="4717370"/>
              <a:ext cx="4335463" cy="1588"/>
            </a:xfrm>
            <a:prstGeom prst="line">
              <a:avLst/>
            </a:prstGeom>
            <a:noFill/>
            <a:ln w="38100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>
              <a:off x="5131254" y="5488895"/>
              <a:ext cx="207826" cy="0"/>
            </a:xfrm>
            <a:prstGeom prst="line">
              <a:avLst/>
            </a:prstGeom>
            <a:noFill/>
            <a:ln w="142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5131254" y="5625420"/>
              <a:ext cx="217986" cy="0"/>
            </a:xfrm>
            <a:prstGeom prst="line">
              <a:avLst/>
            </a:prstGeom>
            <a:noFill/>
            <a:ln w="142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83403" y="5509532"/>
              <a:ext cx="1743075" cy="1047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6" name="Object 28"/>
            <p:cNvGraphicFramePr>
              <a:graphicFrameLocks noChangeAspect="1"/>
            </p:cNvGraphicFramePr>
            <p:nvPr/>
          </p:nvGraphicFramePr>
          <p:xfrm>
            <a:off x="5440363" y="5908675"/>
            <a:ext cx="785812" cy="422275"/>
          </p:xfrm>
          <a:graphic>
            <a:graphicData uri="http://schemas.openxmlformats.org/presentationml/2006/ole">
              <p:oleObj spid="_x0000_s7226" name="Equation" r:id="rId7" imgW="482400" imgH="228600" progId="Equation.DSMT4">
                <p:embed/>
              </p:oleObj>
            </a:graphicData>
          </a:graphic>
        </p:graphicFrame>
        <p:graphicFrame>
          <p:nvGraphicFramePr>
            <p:cNvPr id="7230" name="Object 62"/>
            <p:cNvGraphicFramePr>
              <a:graphicFrameLocks noChangeAspect="1"/>
            </p:cNvGraphicFramePr>
            <p:nvPr/>
          </p:nvGraphicFramePr>
          <p:xfrm>
            <a:off x="6674067" y="5449353"/>
            <a:ext cx="176212" cy="280987"/>
          </p:xfrm>
          <a:graphic>
            <a:graphicData uri="http://schemas.openxmlformats.org/presentationml/2006/ole">
              <p:oleObj spid="_x0000_s7230" name="Equation" r:id="rId8" imgW="126720" imgH="177480" progId="Equation.DSMT4">
                <p:embed/>
              </p:oleObj>
            </a:graphicData>
          </a:graphic>
        </p:graphicFrame>
        <p:graphicFrame>
          <p:nvGraphicFramePr>
            <p:cNvPr id="7231" name="Object 63"/>
            <p:cNvGraphicFramePr>
              <a:graphicFrameLocks noChangeAspect="1"/>
            </p:cNvGraphicFramePr>
            <p:nvPr/>
          </p:nvGraphicFramePr>
          <p:xfrm>
            <a:off x="4065588" y="5911850"/>
            <a:ext cx="212725" cy="220663"/>
          </p:xfrm>
          <a:graphic>
            <a:graphicData uri="http://schemas.openxmlformats.org/presentationml/2006/ole">
              <p:oleObj spid="_x0000_s7231" name="Equation" r:id="rId9" imgW="152280" imgH="139680" progId="Equation.DSMT4">
                <p:embed/>
              </p:oleObj>
            </a:graphicData>
          </a:graphic>
        </p:graphicFrame>
        <p:graphicFrame>
          <p:nvGraphicFramePr>
            <p:cNvPr id="7232" name="Object 64"/>
            <p:cNvGraphicFramePr>
              <a:graphicFrameLocks noChangeAspect="1"/>
            </p:cNvGraphicFramePr>
            <p:nvPr/>
          </p:nvGraphicFramePr>
          <p:xfrm>
            <a:off x="5522913" y="5438775"/>
            <a:ext cx="123825" cy="241300"/>
          </p:xfrm>
          <a:graphic>
            <a:graphicData uri="http://schemas.openxmlformats.org/presentationml/2006/ole">
              <p:oleObj spid="_x0000_s7232" name="Equation" r:id="rId10" imgW="88560" imgH="152280" progId="Equation.DSMT4">
                <p:embed/>
              </p:oleObj>
            </a:graphicData>
          </a:graphic>
        </p:graphicFrame>
        <p:graphicFrame>
          <p:nvGraphicFramePr>
            <p:cNvPr id="7233" name="Object 65"/>
            <p:cNvGraphicFramePr>
              <a:graphicFrameLocks noChangeAspect="1"/>
            </p:cNvGraphicFramePr>
            <p:nvPr/>
          </p:nvGraphicFramePr>
          <p:xfrm>
            <a:off x="2671763" y="5380038"/>
            <a:ext cx="246062" cy="361950"/>
          </p:xfrm>
          <a:graphic>
            <a:graphicData uri="http://schemas.openxmlformats.org/presentationml/2006/ole">
              <p:oleObj spid="_x0000_s7233" name="Equation" r:id="rId11" imgW="177480" imgH="228600" progId="Equation.DSMT4">
                <p:embed/>
              </p:oleObj>
            </a:graphicData>
          </a:graphic>
        </p:graphicFrame>
        <p:cxnSp>
          <p:nvCxnSpPr>
            <p:cNvPr id="41" name="Straight Arrow Connector 40"/>
            <p:cNvCxnSpPr/>
            <p:nvPr/>
          </p:nvCxnSpPr>
          <p:spPr>
            <a:xfrm>
              <a:off x="3282215" y="5813659"/>
              <a:ext cx="172292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477802" y="4716380"/>
              <a:ext cx="0" cy="170367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252720" y="5080000"/>
              <a:ext cx="0" cy="3708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5247640" y="5659120"/>
              <a:ext cx="0" cy="3708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03800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938</Words>
  <Application>Microsoft Office PowerPoint</Application>
  <PresentationFormat>On-screen Show (4:3)</PresentationFormat>
  <Paragraphs>192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Adeel Mohammed, Farooq</dc:creator>
  <cp:lastModifiedBy>David R. Jackson</cp:lastModifiedBy>
  <cp:revision>153</cp:revision>
  <dcterms:created xsi:type="dcterms:W3CDTF">2011-09-12T18:32:29Z</dcterms:created>
  <dcterms:modified xsi:type="dcterms:W3CDTF">2018-09-28T00:42:04Z</dcterms:modified>
</cp:coreProperties>
</file>