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8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4" r:id="rId13"/>
    <p:sldId id="265" r:id="rId14"/>
    <p:sldId id="266" r:id="rId15"/>
    <p:sldId id="267" r:id="rId16"/>
    <p:sldId id="279" r:id="rId17"/>
    <p:sldId id="268" r:id="rId18"/>
    <p:sldId id="271" r:id="rId19"/>
    <p:sldId id="272" r:id="rId20"/>
    <p:sldId id="275" r:id="rId21"/>
    <p:sldId id="269" r:id="rId22"/>
    <p:sldId id="273" r:id="rId23"/>
    <p:sldId id="274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EAEAEA"/>
    <a:srgbClr val="F8F8F8"/>
    <a:srgbClr val="0000FF"/>
    <a:srgbClr val="DDDDDD"/>
    <a:srgbClr val="0000CC"/>
    <a:srgbClr val="400080"/>
    <a:srgbClr val="00A022"/>
    <a:srgbClr val="00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png"/><Relationship Id="rId9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64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1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74.wmf"/><Relationship Id="rId7" Type="http://schemas.openxmlformats.org/officeDocument/2006/relationships/image" Target="../media/image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46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79.wmf"/><Relationship Id="rId7" Type="http://schemas.openxmlformats.org/officeDocument/2006/relationships/image" Target="../media/image46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93.wmf"/><Relationship Id="rId7" Type="http://schemas.openxmlformats.org/officeDocument/2006/relationships/image" Target="../media/image4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7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9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72A5-1BD4-47B9-AB7B-E311DA5D40F2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D1C7-6185-413F-B358-A86A1D152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AC0A-AA2C-469D-8B28-1A5B5A2B4E1E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358C-0E45-45CD-B9CA-F75C9A702B72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40A-B28E-4D42-B99C-008284C390AF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5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34C0-895E-4092-A3B3-F72E79EB0393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C5A5-8245-4BAD-9ADF-AF2E8800A0C6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840E-F373-45D9-8342-FD061FC1F521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4065-CB6B-43CF-B75E-DE6E67B534A2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85DD-A88C-4C80-A797-8B5D62022A7C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8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4512-52DC-47B8-BF62-061B3ABC1750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>
                <a:latin typeface="Arial" pitchFamily="34" charset="0"/>
              </a:defRPr>
            </a:lvl1pPr>
          </a:lstStyle>
          <a:p>
            <a:fld id="{D218F6CE-FAB7-4C9D-97D0-0C3AE8399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FB81-2352-4B7A-9054-89A7B889BE7B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44AB-F0D0-43C8-B2D7-1EA088BDD569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6233-6191-4918-8725-ACA061F2A4CE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18F6CE-FAB7-4C9D-97D0-0C3AE8399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61.wmf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75.bin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2.bin"/><Relationship Id="rId24" Type="http://schemas.openxmlformats.org/officeDocument/2006/relationships/oleObject" Target="../embeddings/oleObject79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10" Type="http://schemas.openxmlformats.org/officeDocument/2006/relationships/image" Target="../media/image57.png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Relationship Id="rId27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62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6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7.wmf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85.jpeg"/><Relationship Id="rId4" Type="http://schemas.openxmlformats.org/officeDocument/2006/relationships/image" Target="../media/image82.wmf"/><Relationship Id="rId9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www.awr.com/software/options/tx-l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275644" y="227965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48200" y="331741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952875" y="180975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152774" y="3812718"/>
            <a:ext cx="5438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Part 6: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Planar Transmission Lines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67525" y="142101"/>
            <a:ext cx="21050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346" y="5072535"/>
            <a:ext cx="3461883" cy="132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302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049763"/>
              </p:ext>
            </p:extLst>
          </p:nvPr>
        </p:nvGraphicFramePr>
        <p:xfrm>
          <a:off x="1276350" y="1589088"/>
          <a:ext cx="6838950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3" imgW="4381200" imgH="2527200" progId="Equation.DSMT4">
                  <p:embed/>
                </p:oleObj>
              </mc:Choice>
              <mc:Fallback>
                <p:oleObj name="Equation" r:id="rId3" imgW="4381200" imgH="252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589088"/>
                        <a:ext cx="6838950" cy="4110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86018"/>
              </p:ext>
            </p:extLst>
          </p:nvPr>
        </p:nvGraphicFramePr>
        <p:xfrm>
          <a:off x="6051550" y="3038136"/>
          <a:ext cx="958850" cy="70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5" imgW="685800" imgH="444240" progId="Equation.DSMT4">
                  <p:embed/>
                </p:oleObj>
              </mc:Choice>
              <mc:Fallback>
                <p:oleObj name="Equation" r:id="rId5" imgW="6858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038136"/>
                        <a:ext cx="958850" cy="705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1809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50" y="104775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Conductor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0421" y="6038951"/>
            <a:ext cx="68393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 cannot let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 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when we calculate the conductor loss.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90374"/>
              </p:ext>
            </p:extLst>
          </p:nvPr>
        </p:nvGraphicFramePr>
        <p:xfrm>
          <a:off x="5719963" y="3827998"/>
          <a:ext cx="2079831" cy="2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7" imgW="1447560" imgH="190440" progId="Equation.DSMT4">
                  <p:embed/>
                </p:oleObj>
              </mc:Choice>
              <mc:Fallback>
                <p:oleObj name="Equation" r:id="rId7" imgW="1447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9963" y="3827998"/>
                        <a:ext cx="2079831" cy="27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33575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8599" y="985503"/>
            <a:ext cx="8725396" cy="18466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Note about conductor attenuation:</a:t>
            </a:r>
          </a:p>
          <a:p>
            <a:endParaRPr lang="en-US" sz="1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is necessary to assume a nonzero conductor thickness in order to accurately calculate the conductor attenuation. </a:t>
            </a:r>
          </a:p>
          <a:p>
            <a:endParaRPr lang="en-US" sz="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perturbational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method predicts an infinite attenuation if a zero thickness is assumed.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665088" y="3051123"/>
          <a:ext cx="36734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0" name="Equation" r:id="rId3" imgW="1752480" imgH="419040" progId="Equation.DSMT4">
                  <p:embed/>
                </p:oleObj>
              </mc:Choice>
              <mc:Fallback>
                <p:oleObj name="Equation" r:id="rId3" imgW="1752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088" y="3051123"/>
                        <a:ext cx="3673475" cy="879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76232" y="5162386"/>
            <a:ext cx="2781299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Practical 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 standard metal thickness for PCBs is 0.7 [mils] (17.5 [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m]), called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“half-ounce copper”.</a:t>
            </a:r>
          </a:p>
          <a:p>
            <a:pPr algn="ctr"/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 mil = 0.001 inch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8" name="Object 2"/>
          <p:cNvGraphicFramePr>
            <a:graphicFrameLocks noChangeAspect="1"/>
          </p:cNvGraphicFramePr>
          <p:nvPr/>
        </p:nvGraphicFramePr>
        <p:xfrm>
          <a:off x="6947930" y="2752848"/>
          <a:ext cx="993077" cy="6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1" name="Equation" r:id="rId5" imgW="1295280" imgH="812520" progId="Equation.DSMT4">
                  <p:embed/>
                </p:oleObj>
              </mc:Choice>
              <mc:Fallback>
                <p:oleObj name="Equation" r:id="rId5" imgW="129528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7930" y="2752848"/>
                        <a:ext cx="993077" cy="6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5820001" y="3518353"/>
          <a:ext cx="30289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2" name="Equation" r:id="rId7" imgW="2133360" imgH="545760" progId="Equation.DSMT4">
                  <p:embed/>
                </p:oleObj>
              </mc:Choice>
              <mc:Fallback>
                <p:oleObj name="Equation" r:id="rId7" imgW="2133360" imgH="5457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001" y="3518353"/>
                        <a:ext cx="30289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662113" y="4469592"/>
            <a:ext cx="3648245" cy="1942321"/>
            <a:chOff x="1662113" y="4469592"/>
            <a:chExt cx="3648245" cy="1942321"/>
          </a:xfrm>
        </p:grpSpPr>
        <p:sp>
          <p:nvSpPr>
            <p:cNvPr id="44" name="Rectangle 88"/>
            <p:cNvSpPr>
              <a:spLocks noChangeArrowheads="1"/>
            </p:cNvSpPr>
            <p:nvPr/>
          </p:nvSpPr>
          <p:spPr bwMode="auto">
            <a:xfrm>
              <a:off x="1674813" y="5323114"/>
              <a:ext cx="3238500" cy="101259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722301" y="5558167"/>
              <a:ext cx="41054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722306" y="5397991"/>
              <a:ext cx="0" cy="2799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2742517" y="4469592"/>
              <a:ext cx="1108010" cy="539621"/>
            </a:xfrm>
            <a:custGeom>
              <a:avLst/>
              <a:gdLst>
                <a:gd name="connsiteX0" fmla="*/ 4665 w 1007706"/>
                <a:gd name="connsiteY0" fmla="*/ 0 h 534955"/>
                <a:gd name="connsiteX1" fmla="*/ 51318 w 1007706"/>
                <a:gd name="connsiteY1" fmla="*/ 298580 h 534955"/>
                <a:gd name="connsiteX2" fmla="*/ 312575 w 1007706"/>
                <a:gd name="connsiteY2" fmla="*/ 494522 h 534955"/>
                <a:gd name="connsiteX3" fmla="*/ 527179 w 1007706"/>
                <a:gd name="connsiteY3" fmla="*/ 531845 h 534955"/>
                <a:gd name="connsiteX4" fmla="*/ 769775 w 1007706"/>
                <a:gd name="connsiteY4" fmla="*/ 513184 h 534955"/>
                <a:gd name="connsiteX5" fmla="*/ 909734 w 1007706"/>
                <a:gd name="connsiteY5" fmla="*/ 410547 h 534955"/>
                <a:gd name="connsiteX6" fmla="*/ 993710 w 1007706"/>
                <a:gd name="connsiteY6" fmla="*/ 177282 h 534955"/>
                <a:gd name="connsiteX7" fmla="*/ 993710 w 1007706"/>
                <a:gd name="connsiteY7" fmla="*/ 18661 h 534955"/>
                <a:gd name="connsiteX0" fmla="*/ 2333 w 1005374"/>
                <a:gd name="connsiteY0" fmla="*/ 0 h 552060"/>
                <a:gd name="connsiteX1" fmla="*/ 48986 w 1005374"/>
                <a:gd name="connsiteY1" fmla="*/ 298580 h 552060"/>
                <a:gd name="connsiteX2" fmla="*/ 272920 w 1005374"/>
                <a:gd name="connsiteY2" fmla="*/ 513183 h 552060"/>
                <a:gd name="connsiteX3" fmla="*/ 524847 w 1005374"/>
                <a:gd name="connsiteY3" fmla="*/ 531845 h 552060"/>
                <a:gd name="connsiteX4" fmla="*/ 767443 w 1005374"/>
                <a:gd name="connsiteY4" fmla="*/ 513184 h 552060"/>
                <a:gd name="connsiteX5" fmla="*/ 907402 w 1005374"/>
                <a:gd name="connsiteY5" fmla="*/ 410547 h 552060"/>
                <a:gd name="connsiteX6" fmla="*/ 991378 w 1005374"/>
                <a:gd name="connsiteY6" fmla="*/ 177282 h 552060"/>
                <a:gd name="connsiteX7" fmla="*/ 991378 w 1005374"/>
                <a:gd name="connsiteY7" fmla="*/ 18661 h 552060"/>
                <a:gd name="connsiteX0" fmla="*/ 2333 w 1035698"/>
                <a:gd name="connsiteY0" fmla="*/ 0 h 552060"/>
                <a:gd name="connsiteX1" fmla="*/ 48986 w 1035698"/>
                <a:gd name="connsiteY1" fmla="*/ 298580 h 552060"/>
                <a:gd name="connsiteX2" fmla="*/ 272920 w 1035698"/>
                <a:gd name="connsiteY2" fmla="*/ 513183 h 552060"/>
                <a:gd name="connsiteX3" fmla="*/ 524847 w 1035698"/>
                <a:gd name="connsiteY3" fmla="*/ 531845 h 552060"/>
                <a:gd name="connsiteX4" fmla="*/ 767443 w 1035698"/>
                <a:gd name="connsiteY4" fmla="*/ 513184 h 552060"/>
                <a:gd name="connsiteX5" fmla="*/ 907402 w 1035698"/>
                <a:gd name="connsiteY5" fmla="*/ 410547 h 552060"/>
                <a:gd name="connsiteX6" fmla="*/ 991378 w 1035698"/>
                <a:gd name="connsiteY6" fmla="*/ 177282 h 552060"/>
                <a:gd name="connsiteX7" fmla="*/ 1028700 w 1035698"/>
                <a:gd name="connsiteY7" fmla="*/ 18661 h 552060"/>
                <a:gd name="connsiteX0" fmla="*/ 2333 w 1039586"/>
                <a:gd name="connsiteY0" fmla="*/ 0 h 552060"/>
                <a:gd name="connsiteX1" fmla="*/ 48986 w 1039586"/>
                <a:gd name="connsiteY1" fmla="*/ 298580 h 552060"/>
                <a:gd name="connsiteX2" fmla="*/ 272920 w 1039586"/>
                <a:gd name="connsiteY2" fmla="*/ 513183 h 552060"/>
                <a:gd name="connsiteX3" fmla="*/ 524847 w 1039586"/>
                <a:gd name="connsiteY3" fmla="*/ 531845 h 552060"/>
                <a:gd name="connsiteX4" fmla="*/ 767443 w 1039586"/>
                <a:gd name="connsiteY4" fmla="*/ 513184 h 552060"/>
                <a:gd name="connsiteX5" fmla="*/ 907402 w 1039586"/>
                <a:gd name="connsiteY5" fmla="*/ 410547 h 552060"/>
                <a:gd name="connsiteX6" fmla="*/ 1019370 w 1039586"/>
                <a:gd name="connsiteY6" fmla="*/ 195943 h 552060"/>
                <a:gd name="connsiteX7" fmla="*/ 1028700 w 1039586"/>
                <a:gd name="connsiteY7" fmla="*/ 18661 h 552060"/>
                <a:gd name="connsiteX0" fmla="*/ 2333 w 1039586"/>
                <a:gd name="connsiteY0" fmla="*/ 0 h 552060"/>
                <a:gd name="connsiteX1" fmla="*/ 48986 w 1039586"/>
                <a:gd name="connsiteY1" fmla="*/ 298580 h 552060"/>
                <a:gd name="connsiteX2" fmla="*/ 272920 w 1039586"/>
                <a:gd name="connsiteY2" fmla="*/ 513183 h 552060"/>
                <a:gd name="connsiteX3" fmla="*/ 524847 w 1039586"/>
                <a:gd name="connsiteY3" fmla="*/ 531845 h 552060"/>
                <a:gd name="connsiteX4" fmla="*/ 776773 w 1039586"/>
                <a:gd name="connsiteY4" fmla="*/ 513184 h 552060"/>
                <a:gd name="connsiteX5" fmla="*/ 907402 w 1039586"/>
                <a:gd name="connsiteY5" fmla="*/ 410547 h 552060"/>
                <a:gd name="connsiteX6" fmla="*/ 1019370 w 1039586"/>
                <a:gd name="connsiteY6" fmla="*/ 195943 h 552060"/>
                <a:gd name="connsiteX7" fmla="*/ 1028700 w 1039586"/>
                <a:gd name="connsiteY7" fmla="*/ 18661 h 552060"/>
                <a:gd name="connsiteX0" fmla="*/ 2333 w 1063690"/>
                <a:gd name="connsiteY0" fmla="*/ 0 h 552060"/>
                <a:gd name="connsiteX1" fmla="*/ 48986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07402 w 1063690"/>
                <a:gd name="connsiteY5" fmla="*/ 410547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48986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76978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76773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2333 w 1063690"/>
                <a:gd name="connsiteY0" fmla="*/ 0 h 552060"/>
                <a:gd name="connsiteX1" fmla="*/ 76978 w 1063690"/>
                <a:gd name="connsiteY1" fmla="*/ 298580 h 552060"/>
                <a:gd name="connsiteX2" fmla="*/ 272920 w 1063690"/>
                <a:gd name="connsiteY2" fmla="*/ 513183 h 552060"/>
                <a:gd name="connsiteX3" fmla="*/ 524847 w 1063690"/>
                <a:gd name="connsiteY3" fmla="*/ 531845 h 552060"/>
                <a:gd name="connsiteX4" fmla="*/ 795434 w 1063690"/>
                <a:gd name="connsiteY4" fmla="*/ 513184 h 552060"/>
                <a:gd name="connsiteX5" fmla="*/ 935394 w 1063690"/>
                <a:gd name="connsiteY5" fmla="*/ 373225 h 552060"/>
                <a:gd name="connsiteX6" fmla="*/ 1019370 w 1063690"/>
                <a:gd name="connsiteY6" fmla="*/ 195943 h 552060"/>
                <a:gd name="connsiteX7" fmla="*/ 1056692 w 1063690"/>
                <a:gd name="connsiteY7" fmla="*/ 0 h 552060"/>
                <a:gd name="connsiteX0" fmla="*/ 17106 w 1078463"/>
                <a:gd name="connsiteY0" fmla="*/ 0 h 575387"/>
                <a:gd name="connsiteX1" fmla="*/ 45098 w 1078463"/>
                <a:gd name="connsiteY1" fmla="*/ 158621 h 575387"/>
                <a:gd name="connsiteX2" fmla="*/ 287693 w 1078463"/>
                <a:gd name="connsiteY2" fmla="*/ 513183 h 575387"/>
                <a:gd name="connsiteX3" fmla="*/ 539620 w 1078463"/>
                <a:gd name="connsiteY3" fmla="*/ 531845 h 575387"/>
                <a:gd name="connsiteX4" fmla="*/ 810207 w 1078463"/>
                <a:gd name="connsiteY4" fmla="*/ 513184 h 575387"/>
                <a:gd name="connsiteX5" fmla="*/ 950167 w 1078463"/>
                <a:gd name="connsiteY5" fmla="*/ 373225 h 575387"/>
                <a:gd name="connsiteX6" fmla="*/ 1034143 w 1078463"/>
                <a:gd name="connsiteY6" fmla="*/ 195943 h 575387"/>
                <a:gd name="connsiteX7" fmla="*/ 1071465 w 1078463"/>
                <a:gd name="connsiteY7" fmla="*/ 0 h 575387"/>
                <a:gd name="connsiteX0" fmla="*/ 17106 w 1078463"/>
                <a:gd name="connsiteY0" fmla="*/ 0 h 539621"/>
                <a:gd name="connsiteX1" fmla="*/ 45098 w 1078463"/>
                <a:gd name="connsiteY1" fmla="*/ 158621 h 539621"/>
                <a:gd name="connsiteX2" fmla="*/ 157066 w 1078463"/>
                <a:gd name="connsiteY2" fmla="*/ 373223 h 539621"/>
                <a:gd name="connsiteX3" fmla="*/ 287693 w 1078463"/>
                <a:gd name="connsiteY3" fmla="*/ 513183 h 539621"/>
                <a:gd name="connsiteX4" fmla="*/ 539620 w 1078463"/>
                <a:gd name="connsiteY4" fmla="*/ 531845 h 539621"/>
                <a:gd name="connsiteX5" fmla="*/ 810207 w 1078463"/>
                <a:gd name="connsiteY5" fmla="*/ 513184 h 539621"/>
                <a:gd name="connsiteX6" fmla="*/ 950167 w 1078463"/>
                <a:gd name="connsiteY6" fmla="*/ 373225 h 539621"/>
                <a:gd name="connsiteX7" fmla="*/ 1034143 w 1078463"/>
                <a:gd name="connsiteY7" fmla="*/ 195943 h 539621"/>
                <a:gd name="connsiteX8" fmla="*/ 1071465 w 1078463"/>
                <a:gd name="connsiteY8" fmla="*/ 0 h 539621"/>
                <a:gd name="connsiteX0" fmla="*/ 7775 w 1069132"/>
                <a:gd name="connsiteY0" fmla="*/ 0 h 539621"/>
                <a:gd name="connsiteX1" fmla="*/ 45098 w 1069132"/>
                <a:gd name="connsiteY1" fmla="*/ 205274 h 539621"/>
                <a:gd name="connsiteX2" fmla="*/ 147735 w 1069132"/>
                <a:gd name="connsiteY2" fmla="*/ 373223 h 539621"/>
                <a:gd name="connsiteX3" fmla="*/ 278362 w 1069132"/>
                <a:gd name="connsiteY3" fmla="*/ 513183 h 539621"/>
                <a:gd name="connsiteX4" fmla="*/ 530289 w 1069132"/>
                <a:gd name="connsiteY4" fmla="*/ 531845 h 539621"/>
                <a:gd name="connsiteX5" fmla="*/ 800876 w 1069132"/>
                <a:gd name="connsiteY5" fmla="*/ 513184 h 539621"/>
                <a:gd name="connsiteX6" fmla="*/ 940836 w 1069132"/>
                <a:gd name="connsiteY6" fmla="*/ 373225 h 539621"/>
                <a:gd name="connsiteX7" fmla="*/ 1024812 w 1069132"/>
                <a:gd name="connsiteY7" fmla="*/ 195943 h 539621"/>
                <a:gd name="connsiteX8" fmla="*/ 1062134 w 1069132"/>
                <a:gd name="connsiteY8" fmla="*/ 0 h 539621"/>
                <a:gd name="connsiteX0" fmla="*/ 2333 w 1110343"/>
                <a:gd name="connsiteY0" fmla="*/ 9331 h 539621"/>
                <a:gd name="connsiteX1" fmla="*/ 86309 w 1110343"/>
                <a:gd name="connsiteY1" fmla="*/ 205274 h 539621"/>
                <a:gd name="connsiteX2" fmla="*/ 188946 w 1110343"/>
                <a:gd name="connsiteY2" fmla="*/ 373223 h 539621"/>
                <a:gd name="connsiteX3" fmla="*/ 319573 w 1110343"/>
                <a:gd name="connsiteY3" fmla="*/ 513183 h 539621"/>
                <a:gd name="connsiteX4" fmla="*/ 571500 w 1110343"/>
                <a:gd name="connsiteY4" fmla="*/ 531845 h 539621"/>
                <a:gd name="connsiteX5" fmla="*/ 842087 w 1110343"/>
                <a:gd name="connsiteY5" fmla="*/ 513184 h 539621"/>
                <a:gd name="connsiteX6" fmla="*/ 982047 w 1110343"/>
                <a:gd name="connsiteY6" fmla="*/ 373225 h 539621"/>
                <a:gd name="connsiteX7" fmla="*/ 1066023 w 1110343"/>
                <a:gd name="connsiteY7" fmla="*/ 195943 h 539621"/>
                <a:gd name="connsiteX8" fmla="*/ 1103345 w 1110343"/>
                <a:gd name="connsiteY8" fmla="*/ 0 h 539621"/>
                <a:gd name="connsiteX0" fmla="*/ 4664 w 1112674"/>
                <a:gd name="connsiteY0" fmla="*/ 32658 h 562948"/>
                <a:gd name="connsiteX1" fmla="*/ 13996 w 1112674"/>
                <a:gd name="connsiteY1" fmla="*/ 32657 h 562948"/>
                <a:gd name="connsiteX2" fmla="*/ 88640 w 1112674"/>
                <a:gd name="connsiteY2" fmla="*/ 228601 h 562948"/>
                <a:gd name="connsiteX3" fmla="*/ 191277 w 1112674"/>
                <a:gd name="connsiteY3" fmla="*/ 396550 h 562948"/>
                <a:gd name="connsiteX4" fmla="*/ 321904 w 1112674"/>
                <a:gd name="connsiteY4" fmla="*/ 536510 h 562948"/>
                <a:gd name="connsiteX5" fmla="*/ 573831 w 1112674"/>
                <a:gd name="connsiteY5" fmla="*/ 555172 h 562948"/>
                <a:gd name="connsiteX6" fmla="*/ 844418 w 1112674"/>
                <a:gd name="connsiteY6" fmla="*/ 536511 h 562948"/>
                <a:gd name="connsiteX7" fmla="*/ 984378 w 1112674"/>
                <a:gd name="connsiteY7" fmla="*/ 396552 h 562948"/>
                <a:gd name="connsiteX8" fmla="*/ 1068354 w 1112674"/>
                <a:gd name="connsiteY8" fmla="*/ 219270 h 562948"/>
                <a:gd name="connsiteX9" fmla="*/ 1105676 w 1112674"/>
                <a:gd name="connsiteY9" fmla="*/ 23327 h 562948"/>
                <a:gd name="connsiteX0" fmla="*/ 4664 w 1112674"/>
                <a:gd name="connsiteY0" fmla="*/ 32658 h 562948"/>
                <a:gd name="connsiteX1" fmla="*/ 13996 w 1112674"/>
                <a:gd name="connsiteY1" fmla="*/ 32657 h 562948"/>
                <a:gd name="connsiteX2" fmla="*/ 88640 w 1112674"/>
                <a:gd name="connsiteY2" fmla="*/ 228601 h 562948"/>
                <a:gd name="connsiteX3" fmla="*/ 172615 w 1112674"/>
                <a:gd name="connsiteY3" fmla="*/ 433872 h 562948"/>
                <a:gd name="connsiteX4" fmla="*/ 321904 w 1112674"/>
                <a:gd name="connsiteY4" fmla="*/ 536510 h 562948"/>
                <a:gd name="connsiteX5" fmla="*/ 573831 w 1112674"/>
                <a:gd name="connsiteY5" fmla="*/ 555172 h 562948"/>
                <a:gd name="connsiteX6" fmla="*/ 844418 w 1112674"/>
                <a:gd name="connsiteY6" fmla="*/ 536511 h 562948"/>
                <a:gd name="connsiteX7" fmla="*/ 984378 w 1112674"/>
                <a:gd name="connsiteY7" fmla="*/ 396552 h 562948"/>
                <a:gd name="connsiteX8" fmla="*/ 1068354 w 1112674"/>
                <a:gd name="connsiteY8" fmla="*/ 219270 h 562948"/>
                <a:gd name="connsiteX9" fmla="*/ 1105676 w 1112674"/>
                <a:gd name="connsiteY9" fmla="*/ 23327 h 562948"/>
                <a:gd name="connsiteX0" fmla="*/ 3110 w 1111120"/>
                <a:gd name="connsiteY0" fmla="*/ 32658 h 562948"/>
                <a:gd name="connsiteX1" fmla="*/ 40434 w 1111120"/>
                <a:gd name="connsiteY1" fmla="*/ 32657 h 562948"/>
                <a:gd name="connsiteX2" fmla="*/ 87086 w 1111120"/>
                <a:gd name="connsiteY2" fmla="*/ 228601 h 562948"/>
                <a:gd name="connsiteX3" fmla="*/ 171061 w 1111120"/>
                <a:gd name="connsiteY3" fmla="*/ 433872 h 562948"/>
                <a:gd name="connsiteX4" fmla="*/ 320350 w 1111120"/>
                <a:gd name="connsiteY4" fmla="*/ 536510 h 562948"/>
                <a:gd name="connsiteX5" fmla="*/ 572277 w 1111120"/>
                <a:gd name="connsiteY5" fmla="*/ 555172 h 562948"/>
                <a:gd name="connsiteX6" fmla="*/ 842864 w 1111120"/>
                <a:gd name="connsiteY6" fmla="*/ 536511 h 562948"/>
                <a:gd name="connsiteX7" fmla="*/ 982824 w 1111120"/>
                <a:gd name="connsiteY7" fmla="*/ 396552 h 562948"/>
                <a:gd name="connsiteX8" fmla="*/ 1066800 w 1111120"/>
                <a:gd name="connsiteY8" fmla="*/ 219270 h 562948"/>
                <a:gd name="connsiteX9" fmla="*/ 1104122 w 1111120"/>
                <a:gd name="connsiteY9" fmla="*/ 23327 h 562948"/>
                <a:gd name="connsiteX0" fmla="*/ 0 w 1108010"/>
                <a:gd name="connsiteY0" fmla="*/ 9331 h 539621"/>
                <a:gd name="connsiteX1" fmla="*/ 83976 w 1108010"/>
                <a:gd name="connsiteY1" fmla="*/ 205274 h 539621"/>
                <a:gd name="connsiteX2" fmla="*/ 167951 w 1108010"/>
                <a:gd name="connsiteY2" fmla="*/ 410545 h 539621"/>
                <a:gd name="connsiteX3" fmla="*/ 317240 w 1108010"/>
                <a:gd name="connsiteY3" fmla="*/ 513183 h 539621"/>
                <a:gd name="connsiteX4" fmla="*/ 569167 w 1108010"/>
                <a:gd name="connsiteY4" fmla="*/ 531845 h 539621"/>
                <a:gd name="connsiteX5" fmla="*/ 839754 w 1108010"/>
                <a:gd name="connsiteY5" fmla="*/ 513184 h 539621"/>
                <a:gd name="connsiteX6" fmla="*/ 979714 w 1108010"/>
                <a:gd name="connsiteY6" fmla="*/ 373225 h 539621"/>
                <a:gd name="connsiteX7" fmla="*/ 1063690 w 1108010"/>
                <a:gd name="connsiteY7" fmla="*/ 195943 h 539621"/>
                <a:gd name="connsiteX8" fmla="*/ 1101012 w 1108010"/>
                <a:gd name="connsiteY8" fmla="*/ 0 h 539621"/>
                <a:gd name="connsiteX0" fmla="*/ 0 w 1108010"/>
                <a:gd name="connsiteY0" fmla="*/ 9331 h 539621"/>
                <a:gd name="connsiteX1" fmla="*/ 55984 w 1108010"/>
                <a:gd name="connsiteY1" fmla="*/ 223935 h 539621"/>
                <a:gd name="connsiteX2" fmla="*/ 167951 w 1108010"/>
                <a:gd name="connsiteY2" fmla="*/ 410545 h 539621"/>
                <a:gd name="connsiteX3" fmla="*/ 317240 w 1108010"/>
                <a:gd name="connsiteY3" fmla="*/ 513183 h 539621"/>
                <a:gd name="connsiteX4" fmla="*/ 569167 w 1108010"/>
                <a:gd name="connsiteY4" fmla="*/ 531845 h 539621"/>
                <a:gd name="connsiteX5" fmla="*/ 839754 w 1108010"/>
                <a:gd name="connsiteY5" fmla="*/ 513184 h 539621"/>
                <a:gd name="connsiteX6" fmla="*/ 979714 w 1108010"/>
                <a:gd name="connsiteY6" fmla="*/ 373225 h 539621"/>
                <a:gd name="connsiteX7" fmla="*/ 1063690 w 1108010"/>
                <a:gd name="connsiteY7" fmla="*/ 195943 h 539621"/>
                <a:gd name="connsiteX8" fmla="*/ 1101012 w 1108010"/>
                <a:gd name="connsiteY8" fmla="*/ 0 h 5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010" h="539621">
                  <a:moveTo>
                    <a:pt x="0" y="9331"/>
                  </a:moveTo>
                  <a:cubicBezTo>
                    <a:pt x="17495" y="50153"/>
                    <a:pt x="27992" y="157066"/>
                    <a:pt x="55984" y="223935"/>
                  </a:cubicBezTo>
                  <a:cubicBezTo>
                    <a:pt x="83976" y="290804"/>
                    <a:pt x="124408" y="362337"/>
                    <a:pt x="167951" y="410545"/>
                  </a:cubicBezTo>
                  <a:cubicBezTo>
                    <a:pt x="211494" y="458753"/>
                    <a:pt x="250371" y="492966"/>
                    <a:pt x="317240" y="513183"/>
                  </a:cubicBezTo>
                  <a:cubicBezTo>
                    <a:pt x="384109" y="533400"/>
                    <a:pt x="482081" y="531845"/>
                    <a:pt x="569167" y="531845"/>
                  </a:cubicBezTo>
                  <a:cubicBezTo>
                    <a:pt x="656253" y="531845"/>
                    <a:pt x="771330" y="539621"/>
                    <a:pt x="839754" y="513184"/>
                  </a:cubicBezTo>
                  <a:cubicBezTo>
                    <a:pt x="908179" y="486747"/>
                    <a:pt x="942391" y="426098"/>
                    <a:pt x="979714" y="373225"/>
                  </a:cubicBezTo>
                  <a:cubicBezTo>
                    <a:pt x="1017037" y="320352"/>
                    <a:pt x="1043474" y="258147"/>
                    <a:pt x="1063690" y="195943"/>
                  </a:cubicBezTo>
                  <a:cubicBezTo>
                    <a:pt x="1083906" y="133739"/>
                    <a:pt x="1108010" y="46653"/>
                    <a:pt x="1101012" y="0"/>
                  </a:cubicBezTo>
                </a:path>
              </a:pathLst>
            </a:cu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8377" name="Object 9"/>
            <p:cNvGraphicFramePr>
              <a:graphicFrameLocks noChangeAspect="1"/>
            </p:cNvGraphicFramePr>
            <p:nvPr/>
          </p:nvGraphicFramePr>
          <p:xfrm>
            <a:off x="3911601" y="4619935"/>
            <a:ext cx="1346200" cy="43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3" name="Equation" r:id="rId9" imgW="787320" imgH="253800" progId="Equation.DSMT4">
                    <p:embed/>
                  </p:oleObj>
                </mc:Choice>
                <mc:Fallback>
                  <p:oleObj name="Equation" r:id="rId9" imgW="787320" imgH="2538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1601" y="4619935"/>
                          <a:ext cx="1346200" cy="4353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ectangle 87"/>
            <p:cNvSpPr>
              <a:spLocks noChangeArrowheads="1"/>
            </p:cNvSpPr>
            <p:nvPr/>
          </p:nvSpPr>
          <p:spPr bwMode="auto">
            <a:xfrm>
              <a:off x="1662113" y="6335713"/>
              <a:ext cx="3251200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5" name="Rectangle 89"/>
            <p:cNvSpPr>
              <a:spLocks noChangeArrowheads="1"/>
            </p:cNvSpPr>
            <p:nvPr/>
          </p:nvSpPr>
          <p:spPr bwMode="auto">
            <a:xfrm>
              <a:off x="2716213" y="5786438"/>
              <a:ext cx="1117600" cy="10477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5023644" y="5312232"/>
              <a:ext cx="0" cy="10433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>
              <a:off x="3898900" y="57943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>
              <a:off x="3898221" y="58896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V="1">
              <a:off x="4214813" y="586263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4214813" y="5426075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693988" y="5976711"/>
              <a:ext cx="11486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" name="Object 10"/>
            <p:cNvGraphicFramePr>
              <a:graphicFrameLocks noChangeAspect="1"/>
            </p:cNvGraphicFramePr>
            <p:nvPr/>
          </p:nvGraphicFramePr>
          <p:xfrm>
            <a:off x="5103814" y="5666013"/>
            <a:ext cx="206544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4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814" y="5666013"/>
                          <a:ext cx="206544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1"/>
            <p:cNvGraphicFramePr>
              <a:graphicFrameLocks noChangeAspect="1"/>
            </p:cNvGraphicFramePr>
            <p:nvPr/>
          </p:nvGraphicFramePr>
          <p:xfrm>
            <a:off x="4333875" y="5391150"/>
            <a:ext cx="1444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5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5391150"/>
                          <a:ext cx="1444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2"/>
            <p:cNvGraphicFramePr>
              <a:graphicFrameLocks noChangeAspect="1"/>
            </p:cNvGraphicFramePr>
            <p:nvPr/>
          </p:nvGraphicFramePr>
          <p:xfrm>
            <a:off x="3135993" y="6036129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6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993" y="6036129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2139950" y="5910263"/>
            <a:ext cx="268288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7" name="Equation" r:id="rId17" imgW="164880" imgH="228600" progId="Equation.DSMT4">
                    <p:embed/>
                  </p:oleObj>
                </mc:Choice>
                <mc:Fallback>
                  <p:oleObj name="Equation" r:id="rId17" imgW="16488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950" y="5910263"/>
                          <a:ext cx="268288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2"/>
            <p:cNvGraphicFramePr>
              <a:graphicFrameLocks noChangeAspect="1"/>
            </p:cNvGraphicFramePr>
            <p:nvPr/>
          </p:nvGraphicFramePr>
          <p:xfrm>
            <a:off x="2434091" y="5536749"/>
            <a:ext cx="18573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8" name="Equation" r:id="rId19" imgW="114120" imgH="139680" progId="Equation.DSMT4">
                    <p:embed/>
                  </p:oleObj>
                </mc:Choice>
                <mc:Fallback>
                  <p:oleObj name="Equation" r:id="rId19" imgW="114120" imgH="1396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091" y="5536749"/>
                          <a:ext cx="18573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1662113" y="5236256"/>
              <a:ext cx="3251200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2286000"/>
            <a:ext cx="362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Inhomogeneous dielectric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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400" y="2819400"/>
            <a:ext cx="247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  No TEM mode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449" y="3757550"/>
            <a:ext cx="716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 would require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each region, but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must be unique!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321314"/>
            <a:ext cx="6172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Requires advanced analysis techniques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Exact fields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hybrid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modes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476934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For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/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&lt;&lt; 1,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the dominant mode is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quasi-TEM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828262">
            <a:off x="1166643" y="3154688"/>
            <a:ext cx="559870" cy="702384"/>
          </a:xfrm>
          <a:custGeom>
            <a:avLst/>
            <a:gdLst>
              <a:gd name="connsiteX0" fmla="*/ 559870 w 559870"/>
              <a:gd name="connsiteY0" fmla="*/ 519764 h 529389"/>
              <a:gd name="connsiteX1" fmla="*/ 59356 w 559870"/>
              <a:gd name="connsiteY1" fmla="*/ 442762 h 529389"/>
              <a:gd name="connsiteX2" fmla="*/ 203735 w 559870"/>
              <a:gd name="connsiteY2" fmla="*/ 0 h 529389"/>
              <a:gd name="connsiteX3" fmla="*/ 203735 w 559870"/>
              <a:gd name="connsiteY3" fmla="*/ 0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70" h="529389">
                <a:moveTo>
                  <a:pt x="559870" y="519764"/>
                </a:moveTo>
                <a:cubicBezTo>
                  <a:pt x="339291" y="524576"/>
                  <a:pt x="118712" y="529389"/>
                  <a:pt x="59356" y="442762"/>
                </a:cubicBezTo>
                <a:cubicBezTo>
                  <a:pt x="0" y="356135"/>
                  <a:pt x="203735" y="0"/>
                  <a:pt x="203735" y="0"/>
                </a:cubicBezTo>
                <a:lnTo>
                  <a:pt x="203735" y="0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2774" name="AutoShape 6"/>
          <p:cNvSpPr>
            <a:spLocks noChangeAspect="1" noChangeArrowheads="1" noTextEdit="1"/>
          </p:cNvSpPr>
          <p:nvPr/>
        </p:nvSpPr>
        <p:spPr bwMode="auto">
          <a:xfrm>
            <a:off x="4551363" y="1166813"/>
            <a:ext cx="42878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22421" y="2900177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uses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0100" y="1090246"/>
            <a:ext cx="4111869" cy="1559169"/>
            <a:chOff x="4610100" y="1090246"/>
            <a:chExt cx="4111869" cy="1559169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4610100" y="1878013"/>
              <a:ext cx="3654425" cy="684213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4610100" y="1878013"/>
              <a:ext cx="3654425" cy="68421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4610100" y="1201615"/>
              <a:ext cx="4094285" cy="676399"/>
            </a:xfrm>
            <a:custGeom>
              <a:avLst/>
              <a:gdLst>
                <a:gd name="connsiteX0" fmla="*/ 0 w 9830"/>
                <a:gd name="connsiteY0" fmla="*/ 10000 h 10000"/>
                <a:gd name="connsiteX1" fmla="*/ 8891 w 9830"/>
                <a:gd name="connsiteY1" fmla="*/ 10000 h 10000"/>
                <a:gd name="connsiteX2" fmla="*/ 9830 w 9830"/>
                <a:gd name="connsiteY2" fmla="*/ 1360 h 10000"/>
                <a:gd name="connsiteX3" fmla="*/ 1669 w 9830"/>
                <a:gd name="connsiteY3" fmla="*/ 0 h 10000"/>
                <a:gd name="connsiteX4" fmla="*/ 0 w 9830"/>
                <a:gd name="connsiteY4" fmla="*/ 10000 h 10000"/>
                <a:gd name="connsiteX0" fmla="*/ 0 w 10000"/>
                <a:gd name="connsiteY0" fmla="*/ 8867 h 8867"/>
                <a:gd name="connsiteX1" fmla="*/ 9045 w 10000"/>
                <a:gd name="connsiteY1" fmla="*/ 8867 h 8867"/>
                <a:gd name="connsiteX2" fmla="*/ 10000 w 10000"/>
                <a:gd name="connsiteY2" fmla="*/ 227 h 8867"/>
                <a:gd name="connsiteX3" fmla="*/ 1698 w 10000"/>
                <a:gd name="connsiteY3" fmla="*/ 0 h 8867"/>
                <a:gd name="connsiteX4" fmla="*/ 0 w 10000"/>
                <a:gd name="connsiteY4" fmla="*/ 8867 h 8867"/>
                <a:gd name="connsiteX0" fmla="*/ 0 w 10245"/>
                <a:gd name="connsiteY0" fmla="*/ 11788 h 11788"/>
                <a:gd name="connsiteX1" fmla="*/ 9045 w 10245"/>
                <a:gd name="connsiteY1" fmla="*/ 11788 h 11788"/>
                <a:gd name="connsiteX2" fmla="*/ 10245 w 10245"/>
                <a:gd name="connsiteY2" fmla="*/ 0 h 11788"/>
                <a:gd name="connsiteX3" fmla="*/ 1698 w 10245"/>
                <a:gd name="connsiteY3" fmla="*/ 1788 h 11788"/>
                <a:gd name="connsiteX4" fmla="*/ 0 w 10245"/>
                <a:gd name="connsiteY4" fmla="*/ 11788 h 11788"/>
                <a:gd name="connsiteX0" fmla="*/ 0 w 10245"/>
                <a:gd name="connsiteY0" fmla="*/ 11788 h 11788"/>
                <a:gd name="connsiteX1" fmla="*/ 9045 w 10245"/>
                <a:gd name="connsiteY1" fmla="*/ 11788 h 11788"/>
                <a:gd name="connsiteX2" fmla="*/ 10245 w 10245"/>
                <a:gd name="connsiteY2" fmla="*/ 0 h 11788"/>
                <a:gd name="connsiteX3" fmla="*/ 1943 w 10245"/>
                <a:gd name="connsiteY3" fmla="*/ 510 h 11788"/>
                <a:gd name="connsiteX4" fmla="*/ 0 w 10245"/>
                <a:gd name="connsiteY4" fmla="*/ 11788 h 11788"/>
                <a:gd name="connsiteX0" fmla="*/ 0 w 10173"/>
                <a:gd name="connsiteY0" fmla="*/ 11278 h 11278"/>
                <a:gd name="connsiteX1" fmla="*/ 9045 w 10173"/>
                <a:gd name="connsiteY1" fmla="*/ 11278 h 11278"/>
                <a:gd name="connsiteX2" fmla="*/ 10173 w 10173"/>
                <a:gd name="connsiteY2" fmla="*/ 1 h 11278"/>
                <a:gd name="connsiteX3" fmla="*/ 1943 w 10173"/>
                <a:gd name="connsiteY3" fmla="*/ 0 h 11278"/>
                <a:gd name="connsiteX4" fmla="*/ 0 w 10173"/>
                <a:gd name="connsiteY4" fmla="*/ 11278 h 11278"/>
                <a:gd name="connsiteX0" fmla="*/ 0 w 10173"/>
                <a:gd name="connsiteY0" fmla="*/ 11278 h 11278"/>
                <a:gd name="connsiteX1" fmla="*/ 9045 w 10173"/>
                <a:gd name="connsiteY1" fmla="*/ 11278 h 11278"/>
                <a:gd name="connsiteX2" fmla="*/ 10173 w 10173"/>
                <a:gd name="connsiteY2" fmla="*/ 1 h 11278"/>
                <a:gd name="connsiteX3" fmla="*/ 1681 w 10173"/>
                <a:gd name="connsiteY3" fmla="*/ 0 h 11278"/>
                <a:gd name="connsiteX4" fmla="*/ 0 w 10173"/>
                <a:gd name="connsiteY4" fmla="*/ 11278 h 1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73" h="11278">
                  <a:moveTo>
                    <a:pt x="0" y="11278"/>
                  </a:moveTo>
                  <a:lnTo>
                    <a:pt x="9045" y="11278"/>
                  </a:lnTo>
                  <a:cubicBezTo>
                    <a:pt x="9363" y="8030"/>
                    <a:pt x="9855" y="3249"/>
                    <a:pt x="10173" y="1"/>
                  </a:cubicBezTo>
                  <a:lnTo>
                    <a:pt x="1681" y="0"/>
                  </a:lnTo>
                  <a:lnTo>
                    <a:pt x="0" y="11278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4610100" y="1193801"/>
              <a:ext cx="4110037" cy="684213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2302" y="431"/>
                </a:cxn>
                <a:cxn ang="0">
                  <a:pos x="2589" y="0"/>
                </a:cxn>
                <a:cxn ang="0">
                  <a:pos x="432" y="0"/>
                </a:cxn>
                <a:cxn ang="0">
                  <a:pos x="0" y="431"/>
                </a:cxn>
              </a:cxnLst>
              <a:rect l="0" t="0" r="r" b="b"/>
              <a:pathLst>
                <a:path w="2589" h="431">
                  <a:moveTo>
                    <a:pt x="0" y="431"/>
                  </a:moveTo>
                  <a:lnTo>
                    <a:pt x="2302" y="431"/>
                  </a:lnTo>
                  <a:lnTo>
                    <a:pt x="2589" y="0"/>
                  </a:lnTo>
                  <a:lnTo>
                    <a:pt x="432" y="0"/>
                  </a:lnTo>
                  <a:lnTo>
                    <a:pt x="0" y="431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8251825" y="1193801"/>
              <a:ext cx="468312" cy="1368425"/>
            </a:xfrm>
            <a:custGeom>
              <a:avLst/>
              <a:gdLst/>
              <a:ahLst/>
              <a:cxnLst>
                <a:cxn ang="0">
                  <a:pos x="0" y="862"/>
                </a:cxn>
                <a:cxn ang="0">
                  <a:pos x="295" y="431"/>
                </a:cxn>
                <a:cxn ang="0">
                  <a:pos x="295" y="0"/>
                </a:cxn>
                <a:cxn ang="0">
                  <a:pos x="0" y="431"/>
                </a:cxn>
                <a:cxn ang="0">
                  <a:pos x="0" y="862"/>
                </a:cxn>
              </a:cxnLst>
              <a:rect l="0" t="0" r="r" b="b"/>
              <a:pathLst>
                <a:path w="295" h="862">
                  <a:moveTo>
                    <a:pt x="0" y="862"/>
                  </a:moveTo>
                  <a:lnTo>
                    <a:pt x="295" y="431"/>
                  </a:lnTo>
                  <a:lnTo>
                    <a:pt x="295" y="0"/>
                  </a:lnTo>
                  <a:lnTo>
                    <a:pt x="0" y="431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8251825" y="1193801"/>
              <a:ext cx="468312" cy="1368425"/>
            </a:xfrm>
            <a:custGeom>
              <a:avLst/>
              <a:gdLst/>
              <a:ahLst/>
              <a:cxnLst>
                <a:cxn ang="0">
                  <a:pos x="0" y="862"/>
                </a:cxn>
                <a:cxn ang="0">
                  <a:pos x="295" y="431"/>
                </a:cxn>
                <a:cxn ang="0">
                  <a:pos x="295" y="0"/>
                </a:cxn>
                <a:cxn ang="0">
                  <a:pos x="0" y="431"/>
                </a:cxn>
                <a:cxn ang="0">
                  <a:pos x="0" y="862"/>
                </a:cxn>
              </a:cxnLst>
              <a:rect l="0" t="0" r="r" b="b"/>
              <a:pathLst>
                <a:path w="295" h="862">
                  <a:moveTo>
                    <a:pt x="0" y="862"/>
                  </a:moveTo>
                  <a:lnTo>
                    <a:pt x="295" y="431"/>
                  </a:lnTo>
                  <a:lnTo>
                    <a:pt x="295" y="0"/>
                  </a:lnTo>
                  <a:lnTo>
                    <a:pt x="0" y="431"/>
                  </a:lnTo>
                  <a:lnTo>
                    <a:pt x="0" y="862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5980113" y="1098551"/>
              <a:ext cx="1255712" cy="684213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432" y="431"/>
                </a:cxn>
                <a:cxn ang="0">
                  <a:pos x="791" y="0"/>
                </a:cxn>
                <a:cxn ang="0">
                  <a:pos x="360" y="0"/>
                </a:cxn>
                <a:cxn ang="0">
                  <a:pos x="0" y="431"/>
                </a:cxn>
              </a:cxnLst>
              <a:rect l="0" t="0" r="r" b="b"/>
              <a:pathLst>
                <a:path w="791" h="431">
                  <a:moveTo>
                    <a:pt x="0" y="431"/>
                  </a:moveTo>
                  <a:lnTo>
                    <a:pt x="432" y="431"/>
                  </a:lnTo>
                  <a:lnTo>
                    <a:pt x="791" y="0"/>
                  </a:lnTo>
                  <a:lnTo>
                    <a:pt x="360" y="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2796" name="Object 28"/>
            <p:cNvGraphicFramePr>
              <a:graphicFrameLocks noChangeAspect="1"/>
            </p:cNvGraphicFramePr>
            <p:nvPr/>
          </p:nvGraphicFramePr>
          <p:xfrm>
            <a:off x="4816475" y="2124075"/>
            <a:ext cx="6794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0" name="Equation" r:id="rId3" imgW="444240" imgH="164880" progId="Equation.DSMT4">
                    <p:embed/>
                  </p:oleObj>
                </mc:Choice>
                <mc:Fallback>
                  <p:oleObj name="Equation" r:id="rId3" imgW="444240" imgH="1648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6475" y="2124075"/>
                          <a:ext cx="6794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7" name="Object 29"/>
            <p:cNvGraphicFramePr>
              <a:graphicFrameLocks noChangeAspect="1"/>
            </p:cNvGraphicFramePr>
            <p:nvPr/>
          </p:nvGraphicFramePr>
          <p:xfrm>
            <a:off x="7783513" y="2047875"/>
            <a:ext cx="1762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1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3513" y="2047875"/>
                          <a:ext cx="176212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98" name="Object 30"/>
            <p:cNvGraphicFramePr>
              <a:graphicFrameLocks noChangeAspect="1"/>
            </p:cNvGraphicFramePr>
            <p:nvPr/>
          </p:nvGraphicFramePr>
          <p:xfrm>
            <a:off x="6213475" y="2078038"/>
            <a:ext cx="211138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2" name="Equation" r:id="rId7" imgW="152280" imgH="139680" progId="Equation.DSMT4">
                    <p:embed/>
                  </p:oleObj>
                </mc:Choice>
                <mc:Fallback>
                  <p:oleObj name="Equation" r:id="rId7" imgW="152280" imgH="1396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3475" y="2078038"/>
                          <a:ext cx="211138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>
              <a:off x="5977302" y="2005377"/>
              <a:ext cx="6762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710488" y="1876212"/>
              <a:ext cx="0" cy="65743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977302" y="1781908"/>
              <a:ext cx="687267" cy="84992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64569" y="1090246"/>
              <a:ext cx="568569" cy="785446"/>
            </a:xfrm>
            <a:custGeom>
              <a:avLst/>
              <a:gdLst>
                <a:gd name="connsiteX0" fmla="*/ 0 w 568569"/>
                <a:gd name="connsiteY0" fmla="*/ 685800 h 785446"/>
                <a:gd name="connsiteX1" fmla="*/ 0 w 568569"/>
                <a:gd name="connsiteY1" fmla="*/ 785446 h 785446"/>
                <a:gd name="connsiteX2" fmla="*/ 568569 w 568569"/>
                <a:gd name="connsiteY2" fmla="*/ 87923 h 785446"/>
                <a:gd name="connsiteX3" fmla="*/ 568569 w 568569"/>
                <a:gd name="connsiteY3" fmla="*/ 0 h 785446"/>
                <a:gd name="connsiteX4" fmla="*/ 0 w 568569"/>
                <a:gd name="connsiteY4" fmla="*/ 685800 h 78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69" h="785446">
                  <a:moveTo>
                    <a:pt x="0" y="685800"/>
                  </a:moveTo>
                  <a:lnTo>
                    <a:pt x="0" y="785446"/>
                  </a:lnTo>
                  <a:lnTo>
                    <a:pt x="568569" y="87923"/>
                  </a:lnTo>
                  <a:lnTo>
                    <a:pt x="568569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3031" y="2555631"/>
              <a:ext cx="3645877" cy="9378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253046" y="1877890"/>
              <a:ext cx="468923" cy="767862"/>
            </a:xfrm>
            <a:custGeom>
              <a:avLst/>
              <a:gdLst>
                <a:gd name="connsiteX0" fmla="*/ 0 w 468923"/>
                <a:gd name="connsiteY0" fmla="*/ 662354 h 767862"/>
                <a:gd name="connsiteX1" fmla="*/ 5862 w 468923"/>
                <a:gd name="connsiteY1" fmla="*/ 767862 h 767862"/>
                <a:gd name="connsiteX2" fmla="*/ 468923 w 468923"/>
                <a:gd name="connsiteY2" fmla="*/ 93785 h 767862"/>
                <a:gd name="connsiteX3" fmla="*/ 468923 w 468923"/>
                <a:gd name="connsiteY3" fmla="*/ 0 h 767862"/>
                <a:gd name="connsiteX4" fmla="*/ 0 w 468923"/>
                <a:gd name="connsiteY4" fmla="*/ 662354 h 76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3" h="767862">
                  <a:moveTo>
                    <a:pt x="0" y="662354"/>
                  </a:moveTo>
                  <a:lnTo>
                    <a:pt x="5862" y="767862"/>
                  </a:lnTo>
                  <a:lnTo>
                    <a:pt x="468923" y="93785"/>
                  </a:lnTo>
                  <a:lnTo>
                    <a:pt x="468923" y="0"/>
                  </a:lnTo>
                  <a:lnTo>
                    <a:pt x="0" y="662354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533292" y="1781908"/>
              <a:ext cx="36341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785338" y="1576754"/>
              <a:ext cx="0" cy="2051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779477" y="1881555"/>
              <a:ext cx="0" cy="2051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799" name="Object 31"/>
            <p:cNvGraphicFramePr>
              <a:graphicFrameLocks noChangeAspect="1"/>
            </p:cNvGraphicFramePr>
            <p:nvPr/>
          </p:nvGraphicFramePr>
          <p:xfrm>
            <a:off x="5543550" y="1427163"/>
            <a:ext cx="1333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3" name="Equation" r:id="rId9" imgW="88560" imgH="152280" progId="Equation.DSMT4">
                    <p:embed/>
                  </p:oleObj>
                </mc:Choice>
                <mc:Fallback>
                  <p:oleObj name="Equation" r:id="rId9" imgW="88560" imgH="15228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3550" y="1427163"/>
                          <a:ext cx="13335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10 scan.JPG"/>
          <p:cNvPicPr>
            <a:picLocks noChangeAspect="1"/>
          </p:cNvPicPr>
          <p:nvPr/>
        </p:nvPicPr>
        <p:blipFill>
          <a:blip r:embed="rId2" cstate="print"/>
          <a:srcRect l="8098" t="42493" r="6924" b="30437"/>
          <a:stretch>
            <a:fillRect/>
          </a:stretch>
        </p:blipFill>
        <p:spPr>
          <a:xfrm>
            <a:off x="2068284" y="2623457"/>
            <a:ext cx="47244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3950" y="4648200"/>
            <a:ext cx="6810375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1494" y="425507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Figure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202" y="1446192"/>
            <a:ext cx="577914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of the field lines are in air,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part of the field lines are inside the substrate.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991" y="5368265"/>
            <a:ext cx="65656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flux lines get more concentrated in the substrate region as the frequency increases.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9" y="1219200"/>
            <a:ext cx="478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Equivalent TEM problem: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92956" y="1870756"/>
          <a:ext cx="14478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" name="Equation" r:id="rId3" imgW="761760" imgH="291960" progId="Equation.DSMT4">
                  <p:embed/>
                </p:oleObj>
              </mc:Choice>
              <mc:Fallback>
                <p:oleObj name="Equation" r:id="rId3" imgW="761760" imgH="291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956" y="1870756"/>
                        <a:ext cx="1447800" cy="579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2646669">
            <a:off x="4511033" y="3465748"/>
            <a:ext cx="304800" cy="63644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645603" y="3419474"/>
            <a:ext cx="2962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effective permittivity gives the correct phase constant.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effective strip width gives the correct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686" y="5849711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Equivalent TEM problem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19799" y="5148943"/>
            <a:ext cx="1905000" cy="1415143"/>
            <a:chOff x="5965371" y="5268686"/>
            <a:chExt cx="1905000" cy="1415143"/>
          </a:xfrm>
        </p:grpSpPr>
        <p:sp>
          <p:nvSpPr>
            <p:cNvPr id="46" name="Rectangle 45"/>
            <p:cNvSpPr/>
            <p:nvPr/>
          </p:nvSpPr>
          <p:spPr>
            <a:xfrm>
              <a:off x="5965371" y="5268686"/>
              <a:ext cx="1905000" cy="141514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832" name="Object 40"/>
            <p:cNvGraphicFramePr>
              <a:graphicFrameLocks noChangeAspect="1"/>
            </p:cNvGraphicFramePr>
            <p:nvPr/>
          </p:nvGraphicFramePr>
          <p:xfrm>
            <a:off x="6132513" y="5356089"/>
            <a:ext cx="1449387" cy="436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5" name="Equation" r:id="rId5" imgW="1015920" imgH="291960" progId="Equation.DSMT4">
                    <p:embed/>
                  </p:oleObj>
                </mc:Choice>
                <mc:Fallback>
                  <p:oleObj name="Equation" r:id="rId5" imgW="1015920" imgH="29196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513" y="5356089"/>
                          <a:ext cx="1449387" cy="436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3" name="Object 41"/>
            <p:cNvGraphicFramePr>
              <a:graphicFrameLocks noChangeAspect="1"/>
            </p:cNvGraphicFramePr>
            <p:nvPr/>
          </p:nvGraphicFramePr>
          <p:xfrm>
            <a:off x="6249246" y="6288602"/>
            <a:ext cx="1341437" cy="324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6" name="Equation" r:id="rId7" imgW="1320480" imgH="304560" progId="Equation.DSMT4">
                    <p:embed/>
                  </p:oleObj>
                </mc:Choice>
                <mc:Fallback>
                  <p:oleObj name="Equation" r:id="rId7" imgW="1320480" imgH="30456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246" y="6288602"/>
                          <a:ext cx="1341437" cy="324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9" name="Object 47"/>
            <p:cNvGraphicFramePr>
              <a:graphicFrameLocks noChangeAspect="1"/>
            </p:cNvGraphicFramePr>
            <p:nvPr/>
          </p:nvGraphicFramePr>
          <p:xfrm>
            <a:off x="6253616" y="5844269"/>
            <a:ext cx="131762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7" name="Equation" r:id="rId9" imgW="1316850" imgH="371888" progId="Equation.DSMT4">
                    <p:embed/>
                  </p:oleObj>
                </mc:Choice>
                <mc:Fallback>
                  <p:oleObj name="Equation" r:id="rId9" imgW="1316850" imgH="371888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616" y="5844269"/>
                          <a:ext cx="1317625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934131" y="4339092"/>
            <a:ext cx="3817937" cy="1431925"/>
            <a:chOff x="1032102" y="4099606"/>
            <a:chExt cx="3817937" cy="1431925"/>
          </a:xfrm>
        </p:grpSpPr>
        <p:sp>
          <p:nvSpPr>
            <p:cNvPr id="3379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32102" y="4099606"/>
              <a:ext cx="3817937" cy="14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113064" y="4197396"/>
              <a:ext cx="3657600" cy="115728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2313214" y="4968240"/>
              <a:ext cx="1143000" cy="8672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2" name="Freeform 20"/>
            <p:cNvSpPr>
              <a:spLocks noEditPoints="1"/>
            </p:cNvSpPr>
            <p:nvPr/>
          </p:nvSpPr>
          <p:spPr bwMode="auto">
            <a:xfrm>
              <a:off x="1200377" y="5044169"/>
              <a:ext cx="1685925" cy="793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34" y="0"/>
                </a:cxn>
                <a:cxn ang="0">
                  <a:pos x="34" y="5"/>
                </a:cxn>
                <a:cxn ang="0">
                  <a:pos x="86" y="0"/>
                </a:cxn>
                <a:cxn ang="0">
                  <a:pos x="67" y="0"/>
                </a:cxn>
                <a:cxn ang="0">
                  <a:pos x="120" y="5"/>
                </a:cxn>
                <a:cxn ang="0">
                  <a:pos x="134" y="0"/>
                </a:cxn>
                <a:cxn ang="0">
                  <a:pos x="134" y="5"/>
                </a:cxn>
                <a:cxn ang="0">
                  <a:pos x="187" y="0"/>
                </a:cxn>
                <a:cxn ang="0">
                  <a:pos x="168" y="0"/>
                </a:cxn>
                <a:cxn ang="0">
                  <a:pos x="221" y="5"/>
                </a:cxn>
                <a:cxn ang="0">
                  <a:pos x="235" y="0"/>
                </a:cxn>
                <a:cxn ang="0">
                  <a:pos x="235" y="5"/>
                </a:cxn>
                <a:cxn ang="0">
                  <a:pos x="288" y="0"/>
                </a:cxn>
                <a:cxn ang="0">
                  <a:pos x="269" y="0"/>
                </a:cxn>
                <a:cxn ang="0">
                  <a:pos x="322" y="5"/>
                </a:cxn>
                <a:cxn ang="0">
                  <a:pos x="336" y="0"/>
                </a:cxn>
                <a:cxn ang="0">
                  <a:pos x="336" y="5"/>
                </a:cxn>
                <a:cxn ang="0">
                  <a:pos x="389" y="0"/>
                </a:cxn>
                <a:cxn ang="0">
                  <a:pos x="370" y="0"/>
                </a:cxn>
                <a:cxn ang="0">
                  <a:pos x="423" y="5"/>
                </a:cxn>
                <a:cxn ang="0">
                  <a:pos x="437" y="0"/>
                </a:cxn>
                <a:cxn ang="0">
                  <a:pos x="437" y="5"/>
                </a:cxn>
                <a:cxn ang="0">
                  <a:pos x="490" y="0"/>
                </a:cxn>
                <a:cxn ang="0">
                  <a:pos x="471" y="0"/>
                </a:cxn>
                <a:cxn ang="0">
                  <a:pos x="523" y="5"/>
                </a:cxn>
                <a:cxn ang="0">
                  <a:pos x="538" y="0"/>
                </a:cxn>
                <a:cxn ang="0">
                  <a:pos x="538" y="5"/>
                </a:cxn>
                <a:cxn ang="0">
                  <a:pos x="591" y="0"/>
                </a:cxn>
                <a:cxn ang="0">
                  <a:pos x="571" y="0"/>
                </a:cxn>
                <a:cxn ang="0">
                  <a:pos x="625" y="5"/>
                </a:cxn>
                <a:cxn ang="0">
                  <a:pos x="639" y="0"/>
                </a:cxn>
                <a:cxn ang="0">
                  <a:pos x="639" y="5"/>
                </a:cxn>
                <a:cxn ang="0">
                  <a:pos x="692" y="0"/>
                </a:cxn>
                <a:cxn ang="0">
                  <a:pos x="673" y="0"/>
                </a:cxn>
                <a:cxn ang="0">
                  <a:pos x="725" y="5"/>
                </a:cxn>
                <a:cxn ang="0">
                  <a:pos x="740" y="0"/>
                </a:cxn>
                <a:cxn ang="0">
                  <a:pos x="740" y="5"/>
                </a:cxn>
                <a:cxn ang="0">
                  <a:pos x="793" y="0"/>
                </a:cxn>
                <a:cxn ang="0">
                  <a:pos x="773" y="0"/>
                </a:cxn>
                <a:cxn ang="0">
                  <a:pos x="826" y="5"/>
                </a:cxn>
                <a:cxn ang="0">
                  <a:pos x="841" y="0"/>
                </a:cxn>
                <a:cxn ang="0">
                  <a:pos x="841" y="5"/>
                </a:cxn>
                <a:cxn ang="0">
                  <a:pos x="893" y="0"/>
                </a:cxn>
                <a:cxn ang="0">
                  <a:pos x="874" y="0"/>
                </a:cxn>
                <a:cxn ang="0">
                  <a:pos x="927" y="5"/>
                </a:cxn>
                <a:cxn ang="0">
                  <a:pos x="942" y="0"/>
                </a:cxn>
                <a:cxn ang="0">
                  <a:pos x="942" y="5"/>
                </a:cxn>
                <a:cxn ang="0">
                  <a:pos x="994" y="0"/>
                </a:cxn>
                <a:cxn ang="0">
                  <a:pos x="975" y="0"/>
                </a:cxn>
                <a:cxn ang="0">
                  <a:pos x="1028" y="5"/>
                </a:cxn>
                <a:cxn ang="0">
                  <a:pos x="1042" y="0"/>
                </a:cxn>
                <a:cxn ang="0">
                  <a:pos x="1042" y="5"/>
                </a:cxn>
              </a:cxnLst>
              <a:rect l="0" t="0" r="r" b="b"/>
              <a:pathLst>
                <a:path w="1062" h="5">
                  <a:moveTo>
                    <a:pt x="0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3" y="0"/>
                  </a:lnTo>
                  <a:lnTo>
                    <a:pt x="53" y="5"/>
                  </a:lnTo>
                  <a:lnTo>
                    <a:pt x="34" y="5"/>
                  </a:lnTo>
                  <a:lnTo>
                    <a:pt x="34" y="0"/>
                  </a:lnTo>
                  <a:close/>
                  <a:moveTo>
                    <a:pt x="67" y="0"/>
                  </a:moveTo>
                  <a:lnTo>
                    <a:pt x="86" y="0"/>
                  </a:lnTo>
                  <a:lnTo>
                    <a:pt x="86" y="5"/>
                  </a:lnTo>
                  <a:lnTo>
                    <a:pt x="67" y="5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20" y="0"/>
                  </a:lnTo>
                  <a:lnTo>
                    <a:pt x="120" y="5"/>
                  </a:lnTo>
                  <a:lnTo>
                    <a:pt x="101" y="5"/>
                  </a:lnTo>
                  <a:lnTo>
                    <a:pt x="101" y="0"/>
                  </a:lnTo>
                  <a:close/>
                  <a:moveTo>
                    <a:pt x="134" y="0"/>
                  </a:moveTo>
                  <a:lnTo>
                    <a:pt x="154" y="0"/>
                  </a:lnTo>
                  <a:lnTo>
                    <a:pt x="154" y="5"/>
                  </a:lnTo>
                  <a:lnTo>
                    <a:pt x="134" y="5"/>
                  </a:lnTo>
                  <a:lnTo>
                    <a:pt x="134" y="0"/>
                  </a:lnTo>
                  <a:close/>
                  <a:moveTo>
                    <a:pt x="168" y="0"/>
                  </a:moveTo>
                  <a:lnTo>
                    <a:pt x="187" y="0"/>
                  </a:lnTo>
                  <a:lnTo>
                    <a:pt x="187" y="5"/>
                  </a:lnTo>
                  <a:lnTo>
                    <a:pt x="168" y="5"/>
                  </a:lnTo>
                  <a:lnTo>
                    <a:pt x="168" y="0"/>
                  </a:lnTo>
                  <a:close/>
                  <a:moveTo>
                    <a:pt x="202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02" y="5"/>
                  </a:lnTo>
                  <a:lnTo>
                    <a:pt x="202" y="0"/>
                  </a:lnTo>
                  <a:close/>
                  <a:moveTo>
                    <a:pt x="235" y="0"/>
                  </a:moveTo>
                  <a:lnTo>
                    <a:pt x="254" y="0"/>
                  </a:lnTo>
                  <a:lnTo>
                    <a:pt x="254" y="5"/>
                  </a:lnTo>
                  <a:lnTo>
                    <a:pt x="235" y="5"/>
                  </a:lnTo>
                  <a:lnTo>
                    <a:pt x="235" y="0"/>
                  </a:lnTo>
                  <a:close/>
                  <a:moveTo>
                    <a:pt x="269" y="0"/>
                  </a:moveTo>
                  <a:lnTo>
                    <a:pt x="288" y="0"/>
                  </a:lnTo>
                  <a:lnTo>
                    <a:pt x="288" y="5"/>
                  </a:lnTo>
                  <a:lnTo>
                    <a:pt x="269" y="5"/>
                  </a:lnTo>
                  <a:lnTo>
                    <a:pt x="269" y="0"/>
                  </a:lnTo>
                  <a:close/>
                  <a:moveTo>
                    <a:pt x="302" y="0"/>
                  </a:moveTo>
                  <a:lnTo>
                    <a:pt x="322" y="0"/>
                  </a:lnTo>
                  <a:lnTo>
                    <a:pt x="322" y="5"/>
                  </a:lnTo>
                  <a:lnTo>
                    <a:pt x="302" y="5"/>
                  </a:lnTo>
                  <a:lnTo>
                    <a:pt x="302" y="0"/>
                  </a:lnTo>
                  <a:close/>
                  <a:moveTo>
                    <a:pt x="336" y="0"/>
                  </a:moveTo>
                  <a:lnTo>
                    <a:pt x="355" y="0"/>
                  </a:lnTo>
                  <a:lnTo>
                    <a:pt x="355" y="5"/>
                  </a:lnTo>
                  <a:lnTo>
                    <a:pt x="336" y="5"/>
                  </a:lnTo>
                  <a:lnTo>
                    <a:pt x="336" y="0"/>
                  </a:lnTo>
                  <a:close/>
                  <a:moveTo>
                    <a:pt x="370" y="0"/>
                  </a:moveTo>
                  <a:lnTo>
                    <a:pt x="389" y="0"/>
                  </a:lnTo>
                  <a:lnTo>
                    <a:pt x="389" y="5"/>
                  </a:lnTo>
                  <a:lnTo>
                    <a:pt x="370" y="5"/>
                  </a:lnTo>
                  <a:lnTo>
                    <a:pt x="370" y="0"/>
                  </a:lnTo>
                  <a:close/>
                  <a:moveTo>
                    <a:pt x="403" y="0"/>
                  </a:moveTo>
                  <a:lnTo>
                    <a:pt x="423" y="0"/>
                  </a:lnTo>
                  <a:lnTo>
                    <a:pt x="423" y="5"/>
                  </a:lnTo>
                  <a:lnTo>
                    <a:pt x="403" y="5"/>
                  </a:lnTo>
                  <a:lnTo>
                    <a:pt x="403" y="0"/>
                  </a:lnTo>
                  <a:close/>
                  <a:moveTo>
                    <a:pt x="437" y="0"/>
                  </a:moveTo>
                  <a:lnTo>
                    <a:pt x="456" y="0"/>
                  </a:lnTo>
                  <a:lnTo>
                    <a:pt x="456" y="5"/>
                  </a:lnTo>
                  <a:lnTo>
                    <a:pt x="437" y="5"/>
                  </a:lnTo>
                  <a:lnTo>
                    <a:pt x="437" y="0"/>
                  </a:lnTo>
                  <a:close/>
                  <a:moveTo>
                    <a:pt x="471" y="0"/>
                  </a:moveTo>
                  <a:lnTo>
                    <a:pt x="490" y="0"/>
                  </a:lnTo>
                  <a:lnTo>
                    <a:pt x="490" y="5"/>
                  </a:lnTo>
                  <a:lnTo>
                    <a:pt x="471" y="5"/>
                  </a:lnTo>
                  <a:lnTo>
                    <a:pt x="471" y="0"/>
                  </a:lnTo>
                  <a:close/>
                  <a:moveTo>
                    <a:pt x="504" y="0"/>
                  </a:moveTo>
                  <a:lnTo>
                    <a:pt x="523" y="0"/>
                  </a:lnTo>
                  <a:lnTo>
                    <a:pt x="523" y="5"/>
                  </a:lnTo>
                  <a:lnTo>
                    <a:pt x="504" y="5"/>
                  </a:lnTo>
                  <a:lnTo>
                    <a:pt x="504" y="0"/>
                  </a:lnTo>
                  <a:close/>
                  <a:moveTo>
                    <a:pt x="538" y="0"/>
                  </a:moveTo>
                  <a:lnTo>
                    <a:pt x="557" y="0"/>
                  </a:lnTo>
                  <a:lnTo>
                    <a:pt x="557" y="5"/>
                  </a:lnTo>
                  <a:lnTo>
                    <a:pt x="538" y="5"/>
                  </a:lnTo>
                  <a:lnTo>
                    <a:pt x="538" y="0"/>
                  </a:lnTo>
                  <a:close/>
                  <a:moveTo>
                    <a:pt x="571" y="0"/>
                  </a:moveTo>
                  <a:lnTo>
                    <a:pt x="591" y="0"/>
                  </a:lnTo>
                  <a:lnTo>
                    <a:pt x="591" y="5"/>
                  </a:lnTo>
                  <a:lnTo>
                    <a:pt x="571" y="5"/>
                  </a:lnTo>
                  <a:lnTo>
                    <a:pt x="571" y="0"/>
                  </a:lnTo>
                  <a:close/>
                  <a:moveTo>
                    <a:pt x="605" y="0"/>
                  </a:moveTo>
                  <a:lnTo>
                    <a:pt x="625" y="0"/>
                  </a:lnTo>
                  <a:lnTo>
                    <a:pt x="625" y="5"/>
                  </a:lnTo>
                  <a:lnTo>
                    <a:pt x="605" y="5"/>
                  </a:lnTo>
                  <a:lnTo>
                    <a:pt x="605" y="0"/>
                  </a:lnTo>
                  <a:close/>
                  <a:moveTo>
                    <a:pt x="639" y="0"/>
                  </a:moveTo>
                  <a:lnTo>
                    <a:pt x="658" y="0"/>
                  </a:lnTo>
                  <a:lnTo>
                    <a:pt x="658" y="5"/>
                  </a:lnTo>
                  <a:lnTo>
                    <a:pt x="639" y="5"/>
                  </a:lnTo>
                  <a:lnTo>
                    <a:pt x="639" y="0"/>
                  </a:lnTo>
                  <a:close/>
                  <a:moveTo>
                    <a:pt x="673" y="0"/>
                  </a:moveTo>
                  <a:lnTo>
                    <a:pt x="692" y="0"/>
                  </a:lnTo>
                  <a:lnTo>
                    <a:pt x="692" y="5"/>
                  </a:lnTo>
                  <a:lnTo>
                    <a:pt x="673" y="5"/>
                  </a:lnTo>
                  <a:lnTo>
                    <a:pt x="673" y="0"/>
                  </a:lnTo>
                  <a:close/>
                  <a:moveTo>
                    <a:pt x="706" y="0"/>
                  </a:moveTo>
                  <a:lnTo>
                    <a:pt x="725" y="0"/>
                  </a:lnTo>
                  <a:lnTo>
                    <a:pt x="725" y="5"/>
                  </a:lnTo>
                  <a:lnTo>
                    <a:pt x="706" y="5"/>
                  </a:lnTo>
                  <a:lnTo>
                    <a:pt x="706" y="0"/>
                  </a:lnTo>
                  <a:close/>
                  <a:moveTo>
                    <a:pt x="740" y="0"/>
                  </a:moveTo>
                  <a:lnTo>
                    <a:pt x="759" y="0"/>
                  </a:lnTo>
                  <a:lnTo>
                    <a:pt x="759" y="5"/>
                  </a:lnTo>
                  <a:lnTo>
                    <a:pt x="740" y="5"/>
                  </a:lnTo>
                  <a:lnTo>
                    <a:pt x="740" y="0"/>
                  </a:lnTo>
                  <a:close/>
                  <a:moveTo>
                    <a:pt x="773" y="0"/>
                  </a:moveTo>
                  <a:lnTo>
                    <a:pt x="793" y="0"/>
                  </a:lnTo>
                  <a:lnTo>
                    <a:pt x="793" y="5"/>
                  </a:lnTo>
                  <a:lnTo>
                    <a:pt x="773" y="5"/>
                  </a:lnTo>
                  <a:lnTo>
                    <a:pt x="773" y="0"/>
                  </a:lnTo>
                  <a:close/>
                  <a:moveTo>
                    <a:pt x="807" y="0"/>
                  </a:moveTo>
                  <a:lnTo>
                    <a:pt x="826" y="0"/>
                  </a:lnTo>
                  <a:lnTo>
                    <a:pt x="826" y="5"/>
                  </a:lnTo>
                  <a:lnTo>
                    <a:pt x="807" y="5"/>
                  </a:lnTo>
                  <a:lnTo>
                    <a:pt x="807" y="0"/>
                  </a:lnTo>
                  <a:close/>
                  <a:moveTo>
                    <a:pt x="841" y="0"/>
                  </a:moveTo>
                  <a:lnTo>
                    <a:pt x="860" y="0"/>
                  </a:lnTo>
                  <a:lnTo>
                    <a:pt x="860" y="5"/>
                  </a:lnTo>
                  <a:lnTo>
                    <a:pt x="841" y="5"/>
                  </a:lnTo>
                  <a:lnTo>
                    <a:pt x="841" y="0"/>
                  </a:lnTo>
                  <a:close/>
                  <a:moveTo>
                    <a:pt x="874" y="0"/>
                  </a:moveTo>
                  <a:lnTo>
                    <a:pt x="893" y="0"/>
                  </a:lnTo>
                  <a:lnTo>
                    <a:pt x="893" y="5"/>
                  </a:lnTo>
                  <a:lnTo>
                    <a:pt x="874" y="5"/>
                  </a:lnTo>
                  <a:lnTo>
                    <a:pt x="874" y="0"/>
                  </a:lnTo>
                  <a:close/>
                  <a:moveTo>
                    <a:pt x="908" y="0"/>
                  </a:moveTo>
                  <a:lnTo>
                    <a:pt x="927" y="0"/>
                  </a:lnTo>
                  <a:lnTo>
                    <a:pt x="927" y="5"/>
                  </a:lnTo>
                  <a:lnTo>
                    <a:pt x="908" y="5"/>
                  </a:lnTo>
                  <a:lnTo>
                    <a:pt x="908" y="0"/>
                  </a:lnTo>
                  <a:close/>
                  <a:moveTo>
                    <a:pt x="942" y="0"/>
                  </a:moveTo>
                  <a:lnTo>
                    <a:pt x="961" y="0"/>
                  </a:lnTo>
                  <a:lnTo>
                    <a:pt x="961" y="5"/>
                  </a:lnTo>
                  <a:lnTo>
                    <a:pt x="942" y="5"/>
                  </a:lnTo>
                  <a:lnTo>
                    <a:pt x="942" y="0"/>
                  </a:lnTo>
                  <a:close/>
                  <a:moveTo>
                    <a:pt x="975" y="0"/>
                  </a:moveTo>
                  <a:lnTo>
                    <a:pt x="994" y="0"/>
                  </a:lnTo>
                  <a:lnTo>
                    <a:pt x="994" y="5"/>
                  </a:lnTo>
                  <a:lnTo>
                    <a:pt x="975" y="5"/>
                  </a:lnTo>
                  <a:lnTo>
                    <a:pt x="975" y="0"/>
                  </a:lnTo>
                  <a:close/>
                  <a:moveTo>
                    <a:pt x="1009" y="0"/>
                  </a:moveTo>
                  <a:lnTo>
                    <a:pt x="1028" y="0"/>
                  </a:lnTo>
                  <a:lnTo>
                    <a:pt x="1028" y="5"/>
                  </a:lnTo>
                  <a:lnTo>
                    <a:pt x="1009" y="5"/>
                  </a:lnTo>
                  <a:lnTo>
                    <a:pt x="1009" y="0"/>
                  </a:lnTo>
                  <a:close/>
                  <a:moveTo>
                    <a:pt x="1042" y="0"/>
                  </a:moveTo>
                  <a:lnTo>
                    <a:pt x="1062" y="0"/>
                  </a:lnTo>
                  <a:lnTo>
                    <a:pt x="1062" y="5"/>
                  </a:lnTo>
                  <a:lnTo>
                    <a:pt x="1042" y="5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814" name="Object 22"/>
            <p:cNvGraphicFramePr>
              <a:graphicFrameLocks noChangeAspect="1"/>
            </p:cNvGraphicFramePr>
            <p:nvPr/>
          </p:nvGraphicFramePr>
          <p:xfrm>
            <a:off x="3827689" y="4359956"/>
            <a:ext cx="458788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8" name="Equation" r:id="rId11" imgW="241200" imgH="241200" progId="Equation.DSMT4">
                    <p:embed/>
                  </p:oleObj>
                </mc:Choice>
                <mc:Fallback>
                  <p:oleObj name="Equation" r:id="rId11" imgW="241200" imgH="2412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689" y="4359956"/>
                          <a:ext cx="458788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1" name="Object 39"/>
            <p:cNvGraphicFramePr>
              <a:graphicFrameLocks noChangeAspect="1"/>
            </p:cNvGraphicFramePr>
            <p:nvPr/>
          </p:nvGraphicFramePr>
          <p:xfrm>
            <a:off x="2693535" y="4440239"/>
            <a:ext cx="50641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09" name="Equation" r:id="rId13" imgW="266400" imgH="203040" progId="Equation.DSMT4">
                    <p:embed/>
                  </p:oleObj>
                </mc:Choice>
                <mc:Fallback>
                  <p:oleObj name="Equation" r:id="rId13" imgW="266400" imgH="20304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535" y="4440239"/>
                          <a:ext cx="50641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5" name="Object 43"/>
            <p:cNvGraphicFramePr>
              <a:graphicFrameLocks noChangeAspect="1"/>
            </p:cNvGraphicFramePr>
            <p:nvPr/>
          </p:nvGraphicFramePr>
          <p:xfrm>
            <a:off x="1662463" y="4436589"/>
            <a:ext cx="279152" cy="348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0" name="Equation" r:id="rId15" imgW="190440" imgH="228600" progId="Equation.DSMT4">
                    <p:embed/>
                  </p:oleObj>
                </mc:Choice>
                <mc:Fallback>
                  <p:oleObj name="Equation" r:id="rId15" imgW="190440" imgH="2286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463" y="4436589"/>
                          <a:ext cx="279152" cy="3489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4"/>
            <p:cNvGraphicFramePr>
              <a:graphicFrameLocks noChangeAspect="1"/>
            </p:cNvGraphicFramePr>
            <p:nvPr/>
          </p:nvGraphicFramePr>
          <p:xfrm>
            <a:off x="1821088" y="5065329"/>
            <a:ext cx="215901" cy="315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1" name="Equation" r:id="rId17" imgW="126720" imgH="177480" progId="Equation.DSMT4">
                    <p:embed/>
                  </p:oleObj>
                </mc:Choice>
                <mc:Fallback>
                  <p:oleObj name="Equation" r:id="rId17" imgW="126720" imgH="17748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1088" y="5065329"/>
                          <a:ext cx="215901" cy="31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 flipV="1">
              <a:off x="1509034" y="5037365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112520" y="5356860"/>
              <a:ext cx="3649980" cy="9906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01364" y="175814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 problem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265385" y="2275115"/>
            <a:ext cx="4089400" cy="799618"/>
            <a:chOff x="4265385" y="2275115"/>
            <a:chExt cx="4089400" cy="79961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8007805" y="2698298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4265385" y="2725422"/>
              <a:ext cx="3650706" cy="26379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5479823" y="2612572"/>
              <a:ext cx="1141413" cy="1065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0" name="Object 22"/>
            <p:cNvGraphicFramePr>
              <a:graphicFrameLocks noChangeAspect="1"/>
            </p:cNvGraphicFramePr>
            <p:nvPr/>
          </p:nvGraphicFramePr>
          <p:xfrm>
            <a:off x="7107690" y="2618015"/>
            <a:ext cx="283709" cy="409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2" name="Equation" r:id="rId19" imgW="164880" imgH="228600" progId="Equation.DSMT4">
                    <p:embed/>
                  </p:oleObj>
                </mc:Choice>
                <mc:Fallback>
                  <p:oleObj name="Equation" r:id="rId19" imgW="164880" imgH="22860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690" y="2618015"/>
                          <a:ext cx="283709" cy="409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7130823" y="2275115"/>
            <a:ext cx="272405" cy="393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3" name="Equation" r:id="rId21" imgW="164880" imgH="228600" progId="Equation.DSMT4">
                    <p:embed/>
                  </p:oleObj>
                </mc:Choice>
                <mc:Fallback>
                  <p:oleObj name="Equation" r:id="rId21" imgW="164880" imgH="22860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0823" y="2275115"/>
                          <a:ext cx="272405" cy="393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6" name="Object 44"/>
            <p:cNvGraphicFramePr>
              <a:graphicFrameLocks noChangeAspect="1"/>
            </p:cNvGraphicFramePr>
            <p:nvPr/>
          </p:nvGraphicFramePr>
          <p:xfrm>
            <a:off x="8138884" y="2702512"/>
            <a:ext cx="215901" cy="315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4" name="Equation" r:id="rId23" imgW="126720" imgH="177480" progId="Equation.DSMT4">
                    <p:embed/>
                  </p:oleObj>
                </mc:Choice>
                <mc:Fallback>
                  <p:oleObj name="Equation" r:id="rId23" imgW="126720" imgH="177480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8884" y="2702512"/>
                          <a:ext cx="215901" cy="31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37" name="Object 45"/>
            <p:cNvGraphicFramePr>
              <a:graphicFrameLocks noChangeAspect="1"/>
            </p:cNvGraphicFramePr>
            <p:nvPr/>
          </p:nvGraphicFramePr>
          <p:xfrm>
            <a:off x="5946819" y="2311810"/>
            <a:ext cx="258762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15" name="Equation" r:id="rId24" imgW="152280" imgH="139680" progId="Equation.DSMT4">
                    <p:embed/>
                  </p:oleObj>
                </mc:Choice>
                <mc:Fallback>
                  <p:oleObj name="Equation" r:id="rId24" imgW="152280" imgH="13968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6819" y="2311810"/>
                          <a:ext cx="258762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4269498" y="2987526"/>
              <a:ext cx="3643206" cy="8720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71040"/>
              </p:ext>
            </p:extLst>
          </p:nvPr>
        </p:nvGraphicFramePr>
        <p:xfrm>
          <a:off x="1564492" y="2661983"/>
          <a:ext cx="16113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Equation" r:id="rId26" imgW="990360" imgH="507960" progId="Equation.DSMT4">
                  <p:embed/>
                </p:oleObj>
              </mc:Choice>
              <mc:Fallback>
                <p:oleObj name="Equation" r:id="rId26" imgW="990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64492" y="2661983"/>
                        <a:ext cx="1611313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17960" y="1689018"/>
          <a:ext cx="3466319" cy="153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3" imgW="3962160" imgH="1676160" progId="Equation.DSMT4">
                  <p:embed/>
                </p:oleObj>
              </mc:Choice>
              <mc:Fallback>
                <p:oleObj name="Equation" r:id="rId3" imgW="3962160" imgH="1676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960" y="1689018"/>
                        <a:ext cx="3466319" cy="153531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14350" y="4130675"/>
          <a:ext cx="24876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5" imgW="3263760" imgH="723600" progId="Equation.DSMT4">
                  <p:embed/>
                </p:oleObj>
              </mc:Choice>
              <mc:Fallback>
                <p:oleObj name="Equation" r:id="rId5" imgW="3263760" imgH="723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130675"/>
                        <a:ext cx="24876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22288" y="4946650"/>
          <a:ext cx="219551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7" imgW="2882880" imgH="419040" progId="Equation.DSMT4">
                  <p:embed/>
                </p:oleObj>
              </mc:Choice>
              <mc:Fallback>
                <p:oleObj name="Equation" r:id="rId7" imgW="28828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946650"/>
                        <a:ext cx="2195512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0780" y="1041721"/>
            <a:ext cx="252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Effective permittivity: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640" y="353618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Limiting cases: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1934" y="4251887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(narrow strip)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0166" y="495987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(wide strip)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2239" y="1785257"/>
            <a:ext cx="29241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formula ignores “dispersion”, i.e., the fact that the effective permittivity is actually a function of frequency.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700814" y="5072744"/>
            <a:ext cx="4089400" cy="799618"/>
            <a:chOff x="4700814" y="5072744"/>
            <a:chExt cx="4089400" cy="799618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8443234" y="5495927"/>
              <a:ext cx="0" cy="3374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4700814" y="5523051"/>
              <a:ext cx="3650706" cy="26379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9"/>
            <p:cNvSpPr>
              <a:spLocks noChangeArrowheads="1"/>
            </p:cNvSpPr>
            <p:nvPr/>
          </p:nvSpPr>
          <p:spPr bwMode="auto">
            <a:xfrm>
              <a:off x="5915252" y="5410201"/>
              <a:ext cx="1141413" cy="1065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3" name="Object 22"/>
            <p:cNvGraphicFramePr>
              <a:graphicFrameLocks noChangeAspect="1"/>
            </p:cNvGraphicFramePr>
            <p:nvPr/>
          </p:nvGraphicFramePr>
          <p:xfrm>
            <a:off x="7543119" y="5415644"/>
            <a:ext cx="283709" cy="409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2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119" y="5415644"/>
                          <a:ext cx="283709" cy="409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2"/>
            <p:cNvGraphicFramePr>
              <a:graphicFrameLocks noChangeAspect="1"/>
            </p:cNvGraphicFramePr>
            <p:nvPr/>
          </p:nvGraphicFramePr>
          <p:xfrm>
            <a:off x="7566252" y="5072744"/>
            <a:ext cx="272405" cy="393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3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6252" y="5072744"/>
                          <a:ext cx="272405" cy="3934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44"/>
            <p:cNvGraphicFramePr>
              <a:graphicFrameLocks noChangeAspect="1"/>
            </p:cNvGraphicFramePr>
            <p:nvPr/>
          </p:nvGraphicFramePr>
          <p:xfrm>
            <a:off x="8574313" y="5500141"/>
            <a:ext cx="215901" cy="315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4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4313" y="5500141"/>
                          <a:ext cx="215901" cy="315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45"/>
            <p:cNvGraphicFramePr>
              <a:graphicFrameLocks noChangeAspect="1"/>
            </p:cNvGraphicFramePr>
            <p:nvPr/>
          </p:nvGraphicFramePr>
          <p:xfrm>
            <a:off x="6382248" y="5109439"/>
            <a:ext cx="258762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5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2248" y="5109439"/>
                          <a:ext cx="258762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Rectangle 66"/>
            <p:cNvSpPr/>
            <p:nvPr/>
          </p:nvSpPr>
          <p:spPr>
            <a:xfrm>
              <a:off x="4704927" y="5785155"/>
              <a:ext cx="3643206" cy="87207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89000" y="2265363"/>
          <a:ext cx="7489825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3" imgW="4749480" imgH="1168200" progId="Equation.DSMT4">
                  <p:embed/>
                </p:oleObj>
              </mc:Choice>
              <mc:Fallback>
                <p:oleObj name="Equation" r:id="rId3" imgW="4749480" imgH="116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265363"/>
                        <a:ext cx="7489825" cy="19319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12" y="1502538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 Impedance: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314" y="4758418"/>
            <a:ext cx="29241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formula ignores the fact that the characteristic impedance is actually a function of frequency.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98" y="1360411"/>
            <a:ext cx="599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Inverting this solution to find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a given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630547" y="2006667"/>
          <a:ext cx="6192838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3" imgW="4673520" imgH="1193760" progId="Equation.DSMT4">
                  <p:embed/>
                </p:oleObj>
              </mc:Choice>
              <mc:Fallback>
                <p:oleObj name="Equation" r:id="rId3" imgW="4673520" imgH="1193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547" y="2006667"/>
                        <a:ext cx="6192838" cy="16525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60620" y="4551948"/>
          <a:ext cx="36322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5" imgW="2400120" imgH="939600" progId="Equation.DSMT4">
                  <p:embed/>
                </p:oleObj>
              </mc:Choice>
              <mc:Fallback>
                <p:oleObj name="Equation" r:id="rId5" imgW="24001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20" y="4551948"/>
                        <a:ext cx="3632200" cy="1484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561" y="39649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7924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accurate 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formulas for characteristic impedance that account for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dispersion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(frequency variation) and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thickness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2400300" y="2200275"/>
          <a:ext cx="3505200" cy="76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3" imgW="2387600" imgH="520700" progId="Equation.DSMT4">
                  <p:embed/>
                </p:oleObj>
              </mc:Choice>
              <mc:Fallback>
                <p:oleObj name="Equation" r:id="rId3" imgW="2387600" imgH="520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200275"/>
                        <a:ext cx="3505200" cy="76783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3" name="Object 33"/>
          <p:cNvGraphicFramePr>
            <a:graphicFrameLocks noChangeAspect="1"/>
          </p:cNvGraphicFramePr>
          <p:nvPr/>
        </p:nvGraphicFramePr>
        <p:xfrm>
          <a:off x="1028700" y="3438525"/>
          <a:ext cx="612616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5" imgW="3848040" imgH="495000" progId="Equation.DSMT4">
                  <p:embed/>
                </p:oleObj>
              </mc:Choice>
              <mc:Fallback>
                <p:oleObj name="Equation" r:id="rId5" imgW="384804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438525"/>
                        <a:ext cx="6126163" cy="7889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8" name="Rectangle 3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7" name="Object 37"/>
          <p:cNvGraphicFramePr>
            <a:graphicFrameLocks noChangeAspect="1"/>
          </p:cNvGraphicFramePr>
          <p:nvPr/>
        </p:nvGraphicFramePr>
        <p:xfrm>
          <a:off x="7340600" y="3651783"/>
          <a:ext cx="12636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51783"/>
                        <a:ext cx="12636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0" name="Rectangle 4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59" name="Object 39"/>
          <p:cNvGraphicFramePr>
            <a:graphicFrameLocks noChangeAspect="1"/>
          </p:cNvGraphicFramePr>
          <p:nvPr/>
        </p:nvGraphicFramePr>
        <p:xfrm>
          <a:off x="5468938" y="4724400"/>
          <a:ext cx="2127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Equation" r:id="rId9" imgW="1562040" imgH="457200" progId="Equation.DSMT4">
                  <p:embed/>
                </p:oleObj>
              </mc:Choice>
              <mc:Fallback>
                <p:oleObj name="Equation" r:id="rId9" imgW="156204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4724400"/>
                        <a:ext cx="2127250" cy="622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347913" y="5391150"/>
            <a:ext cx="3648245" cy="1039813"/>
            <a:chOff x="2347913" y="5391150"/>
            <a:chExt cx="3648245" cy="1039813"/>
          </a:xfrm>
        </p:grpSpPr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3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flipV="1">
              <a:off x="4900613" y="593611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4900613" y="5488669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9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4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614" y="6000749"/>
                          <a:ext cx="206544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7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5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5410200"/>
                          <a:ext cx="1444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8" name="Object 12"/>
            <p:cNvGraphicFramePr>
              <a:graphicFrameLocks noChangeAspect="1"/>
            </p:cNvGraphicFramePr>
            <p:nvPr/>
          </p:nvGraphicFramePr>
          <p:xfrm>
            <a:off x="3866695" y="53911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6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695" y="53911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9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7" name="Equation" r:id="rId17" imgW="164880" imgH="228600" progId="Equation.DSMT4">
                    <p:embed/>
                  </p:oleObj>
                </mc:Choice>
                <mc:Fallback>
                  <p:oleObj name="Equation" r:id="rId17" imgW="16488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50" y="5929313"/>
                          <a:ext cx="268288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5" name="Object 27"/>
          <p:cNvGraphicFramePr>
            <a:graphicFrameLocks noChangeAspect="1"/>
          </p:cNvGraphicFramePr>
          <p:nvPr/>
        </p:nvGraphicFramePr>
        <p:xfrm>
          <a:off x="1978025" y="1628775"/>
          <a:ext cx="37655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name="Equation" r:id="rId3" imgW="2400300" imgH="596900" progId="Equation.DSMT4">
                  <p:embed/>
                </p:oleObj>
              </mc:Choice>
              <mc:Fallback>
                <p:oleObj name="Equation" r:id="rId3" imgW="2400300" imgH="596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628775"/>
                        <a:ext cx="3765550" cy="941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97" name="Object 29"/>
          <p:cNvGraphicFramePr>
            <a:graphicFrameLocks noChangeAspect="1"/>
          </p:cNvGraphicFramePr>
          <p:nvPr/>
        </p:nvGraphicFramePr>
        <p:xfrm>
          <a:off x="1298575" y="2895600"/>
          <a:ext cx="5588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name="Equation" r:id="rId5" imgW="3898800" imgH="583920" progId="Equation.DSMT4">
                  <p:embed/>
                </p:oleObj>
              </mc:Choice>
              <mc:Fallback>
                <p:oleObj name="Equation" r:id="rId5" imgW="389880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895600"/>
                        <a:ext cx="5588000" cy="831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7598" name="Object 30"/>
          <p:cNvGraphicFramePr>
            <a:graphicFrameLocks noChangeAspect="1"/>
          </p:cNvGraphicFramePr>
          <p:nvPr/>
        </p:nvGraphicFramePr>
        <p:xfrm>
          <a:off x="1901825" y="4098925"/>
          <a:ext cx="4173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9" name="Equation" r:id="rId7" imgW="3035160" imgH="533160" progId="Equation.DSMT4">
                  <p:embed/>
                </p:oleObj>
              </mc:Choice>
              <mc:Fallback>
                <p:oleObj name="Equation" r:id="rId7" imgW="303516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098925"/>
                        <a:ext cx="4173538" cy="7318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143000" y="1066800"/>
            <a:ext cx="990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6103257" y="1905000"/>
          <a:ext cx="1266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257" y="1905000"/>
                        <a:ext cx="12668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17393" y="433230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896100" y="4186238"/>
          <a:ext cx="1773238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11" imgW="1130040" imgH="1117440" progId="Equation.DSMT4">
                  <p:embed/>
                </p:oleObj>
              </mc:Choice>
              <mc:Fallback>
                <p:oleObj name="Equation" r:id="rId11" imgW="1130040" imgH="1117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186238"/>
                        <a:ext cx="1773238" cy="1760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347913" y="5391150"/>
            <a:ext cx="3648245" cy="1039813"/>
            <a:chOff x="2347913" y="5391150"/>
            <a:chExt cx="3648245" cy="1039813"/>
          </a:xfrm>
        </p:grpSpPr>
        <p:sp>
          <p:nvSpPr>
            <p:cNvPr id="36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7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4900613" y="593611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4900613" y="5488669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2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614" y="6000749"/>
                          <a:ext cx="206544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3" name="Equation" r:id="rId15" imgW="88560" imgH="152280" progId="Equation.DSMT4">
                    <p:embed/>
                  </p:oleObj>
                </mc:Choice>
                <mc:Fallback>
                  <p:oleObj name="Equation" r:id="rId15" imgW="88560" imgH="1522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5410200"/>
                          <a:ext cx="1444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2"/>
            <p:cNvGraphicFramePr>
              <a:graphicFrameLocks noChangeAspect="1"/>
            </p:cNvGraphicFramePr>
            <p:nvPr/>
          </p:nvGraphicFramePr>
          <p:xfrm>
            <a:off x="3854450" y="53911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4" name="Equation" r:id="rId17" imgW="152280" imgH="139680" progId="Equation.DSMT4">
                    <p:embed/>
                  </p:oleObj>
                </mc:Choice>
                <mc:Fallback>
                  <p:oleObj name="Equation" r:id="rId17" imgW="152280" imgH="1396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450" y="53911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5" name="Equation" r:id="rId19" imgW="164880" imgH="228600" progId="Equation.DSMT4">
                    <p:embed/>
                  </p:oleObj>
                </mc:Choice>
                <mc:Fallback>
                  <p:oleObj name="Equation" r:id="rId19" imgW="16488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50" y="5929313"/>
                          <a:ext cx="268288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28438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2991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28629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27914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28248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8274" y="142875"/>
            <a:ext cx="612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Planar Transmission Lines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653044" y="1238250"/>
            <a:ext cx="3251200" cy="1602136"/>
            <a:chOff x="653044" y="1238250"/>
            <a:chExt cx="3251200" cy="1602136"/>
          </a:xfrm>
        </p:grpSpPr>
        <p:sp>
          <p:nvSpPr>
            <p:cNvPr id="42" name="Rectangle 87"/>
            <p:cNvSpPr>
              <a:spLocks noChangeArrowheads="1"/>
            </p:cNvSpPr>
            <p:nvPr/>
          </p:nvSpPr>
          <p:spPr bwMode="auto">
            <a:xfrm>
              <a:off x="653044" y="2214325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3" name="Rectangle 88"/>
            <p:cNvSpPr>
              <a:spLocks noChangeArrowheads="1"/>
            </p:cNvSpPr>
            <p:nvPr/>
          </p:nvSpPr>
          <p:spPr bwMode="auto">
            <a:xfrm>
              <a:off x="665744" y="1769825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44" name="Rectangle 89"/>
            <p:cNvSpPr>
              <a:spLocks noChangeArrowheads="1"/>
            </p:cNvSpPr>
            <p:nvPr/>
          </p:nvSpPr>
          <p:spPr bwMode="auto">
            <a:xfrm>
              <a:off x="1707144" y="1723787"/>
              <a:ext cx="1117600" cy="4603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rot="5400000">
              <a:off x="2948568" y="1995250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1075319" y="1774587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>
              <a:off x="1696031" y="1539637"/>
              <a:ext cx="1119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654628" y="247105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Microstrip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9" name="Object 12"/>
            <p:cNvGraphicFramePr>
              <a:graphicFrameLocks noChangeAspect="1"/>
            </p:cNvGraphicFramePr>
            <p:nvPr/>
          </p:nvGraphicFramePr>
          <p:xfrm>
            <a:off x="2139950" y="12382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98" name="Equation" r:id="rId3" imgW="152280" imgH="139680" progId="Equation.DSMT4">
                    <p:embed/>
                  </p:oleObj>
                </mc:Choice>
                <mc:Fallback>
                  <p:oleObj name="Equation" r:id="rId3" imgW="152280" imgH="1396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950" y="12382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3255963" y="184626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99" name="Equation" r:id="rId5" imgW="126720" imgH="177480" progId="Equation.DSMT4">
                    <p:embed/>
                  </p:oleObj>
                </mc:Choice>
                <mc:Fallback>
                  <p:oleObj name="Equation" r:id="rId5" imgW="12672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184626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Group 109"/>
          <p:cNvGrpSpPr/>
          <p:nvPr/>
        </p:nvGrpSpPr>
        <p:grpSpPr>
          <a:xfrm>
            <a:off x="4766937" y="1366325"/>
            <a:ext cx="3273252" cy="1517602"/>
            <a:chOff x="4766937" y="1366325"/>
            <a:chExt cx="3273252" cy="1517602"/>
          </a:xfrm>
        </p:grpSpPr>
        <p:sp>
          <p:nvSpPr>
            <p:cNvPr id="51" name="Rectangle 88"/>
            <p:cNvSpPr>
              <a:spLocks noChangeArrowheads="1"/>
            </p:cNvSpPr>
            <p:nvPr/>
          </p:nvSpPr>
          <p:spPr bwMode="auto">
            <a:xfrm>
              <a:off x="4766937" y="1439805"/>
              <a:ext cx="3273252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4768206" y="2321365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0" name="Rectangle 88"/>
            <p:cNvSpPr>
              <a:spLocks noChangeArrowheads="1"/>
            </p:cNvSpPr>
            <p:nvPr/>
          </p:nvSpPr>
          <p:spPr bwMode="auto">
            <a:xfrm>
              <a:off x="4766937" y="1877320"/>
              <a:ext cx="3273252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1" name="Rectangle 89"/>
            <p:cNvSpPr>
              <a:spLocks noChangeArrowheads="1"/>
            </p:cNvSpPr>
            <p:nvPr/>
          </p:nvSpPr>
          <p:spPr bwMode="auto">
            <a:xfrm>
              <a:off x="5808337" y="1878907"/>
              <a:ext cx="1117600" cy="4603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7563318" y="1426018"/>
              <a:ext cx="0" cy="87754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5005062" y="1824932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594" name="Line 26"/>
            <p:cNvSpPr>
              <a:spLocks noChangeShapeType="1"/>
            </p:cNvSpPr>
            <p:nvPr/>
          </p:nvSpPr>
          <p:spPr bwMode="auto">
            <a:xfrm>
              <a:off x="5806749" y="1780482"/>
              <a:ext cx="1119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7"/>
            <p:cNvSpPr>
              <a:spLocks noChangeArrowheads="1"/>
            </p:cNvSpPr>
            <p:nvPr/>
          </p:nvSpPr>
          <p:spPr bwMode="auto">
            <a:xfrm>
              <a:off x="4768206" y="1366325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00061" y="2514595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Stripline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6273800" y="14668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0" name="Equation" r:id="rId7" imgW="152280" imgH="139680" progId="Equation.DSMT4">
                    <p:embed/>
                  </p:oleObj>
                </mc:Choice>
                <mc:Fallback>
                  <p:oleObj name="Equation" r:id="rId7" imgW="152280" imgH="1396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3800" y="14668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7675563" y="175101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1"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563" y="175101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" name="Group 114"/>
          <p:cNvGrpSpPr/>
          <p:nvPr/>
        </p:nvGrpSpPr>
        <p:grpSpPr>
          <a:xfrm>
            <a:off x="664027" y="3079505"/>
            <a:ext cx="3250414" cy="1611448"/>
            <a:chOff x="664027" y="3079505"/>
            <a:chExt cx="3250414" cy="1611448"/>
          </a:xfrm>
        </p:grpSpPr>
        <p:sp>
          <p:nvSpPr>
            <p:cNvPr id="96" name="Rectangle 88"/>
            <p:cNvSpPr>
              <a:spLocks noChangeArrowheads="1"/>
            </p:cNvSpPr>
            <p:nvPr/>
          </p:nvSpPr>
          <p:spPr bwMode="auto">
            <a:xfrm>
              <a:off x="665739" y="3685702"/>
              <a:ext cx="3238500" cy="4726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7" name="Rectangle 89"/>
            <p:cNvSpPr>
              <a:spLocks noChangeArrowheads="1"/>
            </p:cNvSpPr>
            <p:nvPr/>
          </p:nvSpPr>
          <p:spPr bwMode="auto">
            <a:xfrm>
              <a:off x="664027" y="3635821"/>
              <a:ext cx="1219187" cy="4956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 rot="5400000">
              <a:off x="3133625" y="3911128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2212869" y="3079505"/>
              <a:ext cx="338137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0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s-ES_tradnl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 Box 40"/>
            <p:cNvSpPr txBox="1">
              <a:spLocks noChangeArrowheads="1"/>
            </p:cNvSpPr>
            <p:nvPr/>
          </p:nvSpPr>
          <p:spPr bwMode="auto">
            <a:xfrm>
              <a:off x="1075314" y="3690465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26"/>
            <p:cNvSpPr>
              <a:spLocks noChangeShapeType="1"/>
            </p:cNvSpPr>
            <p:nvPr/>
          </p:nvSpPr>
          <p:spPr bwMode="auto">
            <a:xfrm>
              <a:off x="2142338" y="3542602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89"/>
            <p:cNvSpPr>
              <a:spLocks noChangeArrowheads="1"/>
            </p:cNvSpPr>
            <p:nvPr/>
          </p:nvSpPr>
          <p:spPr bwMode="auto">
            <a:xfrm>
              <a:off x="2806620" y="3661433"/>
              <a:ext cx="109046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>
              <a:off x="1870195" y="3792971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89"/>
            <p:cNvSpPr>
              <a:spLocks noChangeArrowheads="1"/>
            </p:cNvSpPr>
            <p:nvPr/>
          </p:nvSpPr>
          <p:spPr bwMode="auto">
            <a:xfrm flipV="1">
              <a:off x="2109898" y="3635812"/>
              <a:ext cx="502668" cy="69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07" name="Line 26"/>
            <p:cNvSpPr>
              <a:spLocks noChangeShapeType="1"/>
            </p:cNvSpPr>
            <p:nvPr/>
          </p:nvSpPr>
          <p:spPr bwMode="auto">
            <a:xfrm>
              <a:off x="2577781" y="3814739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27314" y="4321621"/>
              <a:ext cx="3087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Coplanar Waveguide (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CPW</a:t>
              </a:r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18" name="Object 6"/>
            <p:cNvGraphicFramePr>
              <a:graphicFrameLocks noChangeAspect="1"/>
            </p:cNvGraphicFramePr>
            <p:nvPr/>
          </p:nvGraphicFramePr>
          <p:xfrm>
            <a:off x="3417888" y="377031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2" name="Equation" r:id="rId10" imgW="126720" imgH="177480" progId="Equation.DSMT4">
                    <p:embed/>
                  </p:oleObj>
                </mc:Choice>
                <mc:Fallback>
                  <p:oleObj name="Equation" r:id="rId10" imgW="126720" imgH="177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888" y="377031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2608263" y="3836988"/>
            <a:ext cx="22701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3" name="Equation" r:id="rId11" imgW="139680" imgH="164880" progId="Equation.DSMT4">
                    <p:embed/>
                  </p:oleObj>
                </mc:Choice>
                <mc:Fallback>
                  <p:oleObj name="Equation" r:id="rId11" imgW="139680" imgH="1648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263" y="3836988"/>
                          <a:ext cx="22701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1903413" y="3817938"/>
            <a:ext cx="22701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4" name="Equation" r:id="rId13" imgW="139680" imgH="164880" progId="Equation.DSMT4">
                    <p:embed/>
                  </p:oleObj>
                </mc:Choice>
                <mc:Fallback>
                  <p:oleObj name="Equation" r:id="rId13" imgW="139680" imgH="1648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3413" y="3817938"/>
                          <a:ext cx="22701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7" name="Group 116"/>
          <p:cNvGrpSpPr/>
          <p:nvPr/>
        </p:nvGrpSpPr>
        <p:grpSpPr>
          <a:xfrm>
            <a:off x="4659349" y="3101273"/>
            <a:ext cx="3270613" cy="1633223"/>
            <a:chOff x="4659349" y="3101273"/>
            <a:chExt cx="3270613" cy="1633223"/>
          </a:xfrm>
        </p:grpSpPr>
        <p:sp>
          <p:nvSpPr>
            <p:cNvPr id="125" name="Rectangle 88"/>
            <p:cNvSpPr>
              <a:spLocks noChangeArrowheads="1"/>
            </p:cNvSpPr>
            <p:nvPr/>
          </p:nvSpPr>
          <p:spPr bwMode="auto">
            <a:xfrm>
              <a:off x="4671677" y="3707470"/>
              <a:ext cx="3238500" cy="4726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26" name="Rectangle 89"/>
            <p:cNvSpPr>
              <a:spLocks noChangeArrowheads="1"/>
            </p:cNvSpPr>
            <p:nvPr/>
          </p:nvSpPr>
          <p:spPr bwMode="auto">
            <a:xfrm>
              <a:off x="4669965" y="3657589"/>
              <a:ext cx="1219187" cy="49563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 rot="5400000">
              <a:off x="7139563" y="3932896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 Box 29"/>
            <p:cNvSpPr txBox="1">
              <a:spLocks noChangeArrowheads="1"/>
            </p:cNvSpPr>
            <p:nvPr/>
          </p:nvSpPr>
          <p:spPr bwMode="auto">
            <a:xfrm>
              <a:off x="6218807" y="3101273"/>
              <a:ext cx="338137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0" i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s-ES_tradnl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40"/>
            <p:cNvSpPr txBox="1">
              <a:spLocks noChangeArrowheads="1"/>
            </p:cNvSpPr>
            <p:nvPr/>
          </p:nvSpPr>
          <p:spPr bwMode="auto">
            <a:xfrm>
              <a:off x="5081252" y="3712233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26"/>
            <p:cNvSpPr>
              <a:spLocks noChangeShapeType="1"/>
            </p:cNvSpPr>
            <p:nvPr/>
          </p:nvSpPr>
          <p:spPr bwMode="auto">
            <a:xfrm>
              <a:off x="6148276" y="3564370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89"/>
            <p:cNvSpPr>
              <a:spLocks noChangeArrowheads="1"/>
            </p:cNvSpPr>
            <p:nvPr/>
          </p:nvSpPr>
          <p:spPr bwMode="auto">
            <a:xfrm>
              <a:off x="6812558" y="3683201"/>
              <a:ext cx="109046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3" name="Line 26"/>
            <p:cNvSpPr>
              <a:spLocks noChangeShapeType="1"/>
            </p:cNvSpPr>
            <p:nvPr/>
          </p:nvSpPr>
          <p:spPr bwMode="auto">
            <a:xfrm>
              <a:off x="5876133" y="3814739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89"/>
            <p:cNvSpPr>
              <a:spLocks noChangeArrowheads="1"/>
            </p:cNvSpPr>
            <p:nvPr/>
          </p:nvSpPr>
          <p:spPr bwMode="auto">
            <a:xfrm flipV="1">
              <a:off x="6115836" y="3657580"/>
              <a:ext cx="502668" cy="69162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36" name="Line 26"/>
            <p:cNvSpPr>
              <a:spLocks noChangeShapeType="1"/>
            </p:cNvSpPr>
            <p:nvPr/>
          </p:nvSpPr>
          <p:spPr bwMode="auto">
            <a:xfrm>
              <a:off x="6583719" y="3836507"/>
              <a:ext cx="252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87"/>
            <p:cNvSpPr>
              <a:spLocks noChangeArrowheads="1"/>
            </p:cNvSpPr>
            <p:nvPr/>
          </p:nvSpPr>
          <p:spPr bwMode="auto">
            <a:xfrm>
              <a:off x="4659349" y="4161048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953006" y="4365164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CPW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7446963" y="380841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5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6963" y="380841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6599238" y="3827463"/>
            <a:ext cx="22701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6" name="Equation" r:id="rId15" imgW="139680" imgH="164880" progId="Equation.DSMT4">
                    <p:embed/>
                  </p:oleObj>
                </mc:Choice>
                <mc:Fallback>
                  <p:oleObj name="Equation" r:id="rId15" imgW="139680" imgH="1648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9238" y="3827463"/>
                          <a:ext cx="22701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894388" y="3836988"/>
            <a:ext cx="227012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7" name="Equation" r:id="rId16" imgW="139680" imgH="164880" progId="Equation.DSMT4">
                    <p:embed/>
                  </p:oleObj>
                </mc:Choice>
                <mc:Fallback>
                  <p:oleObj name="Equation" r:id="rId16" imgW="139680" imgH="1648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4388" y="3836988"/>
                          <a:ext cx="227012" cy="263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1" name="Group 120"/>
          <p:cNvGrpSpPr/>
          <p:nvPr/>
        </p:nvGrpSpPr>
        <p:grpSpPr>
          <a:xfrm>
            <a:off x="664028" y="5048250"/>
            <a:ext cx="3240214" cy="1460621"/>
            <a:chOff x="664028" y="5048250"/>
            <a:chExt cx="3240214" cy="1460621"/>
          </a:xfrm>
        </p:grpSpPr>
        <p:sp>
          <p:nvSpPr>
            <p:cNvPr id="142" name="Rectangle 88"/>
            <p:cNvSpPr>
              <a:spLocks noChangeArrowheads="1"/>
            </p:cNvSpPr>
            <p:nvPr/>
          </p:nvSpPr>
          <p:spPr bwMode="auto">
            <a:xfrm>
              <a:off x="665742" y="5525396"/>
              <a:ext cx="3238500" cy="47262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3" name="Rectangle 89"/>
            <p:cNvSpPr>
              <a:spLocks noChangeArrowheads="1"/>
            </p:cNvSpPr>
            <p:nvPr/>
          </p:nvSpPr>
          <p:spPr bwMode="auto">
            <a:xfrm>
              <a:off x="664028" y="5479359"/>
              <a:ext cx="150222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 bwMode="auto">
            <a:xfrm rot="5400000">
              <a:off x="2948566" y="5750822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 Box 40"/>
            <p:cNvSpPr txBox="1">
              <a:spLocks noChangeArrowheads="1"/>
            </p:cNvSpPr>
            <p:nvPr/>
          </p:nvSpPr>
          <p:spPr bwMode="auto">
            <a:xfrm>
              <a:off x="1075317" y="5530159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Rectangle 89"/>
            <p:cNvSpPr>
              <a:spLocks noChangeArrowheads="1"/>
            </p:cNvSpPr>
            <p:nvPr/>
          </p:nvSpPr>
          <p:spPr bwMode="auto">
            <a:xfrm>
              <a:off x="2512701" y="5501127"/>
              <a:ext cx="1384383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48" name="Line 26"/>
            <p:cNvSpPr>
              <a:spLocks noChangeShapeType="1"/>
            </p:cNvSpPr>
            <p:nvPr/>
          </p:nvSpPr>
          <p:spPr bwMode="auto">
            <a:xfrm>
              <a:off x="2185887" y="5371411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861462" y="6139539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Slotline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4" name="Object 12"/>
            <p:cNvGraphicFramePr>
              <a:graphicFrameLocks noChangeAspect="1"/>
            </p:cNvGraphicFramePr>
            <p:nvPr/>
          </p:nvGraphicFramePr>
          <p:xfrm>
            <a:off x="3275013" y="5608638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8" name="Equation" r:id="rId17" imgW="126720" imgH="177480" progId="Equation.DSMT4">
                    <p:embed/>
                  </p:oleObj>
                </mc:Choice>
                <mc:Fallback>
                  <p:oleObj name="Equation" r:id="rId17" imgW="12672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5608638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5" name="Object 13"/>
            <p:cNvGraphicFramePr>
              <a:graphicFrameLocks noChangeAspect="1"/>
            </p:cNvGraphicFramePr>
            <p:nvPr/>
          </p:nvGraphicFramePr>
          <p:xfrm>
            <a:off x="2293938" y="5048250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9" name="Equation" r:id="rId18" imgW="114120" imgH="139680" progId="Equation.DSMT4">
                    <p:embed/>
                  </p:oleObj>
                </mc:Choice>
                <mc:Fallback>
                  <p:oleObj name="Equation" r:id="rId18" imgW="11412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938" y="5048250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Group 121"/>
          <p:cNvGrpSpPr/>
          <p:nvPr/>
        </p:nvGrpSpPr>
        <p:grpSpPr>
          <a:xfrm>
            <a:off x="4757320" y="5076825"/>
            <a:ext cx="3270613" cy="1497358"/>
            <a:chOff x="4757320" y="5076825"/>
            <a:chExt cx="3270613" cy="1497358"/>
          </a:xfrm>
        </p:grpSpPr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4769657" y="5547167"/>
              <a:ext cx="3238500" cy="47262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4767943" y="5501130"/>
              <a:ext cx="1502226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rot="5400000">
              <a:off x="7052481" y="5782118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40"/>
            <p:cNvSpPr txBox="1">
              <a:spLocks noChangeArrowheads="1"/>
            </p:cNvSpPr>
            <p:nvPr/>
          </p:nvSpPr>
          <p:spPr bwMode="auto">
            <a:xfrm>
              <a:off x="5179232" y="5551930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Rectangle 89"/>
            <p:cNvSpPr>
              <a:spLocks noChangeArrowheads="1"/>
            </p:cNvSpPr>
            <p:nvPr/>
          </p:nvSpPr>
          <p:spPr bwMode="auto">
            <a:xfrm>
              <a:off x="6616616" y="5522898"/>
              <a:ext cx="1384383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6257144" y="5382296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87"/>
            <p:cNvSpPr>
              <a:spLocks noChangeArrowheads="1"/>
            </p:cNvSpPr>
            <p:nvPr/>
          </p:nvSpPr>
          <p:spPr bwMode="auto">
            <a:xfrm>
              <a:off x="4757320" y="6011618"/>
              <a:ext cx="3270613" cy="766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942116" y="6204851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</a:t>
              </a:r>
              <a:r>
                <a:rPr lang="en-US" dirty="0" err="1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Slotline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4526" name="Object 14"/>
            <p:cNvGraphicFramePr>
              <a:graphicFrameLocks noChangeAspect="1"/>
            </p:cNvGraphicFramePr>
            <p:nvPr/>
          </p:nvGraphicFramePr>
          <p:xfrm>
            <a:off x="7399338" y="563721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10" name="Equation" r:id="rId20" imgW="126720" imgH="177480" progId="Equation.DSMT4">
                    <p:embed/>
                  </p:oleObj>
                </mc:Choice>
                <mc:Fallback>
                  <p:oleObj name="Equation" r:id="rId20" imgW="12672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9338" y="563721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27" name="Object 15"/>
            <p:cNvGraphicFramePr>
              <a:graphicFrameLocks noChangeAspect="1"/>
            </p:cNvGraphicFramePr>
            <p:nvPr/>
          </p:nvGraphicFramePr>
          <p:xfrm>
            <a:off x="6361113" y="5076825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11" name="Equation" r:id="rId21" imgW="114120" imgH="139680" progId="Equation.DSMT4">
                    <p:embed/>
                  </p:oleObj>
                </mc:Choice>
                <mc:Fallback>
                  <p:oleObj name="Equation" r:id="rId21" imgW="114120" imgH="1396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1113" y="5076825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7088888" y="852824"/>
          <a:ext cx="15748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3" imgW="647640" imgH="444240" progId="Equation.DSMT4">
                  <p:embed/>
                </p:oleObj>
              </mc:Choice>
              <mc:Fallback>
                <p:oleObj name="Equation" r:id="rId3" imgW="64764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888" y="852824"/>
                        <a:ext cx="1574800" cy="1077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13400" y="3280752"/>
            <a:ext cx="2359025" cy="16004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frequency-dependent solution for microstrip transmission lines," E. J.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Denlinger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IEEE Trans. Microwave Theory and Techniques,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Vol. 19, pp. 30-39, Jan. 1971.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599" y="5119140"/>
            <a:ext cx="21050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flux lines get more concentrated in the substrate region as the frequency increases.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25372" y="1176381"/>
            <a:ext cx="6192837" cy="5234901"/>
            <a:chOff x="163472" y="1439981"/>
            <a:chExt cx="6192837" cy="5234901"/>
          </a:xfrm>
        </p:grpSpPr>
        <p:sp>
          <p:nvSpPr>
            <p:cNvPr id="26" name="TextBox 25"/>
            <p:cNvSpPr txBox="1"/>
            <p:nvPr/>
          </p:nvSpPr>
          <p:spPr>
            <a:xfrm>
              <a:off x="3724275" y="630555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Quasi-TEM region</a:t>
              </a:r>
              <a:endPara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472" y="1439981"/>
              <a:ext cx="6192837" cy="40719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3349625" y="3262313"/>
              <a:ext cx="221086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Frequency variation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srgbClr val="FF0033"/>
                  </a:solidFill>
                  <a:latin typeface="Arial" pitchFamily="34" charset="0"/>
                  <a:cs typeface="Arial" pitchFamily="34" charset="0"/>
                </a:rPr>
                <a:t>(dispersion)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93769" y="1567543"/>
              <a:ext cx="320633" cy="330133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1050960" y="2873228"/>
              <a:ext cx="302820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Effective dielectric constant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4194" y="4104907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7.0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4192" y="3629893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8.0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4192" y="3166755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9.0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6894" y="267986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10.0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6894" y="216922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11.0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831273" y="1733799"/>
              <a:ext cx="356260" cy="2256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6894" y="1706092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12.0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58140" y="4785756"/>
              <a:ext cx="5522026" cy="6412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7527" y="4868884"/>
              <a:ext cx="4827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Parameters: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</a:t>
              </a:r>
              <a:r>
                <a:rPr kumimoji="0" lang="en-US" sz="18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11.7,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w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/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0.96,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0.317 cm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59431" y="4488874"/>
              <a:ext cx="195438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Frequency (GHz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1647825" y="3876676"/>
              <a:ext cx="2105025" cy="24288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2914650" y="2933700"/>
              <a:ext cx="447675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9429293">
              <a:off x="1076325" y="3676649"/>
              <a:ext cx="847725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350" name="Object 6"/>
            <p:cNvGraphicFramePr>
              <a:graphicFrameLocks noChangeAspect="1"/>
            </p:cNvGraphicFramePr>
            <p:nvPr/>
          </p:nvGraphicFramePr>
          <p:xfrm>
            <a:off x="2022475" y="2173288"/>
            <a:ext cx="339725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8" name="Equation" r:id="rId6" imgW="139680" imgH="190440" progId="Equation.DSMT4">
                    <p:embed/>
                  </p:oleObj>
                </mc:Choice>
                <mc:Fallback>
                  <p:oleObj name="Equation" r:id="rId6" imgW="139680" imgH="1904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2475" y="2173288"/>
                          <a:ext cx="339725" cy="46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/>
            <p:cNvSpPr/>
            <p:nvPr/>
          </p:nvSpPr>
          <p:spPr>
            <a:xfrm>
              <a:off x="1228725" y="2000250"/>
              <a:ext cx="93345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V="1">
              <a:off x="2362200" y="2047875"/>
              <a:ext cx="323850" cy="2762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209675" y="1990725"/>
              <a:ext cx="46577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03762" y="5657678"/>
            <a:ext cx="25888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phase velocity is a function of frequency, which causes pulse distortion.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7136204" y="2081397"/>
          <a:ext cx="14509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Equation" r:id="rId8" imgW="596880" imgH="419040" progId="Equation.DSMT4">
                  <p:embed/>
                </p:oleObj>
              </mc:Choice>
              <mc:Fallback>
                <p:oleObj name="Equation" r:id="rId8" imgW="59688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204" y="2081397"/>
                        <a:ext cx="1450975" cy="1016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33450"/>
            <a:ext cx="2438400" cy="523220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50" y="1857375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39602"/>
              </p:ext>
            </p:extLst>
          </p:nvPr>
        </p:nvGraphicFramePr>
        <p:xfrm>
          <a:off x="1878872" y="2686050"/>
          <a:ext cx="403718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3" imgW="2260440" imgH="558720" progId="Equation.DSMT4">
                  <p:embed/>
                </p:oleObj>
              </mc:Choice>
              <mc:Fallback>
                <p:oleObj name="Equation" r:id="rId3" imgW="226044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872" y="2686050"/>
                        <a:ext cx="4037185" cy="1020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855663" y="4791075"/>
          <a:ext cx="1943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5" imgW="1104840" imgH="431640" progId="Equation.DSMT4">
                  <p:embed/>
                </p:oleObj>
              </mc:Choice>
              <mc:Fallback>
                <p:oleObj name="Equation" r:id="rId5" imgW="11048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791075"/>
                        <a:ext cx="19431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e 13"/>
          <p:cNvSpPr/>
          <p:nvPr/>
        </p:nvSpPr>
        <p:spPr>
          <a:xfrm rot="5400000">
            <a:off x="4847133" y="1576818"/>
            <a:ext cx="210774" cy="1849061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925" y="1981200"/>
            <a:ext cx="160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“filling factor”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199" y="5448300"/>
            <a:ext cx="490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ery crude (“parallel-plate”) approximation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171825" y="5676900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875" y="4267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Conductor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49473" y="5857634"/>
            <a:ext cx="519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(More accurate formulas are given on next slide.)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027242" y="3942382"/>
          <a:ext cx="18684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7" imgW="2450880" imgH="419040" progId="Equation.DSMT4">
                  <p:embed/>
                </p:oleObj>
              </mc:Choice>
              <mc:Fallback>
                <p:oleObj name="Equation" r:id="rId7" imgW="24508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242" y="3942382"/>
                        <a:ext cx="18684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008790" y="4462009"/>
          <a:ext cx="2970439" cy="66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9" imgW="2070000" imgH="444240" progId="Equation.DSMT4">
                  <p:embed/>
                </p:oleObj>
              </mc:Choice>
              <mc:Fallback>
                <p:oleObj name="Equation" r:id="rId9" imgW="20700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790" y="4462009"/>
                        <a:ext cx="2970439" cy="666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214438" y="5732328"/>
          <a:ext cx="1195387" cy="64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11" imgW="838080" imgH="431640" progId="Equation.DSMT4">
                  <p:embed/>
                </p:oleObj>
              </mc:Choice>
              <mc:Fallback>
                <p:oleObj name="Equation" r:id="rId11" imgW="83808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732328"/>
                        <a:ext cx="1195387" cy="644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2686050" y="4829175"/>
            <a:ext cx="285750" cy="1476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8599" y="990600"/>
            <a:ext cx="63722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accurate formulas for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116138" y="1698625"/>
          <a:ext cx="50657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3" imgW="3657600" imgH="533160" progId="Equation.DSMT4">
                  <p:embed/>
                </p:oleObj>
              </mc:Choice>
              <mc:Fallback>
                <p:oleObj name="Equation" r:id="rId3" imgW="365760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698625"/>
                        <a:ext cx="5065712" cy="739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534988" y="1771649"/>
          <a:ext cx="1179512" cy="60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9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771649"/>
                        <a:ext cx="1179512" cy="60322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1574800" y="3200400"/>
          <a:ext cx="72342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Equation" r:id="rId7" imgW="5613120" imgH="787320" progId="Equation.DSMT4">
                  <p:embed/>
                </p:oleObj>
              </mc:Choice>
              <mc:Fallback>
                <p:oleObj name="Equation" r:id="rId7" imgW="5613120" imgH="787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200400"/>
                        <a:ext cx="7234238" cy="1019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609600" y="3429000"/>
          <a:ext cx="685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1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685800" cy="654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5285468" y="5061857"/>
          <a:ext cx="20208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Equation" r:id="rId11" imgW="1562040" imgH="457200" progId="Equation.DSMT4">
                  <p:embed/>
                </p:oleObj>
              </mc:Choice>
              <mc:Fallback>
                <p:oleObj name="Equation" r:id="rId11" imgW="1562040" imgH="457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468" y="5061857"/>
                        <a:ext cx="2020888" cy="592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72886" y="4463143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This is the number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2.71828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multiplying the term in parenthesis.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222171" y="3853544"/>
            <a:ext cx="435429" cy="5878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328738" y="5314950"/>
            <a:ext cx="3648245" cy="1039813"/>
            <a:chOff x="2347913" y="5391150"/>
            <a:chExt cx="3648245" cy="1039813"/>
          </a:xfrm>
        </p:grpSpPr>
        <p:sp>
          <p:nvSpPr>
            <p:cNvPr id="37" name="Rectangle 87"/>
            <p:cNvSpPr>
              <a:spLocks noChangeArrowheads="1"/>
            </p:cNvSpPr>
            <p:nvPr/>
          </p:nvSpPr>
          <p:spPr bwMode="auto">
            <a:xfrm>
              <a:off x="2347913" y="6354763"/>
              <a:ext cx="3251200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8" name="Rectangle 88"/>
            <p:cNvSpPr>
              <a:spLocks noChangeArrowheads="1"/>
            </p:cNvSpPr>
            <p:nvPr/>
          </p:nvSpPr>
          <p:spPr bwMode="auto">
            <a:xfrm>
              <a:off x="2360613" y="5910263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39" name="Rectangle 89"/>
            <p:cNvSpPr>
              <a:spLocks noChangeArrowheads="1"/>
            </p:cNvSpPr>
            <p:nvPr/>
          </p:nvSpPr>
          <p:spPr bwMode="auto">
            <a:xfrm>
              <a:off x="3402013" y="5805488"/>
              <a:ext cx="1117600" cy="10477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5400000">
              <a:off x="5481637" y="6145213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4584700" y="581342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551363" y="5908675"/>
              <a:ext cx="750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4900613" y="5936118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4900613" y="5488669"/>
              <a:ext cx="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3455988" y="5680075"/>
              <a:ext cx="10366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" name="Object 10"/>
            <p:cNvGraphicFramePr>
              <a:graphicFrameLocks noChangeAspect="1"/>
            </p:cNvGraphicFramePr>
            <p:nvPr/>
          </p:nvGraphicFramePr>
          <p:xfrm>
            <a:off x="5789614" y="6000749"/>
            <a:ext cx="206544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3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614" y="6000749"/>
                          <a:ext cx="206544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5019675" y="5410200"/>
            <a:ext cx="1444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4" name="Equation" r:id="rId15" imgW="88560" imgH="152280" progId="Equation.DSMT4">
                    <p:embed/>
                  </p:oleObj>
                </mc:Choice>
                <mc:Fallback>
                  <p:oleObj name="Equation" r:id="rId15" imgW="88560" imgH="1522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5410200"/>
                          <a:ext cx="1444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3854450" y="53911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5" name="Equation" r:id="rId17" imgW="152280" imgH="139680" progId="Equation.DSMT4">
                    <p:embed/>
                  </p:oleObj>
                </mc:Choice>
                <mc:Fallback>
                  <p:oleObj name="Equation" r:id="rId17" imgW="152280" imgH="1396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4450" y="53911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3"/>
            <p:cNvGraphicFramePr>
              <a:graphicFrameLocks noChangeAspect="1"/>
            </p:cNvGraphicFramePr>
            <p:nvPr/>
          </p:nvGraphicFramePr>
          <p:xfrm>
            <a:off x="2825750" y="5929313"/>
            <a:ext cx="268288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6" name="Equation" r:id="rId19" imgW="164880" imgH="228600" progId="Equation.DSMT4">
                    <p:embed/>
                  </p:oleObj>
                </mc:Choice>
                <mc:Fallback>
                  <p:oleObj name="Equation" r:id="rId19" imgW="16488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750" y="5929313"/>
                          <a:ext cx="268288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Microstrip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09600" y="171884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REFERENCES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L. G.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Maloratsky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Passive RF and Microwave Integrated Circuits, Elsevier, 2004.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Bahl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Bhartia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Microwave Solid State Circuit Design, Wiley, 2003.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D. J. Masse, and C.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Hartwig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“Losses in Microstrip,”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Microwave Theory and Techniques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pp. 342-350, June 1968.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R.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D. J. Masse, and C. P.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Hartwig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“Corrections to ‘Losses in Microstrip’,”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IEEE Trans. Microwave Theory and Techniques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Dec. 1968, p. 1064.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TXLINE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2628" y="998372"/>
            <a:ext cx="7010401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a public-domain software for calculating the properties of some common planar transmission lines. 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71624" y="1919292"/>
            <a:ext cx="5351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https://www.awr.com/software/options/tx-line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 descr="TX-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149" y="3496807"/>
            <a:ext cx="5476875" cy="3086101"/>
          </a:xfrm>
          <a:prstGeom prst="rect">
            <a:avLst/>
          </a:prstGeom>
          <a:noFill/>
        </p:spPr>
      </p:pic>
      <p:pic>
        <p:nvPicPr>
          <p:cNvPr id="83972" name="Picture 4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5120" y="2619876"/>
            <a:ext cx="3904796" cy="675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0" y="284388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0" y="29915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0" y="28629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0" y="279149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7599" name="Rectangle 31"/>
          <p:cNvSpPr>
            <a:spLocks noChangeArrowheads="1"/>
          </p:cNvSpPr>
          <p:nvPr/>
        </p:nvSpPr>
        <p:spPr bwMode="auto">
          <a:xfrm>
            <a:off x="0" y="28248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55914" y="14287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Planar Transmission Lines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175657" y="4441373"/>
            <a:ext cx="64556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Stripline is a planar version of coax.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Coplanar strips (CPS) is a planar version of twin lead.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96371" y="1800225"/>
            <a:ext cx="3238500" cy="1540904"/>
            <a:chOff x="796371" y="1800225"/>
            <a:chExt cx="3238500" cy="1540904"/>
          </a:xfrm>
        </p:grpSpPr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796371" y="2314121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59" name="Rectangle 89"/>
            <p:cNvSpPr>
              <a:spLocks noChangeArrowheads="1"/>
            </p:cNvSpPr>
            <p:nvPr/>
          </p:nvSpPr>
          <p:spPr bwMode="auto">
            <a:xfrm>
              <a:off x="1783341" y="2268083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5400000">
              <a:off x="3079195" y="2539546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1205946" y="2318883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>
              <a:off x="1826658" y="2127477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2643331" y="2289851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2283859" y="2486705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643087" y="2138362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6285" y="2971797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Coplanar Strips (CPS)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3398838" y="2398713"/>
            <a:ext cx="2063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6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838" y="2398713"/>
                          <a:ext cx="2063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2"/>
            <p:cNvGraphicFramePr>
              <a:graphicFrameLocks noChangeAspect="1"/>
            </p:cNvGraphicFramePr>
            <p:nvPr/>
          </p:nvGraphicFramePr>
          <p:xfrm>
            <a:off x="2749550" y="1800225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7" name="Equation" r:id="rId5" imgW="152280" imgH="139680" progId="Equation.DSMT4">
                    <p:embed/>
                  </p:oleObj>
                </mc:Choice>
                <mc:Fallback>
                  <p:oleObj name="Equation" r:id="rId5" imgW="15228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1800225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"/>
            <p:cNvGraphicFramePr>
              <a:graphicFrameLocks noChangeAspect="1"/>
            </p:cNvGraphicFramePr>
            <p:nvPr/>
          </p:nvGraphicFramePr>
          <p:xfrm>
            <a:off x="1911350" y="18097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8" name="Equation" r:id="rId7" imgW="152280" imgH="139680" progId="Equation.DSMT4">
                    <p:embed/>
                  </p:oleObj>
                </mc:Choice>
                <mc:Fallback>
                  <p:oleObj name="Equation" r:id="rId7" imgW="152280" imgH="1396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1350" y="18097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2"/>
            <p:cNvGraphicFramePr>
              <a:graphicFrameLocks noChangeAspect="1"/>
            </p:cNvGraphicFramePr>
            <p:nvPr/>
          </p:nvGraphicFramePr>
          <p:xfrm>
            <a:off x="2379663" y="2505075"/>
            <a:ext cx="18573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9" name="Equation" r:id="rId8" imgW="114120" imgH="139680" progId="Equation.DSMT4">
                    <p:embed/>
                  </p:oleObj>
                </mc:Choice>
                <mc:Fallback>
                  <p:oleObj name="Equation" r:id="rId8" imgW="11412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663" y="2505075"/>
                          <a:ext cx="18573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4756957" y="1733550"/>
            <a:ext cx="3251200" cy="1651120"/>
            <a:chOff x="4756957" y="1733550"/>
            <a:chExt cx="3251200" cy="1651120"/>
          </a:xfrm>
        </p:grpSpPr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4756957" y="2704187"/>
              <a:ext cx="3251200" cy="7620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769657" y="2259687"/>
              <a:ext cx="3238500" cy="44450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5756627" y="2213649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 rot="5400000">
              <a:off x="7052481" y="2485112"/>
              <a:ext cx="457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5179232" y="2264449"/>
              <a:ext cx="4191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0" i="1" kern="0" dirty="0">
                  <a:solidFill>
                    <a:sysClr val="windowText" lastClr="000000"/>
                  </a:solidFill>
                  <a:latin typeface="Symbol" pitchFamily="18" charset="2"/>
                  <a:cs typeface="Times New Roman" pitchFamily="18" charset="0"/>
                </a:rPr>
                <a:t>e</a:t>
              </a:r>
              <a:r>
                <a:rPr lang="es-ES_tradnl" sz="2000" b="0" i="1" kern="0" baseline="-250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_tradnl" sz="2000" b="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5799944" y="2073043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89"/>
            <p:cNvSpPr>
              <a:spLocks noChangeArrowheads="1"/>
            </p:cNvSpPr>
            <p:nvPr/>
          </p:nvSpPr>
          <p:spPr bwMode="auto">
            <a:xfrm>
              <a:off x="6616617" y="2235417"/>
              <a:ext cx="513542" cy="45719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15" name="Line 26"/>
            <p:cNvSpPr>
              <a:spLocks noChangeShapeType="1"/>
            </p:cNvSpPr>
            <p:nvPr/>
          </p:nvSpPr>
          <p:spPr bwMode="auto">
            <a:xfrm>
              <a:off x="6257145" y="2432271"/>
              <a:ext cx="3504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6"/>
            <p:cNvSpPr>
              <a:spLocks noChangeShapeType="1"/>
            </p:cNvSpPr>
            <p:nvPr/>
          </p:nvSpPr>
          <p:spPr bwMode="auto">
            <a:xfrm>
              <a:off x="6616373" y="2083928"/>
              <a:ext cx="448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05403" y="3015338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Conductor-backed CPS</a:t>
              </a:r>
              <a:endPara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6721475" y="1743075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0" name="Equation" r:id="rId10" imgW="152280" imgH="139680" progId="Equation.DSMT4">
                    <p:embed/>
                  </p:oleObj>
                </mc:Choice>
                <mc:Fallback>
                  <p:oleObj name="Equation" r:id="rId10" imgW="15228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1475" y="1743075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/>
          </p:nvGraphicFramePr>
          <p:xfrm>
            <a:off x="5902325" y="1733550"/>
            <a:ext cx="247650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1" name="Equation" r:id="rId11" imgW="152280" imgH="139680" progId="Equation.DSMT4">
                    <p:embed/>
                  </p:oleObj>
                </mc:Choice>
                <mc:Fallback>
                  <p:oleObj name="Equation" r:id="rId11" imgW="1522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25" y="1733550"/>
                          <a:ext cx="247650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7370763" y="2341563"/>
            <a:ext cx="20637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2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0763" y="2341563"/>
                          <a:ext cx="20637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6361113" y="2457450"/>
            <a:ext cx="185737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93" name="Equation" r:id="rId14" imgW="114120" imgH="139680" progId="Equation.DSMT4">
                    <p:embed/>
                  </p:oleObj>
                </mc:Choice>
                <mc:Fallback>
                  <p:oleObj name="Equation" r:id="rId14" imgW="11412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1113" y="2457450"/>
                          <a:ext cx="185737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0" y="1428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33550"/>
            <a:ext cx="453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on circuit boards</a:t>
            </a:r>
          </a:p>
          <a:p>
            <a:pPr marL="228600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Fabricated with two circuit boards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Homogenous dielectric</a:t>
            </a:r>
          </a:p>
          <a:p>
            <a:pPr marL="285750" indent="-285750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(perfect TEM mode*)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261" y="4309383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Field structure for TEM mode: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2857" y="3664404"/>
            <a:ext cx="3570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(also TE &amp; TM Modes at high frequency)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3214" y="3183433"/>
            <a:ext cx="209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 mode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956" name="AutoShape 44"/>
          <p:cNvSpPr>
            <a:spLocks noChangeAspect="1" noChangeArrowheads="1" noTextEdit="1"/>
          </p:cNvSpPr>
          <p:nvPr/>
        </p:nvSpPr>
        <p:spPr bwMode="auto">
          <a:xfrm>
            <a:off x="2573524" y="4775201"/>
            <a:ext cx="5827713" cy="1743075"/>
          </a:xfrm>
          <a:prstGeom prst="rect">
            <a:avLst/>
          </a:prstGeom>
          <a:noFill/>
          <a:ln w="2698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06" name="Rectangle 94"/>
          <p:cNvSpPr>
            <a:spLocks noChangeArrowheads="1"/>
          </p:cNvSpPr>
          <p:nvPr/>
        </p:nvSpPr>
        <p:spPr bwMode="auto">
          <a:xfrm>
            <a:off x="2139887" y="5868989"/>
            <a:ext cx="132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Electric Field</a:t>
            </a:r>
          </a:p>
        </p:txBody>
      </p:sp>
      <p:sp>
        <p:nvSpPr>
          <p:cNvPr id="39007" name="Rectangle 95"/>
          <p:cNvSpPr>
            <a:spLocks noChangeArrowheads="1"/>
          </p:cNvSpPr>
          <p:nvPr/>
        </p:nvSpPr>
        <p:spPr bwMode="auto">
          <a:xfrm>
            <a:off x="2120837" y="6183314"/>
            <a:ext cx="150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Magnetic Field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671824" y="4840062"/>
            <a:ext cx="4731031" cy="1615168"/>
            <a:chOff x="3671824" y="4840062"/>
            <a:chExt cx="4731031" cy="1615168"/>
          </a:xfrm>
        </p:grpSpPr>
        <p:sp>
          <p:nvSpPr>
            <p:cNvPr id="103" name="Rectangle 102"/>
            <p:cNvSpPr/>
            <p:nvPr/>
          </p:nvSpPr>
          <p:spPr>
            <a:xfrm>
              <a:off x="4215865" y="4870383"/>
              <a:ext cx="4186990" cy="1559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58" name="Line 46"/>
            <p:cNvSpPr>
              <a:spLocks noChangeShapeType="1"/>
            </p:cNvSpPr>
            <p:nvPr/>
          </p:nvSpPr>
          <p:spPr bwMode="auto">
            <a:xfrm>
              <a:off x="4218174" y="6453642"/>
              <a:ext cx="4149725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4218174" y="4840062"/>
              <a:ext cx="4149725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0" name="Line 48"/>
            <p:cNvSpPr>
              <a:spLocks noChangeShapeType="1"/>
            </p:cNvSpPr>
            <p:nvPr/>
          </p:nvSpPr>
          <p:spPr bwMode="auto">
            <a:xfrm>
              <a:off x="5464362" y="5646739"/>
              <a:ext cx="1658938" cy="1588"/>
            </a:xfrm>
            <a:prstGeom prst="line">
              <a:avLst/>
            </a:prstGeom>
            <a:noFill/>
            <a:ln w="26988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1" name="Freeform 49"/>
            <p:cNvSpPr>
              <a:spLocks/>
            </p:cNvSpPr>
            <p:nvPr/>
          </p:nvSpPr>
          <p:spPr bwMode="auto">
            <a:xfrm>
              <a:off x="7148699" y="5232401"/>
              <a:ext cx="388938" cy="388938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147" y="139"/>
                </a:cxn>
                <a:cxn ang="0">
                  <a:pos x="245" y="0"/>
                </a:cxn>
              </a:cxnLst>
              <a:rect l="0" t="0" r="r" b="b"/>
              <a:pathLst>
                <a:path w="245" h="245">
                  <a:moveTo>
                    <a:pt x="0" y="245"/>
                  </a:moveTo>
                  <a:cubicBezTo>
                    <a:pt x="72" y="221"/>
                    <a:pt x="107" y="180"/>
                    <a:pt x="147" y="139"/>
                  </a:cubicBezTo>
                  <a:cubicBezTo>
                    <a:pt x="189" y="97"/>
                    <a:pt x="235" y="55"/>
                    <a:pt x="245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2" name="Freeform 50"/>
            <p:cNvSpPr>
              <a:spLocks/>
            </p:cNvSpPr>
            <p:nvPr/>
          </p:nvSpPr>
          <p:spPr bwMode="auto">
            <a:xfrm>
              <a:off x="7469374" y="5232401"/>
              <a:ext cx="117475" cy="68263"/>
            </a:xfrm>
            <a:custGeom>
              <a:avLst/>
              <a:gdLst/>
              <a:ahLst/>
              <a:cxnLst>
                <a:cxn ang="0">
                  <a:pos x="74" y="43"/>
                </a:cxn>
                <a:cxn ang="0">
                  <a:pos x="43" y="0"/>
                </a:cxn>
                <a:cxn ang="0">
                  <a:pos x="0" y="31"/>
                </a:cxn>
              </a:cxnLst>
              <a:rect l="0" t="0" r="r" b="b"/>
              <a:pathLst>
                <a:path w="74" h="43">
                  <a:moveTo>
                    <a:pt x="74" y="43"/>
                  </a:moveTo>
                  <a:lnTo>
                    <a:pt x="43" y="0"/>
                  </a:lnTo>
                  <a:lnTo>
                    <a:pt x="0" y="31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3" name="Freeform 51"/>
            <p:cNvSpPr>
              <a:spLocks/>
            </p:cNvSpPr>
            <p:nvPr/>
          </p:nvSpPr>
          <p:spPr bwMode="auto">
            <a:xfrm>
              <a:off x="7537637" y="4870451"/>
              <a:ext cx="106363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</a:cxnLst>
              <a:rect l="0" t="0" r="r" b="b"/>
              <a:pathLst>
                <a:path w="67" h="228">
                  <a:moveTo>
                    <a:pt x="0" y="228"/>
                  </a:moveTo>
                  <a:cubicBezTo>
                    <a:pt x="67" y="134"/>
                    <a:pt x="21" y="77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4" name="Freeform 52"/>
            <p:cNvSpPr>
              <a:spLocks/>
            </p:cNvSpPr>
            <p:nvPr/>
          </p:nvSpPr>
          <p:spPr bwMode="auto">
            <a:xfrm>
              <a:off x="4945249" y="5335589"/>
              <a:ext cx="466725" cy="319088"/>
            </a:xfrm>
            <a:custGeom>
              <a:avLst/>
              <a:gdLst/>
              <a:ahLst/>
              <a:cxnLst>
                <a:cxn ang="0">
                  <a:pos x="294" y="196"/>
                </a:cxn>
                <a:cxn ang="0">
                  <a:pos x="36" y="66"/>
                </a:cxn>
                <a:cxn ang="0">
                  <a:pos x="0" y="0"/>
                </a:cxn>
              </a:cxnLst>
              <a:rect l="0" t="0" r="r" b="b"/>
              <a:pathLst>
                <a:path w="294" h="201">
                  <a:moveTo>
                    <a:pt x="294" y="196"/>
                  </a:moveTo>
                  <a:cubicBezTo>
                    <a:pt x="189" y="201"/>
                    <a:pt x="86" y="135"/>
                    <a:pt x="36" y="66"/>
                  </a:cubicBezTo>
                  <a:cubicBezTo>
                    <a:pt x="17" y="41"/>
                    <a:pt x="6" y="15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5" name="Freeform 53"/>
            <p:cNvSpPr>
              <a:spLocks/>
            </p:cNvSpPr>
            <p:nvPr/>
          </p:nvSpPr>
          <p:spPr bwMode="auto">
            <a:xfrm>
              <a:off x="4911912" y="5335589"/>
              <a:ext cx="109538" cy="77788"/>
            </a:xfrm>
            <a:custGeom>
              <a:avLst/>
              <a:gdLst/>
              <a:ahLst/>
              <a:cxnLst>
                <a:cxn ang="0">
                  <a:pos x="69" y="21"/>
                </a:cxn>
                <a:cxn ang="0">
                  <a:pos x="21" y="0"/>
                </a:cxn>
                <a:cxn ang="0">
                  <a:pos x="0" y="49"/>
                </a:cxn>
              </a:cxnLst>
              <a:rect l="0" t="0" r="r" b="b"/>
              <a:pathLst>
                <a:path w="69" h="49">
                  <a:moveTo>
                    <a:pt x="69" y="21"/>
                  </a:moveTo>
                  <a:lnTo>
                    <a:pt x="21" y="0"/>
                  </a:lnTo>
                  <a:lnTo>
                    <a:pt x="0" y="49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6" name="Freeform 54"/>
            <p:cNvSpPr>
              <a:spLocks/>
            </p:cNvSpPr>
            <p:nvPr/>
          </p:nvSpPr>
          <p:spPr bwMode="auto">
            <a:xfrm>
              <a:off x="4845237" y="4870451"/>
              <a:ext cx="100013" cy="466725"/>
            </a:xfrm>
            <a:custGeom>
              <a:avLst/>
              <a:gdLst/>
              <a:ahLst/>
              <a:cxnLst>
                <a:cxn ang="0">
                  <a:pos x="63" y="293"/>
                </a:cxn>
                <a:cxn ang="0">
                  <a:pos x="4" y="0"/>
                </a:cxn>
              </a:cxnLst>
              <a:rect l="0" t="0" r="r" b="b"/>
              <a:pathLst>
                <a:path w="63" h="294">
                  <a:moveTo>
                    <a:pt x="63" y="293"/>
                  </a:moveTo>
                  <a:cubicBezTo>
                    <a:pt x="27" y="294"/>
                    <a:pt x="0" y="163"/>
                    <a:pt x="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7" name="Freeform 55"/>
            <p:cNvSpPr>
              <a:spLocks/>
            </p:cNvSpPr>
            <p:nvPr/>
          </p:nvSpPr>
          <p:spPr bwMode="auto">
            <a:xfrm>
              <a:off x="6915337" y="5129214"/>
              <a:ext cx="214313" cy="46672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131" y="49"/>
                </a:cxn>
                <a:cxn ang="0">
                  <a:pos x="131" y="0"/>
                </a:cxn>
              </a:cxnLst>
              <a:rect l="0" t="0" r="r" b="b"/>
              <a:pathLst>
                <a:path w="135" h="294">
                  <a:moveTo>
                    <a:pt x="0" y="294"/>
                  </a:moveTo>
                  <a:cubicBezTo>
                    <a:pt x="19" y="213"/>
                    <a:pt x="112" y="129"/>
                    <a:pt x="131" y="49"/>
                  </a:cubicBezTo>
                  <a:cubicBezTo>
                    <a:pt x="134" y="36"/>
                    <a:pt x="135" y="23"/>
                    <a:pt x="131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8" name="Freeform 56"/>
            <p:cNvSpPr>
              <a:spLocks/>
            </p:cNvSpPr>
            <p:nvPr/>
          </p:nvSpPr>
          <p:spPr bwMode="auto">
            <a:xfrm>
              <a:off x="7075674" y="5129214"/>
              <a:ext cx="115888" cy="68263"/>
            </a:xfrm>
            <a:custGeom>
              <a:avLst/>
              <a:gdLst/>
              <a:ahLst/>
              <a:cxnLst>
                <a:cxn ang="0">
                  <a:pos x="73" y="30"/>
                </a:cxn>
                <a:cxn ang="0">
                  <a:pos x="30" y="0"/>
                </a:cxn>
                <a:cxn ang="0">
                  <a:pos x="0" y="43"/>
                </a:cxn>
              </a:cxnLst>
              <a:rect l="0" t="0" r="r" b="b"/>
              <a:pathLst>
                <a:path w="73" h="43">
                  <a:moveTo>
                    <a:pt x="73" y="30"/>
                  </a:moveTo>
                  <a:lnTo>
                    <a:pt x="30" y="0"/>
                  </a:lnTo>
                  <a:lnTo>
                    <a:pt x="0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9" name="Line 57"/>
            <p:cNvSpPr>
              <a:spLocks noChangeShapeType="1"/>
            </p:cNvSpPr>
            <p:nvPr/>
          </p:nvSpPr>
          <p:spPr bwMode="auto">
            <a:xfrm flipV="1">
              <a:off x="7123299" y="4870451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0" name="Freeform 58"/>
            <p:cNvSpPr>
              <a:spLocks/>
            </p:cNvSpPr>
            <p:nvPr/>
          </p:nvSpPr>
          <p:spPr bwMode="auto">
            <a:xfrm>
              <a:off x="5405624" y="5129214"/>
              <a:ext cx="212725" cy="466725"/>
            </a:xfrm>
            <a:custGeom>
              <a:avLst/>
              <a:gdLst/>
              <a:ahLst/>
              <a:cxnLst>
                <a:cxn ang="0">
                  <a:pos x="134" y="294"/>
                </a:cxn>
                <a:cxn ang="0">
                  <a:pos x="4" y="49"/>
                </a:cxn>
                <a:cxn ang="0">
                  <a:pos x="4" y="0"/>
                </a:cxn>
              </a:cxnLst>
              <a:rect l="0" t="0" r="r" b="b"/>
              <a:pathLst>
                <a:path w="134" h="294">
                  <a:moveTo>
                    <a:pt x="134" y="294"/>
                  </a:moveTo>
                  <a:cubicBezTo>
                    <a:pt x="116" y="213"/>
                    <a:pt x="23" y="129"/>
                    <a:pt x="4" y="49"/>
                  </a:cubicBezTo>
                  <a:cubicBezTo>
                    <a:pt x="1" y="36"/>
                    <a:pt x="0" y="23"/>
                    <a:pt x="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1" name="Freeform 59"/>
            <p:cNvSpPr>
              <a:spLocks/>
            </p:cNvSpPr>
            <p:nvPr/>
          </p:nvSpPr>
          <p:spPr bwMode="auto">
            <a:xfrm>
              <a:off x="5342124" y="5129214"/>
              <a:ext cx="117475" cy="682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4" y="0"/>
                </a:cxn>
                <a:cxn ang="0">
                  <a:pos x="74" y="43"/>
                </a:cxn>
              </a:cxnLst>
              <a:rect l="0" t="0" r="r" b="b"/>
              <a:pathLst>
                <a:path w="74" h="43">
                  <a:moveTo>
                    <a:pt x="0" y="30"/>
                  </a:moveTo>
                  <a:lnTo>
                    <a:pt x="44" y="0"/>
                  </a:lnTo>
                  <a:lnTo>
                    <a:pt x="74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 flipV="1">
              <a:off x="5411974" y="4870451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3" name="Freeform 61"/>
            <p:cNvSpPr>
              <a:spLocks/>
            </p:cNvSpPr>
            <p:nvPr/>
          </p:nvSpPr>
          <p:spPr bwMode="auto">
            <a:xfrm>
              <a:off x="5843774" y="5154614"/>
              <a:ext cx="61913" cy="441325"/>
            </a:xfrm>
            <a:custGeom>
              <a:avLst/>
              <a:gdLst/>
              <a:ahLst/>
              <a:cxnLst>
                <a:cxn ang="0">
                  <a:pos x="22" y="278"/>
                </a:cxn>
                <a:cxn ang="0">
                  <a:pos x="22" y="0"/>
                </a:cxn>
              </a:cxnLst>
              <a:rect l="0" t="0" r="r" b="b"/>
              <a:pathLst>
                <a:path w="39" h="278">
                  <a:moveTo>
                    <a:pt x="22" y="278"/>
                  </a:moveTo>
                  <a:cubicBezTo>
                    <a:pt x="0" y="178"/>
                    <a:pt x="39" y="91"/>
                    <a:pt x="22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4" name="Freeform 62"/>
            <p:cNvSpPr>
              <a:spLocks/>
            </p:cNvSpPr>
            <p:nvPr/>
          </p:nvSpPr>
          <p:spPr bwMode="auto">
            <a:xfrm>
              <a:off x="5831074" y="5154614"/>
              <a:ext cx="117475" cy="69850"/>
            </a:xfrm>
            <a:custGeom>
              <a:avLst/>
              <a:gdLst/>
              <a:ahLst/>
              <a:cxnLst>
                <a:cxn ang="0">
                  <a:pos x="74" y="30"/>
                </a:cxn>
                <a:cxn ang="0">
                  <a:pos x="30" y="0"/>
                </a:cxn>
                <a:cxn ang="0">
                  <a:pos x="0" y="44"/>
                </a:cxn>
              </a:cxnLst>
              <a:rect l="0" t="0" r="r" b="b"/>
              <a:pathLst>
                <a:path w="74" h="44">
                  <a:moveTo>
                    <a:pt x="74" y="30"/>
                  </a:moveTo>
                  <a:lnTo>
                    <a:pt x="30" y="0"/>
                  </a:lnTo>
                  <a:lnTo>
                    <a:pt x="0" y="44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5" name="Freeform 63"/>
            <p:cNvSpPr>
              <a:spLocks/>
            </p:cNvSpPr>
            <p:nvPr/>
          </p:nvSpPr>
          <p:spPr bwMode="auto">
            <a:xfrm>
              <a:off x="5856474" y="4870451"/>
              <a:ext cx="46038" cy="284163"/>
            </a:xfrm>
            <a:custGeom>
              <a:avLst/>
              <a:gdLst/>
              <a:ahLst/>
              <a:cxnLst>
                <a:cxn ang="0">
                  <a:pos x="14" y="179"/>
                </a:cxn>
                <a:cxn ang="0">
                  <a:pos x="14" y="0"/>
                </a:cxn>
              </a:cxnLst>
              <a:rect l="0" t="0" r="r" b="b"/>
              <a:pathLst>
                <a:path w="29" h="179">
                  <a:moveTo>
                    <a:pt x="14" y="179"/>
                  </a:moveTo>
                  <a:cubicBezTo>
                    <a:pt x="29" y="129"/>
                    <a:pt x="0" y="68"/>
                    <a:pt x="1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6" name="Freeform 64"/>
            <p:cNvSpPr>
              <a:spLocks/>
            </p:cNvSpPr>
            <p:nvPr/>
          </p:nvSpPr>
          <p:spPr bwMode="auto">
            <a:xfrm>
              <a:off x="6569262" y="5181601"/>
              <a:ext cx="61913" cy="439738"/>
            </a:xfrm>
            <a:custGeom>
              <a:avLst/>
              <a:gdLst/>
              <a:ahLst/>
              <a:cxnLst>
                <a:cxn ang="0">
                  <a:pos x="22" y="277"/>
                </a:cxn>
                <a:cxn ang="0">
                  <a:pos x="22" y="0"/>
                </a:cxn>
              </a:cxnLst>
              <a:rect l="0" t="0" r="r" b="b"/>
              <a:pathLst>
                <a:path w="39" h="277">
                  <a:moveTo>
                    <a:pt x="22" y="277"/>
                  </a:moveTo>
                  <a:cubicBezTo>
                    <a:pt x="0" y="177"/>
                    <a:pt x="39" y="90"/>
                    <a:pt x="22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7" name="Freeform 65"/>
            <p:cNvSpPr>
              <a:spLocks/>
            </p:cNvSpPr>
            <p:nvPr/>
          </p:nvSpPr>
          <p:spPr bwMode="auto">
            <a:xfrm>
              <a:off x="6556562" y="5181601"/>
              <a:ext cx="117475" cy="68263"/>
            </a:xfrm>
            <a:custGeom>
              <a:avLst/>
              <a:gdLst/>
              <a:ahLst/>
              <a:cxnLst>
                <a:cxn ang="0">
                  <a:pos x="74" y="29"/>
                </a:cxn>
                <a:cxn ang="0">
                  <a:pos x="30" y="0"/>
                </a:cxn>
                <a:cxn ang="0">
                  <a:pos x="0" y="43"/>
                </a:cxn>
              </a:cxnLst>
              <a:rect l="0" t="0" r="r" b="b"/>
              <a:pathLst>
                <a:path w="74" h="43">
                  <a:moveTo>
                    <a:pt x="74" y="29"/>
                  </a:moveTo>
                  <a:lnTo>
                    <a:pt x="30" y="0"/>
                  </a:lnTo>
                  <a:lnTo>
                    <a:pt x="0" y="4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8" name="Freeform 66"/>
            <p:cNvSpPr>
              <a:spLocks/>
            </p:cNvSpPr>
            <p:nvPr/>
          </p:nvSpPr>
          <p:spPr bwMode="auto">
            <a:xfrm>
              <a:off x="6581962" y="4870451"/>
              <a:ext cx="46038" cy="311150"/>
            </a:xfrm>
            <a:custGeom>
              <a:avLst/>
              <a:gdLst/>
              <a:ahLst/>
              <a:cxnLst>
                <a:cxn ang="0">
                  <a:pos x="14" y="196"/>
                </a:cxn>
                <a:cxn ang="0">
                  <a:pos x="14" y="0"/>
                </a:cxn>
              </a:cxnLst>
              <a:rect l="0" t="0" r="r" b="b"/>
              <a:pathLst>
                <a:path w="29" h="196">
                  <a:moveTo>
                    <a:pt x="14" y="196"/>
                  </a:moveTo>
                  <a:cubicBezTo>
                    <a:pt x="29" y="140"/>
                    <a:pt x="0" y="74"/>
                    <a:pt x="14" y="0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9" name="Line 67"/>
            <p:cNvSpPr>
              <a:spLocks noChangeShapeType="1"/>
            </p:cNvSpPr>
            <p:nvPr/>
          </p:nvSpPr>
          <p:spPr bwMode="auto">
            <a:xfrm flipV="1">
              <a:off x="6293037" y="5181601"/>
              <a:ext cx="1588" cy="414338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0" name="Freeform 68"/>
            <p:cNvSpPr>
              <a:spLocks/>
            </p:cNvSpPr>
            <p:nvPr/>
          </p:nvSpPr>
          <p:spPr bwMode="auto">
            <a:xfrm>
              <a:off x="6234299" y="5181601"/>
              <a:ext cx="119063" cy="58738"/>
            </a:xfrm>
            <a:custGeom>
              <a:avLst/>
              <a:gdLst/>
              <a:ahLst/>
              <a:cxnLst>
                <a:cxn ang="0">
                  <a:pos x="75" y="37"/>
                </a:cxn>
                <a:cxn ang="0">
                  <a:pos x="37" y="0"/>
                </a:cxn>
                <a:cxn ang="0">
                  <a:pos x="0" y="37"/>
                </a:cxn>
              </a:cxnLst>
              <a:rect l="0" t="0" r="r" b="b"/>
              <a:pathLst>
                <a:path w="75" h="37">
                  <a:moveTo>
                    <a:pt x="75" y="37"/>
                  </a:moveTo>
                  <a:lnTo>
                    <a:pt x="37" y="0"/>
                  </a:lnTo>
                  <a:lnTo>
                    <a:pt x="0" y="37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1" name="Line 69"/>
            <p:cNvSpPr>
              <a:spLocks noChangeShapeType="1"/>
            </p:cNvSpPr>
            <p:nvPr/>
          </p:nvSpPr>
          <p:spPr bwMode="auto">
            <a:xfrm flipV="1">
              <a:off x="6293037" y="4870451"/>
              <a:ext cx="1588" cy="311150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2" name="Line 70"/>
            <p:cNvSpPr>
              <a:spLocks noChangeShapeType="1"/>
            </p:cNvSpPr>
            <p:nvPr/>
          </p:nvSpPr>
          <p:spPr bwMode="auto">
            <a:xfrm>
              <a:off x="5464362" y="5646739"/>
              <a:ext cx="1658938" cy="1588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3" name="Freeform 71"/>
            <p:cNvSpPr>
              <a:spLocks/>
            </p:cNvSpPr>
            <p:nvPr/>
          </p:nvSpPr>
          <p:spPr bwMode="auto">
            <a:xfrm>
              <a:off x="7148699" y="5673726"/>
              <a:ext cx="388938" cy="387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105"/>
                </a:cxn>
                <a:cxn ang="0">
                  <a:pos x="245" y="244"/>
                </a:cxn>
              </a:cxnLst>
              <a:rect l="0" t="0" r="r" b="b"/>
              <a:pathLst>
                <a:path w="245" h="244">
                  <a:moveTo>
                    <a:pt x="0" y="0"/>
                  </a:moveTo>
                  <a:cubicBezTo>
                    <a:pt x="72" y="23"/>
                    <a:pt x="107" y="64"/>
                    <a:pt x="147" y="105"/>
                  </a:cubicBezTo>
                  <a:cubicBezTo>
                    <a:pt x="189" y="147"/>
                    <a:pt x="235" y="190"/>
                    <a:pt x="245" y="244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4" name="Freeform 72"/>
            <p:cNvSpPr>
              <a:spLocks/>
            </p:cNvSpPr>
            <p:nvPr/>
          </p:nvSpPr>
          <p:spPr bwMode="auto">
            <a:xfrm>
              <a:off x="7469374" y="5992814"/>
              <a:ext cx="117475" cy="6826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43" y="43"/>
                </a:cxn>
                <a:cxn ang="0">
                  <a:pos x="0" y="13"/>
                </a:cxn>
              </a:cxnLst>
              <a:rect l="0" t="0" r="r" b="b"/>
              <a:pathLst>
                <a:path w="74" h="43">
                  <a:moveTo>
                    <a:pt x="74" y="0"/>
                  </a:moveTo>
                  <a:lnTo>
                    <a:pt x="43" y="43"/>
                  </a:lnTo>
                  <a:lnTo>
                    <a:pt x="0" y="13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5" name="Freeform 73"/>
            <p:cNvSpPr>
              <a:spLocks/>
            </p:cNvSpPr>
            <p:nvPr/>
          </p:nvSpPr>
          <p:spPr bwMode="auto">
            <a:xfrm>
              <a:off x="7537637" y="6061076"/>
              <a:ext cx="106363" cy="361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8"/>
                </a:cxn>
              </a:cxnLst>
              <a:rect l="0" t="0" r="r" b="b"/>
              <a:pathLst>
                <a:path w="67" h="228">
                  <a:moveTo>
                    <a:pt x="0" y="0"/>
                  </a:moveTo>
                  <a:cubicBezTo>
                    <a:pt x="67" y="95"/>
                    <a:pt x="21" y="151"/>
                    <a:pt x="0" y="228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6" name="Freeform 74"/>
            <p:cNvSpPr>
              <a:spLocks/>
            </p:cNvSpPr>
            <p:nvPr/>
          </p:nvSpPr>
          <p:spPr bwMode="auto">
            <a:xfrm>
              <a:off x="4845237" y="5956301"/>
              <a:ext cx="100013" cy="466725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4" y="294"/>
                </a:cxn>
              </a:cxnLst>
              <a:rect l="0" t="0" r="r" b="b"/>
              <a:pathLst>
                <a:path w="63" h="294">
                  <a:moveTo>
                    <a:pt x="63" y="1"/>
                  </a:moveTo>
                  <a:cubicBezTo>
                    <a:pt x="27" y="0"/>
                    <a:pt x="0" y="131"/>
                    <a:pt x="4" y="294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7" name="Freeform 75"/>
            <p:cNvSpPr>
              <a:spLocks/>
            </p:cNvSpPr>
            <p:nvPr/>
          </p:nvSpPr>
          <p:spPr bwMode="auto">
            <a:xfrm>
              <a:off x="6915337" y="5699126"/>
              <a:ext cx="2143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244"/>
                </a:cxn>
                <a:cxn ang="0">
                  <a:pos x="131" y="293"/>
                </a:cxn>
              </a:cxnLst>
              <a:rect l="0" t="0" r="r" b="b"/>
              <a:pathLst>
                <a:path w="135" h="293">
                  <a:moveTo>
                    <a:pt x="0" y="0"/>
                  </a:moveTo>
                  <a:cubicBezTo>
                    <a:pt x="19" y="80"/>
                    <a:pt x="112" y="164"/>
                    <a:pt x="131" y="244"/>
                  </a:cubicBezTo>
                  <a:cubicBezTo>
                    <a:pt x="134" y="257"/>
                    <a:pt x="135" y="270"/>
                    <a:pt x="131" y="293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8" name="Freeform 76"/>
            <p:cNvSpPr>
              <a:spLocks/>
            </p:cNvSpPr>
            <p:nvPr/>
          </p:nvSpPr>
          <p:spPr bwMode="auto">
            <a:xfrm>
              <a:off x="7075674" y="6096001"/>
              <a:ext cx="115888" cy="68263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30" y="43"/>
                </a:cxn>
                <a:cxn ang="0">
                  <a:pos x="0" y="0"/>
                </a:cxn>
              </a:cxnLst>
              <a:rect l="0" t="0" r="r" b="b"/>
              <a:pathLst>
                <a:path w="73" h="43">
                  <a:moveTo>
                    <a:pt x="73" y="13"/>
                  </a:moveTo>
                  <a:lnTo>
                    <a:pt x="30" y="43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9" name="Line 77"/>
            <p:cNvSpPr>
              <a:spLocks noChangeShapeType="1"/>
            </p:cNvSpPr>
            <p:nvPr/>
          </p:nvSpPr>
          <p:spPr bwMode="auto">
            <a:xfrm>
              <a:off x="7123299" y="6164264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0" name="Freeform 78"/>
            <p:cNvSpPr>
              <a:spLocks/>
            </p:cNvSpPr>
            <p:nvPr/>
          </p:nvSpPr>
          <p:spPr bwMode="auto">
            <a:xfrm>
              <a:off x="5405624" y="5699126"/>
              <a:ext cx="212725" cy="465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4" y="244"/>
                </a:cxn>
                <a:cxn ang="0">
                  <a:pos x="4" y="293"/>
                </a:cxn>
              </a:cxnLst>
              <a:rect l="0" t="0" r="r" b="b"/>
              <a:pathLst>
                <a:path w="134" h="293">
                  <a:moveTo>
                    <a:pt x="134" y="0"/>
                  </a:moveTo>
                  <a:cubicBezTo>
                    <a:pt x="116" y="80"/>
                    <a:pt x="23" y="164"/>
                    <a:pt x="4" y="244"/>
                  </a:cubicBezTo>
                  <a:cubicBezTo>
                    <a:pt x="1" y="257"/>
                    <a:pt x="0" y="270"/>
                    <a:pt x="4" y="293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1" name="Freeform 79"/>
            <p:cNvSpPr>
              <a:spLocks/>
            </p:cNvSpPr>
            <p:nvPr/>
          </p:nvSpPr>
          <p:spPr bwMode="auto">
            <a:xfrm>
              <a:off x="5342124" y="6096001"/>
              <a:ext cx="117475" cy="6826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4" y="43"/>
                </a:cxn>
                <a:cxn ang="0">
                  <a:pos x="74" y="0"/>
                </a:cxn>
              </a:cxnLst>
              <a:rect l="0" t="0" r="r" b="b"/>
              <a:pathLst>
                <a:path w="74" h="43">
                  <a:moveTo>
                    <a:pt x="0" y="13"/>
                  </a:moveTo>
                  <a:lnTo>
                    <a:pt x="44" y="43"/>
                  </a:lnTo>
                  <a:lnTo>
                    <a:pt x="74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2" name="Line 80"/>
            <p:cNvSpPr>
              <a:spLocks noChangeShapeType="1"/>
            </p:cNvSpPr>
            <p:nvPr/>
          </p:nvSpPr>
          <p:spPr bwMode="auto">
            <a:xfrm>
              <a:off x="5411974" y="6164264"/>
              <a:ext cx="1588" cy="2587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3" name="Freeform 81"/>
            <p:cNvSpPr>
              <a:spLocks/>
            </p:cNvSpPr>
            <p:nvPr/>
          </p:nvSpPr>
          <p:spPr bwMode="auto">
            <a:xfrm>
              <a:off x="5843774" y="5699126"/>
              <a:ext cx="61913" cy="4397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77"/>
                </a:cxn>
              </a:cxnLst>
              <a:rect l="0" t="0" r="r" b="b"/>
              <a:pathLst>
                <a:path w="39" h="277">
                  <a:moveTo>
                    <a:pt x="22" y="0"/>
                  </a:moveTo>
                  <a:cubicBezTo>
                    <a:pt x="0" y="100"/>
                    <a:pt x="39" y="186"/>
                    <a:pt x="22" y="277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4" name="Freeform 82"/>
            <p:cNvSpPr>
              <a:spLocks/>
            </p:cNvSpPr>
            <p:nvPr/>
          </p:nvSpPr>
          <p:spPr bwMode="auto">
            <a:xfrm>
              <a:off x="5831074" y="6069014"/>
              <a:ext cx="117475" cy="69850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30" y="44"/>
                </a:cxn>
                <a:cxn ang="0">
                  <a:pos x="0" y="0"/>
                </a:cxn>
              </a:cxnLst>
              <a:rect l="0" t="0" r="r" b="b"/>
              <a:pathLst>
                <a:path w="74" h="44">
                  <a:moveTo>
                    <a:pt x="74" y="14"/>
                  </a:moveTo>
                  <a:lnTo>
                    <a:pt x="30" y="44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5" name="Freeform 83"/>
            <p:cNvSpPr>
              <a:spLocks/>
            </p:cNvSpPr>
            <p:nvPr/>
          </p:nvSpPr>
          <p:spPr bwMode="auto">
            <a:xfrm>
              <a:off x="5856474" y="6138864"/>
              <a:ext cx="46038" cy="2841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79"/>
                </a:cxn>
              </a:cxnLst>
              <a:rect l="0" t="0" r="r" b="b"/>
              <a:pathLst>
                <a:path w="29" h="179">
                  <a:moveTo>
                    <a:pt x="14" y="0"/>
                  </a:moveTo>
                  <a:cubicBezTo>
                    <a:pt x="29" y="51"/>
                    <a:pt x="0" y="112"/>
                    <a:pt x="14" y="179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6" name="Freeform 84"/>
            <p:cNvSpPr>
              <a:spLocks/>
            </p:cNvSpPr>
            <p:nvPr/>
          </p:nvSpPr>
          <p:spPr bwMode="auto">
            <a:xfrm>
              <a:off x="6569262" y="5673726"/>
              <a:ext cx="61913" cy="4397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277"/>
                </a:cxn>
              </a:cxnLst>
              <a:rect l="0" t="0" r="r" b="b"/>
              <a:pathLst>
                <a:path w="39" h="277">
                  <a:moveTo>
                    <a:pt x="22" y="0"/>
                  </a:moveTo>
                  <a:cubicBezTo>
                    <a:pt x="0" y="99"/>
                    <a:pt x="39" y="186"/>
                    <a:pt x="22" y="277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7" name="Freeform 85"/>
            <p:cNvSpPr>
              <a:spLocks/>
            </p:cNvSpPr>
            <p:nvPr/>
          </p:nvSpPr>
          <p:spPr bwMode="auto">
            <a:xfrm>
              <a:off x="6556562" y="6043614"/>
              <a:ext cx="117475" cy="69850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30" y="44"/>
                </a:cxn>
                <a:cxn ang="0">
                  <a:pos x="0" y="0"/>
                </a:cxn>
              </a:cxnLst>
              <a:rect l="0" t="0" r="r" b="b"/>
              <a:pathLst>
                <a:path w="74" h="44">
                  <a:moveTo>
                    <a:pt x="74" y="14"/>
                  </a:moveTo>
                  <a:lnTo>
                    <a:pt x="30" y="44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8" name="Freeform 86"/>
            <p:cNvSpPr>
              <a:spLocks/>
            </p:cNvSpPr>
            <p:nvPr/>
          </p:nvSpPr>
          <p:spPr bwMode="auto">
            <a:xfrm>
              <a:off x="6581962" y="6113464"/>
              <a:ext cx="46038" cy="3095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195"/>
                </a:cxn>
              </a:cxnLst>
              <a:rect l="0" t="0" r="r" b="b"/>
              <a:pathLst>
                <a:path w="29" h="195">
                  <a:moveTo>
                    <a:pt x="14" y="0"/>
                  </a:moveTo>
                  <a:cubicBezTo>
                    <a:pt x="29" y="55"/>
                    <a:pt x="0" y="122"/>
                    <a:pt x="14" y="195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9" name="Line 87"/>
            <p:cNvSpPr>
              <a:spLocks noChangeShapeType="1"/>
            </p:cNvSpPr>
            <p:nvPr/>
          </p:nvSpPr>
          <p:spPr bwMode="auto">
            <a:xfrm>
              <a:off x="6293037" y="5699126"/>
              <a:ext cx="1588" cy="414338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0" name="Freeform 88"/>
            <p:cNvSpPr>
              <a:spLocks/>
            </p:cNvSpPr>
            <p:nvPr/>
          </p:nvSpPr>
          <p:spPr bwMode="auto">
            <a:xfrm>
              <a:off x="6234299" y="6054726"/>
              <a:ext cx="119063" cy="5873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37" y="37"/>
                </a:cxn>
                <a:cxn ang="0">
                  <a:pos x="0" y="0"/>
                </a:cxn>
              </a:cxnLst>
              <a:rect l="0" t="0" r="r" b="b"/>
              <a:pathLst>
                <a:path w="75" h="37">
                  <a:moveTo>
                    <a:pt x="75" y="0"/>
                  </a:moveTo>
                  <a:lnTo>
                    <a:pt x="37" y="37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1" name="Line 89"/>
            <p:cNvSpPr>
              <a:spLocks noChangeShapeType="1"/>
            </p:cNvSpPr>
            <p:nvPr/>
          </p:nvSpPr>
          <p:spPr bwMode="auto">
            <a:xfrm>
              <a:off x="6293037" y="6113464"/>
              <a:ext cx="1588" cy="309563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2" name="Freeform 90"/>
            <p:cNvSpPr>
              <a:spLocks/>
            </p:cNvSpPr>
            <p:nvPr/>
          </p:nvSpPr>
          <p:spPr bwMode="auto">
            <a:xfrm>
              <a:off x="4919849" y="5664201"/>
              <a:ext cx="465138" cy="319088"/>
            </a:xfrm>
            <a:custGeom>
              <a:avLst/>
              <a:gdLst/>
              <a:ahLst/>
              <a:cxnLst>
                <a:cxn ang="0">
                  <a:pos x="293" y="6"/>
                </a:cxn>
                <a:cxn ang="0">
                  <a:pos x="36" y="136"/>
                </a:cxn>
                <a:cxn ang="0">
                  <a:pos x="0" y="201"/>
                </a:cxn>
              </a:cxnLst>
              <a:rect l="0" t="0" r="r" b="b"/>
              <a:pathLst>
                <a:path w="293" h="201">
                  <a:moveTo>
                    <a:pt x="293" y="6"/>
                  </a:moveTo>
                  <a:cubicBezTo>
                    <a:pt x="189" y="0"/>
                    <a:pt x="86" y="67"/>
                    <a:pt x="36" y="136"/>
                  </a:cubicBezTo>
                  <a:cubicBezTo>
                    <a:pt x="17" y="161"/>
                    <a:pt x="6" y="186"/>
                    <a:pt x="0" y="201"/>
                  </a:cubicBez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3" name="Freeform 91"/>
            <p:cNvSpPr>
              <a:spLocks/>
            </p:cNvSpPr>
            <p:nvPr/>
          </p:nvSpPr>
          <p:spPr bwMode="auto">
            <a:xfrm>
              <a:off x="4886512" y="5907089"/>
              <a:ext cx="109538" cy="76200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21" y="48"/>
                </a:cxn>
                <a:cxn ang="0">
                  <a:pos x="0" y="0"/>
                </a:cxn>
              </a:cxnLst>
              <a:rect l="0" t="0" r="r" b="b"/>
              <a:pathLst>
                <a:path w="69" h="48">
                  <a:moveTo>
                    <a:pt x="69" y="27"/>
                  </a:moveTo>
                  <a:lnTo>
                    <a:pt x="21" y="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4" name="Oval 92"/>
            <p:cNvSpPr>
              <a:spLocks noChangeArrowheads="1"/>
            </p:cNvSpPr>
            <p:nvPr/>
          </p:nvSpPr>
          <p:spPr bwMode="auto">
            <a:xfrm>
              <a:off x="5281799" y="5129214"/>
              <a:ext cx="1944688" cy="957263"/>
            </a:xfrm>
            <a:prstGeom prst="ellips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5" name="Freeform 93"/>
            <p:cNvSpPr>
              <a:spLocks/>
            </p:cNvSpPr>
            <p:nvPr/>
          </p:nvSpPr>
          <p:spPr bwMode="auto">
            <a:xfrm>
              <a:off x="4840474" y="4922839"/>
              <a:ext cx="2800350" cy="1371600"/>
            </a:xfrm>
            <a:custGeom>
              <a:avLst/>
              <a:gdLst/>
              <a:ahLst/>
              <a:cxnLst>
                <a:cxn ang="0">
                  <a:pos x="1764" y="432"/>
                </a:cxn>
                <a:cxn ang="0">
                  <a:pos x="882" y="0"/>
                </a:cxn>
                <a:cxn ang="0">
                  <a:pos x="0" y="432"/>
                </a:cxn>
                <a:cxn ang="0">
                  <a:pos x="882" y="864"/>
                </a:cxn>
                <a:cxn ang="0">
                  <a:pos x="1764" y="432"/>
                </a:cxn>
              </a:cxnLst>
              <a:rect l="0" t="0" r="r" b="b"/>
              <a:pathLst>
                <a:path w="1764" h="864">
                  <a:moveTo>
                    <a:pt x="1764" y="432"/>
                  </a:moveTo>
                  <a:cubicBezTo>
                    <a:pt x="1764" y="193"/>
                    <a:pt x="1370" y="0"/>
                    <a:pt x="882" y="0"/>
                  </a:cubicBezTo>
                  <a:cubicBezTo>
                    <a:pt x="396" y="0"/>
                    <a:pt x="0" y="193"/>
                    <a:pt x="0" y="432"/>
                  </a:cubicBezTo>
                  <a:cubicBezTo>
                    <a:pt x="0" y="670"/>
                    <a:pt x="396" y="864"/>
                    <a:pt x="882" y="864"/>
                  </a:cubicBezTo>
                  <a:cubicBezTo>
                    <a:pt x="1370" y="864"/>
                    <a:pt x="1764" y="670"/>
                    <a:pt x="1764" y="432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8" name="Line 96"/>
            <p:cNvSpPr>
              <a:spLocks noChangeShapeType="1"/>
            </p:cNvSpPr>
            <p:nvPr/>
          </p:nvSpPr>
          <p:spPr bwMode="auto">
            <a:xfrm>
              <a:off x="3671824" y="6016626"/>
              <a:ext cx="241300" cy="0"/>
            </a:xfrm>
            <a:prstGeom prst="line">
              <a:avLst/>
            </a:prstGeom>
            <a:noFill/>
            <a:ln w="269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9" name="Line 97"/>
            <p:cNvSpPr>
              <a:spLocks noChangeShapeType="1"/>
            </p:cNvSpPr>
            <p:nvPr/>
          </p:nvSpPr>
          <p:spPr bwMode="auto">
            <a:xfrm flipV="1">
              <a:off x="3686112" y="6308726"/>
              <a:ext cx="246063" cy="0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39486" y="3581400"/>
            <a:ext cx="529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* The mode is a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perfect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TEM mode if there is no conductor loss.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2225" y="593725"/>
            <a:ext cx="3492500" cy="2468563"/>
            <a:chOff x="5102225" y="593725"/>
            <a:chExt cx="3492500" cy="2468563"/>
          </a:xfrm>
        </p:grpSpPr>
        <p:sp>
          <p:nvSpPr>
            <p:cNvPr id="92" name="Freeform 91"/>
            <p:cNvSpPr/>
            <p:nvPr/>
          </p:nvSpPr>
          <p:spPr>
            <a:xfrm>
              <a:off x="7540632" y="727240"/>
              <a:ext cx="1028700" cy="2162175"/>
            </a:xfrm>
            <a:custGeom>
              <a:avLst/>
              <a:gdLst>
                <a:gd name="connsiteX0" fmla="*/ 19050 w 1028700"/>
                <a:gd name="connsiteY0" fmla="*/ 1019175 h 2171700"/>
                <a:gd name="connsiteX1" fmla="*/ 1028700 w 1028700"/>
                <a:gd name="connsiteY1" fmla="*/ 0 h 2171700"/>
                <a:gd name="connsiteX2" fmla="*/ 1009650 w 1028700"/>
                <a:gd name="connsiteY2" fmla="*/ 1162050 h 2171700"/>
                <a:gd name="connsiteX3" fmla="*/ 0 w 1028700"/>
                <a:gd name="connsiteY3" fmla="*/ 2171700 h 2171700"/>
                <a:gd name="connsiteX4" fmla="*/ 19050 w 1028700"/>
                <a:gd name="connsiteY4" fmla="*/ 1019175 h 2171700"/>
                <a:gd name="connsiteX0" fmla="*/ 19050 w 1028700"/>
                <a:gd name="connsiteY0" fmla="*/ 1028700 h 2181225"/>
                <a:gd name="connsiteX1" fmla="*/ 1028700 w 1028700"/>
                <a:gd name="connsiteY1" fmla="*/ 0 h 2181225"/>
                <a:gd name="connsiteX2" fmla="*/ 1009650 w 1028700"/>
                <a:gd name="connsiteY2" fmla="*/ 1171575 h 2181225"/>
                <a:gd name="connsiteX3" fmla="*/ 0 w 1028700"/>
                <a:gd name="connsiteY3" fmla="*/ 2181225 h 2181225"/>
                <a:gd name="connsiteX4" fmla="*/ 19050 w 1028700"/>
                <a:gd name="connsiteY4" fmla="*/ 1028700 h 2181225"/>
                <a:gd name="connsiteX0" fmla="*/ 19050 w 1028700"/>
                <a:gd name="connsiteY0" fmla="*/ 1022350 h 2174875"/>
                <a:gd name="connsiteX1" fmla="*/ 1028700 w 1028700"/>
                <a:gd name="connsiteY1" fmla="*/ 0 h 2174875"/>
                <a:gd name="connsiteX2" fmla="*/ 1009650 w 1028700"/>
                <a:gd name="connsiteY2" fmla="*/ 1165225 h 2174875"/>
                <a:gd name="connsiteX3" fmla="*/ 0 w 1028700"/>
                <a:gd name="connsiteY3" fmla="*/ 2174875 h 2174875"/>
                <a:gd name="connsiteX4" fmla="*/ 19050 w 1028700"/>
                <a:gd name="connsiteY4" fmla="*/ 1022350 h 2174875"/>
                <a:gd name="connsiteX0" fmla="*/ 19050 w 1022350"/>
                <a:gd name="connsiteY0" fmla="*/ 1009650 h 2162175"/>
                <a:gd name="connsiteX1" fmla="*/ 1022350 w 1022350"/>
                <a:gd name="connsiteY1" fmla="*/ 0 h 2162175"/>
                <a:gd name="connsiteX2" fmla="*/ 1009650 w 1022350"/>
                <a:gd name="connsiteY2" fmla="*/ 1152525 h 2162175"/>
                <a:gd name="connsiteX3" fmla="*/ 0 w 1022350"/>
                <a:gd name="connsiteY3" fmla="*/ 2162175 h 2162175"/>
                <a:gd name="connsiteX4" fmla="*/ 19050 w 1022350"/>
                <a:gd name="connsiteY4" fmla="*/ 1009650 h 2162175"/>
                <a:gd name="connsiteX0" fmla="*/ 0 w 1028700"/>
                <a:gd name="connsiteY0" fmla="*/ 1022350 h 2162175"/>
                <a:gd name="connsiteX1" fmla="*/ 1028700 w 1028700"/>
                <a:gd name="connsiteY1" fmla="*/ 0 h 2162175"/>
                <a:gd name="connsiteX2" fmla="*/ 1016000 w 1028700"/>
                <a:gd name="connsiteY2" fmla="*/ 1152525 h 2162175"/>
                <a:gd name="connsiteX3" fmla="*/ 6350 w 1028700"/>
                <a:gd name="connsiteY3" fmla="*/ 2162175 h 2162175"/>
                <a:gd name="connsiteX4" fmla="*/ 0 w 1028700"/>
                <a:gd name="connsiteY4" fmla="*/ 102235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2162175">
                  <a:moveTo>
                    <a:pt x="0" y="1022350"/>
                  </a:moveTo>
                  <a:lnTo>
                    <a:pt x="1028700" y="0"/>
                  </a:lnTo>
                  <a:lnTo>
                    <a:pt x="1016000" y="1152525"/>
                  </a:lnTo>
                  <a:lnTo>
                    <a:pt x="6350" y="2162175"/>
                  </a:lnTo>
                  <a:cubicBezTo>
                    <a:pt x="4233" y="1782233"/>
                    <a:pt x="2117" y="1402292"/>
                    <a:pt x="0" y="10223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35828" y="1736972"/>
              <a:ext cx="2307972" cy="11620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5102225" y="593725"/>
              <a:ext cx="3492500" cy="246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H="1">
              <a:off x="5240338" y="635000"/>
              <a:ext cx="1019175" cy="1019175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5240338" y="1654175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 flipH="1">
              <a:off x="5240337" y="1764323"/>
              <a:ext cx="1119431" cy="113127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7534275" y="2895600"/>
              <a:ext cx="1588" cy="635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H="1">
              <a:off x="6451600" y="1733550"/>
              <a:ext cx="428625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flipH="1">
              <a:off x="6945313" y="1733550"/>
              <a:ext cx="430213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H="1">
              <a:off x="6953250" y="1765300"/>
              <a:ext cx="428625" cy="43021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H="1">
              <a:off x="6451600" y="2163763"/>
              <a:ext cx="493713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6457950" y="2195513"/>
              <a:ext cx="495300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>
              <a:off x="6451600" y="2163763"/>
              <a:ext cx="1588" cy="317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auto">
            <a:xfrm>
              <a:off x="6945313" y="2163763"/>
              <a:ext cx="7938" cy="317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7" name="Object 28"/>
            <p:cNvGraphicFramePr>
              <a:graphicFrameLocks noChangeAspect="1"/>
            </p:cNvGraphicFramePr>
            <p:nvPr/>
          </p:nvGraphicFramePr>
          <p:xfrm>
            <a:off x="5709709" y="2546350"/>
            <a:ext cx="65722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9" name="Equation" r:id="rId3" imgW="444240" imgH="164880" progId="Equation.DSMT4">
                    <p:embed/>
                  </p:oleObj>
                </mc:Choice>
                <mc:Fallback>
                  <p:oleObj name="Equation" r:id="rId3" imgW="444240" imgH="16488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9709" y="2546350"/>
                          <a:ext cx="65722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55" name="Object 43"/>
            <p:cNvGraphicFramePr>
              <a:graphicFrameLocks noChangeAspect="1"/>
            </p:cNvGraphicFramePr>
            <p:nvPr/>
          </p:nvGraphicFramePr>
          <p:xfrm>
            <a:off x="6567404" y="2380949"/>
            <a:ext cx="28733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0" name="Equation" r:id="rId5" imgW="152280" imgH="139680" progId="Equation.DSMT4">
                    <p:embed/>
                  </p:oleObj>
                </mc:Choice>
                <mc:Fallback>
                  <p:oleObj name="Equation" r:id="rId5" imgW="152280" imgH="13968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404" y="2380949"/>
                          <a:ext cx="287338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45"/>
            <p:cNvGraphicFramePr>
              <a:graphicFrameLocks noChangeAspect="1"/>
            </p:cNvGraphicFramePr>
            <p:nvPr/>
          </p:nvGraphicFramePr>
          <p:xfrm>
            <a:off x="7152172" y="2422926"/>
            <a:ext cx="23812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1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2172" y="2422926"/>
                          <a:ext cx="238125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8" name="Straight Arrow Connector 97"/>
            <p:cNvCxnSpPr/>
            <p:nvPr/>
          </p:nvCxnSpPr>
          <p:spPr>
            <a:xfrm>
              <a:off x="6429675" y="2300438"/>
              <a:ext cx="53383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7430588" y="1732549"/>
              <a:ext cx="0" cy="11495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240750" y="1658816"/>
              <a:ext cx="2300654" cy="93784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238750" y="2895600"/>
              <a:ext cx="2305049" cy="9378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37822" y="609601"/>
              <a:ext cx="3329350" cy="1043353"/>
            </a:xfrm>
            <a:custGeom>
              <a:avLst/>
              <a:gdLst>
                <a:gd name="connsiteX0" fmla="*/ 1025769 w 3300046"/>
                <a:gd name="connsiteY0" fmla="*/ 0 h 1043353"/>
                <a:gd name="connsiteX1" fmla="*/ 0 w 3300046"/>
                <a:gd name="connsiteY1" fmla="*/ 1043353 h 1043353"/>
                <a:gd name="connsiteX2" fmla="*/ 2286000 w 3300046"/>
                <a:gd name="connsiteY2" fmla="*/ 1043353 h 1043353"/>
                <a:gd name="connsiteX3" fmla="*/ 3300046 w 3300046"/>
                <a:gd name="connsiteY3" fmla="*/ 11723 h 1043353"/>
                <a:gd name="connsiteX4" fmla="*/ 1025769 w 3300046"/>
                <a:gd name="connsiteY4" fmla="*/ 0 h 104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046" h="1043353">
                  <a:moveTo>
                    <a:pt x="1025769" y="0"/>
                  </a:moveTo>
                  <a:lnTo>
                    <a:pt x="0" y="1043353"/>
                  </a:lnTo>
                  <a:lnTo>
                    <a:pt x="2286000" y="1043353"/>
                  </a:lnTo>
                  <a:lnTo>
                    <a:pt x="3300046" y="11723"/>
                  </a:lnTo>
                  <a:lnTo>
                    <a:pt x="1025769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543799" y="1893275"/>
              <a:ext cx="1008185" cy="1096108"/>
            </a:xfrm>
            <a:custGeom>
              <a:avLst/>
              <a:gdLst>
                <a:gd name="connsiteX0" fmla="*/ 0 w 1014046"/>
                <a:gd name="connsiteY0" fmla="*/ 1002323 h 1096108"/>
                <a:gd name="connsiteX1" fmla="*/ 5862 w 1014046"/>
                <a:gd name="connsiteY1" fmla="*/ 1096108 h 1096108"/>
                <a:gd name="connsiteX2" fmla="*/ 1008185 w 1014046"/>
                <a:gd name="connsiteY2" fmla="*/ 76200 h 1096108"/>
                <a:gd name="connsiteX3" fmla="*/ 1014046 w 1014046"/>
                <a:gd name="connsiteY3" fmla="*/ 0 h 1096108"/>
                <a:gd name="connsiteX4" fmla="*/ 0 w 1014046"/>
                <a:gd name="connsiteY4" fmla="*/ 1002323 h 1096108"/>
                <a:gd name="connsiteX0" fmla="*/ 0 w 1008185"/>
                <a:gd name="connsiteY0" fmla="*/ 1002323 h 1096108"/>
                <a:gd name="connsiteX1" fmla="*/ 1 w 1008185"/>
                <a:gd name="connsiteY1" fmla="*/ 1096108 h 1096108"/>
                <a:gd name="connsiteX2" fmla="*/ 1002324 w 1008185"/>
                <a:gd name="connsiteY2" fmla="*/ 76200 h 1096108"/>
                <a:gd name="connsiteX3" fmla="*/ 1008185 w 1008185"/>
                <a:gd name="connsiteY3" fmla="*/ 0 h 1096108"/>
                <a:gd name="connsiteX4" fmla="*/ 0 w 1008185"/>
                <a:gd name="connsiteY4" fmla="*/ 1002323 h 10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185" h="1096108">
                  <a:moveTo>
                    <a:pt x="0" y="1002323"/>
                  </a:moveTo>
                  <a:cubicBezTo>
                    <a:pt x="0" y="1033585"/>
                    <a:pt x="1" y="1064846"/>
                    <a:pt x="1" y="1096108"/>
                  </a:cubicBezTo>
                  <a:lnTo>
                    <a:pt x="1002324" y="76200"/>
                  </a:lnTo>
                  <a:lnTo>
                    <a:pt x="1008185" y="0"/>
                  </a:lnTo>
                  <a:lnTo>
                    <a:pt x="0" y="1002323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40337" y="629581"/>
              <a:ext cx="1021774" cy="1123016"/>
            </a:xfrm>
            <a:custGeom>
              <a:avLst/>
              <a:gdLst>
                <a:gd name="connsiteX0" fmla="*/ 0 w 1014046"/>
                <a:gd name="connsiteY0" fmla="*/ 1002323 h 1096108"/>
                <a:gd name="connsiteX1" fmla="*/ 5862 w 1014046"/>
                <a:gd name="connsiteY1" fmla="*/ 1096108 h 1096108"/>
                <a:gd name="connsiteX2" fmla="*/ 1008185 w 1014046"/>
                <a:gd name="connsiteY2" fmla="*/ 76200 h 1096108"/>
                <a:gd name="connsiteX3" fmla="*/ 1014046 w 1014046"/>
                <a:gd name="connsiteY3" fmla="*/ 0 h 1096108"/>
                <a:gd name="connsiteX4" fmla="*/ 0 w 1014046"/>
                <a:gd name="connsiteY4" fmla="*/ 1002323 h 1096108"/>
                <a:gd name="connsiteX0" fmla="*/ 0 w 1008185"/>
                <a:gd name="connsiteY0" fmla="*/ 1002323 h 1096108"/>
                <a:gd name="connsiteX1" fmla="*/ 1 w 1008185"/>
                <a:gd name="connsiteY1" fmla="*/ 1096108 h 1096108"/>
                <a:gd name="connsiteX2" fmla="*/ 1002324 w 1008185"/>
                <a:gd name="connsiteY2" fmla="*/ 76200 h 1096108"/>
                <a:gd name="connsiteX3" fmla="*/ 1008185 w 1008185"/>
                <a:gd name="connsiteY3" fmla="*/ 0 h 1096108"/>
                <a:gd name="connsiteX4" fmla="*/ 0 w 1008185"/>
                <a:gd name="connsiteY4" fmla="*/ 1002323 h 1096108"/>
                <a:gd name="connsiteX0" fmla="*/ 0 w 1019908"/>
                <a:gd name="connsiteY0" fmla="*/ 1049215 h 1143000"/>
                <a:gd name="connsiteX1" fmla="*/ 1 w 1019908"/>
                <a:gd name="connsiteY1" fmla="*/ 1143000 h 1143000"/>
                <a:gd name="connsiteX2" fmla="*/ 1002324 w 1019908"/>
                <a:gd name="connsiteY2" fmla="*/ 123092 h 1143000"/>
                <a:gd name="connsiteX3" fmla="*/ 1019908 w 1019908"/>
                <a:gd name="connsiteY3" fmla="*/ 0 h 1143000"/>
                <a:gd name="connsiteX4" fmla="*/ 0 w 1019908"/>
                <a:gd name="connsiteY4" fmla="*/ 1049215 h 1143000"/>
                <a:gd name="connsiteX0" fmla="*/ 0 w 1019908"/>
                <a:gd name="connsiteY0" fmla="*/ 1049215 h 1143000"/>
                <a:gd name="connsiteX1" fmla="*/ 1 w 1019908"/>
                <a:gd name="connsiteY1" fmla="*/ 1143000 h 1143000"/>
                <a:gd name="connsiteX2" fmla="*/ 1019908 w 1019908"/>
                <a:gd name="connsiteY2" fmla="*/ 99646 h 1143000"/>
                <a:gd name="connsiteX3" fmla="*/ 1019908 w 1019908"/>
                <a:gd name="connsiteY3" fmla="*/ 0 h 1143000"/>
                <a:gd name="connsiteX4" fmla="*/ 0 w 1019908"/>
                <a:gd name="connsiteY4" fmla="*/ 1049215 h 1143000"/>
                <a:gd name="connsiteX0" fmla="*/ 0 w 1019908"/>
                <a:gd name="connsiteY0" fmla="*/ 1025769 h 1119554"/>
                <a:gd name="connsiteX1" fmla="*/ 1 w 1019908"/>
                <a:gd name="connsiteY1" fmla="*/ 1119554 h 1119554"/>
                <a:gd name="connsiteX2" fmla="*/ 1019908 w 1019908"/>
                <a:gd name="connsiteY2" fmla="*/ 76200 h 1119554"/>
                <a:gd name="connsiteX3" fmla="*/ 1014046 w 1019908"/>
                <a:gd name="connsiteY3" fmla="*/ 0 h 1119554"/>
                <a:gd name="connsiteX4" fmla="*/ 0 w 1019908"/>
                <a:gd name="connsiteY4" fmla="*/ 1025769 h 1119554"/>
                <a:gd name="connsiteX0" fmla="*/ 0 w 1019908"/>
                <a:gd name="connsiteY0" fmla="*/ 1018841 h 1112626"/>
                <a:gd name="connsiteX1" fmla="*/ 1 w 1019908"/>
                <a:gd name="connsiteY1" fmla="*/ 1112626 h 1112626"/>
                <a:gd name="connsiteX2" fmla="*/ 1019908 w 1019908"/>
                <a:gd name="connsiteY2" fmla="*/ 69272 h 1112626"/>
                <a:gd name="connsiteX3" fmla="*/ 1017509 w 1019908"/>
                <a:gd name="connsiteY3" fmla="*/ 0 h 1112626"/>
                <a:gd name="connsiteX4" fmla="*/ 0 w 1019908"/>
                <a:gd name="connsiteY4" fmla="*/ 1018841 h 1112626"/>
                <a:gd name="connsiteX0" fmla="*/ 0 w 1019908"/>
                <a:gd name="connsiteY0" fmla="*/ 1018841 h 1112626"/>
                <a:gd name="connsiteX1" fmla="*/ 1 w 1019908"/>
                <a:gd name="connsiteY1" fmla="*/ 1112626 h 1112626"/>
                <a:gd name="connsiteX2" fmla="*/ 1019908 w 1019908"/>
                <a:gd name="connsiteY2" fmla="*/ 69272 h 1112626"/>
                <a:gd name="connsiteX3" fmla="*/ 1017509 w 1019908"/>
                <a:gd name="connsiteY3" fmla="*/ 0 h 1112626"/>
                <a:gd name="connsiteX4" fmla="*/ 0 w 1019908"/>
                <a:gd name="connsiteY4" fmla="*/ 1018841 h 1112626"/>
                <a:gd name="connsiteX0" fmla="*/ 0 w 1032164"/>
                <a:gd name="connsiteY0" fmla="*/ 1029232 h 1123017"/>
                <a:gd name="connsiteX1" fmla="*/ 1 w 1032164"/>
                <a:gd name="connsiteY1" fmla="*/ 1123017 h 1123017"/>
                <a:gd name="connsiteX2" fmla="*/ 1019908 w 1032164"/>
                <a:gd name="connsiteY2" fmla="*/ 79663 h 1123017"/>
                <a:gd name="connsiteX3" fmla="*/ 1031364 w 1032164"/>
                <a:gd name="connsiteY3" fmla="*/ 0 h 1123017"/>
                <a:gd name="connsiteX4" fmla="*/ 0 w 1032164"/>
                <a:gd name="connsiteY4" fmla="*/ 1029232 h 1123017"/>
                <a:gd name="connsiteX0" fmla="*/ 0 w 1019908"/>
                <a:gd name="connsiteY0" fmla="*/ 1018841 h 1112626"/>
                <a:gd name="connsiteX1" fmla="*/ 1 w 1019908"/>
                <a:gd name="connsiteY1" fmla="*/ 1112626 h 1112626"/>
                <a:gd name="connsiteX2" fmla="*/ 1019908 w 1019908"/>
                <a:gd name="connsiteY2" fmla="*/ 69272 h 1112626"/>
                <a:gd name="connsiteX3" fmla="*/ 1014046 w 1019908"/>
                <a:gd name="connsiteY3" fmla="*/ 0 h 1112626"/>
                <a:gd name="connsiteX4" fmla="*/ 0 w 1019908"/>
                <a:gd name="connsiteY4" fmla="*/ 1018841 h 1112626"/>
                <a:gd name="connsiteX0" fmla="*/ 0 w 1028701"/>
                <a:gd name="connsiteY0" fmla="*/ 1029231 h 1123016"/>
                <a:gd name="connsiteX1" fmla="*/ 1 w 1028701"/>
                <a:gd name="connsiteY1" fmla="*/ 1123016 h 1123016"/>
                <a:gd name="connsiteX2" fmla="*/ 1019908 w 1028701"/>
                <a:gd name="connsiteY2" fmla="*/ 79662 h 1123016"/>
                <a:gd name="connsiteX3" fmla="*/ 1027901 w 1028701"/>
                <a:gd name="connsiteY3" fmla="*/ 0 h 1123016"/>
                <a:gd name="connsiteX4" fmla="*/ 0 w 1028701"/>
                <a:gd name="connsiteY4" fmla="*/ 1029231 h 1123016"/>
                <a:gd name="connsiteX0" fmla="*/ 0 w 1019908"/>
                <a:gd name="connsiteY0" fmla="*/ 1022304 h 1116089"/>
                <a:gd name="connsiteX1" fmla="*/ 1 w 1019908"/>
                <a:gd name="connsiteY1" fmla="*/ 1116089 h 1116089"/>
                <a:gd name="connsiteX2" fmla="*/ 1019908 w 1019908"/>
                <a:gd name="connsiteY2" fmla="*/ 72735 h 1116089"/>
                <a:gd name="connsiteX3" fmla="*/ 1010583 w 1019908"/>
                <a:gd name="connsiteY3" fmla="*/ 0 h 1116089"/>
                <a:gd name="connsiteX4" fmla="*/ 0 w 1019908"/>
                <a:gd name="connsiteY4" fmla="*/ 1022304 h 1116089"/>
                <a:gd name="connsiteX0" fmla="*/ 0 w 1021774"/>
                <a:gd name="connsiteY0" fmla="*/ 1029231 h 1123016"/>
                <a:gd name="connsiteX1" fmla="*/ 1 w 1021774"/>
                <a:gd name="connsiteY1" fmla="*/ 1123016 h 1123016"/>
                <a:gd name="connsiteX2" fmla="*/ 1019908 w 1021774"/>
                <a:gd name="connsiteY2" fmla="*/ 79662 h 1123016"/>
                <a:gd name="connsiteX3" fmla="*/ 1020974 w 1021774"/>
                <a:gd name="connsiteY3" fmla="*/ 0 h 1123016"/>
                <a:gd name="connsiteX4" fmla="*/ 0 w 1021774"/>
                <a:gd name="connsiteY4" fmla="*/ 1029231 h 112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774" h="1123016">
                  <a:moveTo>
                    <a:pt x="0" y="1029231"/>
                  </a:moveTo>
                  <a:cubicBezTo>
                    <a:pt x="0" y="1060493"/>
                    <a:pt x="1" y="1091754"/>
                    <a:pt x="1" y="1123016"/>
                  </a:cubicBezTo>
                  <a:lnTo>
                    <a:pt x="1019908" y="79662"/>
                  </a:lnTo>
                  <a:cubicBezTo>
                    <a:pt x="1019108" y="56571"/>
                    <a:pt x="1021774" y="23091"/>
                    <a:pt x="1020974" y="0"/>
                  </a:cubicBezTo>
                  <a:lnTo>
                    <a:pt x="0" y="1029231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>
              <a:stCxn id="101" idx="1"/>
              <a:endCxn id="94" idx="3"/>
            </p:cNvCxnSpPr>
            <p:nvPr/>
          </p:nvCxnSpPr>
          <p:spPr>
            <a:xfrm>
              <a:off x="7540338" y="1752597"/>
              <a:ext cx="3461" cy="118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5895975" y="2162175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5895975" y="222885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172200" y="1952625"/>
              <a:ext cx="0" cy="2190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6172200" y="2238375"/>
              <a:ext cx="0" cy="2190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" name="Object 46"/>
            <p:cNvGraphicFramePr>
              <a:graphicFrameLocks noChangeAspect="1"/>
            </p:cNvGraphicFramePr>
            <p:nvPr/>
          </p:nvGraphicFramePr>
          <p:xfrm>
            <a:off x="5840414" y="1827213"/>
            <a:ext cx="134276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82" name="Equation" r:id="rId9" imgW="88560" imgH="152280" progId="Equation.DSMT4">
                    <p:embed/>
                  </p:oleObj>
                </mc:Choice>
                <mc:Fallback>
                  <p:oleObj name="Equation" r:id="rId9" imgW="88560" imgH="152280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14" y="1827213"/>
                          <a:ext cx="134276" cy="230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302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114425"/>
            <a:ext cx="71723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Analysis of stripline is not simple.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TEM mode fields can be obtained from an electrostatic analysis (e.g., conformal mapping).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3550" y="16192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6800" y="2899711"/>
            <a:ext cx="71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closed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stripline structure is analyzed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book by using an approximate numerical method: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spect="1" noChangeArrowheads="1" noTextEdit="1"/>
          </p:cNvSpPr>
          <p:nvPr/>
        </p:nvSpPr>
        <p:spPr bwMode="auto">
          <a:xfrm>
            <a:off x="2222500" y="3411538"/>
            <a:ext cx="47180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308360" y="3662316"/>
            <a:ext cx="4366376" cy="2716544"/>
            <a:chOff x="2318085" y="3776315"/>
            <a:chExt cx="4366376" cy="2716544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336800" y="3779838"/>
              <a:ext cx="3656013" cy="160020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336800" y="3779838"/>
              <a:ext cx="3656013" cy="1600200"/>
            </a:xfrm>
            <a:prstGeom prst="rect">
              <a:avLst/>
            </a:prstGeom>
            <a:noFill/>
            <a:ln w="3810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3336925" y="4579938"/>
              <a:ext cx="1600200" cy="1587"/>
            </a:xfrm>
            <a:prstGeom prst="line">
              <a:avLst/>
            </a:prstGeom>
            <a:noFill/>
            <a:ln w="57150" cap="rnd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" name="Object 28"/>
            <p:cNvGraphicFramePr>
              <a:graphicFrameLocks noChangeAspect="1"/>
            </p:cNvGraphicFramePr>
            <p:nvPr/>
          </p:nvGraphicFramePr>
          <p:xfrm>
            <a:off x="2540200" y="4974924"/>
            <a:ext cx="6762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0" name="Equation" r:id="rId3" imgW="444240" imgH="164880" progId="Equation.DSMT4">
                    <p:embed/>
                  </p:oleObj>
                </mc:Choice>
                <mc:Fallback>
                  <p:oleObj name="Equation" r:id="rId3" imgW="444240" imgH="16488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200" y="4974924"/>
                          <a:ext cx="6762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5" name="Object 35"/>
            <p:cNvGraphicFramePr>
              <a:graphicFrameLocks noChangeAspect="1"/>
            </p:cNvGraphicFramePr>
            <p:nvPr/>
          </p:nvGraphicFramePr>
          <p:xfrm>
            <a:off x="3518502" y="6120915"/>
            <a:ext cx="1093102" cy="371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1" name="Equation" r:id="rId5" imgW="444240" imgH="177480" progId="Equation.DSMT4">
                    <p:embed/>
                  </p:oleObj>
                </mc:Choice>
                <mc:Fallback>
                  <p:oleObj name="Equation" r:id="rId5" imgW="444240" imgH="17748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8502" y="6120915"/>
                          <a:ext cx="1093102" cy="37194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3"/>
            <p:cNvGraphicFramePr>
              <a:graphicFrameLocks noChangeAspect="1"/>
            </p:cNvGraphicFramePr>
            <p:nvPr/>
          </p:nvGraphicFramePr>
          <p:xfrm>
            <a:off x="3997459" y="4806516"/>
            <a:ext cx="287338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2" name="Equation" r:id="rId7" imgW="152280" imgH="139680" progId="Equation.DSMT4">
                    <p:embed/>
                  </p:oleObj>
                </mc:Choice>
                <mc:Fallback>
                  <p:oleObj name="Equation" r:id="rId7" imgW="152280" imgH="13968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7459" y="4806516"/>
                          <a:ext cx="287338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7" name="Object 37"/>
            <p:cNvGraphicFramePr>
              <a:graphicFrameLocks noChangeAspect="1"/>
            </p:cNvGraphicFramePr>
            <p:nvPr/>
          </p:nvGraphicFramePr>
          <p:xfrm>
            <a:off x="6444748" y="4399163"/>
            <a:ext cx="239713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3" name="Equation" r:id="rId9" imgW="126720" imgH="177480" progId="Equation.DSMT4">
                    <p:embed/>
                  </p:oleObj>
                </mc:Choice>
                <mc:Fallback>
                  <p:oleObj name="Equation" r:id="rId9" imgW="126720" imgH="17748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748" y="4399163"/>
                          <a:ext cx="239713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8" name="Object 38"/>
            <p:cNvGraphicFramePr>
              <a:graphicFrameLocks noChangeAspect="1"/>
            </p:cNvGraphicFramePr>
            <p:nvPr/>
          </p:nvGraphicFramePr>
          <p:xfrm>
            <a:off x="5331594" y="4821071"/>
            <a:ext cx="510942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4" name="Equation" r:id="rId11" imgW="304560" imgH="177480" progId="Equation.DSMT4">
                    <p:embed/>
                  </p:oleObj>
                </mc:Choice>
                <mc:Fallback>
                  <p:oleObj name="Equation" r:id="rId11" imgW="304560" imgH="17748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1594" y="4821071"/>
                          <a:ext cx="510942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9" name="Object 39"/>
            <p:cNvGraphicFramePr>
              <a:graphicFrameLocks noChangeAspect="1"/>
            </p:cNvGraphicFramePr>
            <p:nvPr/>
          </p:nvGraphicFramePr>
          <p:xfrm>
            <a:off x="4007953" y="5794592"/>
            <a:ext cx="239713" cy="223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5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7953" y="5794592"/>
                          <a:ext cx="239713" cy="223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>
            <a:xfrm>
              <a:off x="3349592" y="4716381"/>
              <a:ext cx="16266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318085" y="5638802"/>
              <a:ext cx="368807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5465546" y="4589650"/>
              <a:ext cx="16266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208873" y="4602484"/>
              <a:ext cx="0" cy="7491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810125" y="6019800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(to simulate stripline)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066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Conformal Mapping Solution (R. H. T. Bates)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00979"/>
              </p:ext>
            </p:extLst>
          </p:nvPr>
        </p:nvGraphicFramePr>
        <p:xfrm>
          <a:off x="1877729" y="2474410"/>
          <a:ext cx="245364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939600" imgH="419040" progId="Equation.DSMT4">
                  <p:embed/>
                </p:oleObj>
              </mc:Choice>
              <mc:Fallback>
                <p:oleObj name="Equation" r:id="rId3" imgW="9396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29" y="2474410"/>
                        <a:ext cx="2453640" cy="9826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10800000">
            <a:off x="4724400" y="2979737"/>
            <a:ext cx="1066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490120"/>
              </p:ext>
            </p:extLst>
          </p:nvPr>
        </p:nvGraphicFramePr>
        <p:xfrm>
          <a:off x="1310039" y="4551345"/>
          <a:ext cx="1770046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5" imgW="977760" imgH="888840" progId="Equation.DSMT4">
                  <p:embed/>
                </p:oleObj>
              </mc:Choice>
              <mc:Fallback>
                <p:oleObj name="Equation" r:id="rId5" imgW="977760" imgH="8888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39" y="4551345"/>
                        <a:ext cx="1770046" cy="1535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919849" y="2806049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complete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elliptic integral of the first kind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952" y="1803563"/>
            <a:ext cx="344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 solution (for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2382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424104" y="3745148"/>
          <a:ext cx="31273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7" imgW="1726920" imgH="482400" progId="Equation.DSMT4">
                  <p:embed/>
                </p:oleObj>
              </mc:Choice>
              <mc:Fallback>
                <p:oleObj name="Equation" r:id="rId7" imgW="172692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104" y="3745148"/>
                        <a:ext cx="312737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00525" y="5305425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R. H. T. Bates, “The characteristic impedance of the shielded slab line,”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IEEE Trans. Microwave Theory and Techniques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vol. 4, pp. 28-33, Jan. 1956.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4" y="1152525"/>
            <a:ext cx="39528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Curve fitting this exact solution:</a:t>
            </a:r>
            <a:endParaRPr lang="en-US" sz="2000" baseline="30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817219"/>
              </p:ext>
            </p:extLst>
          </p:nvPr>
        </p:nvGraphicFramePr>
        <p:xfrm>
          <a:off x="2438400" y="1762125"/>
          <a:ext cx="32004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3" imgW="1600200" imgH="634680" progId="Equation.DSMT4">
                  <p:embed/>
                </p:oleObj>
              </mc:Choice>
              <mc:Fallback>
                <p:oleObj name="Equation" r:id="rId3" imgW="1600200" imgH="6346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62125"/>
                        <a:ext cx="3200400" cy="1081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799" y="325755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Effective width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2667000"/>
            <a:ext cx="685800" cy="457200"/>
          </a:xfrm>
          <a:prstGeom prst="straightConnector1">
            <a:avLst/>
          </a:prstGeom>
          <a:ln>
            <a:solidFill>
              <a:srgbClr val="4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81438"/>
              </p:ext>
            </p:extLst>
          </p:nvPr>
        </p:nvGraphicFramePr>
        <p:xfrm>
          <a:off x="1829669" y="3904649"/>
          <a:ext cx="4618365" cy="14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669" y="3904649"/>
                        <a:ext cx="4618365" cy="14481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52600" y="17417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1457325" y="5924550"/>
          <a:ext cx="34432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7" imgW="2095200" imgH="469800" progId="Equation.DSMT4">
                  <p:embed/>
                </p:oleObj>
              </mc:Choice>
              <mc:Fallback>
                <p:oleObj name="Equation" r:id="rId7" imgW="2095200" imgH="469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5924550"/>
                        <a:ext cx="3443288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0136" y="599881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2148" y="6027800"/>
            <a:ext cx="39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factor of 1/2 in front is from the parallel combination of two ideal PPWs.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6308725" y="2057400"/>
          <a:ext cx="1651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9" imgW="1384200" imgH="419040" progId="Equation.DSMT4">
                  <p:embed/>
                </p:oleObj>
              </mc:Choice>
              <mc:Fallback>
                <p:oleObj name="Equation" r:id="rId9" imgW="1384200" imgH="4190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2057400"/>
                        <a:ext cx="16510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45654" y="315277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Fringing term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99314" y="2677886"/>
            <a:ext cx="620486" cy="5225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2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42875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Inverting this solution</a:t>
            </a:r>
            <a:r>
              <a:rPr lang="en-US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find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given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aseline="-25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09738"/>
              </p:ext>
            </p:extLst>
          </p:nvPr>
        </p:nvGraphicFramePr>
        <p:xfrm>
          <a:off x="2082800" y="2438400"/>
          <a:ext cx="472916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908080" imgH="1485720" progId="Equation.DSMT4">
                  <p:embed/>
                </p:oleObj>
              </mc:Choice>
              <mc:Fallback>
                <p:oleObj name="Equation" r:id="rId3" imgW="2908080" imgH="1485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38400"/>
                        <a:ext cx="4729163" cy="2743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228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1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738" y="102789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966" y="193369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 Loss: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23395"/>
              </p:ext>
            </p:extLst>
          </p:nvPr>
        </p:nvGraphicFramePr>
        <p:xfrm>
          <a:off x="2342925" y="2513013"/>
          <a:ext cx="3556226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3" imgW="2082600" imgH="444240" progId="Equation.DSMT4">
                  <p:embed/>
                </p:oleObj>
              </mc:Choice>
              <mc:Fallback>
                <p:oleObj name="Equation" r:id="rId3" imgW="208260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925" y="2513013"/>
                        <a:ext cx="3556226" cy="808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18097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Stripline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663" y="2765297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(TEM formula)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F6CE-FAB7-4C9D-97D0-0C3AE8399B8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227" name="Object 59"/>
          <p:cNvGraphicFramePr>
            <a:graphicFrameLocks noChangeAspect="1"/>
          </p:cNvGraphicFramePr>
          <p:nvPr/>
        </p:nvGraphicFramePr>
        <p:xfrm>
          <a:off x="1769403" y="3718791"/>
          <a:ext cx="19399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5" imgW="1396800" imgH="266400" progId="Equation.DSMT4">
                  <p:embed/>
                </p:oleObj>
              </mc:Choice>
              <mc:Fallback>
                <p:oleObj name="Equation" r:id="rId5" imgW="1396800" imgH="2664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403" y="3718791"/>
                        <a:ext cx="19399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8" name="Object 60"/>
          <p:cNvGraphicFramePr>
            <a:graphicFrameLocks noChangeAspect="1"/>
          </p:cNvGraphicFramePr>
          <p:nvPr/>
        </p:nvGraphicFramePr>
        <p:xfrm>
          <a:off x="4170363" y="3630613"/>
          <a:ext cx="10763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7" imgW="774360" imgH="393480" progId="Equation.DSMT4">
                  <p:embed/>
                </p:oleObj>
              </mc:Choice>
              <mc:Fallback>
                <p:oleObj name="Equation" r:id="rId7" imgW="774360" imgH="39348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3630613"/>
                        <a:ext cx="10763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" name="Object 61"/>
          <p:cNvGraphicFramePr>
            <a:graphicFrameLocks noChangeAspect="1"/>
          </p:cNvGraphicFramePr>
          <p:nvPr/>
        </p:nvGraphicFramePr>
        <p:xfrm>
          <a:off x="5943600" y="3624263"/>
          <a:ext cx="11620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9" imgW="711000" imgH="431640" progId="Equation.DSMT4">
                  <p:embed/>
                </p:oleObj>
              </mc:Choice>
              <mc:Fallback>
                <p:oleObj name="Equation" r:id="rId9" imgW="711000" imgH="43164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24263"/>
                        <a:ext cx="1162050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940378" y="4623707"/>
            <a:ext cx="4953000" cy="1940378"/>
            <a:chOff x="1940378" y="4623707"/>
            <a:chExt cx="4953000" cy="1940378"/>
          </a:xfrm>
        </p:grpSpPr>
        <p:sp>
          <p:nvSpPr>
            <p:cNvPr id="718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940378" y="4623707"/>
              <a:ext cx="4953000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1976891" y="4714195"/>
              <a:ext cx="4338638" cy="1736725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5131254" y="5517470"/>
              <a:ext cx="20782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5131254" y="5606370"/>
              <a:ext cx="217986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83403" y="5509532"/>
              <a:ext cx="1743075" cy="10477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6" name="Object 28"/>
            <p:cNvGraphicFramePr>
              <a:graphicFrameLocks noChangeAspect="1"/>
            </p:cNvGraphicFramePr>
            <p:nvPr/>
          </p:nvGraphicFramePr>
          <p:xfrm>
            <a:off x="5470525" y="5967413"/>
            <a:ext cx="723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Equation" r:id="rId11" imgW="444240" imgH="164880" progId="Equation.DSMT4">
                    <p:embed/>
                  </p:oleObj>
                </mc:Choice>
                <mc:Fallback>
                  <p:oleObj name="Equation" r:id="rId11" imgW="444240" imgH="164880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0525" y="5967413"/>
                          <a:ext cx="7239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30" name="Object 62"/>
            <p:cNvGraphicFramePr>
              <a:graphicFrameLocks noChangeAspect="1"/>
            </p:cNvGraphicFramePr>
            <p:nvPr/>
          </p:nvGraphicFramePr>
          <p:xfrm>
            <a:off x="6597865" y="5449353"/>
            <a:ext cx="176212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7865" y="5449353"/>
                          <a:ext cx="176212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31" name="Object 63"/>
            <p:cNvGraphicFramePr>
              <a:graphicFrameLocks noChangeAspect="1"/>
            </p:cNvGraphicFramePr>
            <p:nvPr/>
          </p:nvGraphicFramePr>
          <p:xfrm>
            <a:off x="4065588" y="5911850"/>
            <a:ext cx="212725" cy="220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5588" y="5911850"/>
                          <a:ext cx="212725" cy="220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32" name="Object 64"/>
            <p:cNvGraphicFramePr>
              <a:graphicFrameLocks noChangeAspect="1"/>
            </p:cNvGraphicFramePr>
            <p:nvPr/>
          </p:nvGraphicFramePr>
          <p:xfrm>
            <a:off x="5522913" y="5438775"/>
            <a:ext cx="12382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8" name="Equation" r:id="rId17" imgW="88560" imgH="152280" progId="Equation.DSMT4">
                    <p:embed/>
                  </p:oleObj>
                </mc:Choice>
                <mc:Fallback>
                  <p:oleObj name="Equation" r:id="rId17" imgW="88560" imgH="152280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913" y="5438775"/>
                          <a:ext cx="12382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33" name="Object 65"/>
            <p:cNvGraphicFramePr>
              <a:graphicFrameLocks noChangeAspect="1"/>
            </p:cNvGraphicFramePr>
            <p:nvPr/>
          </p:nvGraphicFramePr>
          <p:xfrm>
            <a:off x="2671763" y="5380038"/>
            <a:ext cx="246062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9" name="Equation" r:id="rId19" imgW="177480" imgH="228600" progId="Equation.DSMT4">
                    <p:embed/>
                  </p:oleObj>
                </mc:Choice>
                <mc:Fallback>
                  <p:oleObj name="Equation" r:id="rId19" imgW="177480" imgH="22860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763" y="5380038"/>
                          <a:ext cx="246062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Arrow Connector 40"/>
            <p:cNvCxnSpPr/>
            <p:nvPr/>
          </p:nvCxnSpPr>
          <p:spPr>
            <a:xfrm>
              <a:off x="3282215" y="5813659"/>
              <a:ext cx="17229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477802" y="4738152"/>
              <a:ext cx="0" cy="17036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252720" y="5108575"/>
              <a:ext cx="0" cy="3708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258526" y="5640070"/>
              <a:ext cx="0" cy="3708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981200" y="4626428"/>
              <a:ext cx="4321629" cy="10885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81201" y="6455228"/>
              <a:ext cx="4321629" cy="10885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234" name="Object 66"/>
            <p:cNvGraphicFramePr>
              <a:graphicFrameLocks noChangeAspect="1"/>
            </p:cNvGraphicFramePr>
            <p:nvPr/>
          </p:nvGraphicFramePr>
          <p:xfrm>
            <a:off x="2096861" y="4772025"/>
            <a:ext cx="2460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0" name="Equation" r:id="rId21" imgW="246240" imgH="361800" progId="Equation.DSMT4">
                    <p:embed/>
                  </p:oleObj>
                </mc:Choice>
                <mc:Fallback>
                  <p:oleObj name="Equation" r:id="rId21" imgW="246240" imgH="36180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861" y="4772025"/>
                          <a:ext cx="24606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35" name="Object 67"/>
            <p:cNvGraphicFramePr>
              <a:graphicFrameLocks noChangeAspect="1"/>
            </p:cNvGraphicFramePr>
            <p:nvPr/>
          </p:nvGraphicFramePr>
          <p:xfrm>
            <a:off x="2064203" y="5980339"/>
            <a:ext cx="2460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1" name="Equation" r:id="rId23" imgW="246240" imgH="361800" progId="Equation.DSMT4">
                    <p:embed/>
                  </p:oleObj>
                </mc:Choice>
                <mc:Fallback>
                  <p:oleObj name="Equation" r:id="rId23" imgW="246240" imgH="36180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203" y="5980339"/>
                          <a:ext cx="24606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3800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1004</Words>
  <Application>Microsoft Office PowerPoint</Application>
  <PresentationFormat>On-screen Show (4:3)</PresentationFormat>
  <Paragraphs>182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Adeel Mohammed, Farooq</dc:creator>
  <cp:lastModifiedBy>Jackson, David R</cp:lastModifiedBy>
  <cp:revision>176</cp:revision>
  <dcterms:created xsi:type="dcterms:W3CDTF">2011-09-12T18:32:29Z</dcterms:created>
  <dcterms:modified xsi:type="dcterms:W3CDTF">2019-10-03T22:02:48Z</dcterms:modified>
</cp:coreProperties>
</file>