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80" r:id="rId3"/>
    <p:sldId id="281" r:id="rId4"/>
    <p:sldId id="285" r:id="rId5"/>
    <p:sldId id="282" r:id="rId6"/>
    <p:sldId id="291" r:id="rId7"/>
    <p:sldId id="289" r:id="rId8"/>
    <p:sldId id="293" r:id="rId9"/>
    <p:sldId id="284" r:id="rId10"/>
    <p:sldId id="294" r:id="rId11"/>
    <p:sldId id="295" r:id="rId12"/>
    <p:sldId id="329" r:id="rId13"/>
    <p:sldId id="267" r:id="rId14"/>
    <p:sldId id="297" r:id="rId15"/>
    <p:sldId id="298" r:id="rId16"/>
    <p:sldId id="303" r:id="rId17"/>
    <p:sldId id="315" r:id="rId18"/>
    <p:sldId id="272" r:id="rId19"/>
    <p:sldId id="273" r:id="rId20"/>
    <p:sldId id="274" r:id="rId21"/>
    <p:sldId id="275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279" r:id="rId30"/>
    <p:sldId id="316" r:id="rId31"/>
    <p:sldId id="318" r:id="rId32"/>
    <p:sldId id="317" r:id="rId33"/>
    <p:sldId id="319" r:id="rId34"/>
    <p:sldId id="312" r:id="rId35"/>
    <p:sldId id="313" r:id="rId36"/>
    <p:sldId id="314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30" r:id="rId46"/>
    <p:sldId id="33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66FFFF"/>
    <a:srgbClr val="FFFF99"/>
    <a:srgbClr val="0000FF"/>
    <a:srgbClr val="FFCCFF"/>
    <a:srgbClr val="FFFF66"/>
    <a:srgbClr val="CC00CC"/>
    <a:srgbClr val="C0C0C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5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44.wmf"/><Relationship Id="rId7" Type="http://schemas.openxmlformats.org/officeDocument/2006/relationships/image" Target="../media/image49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5.wmf"/><Relationship Id="rId9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52.wmf"/><Relationship Id="rId7" Type="http://schemas.openxmlformats.org/officeDocument/2006/relationships/image" Target="../media/image5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4.wmf"/><Relationship Id="rId5" Type="http://schemas.openxmlformats.org/officeDocument/2006/relationships/image" Target="../media/image44.wmf"/><Relationship Id="rId10" Type="http://schemas.openxmlformats.org/officeDocument/2006/relationships/image" Target="../media/image8.wmf"/><Relationship Id="rId4" Type="http://schemas.openxmlformats.org/officeDocument/2006/relationships/image" Target="../media/image53.wmf"/><Relationship Id="rId9" Type="http://schemas.openxmlformats.org/officeDocument/2006/relationships/image" Target="../media/image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44.wmf"/><Relationship Id="rId7" Type="http://schemas.openxmlformats.org/officeDocument/2006/relationships/image" Target="../media/image7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58.wmf"/><Relationship Id="rId7" Type="http://schemas.openxmlformats.org/officeDocument/2006/relationships/image" Target="../media/image5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4.wmf"/><Relationship Id="rId5" Type="http://schemas.openxmlformats.org/officeDocument/2006/relationships/image" Target="../media/image60.wmf"/><Relationship Id="rId10" Type="http://schemas.openxmlformats.org/officeDocument/2006/relationships/image" Target="../media/image8.wmf"/><Relationship Id="rId4" Type="http://schemas.openxmlformats.org/officeDocument/2006/relationships/image" Target="../media/image59.wmf"/><Relationship Id="rId9" Type="http://schemas.openxmlformats.org/officeDocument/2006/relationships/image" Target="../media/image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68.wmf"/><Relationship Id="rId7" Type="http://schemas.openxmlformats.org/officeDocument/2006/relationships/image" Target="../media/image6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5.wmf"/><Relationship Id="rId11" Type="http://schemas.openxmlformats.org/officeDocument/2006/relationships/image" Target="../media/image65.wmf"/><Relationship Id="rId5" Type="http://schemas.openxmlformats.org/officeDocument/2006/relationships/image" Target="../media/image4.wmf"/><Relationship Id="rId10" Type="http://schemas.openxmlformats.org/officeDocument/2006/relationships/image" Target="../media/image69.wmf"/><Relationship Id="rId4" Type="http://schemas.openxmlformats.org/officeDocument/2006/relationships/image" Target="../media/image51.wmf"/><Relationship Id="rId9" Type="http://schemas.openxmlformats.org/officeDocument/2006/relationships/image" Target="../media/image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82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12" Type="http://schemas.openxmlformats.org/officeDocument/2006/relationships/image" Target="../media/image81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11" Type="http://schemas.openxmlformats.org/officeDocument/2006/relationships/image" Target="../media/image80.wmf"/><Relationship Id="rId5" Type="http://schemas.openxmlformats.org/officeDocument/2006/relationships/image" Target="../media/image74.wmf"/><Relationship Id="rId10" Type="http://schemas.openxmlformats.org/officeDocument/2006/relationships/image" Target="../media/image79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Relationship Id="rId14" Type="http://schemas.openxmlformats.org/officeDocument/2006/relationships/image" Target="../media/image83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58.wmf"/><Relationship Id="rId6" Type="http://schemas.openxmlformats.org/officeDocument/2006/relationships/image" Target="../media/image88.wmf"/><Relationship Id="rId11" Type="http://schemas.openxmlformats.org/officeDocument/2006/relationships/image" Target="../media/image93.wmf"/><Relationship Id="rId5" Type="http://schemas.openxmlformats.org/officeDocument/2006/relationships/image" Target="../media/image87.wmf"/><Relationship Id="rId10" Type="http://schemas.openxmlformats.org/officeDocument/2006/relationships/image" Target="../media/image92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96.wmf"/><Relationship Id="rId7" Type="http://schemas.openxmlformats.org/officeDocument/2006/relationships/image" Target="../media/image87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86.wmf"/><Relationship Id="rId5" Type="http://schemas.openxmlformats.org/officeDocument/2006/relationships/image" Target="../media/image98.wmf"/><Relationship Id="rId10" Type="http://schemas.openxmlformats.org/officeDocument/2006/relationships/image" Target="../media/image90.wmf"/><Relationship Id="rId4" Type="http://schemas.openxmlformats.org/officeDocument/2006/relationships/image" Target="../media/image97.wmf"/><Relationship Id="rId9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7.wmf"/><Relationship Id="rId3" Type="http://schemas.openxmlformats.org/officeDocument/2006/relationships/image" Target="../media/image13.wmf"/><Relationship Id="rId7" Type="http://schemas.openxmlformats.org/officeDocument/2006/relationships/image" Target="../media/image14.wmf"/><Relationship Id="rId12" Type="http://schemas.openxmlformats.org/officeDocument/2006/relationships/image" Target="../media/image6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8.wmf"/><Relationship Id="rId11" Type="http://schemas.openxmlformats.org/officeDocument/2006/relationships/image" Target="../media/image18.wmf"/><Relationship Id="rId5" Type="http://schemas.openxmlformats.org/officeDocument/2006/relationships/image" Target="../media/image5.wmf"/><Relationship Id="rId10" Type="http://schemas.openxmlformats.org/officeDocument/2006/relationships/image" Target="../media/image17.wmf"/><Relationship Id="rId4" Type="http://schemas.openxmlformats.org/officeDocument/2006/relationships/image" Target="../media/image4.wmf"/><Relationship Id="rId9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101.wmf"/><Relationship Id="rId7" Type="http://schemas.openxmlformats.org/officeDocument/2006/relationships/image" Target="../media/image87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86.wmf"/><Relationship Id="rId5" Type="http://schemas.openxmlformats.org/officeDocument/2006/relationships/image" Target="../media/image58.wmf"/><Relationship Id="rId10" Type="http://schemas.openxmlformats.org/officeDocument/2006/relationships/image" Target="../media/image90.wmf"/><Relationship Id="rId4" Type="http://schemas.openxmlformats.org/officeDocument/2006/relationships/image" Target="../media/image102.wmf"/><Relationship Id="rId9" Type="http://schemas.openxmlformats.org/officeDocument/2006/relationships/image" Target="../media/image8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10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11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4" Type="http://schemas.openxmlformats.org/officeDocument/2006/relationships/image" Target="../media/image128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2.wmf"/><Relationship Id="rId7" Type="http://schemas.openxmlformats.org/officeDocument/2006/relationships/image" Target="../media/image77.wmf"/><Relationship Id="rId12" Type="http://schemas.openxmlformats.org/officeDocument/2006/relationships/image" Target="../media/image82.wmf"/><Relationship Id="rId2" Type="http://schemas.openxmlformats.org/officeDocument/2006/relationships/image" Target="../media/image71.wmf"/><Relationship Id="rId1" Type="http://schemas.openxmlformats.org/officeDocument/2006/relationships/image" Target="../media/image129.wmf"/><Relationship Id="rId6" Type="http://schemas.openxmlformats.org/officeDocument/2006/relationships/image" Target="../media/image76.wmf"/><Relationship Id="rId11" Type="http://schemas.openxmlformats.org/officeDocument/2006/relationships/image" Target="../media/image81.wmf"/><Relationship Id="rId5" Type="http://schemas.openxmlformats.org/officeDocument/2006/relationships/image" Target="../media/image75.wmf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image" Target="../media/image141.wmf"/><Relationship Id="rId3" Type="http://schemas.openxmlformats.org/officeDocument/2006/relationships/image" Target="../media/image132.wmf"/><Relationship Id="rId7" Type="http://schemas.openxmlformats.org/officeDocument/2006/relationships/image" Target="../media/image135.wmf"/><Relationship Id="rId12" Type="http://schemas.openxmlformats.org/officeDocument/2006/relationships/image" Target="../media/image140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4.wmf"/><Relationship Id="rId11" Type="http://schemas.openxmlformats.org/officeDocument/2006/relationships/image" Target="../media/image139.wmf"/><Relationship Id="rId5" Type="http://schemas.openxmlformats.org/officeDocument/2006/relationships/image" Target="../media/image76.wmf"/><Relationship Id="rId10" Type="http://schemas.openxmlformats.org/officeDocument/2006/relationships/image" Target="../media/image138.wmf"/><Relationship Id="rId4" Type="http://schemas.openxmlformats.org/officeDocument/2006/relationships/image" Target="../media/image133.wmf"/><Relationship Id="rId9" Type="http://schemas.openxmlformats.org/officeDocument/2006/relationships/image" Target="../media/image137.wmf"/><Relationship Id="rId14" Type="http://schemas.openxmlformats.org/officeDocument/2006/relationships/image" Target="../media/image14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38.wmf"/><Relationship Id="rId7" Type="http://schemas.openxmlformats.org/officeDocument/2006/relationships/image" Target="../media/image135.wmf"/><Relationship Id="rId12" Type="http://schemas.openxmlformats.org/officeDocument/2006/relationships/image" Target="../media/image142.wmf"/><Relationship Id="rId2" Type="http://schemas.openxmlformats.org/officeDocument/2006/relationships/image" Target="../media/image143.wmf"/><Relationship Id="rId1" Type="http://schemas.openxmlformats.org/officeDocument/2006/relationships/image" Target="../media/image137.wmf"/><Relationship Id="rId6" Type="http://schemas.openxmlformats.org/officeDocument/2006/relationships/image" Target="../media/image134.wmf"/><Relationship Id="rId11" Type="http://schemas.openxmlformats.org/officeDocument/2006/relationships/image" Target="../media/image141.wmf"/><Relationship Id="rId5" Type="http://schemas.openxmlformats.org/officeDocument/2006/relationships/image" Target="../media/image76.wmf"/><Relationship Id="rId10" Type="http://schemas.openxmlformats.org/officeDocument/2006/relationships/image" Target="../media/image140.wmf"/><Relationship Id="rId4" Type="http://schemas.openxmlformats.org/officeDocument/2006/relationships/image" Target="../media/image144.wmf"/><Relationship Id="rId9" Type="http://schemas.openxmlformats.org/officeDocument/2006/relationships/image" Target="../media/image13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12" Type="http://schemas.openxmlformats.org/officeDocument/2006/relationships/image" Target="../media/image148.wmf"/><Relationship Id="rId2" Type="http://schemas.openxmlformats.org/officeDocument/2006/relationships/image" Target="../media/image76.wmf"/><Relationship Id="rId1" Type="http://schemas.openxmlformats.org/officeDocument/2006/relationships/image" Target="../media/image82.wmf"/><Relationship Id="rId6" Type="http://schemas.openxmlformats.org/officeDocument/2006/relationships/image" Target="../media/image137.wmf"/><Relationship Id="rId11" Type="http://schemas.openxmlformats.org/officeDocument/2006/relationships/image" Target="../media/image142.wmf"/><Relationship Id="rId5" Type="http://schemas.openxmlformats.org/officeDocument/2006/relationships/image" Target="../media/image136.wmf"/><Relationship Id="rId10" Type="http://schemas.openxmlformats.org/officeDocument/2006/relationships/image" Target="../media/image141.wmf"/><Relationship Id="rId4" Type="http://schemas.openxmlformats.org/officeDocument/2006/relationships/image" Target="../media/image135.wmf"/><Relationship Id="rId9" Type="http://schemas.openxmlformats.org/officeDocument/2006/relationships/image" Target="../media/image140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image" Target="../media/image76.wmf"/><Relationship Id="rId7" Type="http://schemas.openxmlformats.org/officeDocument/2006/relationships/image" Target="../media/image153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10" Type="http://schemas.openxmlformats.org/officeDocument/2006/relationships/image" Target="../media/image155.wmf"/><Relationship Id="rId4" Type="http://schemas.openxmlformats.org/officeDocument/2006/relationships/image" Target="../media/image134.wmf"/><Relationship Id="rId9" Type="http://schemas.openxmlformats.org/officeDocument/2006/relationships/image" Target="../media/image154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image" Target="../media/image136.wmf"/><Relationship Id="rId7" Type="http://schemas.openxmlformats.org/officeDocument/2006/relationships/image" Target="../media/image157.wmf"/><Relationship Id="rId2" Type="http://schemas.openxmlformats.org/officeDocument/2006/relationships/image" Target="../media/image134.wmf"/><Relationship Id="rId1" Type="http://schemas.openxmlformats.org/officeDocument/2006/relationships/image" Target="../media/image76.wmf"/><Relationship Id="rId6" Type="http://schemas.openxmlformats.org/officeDocument/2006/relationships/image" Target="../media/image135.wmf"/><Relationship Id="rId5" Type="http://schemas.openxmlformats.org/officeDocument/2006/relationships/image" Target="../media/image156.wmf"/><Relationship Id="rId4" Type="http://schemas.openxmlformats.org/officeDocument/2006/relationships/image" Target="../media/image140.wmf"/><Relationship Id="rId9" Type="http://schemas.openxmlformats.org/officeDocument/2006/relationships/image" Target="../media/image159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image" Target="../media/image162.wmf"/><Relationship Id="rId7" Type="http://schemas.openxmlformats.org/officeDocument/2006/relationships/image" Target="../media/image140.wmf"/><Relationship Id="rId12" Type="http://schemas.openxmlformats.org/officeDocument/2006/relationships/image" Target="../media/image165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6" Type="http://schemas.openxmlformats.org/officeDocument/2006/relationships/image" Target="../media/image136.wmf"/><Relationship Id="rId11" Type="http://schemas.openxmlformats.org/officeDocument/2006/relationships/image" Target="../media/image158.wmf"/><Relationship Id="rId5" Type="http://schemas.openxmlformats.org/officeDocument/2006/relationships/image" Target="../media/image76.wmf"/><Relationship Id="rId10" Type="http://schemas.openxmlformats.org/officeDocument/2006/relationships/image" Target="../media/image157.wmf"/><Relationship Id="rId4" Type="http://schemas.openxmlformats.org/officeDocument/2006/relationships/image" Target="../media/image163.wmf"/><Relationship Id="rId9" Type="http://schemas.openxmlformats.org/officeDocument/2006/relationships/image" Target="../media/image135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13" Type="http://schemas.openxmlformats.org/officeDocument/2006/relationships/image" Target="../media/image175.wmf"/><Relationship Id="rId3" Type="http://schemas.openxmlformats.org/officeDocument/2006/relationships/image" Target="../media/image158.wmf"/><Relationship Id="rId7" Type="http://schemas.openxmlformats.org/officeDocument/2006/relationships/image" Target="../media/image169.wmf"/><Relationship Id="rId12" Type="http://schemas.openxmlformats.org/officeDocument/2006/relationships/image" Target="../media/image174.wmf"/><Relationship Id="rId2" Type="http://schemas.openxmlformats.org/officeDocument/2006/relationships/image" Target="../media/image140.wmf"/><Relationship Id="rId1" Type="http://schemas.openxmlformats.org/officeDocument/2006/relationships/image" Target="../media/image76.wmf"/><Relationship Id="rId6" Type="http://schemas.openxmlformats.org/officeDocument/2006/relationships/image" Target="../media/image168.wmf"/><Relationship Id="rId11" Type="http://schemas.openxmlformats.org/officeDocument/2006/relationships/image" Target="../media/image173.wmf"/><Relationship Id="rId5" Type="http://schemas.openxmlformats.org/officeDocument/2006/relationships/image" Target="../media/image167.wmf"/><Relationship Id="rId10" Type="http://schemas.openxmlformats.org/officeDocument/2006/relationships/image" Target="../media/image172.wmf"/><Relationship Id="rId4" Type="http://schemas.openxmlformats.org/officeDocument/2006/relationships/image" Target="../media/image166.wmf"/><Relationship Id="rId9" Type="http://schemas.openxmlformats.org/officeDocument/2006/relationships/image" Target="../media/image171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image" Target="../media/image169.wmf"/><Relationship Id="rId7" Type="http://schemas.openxmlformats.org/officeDocument/2006/relationships/image" Target="../media/image173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72.wmf"/><Relationship Id="rId11" Type="http://schemas.openxmlformats.org/officeDocument/2006/relationships/image" Target="../media/image175.wmf"/><Relationship Id="rId5" Type="http://schemas.openxmlformats.org/officeDocument/2006/relationships/image" Target="../media/image171.wmf"/><Relationship Id="rId10" Type="http://schemas.openxmlformats.org/officeDocument/2006/relationships/image" Target="../media/image163.wmf"/><Relationship Id="rId4" Type="http://schemas.openxmlformats.org/officeDocument/2006/relationships/image" Target="../media/image176.wmf"/><Relationship Id="rId9" Type="http://schemas.openxmlformats.org/officeDocument/2006/relationships/image" Target="../media/image162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7" Type="http://schemas.openxmlformats.org/officeDocument/2006/relationships/image" Target="../media/image183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6" Type="http://schemas.openxmlformats.org/officeDocument/2006/relationships/image" Target="../media/image182.wmf"/><Relationship Id="rId5" Type="http://schemas.openxmlformats.org/officeDocument/2006/relationships/image" Target="../media/image181.wmf"/><Relationship Id="rId4" Type="http://schemas.openxmlformats.org/officeDocument/2006/relationships/image" Target="../media/image180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3" Type="http://schemas.openxmlformats.org/officeDocument/2006/relationships/image" Target="../media/image162.wmf"/><Relationship Id="rId7" Type="http://schemas.openxmlformats.org/officeDocument/2006/relationships/image" Target="../media/image188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6" Type="http://schemas.openxmlformats.org/officeDocument/2006/relationships/image" Target="../media/image187.wmf"/><Relationship Id="rId5" Type="http://schemas.openxmlformats.org/officeDocument/2006/relationships/image" Target="../media/image136.wmf"/><Relationship Id="rId4" Type="http://schemas.openxmlformats.org/officeDocument/2006/relationships/image" Target="../media/image163.wmf"/><Relationship Id="rId9" Type="http://schemas.openxmlformats.org/officeDocument/2006/relationships/image" Target="../media/image19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3" Type="http://schemas.openxmlformats.org/officeDocument/2006/relationships/image" Target="../media/image193.wmf"/><Relationship Id="rId7" Type="http://schemas.openxmlformats.org/officeDocument/2006/relationships/image" Target="../media/image179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6" Type="http://schemas.openxmlformats.org/officeDocument/2006/relationships/image" Target="../media/image196.wmf"/><Relationship Id="rId5" Type="http://schemas.openxmlformats.org/officeDocument/2006/relationships/image" Target="../media/image195.wmf"/><Relationship Id="rId4" Type="http://schemas.openxmlformats.org/officeDocument/2006/relationships/image" Target="../media/image194.wmf"/><Relationship Id="rId9" Type="http://schemas.openxmlformats.org/officeDocument/2006/relationships/image" Target="../media/image198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image" Target="../media/image205.wmf"/><Relationship Id="rId3" Type="http://schemas.openxmlformats.org/officeDocument/2006/relationships/image" Target="../media/image134.wmf"/><Relationship Id="rId7" Type="http://schemas.openxmlformats.org/officeDocument/2006/relationships/image" Target="../media/image157.wmf"/><Relationship Id="rId12" Type="http://schemas.openxmlformats.org/officeDocument/2006/relationships/image" Target="../media/image204.wmf"/><Relationship Id="rId2" Type="http://schemas.openxmlformats.org/officeDocument/2006/relationships/image" Target="../media/image76.wmf"/><Relationship Id="rId1" Type="http://schemas.openxmlformats.org/officeDocument/2006/relationships/image" Target="../media/image199.wmf"/><Relationship Id="rId6" Type="http://schemas.openxmlformats.org/officeDocument/2006/relationships/image" Target="../media/image200.wmf"/><Relationship Id="rId11" Type="http://schemas.openxmlformats.org/officeDocument/2006/relationships/image" Target="../media/image203.wmf"/><Relationship Id="rId5" Type="http://schemas.openxmlformats.org/officeDocument/2006/relationships/image" Target="../media/image140.wmf"/><Relationship Id="rId10" Type="http://schemas.openxmlformats.org/officeDocument/2006/relationships/image" Target="../media/image202.wmf"/><Relationship Id="rId4" Type="http://schemas.openxmlformats.org/officeDocument/2006/relationships/image" Target="../media/image136.wmf"/><Relationship Id="rId9" Type="http://schemas.openxmlformats.org/officeDocument/2006/relationships/image" Target="../media/image201.wmf"/><Relationship Id="rId14" Type="http://schemas.openxmlformats.org/officeDocument/2006/relationships/image" Target="../media/image206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3" Type="http://schemas.openxmlformats.org/officeDocument/2006/relationships/image" Target="../media/image191.wmf"/><Relationship Id="rId7" Type="http://schemas.openxmlformats.org/officeDocument/2006/relationships/image" Target="../media/image179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Relationship Id="rId6" Type="http://schemas.openxmlformats.org/officeDocument/2006/relationships/image" Target="../media/image195.wmf"/><Relationship Id="rId5" Type="http://schemas.openxmlformats.org/officeDocument/2006/relationships/image" Target="../media/image193.wmf"/><Relationship Id="rId10" Type="http://schemas.openxmlformats.org/officeDocument/2006/relationships/image" Target="../media/image198.wmf"/><Relationship Id="rId4" Type="http://schemas.openxmlformats.org/officeDocument/2006/relationships/image" Target="../media/image192.wmf"/><Relationship Id="rId9" Type="http://schemas.openxmlformats.org/officeDocument/2006/relationships/image" Target="../media/image209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3" Type="http://schemas.openxmlformats.org/officeDocument/2006/relationships/image" Target="../media/image191.wmf"/><Relationship Id="rId7" Type="http://schemas.openxmlformats.org/officeDocument/2006/relationships/image" Target="../media/image179.wmf"/><Relationship Id="rId2" Type="http://schemas.openxmlformats.org/officeDocument/2006/relationships/image" Target="../media/image208.wmf"/><Relationship Id="rId1" Type="http://schemas.openxmlformats.org/officeDocument/2006/relationships/image" Target="../media/image210.wmf"/><Relationship Id="rId6" Type="http://schemas.openxmlformats.org/officeDocument/2006/relationships/image" Target="../media/image195.wmf"/><Relationship Id="rId5" Type="http://schemas.openxmlformats.org/officeDocument/2006/relationships/image" Target="../media/image193.wmf"/><Relationship Id="rId10" Type="http://schemas.openxmlformats.org/officeDocument/2006/relationships/image" Target="../media/image212.wmf"/><Relationship Id="rId4" Type="http://schemas.openxmlformats.org/officeDocument/2006/relationships/image" Target="../media/image192.wmf"/><Relationship Id="rId9" Type="http://schemas.openxmlformats.org/officeDocument/2006/relationships/image" Target="../media/image2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D6579-B38B-40B5-B6F6-9C985304FBAA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75E7A-D254-475E-93BB-5F8803438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7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691F-634D-4FC8-A771-1B2099E15BBF}" type="datetime1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0D12-A33D-4C32-89DB-A183D463C73E}" type="datetime1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E4E163C2-E354-4733-8A09-A5F398AA1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16F9-1A18-4B2D-AA63-C40F8E6142AD}" type="datetime1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E4E163C2-E354-4733-8A09-A5F398AA1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230A-4964-40B6-A026-086B3266B673}" type="datetime1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9A45-145B-4E35-B1C4-CBCFE2A29C67}" type="datetime1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39B3-86C4-43AB-BEC8-36106DB7B104}" type="datetime1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50B-D9B7-4909-97CE-FEFFDFD95241}" type="datetime1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D3E7-6269-4788-8DC6-9D321AB85545}" type="datetime1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F71-BF03-4480-A576-C8D85E77621B}" type="datetime1">
              <a:rPr lang="en-US" smtClean="0"/>
              <a:pPr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E4E163C2-E354-4733-8A09-A5F398AA1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FFDC-777D-4AA6-B135-03359CF06AAD}" type="datetime1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E4E163C2-E354-4733-8A09-A5F398AA1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C3CE-9F0E-45B8-AB0A-ECB73B899EAB}" type="datetime1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E4E163C2-E354-4733-8A09-A5F398AA1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0CE02-1740-4998-8793-BF25AEA43222}" type="datetime1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E4E163C2-E354-4733-8A09-A5F398AA1C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4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6.w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wmf"/><Relationship Id="rId20" Type="http://schemas.openxmlformats.org/officeDocument/2006/relationships/image" Target="../media/image7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4.wmf"/><Relationship Id="rId22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10" Type="http://schemas.openxmlformats.org/officeDocument/2006/relationships/image" Target="../media/image4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6.wmf"/><Relationship Id="rId3" Type="http://schemas.openxmlformats.org/officeDocument/2006/relationships/oleObject" Target="../embeddings/oleObject80.bin"/><Relationship Id="rId21" Type="http://schemas.openxmlformats.org/officeDocument/2006/relationships/oleObject" Target="../embeddings/oleObject89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wmf"/><Relationship Id="rId20" Type="http://schemas.openxmlformats.org/officeDocument/2006/relationships/image" Target="../media/image7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56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4.wmf"/><Relationship Id="rId22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95.bin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63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6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101.bin"/><Relationship Id="rId18" Type="http://schemas.openxmlformats.org/officeDocument/2006/relationships/image" Target="../media/image7.wmf"/><Relationship Id="rId3" Type="http://schemas.openxmlformats.org/officeDocument/2006/relationships/oleObject" Target="../embeddings/oleObject96.bin"/><Relationship Id="rId21" Type="http://schemas.openxmlformats.org/officeDocument/2006/relationships/oleObject" Target="../embeddings/oleObject105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100.bin"/><Relationship Id="rId24" Type="http://schemas.openxmlformats.org/officeDocument/2006/relationships/image" Target="../media/image65.wmf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23" Type="http://schemas.openxmlformats.org/officeDocument/2006/relationships/oleObject" Target="../embeddings/oleObject106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104.bin"/><Relationship Id="rId4" Type="http://schemas.openxmlformats.org/officeDocument/2006/relationships/image" Target="../media/image66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5.wmf"/><Relationship Id="rId22" Type="http://schemas.openxmlformats.org/officeDocument/2006/relationships/image" Target="../media/image6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112.bin"/><Relationship Id="rId18" Type="http://schemas.openxmlformats.org/officeDocument/2006/relationships/image" Target="../media/image77.wmf"/><Relationship Id="rId26" Type="http://schemas.openxmlformats.org/officeDocument/2006/relationships/image" Target="../media/image81.wmf"/><Relationship Id="rId3" Type="http://schemas.openxmlformats.org/officeDocument/2006/relationships/oleObject" Target="../embeddings/oleObject107.bin"/><Relationship Id="rId21" Type="http://schemas.openxmlformats.org/officeDocument/2006/relationships/oleObject" Target="../embeddings/oleObject116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114.bin"/><Relationship Id="rId25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6.wmf"/><Relationship Id="rId20" Type="http://schemas.openxmlformats.org/officeDocument/2006/relationships/image" Target="../media/image78.wmf"/><Relationship Id="rId29" Type="http://schemas.openxmlformats.org/officeDocument/2006/relationships/oleObject" Target="../embeddings/oleObject120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111.bin"/><Relationship Id="rId24" Type="http://schemas.openxmlformats.org/officeDocument/2006/relationships/image" Target="../media/image80.wmf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23" Type="http://schemas.openxmlformats.org/officeDocument/2006/relationships/oleObject" Target="../embeddings/oleObject117.bin"/><Relationship Id="rId28" Type="http://schemas.openxmlformats.org/officeDocument/2006/relationships/image" Target="../media/image82.wmf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115.bin"/><Relationship Id="rId4" Type="http://schemas.openxmlformats.org/officeDocument/2006/relationships/image" Target="../media/image70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75.wmf"/><Relationship Id="rId22" Type="http://schemas.openxmlformats.org/officeDocument/2006/relationships/image" Target="../media/image79.wmf"/><Relationship Id="rId27" Type="http://schemas.openxmlformats.org/officeDocument/2006/relationships/oleObject" Target="../embeddings/oleObject119.bin"/><Relationship Id="rId30" Type="http://schemas.openxmlformats.org/officeDocument/2006/relationships/image" Target="../media/image8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126.bin"/><Relationship Id="rId18" Type="http://schemas.openxmlformats.org/officeDocument/2006/relationships/image" Target="../media/image90.wmf"/><Relationship Id="rId3" Type="http://schemas.openxmlformats.org/officeDocument/2006/relationships/oleObject" Target="../embeddings/oleObject121.bin"/><Relationship Id="rId21" Type="http://schemas.openxmlformats.org/officeDocument/2006/relationships/oleObject" Target="../embeddings/oleObject130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9.wmf"/><Relationship Id="rId20" Type="http://schemas.openxmlformats.org/officeDocument/2006/relationships/image" Target="../media/image91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125.bin"/><Relationship Id="rId24" Type="http://schemas.openxmlformats.org/officeDocument/2006/relationships/image" Target="../media/image93.wmf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7.bin"/><Relationship Id="rId23" Type="http://schemas.openxmlformats.org/officeDocument/2006/relationships/oleObject" Target="../embeddings/oleObject131.bin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129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88.wmf"/><Relationship Id="rId22" Type="http://schemas.openxmlformats.org/officeDocument/2006/relationships/image" Target="../media/image9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137.bin"/><Relationship Id="rId18" Type="http://schemas.openxmlformats.org/officeDocument/2006/relationships/image" Target="../media/image88.wmf"/><Relationship Id="rId3" Type="http://schemas.openxmlformats.org/officeDocument/2006/relationships/oleObject" Target="../embeddings/oleObject132.bin"/><Relationship Id="rId21" Type="http://schemas.openxmlformats.org/officeDocument/2006/relationships/oleObject" Target="../embeddings/oleObject141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98.wmf"/><Relationship Id="rId17" Type="http://schemas.openxmlformats.org/officeDocument/2006/relationships/oleObject" Target="../embeddings/oleObject13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5" Type="http://schemas.openxmlformats.org/officeDocument/2006/relationships/oleObject" Target="../embeddings/oleObject138.bin"/><Relationship Id="rId10" Type="http://schemas.openxmlformats.org/officeDocument/2006/relationships/image" Target="../media/image97.wmf"/><Relationship Id="rId19" Type="http://schemas.openxmlformats.org/officeDocument/2006/relationships/oleObject" Target="../embeddings/oleObject140.bin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86.wmf"/><Relationship Id="rId22" Type="http://schemas.openxmlformats.org/officeDocument/2006/relationships/image" Target="../media/image9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47.bin"/><Relationship Id="rId18" Type="http://schemas.openxmlformats.org/officeDocument/2006/relationships/image" Target="../media/image88.wmf"/><Relationship Id="rId3" Type="http://schemas.openxmlformats.org/officeDocument/2006/relationships/oleObject" Target="../embeddings/oleObject142.bin"/><Relationship Id="rId21" Type="http://schemas.openxmlformats.org/officeDocument/2006/relationships/oleObject" Target="../embeddings/oleObject151.bin"/><Relationship Id="rId7" Type="http://schemas.openxmlformats.org/officeDocument/2006/relationships/oleObject" Target="../embeddings/oleObject144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14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3.bin"/><Relationship Id="rId15" Type="http://schemas.openxmlformats.org/officeDocument/2006/relationships/oleObject" Target="../embeddings/oleObject148.bin"/><Relationship Id="rId10" Type="http://schemas.openxmlformats.org/officeDocument/2006/relationships/image" Target="../media/image102.wmf"/><Relationship Id="rId19" Type="http://schemas.openxmlformats.org/officeDocument/2006/relationships/oleObject" Target="../embeddings/oleObject150.bin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45.bin"/><Relationship Id="rId14" Type="http://schemas.openxmlformats.org/officeDocument/2006/relationships/image" Target="../media/image86.wmf"/><Relationship Id="rId22" Type="http://schemas.openxmlformats.org/officeDocument/2006/relationships/image" Target="../media/image9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4.wmf"/><Relationship Id="rId11" Type="http://schemas.openxmlformats.org/officeDocument/2006/relationships/image" Target="../media/image107.emf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5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57.bin"/><Relationship Id="rId10" Type="http://schemas.openxmlformats.org/officeDocument/2006/relationships/image" Target="../media/image110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5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11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11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66.bin"/><Relationship Id="rId4" Type="http://schemas.openxmlformats.org/officeDocument/2006/relationships/image" Target="../media/image11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73.bin"/><Relationship Id="rId3" Type="http://schemas.openxmlformats.org/officeDocument/2006/relationships/oleObject" Target="../embeddings/oleObject168.bin"/><Relationship Id="rId7" Type="http://schemas.openxmlformats.org/officeDocument/2006/relationships/oleObject" Target="../embeddings/oleObject170.bin"/><Relationship Id="rId12" Type="http://schemas.openxmlformats.org/officeDocument/2006/relationships/image" Target="../media/image1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72.bin"/><Relationship Id="rId5" Type="http://schemas.openxmlformats.org/officeDocument/2006/relationships/oleObject" Target="../embeddings/oleObject169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71.bin"/><Relationship Id="rId14" Type="http://schemas.openxmlformats.org/officeDocument/2006/relationships/image" Target="../media/image12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oleObject" Target="../embeddings/oleObject174.bin"/><Relationship Id="rId7" Type="http://schemas.openxmlformats.org/officeDocument/2006/relationships/oleObject" Target="../embeddings/oleObject1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75.bin"/><Relationship Id="rId10" Type="http://schemas.openxmlformats.org/officeDocument/2006/relationships/image" Target="../media/image128.wmf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7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183.bin"/><Relationship Id="rId18" Type="http://schemas.openxmlformats.org/officeDocument/2006/relationships/image" Target="../media/image78.wmf"/><Relationship Id="rId26" Type="http://schemas.openxmlformats.org/officeDocument/2006/relationships/image" Target="../media/image82.wmf"/><Relationship Id="rId3" Type="http://schemas.openxmlformats.org/officeDocument/2006/relationships/oleObject" Target="../embeddings/oleObject178.bin"/><Relationship Id="rId21" Type="http://schemas.openxmlformats.org/officeDocument/2006/relationships/oleObject" Target="../embeddings/oleObject187.bin"/><Relationship Id="rId7" Type="http://schemas.openxmlformats.org/officeDocument/2006/relationships/oleObject" Target="../embeddings/oleObject180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185.bin"/><Relationship Id="rId25" Type="http://schemas.openxmlformats.org/officeDocument/2006/relationships/oleObject" Target="../embeddings/oleObject18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182.bin"/><Relationship Id="rId24" Type="http://schemas.openxmlformats.org/officeDocument/2006/relationships/image" Target="../media/image81.wmf"/><Relationship Id="rId5" Type="http://schemas.openxmlformats.org/officeDocument/2006/relationships/oleObject" Target="../embeddings/oleObject179.bin"/><Relationship Id="rId15" Type="http://schemas.openxmlformats.org/officeDocument/2006/relationships/oleObject" Target="../embeddings/oleObject184.bin"/><Relationship Id="rId23" Type="http://schemas.openxmlformats.org/officeDocument/2006/relationships/oleObject" Target="../embeddings/oleObject188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186.bin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81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5.wmf"/><Relationship Id="rId26" Type="http://schemas.openxmlformats.org/officeDocument/2006/relationships/oleObject" Target="../embeddings/oleObject21.bin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28" Type="http://schemas.openxmlformats.org/officeDocument/2006/relationships/image" Target="../media/image6.wmf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17.bin"/><Relationship Id="rId31" Type="http://schemas.openxmlformats.org/officeDocument/2006/relationships/oleObject" Target="../embeddings/oleObject24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8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22.bin"/><Relationship Id="rId30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195.bin"/><Relationship Id="rId18" Type="http://schemas.openxmlformats.org/officeDocument/2006/relationships/oleObject" Target="../embeddings/oleObject198.bin"/><Relationship Id="rId26" Type="http://schemas.openxmlformats.org/officeDocument/2006/relationships/oleObject" Target="../embeddings/oleObject202.bin"/><Relationship Id="rId3" Type="http://schemas.openxmlformats.org/officeDocument/2006/relationships/oleObject" Target="../embeddings/oleObject190.bin"/><Relationship Id="rId21" Type="http://schemas.openxmlformats.org/officeDocument/2006/relationships/image" Target="../media/image137.wmf"/><Relationship Id="rId7" Type="http://schemas.openxmlformats.org/officeDocument/2006/relationships/oleObject" Target="../embeddings/oleObject192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197.bin"/><Relationship Id="rId25" Type="http://schemas.openxmlformats.org/officeDocument/2006/relationships/image" Target="../media/image13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5.wmf"/><Relationship Id="rId20" Type="http://schemas.openxmlformats.org/officeDocument/2006/relationships/oleObject" Target="../embeddings/oleObject199.bin"/><Relationship Id="rId29" Type="http://schemas.openxmlformats.org/officeDocument/2006/relationships/image" Target="../media/image141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94.bin"/><Relationship Id="rId24" Type="http://schemas.openxmlformats.org/officeDocument/2006/relationships/oleObject" Target="../embeddings/oleObject201.bin"/><Relationship Id="rId5" Type="http://schemas.openxmlformats.org/officeDocument/2006/relationships/oleObject" Target="../embeddings/oleObject191.bin"/><Relationship Id="rId15" Type="http://schemas.openxmlformats.org/officeDocument/2006/relationships/oleObject" Target="../embeddings/oleObject196.bin"/><Relationship Id="rId23" Type="http://schemas.openxmlformats.org/officeDocument/2006/relationships/image" Target="../media/image138.wmf"/><Relationship Id="rId28" Type="http://schemas.openxmlformats.org/officeDocument/2006/relationships/oleObject" Target="../embeddings/oleObject203.bin"/><Relationship Id="rId10" Type="http://schemas.openxmlformats.org/officeDocument/2006/relationships/image" Target="../media/image133.wmf"/><Relationship Id="rId19" Type="http://schemas.openxmlformats.org/officeDocument/2006/relationships/image" Target="../media/image136.wmf"/><Relationship Id="rId31" Type="http://schemas.openxmlformats.org/officeDocument/2006/relationships/image" Target="../media/image142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93.bin"/><Relationship Id="rId14" Type="http://schemas.openxmlformats.org/officeDocument/2006/relationships/image" Target="../media/image134.wmf"/><Relationship Id="rId22" Type="http://schemas.openxmlformats.org/officeDocument/2006/relationships/oleObject" Target="../embeddings/oleObject200.bin"/><Relationship Id="rId27" Type="http://schemas.openxmlformats.org/officeDocument/2006/relationships/image" Target="../media/image140.wmf"/><Relationship Id="rId30" Type="http://schemas.openxmlformats.org/officeDocument/2006/relationships/oleObject" Target="../embeddings/oleObject20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210.bin"/><Relationship Id="rId18" Type="http://schemas.openxmlformats.org/officeDocument/2006/relationships/oleObject" Target="../embeddings/oleObject213.bin"/><Relationship Id="rId26" Type="http://schemas.openxmlformats.org/officeDocument/2006/relationships/oleObject" Target="../embeddings/oleObject218.bin"/><Relationship Id="rId3" Type="http://schemas.openxmlformats.org/officeDocument/2006/relationships/oleObject" Target="../embeddings/oleObject205.bin"/><Relationship Id="rId21" Type="http://schemas.openxmlformats.org/officeDocument/2006/relationships/oleObject" Target="../embeddings/oleObject215.bin"/><Relationship Id="rId7" Type="http://schemas.openxmlformats.org/officeDocument/2006/relationships/oleObject" Target="../embeddings/oleObject207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212.bin"/><Relationship Id="rId25" Type="http://schemas.openxmlformats.org/officeDocument/2006/relationships/image" Target="../media/image14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5.wmf"/><Relationship Id="rId20" Type="http://schemas.openxmlformats.org/officeDocument/2006/relationships/oleObject" Target="../embeddings/oleObject214.bin"/><Relationship Id="rId29" Type="http://schemas.openxmlformats.org/officeDocument/2006/relationships/image" Target="../media/image142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209.bin"/><Relationship Id="rId24" Type="http://schemas.openxmlformats.org/officeDocument/2006/relationships/oleObject" Target="../embeddings/oleObject217.bin"/><Relationship Id="rId5" Type="http://schemas.openxmlformats.org/officeDocument/2006/relationships/oleObject" Target="../embeddings/oleObject206.bin"/><Relationship Id="rId15" Type="http://schemas.openxmlformats.org/officeDocument/2006/relationships/oleObject" Target="../embeddings/oleObject211.bin"/><Relationship Id="rId23" Type="http://schemas.openxmlformats.org/officeDocument/2006/relationships/image" Target="../media/image139.wmf"/><Relationship Id="rId28" Type="http://schemas.openxmlformats.org/officeDocument/2006/relationships/oleObject" Target="../embeddings/oleObject219.bin"/><Relationship Id="rId10" Type="http://schemas.openxmlformats.org/officeDocument/2006/relationships/image" Target="../media/image144.wmf"/><Relationship Id="rId19" Type="http://schemas.openxmlformats.org/officeDocument/2006/relationships/image" Target="../media/image136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208.bin"/><Relationship Id="rId14" Type="http://schemas.openxmlformats.org/officeDocument/2006/relationships/image" Target="../media/image134.wmf"/><Relationship Id="rId22" Type="http://schemas.openxmlformats.org/officeDocument/2006/relationships/oleObject" Target="../embeddings/oleObject216.bin"/><Relationship Id="rId27" Type="http://schemas.openxmlformats.org/officeDocument/2006/relationships/image" Target="../media/image14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oleObject" Target="../embeddings/oleObject220.bin"/><Relationship Id="rId7" Type="http://schemas.openxmlformats.org/officeDocument/2006/relationships/oleObject" Target="../embeddings/oleObject2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221.bin"/><Relationship Id="rId10" Type="http://schemas.openxmlformats.org/officeDocument/2006/relationships/image" Target="../media/image147.emf"/><Relationship Id="rId4" Type="http://schemas.openxmlformats.org/officeDocument/2006/relationships/image" Target="../media/image130.wmf"/><Relationship Id="rId9" Type="http://schemas.openxmlformats.org/officeDocument/2006/relationships/image" Target="../media/image146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image" Target="../media/image136.wmf"/><Relationship Id="rId18" Type="http://schemas.openxmlformats.org/officeDocument/2006/relationships/oleObject" Target="../embeddings/oleObject231.bin"/><Relationship Id="rId26" Type="http://schemas.openxmlformats.org/officeDocument/2006/relationships/oleObject" Target="../embeddings/oleObject235.bin"/><Relationship Id="rId3" Type="http://schemas.openxmlformats.org/officeDocument/2006/relationships/oleObject" Target="../embeddings/oleObject223.bin"/><Relationship Id="rId21" Type="http://schemas.openxmlformats.org/officeDocument/2006/relationships/image" Target="../media/image140.wmf"/><Relationship Id="rId7" Type="http://schemas.openxmlformats.org/officeDocument/2006/relationships/oleObject" Target="../embeddings/oleObject225.bin"/><Relationship Id="rId12" Type="http://schemas.openxmlformats.org/officeDocument/2006/relationships/oleObject" Target="../embeddings/oleObject228.bin"/><Relationship Id="rId17" Type="http://schemas.openxmlformats.org/officeDocument/2006/relationships/image" Target="../media/image138.wmf"/><Relationship Id="rId25" Type="http://schemas.openxmlformats.org/officeDocument/2006/relationships/image" Target="../media/image1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0.bin"/><Relationship Id="rId20" Type="http://schemas.openxmlformats.org/officeDocument/2006/relationships/oleObject" Target="../embeddings/oleObject232.bin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227.bin"/><Relationship Id="rId24" Type="http://schemas.openxmlformats.org/officeDocument/2006/relationships/oleObject" Target="../embeddings/oleObject234.bin"/><Relationship Id="rId5" Type="http://schemas.openxmlformats.org/officeDocument/2006/relationships/oleObject" Target="../embeddings/oleObject224.bin"/><Relationship Id="rId15" Type="http://schemas.openxmlformats.org/officeDocument/2006/relationships/image" Target="../media/image137.wmf"/><Relationship Id="rId23" Type="http://schemas.openxmlformats.org/officeDocument/2006/relationships/image" Target="../media/image141.wmf"/><Relationship Id="rId10" Type="http://schemas.openxmlformats.org/officeDocument/2006/relationships/image" Target="../media/image135.wmf"/><Relationship Id="rId19" Type="http://schemas.openxmlformats.org/officeDocument/2006/relationships/image" Target="../media/image139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226.bin"/><Relationship Id="rId14" Type="http://schemas.openxmlformats.org/officeDocument/2006/relationships/oleObject" Target="../embeddings/oleObject229.bin"/><Relationship Id="rId22" Type="http://schemas.openxmlformats.org/officeDocument/2006/relationships/oleObject" Target="../embeddings/oleObject233.bin"/><Relationship Id="rId27" Type="http://schemas.openxmlformats.org/officeDocument/2006/relationships/image" Target="../media/image148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241.bin"/><Relationship Id="rId18" Type="http://schemas.openxmlformats.org/officeDocument/2006/relationships/image" Target="../media/image135.wmf"/><Relationship Id="rId3" Type="http://schemas.openxmlformats.org/officeDocument/2006/relationships/oleObject" Target="../embeddings/oleObject236.bin"/><Relationship Id="rId21" Type="http://schemas.openxmlformats.org/officeDocument/2006/relationships/image" Target="../media/image154.wmf"/><Relationship Id="rId7" Type="http://schemas.openxmlformats.org/officeDocument/2006/relationships/oleObject" Target="../embeddings/oleObject238.bin"/><Relationship Id="rId12" Type="http://schemas.openxmlformats.org/officeDocument/2006/relationships/image" Target="../media/image151.wmf"/><Relationship Id="rId17" Type="http://schemas.openxmlformats.org/officeDocument/2006/relationships/oleObject" Target="../embeddings/oleObject2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3.wmf"/><Relationship Id="rId20" Type="http://schemas.openxmlformats.org/officeDocument/2006/relationships/oleObject" Target="../embeddings/oleObject245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240.bin"/><Relationship Id="rId24" Type="http://schemas.openxmlformats.org/officeDocument/2006/relationships/image" Target="../media/image155.wmf"/><Relationship Id="rId5" Type="http://schemas.openxmlformats.org/officeDocument/2006/relationships/oleObject" Target="../embeddings/oleObject237.bin"/><Relationship Id="rId15" Type="http://schemas.openxmlformats.org/officeDocument/2006/relationships/oleObject" Target="../embeddings/oleObject242.bin"/><Relationship Id="rId23" Type="http://schemas.openxmlformats.org/officeDocument/2006/relationships/oleObject" Target="../embeddings/oleObject247.bin"/><Relationship Id="rId10" Type="http://schemas.openxmlformats.org/officeDocument/2006/relationships/image" Target="../media/image134.wmf"/><Relationship Id="rId19" Type="http://schemas.openxmlformats.org/officeDocument/2006/relationships/oleObject" Target="../embeddings/oleObject244.bin"/><Relationship Id="rId4" Type="http://schemas.openxmlformats.org/officeDocument/2006/relationships/image" Target="../media/image149.wmf"/><Relationship Id="rId9" Type="http://schemas.openxmlformats.org/officeDocument/2006/relationships/oleObject" Target="../embeddings/oleObject239.bin"/><Relationship Id="rId14" Type="http://schemas.openxmlformats.org/officeDocument/2006/relationships/image" Target="../media/image152.wmf"/><Relationship Id="rId22" Type="http://schemas.openxmlformats.org/officeDocument/2006/relationships/oleObject" Target="../embeddings/oleObject246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oleObject" Target="../embeddings/oleObject253.bin"/><Relationship Id="rId18" Type="http://schemas.openxmlformats.org/officeDocument/2006/relationships/image" Target="../media/image158.wmf"/><Relationship Id="rId3" Type="http://schemas.openxmlformats.org/officeDocument/2006/relationships/oleObject" Target="../embeddings/oleObject248.bin"/><Relationship Id="rId7" Type="http://schemas.openxmlformats.org/officeDocument/2006/relationships/oleObject" Target="../embeddings/oleObject250.bin"/><Relationship Id="rId12" Type="http://schemas.openxmlformats.org/officeDocument/2006/relationships/image" Target="../media/image156.wmf"/><Relationship Id="rId17" Type="http://schemas.openxmlformats.org/officeDocument/2006/relationships/oleObject" Target="../embeddings/oleObject25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7.wmf"/><Relationship Id="rId20" Type="http://schemas.openxmlformats.org/officeDocument/2006/relationships/image" Target="../media/image159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4.wmf"/><Relationship Id="rId11" Type="http://schemas.openxmlformats.org/officeDocument/2006/relationships/oleObject" Target="../embeddings/oleObject252.bin"/><Relationship Id="rId5" Type="http://schemas.openxmlformats.org/officeDocument/2006/relationships/oleObject" Target="../embeddings/oleObject249.bin"/><Relationship Id="rId15" Type="http://schemas.openxmlformats.org/officeDocument/2006/relationships/oleObject" Target="../embeddings/oleObject254.bin"/><Relationship Id="rId10" Type="http://schemas.openxmlformats.org/officeDocument/2006/relationships/image" Target="../media/image140.wmf"/><Relationship Id="rId19" Type="http://schemas.openxmlformats.org/officeDocument/2006/relationships/oleObject" Target="../embeddings/oleObject256.bin"/><Relationship Id="rId4" Type="http://schemas.openxmlformats.org/officeDocument/2006/relationships/image" Target="../media/image76.wmf"/><Relationship Id="rId9" Type="http://schemas.openxmlformats.org/officeDocument/2006/relationships/oleObject" Target="../embeddings/oleObject251.bin"/><Relationship Id="rId14" Type="http://schemas.openxmlformats.org/officeDocument/2006/relationships/image" Target="../media/image13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13" Type="http://schemas.openxmlformats.org/officeDocument/2006/relationships/oleObject" Target="../embeddings/oleObject262.bin"/><Relationship Id="rId18" Type="http://schemas.openxmlformats.org/officeDocument/2006/relationships/image" Target="../media/image164.wmf"/><Relationship Id="rId26" Type="http://schemas.openxmlformats.org/officeDocument/2006/relationships/image" Target="../media/image165.wmf"/><Relationship Id="rId3" Type="http://schemas.openxmlformats.org/officeDocument/2006/relationships/oleObject" Target="../embeddings/oleObject257.bin"/><Relationship Id="rId21" Type="http://schemas.openxmlformats.org/officeDocument/2006/relationships/oleObject" Target="../embeddings/oleObject266.bin"/><Relationship Id="rId7" Type="http://schemas.openxmlformats.org/officeDocument/2006/relationships/oleObject" Target="../embeddings/oleObject259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264.bin"/><Relationship Id="rId25" Type="http://schemas.openxmlformats.org/officeDocument/2006/relationships/oleObject" Target="../embeddings/oleObject26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0.wmf"/><Relationship Id="rId20" Type="http://schemas.openxmlformats.org/officeDocument/2006/relationships/image" Target="../media/image135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61.wmf"/><Relationship Id="rId11" Type="http://schemas.openxmlformats.org/officeDocument/2006/relationships/oleObject" Target="../embeddings/oleObject261.bin"/><Relationship Id="rId24" Type="http://schemas.openxmlformats.org/officeDocument/2006/relationships/image" Target="../media/image158.wmf"/><Relationship Id="rId5" Type="http://schemas.openxmlformats.org/officeDocument/2006/relationships/oleObject" Target="../embeddings/oleObject258.bin"/><Relationship Id="rId15" Type="http://schemas.openxmlformats.org/officeDocument/2006/relationships/oleObject" Target="../embeddings/oleObject263.bin"/><Relationship Id="rId23" Type="http://schemas.openxmlformats.org/officeDocument/2006/relationships/oleObject" Target="../embeddings/oleObject267.bin"/><Relationship Id="rId10" Type="http://schemas.openxmlformats.org/officeDocument/2006/relationships/image" Target="../media/image163.wmf"/><Relationship Id="rId19" Type="http://schemas.openxmlformats.org/officeDocument/2006/relationships/oleObject" Target="../embeddings/oleObject265.bin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260.bin"/><Relationship Id="rId14" Type="http://schemas.openxmlformats.org/officeDocument/2006/relationships/image" Target="../media/image136.wmf"/><Relationship Id="rId22" Type="http://schemas.openxmlformats.org/officeDocument/2006/relationships/image" Target="../media/image15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oleObject" Target="../embeddings/oleObject274.bin"/><Relationship Id="rId18" Type="http://schemas.openxmlformats.org/officeDocument/2006/relationships/image" Target="../media/image170.wmf"/><Relationship Id="rId26" Type="http://schemas.openxmlformats.org/officeDocument/2006/relationships/image" Target="../media/image174.wmf"/><Relationship Id="rId3" Type="http://schemas.openxmlformats.org/officeDocument/2006/relationships/oleObject" Target="../embeddings/oleObject269.bin"/><Relationship Id="rId21" Type="http://schemas.openxmlformats.org/officeDocument/2006/relationships/oleObject" Target="../embeddings/oleObject278.bin"/><Relationship Id="rId7" Type="http://schemas.openxmlformats.org/officeDocument/2006/relationships/oleObject" Target="../embeddings/oleObject271.bin"/><Relationship Id="rId12" Type="http://schemas.openxmlformats.org/officeDocument/2006/relationships/image" Target="../media/image167.wmf"/><Relationship Id="rId17" Type="http://schemas.openxmlformats.org/officeDocument/2006/relationships/oleObject" Target="../embeddings/oleObject276.bin"/><Relationship Id="rId25" Type="http://schemas.openxmlformats.org/officeDocument/2006/relationships/oleObject" Target="../embeddings/oleObject2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9.wmf"/><Relationship Id="rId20" Type="http://schemas.openxmlformats.org/officeDocument/2006/relationships/image" Target="../media/image171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0.wmf"/><Relationship Id="rId11" Type="http://schemas.openxmlformats.org/officeDocument/2006/relationships/oleObject" Target="../embeddings/oleObject273.bin"/><Relationship Id="rId24" Type="http://schemas.openxmlformats.org/officeDocument/2006/relationships/image" Target="../media/image173.wmf"/><Relationship Id="rId5" Type="http://schemas.openxmlformats.org/officeDocument/2006/relationships/oleObject" Target="../embeddings/oleObject270.bin"/><Relationship Id="rId15" Type="http://schemas.openxmlformats.org/officeDocument/2006/relationships/oleObject" Target="../embeddings/oleObject275.bin"/><Relationship Id="rId23" Type="http://schemas.openxmlformats.org/officeDocument/2006/relationships/oleObject" Target="../embeddings/oleObject279.bin"/><Relationship Id="rId28" Type="http://schemas.openxmlformats.org/officeDocument/2006/relationships/image" Target="../media/image175.wmf"/><Relationship Id="rId10" Type="http://schemas.openxmlformats.org/officeDocument/2006/relationships/image" Target="../media/image166.wmf"/><Relationship Id="rId19" Type="http://schemas.openxmlformats.org/officeDocument/2006/relationships/oleObject" Target="../embeddings/oleObject277.bin"/><Relationship Id="rId4" Type="http://schemas.openxmlformats.org/officeDocument/2006/relationships/image" Target="../media/image76.wmf"/><Relationship Id="rId9" Type="http://schemas.openxmlformats.org/officeDocument/2006/relationships/oleObject" Target="../embeddings/oleObject272.bin"/><Relationship Id="rId14" Type="http://schemas.openxmlformats.org/officeDocument/2006/relationships/image" Target="../media/image168.wmf"/><Relationship Id="rId22" Type="http://schemas.openxmlformats.org/officeDocument/2006/relationships/image" Target="../media/image172.wmf"/><Relationship Id="rId27" Type="http://schemas.openxmlformats.org/officeDocument/2006/relationships/oleObject" Target="../embeddings/oleObject28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24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13" Type="http://schemas.openxmlformats.org/officeDocument/2006/relationships/oleObject" Target="../embeddings/oleObject287.bin"/><Relationship Id="rId18" Type="http://schemas.openxmlformats.org/officeDocument/2006/relationships/image" Target="../media/image174.wmf"/><Relationship Id="rId3" Type="http://schemas.openxmlformats.org/officeDocument/2006/relationships/oleObject" Target="../embeddings/oleObject282.bin"/><Relationship Id="rId21" Type="http://schemas.openxmlformats.org/officeDocument/2006/relationships/oleObject" Target="../embeddings/oleObject291.bin"/><Relationship Id="rId7" Type="http://schemas.openxmlformats.org/officeDocument/2006/relationships/oleObject" Target="../embeddings/oleObject284.bin"/><Relationship Id="rId12" Type="http://schemas.openxmlformats.org/officeDocument/2006/relationships/image" Target="../media/image171.wmf"/><Relationship Id="rId17" Type="http://schemas.openxmlformats.org/officeDocument/2006/relationships/oleObject" Target="../embeddings/oleObject28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3.wmf"/><Relationship Id="rId20" Type="http://schemas.openxmlformats.org/officeDocument/2006/relationships/image" Target="../media/image162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68.wmf"/><Relationship Id="rId11" Type="http://schemas.openxmlformats.org/officeDocument/2006/relationships/oleObject" Target="../embeddings/oleObject286.bin"/><Relationship Id="rId24" Type="http://schemas.openxmlformats.org/officeDocument/2006/relationships/image" Target="../media/image175.wmf"/><Relationship Id="rId5" Type="http://schemas.openxmlformats.org/officeDocument/2006/relationships/oleObject" Target="../embeddings/oleObject283.bin"/><Relationship Id="rId15" Type="http://schemas.openxmlformats.org/officeDocument/2006/relationships/oleObject" Target="../embeddings/oleObject288.bin"/><Relationship Id="rId23" Type="http://schemas.openxmlformats.org/officeDocument/2006/relationships/oleObject" Target="../embeddings/oleObject292.bin"/><Relationship Id="rId10" Type="http://schemas.openxmlformats.org/officeDocument/2006/relationships/image" Target="../media/image176.wmf"/><Relationship Id="rId19" Type="http://schemas.openxmlformats.org/officeDocument/2006/relationships/oleObject" Target="../embeddings/oleObject290.bin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285.bin"/><Relationship Id="rId14" Type="http://schemas.openxmlformats.org/officeDocument/2006/relationships/image" Target="../media/image172.wmf"/><Relationship Id="rId22" Type="http://schemas.openxmlformats.org/officeDocument/2006/relationships/image" Target="../media/image16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5.bin"/><Relationship Id="rId13" Type="http://schemas.openxmlformats.org/officeDocument/2006/relationships/image" Target="../media/image181.wmf"/><Relationship Id="rId3" Type="http://schemas.openxmlformats.org/officeDocument/2006/relationships/image" Target="../media/image184.png"/><Relationship Id="rId7" Type="http://schemas.openxmlformats.org/officeDocument/2006/relationships/image" Target="../media/image178.wmf"/><Relationship Id="rId12" Type="http://schemas.openxmlformats.org/officeDocument/2006/relationships/oleObject" Target="../embeddings/oleObject297.bin"/><Relationship Id="rId17" Type="http://schemas.openxmlformats.org/officeDocument/2006/relationships/image" Target="../media/image18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9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94.bin"/><Relationship Id="rId11" Type="http://schemas.openxmlformats.org/officeDocument/2006/relationships/image" Target="../media/image180.wmf"/><Relationship Id="rId5" Type="http://schemas.openxmlformats.org/officeDocument/2006/relationships/image" Target="../media/image177.wmf"/><Relationship Id="rId15" Type="http://schemas.openxmlformats.org/officeDocument/2006/relationships/image" Target="../media/image182.wmf"/><Relationship Id="rId10" Type="http://schemas.openxmlformats.org/officeDocument/2006/relationships/oleObject" Target="../embeddings/oleObject296.bin"/><Relationship Id="rId4" Type="http://schemas.openxmlformats.org/officeDocument/2006/relationships/oleObject" Target="../embeddings/oleObject293.bin"/><Relationship Id="rId9" Type="http://schemas.openxmlformats.org/officeDocument/2006/relationships/image" Target="../media/image179.wmf"/><Relationship Id="rId14" Type="http://schemas.openxmlformats.org/officeDocument/2006/relationships/oleObject" Target="../embeddings/oleObject298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13" Type="http://schemas.openxmlformats.org/officeDocument/2006/relationships/oleObject" Target="../embeddings/oleObject305.bin"/><Relationship Id="rId18" Type="http://schemas.openxmlformats.org/officeDocument/2006/relationships/image" Target="../media/image189.wmf"/><Relationship Id="rId3" Type="http://schemas.openxmlformats.org/officeDocument/2006/relationships/oleObject" Target="../embeddings/oleObject300.bin"/><Relationship Id="rId7" Type="http://schemas.openxmlformats.org/officeDocument/2006/relationships/oleObject" Target="../embeddings/oleObject302.bin"/><Relationship Id="rId12" Type="http://schemas.openxmlformats.org/officeDocument/2006/relationships/image" Target="../media/image136.wmf"/><Relationship Id="rId17" Type="http://schemas.openxmlformats.org/officeDocument/2006/relationships/oleObject" Target="../embeddings/oleObject30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8.wmf"/><Relationship Id="rId20" Type="http://schemas.openxmlformats.org/officeDocument/2006/relationships/image" Target="../media/image190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86.wmf"/><Relationship Id="rId11" Type="http://schemas.openxmlformats.org/officeDocument/2006/relationships/oleObject" Target="../embeddings/oleObject304.bin"/><Relationship Id="rId5" Type="http://schemas.openxmlformats.org/officeDocument/2006/relationships/oleObject" Target="../embeddings/oleObject301.bin"/><Relationship Id="rId15" Type="http://schemas.openxmlformats.org/officeDocument/2006/relationships/oleObject" Target="../embeddings/oleObject306.bin"/><Relationship Id="rId10" Type="http://schemas.openxmlformats.org/officeDocument/2006/relationships/image" Target="../media/image163.wmf"/><Relationship Id="rId19" Type="http://schemas.openxmlformats.org/officeDocument/2006/relationships/oleObject" Target="../embeddings/oleObject308.bin"/><Relationship Id="rId4" Type="http://schemas.openxmlformats.org/officeDocument/2006/relationships/image" Target="../media/image185.wmf"/><Relationship Id="rId9" Type="http://schemas.openxmlformats.org/officeDocument/2006/relationships/oleObject" Target="../embeddings/oleObject303.bin"/><Relationship Id="rId14" Type="http://schemas.openxmlformats.org/officeDocument/2006/relationships/image" Target="../media/image18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1.bin"/><Relationship Id="rId13" Type="http://schemas.openxmlformats.org/officeDocument/2006/relationships/image" Target="../media/image195.wmf"/><Relationship Id="rId18" Type="http://schemas.openxmlformats.org/officeDocument/2006/relationships/oleObject" Target="../embeddings/oleObject316.bin"/><Relationship Id="rId3" Type="http://schemas.openxmlformats.org/officeDocument/2006/relationships/oleObject" Target="../embeddings/oleObject309.bin"/><Relationship Id="rId21" Type="http://schemas.openxmlformats.org/officeDocument/2006/relationships/image" Target="../media/image198.wmf"/><Relationship Id="rId7" Type="http://schemas.openxmlformats.org/officeDocument/2006/relationships/image" Target="../media/image184.png"/><Relationship Id="rId12" Type="http://schemas.openxmlformats.org/officeDocument/2006/relationships/oleObject" Target="../embeddings/oleObject313.bin"/><Relationship Id="rId17" Type="http://schemas.openxmlformats.org/officeDocument/2006/relationships/image" Target="../media/image17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5.bin"/><Relationship Id="rId20" Type="http://schemas.openxmlformats.org/officeDocument/2006/relationships/oleObject" Target="../embeddings/oleObject317.bin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92.wmf"/><Relationship Id="rId11" Type="http://schemas.openxmlformats.org/officeDocument/2006/relationships/image" Target="../media/image194.wmf"/><Relationship Id="rId5" Type="http://schemas.openxmlformats.org/officeDocument/2006/relationships/oleObject" Target="../embeddings/oleObject310.bin"/><Relationship Id="rId15" Type="http://schemas.openxmlformats.org/officeDocument/2006/relationships/image" Target="../media/image196.wmf"/><Relationship Id="rId10" Type="http://schemas.openxmlformats.org/officeDocument/2006/relationships/oleObject" Target="../embeddings/oleObject312.bin"/><Relationship Id="rId19" Type="http://schemas.openxmlformats.org/officeDocument/2006/relationships/image" Target="../media/image197.wmf"/><Relationship Id="rId4" Type="http://schemas.openxmlformats.org/officeDocument/2006/relationships/image" Target="../media/image191.wmf"/><Relationship Id="rId9" Type="http://schemas.openxmlformats.org/officeDocument/2006/relationships/image" Target="../media/image193.wmf"/><Relationship Id="rId14" Type="http://schemas.openxmlformats.org/officeDocument/2006/relationships/oleObject" Target="../embeddings/oleObject31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oleObject" Target="../embeddings/oleObject323.bin"/><Relationship Id="rId18" Type="http://schemas.openxmlformats.org/officeDocument/2006/relationships/image" Target="../media/image158.wmf"/><Relationship Id="rId26" Type="http://schemas.openxmlformats.org/officeDocument/2006/relationships/image" Target="../media/image204.wmf"/><Relationship Id="rId3" Type="http://schemas.openxmlformats.org/officeDocument/2006/relationships/oleObject" Target="../embeddings/oleObject318.bin"/><Relationship Id="rId21" Type="http://schemas.openxmlformats.org/officeDocument/2006/relationships/oleObject" Target="../embeddings/oleObject327.bin"/><Relationship Id="rId7" Type="http://schemas.openxmlformats.org/officeDocument/2006/relationships/oleObject" Target="../embeddings/oleObject320.bin"/><Relationship Id="rId12" Type="http://schemas.openxmlformats.org/officeDocument/2006/relationships/image" Target="../media/image140.wmf"/><Relationship Id="rId17" Type="http://schemas.openxmlformats.org/officeDocument/2006/relationships/oleObject" Target="../embeddings/oleObject325.bin"/><Relationship Id="rId25" Type="http://schemas.openxmlformats.org/officeDocument/2006/relationships/oleObject" Target="../embeddings/oleObject3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7.wmf"/><Relationship Id="rId20" Type="http://schemas.openxmlformats.org/officeDocument/2006/relationships/image" Target="../media/image201.wmf"/><Relationship Id="rId29" Type="http://schemas.openxmlformats.org/officeDocument/2006/relationships/oleObject" Target="../embeddings/oleObject331.bin"/><Relationship Id="rId1" Type="http://schemas.openxmlformats.org/officeDocument/2006/relationships/vmlDrawing" Target="../drawings/vmlDrawing41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322.bin"/><Relationship Id="rId24" Type="http://schemas.openxmlformats.org/officeDocument/2006/relationships/image" Target="../media/image203.wmf"/><Relationship Id="rId5" Type="http://schemas.openxmlformats.org/officeDocument/2006/relationships/oleObject" Target="../embeddings/oleObject319.bin"/><Relationship Id="rId15" Type="http://schemas.openxmlformats.org/officeDocument/2006/relationships/oleObject" Target="../embeddings/oleObject324.bin"/><Relationship Id="rId23" Type="http://schemas.openxmlformats.org/officeDocument/2006/relationships/oleObject" Target="../embeddings/oleObject328.bin"/><Relationship Id="rId28" Type="http://schemas.openxmlformats.org/officeDocument/2006/relationships/image" Target="../media/image205.wmf"/><Relationship Id="rId10" Type="http://schemas.openxmlformats.org/officeDocument/2006/relationships/image" Target="../media/image136.wmf"/><Relationship Id="rId19" Type="http://schemas.openxmlformats.org/officeDocument/2006/relationships/oleObject" Target="../embeddings/oleObject326.bin"/><Relationship Id="rId4" Type="http://schemas.openxmlformats.org/officeDocument/2006/relationships/image" Target="../media/image199.wmf"/><Relationship Id="rId9" Type="http://schemas.openxmlformats.org/officeDocument/2006/relationships/oleObject" Target="../embeddings/oleObject321.bin"/><Relationship Id="rId14" Type="http://schemas.openxmlformats.org/officeDocument/2006/relationships/image" Target="../media/image200.wmf"/><Relationship Id="rId22" Type="http://schemas.openxmlformats.org/officeDocument/2006/relationships/image" Target="../media/image202.wmf"/><Relationship Id="rId27" Type="http://schemas.openxmlformats.org/officeDocument/2006/relationships/oleObject" Target="../embeddings/oleObject330.bin"/><Relationship Id="rId30" Type="http://schemas.openxmlformats.org/officeDocument/2006/relationships/image" Target="../media/image206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13" Type="http://schemas.openxmlformats.org/officeDocument/2006/relationships/image" Target="../media/image193.wmf"/><Relationship Id="rId18" Type="http://schemas.openxmlformats.org/officeDocument/2006/relationships/oleObject" Target="../embeddings/oleObject339.bin"/><Relationship Id="rId3" Type="http://schemas.openxmlformats.org/officeDocument/2006/relationships/oleObject" Target="../embeddings/oleObject332.bin"/><Relationship Id="rId21" Type="http://schemas.openxmlformats.org/officeDocument/2006/relationships/image" Target="../media/image209.wmf"/><Relationship Id="rId7" Type="http://schemas.openxmlformats.org/officeDocument/2006/relationships/oleObject" Target="../embeddings/oleObject334.bin"/><Relationship Id="rId12" Type="http://schemas.openxmlformats.org/officeDocument/2006/relationships/oleObject" Target="../embeddings/oleObject336.bin"/><Relationship Id="rId17" Type="http://schemas.openxmlformats.org/officeDocument/2006/relationships/image" Target="../media/image17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8.bin"/><Relationship Id="rId20" Type="http://schemas.openxmlformats.org/officeDocument/2006/relationships/oleObject" Target="../embeddings/oleObject340.bin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08.wmf"/><Relationship Id="rId11" Type="http://schemas.openxmlformats.org/officeDocument/2006/relationships/image" Target="../media/image184.png"/><Relationship Id="rId5" Type="http://schemas.openxmlformats.org/officeDocument/2006/relationships/oleObject" Target="../embeddings/oleObject333.bin"/><Relationship Id="rId15" Type="http://schemas.openxmlformats.org/officeDocument/2006/relationships/image" Target="../media/image195.wmf"/><Relationship Id="rId23" Type="http://schemas.openxmlformats.org/officeDocument/2006/relationships/image" Target="../media/image198.wmf"/><Relationship Id="rId10" Type="http://schemas.openxmlformats.org/officeDocument/2006/relationships/image" Target="../media/image192.wmf"/><Relationship Id="rId19" Type="http://schemas.openxmlformats.org/officeDocument/2006/relationships/image" Target="../media/image197.wmf"/><Relationship Id="rId4" Type="http://schemas.openxmlformats.org/officeDocument/2006/relationships/image" Target="../media/image207.wmf"/><Relationship Id="rId9" Type="http://schemas.openxmlformats.org/officeDocument/2006/relationships/oleObject" Target="../embeddings/oleObject335.bin"/><Relationship Id="rId14" Type="http://schemas.openxmlformats.org/officeDocument/2006/relationships/oleObject" Target="../embeddings/oleObject337.bin"/><Relationship Id="rId22" Type="http://schemas.openxmlformats.org/officeDocument/2006/relationships/oleObject" Target="../embeddings/oleObject34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13" Type="http://schemas.openxmlformats.org/officeDocument/2006/relationships/image" Target="../media/image193.wmf"/><Relationship Id="rId18" Type="http://schemas.openxmlformats.org/officeDocument/2006/relationships/oleObject" Target="../embeddings/oleObject339.bin"/><Relationship Id="rId3" Type="http://schemas.openxmlformats.org/officeDocument/2006/relationships/oleObject" Target="../embeddings/oleObject342.bin"/><Relationship Id="rId21" Type="http://schemas.openxmlformats.org/officeDocument/2006/relationships/image" Target="../media/image211.wmf"/><Relationship Id="rId7" Type="http://schemas.openxmlformats.org/officeDocument/2006/relationships/oleObject" Target="../embeddings/oleObject334.bin"/><Relationship Id="rId12" Type="http://schemas.openxmlformats.org/officeDocument/2006/relationships/oleObject" Target="../embeddings/oleObject336.bin"/><Relationship Id="rId17" Type="http://schemas.openxmlformats.org/officeDocument/2006/relationships/image" Target="../media/image17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8.bin"/><Relationship Id="rId20" Type="http://schemas.openxmlformats.org/officeDocument/2006/relationships/oleObject" Target="../embeddings/oleObject343.bin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08.wmf"/><Relationship Id="rId11" Type="http://schemas.openxmlformats.org/officeDocument/2006/relationships/image" Target="../media/image184.png"/><Relationship Id="rId5" Type="http://schemas.openxmlformats.org/officeDocument/2006/relationships/oleObject" Target="../embeddings/oleObject333.bin"/><Relationship Id="rId15" Type="http://schemas.openxmlformats.org/officeDocument/2006/relationships/image" Target="../media/image195.wmf"/><Relationship Id="rId23" Type="http://schemas.openxmlformats.org/officeDocument/2006/relationships/image" Target="../media/image212.wmf"/><Relationship Id="rId10" Type="http://schemas.openxmlformats.org/officeDocument/2006/relationships/image" Target="../media/image192.wmf"/><Relationship Id="rId19" Type="http://schemas.openxmlformats.org/officeDocument/2006/relationships/image" Target="../media/image197.wmf"/><Relationship Id="rId4" Type="http://schemas.openxmlformats.org/officeDocument/2006/relationships/image" Target="../media/image210.wmf"/><Relationship Id="rId9" Type="http://schemas.openxmlformats.org/officeDocument/2006/relationships/oleObject" Target="../embeddings/oleObject335.bin"/><Relationship Id="rId14" Type="http://schemas.openxmlformats.org/officeDocument/2006/relationships/oleObject" Target="../embeddings/oleObject337.bin"/><Relationship Id="rId22" Type="http://schemas.openxmlformats.org/officeDocument/2006/relationships/oleObject" Target="../embeddings/oleObject34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3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08969" y="2127250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Prof. David R. Jackson</a:t>
            </a:r>
          </a:p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Dept. of ECE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632431" y="3324225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Notes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ECE 5317-6351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Microwave Engineering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886200" y="1657350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latin typeface="Arial" pitchFamily="34" charset="0"/>
                <a:cs typeface="Arial" pitchFamily="34" charset="0"/>
              </a:rPr>
              <a:t>Fall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2019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800351" y="3810000"/>
            <a:ext cx="6191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Waveguiding Structures Part 7: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Transverse Equivalent Network (TEN)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622" y="3277446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6463" y="5714688"/>
            <a:ext cx="1506537" cy="8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189" y="5856325"/>
            <a:ext cx="2106612" cy="5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896100" y="142101"/>
            <a:ext cx="207645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/>
              <a:t>Adapted from notes by Prof. Jeffery T. Williams</a:t>
            </a:r>
            <a:endParaRPr lang="en-US" sz="14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749" y="1019991"/>
            <a:ext cx="3473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Assume we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choose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to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012" name="Object 68"/>
          <p:cNvGraphicFramePr>
            <a:graphicFrameLocks noChangeAspect="1"/>
          </p:cNvGraphicFramePr>
          <p:nvPr/>
        </p:nvGraphicFramePr>
        <p:xfrm>
          <a:off x="2181679" y="3194050"/>
          <a:ext cx="48593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Equation" r:id="rId3" imgW="4152600" imgH="711000" progId="Equation.DSMT4">
                  <p:embed/>
                </p:oleObj>
              </mc:Choice>
              <mc:Fallback>
                <p:oleObj name="Equation" r:id="rId3" imgW="415260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679" y="3194050"/>
                        <a:ext cx="4859338" cy="7540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897806" y="1583541"/>
          <a:ext cx="2777945" cy="48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Equation" r:id="rId5" imgW="2311200" imgH="444240" progId="Equation.DSMT4">
                  <p:embed/>
                </p:oleObj>
              </mc:Choice>
              <mc:Fallback>
                <p:oleObj name="Equation" r:id="rId5" imgW="231120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806" y="1583541"/>
                        <a:ext cx="2777945" cy="48276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7754" y="2598393"/>
            <a:ext cx="4560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Then we have the following constraint: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1195" y="0"/>
            <a:ext cx="848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Waveguide Transmission Line Model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425" y="4780808"/>
            <a:ext cx="71224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It is not necessary to make this assumption of equal powers,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but it is a useful choice that can be made (we will adopt this choice).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1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328" y="920926"/>
            <a:ext cx="3480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Summary of Constants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(assuming equal powers)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012" name="Object 68"/>
          <p:cNvGraphicFramePr>
            <a:graphicFrameLocks noChangeAspect="1"/>
          </p:cNvGraphicFramePr>
          <p:nvPr/>
        </p:nvGraphicFramePr>
        <p:xfrm>
          <a:off x="1989138" y="3203121"/>
          <a:ext cx="49180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Equation" r:id="rId3" imgW="4203360" imgH="711000" progId="Equation.DSMT4">
                  <p:embed/>
                </p:oleObj>
              </mc:Choice>
              <mc:Fallback>
                <p:oleObj name="Equation" r:id="rId3" imgW="420336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3203121"/>
                        <a:ext cx="4918075" cy="7556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4002443" y="2110329"/>
          <a:ext cx="1168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Equation" r:id="rId5" imgW="990360" imgH="799920" progId="Equation.DSMT4">
                  <p:embed/>
                </p:oleObj>
              </mc:Choice>
              <mc:Fallback>
                <p:oleObj name="Equation" r:id="rId5" imgW="990360" imgH="799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443" y="2110329"/>
                        <a:ext cx="1168400" cy="8001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490" y="5411610"/>
            <a:ext cx="3259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most common choice: 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5014996" y="5433405"/>
          <a:ext cx="11382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Equation" r:id="rId7" imgW="965160" imgH="380880" progId="Equation.DSMT4">
                  <p:embed/>
                </p:oleObj>
              </mc:Choice>
              <mc:Fallback>
                <p:oleObj name="Equation" r:id="rId7" imgW="96516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96" y="5433405"/>
                        <a:ext cx="1138238" cy="381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85056" y="4606606"/>
            <a:ext cx="5549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Once we pick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the constants are determined.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1195" y="0"/>
            <a:ext cx="848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Waveguide Transmission Line Model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1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4914" y="1077686"/>
            <a:ext cx="8120743" cy="5606143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13417" y="592137"/>
            <a:ext cx="299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453354"/>
              </p:ext>
            </p:extLst>
          </p:nvPr>
        </p:nvGraphicFramePr>
        <p:xfrm>
          <a:off x="1358219" y="1244600"/>
          <a:ext cx="612616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5" name="Equation" r:id="rId3" imgW="5206680" imgH="1028520" progId="Equation.DSMT4">
                  <p:embed/>
                </p:oleObj>
              </mc:Choice>
              <mc:Fallback>
                <p:oleObj name="Equation" r:id="rId3" imgW="5206680" imgH="102852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219" y="1244600"/>
                        <a:ext cx="612616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802100"/>
              </p:ext>
            </p:extLst>
          </p:nvPr>
        </p:nvGraphicFramePr>
        <p:xfrm>
          <a:off x="1348015" y="2263775"/>
          <a:ext cx="624522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6" name="Equation" r:id="rId5" imgW="5626080" imgH="1269720" progId="Equation.DSMT4">
                  <p:embed/>
                </p:oleObj>
              </mc:Choice>
              <mc:Fallback>
                <p:oleObj name="Equation" r:id="rId5" imgW="5626080" imgH="126972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015" y="2263775"/>
                        <a:ext cx="6245225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1195" y="0"/>
            <a:ext cx="848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Waveguide Transmission Line Model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1346881" y="4864833"/>
          <a:ext cx="4379005" cy="67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7" name="Equation" r:id="rId7" imgW="4203360" imgH="711000" progId="Equation.DSMT4">
                  <p:embed/>
                </p:oleObj>
              </mc:Choice>
              <mc:Fallback>
                <p:oleObj name="Equation" r:id="rId7" imgW="420336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881" y="4864833"/>
                        <a:ext cx="4379005" cy="672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1302430" y="3820885"/>
          <a:ext cx="1085937" cy="74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8" name="Equation" r:id="rId9" imgW="990360" imgH="799920" progId="Equation.DSMT4">
                  <p:embed/>
                </p:oleObj>
              </mc:Choice>
              <mc:Fallback>
                <p:oleObj name="Equation" r:id="rId9" imgW="990360" imgH="799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430" y="3820885"/>
                        <a:ext cx="1085937" cy="743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2926897" y="4002379"/>
          <a:ext cx="3658960" cy="381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9" name="Equation" r:id="rId11" imgW="3898800" imgH="406080" progId="Equation.DSMT4">
                  <p:embed/>
                </p:oleObj>
              </mc:Choice>
              <mc:Fallback>
                <p:oleObj name="Equation" r:id="rId11" imgW="389880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897" y="4002379"/>
                        <a:ext cx="3658960" cy="381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1657576" y="5801856"/>
          <a:ext cx="2413681" cy="75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0" name="Equation" r:id="rId13" imgW="1295280" imgH="431640" progId="Equation.DSMT4">
                  <p:embed/>
                </p:oleObj>
              </mc:Choice>
              <mc:Fallback>
                <p:oleObj name="Equation" r:id="rId13" imgW="129528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576" y="5801856"/>
                        <a:ext cx="2413681" cy="75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2" name="Object 83"/>
          <p:cNvGraphicFramePr>
            <a:graphicFrameLocks noChangeAspect="1"/>
          </p:cNvGraphicFramePr>
          <p:nvPr/>
        </p:nvGraphicFramePr>
        <p:xfrm>
          <a:off x="4714871" y="5969228"/>
          <a:ext cx="17367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1" name="Equation" r:id="rId15" imgW="2184120" imgH="380880" progId="Equation.DSMT4">
                  <p:embed/>
                </p:oleObj>
              </mc:Choice>
              <mc:Fallback>
                <p:oleObj name="Equation" r:id="rId15" imgW="2184120" imgH="38088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1" y="5969228"/>
                        <a:ext cx="17367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3" name="Object 9"/>
          <p:cNvGraphicFramePr>
            <a:graphicFrameLocks noChangeAspect="1"/>
          </p:cNvGraphicFramePr>
          <p:nvPr/>
        </p:nvGraphicFramePr>
        <p:xfrm>
          <a:off x="7335837" y="4910363"/>
          <a:ext cx="10509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2" name="Equation" r:id="rId17" imgW="634680" imgH="431640" progId="Equation.DSMT4">
                  <p:embed/>
                </p:oleObj>
              </mc:Choice>
              <mc:Fallback>
                <p:oleObj name="Equation" r:id="rId17" imgW="63468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837" y="4910363"/>
                        <a:ext cx="105092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4" name="Object 10"/>
          <p:cNvGraphicFramePr>
            <a:graphicFrameLocks noChangeAspect="1"/>
          </p:cNvGraphicFramePr>
          <p:nvPr/>
        </p:nvGraphicFramePr>
        <p:xfrm>
          <a:off x="7333342" y="5694135"/>
          <a:ext cx="11461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3" name="Equation" r:id="rId19" imgW="698400" imgH="431640" progId="Equation.DSMT4">
                  <p:embed/>
                </p:oleObj>
              </mc:Choice>
              <mc:Fallback>
                <p:oleObj name="Equation" r:id="rId19" imgW="69840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3342" y="5694135"/>
                        <a:ext cx="114617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66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9308" y="81888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2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 of Rectangular Waveguide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0783" y="1801511"/>
            <a:ext cx="3176827" cy="86177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Choose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TE</a:t>
            </a:r>
          </a:p>
          <a:p>
            <a:pPr>
              <a:buFont typeface="Wingdings" pitchFamily="2" charset="2"/>
              <a:buChar char="§"/>
            </a:pP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Assume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power equality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11629" y="1121229"/>
            <a:ext cx="3841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make the following choices: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9878" name="Object 57"/>
          <p:cNvGraphicFramePr>
            <a:graphicFrameLocks noChangeAspect="1"/>
          </p:cNvGraphicFramePr>
          <p:nvPr/>
        </p:nvGraphicFramePr>
        <p:xfrm>
          <a:off x="5955165" y="3665991"/>
          <a:ext cx="1392692" cy="740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9" name="Equation" r:id="rId3" imgW="711000" imgH="431640" progId="Equation.DSMT4">
                  <p:embed/>
                </p:oleObj>
              </mc:Choice>
              <mc:Fallback>
                <p:oleObj name="Equation" r:id="rId3" imgW="711000" imgH="43164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165" y="3665991"/>
                        <a:ext cx="1392692" cy="74018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9" name="Object 57"/>
          <p:cNvGraphicFramePr>
            <a:graphicFrameLocks noChangeAspect="1"/>
          </p:cNvGraphicFramePr>
          <p:nvPr/>
        </p:nvGraphicFramePr>
        <p:xfrm>
          <a:off x="5775779" y="4799919"/>
          <a:ext cx="16827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0" name="Equation" r:id="rId5" imgW="1104840" imgH="507960" progId="Equation.DSMT4">
                  <p:embed/>
                </p:oleObj>
              </mc:Choice>
              <mc:Fallback>
                <p:oleObj name="Equation" r:id="rId5" imgW="1104840" imgH="507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779" y="4799919"/>
                        <a:ext cx="168275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1" name="Object 57"/>
          <p:cNvGraphicFramePr>
            <a:graphicFrameLocks noChangeAspect="1"/>
          </p:cNvGraphicFramePr>
          <p:nvPr/>
        </p:nvGraphicFramePr>
        <p:xfrm>
          <a:off x="6053138" y="5865585"/>
          <a:ext cx="11033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1" name="Equation" r:id="rId7" imgW="723600" imgH="266400" progId="Equation.DSMT4">
                  <p:embed/>
                </p:oleObj>
              </mc:Choice>
              <mc:Fallback>
                <p:oleObj name="Equation" r:id="rId7" imgW="723600" imgH="266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38" y="5865585"/>
                        <a:ext cx="11033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2" name="Object 10"/>
          <p:cNvGraphicFramePr>
            <a:graphicFrameLocks noChangeAspect="1"/>
          </p:cNvGraphicFramePr>
          <p:nvPr/>
        </p:nvGraphicFramePr>
        <p:xfrm>
          <a:off x="596900" y="3730625"/>
          <a:ext cx="11223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2" name="Equation" r:id="rId9" imgW="1117440" imgH="799920" progId="Equation.DSMT4">
                  <p:embed/>
                </p:oleObj>
              </mc:Choice>
              <mc:Fallback>
                <p:oleObj name="Equation" r:id="rId9" imgW="1117440" imgH="7999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730625"/>
                        <a:ext cx="112236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3" name="Object 4"/>
          <p:cNvGraphicFramePr>
            <a:graphicFrameLocks noChangeAspect="1"/>
          </p:cNvGraphicFramePr>
          <p:nvPr/>
        </p:nvGraphicFramePr>
        <p:xfrm>
          <a:off x="541338" y="4756341"/>
          <a:ext cx="4302805" cy="66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3" name="Equation" r:id="rId11" imgW="4203360" imgH="711000" progId="Equation.DSMT4">
                  <p:embed/>
                </p:oleObj>
              </mc:Choice>
              <mc:Fallback>
                <p:oleObj name="Equation" r:id="rId11" imgW="420336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4756341"/>
                        <a:ext cx="4302805" cy="661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5183864" y="1010590"/>
            <a:ext cx="3618398" cy="2471738"/>
            <a:chOff x="1576388" y="1555750"/>
            <a:chExt cx="3618398" cy="2471738"/>
          </a:xfrm>
        </p:grpSpPr>
        <p:grpSp>
          <p:nvGrpSpPr>
            <p:cNvPr id="32" name="Group 45"/>
            <p:cNvGrpSpPr/>
            <p:nvPr/>
          </p:nvGrpSpPr>
          <p:grpSpPr>
            <a:xfrm>
              <a:off x="2354950" y="2018021"/>
              <a:ext cx="2209800" cy="1219200"/>
              <a:chOff x="6752981" y="1178170"/>
              <a:chExt cx="2209800" cy="1219200"/>
            </a:xfrm>
          </p:grpSpPr>
          <p:sp>
            <p:nvSpPr>
              <p:cNvPr id="41" name="Cube 40"/>
              <p:cNvSpPr/>
              <p:nvPr/>
            </p:nvSpPr>
            <p:spPr>
              <a:xfrm>
                <a:off x="6752981" y="1178170"/>
                <a:ext cx="2209800" cy="1219200"/>
              </a:xfrm>
              <a:prstGeom prst="cube">
                <a:avLst>
                  <a:gd name="adj" fmla="val 62870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763238" y="1946031"/>
                <a:ext cx="1434612" cy="447919"/>
              </a:xfrm>
              <a:prstGeom prst="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6753225" y="1950827"/>
                <a:ext cx="438150" cy="4286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/>
            <p:cNvCxnSpPr/>
            <p:nvPr/>
          </p:nvCxnSpPr>
          <p:spPr>
            <a:xfrm rot="5400000">
              <a:off x="1821550" y="3313421"/>
              <a:ext cx="457200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1974744" y="2322027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955150" y="3237221"/>
              <a:ext cx="90392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8"/>
            <p:cNvGraphicFramePr>
              <a:graphicFrameLocks noChangeAspect="1"/>
            </p:cNvGraphicFramePr>
            <p:nvPr/>
          </p:nvGraphicFramePr>
          <p:xfrm>
            <a:off x="4987925" y="3143250"/>
            <a:ext cx="206861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94" name="Equation" r:id="rId13" imgW="152280" imgH="164880" progId="Equation.DSMT4">
                    <p:embed/>
                  </p:oleObj>
                </mc:Choice>
                <mc:Fallback>
                  <p:oleObj name="Equation" r:id="rId13" imgW="152280" imgH="16488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7925" y="3143250"/>
                          <a:ext cx="206861" cy="225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9"/>
            <p:cNvGraphicFramePr>
              <a:graphicFrameLocks noChangeAspect="1"/>
            </p:cNvGraphicFramePr>
            <p:nvPr/>
          </p:nvGraphicFramePr>
          <p:xfrm>
            <a:off x="2246313" y="1555750"/>
            <a:ext cx="223837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95" name="Equation" r:id="rId15" imgW="164880" imgH="203040" progId="Equation.DSMT4">
                    <p:embed/>
                  </p:oleObj>
                </mc:Choice>
                <mc:Fallback>
                  <p:oleObj name="Equation" r:id="rId15" imgW="164880" imgH="20304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6313" y="1555750"/>
                          <a:ext cx="223837" cy="277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0"/>
            <p:cNvGraphicFramePr>
              <a:graphicFrameLocks noChangeAspect="1"/>
            </p:cNvGraphicFramePr>
            <p:nvPr/>
          </p:nvGraphicFramePr>
          <p:xfrm>
            <a:off x="1576388" y="3835400"/>
            <a:ext cx="188912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96" name="Equation" r:id="rId17" imgW="139680" imgH="139680" progId="Equation.DSMT4">
                    <p:embed/>
                  </p:oleObj>
                </mc:Choice>
                <mc:Fallback>
                  <p:oleObj name="Equation" r:id="rId17" imgW="139680" imgH="13968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6388" y="3835400"/>
                          <a:ext cx="188912" cy="192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1"/>
            <p:cNvGraphicFramePr>
              <a:graphicFrameLocks noChangeAspect="1"/>
            </p:cNvGraphicFramePr>
            <p:nvPr/>
          </p:nvGraphicFramePr>
          <p:xfrm>
            <a:off x="2911475" y="3305175"/>
            <a:ext cx="206375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97" name="Equation" r:id="rId19" imgW="152280" imgH="164880" progId="Equation.DSMT4">
                    <p:embed/>
                  </p:oleObj>
                </mc:Choice>
                <mc:Fallback>
                  <p:oleObj name="Equation" r:id="rId19" imgW="152280" imgH="16488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1475" y="3305175"/>
                          <a:ext cx="206375" cy="225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12"/>
            <p:cNvGraphicFramePr>
              <a:graphicFrameLocks noChangeAspect="1"/>
            </p:cNvGraphicFramePr>
            <p:nvPr/>
          </p:nvGraphicFramePr>
          <p:xfrm>
            <a:off x="2062163" y="2851150"/>
            <a:ext cx="188912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98" name="Equation" r:id="rId21" imgW="139680" imgH="215640" progId="Equation.DSMT4">
                    <p:embed/>
                  </p:oleObj>
                </mc:Choice>
                <mc:Fallback>
                  <p:oleObj name="Equation" r:id="rId21" imgW="139680" imgH="21564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2163" y="2851150"/>
                          <a:ext cx="188912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4809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6" name="Object 4"/>
          <p:cNvGraphicFramePr>
            <a:graphicFrameLocks noChangeAspect="1"/>
          </p:cNvGraphicFramePr>
          <p:nvPr/>
        </p:nvGraphicFramePr>
        <p:xfrm>
          <a:off x="892239" y="3552931"/>
          <a:ext cx="3508294" cy="2401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2" name="Equation" r:id="rId3" imgW="1854000" imgH="1396800" progId="Equation.DSMT4">
                  <p:embed/>
                </p:oleObj>
              </mc:Choice>
              <mc:Fallback>
                <p:oleObj name="Equation" r:id="rId3" imgW="1854000" imgH="1396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239" y="3552931"/>
                        <a:ext cx="3508294" cy="2401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2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 (cont.)</a:t>
            </a:r>
          </a:p>
        </p:txBody>
      </p:sp>
      <p:graphicFrame>
        <p:nvGraphicFramePr>
          <p:cNvPr id="58379" name="Object 57"/>
          <p:cNvGraphicFramePr>
            <a:graphicFrameLocks noChangeAspect="1"/>
          </p:cNvGraphicFramePr>
          <p:nvPr/>
        </p:nvGraphicFramePr>
        <p:xfrm>
          <a:off x="5867400" y="3248025"/>
          <a:ext cx="2370138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3" name="Equation" r:id="rId5" imgW="1371600" imgH="1333440" progId="Equation.DSMT4">
                  <p:embed/>
                </p:oleObj>
              </mc:Choice>
              <mc:Fallback>
                <p:oleObj name="Equation" r:id="rId5" imgW="1371600" imgH="133344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248025"/>
                        <a:ext cx="2370138" cy="20208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0" name="Object 4"/>
          <p:cNvGraphicFramePr>
            <a:graphicFrameLocks noChangeAspect="1"/>
          </p:cNvGraphicFramePr>
          <p:nvPr/>
        </p:nvGraphicFramePr>
        <p:xfrm>
          <a:off x="388938" y="1817007"/>
          <a:ext cx="43021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4" name="Equation" r:id="rId7" imgW="4203360" imgH="711000" progId="Equation.DSMT4">
                  <p:embed/>
                </p:oleObj>
              </mc:Choice>
              <mc:Fallback>
                <p:oleObj name="Equation" r:id="rId7" imgW="420336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1817007"/>
                        <a:ext cx="430212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544286" y="3004457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29484" y="951213"/>
            <a:ext cx="3618398" cy="2471738"/>
            <a:chOff x="1576388" y="1555750"/>
            <a:chExt cx="3618398" cy="2471738"/>
          </a:xfrm>
        </p:grpSpPr>
        <p:grpSp>
          <p:nvGrpSpPr>
            <p:cNvPr id="23" name="Group 45"/>
            <p:cNvGrpSpPr/>
            <p:nvPr/>
          </p:nvGrpSpPr>
          <p:grpSpPr>
            <a:xfrm>
              <a:off x="2354950" y="2018021"/>
              <a:ext cx="2209800" cy="1219200"/>
              <a:chOff x="6752981" y="1178170"/>
              <a:chExt cx="2209800" cy="1219200"/>
            </a:xfrm>
          </p:grpSpPr>
          <p:sp>
            <p:nvSpPr>
              <p:cNvPr id="37" name="Cube 36"/>
              <p:cNvSpPr/>
              <p:nvPr/>
            </p:nvSpPr>
            <p:spPr>
              <a:xfrm>
                <a:off x="6752981" y="1178170"/>
                <a:ext cx="2209800" cy="1219200"/>
              </a:xfrm>
              <a:prstGeom prst="cube">
                <a:avLst>
                  <a:gd name="adj" fmla="val 62870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763238" y="1946031"/>
                <a:ext cx="1434612" cy="447919"/>
              </a:xfrm>
              <a:prstGeom prst="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V="1">
                <a:off x="6753225" y="1950827"/>
                <a:ext cx="438150" cy="4286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Arrow Connector 26"/>
            <p:cNvCxnSpPr/>
            <p:nvPr/>
          </p:nvCxnSpPr>
          <p:spPr>
            <a:xfrm rot="5400000">
              <a:off x="1821550" y="3313421"/>
              <a:ext cx="457200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1974744" y="2322027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955150" y="3237221"/>
              <a:ext cx="90392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8"/>
            <p:cNvGraphicFramePr>
              <a:graphicFrameLocks noChangeAspect="1"/>
            </p:cNvGraphicFramePr>
            <p:nvPr/>
          </p:nvGraphicFramePr>
          <p:xfrm>
            <a:off x="4987925" y="3143250"/>
            <a:ext cx="206861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95" name="Equation" r:id="rId9" imgW="152280" imgH="164880" progId="Equation.DSMT4">
                    <p:embed/>
                  </p:oleObj>
                </mc:Choice>
                <mc:Fallback>
                  <p:oleObj name="Equation" r:id="rId9" imgW="152280" imgH="16488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7925" y="3143250"/>
                          <a:ext cx="206861" cy="225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9"/>
            <p:cNvGraphicFramePr>
              <a:graphicFrameLocks noChangeAspect="1"/>
            </p:cNvGraphicFramePr>
            <p:nvPr/>
          </p:nvGraphicFramePr>
          <p:xfrm>
            <a:off x="2246313" y="1555750"/>
            <a:ext cx="223837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96" name="Equation" r:id="rId11" imgW="164880" imgH="203040" progId="Equation.DSMT4">
                    <p:embed/>
                  </p:oleObj>
                </mc:Choice>
                <mc:Fallback>
                  <p:oleObj name="Equation" r:id="rId11" imgW="164880" imgH="20304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6313" y="1555750"/>
                          <a:ext cx="223837" cy="277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0"/>
            <p:cNvGraphicFramePr>
              <a:graphicFrameLocks noChangeAspect="1"/>
            </p:cNvGraphicFramePr>
            <p:nvPr/>
          </p:nvGraphicFramePr>
          <p:xfrm>
            <a:off x="1576388" y="3835400"/>
            <a:ext cx="188912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97" name="Equation" r:id="rId13" imgW="139680" imgH="139680" progId="Equation.DSMT4">
                    <p:embed/>
                  </p:oleObj>
                </mc:Choice>
                <mc:Fallback>
                  <p:oleObj name="Equation" r:id="rId13" imgW="139680" imgH="13968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6388" y="3835400"/>
                          <a:ext cx="188912" cy="192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1"/>
            <p:cNvGraphicFramePr>
              <a:graphicFrameLocks noChangeAspect="1"/>
            </p:cNvGraphicFramePr>
            <p:nvPr/>
          </p:nvGraphicFramePr>
          <p:xfrm>
            <a:off x="2911475" y="3305175"/>
            <a:ext cx="206375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98" name="Equation" r:id="rId15" imgW="152280" imgH="164880" progId="Equation.DSMT4">
                    <p:embed/>
                  </p:oleObj>
                </mc:Choice>
                <mc:Fallback>
                  <p:oleObj name="Equation" r:id="rId15" imgW="152280" imgH="16488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1475" y="3305175"/>
                          <a:ext cx="206375" cy="225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2"/>
            <p:cNvGraphicFramePr>
              <a:graphicFrameLocks noChangeAspect="1"/>
            </p:cNvGraphicFramePr>
            <p:nvPr/>
          </p:nvGraphicFramePr>
          <p:xfrm>
            <a:off x="2062163" y="2851150"/>
            <a:ext cx="188912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99" name="Equation" r:id="rId17" imgW="139680" imgH="215640" progId="Equation.DSMT4">
                    <p:embed/>
                  </p:oleObj>
                </mc:Choice>
                <mc:Fallback>
                  <p:oleObj name="Equation" r:id="rId17" imgW="139680" imgH="21564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2163" y="2851150"/>
                          <a:ext cx="188912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5153893" y="5533902"/>
            <a:ext cx="376447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The transverse shape function </a:t>
            </a:r>
            <a:r>
              <a:rPr lang="en-US" sz="1400" i="1" u="sng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has been chosen (arbitrarily) to have a unit amplitude at the center of the waveguide.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9381" y="1116281"/>
            <a:ext cx="2377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Calculate this term: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95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6" name="Object 4"/>
          <p:cNvGraphicFramePr>
            <a:graphicFrameLocks noChangeAspect="1"/>
          </p:cNvGraphicFramePr>
          <p:nvPr/>
        </p:nvGraphicFramePr>
        <p:xfrm>
          <a:off x="657889" y="1353478"/>
          <a:ext cx="2082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3" name="Equation" r:id="rId3" imgW="1079280" imgH="444240" progId="Equation.DSMT4">
                  <p:embed/>
                </p:oleObj>
              </mc:Choice>
              <mc:Fallback>
                <p:oleObj name="Equation" r:id="rId3" imgW="107928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89" y="1353478"/>
                        <a:ext cx="20828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7" name="Object 54"/>
          <p:cNvGraphicFramePr>
            <a:graphicFrameLocks noChangeAspect="1"/>
          </p:cNvGraphicFramePr>
          <p:nvPr/>
        </p:nvGraphicFramePr>
        <p:xfrm>
          <a:off x="760626" y="2290701"/>
          <a:ext cx="1150061" cy="744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4" name="Equation" r:id="rId5" imgW="583920" imgH="431640" progId="Equation.DSMT4">
                  <p:embed/>
                </p:oleObj>
              </mc:Choice>
              <mc:Fallback>
                <p:oleObj name="Equation" r:id="rId5" imgW="583920" imgH="43164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626" y="2290701"/>
                        <a:ext cx="1150061" cy="7442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661336" y="4118700"/>
            <a:ext cx="1280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Solution: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9398" name="Object 54"/>
          <p:cNvGraphicFramePr>
            <a:graphicFrameLocks noChangeAspect="1"/>
          </p:cNvGraphicFramePr>
          <p:nvPr/>
        </p:nvGraphicFramePr>
        <p:xfrm>
          <a:off x="3398094" y="4683174"/>
          <a:ext cx="2035175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5" name="Equation" r:id="rId7" imgW="914400" imgH="914400" progId="Equation.DSMT4">
                  <p:embed/>
                </p:oleObj>
              </mc:Choice>
              <mc:Fallback>
                <p:oleObj name="Equation" r:id="rId7" imgW="914400" imgH="914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094" y="4683174"/>
                        <a:ext cx="2035175" cy="17827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2766" y="3185993"/>
            <a:ext cx="3990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Take the conjugate of the second one and then multiply the two equations together.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298" y="5023403"/>
            <a:ext cx="277603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The solution is unique to within a phase term (we choose the phase to be zero here).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9400" name="Object 57"/>
          <p:cNvGraphicFramePr>
            <a:graphicFrameLocks noChangeAspect="1"/>
          </p:cNvGraphicFramePr>
          <p:nvPr/>
        </p:nvGraphicFramePr>
        <p:xfrm>
          <a:off x="6223000" y="3865563"/>
          <a:ext cx="2370138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6" name="Equation" r:id="rId9" imgW="1371600" imgH="1333440" progId="Equation.DSMT4">
                  <p:embed/>
                </p:oleObj>
              </mc:Choice>
              <mc:Fallback>
                <p:oleObj name="Equation" r:id="rId9" imgW="1371600" imgH="133344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3865563"/>
                        <a:ext cx="2370138" cy="20208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8"/>
          <p:cNvGraphicFramePr>
            <a:graphicFrameLocks noChangeAspect="1"/>
          </p:cNvGraphicFramePr>
          <p:nvPr/>
        </p:nvGraphicFramePr>
        <p:xfrm>
          <a:off x="1238724" y="3925819"/>
          <a:ext cx="12255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7" name="Equation" r:id="rId11" imgW="634680" imgH="393480" progId="Equation.DSMT4">
                  <p:embed/>
                </p:oleObj>
              </mc:Choice>
              <mc:Fallback>
                <p:oleObj name="Equation" r:id="rId11" imgW="63468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724" y="3925819"/>
                        <a:ext cx="12255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2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 (cont.)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112612" y="927463"/>
            <a:ext cx="3618398" cy="2471738"/>
            <a:chOff x="1576388" y="1555750"/>
            <a:chExt cx="3618398" cy="2471738"/>
          </a:xfrm>
        </p:grpSpPr>
        <p:grpSp>
          <p:nvGrpSpPr>
            <p:cNvPr id="44" name="Group 45"/>
            <p:cNvGrpSpPr/>
            <p:nvPr/>
          </p:nvGrpSpPr>
          <p:grpSpPr>
            <a:xfrm>
              <a:off x="2354950" y="2018021"/>
              <a:ext cx="2209800" cy="1219200"/>
              <a:chOff x="6752981" y="1178170"/>
              <a:chExt cx="2209800" cy="1219200"/>
            </a:xfrm>
          </p:grpSpPr>
          <p:sp>
            <p:nvSpPr>
              <p:cNvPr id="53" name="Cube 52"/>
              <p:cNvSpPr/>
              <p:nvPr/>
            </p:nvSpPr>
            <p:spPr>
              <a:xfrm>
                <a:off x="6752981" y="1178170"/>
                <a:ext cx="2209800" cy="1219200"/>
              </a:xfrm>
              <a:prstGeom prst="cube">
                <a:avLst>
                  <a:gd name="adj" fmla="val 62870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763238" y="1946031"/>
                <a:ext cx="1434612" cy="447919"/>
              </a:xfrm>
              <a:prstGeom prst="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6753225" y="1950827"/>
                <a:ext cx="438150" cy="4286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/>
            <p:cNvCxnSpPr/>
            <p:nvPr/>
          </p:nvCxnSpPr>
          <p:spPr>
            <a:xfrm rot="5400000">
              <a:off x="1821550" y="3313421"/>
              <a:ext cx="457200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1974744" y="2322027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955150" y="3237221"/>
              <a:ext cx="90392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8"/>
            <p:cNvGraphicFramePr>
              <a:graphicFrameLocks noChangeAspect="1"/>
            </p:cNvGraphicFramePr>
            <p:nvPr/>
          </p:nvGraphicFramePr>
          <p:xfrm>
            <a:off x="4987925" y="3143250"/>
            <a:ext cx="206861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18" name="Equation" r:id="rId13" imgW="152280" imgH="164880" progId="Equation.DSMT4">
                    <p:embed/>
                  </p:oleObj>
                </mc:Choice>
                <mc:Fallback>
                  <p:oleObj name="Equation" r:id="rId13" imgW="152280" imgH="16488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7925" y="3143250"/>
                          <a:ext cx="206861" cy="225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9"/>
            <p:cNvGraphicFramePr>
              <a:graphicFrameLocks noChangeAspect="1"/>
            </p:cNvGraphicFramePr>
            <p:nvPr/>
          </p:nvGraphicFramePr>
          <p:xfrm>
            <a:off x="2246313" y="1555750"/>
            <a:ext cx="223837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19" name="Equation" r:id="rId15" imgW="164880" imgH="203040" progId="Equation.DSMT4">
                    <p:embed/>
                  </p:oleObj>
                </mc:Choice>
                <mc:Fallback>
                  <p:oleObj name="Equation" r:id="rId15" imgW="164880" imgH="20304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6313" y="1555750"/>
                          <a:ext cx="223837" cy="277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0"/>
            <p:cNvGraphicFramePr>
              <a:graphicFrameLocks noChangeAspect="1"/>
            </p:cNvGraphicFramePr>
            <p:nvPr/>
          </p:nvGraphicFramePr>
          <p:xfrm>
            <a:off x="1576388" y="3835400"/>
            <a:ext cx="188912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20" name="Equation" r:id="rId17" imgW="139680" imgH="139680" progId="Equation.DSMT4">
                    <p:embed/>
                  </p:oleObj>
                </mc:Choice>
                <mc:Fallback>
                  <p:oleObj name="Equation" r:id="rId17" imgW="139680" imgH="13968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6388" y="3835400"/>
                          <a:ext cx="188912" cy="192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11"/>
            <p:cNvGraphicFramePr>
              <a:graphicFrameLocks noChangeAspect="1"/>
            </p:cNvGraphicFramePr>
            <p:nvPr/>
          </p:nvGraphicFramePr>
          <p:xfrm>
            <a:off x="2911475" y="3305175"/>
            <a:ext cx="206375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21" name="Equation" r:id="rId19" imgW="152280" imgH="164880" progId="Equation.DSMT4">
                    <p:embed/>
                  </p:oleObj>
                </mc:Choice>
                <mc:Fallback>
                  <p:oleObj name="Equation" r:id="rId19" imgW="152280" imgH="16488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1475" y="3305175"/>
                          <a:ext cx="206375" cy="225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12"/>
            <p:cNvGraphicFramePr>
              <a:graphicFrameLocks noChangeAspect="1"/>
            </p:cNvGraphicFramePr>
            <p:nvPr/>
          </p:nvGraphicFramePr>
          <p:xfrm>
            <a:off x="2062163" y="2851150"/>
            <a:ext cx="188912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22" name="Equation" r:id="rId21" imgW="139680" imgH="215640" progId="Equation.DSMT4">
                    <p:embed/>
                  </p:oleObj>
                </mc:Choice>
                <mc:Fallback>
                  <p:oleObj name="Equation" r:id="rId21" imgW="139680" imgH="21564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2163" y="2851150"/>
                          <a:ext cx="188912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315790" y="903949"/>
            <a:ext cx="1418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65018" y="4156364"/>
            <a:ext cx="320634" cy="237506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9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2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 (cont.)</a:t>
            </a:r>
          </a:p>
        </p:txBody>
      </p:sp>
      <p:graphicFrame>
        <p:nvGraphicFramePr>
          <p:cNvPr id="64527" name="Object 80"/>
          <p:cNvGraphicFramePr>
            <a:graphicFrameLocks noChangeAspect="1"/>
          </p:cNvGraphicFramePr>
          <p:nvPr/>
        </p:nvGraphicFramePr>
        <p:xfrm>
          <a:off x="465587" y="1223056"/>
          <a:ext cx="612616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name="Equation" r:id="rId3" imgW="5206680" imgH="1028520" progId="Equation.DSMT4">
                  <p:embed/>
                </p:oleObj>
              </mc:Choice>
              <mc:Fallback>
                <p:oleObj name="Equation" r:id="rId3" imgW="5206680" imgH="102852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7" y="1223056"/>
                        <a:ext cx="612616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8" name="Object 82"/>
          <p:cNvGraphicFramePr>
            <a:graphicFrameLocks noChangeAspect="1"/>
          </p:cNvGraphicFramePr>
          <p:nvPr/>
        </p:nvGraphicFramePr>
        <p:xfrm>
          <a:off x="477606" y="2187801"/>
          <a:ext cx="624522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0" name="Equation" r:id="rId5" imgW="5626080" imgH="1269720" progId="Equation.DSMT4">
                  <p:embed/>
                </p:oleObj>
              </mc:Choice>
              <mc:Fallback>
                <p:oleObj name="Equation" r:id="rId5" imgW="5626080" imgH="126972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06" y="2187801"/>
                        <a:ext cx="6245225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9" name="Object 17"/>
          <p:cNvGraphicFramePr>
            <a:graphicFrameLocks noChangeAspect="1"/>
          </p:cNvGraphicFramePr>
          <p:nvPr/>
        </p:nvGraphicFramePr>
        <p:xfrm>
          <a:off x="7228567" y="1447800"/>
          <a:ext cx="1545605" cy="1353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1" name="Equation" r:id="rId7" imgW="914400" imgH="914400" progId="Equation.DSMT4">
                  <p:embed/>
                </p:oleObj>
              </mc:Choice>
              <mc:Fallback>
                <p:oleObj name="Equation" r:id="rId7" imgW="914400" imgH="9144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8567" y="1447800"/>
                        <a:ext cx="1545605" cy="135391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275875" y="842100"/>
            <a:ext cx="1280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Recall: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535" name="Object 80"/>
          <p:cNvGraphicFramePr>
            <a:graphicFrameLocks noChangeAspect="1"/>
          </p:cNvGraphicFramePr>
          <p:nvPr/>
        </p:nvGraphicFramePr>
        <p:xfrm>
          <a:off x="538163" y="4556125"/>
          <a:ext cx="67262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2" name="Equation" r:id="rId9" imgW="6260760" imgH="1028520" progId="Equation.DSMT4">
                  <p:embed/>
                </p:oleObj>
              </mc:Choice>
              <mc:Fallback>
                <p:oleObj name="Equation" r:id="rId9" imgW="6260760" imgH="102852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4556125"/>
                        <a:ext cx="6726237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6" name="Object 82"/>
          <p:cNvGraphicFramePr>
            <a:graphicFrameLocks noChangeAspect="1"/>
          </p:cNvGraphicFramePr>
          <p:nvPr/>
        </p:nvGraphicFramePr>
        <p:xfrm>
          <a:off x="350838" y="5440363"/>
          <a:ext cx="8247062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3" name="Equation" r:id="rId11" imgW="7873920" imgH="1244520" progId="Equation.DSMT4">
                  <p:embed/>
                </p:oleObj>
              </mc:Choice>
              <mc:Fallback>
                <p:oleObj name="Equation" r:id="rId11" imgW="7873920" imgH="124452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5440363"/>
                        <a:ext cx="8247062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80679" y="3748585"/>
            <a:ext cx="1280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3679371" y="3690257"/>
            <a:ext cx="304800" cy="424543"/>
          </a:xfrm>
          <a:prstGeom prst="down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915885" y="5889172"/>
            <a:ext cx="3810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679371" y="6074228"/>
            <a:ext cx="3810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538" name="Object 26"/>
          <p:cNvGraphicFramePr>
            <a:graphicFrameLocks noChangeAspect="1"/>
          </p:cNvGraphicFramePr>
          <p:nvPr/>
        </p:nvGraphicFramePr>
        <p:xfrm>
          <a:off x="7089550" y="2917370"/>
          <a:ext cx="1873556" cy="159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4" name="Equation" r:id="rId13" imgW="2370240" imgH="2021040" progId="Equation.DSMT4">
                  <p:embed/>
                </p:oleObj>
              </mc:Choice>
              <mc:Fallback>
                <p:oleObj name="Equation" r:id="rId13" imgW="2370240" imgH="202104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550" y="2917370"/>
                        <a:ext cx="1873556" cy="1597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095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2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 (cont.)</a:t>
            </a:r>
          </a:p>
        </p:txBody>
      </p:sp>
      <p:graphicFrame>
        <p:nvGraphicFramePr>
          <p:cNvPr id="64527" name="Object 80"/>
          <p:cNvGraphicFramePr>
            <a:graphicFrameLocks noChangeAspect="1"/>
          </p:cNvGraphicFramePr>
          <p:nvPr/>
        </p:nvGraphicFramePr>
        <p:xfrm>
          <a:off x="420461" y="4155622"/>
          <a:ext cx="64420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9" name="Equation" r:id="rId3" imgW="5994360" imgH="1002960" progId="Equation.DSMT4">
                  <p:embed/>
                </p:oleObj>
              </mc:Choice>
              <mc:Fallback>
                <p:oleObj name="Equation" r:id="rId3" imgW="5994360" imgH="100296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61" y="4155622"/>
                        <a:ext cx="6442075" cy="9175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8" name="Object 82"/>
          <p:cNvGraphicFramePr>
            <a:graphicFrameLocks noChangeAspect="1"/>
          </p:cNvGraphicFramePr>
          <p:nvPr/>
        </p:nvGraphicFramePr>
        <p:xfrm>
          <a:off x="365125" y="5257347"/>
          <a:ext cx="7062788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0" name="Equation" r:id="rId5" imgW="6743520" imgH="1244520" progId="Equation.DSMT4">
                  <p:embed/>
                </p:oleObj>
              </mc:Choice>
              <mc:Fallback>
                <p:oleObj name="Equation" r:id="rId5" imgW="6743520" imgH="124452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5257347"/>
                        <a:ext cx="7062788" cy="11128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92502" y="972727"/>
            <a:ext cx="353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 for TE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mode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3980" name="Object 57"/>
          <p:cNvGraphicFramePr>
            <a:graphicFrameLocks noChangeAspect="1"/>
          </p:cNvGraphicFramePr>
          <p:nvPr/>
        </p:nvGraphicFramePr>
        <p:xfrm>
          <a:off x="2708254" y="1865683"/>
          <a:ext cx="1294719" cy="74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1" name="Equation" r:id="rId7" imgW="660240" imgH="431640" progId="Equation.DSMT4">
                  <p:embed/>
                </p:oleObj>
              </mc:Choice>
              <mc:Fallback>
                <p:oleObj name="Equation" r:id="rId7" imgW="660240" imgH="43164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54" y="1865683"/>
                        <a:ext cx="1294719" cy="74293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1" name="Object 57"/>
          <p:cNvGraphicFramePr>
            <a:graphicFrameLocks noChangeAspect="1"/>
          </p:cNvGraphicFramePr>
          <p:nvPr/>
        </p:nvGraphicFramePr>
        <p:xfrm>
          <a:off x="2517525" y="2695699"/>
          <a:ext cx="1833275" cy="740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2" name="Equation" r:id="rId9" imgW="1104840" imgH="507960" progId="Equation.DSMT4">
                  <p:embed/>
                </p:oleObj>
              </mc:Choice>
              <mc:Fallback>
                <p:oleObj name="Equation" r:id="rId9" imgW="1104840" imgH="507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525" y="2695699"/>
                        <a:ext cx="1833275" cy="74022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833541" y="763188"/>
            <a:ext cx="3618398" cy="2471738"/>
            <a:chOff x="1576388" y="1555750"/>
            <a:chExt cx="3618398" cy="2471738"/>
          </a:xfrm>
        </p:grpSpPr>
        <p:grpSp>
          <p:nvGrpSpPr>
            <p:cNvPr id="25" name="Group 45"/>
            <p:cNvGrpSpPr/>
            <p:nvPr/>
          </p:nvGrpSpPr>
          <p:grpSpPr>
            <a:xfrm>
              <a:off x="2354950" y="2018021"/>
              <a:ext cx="2209800" cy="1219200"/>
              <a:chOff x="6752981" y="1178170"/>
              <a:chExt cx="2209800" cy="1219200"/>
            </a:xfrm>
          </p:grpSpPr>
          <p:sp>
            <p:nvSpPr>
              <p:cNvPr id="36" name="Cube 35"/>
              <p:cNvSpPr/>
              <p:nvPr/>
            </p:nvSpPr>
            <p:spPr>
              <a:xfrm>
                <a:off x="6752981" y="1178170"/>
                <a:ext cx="2209800" cy="1219200"/>
              </a:xfrm>
              <a:prstGeom prst="cube">
                <a:avLst>
                  <a:gd name="adj" fmla="val 62870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763238" y="1946031"/>
                <a:ext cx="1434612" cy="447919"/>
              </a:xfrm>
              <a:prstGeom prst="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V="1">
                <a:off x="6753225" y="1950827"/>
                <a:ext cx="438150" cy="4286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/>
            <p:cNvCxnSpPr/>
            <p:nvPr/>
          </p:nvCxnSpPr>
          <p:spPr>
            <a:xfrm rot="5400000">
              <a:off x="1821550" y="3313421"/>
              <a:ext cx="457200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1974744" y="2322027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955150" y="3237221"/>
              <a:ext cx="90392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 8"/>
            <p:cNvGraphicFramePr>
              <a:graphicFrameLocks noChangeAspect="1"/>
            </p:cNvGraphicFramePr>
            <p:nvPr/>
          </p:nvGraphicFramePr>
          <p:xfrm>
            <a:off x="4987925" y="3143250"/>
            <a:ext cx="206861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3" name="Equation" r:id="rId11" imgW="152280" imgH="164880" progId="Equation.DSMT4">
                    <p:embed/>
                  </p:oleObj>
                </mc:Choice>
                <mc:Fallback>
                  <p:oleObj name="Equation" r:id="rId11" imgW="152280" imgH="16488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7925" y="3143250"/>
                          <a:ext cx="206861" cy="225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9"/>
            <p:cNvGraphicFramePr>
              <a:graphicFrameLocks noChangeAspect="1"/>
            </p:cNvGraphicFramePr>
            <p:nvPr/>
          </p:nvGraphicFramePr>
          <p:xfrm>
            <a:off x="2246313" y="1555750"/>
            <a:ext cx="223837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4" name="Equation" r:id="rId13" imgW="164880" imgH="203040" progId="Equation.DSMT4">
                    <p:embed/>
                  </p:oleObj>
                </mc:Choice>
                <mc:Fallback>
                  <p:oleObj name="Equation" r:id="rId13" imgW="164880" imgH="20304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6313" y="1555750"/>
                          <a:ext cx="223837" cy="277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0"/>
            <p:cNvGraphicFramePr>
              <a:graphicFrameLocks noChangeAspect="1"/>
            </p:cNvGraphicFramePr>
            <p:nvPr/>
          </p:nvGraphicFramePr>
          <p:xfrm>
            <a:off x="1576388" y="3835400"/>
            <a:ext cx="188912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5" name="Equation" r:id="rId15" imgW="139680" imgH="139680" progId="Equation.DSMT4">
                    <p:embed/>
                  </p:oleObj>
                </mc:Choice>
                <mc:Fallback>
                  <p:oleObj name="Equation" r:id="rId15" imgW="139680" imgH="13968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6388" y="3835400"/>
                          <a:ext cx="188912" cy="192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1"/>
            <p:cNvGraphicFramePr>
              <a:graphicFrameLocks noChangeAspect="1"/>
            </p:cNvGraphicFramePr>
            <p:nvPr/>
          </p:nvGraphicFramePr>
          <p:xfrm>
            <a:off x="2911475" y="3305175"/>
            <a:ext cx="206375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6" name="Equation" r:id="rId17" imgW="152280" imgH="164880" progId="Equation.DSMT4">
                    <p:embed/>
                  </p:oleObj>
                </mc:Choice>
                <mc:Fallback>
                  <p:oleObj name="Equation" r:id="rId17" imgW="152280" imgH="16488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1475" y="3305175"/>
                          <a:ext cx="206375" cy="225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2"/>
            <p:cNvGraphicFramePr>
              <a:graphicFrameLocks noChangeAspect="1"/>
            </p:cNvGraphicFramePr>
            <p:nvPr/>
          </p:nvGraphicFramePr>
          <p:xfrm>
            <a:off x="2062163" y="2851150"/>
            <a:ext cx="188912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7" name="Equation" r:id="rId19" imgW="139680" imgH="215640" progId="Equation.DSMT4">
                    <p:embed/>
                  </p:oleObj>
                </mc:Choice>
                <mc:Fallback>
                  <p:oleObj name="Equation" r:id="rId19" imgW="139680" imgH="21564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2163" y="2851150"/>
                          <a:ext cx="188912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3987" name="Object 19"/>
          <p:cNvGraphicFramePr>
            <a:graphicFrameLocks noChangeAspect="1"/>
          </p:cNvGraphicFramePr>
          <p:nvPr/>
        </p:nvGraphicFramePr>
        <p:xfrm>
          <a:off x="500743" y="1915885"/>
          <a:ext cx="1698397" cy="1487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8" name="Equation" r:id="rId21" imgW="914400" imgH="914400" progId="Equation.DSMT4">
                  <p:embed/>
                </p:oleObj>
              </mc:Choice>
              <mc:Fallback>
                <p:oleObj name="Equation" r:id="rId21" imgW="914400" imgH="9144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743" y="1915885"/>
                        <a:ext cx="1698397" cy="148740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8" name="Object 20"/>
          <p:cNvGraphicFramePr>
            <a:graphicFrameLocks noChangeAspect="1"/>
          </p:cNvGraphicFramePr>
          <p:nvPr/>
        </p:nvGraphicFramePr>
        <p:xfrm>
          <a:off x="6991804" y="2939596"/>
          <a:ext cx="187325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9" name="Equation" r:id="rId23" imgW="2370240" imgH="2021040" progId="Equation.DSMT4">
                  <p:embed/>
                </p:oleObj>
              </mc:Choice>
              <mc:Fallback>
                <p:oleObj name="Equation" r:id="rId23" imgW="2370240" imgH="202104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804" y="2939596"/>
                        <a:ext cx="1873250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09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956319"/>
              </p:ext>
            </p:extLst>
          </p:nvPr>
        </p:nvGraphicFramePr>
        <p:xfrm>
          <a:off x="5127003" y="4659167"/>
          <a:ext cx="3304477" cy="171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Equation" r:id="rId3" imgW="2260440" imgH="1269720" progId="Equation.DSMT4">
                  <p:embed/>
                </p:oleObj>
              </mc:Choice>
              <mc:Fallback>
                <p:oleObj name="Equation" r:id="rId3" imgW="2260440" imgH="126972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003" y="4659167"/>
                        <a:ext cx="3304477" cy="171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Example: Waveguide Discontinuity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1257" y="794377"/>
            <a:ext cx="861060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For a 1 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V/m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 (field at the center of the guide) incident TE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mode in guide A, find the TE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mode fields in both guides, and the reflected and transmitted powers.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522874" y="2116890"/>
            <a:ext cx="5962643" cy="2763539"/>
            <a:chOff x="1522874" y="2116890"/>
            <a:chExt cx="5962643" cy="2763539"/>
          </a:xfrm>
        </p:grpSpPr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2838188" y="2116890"/>
              <a:ext cx="3175000" cy="2109787"/>
            </a:xfrm>
            <a:prstGeom prst="cube">
              <a:avLst>
                <a:gd name="adj" fmla="val 74861"/>
              </a:avLst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3428738" y="4194927"/>
              <a:ext cx="25241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a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AutoShape 16"/>
            <p:cNvSpPr>
              <a:spLocks noChangeArrowheads="1"/>
            </p:cNvSpPr>
            <p:nvPr/>
          </p:nvSpPr>
          <p:spPr bwMode="auto">
            <a:xfrm>
              <a:off x="2523863" y="3366252"/>
              <a:ext cx="2228850" cy="1179512"/>
            </a:xfrm>
            <a:prstGeom prst="cube">
              <a:avLst>
                <a:gd name="adj" fmla="val 54231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5" name="Object 17"/>
            <p:cNvGraphicFramePr>
              <a:graphicFrameLocks noChangeAspect="1"/>
            </p:cNvGraphicFramePr>
            <p:nvPr/>
          </p:nvGraphicFramePr>
          <p:xfrm>
            <a:off x="3196963" y="3993315"/>
            <a:ext cx="334963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2" name="Equation" r:id="rId5" imgW="164880" imgH="228600" progId="Equation.DSMT4">
                    <p:embed/>
                  </p:oleObj>
                </mc:Choice>
                <mc:Fallback>
                  <p:oleObj name="Equation" r:id="rId5" imgW="164880" imgH="22860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6963" y="3993315"/>
                          <a:ext cx="334963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8"/>
            <p:cNvGraphicFramePr>
              <a:graphicFrameLocks noChangeAspect="1"/>
            </p:cNvGraphicFramePr>
            <p:nvPr/>
          </p:nvGraphicFramePr>
          <p:xfrm>
            <a:off x="4132000" y="2561390"/>
            <a:ext cx="334963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3" name="Equation" r:id="rId7" imgW="164880" imgH="228600" progId="Equation.DSMT4">
                    <p:embed/>
                  </p:oleObj>
                </mc:Choice>
                <mc:Fallback>
                  <p:oleObj name="Equation" r:id="rId7" imgW="164880" imgH="22860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2000" y="2561390"/>
                          <a:ext cx="334963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Line 19"/>
            <p:cNvSpPr>
              <a:spLocks noChangeShapeType="1"/>
            </p:cNvSpPr>
            <p:nvPr/>
          </p:nvSpPr>
          <p:spPr bwMode="auto">
            <a:xfrm flipV="1">
              <a:off x="5051163" y="3340852"/>
              <a:ext cx="463550" cy="476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>
              <a:off x="3165213" y="3371015"/>
              <a:ext cx="0" cy="552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>
              <a:off x="3165213" y="3923465"/>
              <a:ext cx="15716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46"/>
            <p:cNvSpPr>
              <a:spLocks noChangeShapeType="1"/>
            </p:cNvSpPr>
            <p:nvPr/>
          </p:nvSpPr>
          <p:spPr bwMode="auto">
            <a:xfrm flipV="1">
              <a:off x="2517513" y="3925052"/>
              <a:ext cx="649288" cy="6223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ine 85"/>
            <p:cNvSpPr>
              <a:spLocks noChangeShapeType="1"/>
            </p:cNvSpPr>
            <p:nvPr/>
          </p:nvSpPr>
          <p:spPr bwMode="auto">
            <a:xfrm flipH="1">
              <a:off x="1861458" y="3893302"/>
              <a:ext cx="6086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Line 85"/>
            <p:cNvSpPr>
              <a:spLocks noChangeShapeType="1"/>
            </p:cNvSpPr>
            <p:nvPr/>
          </p:nvSpPr>
          <p:spPr bwMode="auto">
            <a:xfrm rot="5400000" flipH="1">
              <a:off x="4288788" y="2808631"/>
              <a:ext cx="84659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7440" name="Object 32"/>
            <p:cNvGraphicFramePr>
              <a:graphicFrameLocks noChangeAspect="1"/>
            </p:cNvGraphicFramePr>
            <p:nvPr/>
          </p:nvGraphicFramePr>
          <p:xfrm>
            <a:off x="6005967" y="2927804"/>
            <a:ext cx="14795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4" name="Equation" r:id="rId9" imgW="799920" imgH="228600" progId="Equation.DSMT4">
                    <p:embed/>
                  </p:oleObj>
                </mc:Choice>
                <mc:Fallback>
                  <p:oleObj name="Equation" r:id="rId9" imgW="799920" imgH="228600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5967" y="2927804"/>
                          <a:ext cx="147955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41" name="Object 33"/>
            <p:cNvGraphicFramePr>
              <a:graphicFrameLocks noChangeAspect="1"/>
            </p:cNvGraphicFramePr>
            <p:nvPr/>
          </p:nvGraphicFramePr>
          <p:xfrm>
            <a:off x="1522874" y="3783013"/>
            <a:ext cx="234950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5" name="Equation" r:id="rId11" imgW="126720" imgH="139680" progId="Equation.DSMT4">
                    <p:embed/>
                  </p:oleObj>
                </mc:Choice>
                <mc:Fallback>
                  <p:oleObj name="Equation" r:id="rId11" imgW="126720" imgH="139680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2874" y="3783013"/>
                          <a:ext cx="234950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42" name="Object 34"/>
            <p:cNvGraphicFramePr>
              <a:graphicFrameLocks noChangeAspect="1"/>
            </p:cNvGraphicFramePr>
            <p:nvPr/>
          </p:nvGraphicFramePr>
          <p:xfrm>
            <a:off x="4842329" y="2466068"/>
            <a:ext cx="258763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6" name="Equation" r:id="rId13" imgW="139680" imgH="164880" progId="Equation.DSMT4">
                    <p:embed/>
                  </p:oleObj>
                </mc:Choice>
                <mc:Fallback>
                  <p:oleObj name="Equation" r:id="rId13" imgW="139680" imgH="164880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2329" y="2466068"/>
                          <a:ext cx="258763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43" name="Object 35"/>
            <p:cNvGraphicFramePr>
              <a:graphicFrameLocks noChangeAspect="1"/>
            </p:cNvGraphicFramePr>
            <p:nvPr/>
          </p:nvGraphicFramePr>
          <p:xfrm>
            <a:off x="5670097" y="3313793"/>
            <a:ext cx="2111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7" name="Equation" r:id="rId15" imgW="114120" imgH="126720" progId="Equation.DSMT4">
                    <p:embed/>
                  </p:oleObj>
                </mc:Choice>
                <mc:Fallback>
                  <p:oleObj name="Equation" r:id="rId15" imgW="114120" imgH="126720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0097" y="3313793"/>
                          <a:ext cx="211138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44" name="Object 36"/>
            <p:cNvGraphicFramePr>
              <a:graphicFrameLocks noChangeAspect="1"/>
            </p:cNvGraphicFramePr>
            <p:nvPr/>
          </p:nvGraphicFramePr>
          <p:xfrm>
            <a:off x="4916035" y="3926568"/>
            <a:ext cx="63341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8" name="Equation" r:id="rId17" imgW="342720" imgH="177480" progId="Equation.DSMT4">
                    <p:embed/>
                  </p:oleObj>
                </mc:Choice>
                <mc:Fallback>
                  <p:oleObj name="Equation" r:id="rId17" imgW="342720" imgH="17748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6035" y="3926568"/>
                          <a:ext cx="633412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45" name="Object 37"/>
            <p:cNvGraphicFramePr>
              <a:graphicFrameLocks noChangeAspect="1"/>
            </p:cNvGraphicFramePr>
            <p:nvPr/>
          </p:nvGraphicFramePr>
          <p:xfrm>
            <a:off x="3209472" y="4653417"/>
            <a:ext cx="234950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9" name="Equation" r:id="rId19" imgW="126720" imgH="139680" progId="Equation.DSMT4">
                    <p:embed/>
                  </p:oleObj>
                </mc:Choice>
                <mc:Fallback>
                  <p:oleObj name="Equation" r:id="rId19" imgW="126720" imgH="139680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9472" y="4653417"/>
                          <a:ext cx="234950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46" name="Object 38"/>
            <p:cNvGraphicFramePr>
              <a:graphicFrameLocks noChangeAspect="1"/>
            </p:cNvGraphicFramePr>
            <p:nvPr/>
          </p:nvGraphicFramePr>
          <p:xfrm>
            <a:off x="2207760" y="4166281"/>
            <a:ext cx="2349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0" name="Equation" r:id="rId21" imgW="126720" imgH="177480" progId="Equation.DSMT4">
                    <p:embed/>
                  </p:oleObj>
                </mc:Choice>
                <mc:Fallback>
                  <p:oleObj name="Equation" r:id="rId21" imgW="126720" imgH="177480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7760" y="4166281"/>
                          <a:ext cx="234950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47" name="Object 39"/>
            <p:cNvGraphicFramePr>
              <a:graphicFrameLocks noChangeAspect="1"/>
            </p:cNvGraphicFramePr>
            <p:nvPr/>
          </p:nvGraphicFramePr>
          <p:xfrm>
            <a:off x="2294164" y="3456668"/>
            <a:ext cx="280988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1" name="Equation" r:id="rId23" imgW="152280" imgH="164880" progId="Equation.DSMT4">
                    <p:embed/>
                  </p:oleObj>
                </mc:Choice>
                <mc:Fallback>
                  <p:oleObj name="Equation" r:id="rId23" imgW="152280" imgH="164880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4164" y="3456668"/>
                          <a:ext cx="280988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48" name="Object 40"/>
            <p:cNvGraphicFramePr>
              <a:graphicFrameLocks noChangeAspect="1"/>
            </p:cNvGraphicFramePr>
            <p:nvPr/>
          </p:nvGraphicFramePr>
          <p:xfrm>
            <a:off x="3437619" y="2357892"/>
            <a:ext cx="258763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2" name="Equation" r:id="rId25" imgW="139680" imgH="164880" progId="Equation.DSMT4">
                    <p:embed/>
                  </p:oleObj>
                </mc:Choice>
                <mc:Fallback>
                  <p:oleObj name="Equation" r:id="rId25" imgW="139680" imgH="164880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7619" y="2357892"/>
                          <a:ext cx="258763" cy="268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Notched Right Arrow 28"/>
            <p:cNvSpPr/>
            <p:nvPr/>
          </p:nvSpPr>
          <p:spPr>
            <a:xfrm rot="18712969">
              <a:off x="3621974" y="3325091"/>
              <a:ext cx="534389" cy="178130"/>
            </a:xfrm>
            <a:prstGeom prst="notchedRightArrow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449" name="Object 41"/>
          <p:cNvGraphicFramePr>
            <a:graphicFrameLocks noChangeAspect="1"/>
          </p:cNvGraphicFramePr>
          <p:nvPr/>
        </p:nvGraphicFramePr>
        <p:xfrm>
          <a:off x="544286" y="5035221"/>
          <a:ext cx="1674813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Equation" r:id="rId27" imgW="927000" imgH="888840" progId="Equation.DSMT4">
                  <p:embed/>
                </p:oleObj>
              </mc:Choice>
              <mc:Fallback>
                <p:oleObj name="Equation" r:id="rId27" imgW="927000" imgH="88884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286" y="5035221"/>
                        <a:ext cx="1674813" cy="1525588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0" name="Object 42"/>
          <p:cNvGraphicFramePr>
            <a:graphicFrameLocks noChangeAspect="1"/>
          </p:cNvGraphicFramePr>
          <p:nvPr/>
        </p:nvGraphicFramePr>
        <p:xfrm>
          <a:off x="615146" y="1620838"/>
          <a:ext cx="2022145" cy="654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Equation" r:id="rId29" imgW="1333440" imgH="431640" progId="Equation.DSMT4">
                  <p:embed/>
                </p:oleObj>
              </mc:Choice>
              <mc:Fallback>
                <p:oleObj name="Equation" r:id="rId29" imgW="1333440" imgH="43164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46" y="1620838"/>
                        <a:ext cx="2022145" cy="654276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674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5887" y="3295929"/>
            <a:ext cx="3125044" cy="103105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Convention:</a:t>
            </a:r>
          </a:p>
          <a:p>
            <a:pPr>
              <a:buSzPct val="115000"/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Choose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TE</a:t>
            </a:r>
          </a:p>
          <a:p>
            <a:pPr>
              <a:buFont typeface="Wingdings" pitchFamily="2" charset="2"/>
              <a:buChar char="§"/>
            </a:pP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Assume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power equality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525" name="Object 93"/>
          <p:cNvGraphicFramePr>
            <a:graphicFrameLocks noChangeAspect="1"/>
          </p:cNvGraphicFramePr>
          <p:nvPr/>
        </p:nvGraphicFramePr>
        <p:xfrm>
          <a:off x="4080232" y="3045915"/>
          <a:ext cx="1690688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" name="Equation" r:id="rId3" imgW="914400" imgH="914400" progId="Equation.DSMT4">
                  <p:embed/>
                </p:oleObj>
              </mc:Choice>
              <mc:Fallback>
                <p:oleObj name="Equation" r:id="rId3" imgW="914400" imgH="914400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0232" y="3045915"/>
                        <a:ext cx="1690688" cy="14827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26" name="Object 94"/>
          <p:cNvGraphicFramePr>
            <a:graphicFrameLocks noChangeAspect="1"/>
          </p:cNvGraphicFramePr>
          <p:nvPr/>
        </p:nvGraphicFramePr>
        <p:xfrm>
          <a:off x="637898" y="4960670"/>
          <a:ext cx="2841572" cy="134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" name="Equation" r:id="rId5" imgW="1777680" imgH="888840" progId="Equation.DSMT4">
                  <p:embed/>
                </p:oleObj>
              </mc:Choice>
              <mc:Fallback>
                <p:oleObj name="Equation" r:id="rId5" imgW="1777680" imgH="88884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98" y="4960670"/>
                        <a:ext cx="2841572" cy="134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27" name="Object 95"/>
          <p:cNvGraphicFramePr>
            <a:graphicFrameLocks noChangeAspect="1"/>
          </p:cNvGraphicFramePr>
          <p:nvPr/>
        </p:nvGraphicFramePr>
        <p:xfrm>
          <a:off x="4466298" y="5228852"/>
          <a:ext cx="4452154" cy="42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" name="Equation" r:id="rId7" imgW="2361960" imgH="253800" progId="Equation.DSMT4">
                  <p:embed/>
                </p:oleObj>
              </mc:Choice>
              <mc:Fallback>
                <p:oleObj name="Equation" r:id="rId7" imgW="2361960" imgH="253800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6298" y="5228852"/>
                        <a:ext cx="4452154" cy="4208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Group 77"/>
          <p:cNvGrpSpPr/>
          <p:nvPr/>
        </p:nvGrpSpPr>
        <p:grpSpPr>
          <a:xfrm>
            <a:off x="708043" y="655804"/>
            <a:ext cx="3698884" cy="2314883"/>
            <a:chOff x="1878206" y="731311"/>
            <a:chExt cx="3698884" cy="2314883"/>
          </a:xfrm>
        </p:grpSpPr>
        <p:sp>
          <p:nvSpPr>
            <p:cNvPr id="79" name="Text Box 13"/>
            <p:cNvSpPr txBox="1">
              <a:spLocks noChangeArrowheads="1"/>
            </p:cNvSpPr>
            <p:nvPr/>
          </p:nvSpPr>
          <p:spPr bwMode="auto">
            <a:xfrm>
              <a:off x="3322344" y="731311"/>
              <a:ext cx="828675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sym typeface="Symbol" pitchFamily="18" charset="2"/>
                </a:rPr>
                <a:t>TEN</a:t>
              </a:r>
            </a:p>
          </p:txBody>
        </p:sp>
        <p:sp>
          <p:nvSpPr>
            <p:cNvPr id="80" name="AutoShape 39"/>
            <p:cNvSpPr>
              <a:spLocks noChangeArrowheads="1"/>
            </p:cNvSpPr>
            <p:nvPr/>
          </p:nvSpPr>
          <p:spPr bwMode="auto">
            <a:xfrm>
              <a:off x="3295847" y="2425623"/>
              <a:ext cx="330200" cy="182562"/>
            </a:xfrm>
            <a:prstGeom prst="rightArrow">
              <a:avLst>
                <a:gd name="adj1" fmla="val 50000"/>
                <a:gd name="adj2" fmla="val 45218"/>
              </a:avLst>
            </a:prstGeom>
            <a:solidFill>
              <a:srgbClr val="FF9933"/>
            </a:solidFill>
            <a:ln w="12700">
              <a:solidFill>
                <a:srgbClr val="FF9933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AutoShape 40"/>
            <p:cNvSpPr>
              <a:spLocks noChangeArrowheads="1"/>
            </p:cNvSpPr>
            <p:nvPr/>
          </p:nvSpPr>
          <p:spPr bwMode="auto">
            <a:xfrm>
              <a:off x="3862585" y="2419273"/>
              <a:ext cx="330200" cy="195262"/>
            </a:xfrm>
            <a:prstGeom prst="rightArrow">
              <a:avLst>
                <a:gd name="adj1" fmla="val 50000"/>
                <a:gd name="adj2" fmla="val 42277"/>
              </a:avLst>
            </a:prstGeom>
            <a:solidFill>
              <a:srgbClr val="FF0033"/>
            </a:solidFill>
            <a:ln w="12700">
              <a:solidFill>
                <a:srgbClr val="FF0033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AutoShape 41"/>
            <p:cNvSpPr>
              <a:spLocks noChangeArrowheads="1"/>
            </p:cNvSpPr>
            <p:nvPr/>
          </p:nvSpPr>
          <p:spPr bwMode="auto">
            <a:xfrm flipH="1">
              <a:off x="3265685" y="2733373"/>
              <a:ext cx="327025" cy="209550"/>
            </a:xfrm>
            <a:prstGeom prst="rightArrow">
              <a:avLst>
                <a:gd name="adj1" fmla="val 50000"/>
                <a:gd name="adj2" fmla="val 39015"/>
              </a:avLst>
            </a:prstGeom>
            <a:solidFill>
              <a:srgbClr val="FF9933"/>
            </a:solidFill>
            <a:ln w="12700">
              <a:solidFill>
                <a:srgbClr val="FF9933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83" name="Object 42"/>
            <p:cNvGraphicFramePr>
              <a:graphicFrameLocks noChangeAspect="1"/>
            </p:cNvGraphicFramePr>
            <p:nvPr/>
          </p:nvGraphicFramePr>
          <p:xfrm>
            <a:off x="2749788" y="2646144"/>
            <a:ext cx="52546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0" name="Equation" r:id="rId9" imgW="317160" imgH="241200" progId="Equation.DSMT4">
                    <p:embed/>
                  </p:oleObj>
                </mc:Choice>
                <mc:Fallback>
                  <p:oleObj name="Equation" r:id="rId9" imgW="317160" imgH="241200" progId="Equation.DSMT4">
                    <p:embed/>
                    <p:pic>
                      <p:nvPicPr>
                        <p:cNvPr id="0" name="Picture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9788" y="2646144"/>
                          <a:ext cx="52546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43"/>
            <p:cNvGraphicFramePr>
              <a:graphicFrameLocks noChangeAspect="1"/>
            </p:cNvGraphicFramePr>
            <p:nvPr/>
          </p:nvGraphicFramePr>
          <p:xfrm>
            <a:off x="4292616" y="2298708"/>
            <a:ext cx="584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1" name="Equation" r:id="rId11" imgW="291960" imgH="241200" progId="Equation.DSMT4">
                    <p:embed/>
                  </p:oleObj>
                </mc:Choice>
                <mc:Fallback>
                  <p:oleObj name="Equation" r:id="rId11" imgW="291960" imgH="241200" progId="Equation.DSMT4">
                    <p:embed/>
                    <p:pic>
                      <p:nvPicPr>
                        <p:cNvPr id="0" name="Picture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2616" y="2298708"/>
                          <a:ext cx="5842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61"/>
            <p:cNvGraphicFramePr>
              <a:graphicFrameLocks noChangeAspect="1"/>
            </p:cNvGraphicFramePr>
            <p:nvPr/>
          </p:nvGraphicFramePr>
          <p:xfrm>
            <a:off x="2805351" y="2264463"/>
            <a:ext cx="388937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2" name="Equation" r:id="rId13" imgW="203040" imgH="241200" progId="Equation.DSMT4">
                    <p:embed/>
                  </p:oleObj>
                </mc:Choice>
                <mc:Fallback>
                  <p:oleObj name="Equation" r:id="rId13" imgW="203040" imgH="241200" progId="Equation.DSMT4">
                    <p:embed/>
                    <p:pic>
                      <p:nvPicPr>
                        <p:cNvPr id="0" name="Picture 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5351" y="2264463"/>
                          <a:ext cx="388937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6" name="Group 84"/>
            <p:cNvGrpSpPr>
              <a:grpSpLocks/>
            </p:cNvGrpSpPr>
            <p:nvPr/>
          </p:nvGrpSpPr>
          <p:grpSpPr bwMode="auto">
            <a:xfrm>
              <a:off x="1878206" y="1314612"/>
              <a:ext cx="3698884" cy="981384"/>
              <a:chOff x="375" y="3025"/>
              <a:chExt cx="2330" cy="618"/>
            </a:xfrm>
          </p:grpSpPr>
          <p:sp>
            <p:nvSpPr>
              <p:cNvPr id="87" name="Line 64"/>
              <p:cNvSpPr>
                <a:spLocks noChangeShapeType="1"/>
              </p:cNvSpPr>
              <p:nvPr/>
            </p:nvSpPr>
            <p:spPr bwMode="auto">
              <a:xfrm>
                <a:off x="427" y="3053"/>
                <a:ext cx="1109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Oval 65"/>
              <p:cNvSpPr>
                <a:spLocks noChangeArrowheads="1"/>
              </p:cNvSpPr>
              <p:nvPr/>
            </p:nvSpPr>
            <p:spPr bwMode="auto">
              <a:xfrm>
                <a:off x="384" y="3026"/>
                <a:ext cx="41" cy="4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Line 66"/>
              <p:cNvSpPr>
                <a:spLocks noChangeShapeType="1"/>
              </p:cNvSpPr>
              <p:nvPr/>
            </p:nvSpPr>
            <p:spPr bwMode="auto">
              <a:xfrm>
                <a:off x="419" y="3617"/>
                <a:ext cx="110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Line 67"/>
              <p:cNvSpPr>
                <a:spLocks noChangeShapeType="1"/>
              </p:cNvSpPr>
              <p:nvPr/>
            </p:nvSpPr>
            <p:spPr bwMode="auto">
              <a:xfrm>
                <a:off x="1569" y="3053"/>
                <a:ext cx="1094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Oval 68"/>
              <p:cNvSpPr>
                <a:spLocks noChangeArrowheads="1"/>
              </p:cNvSpPr>
              <p:nvPr/>
            </p:nvSpPr>
            <p:spPr bwMode="auto">
              <a:xfrm>
                <a:off x="1532" y="3025"/>
                <a:ext cx="50" cy="5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Line 69"/>
              <p:cNvSpPr>
                <a:spLocks noChangeShapeType="1"/>
              </p:cNvSpPr>
              <p:nvPr/>
            </p:nvSpPr>
            <p:spPr bwMode="auto">
              <a:xfrm>
                <a:off x="1561" y="3617"/>
                <a:ext cx="110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aphicFrame>
            <p:nvGraphicFramePr>
              <p:cNvPr id="93" name="Object 74"/>
              <p:cNvGraphicFramePr>
                <a:graphicFrameLocks noChangeAspect="1"/>
              </p:cNvGraphicFramePr>
              <p:nvPr/>
            </p:nvGraphicFramePr>
            <p:xfrm>
              <a:off x="623" y="3206"/>
              <a:ext cx="512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43" name="Equation" r:id="rId15" imgW="482400" imgH="241200" progId="Equation.DSMT4">
                      <p:embed/>
                    </p:oleObj>
                  </mc:Choice>
                  <mc:Fallback>
                    <p:oleObj name="Equation" r:id="rId15" imgW="482400" imgH="241200" progId="Equation.DSMT4">
                      <p:embed/>
                      <p:pic>
                        <p:nvPicPr>
                          <p:cNvPr id="0" name="Picture 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3" y="3206"/>
                            <a:ext cx="512" cy="2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4" name="Object 75"/>
              <p:cNvGraphicFramePr>
                <a:graphicFrameLocks noChangeAspect="1"/>
              </p:cNvGraphicFramePr>
              <p:nvPr/>
            </p:nvGraphicFramePr>
            <p:xfrm>
              <a:off x="1901" y="3197"/>
              <a:ext cx="512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44" name="Equation" r:id="rId17" imgW="482400" imgH="241200" progId="Equation.DSMT4">
                      <p:embed/>
                    </p:oleObj>
                  </mc:Choice>
                  <mc:Fallback>
                    <p:oleObj name="Equation" r:id="rId17" imgW="482400" imgH="241200" progId="Equation.DSMT4">
                      <p:embed/>
                      <p:pic>
                        <p:nvPicPr>
                          <p:cNvPr id="0" name="Picture 1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01" y="3197"/>
                            <a:ext cx="512" cy="2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5" name="Oval 80"/>
              <p:cNvSpPr>
                <a:spLocks noChangeArrowheads="1"/>
              </p:cNvSpPr>
              <p:nvPr/>
            </p:nvSpPr>
            <p:spPr bwMode="auto">
              <a:xfrm>
                <a:off x="1517" y="3589"/>
                <a:ext cx="50" cy="5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Oval 81"/>
              <p:cNvSpPr>
                <a:spLocks noChangeArrowheads="1"/>
              </p:cNvSpPr>
              <p:nvPr/>
            </p:nvSpPr>
            <p:spPr bwMode="auto">
              <a:xfrm>
                <a:off x="375" y="3590"/>
                <a:ext cx="41" cy="4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Oval 82"/>
              <p:cNvSpPr>
                <a:spLocks noChangeArrowheads="1"/>
              </p:cNvSpPr>
              <p:nvPr/>
            </p:nvSpPr>
            <p:spPr bwMode="auto">
              <a:xfrm>
                <a:off x="2661" y="3029"/>
                <a:ext cx="41" cy="4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Oval 83"/>
              <p:cNvSpPr>
                <a:spLocks noChangeArrowheads="1"/>
              </p:cNvSpPr>
              <p:nvPr/>
            </p:nvSpPr>
            <p:spPr bwMode="auto">
              <a:xfrm>
                <a:off x="2664" y="3593"/>
                <a:ext cx="41" cy="4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99" name="Slide Number Placeholder 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18534" name="Object 57"/>
          <p:cNvGraphicFramePr>
            <a:graphicFrameLocks noChangeAspect="1"/>
          </p:cNvGraphicFramePr>
          <p:nvPr/>
        </p:nvGraphicFramePr>
        <p:xfrm>
          <a:off x="5883275" y="1173163"/>
          <a:ext cx="2120900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5" name="Equation" r:id="rId19" imgW="1371600" imgH="1333440" progId="Equation.DSMT4">
                  <p:embed/>
                </p:oleObj>
              </mc:Choice>
              <mc:Fallback>
                <p:oleObj name="Equation" r:id="rId19" imgW="1371600" imgH="133344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1173163"/>
                        <a:ext cx="2120900" cy="18081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" name="Object 103"/>
          <p:cNvGraphicFramePr>
            <a:graphicFrameLocks noChangeAspect="1"/>
          </p:cNvGraphicFramePr>
          <p:nvPr/>
        </p:nvGraphicFramePr>
        <p:xfrm>
          <a:off x="5397829" y="5795902"/>
          <a:ext cx="2590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" name="Equation" r:id="rId21" imgW="1422360" imgH="444240" progId="Equation.DSMT4">
                  <p:embed/>
                </p:oleObj>
              </mc:Choice>
              <mc:Fallback>
                <p:oleObj name="Equation" r:id="rId21" imgW="1422360" imgH="444240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829" y="5795902"/>
                        <a:ext cx="2590800" cy="7112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ight Arrow 32"/>
          <p:cNvSpPr/>
          <p:nvPr/>
        </p:nvSpPr>
        <p:spPr>
          <a:xfrm>
            <a:off x="4762006" y="6037489"/>
            <a:ext cx="391885" cy="213756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536" name="Object 80"/>
          <p:cNvGraphicFramePr>
            <a:graphicFrameLocks noChangeAspect="1"/>
          </p:cNvGraphicFramePr>
          <p:nvPr/>
        </p:nvGraphicFramePr>
        <p:xfrm>
          <a:off x="4711967" y="4735287"/>
          <a:ext cx="3936352" cy="44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" name="Equation" r:id="rId23" imgW="3809880" imgH="507960" progId="Equation.DSMT4">
                  <p:embed/>
                </p:oleObj>
              </mc:Choice>
              <mc:Fallback>
                <p:oleObj name="Equation" r:id="rId23" imgW="3809880" imgH="50796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967" y="4735287"/>
                        <a:ext cx="3936352" cy="446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234544" y="3396343"/>
            <a:ext cx="248194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 </a:t>
            </a:r>
          </a:p>
          <a:p>
            <a:pPr algn="ctr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is the same for both guides, but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is different.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Waveguide Transmission Line Model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948" y="827314"/>
            <a:ext cx="8045792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Our goal is to come up with a transmission line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model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a waveguide mode.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4333875" y="4114799"/>
            <a:ext cx="352425" cy="466725"/>
          </a:xfrm>
          <a:prstGeom prst="down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690509" y="2804433"/>
            <a:ext cx="291736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The waveguide mode is not a TEM mode, but it can be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modeled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as a wave on a transmission line.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576388" y="1555750"/>
            <a:ext cx="3618398" cy="2471738"/>
            <a:chOff x="1576388" y="1555750"/>
            <a:chExt cx="3618398" cy="2471738"/>
          </a:xfrm>
        </p:grpSpPr>
        <p:grpSp>
          <p:nvGrpSpPr>
            <p:cNvPr id="58" name="Group 45"/>
            <p:cNvGrpSpPr/>
            <p:nvPr/>
          </p:nvGrpSpPr>
          <p:grpSpPr>
            <a:xfrm>
              <a:off x="2354950" y="2018021"/>
              <a:ext cx="2209800" cy="1219200"/>
              <a:chOff x="6752981" y="1178170"/>
              <a:chExt cx="2209800" cy="1219200"/>
            </a:xfrm>
          </p:grpSpPr>
          <p:sp>
            <p:nvSpPr>
              <p:cNvPr id="61" name="Cube 60"/>
              <p:cNvSpPr/>
              <p:nvPr/>
            </p:nvSpPr>
            <p:spPr>
              <a:xfrm>
                <a:off x="6752981" y="1178170"/>
                <a:ext cx="2209800" cy="1219200"/>
              </a:xfrm>
              <a:prstGeom prst="cube">
                <a:avLst>
                  <a:gd name="adj" fmla="val 62870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763238" y="1946031"/>
                <a:ext cx="1434612" cy="447919"/>
              </a:xfrm>
              <a:prstGeom prst="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6753225" y="1950827"/>
                <a:ext cx="438150" cy="4286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Arrow Connector 58"/>
            <p:cNvCxnSpPr/>
            <p:nvPr/>
          </p:nvCxnSpPr>
          <p:spPr>
            <a:xfrm rot="5400000">
              <a:off x="1821550" y="3313421"/>
              <a:ext cx="457200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1974744" y="2322027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955150" y="3237221"/>
              <a:ext cx="90392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920" name="Object 8"/>
            <p:cNvGraphicFramePr>
              <a:graphicFrameLocks noChangeAspect="1"/>
            </p:cNvGraphicFramePr>
            <p:nvPr/>
          </p:nvGraphicFramePr>
          <p:xfrm>
            <a:off x="4987925" y="3143250"/>
            <a:ext cx="206861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6" name="Equation" r:id="rId3" imgW="152280" imgH="164880" progId="Equation.DSMT4">
                    <p:embed/>
                  </p:oleObj>
                </mc:Choice>
                <mc:Fallback>
                  <p:oleObj name="Equation" r:id="rId3" imgW="152280" imgH="1648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7925" y="3143250"/>
                          <a:ext cx="206861" cy="225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1" name="Object 9"/>
            <p:cNvGraphicFramePr>
              <a:graphicFrameLocks noChangeAspect="1"/>
            </p:cNvGraphicFramePr>
            <p:nvPr/>
          </p:nvGraphicFramePr>
          <p:xfrm>
            <a:off x="2246313" y="1555750"/>
            <a:ext cx="223837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7" name="Equation" r:id="rId5" imgW="164880" imgH="203040" progId="Equation.DSMT4">
                    <p:embed/>
                  </p:oleObj>
                </mc:Choice>
                <mc:Fallback>
                  <p:oleObj name="Equation" r:id="rId5" imgW="164880" imgH="20304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6313" y="1555750"/>
                          <a:ext cx="223837" cy="277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2" name="Object 10"/>
            <p:cNvGraphicFramePr>
              <a:graphicFrameLocks noChangeAspect="1"/>
            </p:cNvGraphicFramePr>
            <p:nvPr/>
          </p:nvGraphicFramePr>
          <p:xfrm>
            <a:off x="1576388" y="3835400"/>
            <a:ext cx="188912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8" name="Equation" r:id="rId7" imgW="139680" imgH="139680" progId="Equation.DSMT4">
                    <p:embed/>
                  </p:oleObj>
                </mc:Choice>
                <mc:Fallback>
                  <p:oleObj name="Equation" r:id="rId7" imgW="139680" imgH="1396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6388" y="3835400"/>
                          <a:ext cx="188912" cy="192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3" name="Object 11"/>
            <p:cNvGraphicFramePr>
              <a:graphicFrameLocks noChangeAspect="1"/>
            </p:cNvGraphicFramePr>
            <p:nvPr/>
          </p:nvGraphicFramePr>
          <p:xfrm>
            <a:off x="2911475" y="3305175"/>
            <a:ext cx="206375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9" name="Equation" r:id="rId9" imgW="152280" imgH="164880" progId="Equation.DSMT4">
                    <p:embed/>
                  </p:oleObj>
                </mc:Choice>
                <mc:Fallback>
                  <p:oleObj name="Equation" r:id="rId9" imgW="152280" imgH="1648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1475" y="3305175"/>
                          <a:ext cx="206375" cy="225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4" name="Object 12"/>
            <p:cNvGraphicFramePr>
              <a:graphicFrameLocks noChangeAspect="1"/>
            </p:cNvGraphicFramePr>
            <p:nvPr/>
          </p:nvGraphicFramePr>
          <p:xfrm>
            <a:off x="2062163" y="2851150"/>
            <a:ext cx="188912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30" name="Equation" r:id="rId11" imgW="139680" imgH="215640" progId="Equation.DSMT4">
                    <p:embed/>
                  </p:oleObj>
                </mc:Choice>
                <mc:Fallback>
                  <p:oleObj name="Equation" r:id="rId11" imgW="139680" imgH="21564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2163" y="2851150"/>
                          <a:ext cx="188912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oup 37"/>
          <p:cNvGrpSpPr/>
          <p:nvPr/>
        </p:nvGrpSpPr>
        <p:grpSpPr>
          <a:xfrm>
            <a:off x="1269508" y="4562400"/>
            <a:ext cx="7239616" cy="1292919"/>
            <a:chOff x="1317009" y="4740530"/>
            <a:chExt cx="7239616" cy="1292919"/>
          </a:xfrm>
        </p:grpSpPr>
        <p:sp>
          <p:nvSpPr>
            <p:cNvPr id="21" name="AutoShape 134"/>
            <p:cNvSpPr>
              <a:spLocks noChangeArrowheads="1"/>
            </p:cNvSpPr>
            <p:nvPr/>
          </p:nvSpPr>
          <p:spPr bwMode="auto">
            <a:xfrm rot="5400000">
              <a:off x="4466609" y="2680649"/>
              <a:ext cx="203200" cy="6502400"/>
            </a:xfrm>
            <a:prstGeom prst="can">
              <a:avLst>
                <a:gd name="adj" fmla="val 64593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2" name="AutoShape 135"/>
            <p:cNvSpPr>
              <a:spLocks noChangeArrowheads="1"/>
            </p:cNvSpPr>
            <p:nvPr/>
          </p:nvSpPr>
          <p:spPr bwMode="auto">
            <a:xfrm rot="5400000">
              <a:off x="4485659" y="1975799"/>
              <a:ext cx="177800" cy="6515100"/>
            </a:xfrm>
            <a:prstGeom prst="can">
              <a:avLst>
                <a:gd name="adj" fmla="val 73964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5" name="Line 138"/>
            <p:cNvSpPr>
              <a:spLocks noChangeShapeType="1"/>
            </p:cNvSpPr>
            <p:nvPr/>
          </p:nvSpPr>
          <p:spPr bwMode="auto">
            <a:xfrm>
              <a:off x="2968009" y="5220649"/>
              <a:ext cx="774700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 dirty="0"/>
            </a:p>
          </p:txBody>
        </p:sp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3231535" y="4740530"/>
            <a:ext cx="187940" cy="256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31" name="Equation" r:id="rId13" imgW="139680" imgH="190440" progId="Equation.DSMT4">
                    <p:embed/>
                  </p:oleObj>
                </mc:Choice>
                <mc:Fallback>
                  <p:oleObj name="Equation" r:id="rId13" imgW="139680" imgH="19044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1535" y="4740530"/>
                          <a:ext cx="187940" cy="256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 Box 140"/>
            <p:cNvSpPr txBox="1">
              <a:spLocks noChangeArrowheads="1"/>
            </p:cNvSpPr>
            <p:nvPr/>
          </p:nvSpPr>
          <p:spPr bwMode="auto">
            <a:xfrm>
              <a:off x="3879234" y="5269862"/>
              <a:ext cx="300038" cy="3698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3300"/>
                  </a:solidFill>
                </a:rPr>
                <a:t>+</a:t>
              </a:r>
              <a:endParaRPr lang="en-US" b="1" dirty="0">
                <a:solidFill>
                  <a:srgbClr val="FF3300"/>
                </a:solidFill>
              </a:endParaRPr>
            </a:p>
          </p:txBody>
        </p:sp>
        <p:sp>
          <p:nvSpPr>
            <p:cNvPr id="28" name="Text Box 141"/>
            <p:cNvSpPr txBox="1">
              <a:spLocks noChangeArrowheads="1"/>
            </p:cNvSpPr>
            <p:nvPr/>
          </p:nvSpPr>
          <p:spPr bwMode="auto">
            <a:xfrm>
              <a:off x="3907809" y="5536562"/>
              <a:ext cx="255588" cy="3698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3300"/>
                  </a:solidFill>
                </a:rPr>
                <a:t>-</a:t>
              </a:r>
              <a:endParaRPr lang="en-US" b="1" dirty="0">
                <a:solidFill>
                  <a:srgbClr val="FF3300"/>
                </a:solidFill>
              </a:endParaRPr>
            </a:p>
          </p:txBody>
        </p:sp>
        <p:graphicFrame>
          <p:nvGraphicFramePr>
            <p:cNvPr id="29" name="Object 4"/>
            <p:cNvGraphicFramePr>
              <a:graphicFrameLocks noChangeAspect="1"/>
            </p:cNvGraphicFramePr>
            <p:nvPr/>
          </p:nvGraphicFramePr>
          <p:xfrm>
            <a:off x="4280872" y="5463309"/>
            <a:ext cx="243503" cy="279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32" name="Equation" r:id="rId15" imgW="177480" imgH="203040" progId="Equation.DSMT4">
                    <p:embed/>
                  </p:oleObj>
                </mc:Choice>
                <mc:Fallback>
                  <p:oleObj name="Equation" r:id="rId15" imgW="177480" imgH="20304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0872" y="5463309"/>
                          <a:ext cx="243503" cy="2796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Arrow Connector 41"/>
            <p:cNvCxnSpPr/>
            <p:nvPr/>
          </p:nvCxnSpPr>
          <p:spPr>
            <a:xfrm>
              <a:off x="7260609" y="5576248"/>
              <a:ext cx="9906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925" name="Object 13"/>
            <p:cNvGraphicFramePr>
              <a:graphicFrameLocks noChangeAspect="1"/>
            </p:cNvGraphicFramePr>
            <p:nvPr/>
          </p:nvGraphicFramePr>
          <p:xfrm>
            <a:off x="8367713" y="5483225"/>
            <a:ext cx="188912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33" name="Equation" r:id="rId17" imgW="139680" imgH="139680" progId="Equation.DSMT4">
                    <p:embed/>
                  </p:oleObj>
                </mc:Choice>
                <mc:Fallback>
                  <p:oleObj name="Equation" r:id="rId17" imgW="139680" imgH="13968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67713" y="5483225"/>
                          <a:ext cx="188912" cy="192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Box 30"/>
          <p:cNvSpPr txBox="1"/>
          <p:nvPr/>
        </p:nvSpPr>
        <p:spPr>
          <a:xfrm>
            <a:off x="1270658" y="6139542"/>
            <a:ext cx="690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“Transverse Equivalent Network” model of TE</a:t>
            </a:r>
            <a:r>
              <a:rPr lang="en-US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waveguide mode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593990"/>
              </p:ext>
            </p:extLst>
          </p:nvPr>
        </p:nvGraphicFramePr>
        <p:xfrm>
          <a:off x="510512" y="1169063"/>
          <a:ext cx="3552825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8" name="Equation" r:id="rId3" imgW="1803240" imgH="1498320" progId="Equation.DSMT4">
                  <p:embed/>
                </p:oleObj>
              </mc:Choice>
              <mc:Fallback>
                <p:oleObj name="Equation" r:id="rId3" imgW="1803240" imgH="149832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12" y="1169063"/>
                        <a:ext cx="3552825" cy="25114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5549" y="4087525"/>
            <a:ext cx="3632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Equivalent  reflection problem:</a:t>
            </a:r>
            <a:endParaRPr lang="en-US" sz="2000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238702"/>
              </p:ext>
            </p:extLst>
          </p:nvPr>
        </p:nvGraphicFramePr>
        <p:xfrm>
          <a:off x="5203825" y="3703638"/>
          <a:ext cx="269557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Equation" r:id="rId5" imgW="1434960" imgH="431640" progId="Equation.DSMT4">
                  <p:embed/>
                </p:oleObj>
              </mc:Choice>
              <mc:Fallback>
                <p:oleObj name="Equation" r:id="rId5" imgW="1434960" imgH="43164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3703638"/>
                        <a:ext cx="2695575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1040026" y="4786309"/>
            <a:ext cx="2491641" cy="1073150"/>
            <a:chOff x="1954426" y="3325978"/>
            <a:chExt cx="2491641" cy="1073150"/>
          </a:xfrm>
        </p:grpSpPr>
        <p:sp>
          <p:nvSpPr>
            <p:cNvPr id="47" name="Line 14"/>
            <p:cNvSpPr>
              <a:spLocks noChangeShapeType="1"/>
            </p:cNvSpPr>
            <p:nvPr/>
          </p:nvSpPr>
          <p:spPr bwMode="auto">
            <a:xfrm>
              <a:off x="2035389" y="3373603"/>
              <a:ext cx="164950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val 15"/>
            <p:cNvSpPr>
              <a:spLocks noChangeArrowheads="1"/>
            </p:cNvSpPr>
            <p:nvPr/>
          </p:nvSpPr>
          <p:spPr bwMode="auto">
            <a:xfrm>
              <a:off x="1957601" y="4313403"/>
              <a:ext cx="63500" cy="8413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val 16"/>
            <p:cNvSpPr>
              <a:spLocks noChangeArrowheads="1"/>
            </p:cNvSpPr>
            <p:nvPr/>
          </p:nvSpPr>
          <p:spPr bwMode="auto">
            <a:xfrm>
              <a:off x="1954426" y="3325978"/>
              <a:ext cx="63500" cy="8413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Line 17"/>
            <p:cNvSpPr>
              <a:spLocks noChangeShapeType="1"/>
            </p:cNvSpPr>
            <p:nvPr/>
          </p:nvSpPr>
          <p:spPr bwMode="auto">
            <a:xfrm>
              <a:off x="2036976" y="4357853"/>
              <a:ext cx="16479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Line 24"/>
            <p:cNvSpPr>
              <a:spLocks noChangeShapeType="1"/>
            </p:cNvSpPr>
            <p:nvPr/>
          </p:nvSpPr>
          <p:spPr bwMode="auto">
            <a:xfrm>
              <a:off x="3680039" y="3373603"/>
              <a:ext cx="1587" cy="265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Line 36"/>
            <p:cNvSpPr>
              <a:spLocks noChangeShapeType="1"/>
            </p:cNvSpPr>
            <p:nvPr/>
          </p:nvSpPr>
          <p:spPr bwMode="auto">
            <a:xfrm>
              <a:off x="3678451" y="4078453"/>
              <a:ext cx="1588" cy="265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8" name="Object 74"/>
            <p:cNvGraphicFramePr>
              <a:graphicFrameLocks noChangeAspect="1"/>
            </p:cNvGraphicFramePr>
            <p:nvPr/>
          </p:nvGraphicFramePr>
          <p:xfrm>
            <a:off x="3996804" y="3679375"/>
            <a:ext cx="44926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0" name="Equation" r:id="rId7" imgW="266400" imgH="241200" progId="Equation.DSMT4">
                    <p:embed/>
                  </p:oleObj>
                </mc:Choice>
                <mc:Fallback>
                  <p:oleObj name="Equation" r:id="rId7" imgW="266400" imgH="241200" progId="Equation.DSMT4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6804" y="3679375"/>
                          <a:ext cx="449263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11" name="Object 55"/>
            <p:cNvGraphicFramePr>
              <a:graphicFrameLocks noChangeAspect="1"/>
            </p:cNvGraphicFramePr>
            <p:nvPr/>
          </p:nvGraphicFramePr>
          <p:xfrm>
            <a:off x="2361869" y="3627508"/>
            <a:ext cx="44926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1" name="Equation" r:id="rId9" imgW="266400" imgH="241200" progId="Equation.DSMT4">
                    <p:embed/>
                  </p:oleObj>
                </mc:Choice>
                <mc:Fallback>
                  <p:oleObj name="Equation" r:id="rId9" imgW="266400" imgH="241200" progId="Equation.DSMT4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1869" y="3627508"/>
                          <a:ext cx="449263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Rectangle 23"/>
            <p:cNvSpPr>
              <a:spLocks noChangeArrowheads="1"/>
            </p:cNvSpPr>
            <p:nvPr/>
          </p:nvSpPr>
          <p:spPr bwMode="auto">
            <a:xfrm>
              <a:off x="3610189" y="3633128"/>
              <a:ext cx="152400" cy="444500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val 19"/>
            <p:cNvSpPr>
              <a:spLocks noChangeArrowheads="1"/>
            </p:cNvSpPr>
            <p:nvPr/>
          </p:nvSpPr>
          <p:spPr bwMode="auto">
            <a:xfrm>
              <a:off x="3645137" y="3327566"/>
              <a:ext cx="63500" cy="841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val 18"/>
            <p:cNvSpPr>
              <a:spLocks noChangeArrowheads="1"/>
            </p:cNvSpPr>
            <p:nvPr/>
          </p:nvSpPr>
          <p:spPr bwMode="auto">
            <a:xfrm>
              <a:off x="3649591" y="4314991"/>
              <a:ext cx="63500" cy="841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19512" name="Object 56"/>
          <p:cNvGraphicFramePr>
            <a:graphicFrameLocks noChangeAspect="1"/>
          </p:cNvGraphicFramePr>
          <p:nvPr/>
        </p:nvGraphicFramePr>
        <p:xfrm>
          <a:off x="5507293" y="4685219"/>
          <a:ext cx="1941257" cy="373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name="Equation" r:id="rId11" imgW="1054080" imgH="203040" progId="Equation.DSMT4">
                  <p:embed/>
                </p:oleObj>
              </mc:Choice>
              <mc:Fallback>
                <p:oleObj name="Equation" r:id="rId11" imgW="1054080" imgH="20304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293" y="4685219"/>
                        <a:ext cx="1941257" cy="373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775835" y="852984"/>
            <a:ext cx="3660783" cy="2362385"/>
            <a:chOff x="1916305" y="683809"/>
            <a:chExt cx="3660783" cy="2362385"/>
          </a:xfrm>
        </p:grpSpPr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3286718" y="683809"/>
              <a:ext cx="828675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sym typeface="Symbol" pitchFamily="18" charset="2"/>
                </a:rPr>
                <a:t>TEN</a:t>
              </a:r>
            </a:p>
          </p:txBody>
        </p:sp>
        <p:sp>
          <p:nvSpPr>
            <p:cNvPr id="43" name="AutoShape 39"/>
            <p:cNvSpPr>
              <a:spLocks noChangeArrowheads="1"/>
            </p:cNvSpPr>
            <p:nvPr/>
          </p:nvSpPr>
          <p:spPr bwMode="auto">
            <a:xfrm>
              <a:off x="3295847" y="2425623"/>
              <a:ext cx="330200" cy="182562"/>
            </a:xfrm>
            <a:prstGeom prst="rightArrow">
              <a:avLst>
                <a:gd name="adj1" fmla="val 50000"/>
                <a:gd name="adj2" fmla="val 45218"/>
              </a:avLst>
            </a:prstGeom>
            <a:solidFill>
              <a:srgbClr val="FF9933"/>
            </a:solidFill>
            <a:ln w="12700">
              <a:solidFill>
                <a:srgbClr val="FF9933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40"/>
            <p:cNvSpPr>
              <a:spLocks noChangeArrowheads="1"/>
            </p:cNvSpPr>
            <p:nvPr/>
          </p:nvSpPr>
          <p:spPr bwMode="auto">
            <a:xfrm>
              <a:off x="3862585" y="2419273"/>
              <a:ext cx="330200" cy="195262"/>
            </a:xfrm>
            <a:prstGeom prst="rightArrow">
              <a:avLst>
                <a:gd name="adj1" fmla="val 50000"/>
                <a:gd name="adj2" fmla="val 42277"/>
              </a:avLst>
            </a:prstGeom>
            <a:solidFill>
              <a:srgbClr val="FF0033"/>
            </a:solidFill>
            <a:ln w="12700">
              <a:solidFill>
                <a:srgbClr val="FF0033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41"/>
            <p:cNvSpPr>
              <a:spLocks noChangeArrowheads="1"/>
            </p:cNvSpPr>
            <p:nvPr/>
          </p:nvSpPr>
          <p:spPr bwMode="auto">
            <a:xfrm flipH="1">
              <a:off x="3265685" y="2733373"/>
              <a:ext cx="327025" cy="209550"/>
            </a:xfrm>
            <a:prstGeom prst="rightArrow">
              <a:avLst>
                <a:gd name="adj1" fmla="val 50000"/>
                <a:gd name="adj2" fmla="val 39015"/>
              </a:avLst>
            </a:prstGeom>
            <a:solidFill>
              <a:srgbClr val="FF9933"/>
            </a:solidFill>
            <a:ln w="12700">
              <a:solidFill>
                <a:srgbClr val="FF9933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46" name="Object 42"/>
            <p:cNvGraphicFramePr>
              <a:graphicFrameLocks noChangeAspect="1"/>
            </p:cNvGraphicFramePr>
            <p:nvPr/>
          </p:nvGraphicFramePr>
          <p:xfrm>
            <a:off x="2749788" y="2646144"/>
            <a:ext cx="52546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3" name="Equation" r:id="rId13" imgW="317160" imgH="241200" progId="Equation.DSMT4">
                    <p:embed/>
                  </p:oleObj>
                </mc:Choice>
                <mc:Fallback>
                  <p:oleObj name="Equation" r:id="rId13" imgW="317160" imgH="241200" progId="Equation.DSMT4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9788" y="2646144"/>
                          <a:ext cx="52546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43"/>
            <p:cNvGraphicFramePr>
              <a:graphicFrameLocks noChangeAspect="1"/>
            </p:cNvGraphicFramePr>
            <p:nvPr/>
          </p:nvGraphicFramePr>
          <p:xfrm>
            <a:off x="4292616" y="2298708"/>
            <a:ext cx="584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4" name="Equation" r:id="rId15" imgW="291960" imgH="241200" progId="Equation.DSMT4">
                    <p:embed/>
                  </p:oleObj>
                </mc:Choice>
                <mc:Fallback>
                  <p:oleObj name="Equation" r:id="rId15" imgW="291960" imgH="241200" progId="Equation.DSMT4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2616" y="2298708"/>
                          <a:ext cx="5842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61"/>
            <p:cNvGraphicFramePr>
              <a:graphicFrameLocks noChangeAspect="1"/>
            </p:cNvGraphicFramePr>
            <p:nvPr/>
          </p:nvGraphicFramePr>
          <p:xfrm>
            <a:off x="2805351" y="2264463"/>
            <a:ext cx="388937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5" name="Equation" r:id="rId17" imgW="203040" imgH="241200" progId="Equation.DSMT4">
                    <p:embed/>
                  </p:oleObj>
                </mc:Choice>
                <mc:Fallback>
                  <p:oleObj name="Equation" r:id="rId17" imgW="203040" imgH="241200" progId="Equation.DSMT4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5351" y="2264463"/>
                          <a:ext cx="388937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9" name="Group 84"/>
            <p:cNvGrpSpPr>
              <a:grpSpLocks/>
            </p:cNvGrpSpPr>
            <p:nvPr/>
          </p:nvGrpSpPr>
          <p:grpSpPr bwMode="auto">
            <a:xfrm>
              <a:off x="1916305" y="1314612"/>
              <a:ext cx="3660783" cy="981384"/>
              <a:chOff x="399" y="3025"/>
              <a:chExt cx="2306" cy="618"/>
            </a:xfrm>
          </p:grpSpPr>
          <p:sp>
            <p:nvSpPr>
              <p:cNvPr id="61" name="Line 64"/>
              <p:cNvSpPr>
                <a:spLocks noChangeShapeType="1"/>
              </p:cNvSpPr>
              <p:nvPr/>
            </p:nvSpPr>
            <p:spPr bwMode="auto">
              <a:xfrm>
                <a:off x="427" y="3053"/>
                <a:ext cx="1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Line 66"/>
              <p:cNvSpPr>
                <a:spLocks noChangeShapeType="1"/>
              </p:cNvSpPr>
              <p:nvPr/>
            </p:nvSpPr>
            <p:spPr bwMode="auto">
              <a:xfrm>
                <a:off x="446" y="3617"/>
                <a:ext cx="107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Line 67"/>
              <p:cNvSpPr>
                <a:spLocks noChangeShapeType="1"/>
              </p:cNvSpPr>
              <p:nvPr/>
            </p:nvSpPr>
            <p:spPr bwMode="auto">
              <a:xfrm>
                <a:off x="1569" y="3053"/>
                <a:ext cx="108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Oval 68"/>
              <p:cNvSpPr>
                <a:spLocks noChangeArrowheads="1"/>
              </p:cNvSpPr>
              <p:nvPr/>
            </p:nvSpPr>
            <p:spPr bwMode="auto">
              <a:xfrm>
                <a:off x="1525" y="3025"/>
                <a:ext cx="50" cy="5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Line 69"/>
              <p:cNvSpPr>
                <a:spLocks noChangeShapeType="1"/>
              </p:cNvSpPr>
              <p:nvPr/>
            </p:nvSpPr>
            <p:spPr bwMode="auto">
              <a:xfrm>
                <a:off x="1561" y="3617"/>
                <a:ext cx="110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aphicFrame>
            <p:nvGraphicFramePr>
              <p:cNvPr id="68" name="Object 74"/>
              <p:cNvGraphicFramePr>
                <a:graphicFrameLocks noChangeAspect="1"/>
              </p:cNvGraphicFramePr>
              <p:nvPr/>
            </p:nvGraphicFramePr>
            <p:xfrm>
              <a:off x="623" y="3206"/>
              <a:ext cx="512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26" name="Equation" r:id="rId19" imgW="482400" imgH="241200" progId="Equation.DSMT4">
                      <p:embed/>
                    </p:oleObj>
                  </mc:Choice>
                  <mc:Fallback>
                    <p:oleObj name="Equation" r:id="rId19" imgW="482400" imgH="241200" progId="Equation.DSMT4">
                      <p:embed/>
                      <p:pic>
                        <p:nvPicPr>
                          <p:cNvPr id="0" name="Picture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3" y="3206"/>
                            <a:ext cx="512" cy="2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" name="Object 75"/>
              <p:cNvGraphicFramePr>
                <a:graphicFrameLocks noChangeAspect="1"/>
              </p:cNvGraphicFramePr>
              <p:nvPr/>
            </p:nvGraphicFramePr>
            <p:xfrm>
              <a:off x="1901" y="3197"/>
              <a:ext cx="512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27" name="Equation" r:id="rId21" imgW="482400" imgH="241200" progId="Equation.DSMT4">
                      <p:embed/>
                    </p:oleObj>
                  </mc:Choice>
                  <mc:Fallback>
                    <p:oleObj name="Equation" r:id="rId21" imgW="482400" imgH="241200" progId="Equation.DSMT4">
                      <p:embed/>
                      <p:pic>
                        <p:nvPicPr>
                          <p:cNvPr id="0" name="Picture 6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01" y="3197"/>
                            <a:ext cx="512" cy="2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0" name="Oval 80"/>
              <p:cNvSpPr>
                <a:spLocks noChangeArrowheads="1"/>
              </p:cNvSpPr>
              <p:nvPr/>
            </p:nvSpPr>
            <p:spPr bwMode="auto">
              <a:xfrm>
                <a:off x="1517" y="3589"/>
                <a:ext cx="50" cy="5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Oval 81"/>
              <p:cNvSpPr>
                <a:spLocks noChangeArrowheads="1"/>
              </p:cNvSpPr>
              <p:nvPr/>
            </p:nvSpPr>
            <p:spPr bwMode="auto">
              <a:xfrm>
                <a:off x="402" y="3590"/>
                <a:ext cx="41" cy="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Oval 82"/>
              <p:cNvSpPr>
                <a:spLocks noChangeArrowheads="1"/>
              </p:cNvSpPr>
              <p:nvPr/>
            </p:nvSpPr>
            <p:spPr bwMode="auto">
              <a:xfrm>
                <a:off x="2661" y="3029"/>
                <a:ext cx="41" cy="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Oval 83"/>
              <p:cNvSpPr>
                <a:spLocks noChangeArrowheads="1"/>
              </p:cNvSpPr>
              <p:nvPr/>
            </p:nvSpPr>
            <p:spPr bwMode="auto">
              <a:xfrm>
                <a:off x="2664" y="3593"/>
                <a:ext cx="41" cy="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Oval 65"/>
              <p:cNvSpPr>
                <a:spLocks noChangeArrowheads="1"/>
              </p:cNvSpPr>
              <p:nvPr/>
            </p:nvSpPr>
            <p:spPr bwMode="auto">
              <a:xfrm>
                <a:off x="399" y="3026"/>
                <a:ext cx="41" cy="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3959117" y="5309424"/>
            <a:ext cx="440473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The above TEN enforces the continuity of voltage and current at the junction, and hence the tangential electric and magnetic fields are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automatically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continuous in the WG problem.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</a:p>
        </p:txBody>
      </p:sp>
    </p:spTree>
    <p:extLst>
      <p:ext uri="{BB962C8B-B14F-4D97-AF65-F5344CB8AC3E}">
        <p14:creationId xmlns:p14="http://schemas.microsoft.com/office/powerpoint/2010/main" val="76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052" y="4306033"/>
            <a:ext cx="360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Recall that for the TE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mode:</a:t>
            </a:r>
            <a:endParaRPr lang="en-US" sz="2000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29" name="Object 49"/>
          <p:cNvGraphicFramePr>
            <a:graphicFrameLocks noChangeAspect="1"/>
          </p:cNvGraphicFramePr>
          <p:nvPr/>
        </p:nvGraphicFramePr>
        <p:xfrm>
          <a:off x="395865" y="1329810"/>
          <a:ext cx="4271137" cy="261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Equation" r:id="rId3" imgW="2577960" imgH="1854000" progId="Equation.DSMT4">
                  <p:embed/>
                </p:oleObj>
              </mc:Choice>
              <mc:Fallback>
                <p:oleObj name="Equation" r:id="rId3" imgW="2577960" imgH="185400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65" y="1329810"/>
                        <a:ext cx="4271137" cy="261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0" name="Object 80"/>
          <p:cNvGraphicFramePr>
            <a:graphicFrameLocks noChangeAspect="1"/>
          </p:cNvGraphicFramePr>
          <p:nvPr/>
        </p:nvGraphicFramePr>
        <p:xfrm>
          <a:off x="944233" y="4875193"/>
          <a:ext cx="354965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Equation" r:id="rId5" imgW="3466800" imgH="1701720" progId="Equation.DSMT4">
                  <p:embed/>
                </p:oleObj>
              </mc:Choice>
              <mc:Fallback>
                <p:oleObj name="Equation" r:id="rId5" imgW="3466800" imgH="170172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233" y="4875193"/>
                        <a:ext cx="3549650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6373858" y="647887"/>
            <a:ext cx="82867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TEN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</a:p>
        </p:txBody>
      </p:sp>
      <p:graphicFrame>
        <p:nvGraphicFramePr>
          <p:cNvPr id="20538" name="Object 57"/>
          <p:cNvGraphicFramePr>
            <a:graphicFrameLocks noChangeAspect="1"/>
          </p:cNvGraphicFramePr>
          <p:nvPr/>
        </p:nvGraphicFramePr>
        <p:xfrm>
          <a:off x="6434138" y="3249613"/>
          <a:ext cx="2062162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3" name="Equation" r:id="rId7" imgW="1371600" imgH="1333440" progId="Equation.DSMT4">
                  <p:embed/>
                </p:oleObj>
              </mc:Choice>
              <mc:Fallback>
                <p:oleObj name="Equation" r:id="rId7" imgW="1371600" imgH="133344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249613"/>
                        <a:ext cx="2062162" cy="17573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9" name="Object 59"/>
          <p:cNvGraphicFramePr>
            <a:graphicFrameLocks noChangeAspect="1"/>
          </p:cNvGraphicFramePr>
          <p:nvPr/>
        </p:nvGraphicFramePr>
        <p:xfrm>
          <a:off x="4186795" y="3586347"/>
          <a:ext cx="1644026" cy="576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Equation" r:id="rId9" imgW="1282680" imgH="507960" progId="Equation.DSMT4">
                  <p:embed/>
                </p:oleObj>
              </mc:Choice>
              <mc:Fallback>
                <p:oleObj name="Equation" r:id="rId9" imgW="1282680" imgH="50796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795" y="3586347"/>
                        <a:ext cx="1644026" cy="5764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0" name="Object 60"/>
          <p:cNvGraphicFramePr>
            <a:graphicFrameLocks noChangeAspect="1"/>
          </p:cNvGraphicFramePr>
          <p:nvPr/>
        </p:nvGraphicFramePr>
        <p:xfrm>
          <a:off x="6739947" y="5142015"/>
          <a:ext cx="1536899" cy="134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Equation" r:id="rId11" imgW="914400" imgH="914400" progId="Equation.DSMT4">
                  <p:embed/>
                </p:oleObj>
              </mc:Choice>
              <mc:Fallback>
                <p:oleObj name="Equation" r:id="rId11" imgW="914400" imgH="9144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9947" y="5142015"/>
                        <a:ext cx="1536899" cy="134785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209693" y="741456"/>
            <a:ext cx="2581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 we have:</a:t>
            </a:r>
            <a:endParaRPr lang="en-US" sz="2000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989096" y="1276171"/>
            <a:ext cx="3656140" cy="1734101"/>
            <a:chOff x="4989096" y="1276171"/>
            <a:chExt cx="3656140" cy="1734101"/>
          </a:xfrm>
        </p:grpSpPr>
        <p:sp>
          <p:nvSpPr>
            <p:cNvPr id="32" name="AutoShape 39"/>
            <p:cNvSpPr>
              <a:spLocks noChangeArrowheads="1"/>
            </p:cNvSpPr>
            <p:nvPr/>
          </p:nvSpPr>
          <p:spPr bwMode="auto">
            <a:xfrm>
              <a:off x="6382987" y="2389701"/>
              <a:ext cx="330200" cy="182562"/>
            </a:xfrm>
            <a:prstGeom prst="rightArrow">
              <a:avLst>
                <a:gd name="adj1" fmla="val 50000"/>
                <a:gd name="adj2" fmla="val 45218"/>
              </a:avLst>
            </a:prstGeom>
            <a:solidFill>
              <a:srgbClr val="FF9933"/>
            </a:solidFill>
            <a:ln w="12700">
              <a:solidFill>
                <a:srgbClr val="FF9933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AutoShape 40"/>
            <p:cNvSpPr>
              <a:spLocks noChangeArrowheads="1"/>
            </p:cNvSpPr>
            <p:nvPr/>
          </p:nvSpPr>
          <p:spPr bwMode="auto">
            <a:xfrm>
              <a:off x="6949725" y="2383351"/>
              <a:ext cx="330200" cy="195262"/>
            </a:xfrm>
            <a:prstGeom prst="rightArrow">
              <a:avLst>
                <a:gd name="adj1" fmla="val 50000"/>
                <a:gd name="adj2" fmla="val 42277"/>
              </a:avLst>
            </a:prstGeom>
            <a:solidFill>
              <a:srgbClr val="FF0033"/>
            </a:solidFill>
            <a:ln w="12700">
              <a:solidFill>
                <a:srgbClr val="FF0033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41"/>
            <p:cNvSpPr>
              <a:spLocks noChangeArrowheads="1"/>
            </p:cNvSpPr>
            <p:nvPr/>
          </p:nvSpPr>
          <p:spPr bwMode="auto">
            <a:xfrm flipH="1">
              <a:off x="6352825" y="2697451"/>
              <a:ext cx="327025" cy="209550"/>
            </a:xfrm>
            <a:prstGeom prst="rightArrow">
              <a:avLst>
                <a:gd name="adj1" fmla="val 50000"/>
                <a:gd name="adj2" fmla="val 39015"/>
              </a:avLst>
            </a:prstGeom>
            <a:solidFill>
              <a:srgbClr val="FF9933"/>
            </a:solidFill>
            <a:ln w="12700">
              <a:solidFill>
                <a:srgbClr val="FF9933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6" name="Object 42"/>
            <p:cNvGraphicFramePr>
              <a:graphicFrameLocks noChangeAspect="1"/>
            </p:cNvGraphicFramePr>
            <p:nvPr/>
          </p:nvGraphicFramePr>
          <p:xfrm>
            <a:off x="5836928" y="2610222"/>
            <a:ext cx="52546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6" name="Equation" r:id="rId13" imgW="317160" imgH="241200" progId="Equation.DSMT4">
                    <p:embed/>
                  </p:oleObj>
                </mc:Choice>
                <mc:Fallback>
                  <p:oleObj name="Equation" r:id="rId13" imgW="317160" imgH="241200" progId="Equation.DSMT4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6928" y="2610222"/>
                          <a:ext cx="52546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43"/>
            <p:cNvGraphicFramePr>
              <a:graphicFrameLocks noChangeAspect="1"/>
            </p:cNvGraphicFramePr>
            <p:nvPr/>
          </p:nvGraphicFramePr>
          <p:xfrm>
            <a:off x="7379756" y="2262786"/>
            <a:ext cx="584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7" name="Equation" r:id="rId15" imgW="291960" imgH="241200" progId="Equation.DSMT4">
                    <p:embed/>
                  </p:oleObj>
                </mc:Choice>
                <mc:Fallback>
                  <p:oleObj name="Equation" r:id="rId15" imgW="291960" imgH="241200" progId="Equation.DSMT4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9756" y="2262786"/>
                          <a:ext cx="5842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61"/>
            <p:cNvGraphicFramePr>
              <a:graphicFrameLocks noChangeAspect="1"/>
            </p:cNvGraphicFramePr>
            <p:nvPr/>
          </p:nvGraphicFramePr>
          <p:xfrm>
            <a:off x="5892491" y="2228541"/>
            <a:ext cx="388937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8" name="Equation" r:id="rId17" imgW="203040" imgH="241200" progId="Equation.DSMT4">
                    <p:embed/>
                  </p:oleObj>
                </mc:Choice>
                <mc:Fallback>
                  <p:oleObj name="Equation" r:id="rId17" imgW="203040" imgH="241200" progId="Equation.DSMT4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2491" y="2228541"/>
                          <a:ext cx="388937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Line 64"/>
            <p:cNvSpPr>
              <a:spLocks noChangeShapeType="1"/>
            </p:cNvSpPr>
            <p:nvPr/>
          </p:nvSpPr>
          <p:spPr bwMode="auto">
            <a:xfrm>
              <a:off x="5058888" y="1312867"/>
              <a:ext cx="174955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val 65"/>
            <p:cNvSpPr>
              <a:spLocks noChangeArrowheads="1"/>
            </p:cNvSpPr>
            <p:nvPr/>
          </p:nvSpPr>
          <p:spPr bwMode="auto">
            <a:xfrm>
              <a:off x="4991509" y="1280278"/>
              <a:ext cx="65088" cy="7622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66"/>
            <p:cNvSpPr>
              <a:spLocks noChangeShapeType="1"/>
            </p:cNvSpPr>
            <p:nvPr/>
          </p:nvSpPr>
          <p:spPr bwMode="auto">
            <a:xfrm>
              <a:off x="5011387" y="2218786"/>
              <a:ext cx="177800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Line 67"/>
            <p:cNvSpPr>
              <a:spLocks noChangeShapeType="1"/>
            </p:cNvSpPr>
            <p:nvPr/>
          </p:nvSpPr>
          <p:spPr bwMode="auto">
            <a:xfrm>
              <a:off x="6860826" y="1323154"/>
              <a:ext cx="173690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val 68"/>
            <p:cNvSpPr>
              <a:spLocks noChangeArrowheads="1"/>
            </p:cNvSpPr>
            <p:nvPr/>
          </p:nvSpPr>
          <p:spPr bwMode="auto">
            <a:xfrm>
              <a:off x="6802088" y="1278690"/>
              <a:ext cx="79375" cy="8575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ine 69"/>
            <p:cNvSpPr>
              <a:spLocks noChangeShapeType="1"/>
            </p:cNvSpPr>
            <p:nvPr/>
          </p:nvSpPr>
          <p:spPr bwMode="auto">
            <a:xfrm>
              <a:off x="6848126" y="2218786"/>
              <a:ext cx="179711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46" name="Object 74"/>
            <p:cNvGraphicFramePr>
              <a:graphicFrameLocks noChangeAspect="1"/>
            </p:cNvGraphicFramePr>
            <p:nvPr/>
          </p:nvGraphicFramePr>
          <p:xfrm>
            <a:off x="5359047" y="1566118"/>
            <a:ext cx="812802" cy="406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9" name="Equation" r:id="rId19" imgW="482400" imgH="241200" progId="Equation.DSMT4">
                    <p:embed/>
                  </p:oleObj>
                </mc:Choice>
                <mc:Fallback>
                  <p:oleObj name="Equation" r:id="rId19" imgW="482400" imgH="241200" progId="Equation.DSMT4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9047" y="1566118"/>
                          <a:ext cx="812802" cy="4065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75"/>
            <p:cNvGraphicFramePr>
              <a:graphicFrameLocks noChangeAspect="1"/>
            </p:cNvGraphicFramePr>
            <p:nvPr/>
          </p:nvGraphicFramePr>
          <p:xfrm>
            <a:off x="7387877" y="1551826"/>
            <a:ext cx="812802" cy="406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0" name="Equation" r:id="rId21" imgW="482400" imgH="241200" progId="Equation.DSMT4">
                    <p:embed/>
                  </p:oleObj>
                </mc:Choice>
                <mc:Fallback>
                  <p:oleObj name="Equation" r:id="rId21" imgW="482400" imgH="241200" progId="Equation.DSMT4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7877" y="1551826"/>
                          <a:ext cx="812802" cy="4065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Oval 80"/>
            <p:cNvSpPr>
              <a:spLocks noChangeArrowheads="1"/>
            </p:cNvSpPr>
            <p:nvPr/>
          </p:nvSpPr>
          <p:spPr bwMode="auto">
            <a:xfrm>
              <a:off x="6778275" y="2174322"/>
              <a:ext cx="79375" cy="8575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val 81"/>
            <p:cNvSpPr>
              <a:spLocks noChangeArrowheads="1"/>
            </p:cNvSpPr>
            <p:nvPr/>
          </p:nvSpPr>
          <p:spPr bwMode="auto">
            <a:xfrm>
              <a:off x="4989096" y="2175910"/>
              <a:ext cx="65088" cy="762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val 83"/>
            <p:cNvSpPr>
              <a:spLocks noChangeArrowheads="1"/>
            </p:cNvSpPr>
            <p:nvPr/>
          </p:nvSpPr>
          <p:spPr bwMode="auto">
            <a:xfrm>
              <a:off x="8575392" y="2180674"/>
              <a:ext cx="65088" cy="762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val 83"/>
            <p:cNvSpPr>
              <a:spLocks noChangeArrowheads="1"/>
            </p:cNvSpPr>
            <p:nvPr/>
          </p:nvSpPr>
          <p:spPr bwMode="auto">
            <a:xfrm>
              <a:off x="8549662" y="1276171"/>
              <a:ext cx="65088" cy="762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4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825" y="1545258"/>
            <a:ext cx="3621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Hence, for the waveguide problem we have the fields as:</a:t>
            </a:r>
            <a:endParaRPr lang="en-US" sz="2000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31" name="Object 82"/>
          <p:cNvGraphicFramePr>
            <a:graphicFrameLocks noChangeAspect="1"/>
          </p:cNvGraphicFramePr>
          <p:nvPr/>
        </p:nvGraphicFramePr>
        <p:xfrm>
          <a:off x="407988" y="3721100"/>
          <a:ext cx="64325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name="Equation" r:id="rId3" imgW="3606480" imgH="469800" progId="Equation.DSMT4">
                  <p:embed/>
                </p:oleObj>
              </mc:Choice>
              <mc:Fallback>
                <p:oleObj name="Equation" r:id="rId3" imgW="3606480" imgH="46980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3721100"/>
                        <a:ext cx="64325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1" name="Object 80"/>
          <p:cNvGraphicFramePr>
            <a:graphicFrameLocks noChangeAspect="1"/>
          </p:cNvGraphicFramePr>
          <p:nvPr/>
        </p:nvGraphicFramePr>
        <p:xfrm>
          <a:off x="1192213" y="4849813"/>
          <a:ext cx="463232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5" name="Equation" r:id="rId5" imgW="2616120" imgH="469800" progId="Equation.DSMT4">
                  <p:embed/>
                </p:oleObj>
              </mc:Choice>
              <mc:Fallback>
                <p:oleObj name="Equation" r:id="rId5" imgW="2616120" imgH="4698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4849813"/>
                        <a:ext cx="4632325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2" name="Object 82"/>
          <p:cNvGraphicFramePr>
            <a:graphicFrameLocks noChangeAspect="1"/>
          </p:cNvGraphicFramePr>
          <p:nvPr/>
        </p:nvGraphicFramePr>
        <p:xfrm>
          <a:off x="1200150" y="5613400"/>
          <a:ext cx="579437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6" name="Equation" r:id="rId7" imgW="2908080" imgH="469800" progId="Equation.DSMT4">
                  <p:embed/>
                </p:oleObj>
              </mc:Choice>
              <mc:Fallback>
                <p:oleObj name="Equation" r:id="rId7" imgW="2908080" imgH="469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5613400"/>
                        <a:ext cx="5794375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3" name="Object 80"/>
          <p:cNvGraphicFramePr>
            <a:graphicFrameLocks noChangeAspect="1"/>
          </p:cNvGraphicFramePr>
          <p:nvPr/>
        </p:nvGraphicFramePr>
        <p:xfrm>
          <a:off x="439738" y="2816225"/>
          <a:ext cx="57832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7" name="Equation" r:id="rId9" imgW="3340080" imgH="469800" progId="Equation.DSMT4">
                  <p:embed/>
                </p:oleObj>
              </mc:Choice>
              <mc:Fallback>
                <p:oleObj name="Equation" r:id="rId9" imgW="3340080" imgH="469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2816225"/>
                        <a:ext cx="578326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</a:p>
        </p:txBody>
      </p:sp>
      <p:pic>
        <p:nvPicPr>
          <p:cNvPr id="66574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46478" y="428073"/>
            <a:ext cx="3644900" cy="245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04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264" y="966130"/>
            <a:ext cx="6465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Substituting in for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we have (guide A):</a:t>
            </a:r>
            <a:endParaRPr lang="en-US" sz="2000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7597" name="Object 80"/>
          <p:cNvGraphicFramePr>
            <a:graphicFrameLocks noChangeAspect="1"/>
          </p:cNvGraphicFramePr>
          <p:nvPr/>
        </p:nvGraphicFramePr>
        <p:xfrm>
          <a:off x="933450" y="3538538"/>
          <a:ext cx="67913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1" name="Equation" r:id="rId3" imgW="3835080" imgH="660240" progId="Equation.DSMT4">
                  <p:embed/>
                </p:oleObj>
              </mc:Choice>
              <mc:Fallback>
                <p:oleObj name="Equation" r:id="rId3" imgW="3835080" imgH="66024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3538538"/>
                        <a:ext cx="6791325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8" name="Object 80"/>
          <p:cNvGraphicFramePr>
            <a:graphicFrameLocks noChangeAspect="1"/>
          </p:cNvGraphicFramePr>
          <p:nvPr/>
        </p:nvGraphicFramePr>
        <p:xfrm>
          <a:off x="1341438" y="1577737"/>
          <a:ext cx="5868987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2" name="Equation" r:id="rId5" imgW="3314520" imgH="469800" progId="Equation.DSMT4">
                  <p:embed/>
                </p:oleObj>
              </mc:Choice>
              <mc:Fallback>
                <p:oleObj name="Equation" r:id="rId5" imgW="3314520" imgH="469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1577737"/>
                        <a:ext cx="5868987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Down Arrow 32"/>
          <p:cNvSpPr/>
          <p:nvPr/>
        </p:nvSpPr>
        <p:spPr>
          <a:xfrm>
            <a:off x="4039737" y="2487943"/>
            <a:ext cx="409433" cy="641445"/>
          </a:xfrm>
          <a:prstGeom prst="down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</a:p>
        </p:txBody>
      </p:sp>
      <p:graphicFrame>
        <p:nvGraphicFramePr>
          <p:cNvPr id="67599" name="Object 15"/>
          <p:cNvGraphicFramePr>
            <a:graphicFrameLocks noChangeAspect="1"/>
          </p:cNvGraphicFramePr>
          <p:nvPr/>
        </p:nvGraphicFramePr>
        <p:xfrm>
          <a:off x="3773985" y="5045840"/>
          <a:ext cx="1511526" cy="1325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" name="Equation" r:id="rId7" imgW="914400" imgH="914400" progId="Equation.DSMT4">
                  <p:embed/>
                </p:oleObj>
              </mc:Choice>
              <mc:Fallback>
                <p:oleObj name="Equation" r:id="rId7" imgW="914400" imgH="9144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985" y="5045840"/>
                        <a:ext cx="1511526" cy="132560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0" name="Object 57"/>
          <p:cNvGraphicFramePr>
            <a:graphicFrameLocks noChangeAspect="1"/>
          </p:cNvGraphicFramePr>
          <p:nvPr/>
        </p:nvGraphicFramePr>
        <p:xfrm>
          <a:off x="5892800" y="4765675"/>
          <a:ext cx="2038350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4" name="Equation" r:id="rId9" imgW="1371600" imgH="1333440" progId="Equation.DSMT4">
                  <p:embed/>
                </p:oleObj>
              </mc:Choice>
              <mc:Fallback>
                <p:oleObj name="Equation" r:id="rId9" imgW="1371600" imgH="133344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4765675"/>
                        <a:ext cx="2038350" cy="1736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491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039" y="1073626"/>
            <a:ext cx="588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Substituting in for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we have (guide A):</a:t>
            </a:r>
            <a:endParaRPr lang="en-US" sz="2000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31" name="Object 82"/>
          <p:cNvGraphicFramePr>
            <a:graphicFrameLocks noChangeAspect="1"/>
          </p:cNvGraphicFramePr>
          <p:nvPr/>
        </p:nvGraphicFramePr>
        <p:xfrm>
          <a:off x="161925" y="4187825"/>
          <a:ext cx="873283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" name="Equation" r:id="rId3" imgW="4762440" imgH="685800" progId="Equation.DSMT4">
                  <p:embed/>
                </p:oleObj>
              </mc:Choice>
              <mc:Fallback>
                <p:oleObj name="Equation" r:id="rId3" imgW="4762440" imgH="68580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4187825"/>
                        <a:ext cx="8732838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82"/>
          <p:cNvGraphicFramePr>
            <a:graphicFrameLocks noChangeAspect="1"/>
          </p:cNvGraphicFramePr>
          <p:nvPr/>
        </p:nvGraphicFramePr>
        <p:xfrm>
          <a:off x="766763" y="1893888"/>
          <a:ext cx="71866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Equation" r:id="rId5" imgW="3606480" imgH="469800" progId="Equation.DSMT4">
                  <p:embed/>
                </p:oleObj>
              </mc:Choice>
              <mc:Fallback>
                <p:oleObj name="Equation" r:id="rId5" imgW="360648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1893888"/>
                        <a:ext cx="718661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4027862" y="3084691"/>
            <a:ext cx="409433" cy="641445"/>
          </a:xfrm>
          <a:prstGeom prst="down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</a:p>
        </p:txBody>
      </p:sp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4656570" y="3154631"/>
          <a:ext cx="1117112" cy="38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" name="Equation" r:id="rId7" imgW="622080" imgH="241200" progId="Equation.DSMT4">
                  <p:embed/>
                </p:oleObj>
              </mc:Choice>
              <mc:Fallback>
                <p:oleObj name="Equation" r:id="rId7" imgW="62208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570" y="3154631"/>
                        <a:ext cx="1117112" cy="384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491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465" y="1216501"/>
            <a:ext cx="653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Substituting in for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we have (guide B):</a:t>
            </a:r>
            <a:endParaRPr lang="en-US" sz="2000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6571" name="Object 80"/>
          <p:cNvGraphicFramePr>
            <a:graphicFrameLocks noChangeAspect="1"/>
          </p:cNvGraphicFramePr>
          <p:nvPr/>
        </p:nvGraphicFramePr>
        <p:xfrm>
          <a:off x="2043113" y="2066925"/>
          <a:ext cx="46291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Equation" r:id="rId3" imgW="2616120" imgH="469800" progId="Equation.DSMT4">
                  <p:embed/>
                </p:oleObj>
              </mc:Choice>
              <mc:Fallback>
                <p:oleObj name="Equation" r:id="rId3" imgW="2616120" imgH="4698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2066925"/>
                        <a:ext cx="46291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4053384" y="3166281"/>
            <a:ext cx="409433" cy="641445"/>
          </a:xfrm>
          <a:prstGeom prst="down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9638" name="Object 80"/>
          <p:cNvGraphicFramePr>
            <a:graphicFrameLocks noChangeAspect="1"/>
          </p:cNvGraphicFramePr>
          <p:nvPr/>
        </p:nvGraphicFramePr>
        <p:xfrm>
          <a:off x="1571625" y="4178300"/>
          <a:ext cx="55737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Equation" r:id="rId5" imgW="3149280" imgH="660240" progId="Equation.DSMT4">
                  <p:embed/>
                </p:oleObj>
              </mc:Choice>
              <mc:Fallback>
                <p:oleObj name="Equation" r:id="rId5" imgW="3149280" imgH="660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4178300"/>
                        <a:ext cx="557371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</a:p>
        </p:txBody>
      </p:sp>
    </p:spTree>
    <p:extLst>
      <p:ext uri="{BB962C8B-B14F-4D97-AF65-F5344CB8AC3E}">
        <p14:creationId xmlns:p14="http://schemas.microsoft.com/office/powerpoint/2010/main" val="4060491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040" y="1073626"/>
            <a:ext cx="5956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Substituting in for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we have (guide B):</a:t>
            </a:r>
            <a:endParaRPr lang="en-US" sz="2000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6572" name="Object 82"/>
          <p:cNvGraphicFramePr>
            <a:graphicFrameLocks noChangeAspect="1"/>
          </p:cNvGraphicFramePr>
          <p:nvPr/>
        </p:nvGraphicFramePr>
        <p:xfrm>
          <a:off x="1557338" y="1966913"/>
          <a:ext cx="57689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3" name="Equation" r:id="rId3" imgW="2895480" imgH="469800" progId="Equation.DSMT4">
                  <p:embed/>
                </p:oleObj>
              </mc:Choice>
              <mc:Fallback>
                <p:oleObj name="Equation" r:id="rId3" imgW="2895480" imgH="46980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1966913"/>
                        <a:ext cx="576897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4053384" y="3166281"/>
            <a:ext cx="409433" cy="641445"/>
          </a:xfrm>
          <a:prstGeom prst="downArrow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0661" name="Object 82"/>
          <p:cNvGraphicFramePr>
            <a:graphicFrameLocks noChangeAspect="1"/>
          </p:cNvGraphicFramePr>
          <p:nvPr/>
        </p:nvGraphicFramePr>
        <p:xfrm>
          <a:off x="350838" y="4265613"/>
          <a:ext cx="76422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4" name="Equation" r:id="rId5" imgW="4063680" imgH="685800" progId="Equation.DSMT4">
                  <p:embed/>
                </p:oleObj>
              </mc:Choice>
              <mc:Fallback>
                <p:oleObj name="Equation" r:id="rId5" imgW="406368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4265613"/>
                        <a:ext cx="764222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</a:p>
        </p:txBody>
      </p:sp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4858019" y="3261241"/>
          <a:ext cx="11176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5" name="Equation" r:id="rId7" imgW="622080" imgH="241200" progId="Equation.DSMT4">
                  <p:embed/>
                </p:oleObj>
              </mc:Choice>
              <mc:Fallback>
                <p:oleObj name="Equation" r:id="rId7" imgW="62208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019" y="3261241"/>
                        <a:ext cx="11176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491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5057" y="1733797"/>
            <a:ext cx="6372101" cy="432262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62737" y="820952"/>
            <a:ext cx="308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 of Fields</a:t>
            </a:r>
            <a:endParaRPr lang="en-US" sz="24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0661" name="Object 82"/>
          <p:cNvGraphicFramePr>
            <a:graphicFrameLocks noChangeAspect="1"/>
          </p:cNvGraphicFramePr>
          <p:nvPr/>
        </p:nvGraphicFramePr>
        <p:xfrm>
          <a:off x="1073601" y="5119688"/>
          <a:ext cx="532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9" name="Equation" r:id="rId3" imgW="2857320" imgH="482400" progId="Equation.DSMT4">
                  <p:embed/>
                </p:oleObj>
              </mc:Choice>
              <mc:Fallback>
                <p:oleObj name="Equation" r:id="rId3" imgW="285732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601" y="5119688"/>
                        <a:ext cx="532447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1118434" y="4180114"/>
          <a:ext cx="4563680" cy="739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0" name="Equation" r:id="rId5" imgW="2527200" imgH="457200" progId="Equation.DSMT4">
                  <p:embed/>
                </p:oleObj>
              </mc:Choice>
              <mc:Fallback>
                <p:oleObj name="Equation" r:id="rId5" imgW="252720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434" y="4180114"/>
                        <a:ext cx="4563680" cy="739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82"/>
          <p:cNvGraphicFramePr>
            <a:graphicFrameLocks noChangeAspect="1"/>
          </p:cNvGraphicFramePr>
          <p:nvPr/>
        </p:nvGraphicFramePr>
        <p:xfrm>
          <a:off x="292551" y="2974975"/>
          <a:ext cx="618331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1" name="Equation" r:id="rId7" imgW="3543120" imgH="482400" progId="Equation.DSMT4">
                  <p:embed/>
                </p:oleObj>
              </mc:Choice>
              <mc:Fallback>
                <p:oleObj name="Equation" r:id="rId7" imgW="3543120" imgH="48240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51" y="2974975"/>
                        <a:ext cx="6183313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80"/>
          <p:cNvGraphicFramePr>
            <a:graphicFrameLocks noChangeAspect="1"/>
          </p:cNvGraphicFramePr>
          <p:nvPr/>
        </p:nvGraphicFramePr>
        <p:xfrm>
          <a:off x="771525" y="1931988"/>
          <a:ext cx="53705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2" name="Equation" r:id="rId9" imgW="3200400" imgH="457200" progId="Equation.DSMT4">
                  <p:embed/>
                </p:oleObj>
              </mc:Choice>
              <mc:Fallback>
                <p:oleObj name="Equation" r:id="rId9" imgW="3200400" imgH="4572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1931988"/>
                        <a:ext cx="537051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789715" y="2778825"/>
            <a:ext cx="2057400" cy="2002972"/>
            <a:chOff x="6966857" y="2449286"/>
            <a:chExt cx="2057400" cy="2002972"/>
          </a:xfrm>
        </p:grpSpPr>
        <p:sp>
          <p:nvSpPr>
            <p:cNvPr id="14" name="Rectangle 13"/>
            <p:cNvSpPr/>
            <p:nvPr/>
          </p:nvSpPr>
          <p:spPr>
            <a:xfrm>
              <a:off x="6966857" y="2449286"/>
              <a:ext cx="2057400" cy="200297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1687" name="Object 7"/>
            <p:cNvGraphicFramePr>
              <a:graphicFrameLocks noChangeAspect="1"/>
            </p:cNvGraphicFramePr>
            <p:nvPr/>
          </p:nvGraphicFramePr>
          <p:xfrm>
            <a:off x="7123341" y="2646136"/>
            <a:ext cx="1827213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3" name="Equation" r:id="rId11" imgW="1066680" imgH="507960" progId="Equation.DSMT4">
                    <p:embed/>
                  </p:oleObj>
                </mc:Choice>
                <mc:Fallback>
                  <p:oleObj name="Equation" r:id="rId11" imgW="1066680" imgH="50796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3341" y="2646136"/>
                          <a:ext cx="1827213" cy="736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688" name="Object 8"/>
            <p:cNvGraphicFramePr>
              <a:graphicFrameLocks noChangeAspect="1"/>
            </p:cNvGraphicFramePr>
            <p:nvPr/>
          </p:nvGraphicFramePr>
          <p:xfrm>
            <a:off x="7126795" y="3613360"/>
            <a:ext cx="1791568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4" name="Equation" r:id="rId13" imgW="1307880" imgH="507960" progId="Equation.DSMT4">
                    <p:embed/>
                  </p:oleObj>
                </mc:Choice>
                <mc:Fallback>
                  <p:oleObj name="Equation" r:id="rId13" imgW="1307880" imgH="50796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6795" y="3613360"/>
                          <a:ext cx="1791568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</a:p>
        </p:txBody>
      </p:sp>
    </p:spTree>
    <p:extLst>
      <p:ext uri="{BB962C8B-B14F-4D97-AF65-F5344CB8AC3E}">
        <p14:creationId xmlns:p14="http://schemas.microsoft.com/office/powerpoint/2010/main" val="4060491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289" y="686451"/>
            <a:ext cx="303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Power Calculations: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91563"/>
              </p:ext>
            </p:extLst>
          </p:nvPr>
        </p:nvGraphicFramePr>
        <p:xfrm>
          <a:off x="808038" y="2720975"/>
          <a:ext cx="70929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5" name="Equation" r:id="rId3" imgW="3340080" imgH="533160" progId="Equation.DSMT4">
                  <p:embed/>
                </p:oleObj>
              </mc:Choice>
              <mc:Fallback>
                <p:oleObj name="Equation" r:id="rId3" imgW="3340080" imgH="53316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2720975"/>
                        <a:ext cx="709295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31" name="Object 55"/>
          <p:cNvGraphicFramePr>
            <a:graphicFrameLocks noChangeAspect="1"/>
          </p:cNvGraphicFramePr>
          <p:nvPr/>
        </p:nvGraphicFramePr>
        <p:xfrm>
          <a:off x="1555750" y="4116388"/>
          <a:ext cx="563403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name="Equation" r:id="rId5" imgW="2641320" imgH="533160" progId="Equation.DSMT4">
                  <p:embed/>
                </p:oleObj>
              </mc:Choice>
              <mc:Fallback>
                <p:oleObj name="Equation" r:id="rId5" imgW="2641320" imgH="53316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4116388"/>
                        <a:ext cx="563403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33" name="Object 55"/>
          <p:cNvGraphicFramePr>
            <a:graphicFrameLocks noChangeAspect="1"/>
          </p:cNvGraphicFramePr>
          <p:nvPr/>
        </p:nvGraphicFramePr>
        <p:xfrm>
          <a:off x="1571149" y="5309280"/>
          <a:ext cx="6527142" cy="89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name="Equation" r:id="rId7" imgW="3314520" imgH="533160" progId="Equation.DSMT4">
                  <p:embed/>
                </p:oleObj>
              </mc:Choice>
              <mc:Fallback>
                <p:oleObj name="Equation" r:id="rId7" imgW="3314520" imgH="5331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149" y="5309280"/>
                        <a:ext cx="6527142" cy="895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73697" y="742331"/>
            <a:ext cx="4663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 this example,</a:t>
            </a:r>
            <a:r>
              <a:rPr lang="en-US" sz="2000" dirty="0" smtClean="0"/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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are real</a:t>
            </a:r>
            <a:r>
              <a:rPr lang="en-US" sz="2000" dirty="0" smtClean="0">
                <a:sym typeface="Symbol"/>
              </a:rPr>
              <a:t>.</a:t>
            </a:r>
            <a:endParaRPr lang="en-US" sz="20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</a:p>
        </p:txBody>
      </p:sp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2990849" y="1628775"/>
          <a:ext cx="3602491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name="Equation" r:id="rId9" imgW="1904760" imgH="444240" progId="Equation.DSMT4">
                  <p:embed/>
                </p:oleObj>
              </mc:Choice>
              <mc:Fallback>
                <p:oleObj name="Equation" r:id="rId9" imgW="1904760" imgH="444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49" y="1628775"/>
                        <a:ext cx="3602491" cy="714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66900" y="1800225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Recall: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76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096" y="1373589"/>
            <a:ext cx="2017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Final Results: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413964"/>
              </p:ext>
            </p:extLst>
          </p:nvPr>
        </p:nvGraphicFramePr>
        <p:xfrm>
          <a:off x="807563" y="1980756"/>
          <a:ext cx="2549950" cy="147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0" name="Equation" r:id="rId3" imgW="1269720" imgH="774360" progId="Equation.DSMT4">
                  <p:embed/>
                </p:oleObj>
              </mc:Choice>
              <mc:Fallback>
                <p:oleObj name="Equation" r:id="rId3" imgW="1269720" imgH="77436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3" y="1980756"/>
                        <a:ext cx="2549950" cy="1479639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915751" y="2053555"/>
            <a:ext cx="4490314" cy="2763539"/>
            <a:chOff x="1501102" y="2301947"/>
            <a:chExt cx="4490314" cy="2763539"/>
          </a:xfrm>
        </p:grpSpPr>
        <p:sp>
          <p:nvSpPr>
            <p:cNvPr id="57" name="AutoShape 5"/>
            <p:cNvSpPr>
              <a:spLocks noChangeArrowheads="1"/>
            </p:cNvSpPr>
            <p:nvPr/>
          </p:nvSpPr>
          <p:spPr bwMode="auto">
            <a:xfrm>
              <a:off x="2816416" y="2301947"/>
              <a:ext cx="3175000" cy="2109787"/>
            </a:xfrm>
            <a:prstGeom prst="cube">
              <a:avLst>
                <a:gd name="adj" fmla="val 74861"/>
              </a:avLst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 Box 8"/>
            <p:cNvSpPr txBox="1">
              <a:spLocks noChangeArrowheads="1"/>
            </p:cNvSpPr>
            <p:nvPr/>
          </p:nvSpPr>
          <p:spPr bwMode="auto">
            <a:xfrm>
              <a:off x="3406966" y="4379984"/>
              <a:ext cx="25241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a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AutoShape 16"/>
            <p:cNvSpPr>
              <a:spLocks noChangeArrowheads="1"/>
            </p:cNvSpPr>
            <p:nvPr/>
          </p:nvSpPr>
          <p:spPr bwMode="auto">
            <a:xfrm>
              <a:off x="2502091" y="3551309"/>
              <a:ext cx="2228850" cy="1179512"/>
            </a:xfrm>
            <a:prstGeom prst="cube">
              <a:avLst>
                <a:gd name="adj" fmla="val 54231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60" name="Object 17"/>
            <p:cNvGraphicFramePr>
              <a:graphicFrameLocks noChangeAspect="1"/>
            </p:cNvGraphicFramePr>
            <p:nvPr/>
          </p:nvGraphicFramePr>
          <p:xfrm>
            <a:off x="3175191" y="4178372"/>
            <a:ext cx="334963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1" name="Equation" r:id="rId5" imgW="164880" imgH="228600" progId="Equation.DSMT4">
                    <p:embed/>
                  </p:oleObj>
                </mc:Choice>
                <mc:Fallback>
                  <p:oleObj name="Equation" r:id="rId5" imgW="164880" imgH="228600" progId="Equation.DSMT4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191" y="4178372"/>
                          <a:ext cx="334963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18"/>
            <p:cNvGraphicFramePr>
              <a:graphicFrameLocks noChangeAspect="1"/>
            </p:cNvGraphicFramePr>
            <p:nvPr/>
          </p:nvGraphicFramePr>
          <p:xfrm>
            <a:off x="4110228" y="2746447"/>
            <a:ext cx="334963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2" name="Equation" r:id="rId7" imgW="164880" imgH="228600" progId="Equation.DSMT4">
                    <p:embed/>
                  </p:oleObj>
                </mc:Choice>
                <mc:Fallback>
                  <p:oleObj name="Equation" r:id="rId7" imgW="164880" imgH="228600" progId="Equation.DSMT4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0228" y="2746447"/>
                          <a:ext cx="334963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Line 19"/>
            <p:cNvSpPr>
              <a:spLocks noChangeShapeType="1"/>
            </p:cNvSpPr>
            <p:nvPr/>
          </p:nvSpPr>
          <p:spPr bwMode="auto">
            <a:xfrm flipV="1">
              <a:off x="5029391" y="3525909"/>
              <a:ext cx="463550" cy="476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23"/>
            <p:cNvSpPr>
              <a:spLocks noChangeShapeType="1"/>
            </p:cNvSpPr>
            <p:nvPr/>
          </p:nvSpPr>
          <p:spPr bwMode="auto">
            <a:xfrm>
              <a:off x="3143441" y="3556072"/>
              <a:ext cx="0" cy="552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24"/>
            <p:cNvSpPr>
              <a:spLocks noChangeShapeType="1"/>
            </p:cNvSpPr>
            <p:nvPr/>
          </p:nvSpPr>
          <p:spPr bwMode="auto">
            <a:xfrm>
              <a:off x="3143441" y="4108522"/>
              <a:ext cx="15716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AutoShape 25"/>
            <p:cNvSpPr>
              <a:spLocks noChangeArrowheads="1"/>
            </p:cNvSpPr>
            <p:nvPr/>
          </p:nvSpPr>
          <p:spPr bwMode="auto">
            <a:xfrm rot="18904038">
              <a:off x="3445066" y="3649734"/>
              <a:ext cx="841375" cy="268287"/>
            </a:xfrm>
            <a:prstGeom prst="rightArrow">
              <a:avLst>
                <a:gd name="adj1" fmla="val 38315"/>
                <a:gd name="adj2" fmla="val 102736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Line 46"/>
            <p:cNvSpPr>
              <a:spLocks noChangeShapeType="1"/>
            </p:cNvSpPr>
            <p:nvPr/>
          </p:nvSpPr>
          <p:spPr bwMode="auto">
            <a:xfrm flipV="1">
              <a:off x="2495741" y="4110109"/>
              <a:ext cx="649288" cy="6223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Line 85"/>
            <p:cNvSpPr>
              <a:spLocks noChangeShapeType="1"/>
            </p:cNvSpPr>
            <p:nvPr/>
          </p:nvSpPr>
          <p:spPr bwMode="auto">
            <a:xfrm flipH="1">
              <a:off x="1839686" y="4078359"/>
              <a:ext cx="754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Line 85"/>
            <p:cNvSpPr>
              <a:spLocks noChangeShapeType="1"/>
            </p:cNvSpPr>
            <p:nvPr/>
          </p:nvSpPr>
          <p:spPr bwMode="auto">
            <a:xfrm rot="5400000" flipH="1">
              <a:off x="4267016" y="2993688"/>
              <a:ext cx="84659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0" name="Object 33"/>
            <p:cNvGraphicFramePr>
              <a:graphicFrameLocks noChangeAspect="1"/>
            </p:cNvGraphicFramePr>
            <p:nvPr/>
          </p:nvGraphicFramePr>
          <p:xfrm>
            <a:off x="1501102" y="3968070"/>
            <a:ext cx="234950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3" name="Equation" r:id="rId9" imgW="126720" imgH="139680" progId="Equation.DSMT4">
                    <p:embed/>
                  </p:oleObj>
                </mc:Choice>
                <mc:Fallback>
                  <p:oleObj name="Equation" r:id="rId9" imgW="126720" imgH="139680" progId="Equation.DSMT4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1102" y="3968070"/>
                          <a:ext cx="234950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34"/>
            <p:cNvGraphicFramePr>
              <a:graphicFrameLocks noChangeAspect="1"/>
            </p:cNvGraphicFramePr>
            <p:nvPr/>
          </p:nvGraphicFramePr>
          <p:xfrm>
            <a:off x="4820557" y="2651125"/>
            <a:ext cx="258763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4" name="Equation" r:id="rId11" imgW="139680" imgH="164880" progId="Equation.DSMT4">
                    <p:embed/>
                  </p:oleObj>
                </mc:Choice>
                <mc:Fallback>
                  <p:oleObj name="Equation" r:id="rId11" imgW="139680" imgH="164880" progId="Equation.DSMT4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0557" y="2651125"/>
                          <a:ext cx="258763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35"/>
            <p:cNvGraphicFramePr>
              <a:graphicFrameLocks noChangeAspect="1"/>
            </p:cNvGraphicFramePr>
            <p:nvPr/>
          </p:nvGraphicFramePr>
          <p:xfrm>
            <a:off x="5648325" y="3498850"/>
            <a:ext cx="2111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5" name="Equation" r:id="rId13" imgW="114120" imgH="126720" progId="Equation.DSMT4">
                    <p:embed/>
                  </p:oleObj>
                </mc:Choice>
                <mc:Fallback>
                  <p:oleObj name="Equation" r:id="rId13" imgW="114120" imgH="126720" progId="Equation.DSMT4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8325" y="3498850"/>
                          <a:ext cx="211138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36"/>
            <p:cNvGraphicFramePr>
              <a:graphicFrameLocks noChangeAspect="1"/>
            </p:cNvGraphicFramePr>
            <p:nvPr/>
          </p:nvGraphicFramePr>
          <p:xfrm>
            <a:off x="4894263" y="4111625"/>
            <a:ext cx="63341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6" name="Equation" r:id="rId15" imgW="342720" imgH="177480" progId="Equation.DSMT4">
                    <p:embed/>
                  </p:oleObj>
                </mc:Choice>
                <mc:Fallback>
                  <p:oleObj name="Equation" r:id="rId15" imgW="342720" imgH="177480" progId="Equation.DSMT4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4263" y="4111625"/>
                          <a:ext cx="633412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37"/>
            <p:cNvGraphicFramePr>
              <a:graphicFrameLocks noChangeAspect="1"/>
            </p:cNvGraphicFramePr>
            <p:nvPr/>
          </p:nvGraphicFramePr>
          <p:xfrm>
            <a:off x="3187700" y="4838474"/>
            <a:ext cx="234950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7" name="Equation" r:id="rId17" imgW="126720" imgH="139680" progId="Equation.DSMT4">
                    <p:embed/>
                  </p:oleObj>
                </mc:Choice>
                <mc:Fallback>
                  <p:oleObj name="Equation" r:id="rId17" imgW="126720" imgH="139680" progId="Equation.DSMT4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7700" y="4838474"/>
                          <a:ext cx="234950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38"/>
            <p:cNvGraphicFramePr>
              <a:graphicFrameLocks noChangeAspect="1"/>
            </p:cNvGraphicFramePr>
            <p:nvPr/>
          </p:nvGraphicFramePr>
          <p:xfrm>
            <a:off x="2185988" y="4351338"/>
            <a:ext cx="2349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8" name="Equation" r:id="rId19" imgW="126720" imgH="177480" progId="Equation.DSMT4">
                    <p:embed/>
                  </p:oleObj>
                </mc:Choice>
                <mc:Fallback>
                  <p:oleObj name="Equation" r:id="rId19" imgW="126720" imgH="177480" progId="Equation.DSMT4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5988" y="4351338"/>
                          <a:ext cx="234950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39"/>
            <p:cNvGraphicFramePr>
              <a:graphicFrameLocks noChangeAspect="1"/>
            </p:cNvGraphicFramePr>
            <p:nvPr/>
          </p:nvGraphicFramePr>
          <p:xfrm>
            <a:off x="2272392" y="3641725"/>
            <a:ext cx="280988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9" name="Equation" r:id="rId21" imgW="152280" imgH="164880" progId="Equation.DSMT4">
                    <p:embed/>
                  </p:oleObj>
                </mc:Choice>
                <mc:Fallback>
                  <p:oleObj name="Equation" r:id="rId21" imgW="152280" imgH="164880" progId="Equation.DSMT4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2392" y="3641725"/>
                          <a:ext cx="280988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40"/>
            <p:cNvGraphicFramePr>
              <a:graphicFrameLocks noChangeAspect="1"/>
            </p:cNvGraphicFramePr>
            <p:nvPr/>
          </p:nvGraphicFramePr>
          <p:xfrm>
            <a:off x="3415847" y="2542949"/>
            <a:ext cx="258763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60" name="Equation" r:id="rId23" imgW="139680" imgH="164880" progId="Equation.DSMT4">
                    <p:embed/>
                  </p:oleObj>
                </mc:Choice>
                <mc:Fallback>
                  <p:oleObj name="Equation" r:id="rId23" imgW="139680" imgH="164880" progId="Equation.DSMT4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5847" y="2542949"/>
                          <a:ext cx="258763" cy="268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TextBox 77"/>
          <p:cNvSpPr txBox="1"/>
          <p:nvPr/>
        </p:nvSpPr>
        <p:spPr>
          <a:xfrm>
            <a:off x="3397267" y="5187538"/>
            <a:ext cx="536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90.1% of the incident power is transmitted.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649" name="Object 73"/>
          <p:cNvGraphicFramePr>
            <a:graphicFrameLocks noChangeAspect="1"/>
          </p:cNvGraphicFramePr>
          <p:nvPr/>
        </p:nvGraphicFramePr>
        <p:xfrm>
          <a:off x="1067398" y="4298868"/>
          <a:ext cx="1673516" cy="152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1" name="Equation" r:id="rId25" imgW="927000" imgH="888840" progId="Equation.DSMT4">
                  <p:embed/>
                </p:oleObj>
              </mc:Choice>
              <mc:Fallback>
                <p:oleObj name="Equation" r:id="rId25" imgW="927000" imgH="888840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398" y="4298868"/>
                        <a:ext cx="1673516" cy="152488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817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0485" y="707572"/>
            <a:ext cx="800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a waveguide mode, voltage and current are 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uniquely defined.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152095" y="4218668"/>
          <a:ext cx="24161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2" name="Equation" r:id="rId3" imgW="3213000" imgH="812520" progId="Equation.DSMT4">
                  <p:embed/>
                </p:oleObj>
              </mc:Choice>
              <mc:Fallback>
                <p:oleObj name="Equation" r:id="rId3" imgW="3213000" imgH="8125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095" y="4218668"/>
                        <a:ext cx="2416175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1092200" y="5053013"/>
          <a:ext cx="68675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3" name="Equation" r:id="rId5" imgW="4800600" imgH="495000" progId="Equation.DSMT4">
                  <p:embed/>
                </p:oleObj>
              </mc:Choice>
              <mc:Fallback>
                <p:oleObj name="Equation" r:id="rId5" imgW="480060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5053013"/>
                        <a:ext cx="686752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2907624" y="6086739"/>
            <a:ext cx="3204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voltage depends on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395876" y="1634034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24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Mode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19424" y="0"/>
            <a:ext cx="848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Waveguide Transmission Line Model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71513" y="1593850"/>
            <a:ext cx="3751748" cy="2305050"/>
            <a:chOff x="671513" y="1593850"/>
            <a:chExt cx="3751748" cy="2305050"/>
          </a:xfrm>
        </p:grpSpPr>
        <p:sp>
          <p:nvSpPr>
            <p:cNvPr id="23" name="Rectangle 22"/>
            <p:cNvSpPr/>
            <p:nvPr/>
          </p:nvSpPr>
          <p:spPr>
            <a:xfrm>
              <a:off x="968991" y="2686335"/>
              <a:ext cx="2362200" cy="76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3483591" y="3448335"/>
              <a:ext cx="62168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1142999" y="3067335"/>
              <a:ext cx="762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968991" y="1971675"/>
              <a:ext cx="0" cy="56226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1470546" y="2606722"/>
              <a:ext cx="103496" cy="1034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1472822" y="3386921"/>
              <a:ext cx="103496" cy="1034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96287" y="3018431"/>
              <a:ext cx="2320120" cy="420806"/>
            </a:xfrm>
            <a:custGeom>
              <a:avLst/>
              <a:gdLst>
                <a:gd name="connsiteX0" fmla="*/ 0 w 2279176"/>
                <a:gd name="connsiteY0" fmla="*/ 407158 h 420806"/>
                <a:gd name="connsiteX1" fmla="*/ 327546 w 2279176"/>
                <a:gd name="connsiteY1" fmla="*/ 188794 h 420806"/>
                <a:gd name="connsiteX2" fmla="*/ 723331 w 2279176"/>
                <a:gd name="connsiteY2" fmla="*/ 52316 h 420806"/>
                <a:gd name="connsiteX3" fmla="*/ 1241946 w 2279176"/>
                <a:gd name="connsiteY3" fmla="*/ 11373 h 420806"/>
                <a:gd name="connsiteX4" fmla="*/ 1692322 w 2279176"/>
                <a:gd name="connsiteY4" fmla="*/ 120555 h 420806"/>
                <a:gd name="connsiteX5" fmla="*/ 2060812 w 2279176"/>
                <a:gd name="connsiteY5" fmla="*/ 284328 h 420806"/>
                <a:gd name="connsiteX6" fmla="*/ 2279176 w 2279176"/>
                <a:gd name="connsiteY6" fmla="*/ 420806 h 42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176" h="420806">
                  <a:moveTo>
                    <a:pt x="0" y="407158"/>
                  </a:moveTo>
                  <a:cubicBezTo>
                    <a:pt x="103495" y="327546"/>
                    <a:pt x="206991" y="247934"/>
                    <a:pt x="327546" y="188794"/>
                  </a:cubicBezTo>
                  <a:cubicBezTo>
                    <a:pt x="448101" y="129654"/>
                    <a:pt x="570931" y="81886"/>
                    <a:pt x="723331" y="52316"/>
                  </a:cubicBezTo>
                  <a:cubicBezTo>
                    <a:pt x="875731" y="22746"/>
                    <a:pt x="1080448" y="0"/>
                    <a:pt x="1241946" y="11373"/>
                  </a:cubicBezTo>
                  <a:cubicBezTo>
                    <a:pt x="1403445" y="22746"/>
                    <a:pt x="1555844" y="75063"/>
                    <a:pt x="1692322" y="120555"/>
                  </a:cubicBezTo>
                  <a:cubicBezTo>
                    <a:pt x="1828800" y="166048"/>
                    <a:pt x="1963003" y="234286"/>
                    <a:pt x="2060812" y="284328"/>
                  </a:cubicBezTo>
                  <a:cubicBezTo>
                    <a:pt x="2158621" y="334370"/>
                    <a:pt x="2218898" y="377588"/>
                    <a:pt x="2279176" y="42080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39942" name="Object 6"/>
            <p:cNvGraphicFramePr>
              <a:graphicFrameLocks noChangeAspect="1"/>
            </p:cNvGraphicFramePr>
            <p:nvPr/>
          </p:nvGraphicFramePr>
          <p:xfrm>
            <a:off x="2678113" y="2796154"/>
            <a:ext cx="522287" cy="293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4" name="Equation" r:id="rId7" imgW="825480" imgH="444240" progId="Equation.DSMT4">
                    <p:embed/>
                  </p:oleObj>
                </mc:Choice>
                <mc:Fallback>
                  <p:oleObj name="Equation" r:id="rId7" imgW="825480" imgH="44424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8113" y="2796154"/>
                          <a:ext cx="522287" cy="293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8"/>
            <p:cNvGraphicFramePr>
              <a:graphicFrameLocks noChangeAspect="1"/>
            </p:cNvGraphicFramePr>
            <p:nvPr/>
          </p:nvGraphicFramePr>
          <p:xfrm>
            <a:off x="4216400" y="3324225"/>
            <a:ext cx="206861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5" name="Equation" r:id="rId9" imgW="152280" imgH="164880" progId="Equation.DSMT4">
                    <p:embed/>
                  </p:oleObj>
                </mc:Choice>
                <mc:Fallback>
                  <p:oleObj name="Equation" r:id="rId9" imgW="152280" imgH="16488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6400" y="3324225"/>
                          <a:ext cx="206861" cy="225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9"/>
            <p:cNvGraphicFramePr>
              <a:graphicFrameLocks noChangeAspect="1"/>
            </p:cNvGraphicFramePr>
            <p:nvPr/>
          </p:nvGraphicFramePr>
          <p:xfrm>
            <a:off x="865188" y="1593850"/>
            <a:ext cx="223837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6" name="Equation" r:id="rId11" imgW="164880" imgH="203040" progId="Equation.DSMT4">
                    <p:embed/>
                  </p:oleObj>
                </mc:Choice>
                <mc:Fallback>
                  <p:oleObj name="Equation" r:id="rId11" imgW="164880" imgH="20304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5188" y="1593850"/>
                          <a:ext cx="223837" cy="277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12"/>
            <p:cNvGraphicFramePr>
              <a:graphicFrameLocks noChangeAspect="1"/>
            </p:cNvGraphicFramePr>
            <p:nvPr/>
          </p:nvGraphicFramePr>
          <p:xfrm>
            <a:off x="671513" y="2898775"/>
            <a:ext cx="188912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7" name="Equation" r:id="rId13" imgW="139680" imgH="215640" progId="Equation.DSMT4">
                    <p:embed/>
                  </p:oleObj>
                </mc:Choice>
                <mc:Fallback>
                  <p:oleObj name="Equation" r:id="rId13" imgW="139680" imgH="21564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513" y="2898775"/>
                          <a:ext cx="188912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11"/>
            <p:cNvGraphicFramePr>
              <a:graphicFrameLocks noChangeAspect="1"/>
            </p:cNvGraphicFramePr>
            <p:nvPr/>
          </p:nvGraphicFramePr>
          <p:xfrm>
            <a:off x="2035175" y="3609975"/>
            <a:ext cx="206375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8" name="Equation" r:id="rId15" imgW="152280" imgH="164880" progId="Equation.DSMT4">
                    <p:embed/>
                  </p:oleObj>
                </mc:Choice>
                <mc:Fallback>
                  <p:oleObj name="Equation" r:id="rId15" imgW="152280" imgH="16488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5175" y="3609975"/>
                          <a:ext cx="206375" cy="225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11"/>
            <p:cNvGraphicFramePr>
              <a:graphicFrameLocks noChangeAspect="1"/>
            </p:cNvGraphicFramePr>
            <p:nvPr/>
          </p:nvGraphicFramePr>
          <p:xfrm>
            <a:off x="1419225" y="2185988"/>
            <a:ext cx="239713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9" name="Equation" r:id="rId17" imgW="177480" imgH="228600" progId="Equation.DSMT4">
                    <p:embed/>
                  </p:oleObj>
                </mc:Choice>
                <mc:Fallback>
                  <p:oleObj name="Equation" r:id="rId17" imgW="177480" imgH="2286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9225" y="2185988"/>
                          <a:ext cx="239713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58" name="Object 22"/>
            <p:cNvGraphicFramePr>
              <a:graphicFrameLocks noChangeAspect="1"/>
            </p:cNvGraphicFramePr>
            <p:nvPr/>
          </p:nvGraphicFramePr>
          <p:xfrm>
            <a:off x="1409700" y="3586163"/>
            <a:ext cx="239713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80" name="Equation" r:id="rId19" imgW="177480" imgH="228600" progId="Equation.DSMT4">
                    <p:embed/>
                  </p:oleObj>
                </mc:Choice>
                <mc:Fallback>
                  <p:oleObj name="Equation" r:id="rId19" imgW="177480" imgH="2286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9700" y="3586163"/>
                          <a:ext cx="239713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>
              <a:off x="1205347" y="261257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61802" y="312122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9970" name="Object 34"/>
            <p:cNvGraphicFramePr>
              <a:graphicFrameLocks noChangeAspect="1"/>
            </p:cNvGraphicFramePr>
            <p:nvPr/>
          </p:nvGraphicFramePr>
          <p:xfrm>
            <a:off x="1126630" y="2989530"/>
            <a:ext cx="15240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81" name="Equation" r:id="rId21" imgW="241200" imgH="279360" progId="Equation.DSMT4">
                    <p:embed/>
                  </p:oleObj>
                </mc:Choice>
                <mc:Fallback>
                  <p:oleObj name="Equation" r:id="rId21" imgW="241200" imgH="279360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6630" y="2989530"/>
                          <a:ext cx="152400" cy="185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9971" name="Object 35"/>
          <p:cNvGraphicFramePr>
            <a:graphicFrameLocks noChangeAspect="1"/>
          </p:cNvGraphicFramePr>
          <p:nvPr/>
        </p:nvGraphicFramePr>
        <p:xfrm>
          <a:off x="6332085" y="6117270"/>
          <a:ext cx="2060801" cy="381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2" name="Equation" r:id="rId23" imgW="1371600" imgH="253800" progId="Equation.DSMT4">
                  <p:embed/>
                </p:oleObj>
              </mc:Choice>
              <mc:Fallback>
                <p:oleObj name="Equation" r:id="rId23" imgW="1371600" imgH="2538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085" y="6117270"/>
                        <a:ext cx="2060801" cy="381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4946909" y="1279303"/>
            <a:ext cx="3618398" cy="2471738"/>
            <a:chOff x="4946909" y="1279303"/>
            <a:chExt cx="3618398" cy="2471738"/>
          </a:xfrm>
        </p:grpSpPr>
        <p:grpSp>
          <p:nvGrpSpPr>
            <p:cNvPr id="72" name="Group 45"/>
            <p:cNvGrpSpPr/>
            <p:nvPr/>
          </p:nvGrpSpPr>
          <p:grpSpPr>
            <a:xfrm>
              <a:off x="5725471" y="1741574"/>
              <a:ext cx="2209800" cy="1219200"/>
              <a:chOff x="6752981" y="1178170"/>
              <a:chExt cx="2209800" cy="1219200"/>
            </a:xfrm>
          </p:grpSpPr>
          <p:sp>
            <p:nvSpPr>
              <p:cNvPr id="85" name="Cube 84"/>
              <p:cNvSpPr/>
              <p:nvPr/>
            </p:nvSpPr>
            <p:spPr>
              <a:xfrm>
                <a:off x="6752981" y="1178170"/>
                <a:ext cx="2209800" cy="1219200"/>
              </a:xfrm>
              <a:prstGeom prst="cube">
                <a:avLst>
                  <a:gd name="adj" fmla="val 62870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763238" y="1946031"/>
                <a:ext cx="1434612" cy="447919"/>
              </a:xfrm>
              <a:prstGeom prst="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flipV="1">
                <a:off x="6753225" y="1950827"/>
                <a:ext cx="438150" cy="4286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Arrow Connector 72"/>
            <p:cNvCxnSpPr/>
            <p:nvPr/>
          </p:nvCxnSpPr>
          <p:spPr>
            <a:xfrm rot="5400000">
              <a:off x="5192071" y="3036974"/>
              <a:ext cx="457200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5400000" flipH="1" flipV="1">
              <a:off x="5345265" y="2045580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7325671" y="2960774"/>
              <a:ext cx="90392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6" name="Object 8"/>
            <p:cNvGraphicFramePr>
              <a:graphicFrameLocks noChangeAspect="1"/>
            </p:cNvGraphicFramePr>
            <p:nvPr/>
          </p:nvGraphicFramePr>
          <p:xfrm>
            <a:off x="8358446" y="2866803"/>
            <a:ext cx="206861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83" name="Equation" r:id="rId25" imgW="152280" imgH="164880" progId="Equation.DSMT4">
                    <p:embed/>
                  </p:oleObj>
                </mc:Choice>
                <mc:Fallback>
                  <p:oleObj name="Equation" r:id="rId25" imgW="152280" imgH="164880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58446" y="2866803"/>
                          <a:ext cx="206861" cy="225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9"/>
            <p:cNvGraphicFramePr>
              <a:graphicFrameLocks noChangeAspect="1"/>
            </p:cNvGraphicFramePr>
            <p:nvPr/>
          </p:nvGraphicFramePr>
          <p:xfrm>
            <a:off x="5616834" y="1279303"/>
            <a:ext cx="223837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84" name="Equation" r:id="rId26" imgW="164880" imgH="203040" progId="Equation.DSMT4">
                    <p:embed/>
                  </p:oleObj>
                </mc:Choice>
                <mc:Fallback>
                  <p:oleObj name="Equation" r:id="rId26" imgW="164880" imgH="20304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6834" y="1279303"/>
                          <a:ext cx="223837" cy="277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10"/>
            <p:cNvGraphicFramePr>
              <a:graphicFrameLocks noChangeAspect="1"/>
            </p:cNvGraphicFramePr>
            <p:nvPr/>
          </p:nvGraphicFramePr>
          <p:xfrm>
            <a:off x="4946909" y="3558953"/>
            <a:ext cx="188912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85" name="Equation" r:id="rId27" imgW="139680" imgH="139680" progId="Equation.DSMT4">
                    <p:embed/>
                  </p:oleObj>
                </mc:Choice>
                <mc:Fallback>
                  <p:oleObj name="Equation" r:id="rId27" imgW="139680" imgH="13968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6909" y="3558953"/>
                          <a:ext cx="188912" cy="192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11"/>
            <p:cNvGraphicFramePr>
              <a:graphicFrameLocks noChangeAspect="1"/>
            </p:cNvGraphicFramePr>
            <p:nvPr/>
          </p:nvGraphicFramePr>
          <p:xfrm>
            <a:off x="6281996" y="3028728"/>
            <a:ext cx="206375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86" name="Equation" r:id="rId29" imgW="152280" imgH="164880" progId="Equation.DSMT4">
                    <p:embed/>
                  </p:oleObj>
                </mc:Choice>
                <mc:Fallback>
                  <p:oleObj name="Equation" r:id="rId29" imgW="152280" imgH="16488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1996" y="3028728"/>
                          <a:ext cx="206375" cy="225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12"/>
            <p:cNvGraphicFramePr>
              <a:graphicFrameLocks noChangeAspect="1"/>
            </p:cNvGraphicFramePr>
            <p:nvPr/>
          </p:nvGraphicFramePr>
          <p:xfrm>
            <a:off x="5432684" y="2574703"/>
            <a:ext cx="188912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87" name="Equation" r:id="rId31" imgW="139680" imgH="215640" progId="Equation.DSMT4">
                    <p:embed/>
                  </p:oleObj>
                </mc:Choice>
                <mc:Fallback>
                  <p:oleObj name="Equation" r:id="rId31" imgW="139680" imgH="215640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2684" y="2574703"/>
                          <a:ext cx="188912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Straight Arrow Connector 42"/>
            <p:cNvCxnSpPr>
              <a:stCxn id="86" idx="2"/>
              <a:endCxn id="86" idx="0"/>
            </p:cNvCxnSpPr>
            <p:nvPr/>
          </p:nvCxnSpPr>
          <p:spPr>
            <a:xfrm flipV="1">
              <a:off x="6453034" y="2509435"/>
              <a:ext cx="0" cy="44791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6170005" y="2623456"/>
              <a:ext cx="0" cy="34478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6736062" y="2623456"/>
              <a:ext cx="0" cy="34478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5974062" y="2743200"/>
              <a:ext cx="0" cy="246811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6975548" y="2710543"/>
              <a:ext cx="0" cy="246811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Quarter-Wave Transformer in Waveguide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87446" y="903514"/>
            <a:ext cx="5009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quarter-wave transformer is shown here.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5016" name="Object 24"/>
          <p:cNvGraphicFramePr>
            <a:graphicFrameLocks noChangeAspect="1"/>
          </p:cNvGraphicFramePr>
          <p:nvPr/>
        </p:nvGraphicFramePr>
        <p:xfrm>
          <a:off x="3583360" y="2236065"/>
          <a:ext cx="126841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8" name="Equation" r:id="rId3" imgW="685800" imgH="241200" progId="Equation.DSMT4">
                  <p:embed/>
                </p:oleObj>
              </mc:Choice>
              <mc:Fallback>
                <p:oleObj name="Equation" r:id="rId3" imgW="685800" imgH="2412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3360" y="2236065"/>
                        <a:ext cx="1268412" cy="3921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23"/>
          <p:cNvGraphicFramePr>
            <a:graphicFrameLocks noChangeAspect="1"/>
          </p:cNvGraphicFramePr>
          <p:nvPr/>
        </p:nvGraphicFramePr>
        <p:xfrm>
          <a:off x="3090781" y="1497878"/>
          <a:ext cx="2176758" cy="542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9" name="Equation" r:id="rId5" imgW="939600" imgH="266400" progId="Equation.DSMT4">
                  <p:embed/>
                </p:oleObj>
              </mc:Choice>
              <mc:Fallback>
                <p:oleObj name="Equation" r:id="rId5" imgW="939600" imgH="2664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781" y="1497878"/>
                        <a:ext cx="2176758" cy="54269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1814572" y="6161315"/>
            <a:ext cx="548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Now 100% of the incident power is now transmitted.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2063" y="1567544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Goal: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5026" name="Object 34"/>
          <p:cNvGraphicFramePr>
            <a:graphicFrameLocks noChangeAspect="1"/>
          </p:cNvGraphicFramePr>
          <p:nvPr/>
        </p:nvGraphicFramePr>
        <p:xfrm>
          <a:off x="6150739" y="2031176"/>
          <a:ext cx="21383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0" name="Equation" r:id="rId7" imgW="1155600" imgH="228600" progId="Equation.DSMT4">
                  <p:embed/>
                </p:oleObj>
              </mc:Choice>
              <mc:Fallback>
                <p:oleObj name="Equation" r:id="rId7" imgW="1155600" imgH="2286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0739" y="2031176"/>
                        <a:ext cx="2138362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5" name="Object 33"/>
          <p:cNvGraphicFramePr>
            <a:graphicFrameLocks noChangeAspect="1"/>
          </p:cNvGraphicFramePr>
          <p:nvPr/>
        </p:nvGraphicFramePr>
        <p:xfrm>
          <a:off x="5050065" y="3265118"/>
          <a:ext cx="10001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1" name="Equation" r:id="rId9" imgW="609480" imgH="241200" progId="Equation.DSMT4">
                  <p:embed/>
                </p:oleObj>
              </mc:Choice>
              <mc:Fallback>
                <p:oleObj name="Equation" r:id="rId9" imgW="609480" imgH="2412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0065" y="3265118"/>
                        <a:ext cx="100012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1602802" y="3124676"/>
            <a:ext cx="6111188" cy="2649380"/>
            <a:chOff x="1602802" y="3124676"/>
            <a:chExt cx="6111188" cy="2649380"/>
          </a:xfrm>
        </p:grpSpPr>
        <p:sp>
          <p:nvSpPr>
            <p:cNvPr id="53" name="Rectangle 52"/>
            <p:cNvSpPr/>
            <p:nvPr/>
          </p:nvSpPr>
          <p:spPr>
            <a:xfrm>
              <a:off x="4771896" y="3894103"/>
              <a:ext cx="1959434" cy="13933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2332515" y="3389400"/>
              <a:ext cx="143951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T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op view</a:t>
              </a:r>
              <a:endPara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>
              <a:off x="2731738" y="4495062"/>
              <a:ext cx="330200" cy="182562"/>
            </a:xfrm>
            <a:prstGeom prst="rightArrow">
              <a:avLst>
                <a:gd name="adj1" fmla="val 50000"/>
                <a:gd name="adj2" fmla="val 45217"/>
              </a:avLst>
            </a:prstGeom>
            <a:solidFill>
              <a:srgbClr val="FF003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8"/>
            <p:cNvSpPr>
              <a:spLocks noChangeArrowheads="1"/>
            </p:cNvSpPr>
            <p:nvPr/>
          </p:nvSpPr>
          <p:spPr bwMode="auto">
            <a:xfrm>
              <a:off x="5624163" y="4487825"/>
              <a:ext cx="330200" cy="195262"/>
            </a:xfrm>
            <a:prstGeom prst="rightArrow">
              <a:avLst>
                <a:gd name="adj1" fmla="val 50000"/>
                <a:gd name="adj2" fmla="val 42276"/>
              </a:avLst>
            </a:prstGeom>
            <a:solidFill>
              <a:srgbClr val="FF003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6833155" y="5265699"/>
              <a:ext cx="5492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 flipV="1">
              <a:off x="4376388" y="3444815"/>
              <a:ext cx="0" cy="4027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45" name="Object 35"/>
            <p:cNvGraphicFramePr>
              <a:graphicFrameLocks noChangeAspect="1"/>
            </p:cNvGraphicFramePr>
            <p:nvPr/>
          </p:nvGraphicFramePr>
          <p:xfrm>
            <a:off x="7502852" y="5161380"/>
            <a:ext cx="2111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2" name="Equation" r:id="rId11" imgW="114120" imgH="126720" progId="Equation.DSMT4">
                    <p:embed/>
                  </p:oleObj>
                </mc:Choice>
                <mc:Fallback>
                  <p:oleObj name="Equation" r:id="rId11" imgW="114120" imgH="12672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2852" y="5161380"/>
                          <a:ext cx="211138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35"/>
            <p:cNvGraphicFramePr>
              <a:graphicFrameLocks noChangeAspect="1"/>
            </p:cNvGraphicFramePr>
            <p:nvPr/>
          </p:nvGraphicFramePr>
          <p:xfrm>
            <a:off x="4282436" y="3124676"/>
            <a:ext cx="234950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3" name="Equation" r:id="rId13" imgW="126720" imgH="139680" progId="Equation.DSMT4">
                    <p:embed/>
                  </p:oleObj>
                </mc:Choice>
                <mc:Fallback>
                  <p:oleObj name="Equation" r:id="rId13" imgW="126720" imgH="13968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2436" y="3124676"/>
                          <a:ext cx="234950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35"/>
            <p:cNvGraphicFramePr>
              <a:graphicFrameLocks noChangeAspect="1"/>
            </p:cNvGraphicFramePr>
            <p:nvPr/>
          </p:nvGraphicFramePr>
          <p:xfrm>
            <a:off x="5498386" y="3989805"/>
            <a:ext cx="6096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4" name="Equation" r:id="rId15" imgW="330120" imgH="228600" progId="Equation.DSMT4">
                    <p:embed/>
                  </p:oleObj>
                </mc:Choice>
                <mc:Fallback>
                  <p:oleObj name="Equation" r:id="rId15" imgW="330120" imgH="2286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8386" y="3989805"/>
                          <a:ext cx="60960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11"/>
            <p:cNvGraphicFramePr>
              <a:graphicFrameLocks noChangeAspect="1"/>
            </p:cNvGraphicFramePr>
            <p:nvPr/>
          </p:nvGraphicFramePr>
          <p:xfrm>
            <a:off x="2634901" y="3989126"/>
            <a:ext cx="6096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5" name="Equation" r:id="rId17" imgW="330120" imgH="228600" progId="Equation.DSMT4">
                    <p:embed/>
                  </p:oleObj>
                </mc:Choice>
                <mc:Fallback>
                  <p:oleObj name="Equation" r:id="rId17" imgW="330120" imgH="2286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4901" y="3989126"/>
                          <a:ext cx="60960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Rectangle 51"/>
            <p:cNvSpPr/>
            <p:nvPr/>
          </p:nvSpPr>
          <p:spPr>
            <a:xfrm>
              <a:off x="3999016" y="3904987"/>
              <a:ext cx="772886" cy="13933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2252313" y="3892513"/>
              <a:ext cx="4467225" cy="139223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3999015" y="5407216"/>
              <a:ext cx="79465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5012" name="Object 20"/>
            <p:cNvGraphicFramePr>
              <a:graphicFrameLocks noChangeAspect="1"/>
            </p:cNvGraphicFramePr>
            <p:nvPr/>
          </p:nvGraphicFramePr>
          <p:xfrm>
            <a:off x="4301776" y="5485131"/>
            <a:ext cx="2571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6" name="Equation" r:id="rId18" imgW="139680" imgH="177480" progId="Equation.DSMT4">
                    <p:embed/>
                  </p:oleObj>
                </mc:Choice>
                <mc:Fallback>
                  <p:oleObj name="Equation" r:id="rId18" imgW="139680" imgH="17748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1776" y="5485131"/>
                          <a:ext cx="257175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13" name="Object 21"/>
            <p:cNvGraphicFramePr>
              <a:graphicFrameLocks noChangeAspect="1"/>
            </p:cNvGraphicFramePr>
            <p:nvPr/>
          </p:nvGraphicFramePr>
          <p:xfrm>
            <a:off x="2693864" y="4849550"/>
            <a:ext cx="446087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7" name="Equation" r:id="rId20" imgW="241200" imgH="228600" progId="Equation.DSMT4">
                    <p:embed/>
                  </p:oleObj>
                </mc:Choice>
                <mc:Fallback>
                  <p:oleObj name="Equation" r:id="rId20" imgW="241200" imgH="2286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3864" y="4849550"/>
                          <a:ext cx="446087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14" name="Object 22"/>
            <p:cNvGraphicFramePr>
              <a:graphicFrameLocks noChangeAspect="1"/>
            </p:cNvGraphicFramePr>
            <p:nvPr/>
          </p:nvGraphicFramePr>
          <p:xfrm>
            <a:off x="5568373" y="4882207"/>
            <a:ext cx="446088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8" name="Equation" r:id="rId22" imgW="241200" imgH="228600" progId="Equation.DSMT4">
                    <p:embed/>
                  </p:oleObj>
                </mc:Choice>
                <mc:Fallback>
                  <p:oleObj name="Equation" r:id="rId22" imgW="241200" imgH="2286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8373" y="4882207"/>
                          <a:ext cx="446088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15" name="Object 23"/>
            <p:cNvGraphicFramePr>
              <a:graphicFrameLocks noChangeAspect="1"/>
            </p:cNvGraphicFramePr>
            <p:nvPr/>
          </p:nvGraphicFramePr>
          <p:xfrm>
            <a:off x="4185888" y="4828912"/>
            <a:ext cx="4699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9" name="Equation" r:id="rId24" imgW="253800" imgH="228600" progId="Equation.DSMT4">
                    <p:embed/>
                  </p:oleObj>
                </mc:Choice>
                <mc:Fallback>
                  <p:oleObj name="Equation" r:id="rId24" imgW="253800" imgH="22860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5888" y="4828912"/>
                          <a:ext cx="46990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2" name="Straight Arrow Connector 81"/>
            <p:cNvCxnSpPr/>
            <p:nvPr/>
          </p:nvCxnSpPr>
          <p:spPr>
            <a:xfrm>
              <a:off x="2017820" y="3915873"/>
              <a:ext cx="0" cy="13716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5020" name="Object 28"/>
            <p:cNvGraphicFramePr>
              <a:graphicFrameLocks noChangeAspect="1"/>
            </p:cNvGraphicFramePr>
            <p:nvPr/>
          </p:nvGraphicFramePr>
          <p:xfrm>
            <a:off x="1602802" y="4485332"/>
            <a:ext cx="233363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40" name="Equation" r:id="rId26" imgW="126720" imgH="139680" progId="Equation.DSMT4">
                    <p:embed/>
                  </p:oleObj>
                </mc:Choice>
                <mc:Fallback>
                  <p:oleObj name="Equation" r:id="rId26" imgW="126720" imgH="139680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2802" y="4485332"/>
                          <a:ext cx="233363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23" name="Object 31"/>
            <p:cNvGraphicFramePr>
              <a:graphicFrameLocks noChangeAspect="1"/>
            </p:cNvGraphicFramePr>
            <p:nvPr/>
          </p:nvGraphicFramePr>
          <p:xfrm>
            <a:off x="4231698" y="4153091"/>
            <a:ext cx="4000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41" name="Equation" r:id="rId28" imgW="215640" imgH="228600" progId="Equation.DSMT4">
                    <p:embed/>
                  </p:oleObj>
                </mc:Choice>
                <mc:Fallback>
                  <p:oleObj name="Equation" r:id="rId28" imgW="215640" imgH="22860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1698" y="4153091"/>
                          <a:ext cx="40005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27" name="Object 35"/>
            <p:cNvGraphicFramePr>
              <a:graphicFrameLocks noChangeAspect="1"/>
            </p:cNvGraphicFramePr>
            <p:nvPr/>
          </p:nvGraphicFramePr>
          <p:xfrm>
            <a:off x="6270625" y="4198175"/>
            <a:ext cx="306388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42" name="Equation" r:id="rId30" imgW="164880" imgH="228600" progId="Equation.DSMT4">
                    <p:embed/>
                  </p:oleObj>
                </mc:Choice>
                <mc:Fallback>
                  <p:oleObj name="Equation" r:id="rId30" imgW="164880" imgH="228600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0625" y="4198175"/>
                          <a:ext cx="306388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281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Quarter-Wave Transformer in Waveguide (cont.)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905989" y="5128162"/>
            <a:ext cx="4815446" cy="1213927"/>
            <a:chOff x="1905989" y="5128162"/>
            <a:chExt cx="4815446" cy="1213927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113808" y="5177642"/>
              <a:ext cx="44651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123704" y="5828806"/>
              <a:ext cx="44651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3823854" y="5130141"/>
              <a:ext cx="95003" cy="9500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821874" y="5781304"/>
              <a:ext cx="95003" cy="9500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546270" y="5128162"/>
              <a:ext cx="95003" cy="9500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558145" y="5781304"/>
              <a:ext cx="95003" cy="9500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349340" y="5460671"/>
              <a:ext cx="372095" cy="67295"/>
              <a:chOff x="6420592" y="5591299"/>
              <a:chExt cx="372095" cy="6729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420592" y="5591299"/>
                <a:ext cx="67295" cy="672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572992" y="5591299"/>
                <a:ext cx="67295" cy="672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725392" y="5591299"/>
                <a:ext cx="67295" cy="672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905989" y="5494318"/>
              <a:ext cx="372095" cy="67295"/>
              <a:chOff x="6420592" y="5591299"/>
              <a:chExt cx="372095" cy="6729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420592" y="5591299"/>
                <a:ext cx="67295" cy="672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572992" y="5591299"/>
                <a:ext cx="67295" cy="672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725392" y="5591299"/>
                <a:ext cx="67295" cy="672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46" name="Object 21"/>
            <p:cNvGraphicFramePr>
              <a:graphicFrameLocks noChangeAspect="1"/>
            </p:cNvGraphicFramePr>
            <p:nvPr/>
          </p:nvGraphicFramePr>
          <p:xfrm>
            <a:off x="2656259" y="5334459"/>
            <a:ext cx="446087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18" name="Equation" r:id="rId3" imgW="241200" imgH="228600" progId="Equation.DSMT4">
                    <p:embed/>
                  </p:oleObj>
                </mc:Choice>
                <mc:Fallback>
                  <p:oleObj name="Equation" r:id="rId3" imgW="241200" imgH="2286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6259" y="5334459"/>
                          <a:ext cx="446087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21"/>
            <p:cNvGraphicFramePr>
              <a:graphicFrameLocks noChangeAspect="1"/>
            </p:cNvGraphicFramePr>
            <p:nvPr/>
          </p:nvGraphicFramePr>
          <p:xfrm>
            <a:off x="3786188" y="5334000"/>
            <a:ext cx="917575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19" name="Equation" r:id="rId5" imgW="495000" imgH="228600" progId="Equation.DSMT4">
                    <p:embed/>
                  </p:oleObj>
                </mc:Choice>
                <mc:Fallback>
                  <p:oleObj name="Equation" r:id="rId5" imgW="49500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6188" y="5334000"/>
                          <a:ext cx="917575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22"/>
            <p:cNvGraphicFramePr>
              <a:graphicFrameLocks noChangeAspect="1"/>
            </p:cNvGraphicFramePr>
            <p:nvPr/>
          </p:nvGraphicFramePr>
          <p:xfrm>
            <a:off x="5340763" y="5355240"/>
            <a:ext cx="446088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20" name="Equation" r:id="rId7" imgW="241200" imgH="228600" progId="Equation.DSMT4">
                    <p:embed/>
                  </p:oleObj>
                </mc:Choice>
                <mc:Fallback>
                  <p:oleObj name="Equation" r:id="rId7" imgW="241200" imgH="2286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0763" y="5355240"/>
                          <a:ext cx="446088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20"/>
            <p:cNvGraphicFramePr>
              <a:graphicFrameLocks noChangeAspect="1"/>
            </p:cNvGraphicFramePr>
            <p:nvPr/>
          </p:nvGraphicFramePr>
          <p:xfrm>
            <a:off x="4157294" y="6053164"/>
            <a:ext cx="2571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21" name="Equation" r:id="rId9" imgW="139680" imgH="177480" progId="Equation.DSMT4">
                    <p:embed/>
                  </p:oleObj>
                </mc:Choice>
                <mc:Fallback>
                  <p:oleObj name="Equation" r:id="rId9" imgW="139680" imgH="17748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7294" y="6053164"/>
                          <a:ext cx="257175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0" name="Straight Arrow Connector 49"/>
            <p:cNvCxnSpPr/>
            <p:nvPr/>
          </p:nvCxnSpPr>
          <p:spPr>
            <a:xfrm>
              <a:off x="3830781" y="5999002"/>
              <a:ext cx="79465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878652" y="832262"/>
            <a:ext cx="2456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Waveguide problem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13915" y="4416632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TEN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626553" y="1521507"/>
            <a:ext cx="6111188" cy="2649380"/>
            <a:chOff x="1602802" y="3124676"/>
            <a:chExt cx="6111188" cy="2649380"/>
          </a:xfrm>
        </p:grpSpPr>
        <p:sp>
          <p:nvSpPr>
            <p:cNvPr id="56" name="Rectangle 55"/>
            <p:cNvSpPr/>
            <p:nvPr/>
          </p:nvSpPr>
          <p:spPr>
            <a:xfrm>
              <a:off x="4771896" y="3894103"/>
              <a:ext cx="1959434" cy="13933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 Box 4"/>
            <p:cNvSpPr txBox="1">
              <a:spLocks noChangeArrowheads="1"/>
            </p:cNvSpPr>
            <p:nvPr/>
          </p:nvSpPr>
          <p:spPr bwMode="auto">
            <a:xfrm>
              <a:off x="2332515" y="3389400"/>
              <a:ext cx="143951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T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op view</a:t>
              </a:r>
              <a:endPara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58" name="AutoShape 7"/>
            <p:cNvSpPr>
              <a:spLocks noChangeArrowheads="1"/>
            </p:cNvSpPr>
            <p:nvPr/>
          </p:nvSpPr>
          <p:spPr bwMode="auto">
            <a:xfrm>
              <a:off x="2731738" y="4495062"/>
              <a:ext cx="330200" cy="182562"/>
            </a:xfrm>
            <a:prstGeom prst="rightArrow">
              <a:avLst>
                <a:gd name="adj1" fmla="val 50000"/>
                <a:gd name="adj2" fmla="val 45217"/>
              </a:avLst>
            </a:prstGeom>
            <a:solidFill>
              <a:srgbClr val="FF003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AutoShape 8"/>
            <p:cNvSpPr>
              <a:spLocks noChangeArrowheads="1"/>
            </p:cNvSpPr>
            <p:nvPr/>
          </p:nvSpPr>
          <p:spPr bwMode="auto">
            <a:xfrm>
              <a:off x="5624163" y="4487825"/>
              <a:ext cx="330200" cy="195262"/>
            </a:xfrm>
            <a:prstGeom prst="rightArrow">
              <a:avLst>
                <a:gd name="adj1" fmla="val 50000"/>
                <a:gd name="adj2" fmla="val 42276"/>
              </a:avLst>
            </a:prstGeom>
            <a:solidFill>
              <a:srgbClr val="FF003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0"/>
            <p:cNvSpPr>
              <a:spLocks noChangeShapeType="1"/>
            </p:cNvSpPr>
            <p:nvPr/>
          </p:nvSpPr>
          <p:spPr bwMode="auto">
            <a:xfrm>
              <a:off x="6833155" y="5265699"/>
              <a:ext cx="5492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3"/>
            <p:cNvSpPr>
              <a:spLocks noChangeShapeType="1"/>
            </p:cNvSpPr>
            <p:nvPr/>
          </p:nvSpPr>
          <p:spPr bwMode="auto">
            <a:xfrm flipV="1">
              <a:off x="4376388" y="3444815"/>
              <a:ext cx="0" cy="4027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62" name="Object 35"/>
            <p:cNvGraphicFramePr>
              <a:graphicFrameLocks noChangeAspect="1"/>
            </p:cNvGraphicFramePr>
            <p:nvPr/>
          </p:nvGraphicFramePr>
          <p:xfrm>
            <a:off x="7502852" y="5161380"/>
            <a:ext cx="2111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22" name="Equation" r:id="rId11" imgW="114120" imgH="126720" progId="Equation.DSMT4">
                    <p:embed/>
                  </p:oleObj>
                </mc:Choice>
                <mc:Fallback>
                  <p:oleObj name="Equation" r:id="rId11" imgW="114120" imgH="12672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2852" y="5161380"/>
                          <a:ext cx="211138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35"/>
            <p:cNvGraphicFramePr>
              <a:graphicFrameLocks noChangeAspect="1"/>
            </p:cNvGraphicFramePr>
            <p:nvPr/>
          </p:nvGraphicFramePr>
          <p:xfrm>
            <a:off x="4282436" y="3124676"/>
            <a:ext cx="234950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23" name="Equation" r:id="rId13" imgW="126720" imgH="139680" progId="Equation.DSMT4">
                    <p:embed/>
                  </p:oleObj>
                </mc:Choice>
                <mc:Fallback>
                  <p:oleObj name="Equation" r:id="rId13" imgW="126720" imgH="13968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2436" y="3124676"/>
                          <a:ext cx="234950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35"/>
            <p:cNvGraphicFramePr>
              <a:graphicFrameLocks noChangeAspect="1"/>
            </p:cNvGraphicFramePr>
            <p:nvPr/>
          </p:nvGraphicFramePr>
          <p:xfrm>
            <a:off x="5498386" y="3989805"/>
            <a:ext cx="6096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24" name="Equation" r:id="rId15" imgW="330120" imgH="228600" progId="Equation.DSMT4">
                    <p:embed/>
                  </p:oleObj>
                </mc:Choice>
                <mc:Fallback>
                  <p:oleObj name="Equation" r:id="rId15" imgW="330120" imgH="2286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8386" y="3989805"/>
                          <a:ext cx="60960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11"/>
            <p:cNvGraphicFramePr>
              <a:graphicFrameLocks noChangeAspect="1"/>
            </p:cNvGraphicFramePr>
            <p:nvPr/>
          </p:nvGraphicFramePr>
          <p:xfrm>
            <a:off x="2634901" y="3989126"/>
            <a:ext cx="6096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25" name="Equation" r:id="rId17" imgW="330120" imgH="228600" progId="Equation.DSMT4">
                    <p:embed/>
                  </p:oleObj>
                </mc:Choice>
                <mc:Fallback>
                  <p:oleObj name="Equation" r:id="rId17" imgW="330120" imgH="2286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4901" y="3989126"/>
                          <a:ext cx="60960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Rectangle 65"/>
            <p:cNvSpPr/>
            <p:nvPr/>
          </p:nvSpPr>
          <p:spPr>
            <a:xfrm>
              <a:off x="3999016" y="3904987"/>
              <a:ext cx="772886" cy="13933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"/>
            <p:cNvSpPr>
              <a:spLocks noChangeArrowheads="1"/>
            </p:cNvSpPr>
            <p:nvPr/>
          </p:nvSpPr>
          <p:spPr bwMode="auto">
            <a:xfrm>
              <a:off x="2252313" y="3892513"/>
              <a:ext cx="4467225" cy="139223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3999015" y="5407216"/>
              <a:ext cx="79465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9" name="Object 20"/>
            <p:cNvGraphicFramePr>
              <a:graphicFrameLocks noChangeAspect="1"/>
            </p:cNvGraphicFramePr>
            <p:nvPr/>
          </p:nvGraphicFramePr>
          <p:xfrm>
            <a:off x="4301776" y="5485131"/>
            <a:ext cx="2571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26" name="Equation" r:id="rId18" imgW="139680" imgH="177480" progId="Equation.DSMT4">
                    <p:embed/>
                  </p:oleObj>
                </mc:Choice>
                <mc:Fallback>
                  <p:oleObj name="Equation" r:id="rId18" imgW="139680" imgH="17748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1776" y="5485131"/>
                          <a:ext cx="257175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21"/>
            <p:cNvGraphicFramePr>
              <a:graphicFrameLocks noChangeAspect="1"/>
            </p:cNvGraphicFramePr>
            <p:nvPr/>
          </p:nvGraphicFramePr>
          <p:xfrm>
            <a:off x="2693864" y="4849550"/>
            <a:ext cx="446087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27" name="Equation" r:id="rId20" imgW="241200" imgH="228600" progId="Equation.DSMT4">
                    <p:embed/>
                  </p:oleObj>
                </mc:Choice>
                <mc:Fallback>
                  <p:oleObj name="Equation" r:id="rId20" imgW="241200" imgH="22860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3864" y="4849550"/>
                          <a:ext cx="446087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22"/>
            <p:cNvGraphicFramePr>
              <a:graphicFrameLocks noChangeAspect="1"/>
            </p:cNvGraphicFramePr>
            <p:nvPr/>
          </p:nvGraphicFramePr>
          <p:xfrm>
            <a:off x="5568373" y="4882207"/>
            <a:ext cx="446088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28" name="Equation" r:id="rId21" imgW="241200" imgH="228600" progId="Equation.DSMT4">
                    <p:embed/>
                  </p:oleObj>
                </mc:Choice>
                <mc:Fallback>
                  <p:oleObj name="Equation" r:id="rId21" imgW="241200" imgH="22860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8373" y="4882207"/>
                          <a:ext cx="446088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23"/>
            <p:cNvGraphicFramePr>
              <a:graphicFrameLocks noChangeAspect="1"/>
            </p:cNvGraphicFramePr>
            <p:nvPr/>
          </p:nvGraphicFramePr>
          <p:xfrm>
            <a:off x="4185888" y="4828912"/>
            <a:ext cx="4699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29" name="Equation" r:id="rId22" imgW="253800" imgH="228600" progId="Equation.DSMT4">
                    <p:embed/>
                  </p:oleObj>
                </mc:Choice>
                <mc:Fallback>
                  <p:oleObj name="Equation" r:id="rId22" imgW="253800" imgH="22860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5888" y="4828912"/>
                          <a:ext cx="46990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3" name="Straight Arrow Connector 72"/>
            <p:cNvCxnSpPr/>
            <p:nvPr/>
          </p:nvCxnSpPr>
          <p:spPr>
            <a:xfrm>
              <a:off x="2017820" y="3915873"/>
              <a:ext cx="0" cy="13716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4" name="Object 28"/>
            <p:cNvGraphicFramePr>
              <a:graphicFrameLocks noChangeAspect="1"/>
            </p:cNvGraphicFramePr>
            <p:nvPr/>
          </p:nvGraphicFramePr>
          <p:xfrm>
            <a:off x="1602802" y="4485332"/>
            <a:ext cx="233363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30" name="Equation" r:id="rId24" imgW="126720" imgH="139680" progId="Equation.DSMT4">
                    <p:embed/>
                  </p:oleObj>
                </mc:Choice>
                <mc:Fallback>
                  <p:oleObj name="Equation" r:id="rId24" imgW="126720" imgH="13968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2802" y="4485332"/>
                          <a:ext cx="233363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31"/>
            <p:cNvGraphicFramePr>
              <a:graphicFrameLocks noChangeAspect="1"/>
            </p:cNvGraphicFramePr>
            <p:nvPr/>
          </p:nvGraphicFramePr>
          <p:xfrm>
            <a:off x="4231698" y="4153091"/>
            <a:ext cx="4000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31" name="Equation" r:id="rId26" imgW="215640" imgH="228600" progId="Equation.DSMT4">
                    <p:embed/>
                  </p:oleObj>
                </mc:Choice>
                <mc:Fallback>
                  <p:oleObj name="Equation" r:id="rId26" imgW="215640" imgH="228600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1698" y="4153091"/>
                          <a:ext cx="40005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35"/>
            <p:cNvGraphicFramePr>
              <a:graphicFrameLocks noChangeAspect="1"/>
            </p:cNvGraphicFramePr>
            <p:nvPr/>
          </p:nvGraphicFramePr>
          <p:xfrm>
            <a:off x="6270625" y="4198175"/>
            <a:ext cx="306388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32" name="Equation" r:id="rId28" imgW="164880" imgH="228600" progId="Equation.DSMT4">
                    <p:embed/>
                  </p:oleObj>
                </mc:Choice>
                <mc:Fallback>
                  <p:oleObj name="Equation" r:id="rId28" imgW="164880" imgH="22860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0625" y="4198175"/>
                          <a:ext cx="306388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281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479516" y="986641"/>
            <a:ext cx="182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Design recipe: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5016" name="Object 24"/>
          <p:cNvGraphicFramePr>
            <a:graphicFrameLocks noChangeAspect="1"/>
          </p:cNvGraphicFramePr>
          <p:nvPr/>
        </p:nvGraphicFramePr>
        <p:xfrm>
          <a:off x="6041552" y="4007806"/>
          <a:ext cx="126841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2" name="Equation" r:id="rId3" imgW="685800" imgH="241200" progId="Equation.DSMT4">
                  <p:embed/>
                </p:oleObj>
              </mc:Choice>
              <mc:Fallback>
                <p:oleObj name="Equation" r:id="rId3" imgW="685800" imgH="241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552" y="4007806"/>
                        <a:ext cx="1268412" cy="3921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23"/>
          <p:cNvGraphicFramePr>
            <a:graphicFrameLocks noChangeAspect="1"/>
          </p:cNvGraphicFramePr>
          <p:nvPr/>
        </p:nvGraphicFramePr>
        <p:xfrm>
          <a:off x="5608349" y="3302927"/>
          <a:ext cx="2176758" cy="542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3" name="Equation" r:id="rId5" imgW="939600" imgH="266400" progId="Equation.DSMT4">
                  <p:embed/>
                </p:oleObj>
              </mc:Choice>
              <mc:Fallback>
                <p:oleObj name="Equation" r:id="rId5" imgW="939600" imgH="2664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349" y="3302927"/>
                        <a:ext cx="2176758" cy="54269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Quarter-Wave Transformer in Waveguide (cont.)</a:t>
            </a:r>
          </a:p>
        </p:txBody>
      </p:sp>
      <p:graphicFrame>
        <p:nvGraphicFramePr>
          <p:cNvPr id="87061" name="Object 29"/>
          <p:cNvGraphicFramePr>
            <a:graphicFrameLocks noChangeAspect="1"/>
          </p:cNvGraphicFramePr>
          <p:nvPr/>
        </p:nvGraphicFramePr>
        <p:xfrm>
          <a:off x="711200" y="1754188"/>
          <a:ext cx="3560763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4" name="Equation" r:id="rId7" imgW="2197080" imgH="2641320" progId="Equation.DSMT4">
                  <p:embed/>
                </p:oleObj>
              </mc:Choice>
              <mc:Fallback>
                <p:oleObj name="Equation" r:id="rId7" imgW="2197080" imgH="264132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754188"/>
                        <a:ext cx="3560763" cy="42481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065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14604" y="5013510"/>
            <a:ext cx="3440628" cy="87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66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39567" y="1181745"/>
            <a:ext cx="4055051" cy="17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8176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Quarter-Wave Transformer in Waveguide (cont.)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9211" y="1081644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Example:</a:t>
            </a:r>
            <a:endParaRPr lang="en-US" sz="2000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0128" name="Object 16"/>
          <p:cNvGraphicFramePr>
            <a:graphicFrameLocks noChangeAspect="1"/>
          </p:cNvGraphicFramePr>
          <p:nvPr/>
        </p:nvGraphicFramePr>
        <p:xfrm>
          <a:off x="2859974" y="1246991"/>
          <a:ext cx="1674813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1" name="Equation" r:id="rId3" imgW="927000" imgH="888840" progId="Equation.DSMT4">
                  <p:embed/>
                </p:oleObj>
              </mc:Choice>
              <mc:Fallback>
                <p:oleObj name="Equation" r:id="rId3" imgW="927000" imgH="8888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974" y="1246991"/>
                        <a:ext cx="1674813" cy="152558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1638429" y="3195928"/>
            <a:ext cx="6111188" cy="2649380"/>
            <a:chOff x="1602802" y="3124676"/>
            <a:chExt cx="6111188" cy="2649380"/>
          </a:xfrm>
        </p:grpSpPr>
        <p:sp>
          <p:nvSpPr>
            <p:cNvPr id="39" name="Rectangle 38"/>
            <p:cNvSpPr/>
            <p:nvPr/>
          </p:nvSpPr>
          <p:spPr>
            <a:xfrm>
              <a:off x="4771896" y="3894103"/>
              <a:ext cx="1959434" cy="13933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2332515" y="3389400"/>
              <a:ext cx="143951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T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op view</a:t>
              </a:r>
              <a:endPara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41" name="AutoShape 7"/>
            <p:cNvSpPr>
              <a:spLocks noChangeArrowheads="1"/>
            </p:cNvSpPr>
            <p:nvPr/>
          </p:nvSpPr>
          <p:spPr bwMode="auto">
            <a:xfrm>
              <a:off x="2731738" y="4495062"/>
              <a:ext cx="330200" cy="182562"/>
            </a:xfrm>
            <a:prstGeom prst="rightArrow">
              <a:avLst>
                <a:gd name="adj1" fmla="val 50000"/>
                <a:gd name="adj2" fmla="val 45217"/>
              </a:avLst>
            </a:prstGeom>
            <a:solidFill>
              <a:srgbClr val="FF003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AutoShape 8"/>
            <p:cNvSpPr>
              <a:spLocks noChangeArrowheads="1"/>
            </p:cNvSpPr>
            <p:nvPr/>
          </p:nvSpPr>
          <p:spPr bwMode="auto">
            <a:xfrm>
              <a:off x="5624163" y="4487825"/>
              <a:ext cx="330200" cy="195262"/>
            </a:xfrm>
            <a:prstGeom prst="rightArrow">
              <a:avLst>
                <a:gd name="adj1" fmla="val 50000"/>
                <a:gd name="adj2" fmla="val 42276"/>
              </a:avLst>
            </a:prstGeom>
            <a:solidFill>
              <a:srgbClr val="FF003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6833155" y="5265699"/>
              <a:ext cx="5492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 flipV="1">
              <a:off x="4376388" y="3444815"/>
              <a:ext cx="0" cy="4027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47" name="Object 35"/>
            <p:cNvGraphicFramePr>
              <a:graphicFrameLocks noChangeAspect="1"/>
            </p:cNvGraphicFramePr>
            <p:nvPr/>
          </p:nvGraphicFramePr>
          <p:xfrm>
            <a:off x="7502852" y="5161380"/>
            <a:ext cx="2111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2" name="Equation" r:id="rId5" imgW="114120" imgH="126720" progId="Equation.DSMT4">
                    <p:embed/>
                  </p:oleObj>
                </mc:Choice>
                <mc:Fallback>
                  <p:oleObj name="Equation" r:id="rId5" imgW="114120" imgH="12672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2852" y="5161380"/>
                          <a:ext cx="211138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35"/>
            <p:cNvGraphicFramePr>
              <a:graphicFrameLocks noChangeAspect="1"/>
            </p:cNvGraphicFramePr>
            <p:nvPr/>
          </p:nvGraphicFramePr>
          <p:xfrm>
            <a:off x="4282436" y="3124676"/>
            <a:ext cx="234950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3" name="Equation" r:id="rId7" imgW="126720" imgH="139680" progId="Equation.DSMT4">
                    <p:embed/>
                  </p:oleObj>
                </mc:Choice>
                <mc:Fallback>
                  <p:oleObj name="Equation" r:id="rId7" imgW="126720" imgH="13968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2436" y="3124676"/>
                          <a:ext cx="234950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35"/>
            <p:cNvGraphicFramePr>
              <a:graphicFrameLocks noChangeAspect="1"/>
            </p:cNvGraphicFramePr>
            <p:nvPr/>
          </p:nvGraphicFramePr>
          <p:xfrm>
            <a:off x="5498386" y="3989805"/>
            <a:ext cx="6096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4" name="Equation" r:id="rId9" imgW="330120" imgH="228600" progId="Equation.DSMT4">
                    <p:embed/>
                  </p:oleObj>
                </mc:Choice>
                <mc:Fallback>
                  <p:oleObj name="Equation" r:id="rId9" imgW="330120" imgH="2286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8386" y="3989805"/>
                          <a:ext cx="60960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11"/>
            <p:cNvGraphicFramePr>
              <a:graphicFrameLocks noChangeAspect="1"/>
            </p:cNvGraphicFramePr>
            <p:nvPr/>
          </p:nvGraphicFramePr>
          <p:xfrm>
            <a:off x="2634901" y="3989126"/>
            <a:ext cx="6096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5" name="Equation" r:id="rId11" imgW="330120" imgH="228600" progId="Equation.DSMT4">
                    <p:embed/>
                  </p:oleObj>
                </mc:Choice>
                <mc:Fallback>
                  <p:oleObj name="Equation" r:id="rId11" imgW="330120" imgH="22860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4901" y="3989126"/>
                          <a:ext cx="60960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Rectangle 56"/>
            <p:cNvSpPr/>
            <p:nvPr/>
          </p:nvSpPr>
          <p:spPr>
            <a:xfrm>
              <a:off x="3999016" y="3904987"/>
              <a:ext cx="772886" cy="13933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2252313" y="3892513"/>
              <a:ext cx="4467225" cy="139223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3999015" y="5407216"/>
              <a:ext cx="79465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0" name="Object 20"/>
            <p:cNvGraphicFramePr>
              <a:graphicFrameLocks noChangeAspect="1"/>
            </p:cNvGraphicFramePr>
            <p:nvPr/>
          </p:nvGraphicFramePr>
          <p:xfrm>
            <a:off x="4301776" y="5485131"/>
            <a:ext cx="2571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6" name="Equation" r:id="rId12" imgW="139680" imgH="177480" progId="Equation.DSMT4">
                    <p:embed/>
                  </p:oleObj>
                </mc:Choice>
                <mc:Fallback>
                  <p:oleObj name="Equation" r:id="rId12" imgW="139680" imgH="17748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1776" y="5485131"/>
                          <a:ext cx="257175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21"/>
            <p:cNvGraphicFramePr>
              <a:graphicFrameLocks noChangeAspect="1"/>
            </p:cNvGraphicFramePr>
            <p:nvPr/>
          </p:nvGraphicFramePr>
          <p:xfrm>
            <a:off x="2693864" y="4849550"/>
            <a:ext cx="446087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7" name="Equation" r:id="rId14" imgW="241200" imgH="228600" progId="Equation.DSMT4">
                    <p:embed/>
                  </p:oleObj>
                </mc:Choice>
                <mc:Fallback>
                  <p:oleObj name="Equation" r:id="rId14" imgW="241200" imgH="2286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3864" y="4849550"/>
                          <a:ext cx="446087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22"/>
            <p:cNvGraphicFramePr>
              <a:graphicFrameLocks noChangeAspect="1"/>
            </p:cNvGraphicFramePr>
            <p:nvPr/>
          </p:nvGraphicFramePr>
          <p:xfrm>
            <a:off x="5568373" y="4882207"/>
            <a:ext cx="446088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8" name="Equation" r:id="rId16" imgW="241200" imgH="228600" progId="Equation.DSMT4">
                    <p:embed/>
                  </p:oleObj>
                </mc:Choice>
                <mc:Fallback>
                  <p:oleObj name="Equation" r:id="rId16" imgW="241200" imgH="22860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8373" y="4882207"/>
                          <a:ext cx="446088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23"/>
            <p:cNvGraphicFramePr>
              <a:graphicFrameLocks noChangeAspect="1"/>
            </p:cNvGraphicFramePr>
            <p:nvPr/>
          </p:nvGraphicFramePr>
          <p:xfrm>
            <a:off x="4185888" y="4828912"/>
            <a:ext cx="4699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9" name="Equation" r:id="rId18" imgW="253800" imgH="228600" progId="Equation.DSMT4">
                    <p:embed/>
                  </p:oleObj>
                </mc:Choice>
                <mc:Fallback>
                  <p:oleObj name="Equation" r:id="rId18" imgW="253800" imgH="22860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5888" y="4828912"/>
                          <a:ext cx="46990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4" name="Straight Arrow Connector 63"/>
            <p:cNvCxnSpPr/>
            <p:nvPr/>
          </p:nvCxnSpPr>
          <p:spPr>
            <a:xfrm>
              <a:off x="2017820" y="3915873"/>
              <a:ext cx="0" cy="13716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5" name="Object 28"/>
            <p:cNvGraphicFramePr>
              <a:graphicFrameLocks noChangeAspect="1"/>
            </p:cNvGraphicFramePr>
            <p:nvPr/>
          </p:nvGraphicFramePr>
          <p:xfrm>
            <a:off x="1602802" y="4485332"/>
            <a:ext cx="233363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0" name="Equation" r:id="rId20" imgW="126720" imgH="139680" progId="Equation.DSMT4">
                    <p:embed/>
                  </p:oleObj>
                </mc:Choice>
                <mc:Fallback>
                  <p:oleObj name="Equation" r:id="rId20" imgW="126720" imgH="13968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2802" y="4485332"/>
                          <a:ext cx="233363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31"/>
            <p:cNvGraphicFramePr>
              <a:graphicFrameLocks noChangeAspect="1"/>
            </p:cNvGraphicFramePr>
            <p:nvPr/>
          </p:nvGraphicFramePr>
          <p:xfrm>
            <a:off x="4231698" y="4153091"/>
            <a:ext cx="4000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1" name="Equation" r:id="rId22" imgW="215640" imgH="228600" progId="Equation.DSMT4">
                    <p:embed/>
                  </p:oleObj>
                </mc:Choice>
                <mc:Fallback>
                  <p:oleObj name="Equation" r:id="rId22" imgW="215640" imgH="22860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1698" y="4153091"/>
                          <a:ext cx="40005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35"/>
            <p:cNvGraphicFramePr>
              <a:graphicFrameLocks noChangeAspect="1"/>
            </p:cNvGraphicFramePr>
            <p:nvPr/>
          </p:nvGraphicFramePr>
          <p:xfrm>
            <a:off x="6270625" y="4198175"/>
            <a:ext cx="306388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2" name="Equation" r:id="rId24" imgW="164880" imgH="228600" progId="Equation.DSMT4">
                    <p:embed/>
                  </p:oleObj>
                </mc:Choice>
                <mc:Fallback>
                  <p:oleObj name="Equation" r:id="rId24" imgW="164880" imgH="22860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0625" y="4198175"/>
                          <a:ext cx="306388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0140" name="Object 28"/>
          <p:cNvGraphicFramePr>
            <a:graphicFrameLocks noChangeAspect="1"/>
          </p:cNvGraphicFramePr>
          <p:nvPr/>
        </p:nvGraphicFramePr>
        <p:xfrm>
          <a:off x="6049963" y="1617663"/>
          <a:ext cx="15605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3" name="Equation" r:id="rId26" imgW="863280" imgH="457200" progId="Equation.DSMT4">
                  <p:embed/>
                </p:oleObj>
              </mc:Choice>
              <mc:Fallback>
                <p:oleObj name="Equation" r:id="rId26" imgW="863280" imgH="4572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63" y="1617663"/>
                        <a:ext cx="1560512" cy="7842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6299329" y="1186543"/>
            <a:ext cx="1111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Results:</a:t>
            </a:r>
            <a:endParaRPr lang="en-US" sz="2000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507003" y="870854"/>
            <a:ext cx="2913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Rectangular Waveguide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(end view)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15343" y="869863"/>
            <a:ext cx="357051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Planar discontinuities are modeled as purely shunt elements.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54" y="6108861"/>
            <a:ext cx="913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equivalent circuit gives us the correct reflection and transmission of the TE</a:t>
            </a:r>
            <a:r>
              <a:rPr lang="en-US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mode.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930248" y="1852613"/>
            <a:ext cx="7421563" cy="4141787"/>
            <a:chOff x="930248" y="1852613"/>
            <a:chExt cx="7421563" cy="4141787"/>
          </a:xfrm>
        </p:grpSpPr>
        <p:sp>
          <p:nvSpPr>
            <p:cNvPr id="81997" name="AutoShape 77"/>
            <p:cNvSpPr>
              <a:spLocks noChangeAspect="1" noChangeArrowheads="1" noTextEdit="1"/>
            </p:cNvSpPr>
            <p:nvPr/>
          </p:nvSpPr>
          <p:spPr bwMode="auto">
            <a:xfrm>
              <a:off x="930248" y="1852613"/>
              <a:ext cx="7421563" cy="414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304898" y="4872038"/>
              <a:ext cx="1511300" cy="755650"/>
              <a:chOff x="1304898" y="4872038"/>
              <a:chExt cx="1511300" cy="755650"/>
            </a:xfrm>
          </p:grpSpPr>
          <p:sp>
            <p:nvSpPr>
              <p:cNvPr id="82003" name="Rectangle 83"/>
              <p:cNvSpPr>
                <a:spLocks noChangeArrowheads="1"/>
              </p:cNvSpPr>
              <p:nvPr/>
            </p:nvSpPr>
            <p:spPr bwMode="auto">
              <a:xfrm>
                <a:off x="1304898" y="4872038"/>
                <a:ext cx="1511300" cy="755650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04" name="Rectangle 84"/>
              <p:cNvSpPr>
                <a:spLocks noChangeArrowheads="1"/>
              </p:cNvSpPr>
              <p:nvPr/>
            </p:nvSpPr>
            <p:spPr bwMode="auto">
              <a:xfrm>
                <a:off x="1304898" y="4872038"/>
                <a:ext cx="1511300" cy="755650"/>
              </a:xfrm>
              <a:prstGeom prst="rect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11" name="Rectangle 91"/>
              <p:cNvSpPr>
                <a:spLocks noChangeArrowheads="1"/>
              </p:cNvSpPr>
              <p:nvPr/>
            </p:nvSpPr>
            <p:spPr bwMode="auto">
              <a:xfrm>
                <a:off x="1589061" y="5060950"/>
                <a:ext cx="942975" cy="3778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12" name="Rectangle 92"/>
              <p:cNvSpPr>
                <a:spLocks noChangeArrowheads="1"/>
              </p:cNvSpPr>
              <p:nvPr/>
            </p:nvSpPr>
            <p:spPr bwMode="auto">
              <a:xfrm>
                <a:off x="1589061" y="5060950"/>
                <a:ext cx="942975" cy="377825"/>
              </a:xfrm>
              <a:prstGeom prst="rect">
                <a:avLst/>
              </a:prstGeom>
              <a:noFill/>
              <a:ln w="15875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3779811" y="4872038"/>
              <a:ext cx="1509713" cy="755650"/>
              <a:chOff x="3779811" y="4872038"/>
              <a:chExt cx="1509713" cy="755650"/>
            </a:xfrm>
          </p:grpSpPr>
          <p:sp>
            <p:nvSpPr>
              <p:cNvPr id="82001" name="Rectangle 81"/>
              <p:cNvSpPr>
                <a:spLocks noChangeArrowheads="1"/>
              </p:cNvSpPr>
              <p:nvPr/>
            </p:nvSpPr>
            <p:spPr bwMode="auto">
              <a:xfrm>
                <a:off x="3779811" y="4872038"/>
                <a:ext cx="1509713" cy="755650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02" name="Rectangle 82"/>
              <p:cNvSpPr>
                <a:spLocks noChangeArrowheads="1"/>
              </p:cNvSpPr>
              <p:nvPr/>
            </p:nvSpPr>
            <p:spPr bwMode="auto">
              <a:xfrm>
                <a:off x="3779811" y="4872038"/>
                <a:ext cx="1509713" cy="755650"/>
              </a:xfrm>
              <a:prstGeom prst="rect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13" name="Oval 93"/>
              <p:cNvSpPr>
                <a:spLocks noChangeArrowheads="1"/>
              </p:cNvSpPr>
              <p:nvPr/>
            </p:nvSpPr>
            <p:spPr bwMode="auto">
              <a:xfrm>
                <a:off x="4344961" y="5060950"/>
                <a:ext cx="358775" cy="35877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14" name="Oval 94"/>
              <p:cNvSpPr>
                <a:spLocks noChangeArrowheads="1"/>
              </p:cNvSpPr>
              <p:nvPr/>
            </p:nvSpPr>
            <p:spPr bwMode="auto">
              <a:xfrm>
                <a:off x="4344961" y="5060950"/>
                <a:ext cx="358775" cy="358775"/>
              </a:xfrm>
              <a:prstGeom prst="ellipse">
                <a:avLst/>
              </a:prstGeom>
              <a:noFill/>
              <a:ln w="15875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2015" name="Rectangle 95"/>
            <p:cNvSpPr>
              <a:spLocks noChangeArrowheads="1"/>
            </p:cNvSpPr>
            <p:nvPr/>
          </p:nvSpPr>
          <p:spPr bwMode="auto">
            <a:xfrm>
              <a:off x="5349848" y="2789238"/>
              <a:ext cx="13319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nductive iris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16" name="Rectangle 96"/>
            <p:cNvSpPr>
              <a:spLocks noChangeArrowheads="1"/>
            </p:cNvSpPr>
            <p:nvPr/>
          </p:nvSpPr>
          <p:spPr bwMode="auto">
            <a:xfrm>
              <a:off x="5302223" y="4194175"/>
              <a:ext cx="136525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900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C</a:t>
              </a:r>
              <a:r>
                <a:rPr kumimoji="0" 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apacitive iris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17" name="Rectangle 97"/>
            <p:cNvSpPr>
              <a:spLocks noChangeArrowheads="1"/>
            </p:cNvSpPr>
            <p:nvPr/>
          </p:nvSpPr>
          <p:spPr bwMode="auto">
            <a:xfrm>
              <a:off x="5359373" y="5661025"/>
              <a:ext cx="1273175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900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R</a:t>
              </a:r>
              <a:r>
                <a:rPr kumimoji="0" 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esonant iris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18" name="Rectangle 98"/>
            <p:cNvSpPr>
              <a:spLocks noChangeArrowheads="1"/>
            </p:cNvSpPr>
            <p:nvPr/>
          </p:nvSpPr>
          <p:spPr bwMode="auto">
            <a:xfrm>
              <a:off x="5861023" y="1952625"/>
              <a:ext cx="444500" cy="404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19" name="Rectangle 99"/>
            <p:cNvSpPr>
              <a:spLocks noChangeArrowheads="1"/>
            </p:cNvSpPr>
            <p:nvPr/>
          </p:nvSpPr>
          <p:spPr bwMode="auto">
            <a:xfrm>
              <a:off x="5861023" y="3384550"/>
              <a:ext cx="4191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20" name="Rectangle 100"/>
            <p:cNvSpPr>
              <a:spLocks noChangeArrowheads="1"/>
            </p:cNvSpPr>
            <p:nvPr/>
          </p:nvSpPr>
          <p:spPr bwMode="auto">
            <a:xfrm>
              <a:off x="5861023" y="4857750"/>
              <a:ext cx="419100" cy="382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21" name="Line 101"/>
            <p:cNvSpPr>
              <a:spLocks noChangeShapeType="1"/>
            </p:cNvSpPr>
            <p:nvPr/>
          </p:nvSpPr>
          <p:spPr bwMode="auto">
            <a:xfrm>
              <a:off x="6703986" y="2038350"/>
              <a:ext cx="1511300" cy="1587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2" name="Freeform 102"/>
            <p:cNvSpPr>
              <a:spLocks/>
            </p:cNvSpPr>
            <p:nvPr/>
          </p:nvSpPr>
          <p:spPr bwMode="auto">
            <a:xfrm>
              <a:off x="6665886" y="2000250"/>
              <a:ext cx="77788" cy="77787"/>
            </a:xfrm>
            <a:custGeom>
              <a:avLst/>
              <a:gdLst/>
              <a:ahLst/>
              <a:cxnLst>
                <a:cxn ang="0">
                  <a:pos x="158" y="79"/>
                </a:cxn>
                <a:cxn ang="0">
                  <a:pos x="79" y="0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79" y="158"/>
                </a:cxn>
                <a:cxn ang="0">
                  <a:pos x="158" y="79"/>
                </a:cxn>
              </a:cxnLst>
              <a:rect l="0" t="0" r="r" b="b"/>
              <a:pathLst>
                <a:path w="158" h="158">
                  <a:moveTo>
                    <a:pt x="158" y="79"/>
                  </a:moveTo>
                  <a:cubicBezTo>
                    <a:pt x="158" y="35"/>
                    <a:pt x="123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123"/>
                    <a:pt x="35" y="158"/>
                    <a:pt x="79" y="158"/>
                  </a:cubicBezTo>
                  <a:cubicBezTo>
                    <a:pt x="123" y="158"/>
                    <a:pt x="158" y="123"/>
                    <a:pt x="158" y="79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3" name="Freeform 103"/>
            <p:cNvSpPr>
              <a:spLocks/>
            </p:cNvSpPr>
            <p:nvPr/>
          </p:nvSpPr>
          <p:spPr bwMode="auto">
            <a:xfrm>
              <a:off x="8175598" y="2000250"/>
              <a:ext cx="77788" cy="77787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79" y="158"/>
                </a:cxn>
                <a:cxn ang="0">
                  <a:pos x="158" y="79"/>
                </a:cxn>
                <a:cxn ang="0">
                  <a:pos x="158" y="79"/>
                </a:cxn>
                <a:cxn ang="0">
                  <a:pos x="79" y="0"/>
                </a:cxn>
                <a:cxn ang="0">
                  <a:pos x="0" y="79"/>
                </a:cxn>
              </a:cxnLst>
              <a:rect l="0" t="0" r="r" b="b"/>
              <a:pathLst>
                <a:path w="158" h="158">
                  <a:moveTo>
                    <a:pt x="0" y="79"/>
                  </a:moveTo>
                  <a:cubicBezTo>
                    <a:pt x="0" y="123"/>
                    <a:pt x="35" y="158"/>
                    <a:pt x="79" y="158"/>
                  </a:cubicBezTo>
                  <a:cubicBezTo>
                    <a:pt x="123" y="158"/>
                    <a:pt x="158" y="123"/>
                    <a:pt x="158" y="79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35"/>
                    <a:pt x="123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4" name="Line 104"/>
            <p:cNvSpPr>
              <a:spLocks noChangeShapeType="1"/>
            </p:cNvSpPr>
            <p:nvPr/>
          </p:nvSpPr>
          <p:spPr bwMode="auto">
            <a:xfrm>
              <a:off x="6703986" y="2794000"/>
              <a:ext cx="1511300" cy="1587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5" name="Freeform 105"/>
            <p:cNvSpPr>
              <a:spLocks/>
            </p:cNvSpPr>
            <p:nvPr/>
          </p:nvSpPr>
          <p:spPr bwMode="auto">
            <a:xfrm>
              <a:off x="6665886" y="2755900"/>
              <a:ext cx="77788" cy="77787"/>
            </a:xfrm>
            <a:custGeom>
              <a:avLst/>
              <a:gdLst/>
              <a:ahLst/>
              <a:cxnLst>
                <a:cxn ang="0">
                  <a:pos x="158" y="79"/>
                </a:cxn>
                <a:cxn ang="0">
                  <a:pos x="79" y="0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79" y="158"/>
                </a:cxn>
                <a:cxn ang="0">
                  <a:pos x="158" y="79"/>
                </a:cxn>
              </a:cxnLst>
              <a:rect l="0" t="0" r="r" b="b"/>
              <a:pathLst>
                <a:path w="158" h="158">
                  <a:moveTo>
                    <a:pt x="158" y="79"/>
                  </a:moveTo>
                  <a:cubicBezTo>
                    <a:pt x="158" y="35"/>
                    <a:pt x="123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123"/>
                    <a:pt x="35" y="158"/>
                    <a:pt x="79" y="158"/>
                  </a:cubicBezTo>
                  <a:cubicBezTo>
                    <a:pt x="123" y="158"/>
                    <a:pt x="158" y="123"/>
                    <a:pt x="158" y="79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6" name="Freeform 106"/>
            <p:cNvSpPr>
              <a:spLocks/>
            </p:cNvSpPr>
            <p:nvPr/>
          </p:nvSpPr>
          <p:spPr bwMode="auto">
            <a:xfrm>
              <a:off x="8175598" y="2755900"/>
              <a:ext cx="77788" cy="77787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79" y="158"/>
                </a:cxn>
                <a:cxn ang="0">
                  <a:pos x="158" y="79"/>
                </a:cxn>
                <a:cxn ang="0">
                  <a:pos x="158" y="79"/>
                </a:cxn>
                <a:cxn ang="0">
                  <a:pos x="79" y="0"/>
                </a:cxn>
                <a:cxn ang="0">
                  <a:pos x="0" y="79"/>
                </a:cxn>
              </a:cxnLst>
              <a:rect l="0" t="0" r="r" b="b"/>
              <a:pathLst>
                <a:path w="158" h="158">
                  <a:moveTo>
                    <a:pt x="0" y="79"/>
                  </a:moveTo>
                  <a:cubicBezTo>
                    <a:pt x="0" y="123"/>
                    <a:pt x="35" y="158"/>
                    <a:pt x="79" y="158"/>
                  </a:cubicBezTo>
                  <a:cubicBezTo>
                    <a:pt x="123" y="158"/>
                    <a:pt x="158" y="123"/>
                    <a:pt x="158" y="79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35"/>
                    <a:pt x="123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7" name="Freeform 107"/>
            <p:cNvSpPr>
              <a:spLocks/>
            </p:cNvSpPr>
            <p:nvPr/>
          </p:nvSpPr>
          <p:spPr bwMode="auto">
            <a:xfrm>
              <a:off x="7459636" y="2149475"/>
              <a:ext cx="60325" cy="4730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7" y="36"/>
                </a:cxn>
                <a:cxn ang="0">
                  <a:pos x="3" y="75"/>
                </a:cxn>
                <a:cxn ang="0">
                  <a:pos x="0" y="75"/>
                </a:cxn>
                <a:cxn ang="0">
                  <a:pos x="37" y="111"/>
                </a:cxn>
                <a:cxn ang="0">
                  <a:pos x="3" y="149"/>
                </a:cxn>
                <a:cxn ang="0">
                  <a:pos x="0" y="149"/>
                </a:cxn>
                <a:cxn ang="0">
                  <a:pos x="37" y="185"/>
                </a:cxn>
                <a:cxn ang="0">
                  <a:pos x="3" y="224"/>
                </a:cxn>
                <a:cxn ang="0">
                  <a:pos x="0" y="224"/>
                </a:cxn>
                <a:cxn ang="0">
                  <a:pos x="37" y="259"/>
                </a:cxn>
                <a:cxn ang="0">
                  <a:pos x="3" y="298"/>
                </a:cxn>
                <a:cxn ang="0">
                  <a:pos x="0" y="298"/>
                </a:cxn>
              </a:cxnLst>
              <a:rect l="0" t="0" r="r" b="b"/>
              <a:pathLst>
                <a:path w="38" h="298">
                  <a:moveTo>
                    <a:pt x="0" y="1"/>
                  </a:moveTo>
                  <a:cubicBezTo>
                    <a:pt x="20" y="0"/>
                    <a:pt x="36" y="16"/>
                    <a:pt x="37" y="36"/>
                  </a:cubicBezTo>
                  <a:cubicBezTo>
                    <a:pt x="38" y="57"/>
                    <a:pt x="23" y="74"/>
                    <a:pt x="3" y="75"/>
                  </a:cubicBezTo>
                  <a:cubicBezTo>
                    <a:pt x="2" y="75"/>
                    <a:pt x="1" y="75"/>
                    <a:pt x="0" y="75"/>
                  </a:cubicBezTo>
                  <a:cubicBezTo>
                    <a:pt x="20" y="74"/>
                    <a:pt x="36" y="90"/>
                    <a:pt x="37" y="111"/>
                  </a:cubicBezTo>
                  <a:cubicBezTo>
                    <a:pt x="38" y="132"/>
                    <a:pt x="23" y="149"/>
                    <a:pt x="3" y="149"/>
                  </a:cubicBezTo>
                  <a:cubicBezTo>
                    <a:pt x="2" y="149"/>
                    <a:pt x="1" y="149"/>
                    <a:pt x="0" y="149"/>
                  </a:cubicBezTo>
                  <a:cubicBezTo>
                    <a:pt x="20" y="149"/>
                    <a:pt x="36" y="165"/>
                    <a:pt x="37" y="185"/>
                  </a:cubicBezTo>
                  <a:cubicBezTo>
                    <a:pt x="38" y="206"/>
                    <a:pt x="23" y="223"/>
                    <a:pt x="3" y="224"/>
                  </a:cubicBezTo>
                  <a:cubicBezTo>
                    <a:pt x="2" y="224"/>
                    <a:pt x="1" y="224"/>
                    <a:pt x="0" y="224"/>
                  </a:cubicBezTo>
                  <a:cubicBezTo>
                    <a:pt x="20" y="223"/>
                    <a:pt x="36" y="239"/>
                    <a:pt x="37" y="259"/>
                  </a:cubicBezTo>
                  <a:cubicBezTo>
                    <a:pt x="38" y="280"/>
                    <a:pt x="23" y="298"/>
                    <a:pt x="3" y="298"/>
                  </a:cubicBezTo>
                  <a:cubicBezTo>
                    <a:pt x="2" y="298"/>
                    <a:pt x="1" y="298"/>
                    <a:pt x="0" y="298"/>
                  </a:cubicBezTo>
                </a:path>
              </a:pathLst>
            </a:cu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8" name="Line 108"/>
            <p:cNvSpPr>
              <a:spLocks noChangeShapeType="1"/>
            </p:cNvSpPr>
            <p:nvPr/>
          </p:nvSpPr>
          <p:spPr bwMode="auto">
            <a:xfrm>
              <a:off x="7459636" y="2038350"/>
              <a:ext cx="1588" cy="11271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9" name="Line 109"/>
            <p:cNvSpPr>
              <a:spLocks noChangeShapeType="1"/>
            </p:cNvSpPr>
            <p:nvPr/>
          </p:nvSpPr>
          <p:spPr bwMode="auto">
            <a:xfrm flipV="1">
              <a:off x="7459636" y="2622550"/>
              <a:ext cx="1588" cy="17145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0" name="Line 110"/>
            <p:cNvSpPr>
              <a:spLocks noChangeShapeType="1"/>
            </p:cNvSpPr>
            <p:nvPr/>
          </p:nvSpPr>
          <p:spPr bwMode="auto">
            <a:xfrm>
              <a:off x="6703986" y="3360738"/>
              <a:ext cx="1511300" cy="1587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1" name="Freeform 111"/>
            <p:cNvSpPr>
              <a:spLocks/>
            </p:cNvSpPr>
            <p:nvPr/>
          </p:nvSpPr>
          <p:spPr bwMode="auto">
            <a:xfrm>
              <a:off x="6665886" y="3322638"/>
              <a:ext cx="77788" cy="77787"/>
            </a:xfrm>
            <a:custGeom>
              <a:avLst/>
              <a:gdLst/>
              <a:ahLst/>
              <a:cxnLst>
                <a:cxn ang="0">
                  <a:pos x="158" y="79"/>
                </a:cxn>
                <a:cxn ang="0">
                  <a:pos x="79" y="0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79" y="158"/>
                </a:cxn>
                <a:cxn ang="0">
                  <a:pos x="158" y="79"/>
                </a:cxn>
              </a:cxnLst>
              <a:rect l="0" t="0" r="r" b="b"/>
              <a:pathLst>
                <a:path w="158" h="158">
                  <a:moveTo>
                    <a:pt x="158" y="79"/>
                  </a:moveTo>
                  <a:cubicBezTo>
                    <a:pt x="158" y="35"/>
                    <a:pt x="123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123"/>
                    <a:pt x="35" y="158"/>
                    <a:pt x="79" y="158"/>
                  </a:cubicBezTo>
                  <a:cubicBezTo>
                    <a:pt x="123" y="158"/>
                    <a:pt x="158" y="123"/>
                    <a:pt x="158" y="79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2" name="Freeform 112"/>
            <p:cNvSpPr>
              <a:spLocks/>
            </p:cNvSpPr>
            <p:nvPr/>
          </p:nvSpPr>
          <p:spPr bwMode="auto">
            <a:xfrm>
              <a:off x="8175598" y="3322638"/>
              <a:ext cx="77788" cy="77787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79" y="158"/>
                </a:cxn>
                <a:cxn ang="0">
                  <a:pos x="158" y="79"/>
                </a:cxn>
                <a:cxn ang="0">
                  <a:pos x="158" y="79"/>
                </a:cxn>
                <a:cxn ang="0">
                  <a:pos x="79" y="0"/>
                </a:cxn>
                <a:cxn ang="0">
                  <a:pos x="0" y="79"/>
                </a:cxn>
              </a:cxnLst>
              <a:rect l="0" t="0" r="r" b="b"/>
              <a:pathLst>
                <a:path w="158" h="158">
                  <a:moveTo>
                    <a:pt x="0" y="79"/>
                  </a:moveTo>
                  <a:cubicBezTo>
                    <a:pt x="0" y="123"/>
                    <a:pt x="35" y="158"/>
                    <a:pt x="79" y="158"/>
                  </a:cubicBezTo>
                  <a:cubicBezTo>
                    <a:pt x="123" y="158"/>
                    <a:pt x="158" y="123"/>
                    <a:pt x="158" y="79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35"/>
                    <a:pt x="123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3" name="Line 113"/>
            <p:cNvSpPr>
              <a:spLocks noChangeShapeType="1"/>
            </p:cNvSpPr>
            <p:nvPr/>
          </p:nvSpPr>
          <p:spPr bwMode="auto">
            <a:xfrm>
              <a:off x="6703986" y="4116388"/>
              <a:ext cx="1511300" cy="1587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4" name="Freeform 114"/>
            <p:cNvSpPr>
              <a:spLocks/>
            </p:cNvSpPr>
            <p:nvPr/>
          </p:nvSpPr>
          <p:spPr bwMode="auto">
            <a:xfrm>
              <a:off x="6665886" y="4078288"/>
              <a:ext cx="77788" cy="77787"/>
            </a:xfrm>
            <a:custGeom>
              <a:avLst/>
              <a:gdLst/>
              <a:ahLst/>
              <a:cxnLst>
                <a:cxn ang="0">
                  <a:pos x="158" y="79"/>
                </a:cxn>
                <a:cxn ang="0">
                  <a:pos x="79" y="0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79" y="158"/>
                </a:cxn>
                <a:cxn ang="0">
                  <a:pos x="158" y="79"/>
                </a:cxn>
              </a:cxnLst>
              <a:rect l="0" t="0" r="r" b="b"/>
              <a:pathLst>
                <a:path w="158" h="158">
                  <a:moveTo>
                    <a:pt x="158" y="79"/>
                  </a:moveTo>
                  <a:cubicBezTo>
                    <a:pt x="158" y="35"/>
                    <a:pt x="123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123"/>
                    <a:pt x="35" y="158"/>
                    <a:pt x="79" y="158"/>
                  </a:cubicBezTo>
                  <a:cubicBezTo>
                    <a:pt x="123" y="158"/>
                    <a:pt x="158" y="123"/>
                    <a:pt x="158" y="79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5" name="Freeform 115"/>
            <p:cNvSpPr>
              <a:spLocks/>
            </p:cNvSpPr>
            <p:nvPr/>
          </p:nvSpPr>
          <p:spPr bwMode="auto">
            <a:xfrm>
              <a:off x="8175598" y="4078288"/>
              <a:ext cx="77788" cy="77787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79" y="158"/>
                </a:cxn>
                <a:cxn ang="0">
                  <a:pos x="158" y="79"/>
                </a:cxn>
                <a:cxn ang="0">
                  <a:pos x="158" y="79"/>
                </a:cxn>
                <a:cxn ang="0">
                  <a:pos x="79" y="0"/>
                </a:cxn>
                <a:cxn ang="0">
                  <a:pos x="0" y="79"/>
                </a:cxn>
              </a:cxnLst>
              <a:rect l="0" t="0" r="r" b="b"/>
              <a:pathLst>
                <a:path w="158" h="158">
                  <a:moveTo>
                    <a:pt x="0" y="79"/>
                  </a:moveTo>
                  <a:cubicBezTo>
                    <a:pt x="0" y="123"/>
                    <a:pt x="35" y="158"/>
                    <a:pt x="79" y="158"/>
                  </a:cubicBezTo>
                  <a:cubicBezTo>
                    <a:pt x="123" y="158"/>
                    <a:pt x="158" y="123"/>
                    <a:pt x="158" y="79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35"/>
                    <a:pt x="123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6" name="Line 116"/>
            <p:cNvSpPr>
              <a:spLocks noChangeShapeType="1"/>
            </p:cNvSpPr>
            <p:nvPr/>
          </p:nvSpPr>
          <p:spPr bwMode="auto">
            <a:xfrm>
              <a:off x="7459636" y="3360738"/>
              <a:ext cx="1588" cy="11271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7" name="Line 117"/>
            <p:cNvSpPr>
              <a:spLocks noChangeShapeType="1"/>
            </p:cNvSpPr>
            <p:nvPr/>
          </p:nvSpPr>
          <p:spPr bwMode="auto">
            <a:xfrm flipV="1">
              <a:off x="7459636" y="3944938"/>
              <a:ext cx="1588" cy="17145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8" name="Freeform 118"/>
            <p:cNvSpPr>
              <a:spLocks noEditPoints="1"/>
            </p:cNvSpPr>
            <p:nvPr/>
          </p:nvSpPr>
          <p:spPr bwMode="auto">
            <a:xfrm>
              <a:off x="7342161" y="3649663"/>
              <a:ext cx="234950" cy="58737"/>
            </a:xfrm>
            <a:custGeom>
              <a:avLst/>
              <a:gdLst/>
              <a:ahLst/>
              <a:cxnLst>
                <a:cxn ang="0">
                  <a:pos x="148" y="37"/>
                </a:cxn>
                <a:cxn ang="0">
                  <a:pos x="0" y="37"/>
                </a:cxn>
                <a:cxn ang="0">
                  <a:pos x="148" y="0"/>
                </a:cxn>
                <a:cxn ang="0">
                  <a:pos x="0" y="0"/>
                </a:cxn>
              </a:cxnLst>
              <a:rect l="0" t="0" r="r" b="b"/>
              <a:pathLst>
                <a:path w="148" h="37">
                  <a:moveTo>
                    <a:pt x="148" y="37"/>
                  </a:moveTo>
                  <a:lnTo>
                    <a:pt x="0" y="37"/>
                  </a:lnTo>
                  <a:moveTo>
                    <a:pt x="148" y="0"/>
                  </a:move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9" name="Freeform 119"/>
            <p:cNvSpPr>
              <a:spLocks noEditPoints="1"/>
            </p:cNvSpPr>
            <p:nvPr/>
          </p:nvSpPr>
          <p:spPr bwMode="auto">
            <a:xfrm>
              <a:off x="7459636" y="3473450"/>
              <a:ext cx="1588" cy="471487"/>
            </a:xfrm>
            <a:custGeom>
              <a:avLst/>
              <a:gdLst/>
              <a:ahLst/>
              <a:cxnLst>
                <a:cxn ang="0">
                  <a:pos x="0" y="297"/>
                </a:cxn>
                <a:cxn ang="0">
                  <a:pos x="0" y="148"/>
                </a:cxn>
                <a:cxn ang="0">
                  <a:pos x="0" y="111"/>
                </a:cxn>
                <a:cxn ang="0">
                  <a:pos x="0" y="0"/>
                </a:cxn>
              </a:cxnLst>
              <a:rect l="0" t="0" r="r" b="b"/>
              <a:pathLst>
                <a:path h="297">
                  <a:moveTo>
                    <a:pt x="0" y="297"/>
                  </a:moveTo>
                  <a:lnTo>
                    <a:pt x="0" y="148"/>
                  </a:lnTo>
                  <a:moveTo>
                    <a:pt x="0" y="111"/>
                  </a:move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0" name="Line 120"/>
            <p:cNvSpPr>
              <a:spLocks noChangeShapeType="1"/>
            </p:cNvSpPr>
            <p:nvPr/>
          </p:nvSpPr>
          <p:spPr bwMode="auto">
            <a:xfrm>
              <a:off x="6799236" y="4872038"/>
              <a:ext cx="1509713" cy="1587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1" name="Freeform 121"/>
            <p:cNvSpPr>
              <a:spLocks/>
            </p:cNvSpPr>
            <p:nvPr/>
          </p:nvSpPr>
          <p:spPr bwMode="auto">
            <a:xfrm>
              <a:off x="6761136" y="4833938"/>
              <a:ext cx="76200" cy="77787"/>
            </a:xfrm>
            <a:custGeom>
              <a:avLst/>
              <a:gdLst/>
              <a:ahLst/>
              <a:cxnLst>
                <a:cxn ang="0">
                  <a:pos x="158" y="79"/>
                </a:cxn>
                <a:cxn ang="0">
                  <a:pos x="79" y="0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79" y="158"/>
                </a:cxn>
                <a:cxn ang="0">
                  <a:pos x="158" y="79"/>
                </a:cxn>
              </a:cxnLst>
              <a:rect l="0" t="0" r="r" b="b"/>
              <a:pathLst>
                <a:path w="158" h="158">
                  <a:moveTo>
                    <a:pt x="158" y="79"/>
                  </a:moveTo>
                  <a:cubicBezTo>
                    <a:pt x="158" y="35"/>
                    <a:pt x="123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123"/>
                    <a:pt x="35" y="158"/>
                    <a:pt x="79" y="158"/>
                  </a:cubicBezTo>
                  <a:cubicBezTo>
                    <a:pt x="123" y="158"/>
                    <a:pt x="158" y="123"/>
                    <a:pt x="158" y="79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2" name="Freeform 122"/>
            <p:cNvSpPr>
              <a:spLocks/>
            </p:cNvSpPr>
            <p:nvPr/>
          </p:nvSpPr>
          <p:spPr bwMode="auto">
            <a:xfrm>
              <a:off x="8270848" y="4833938"/>
              <a:ext cx="77788" cy="77787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79" y="158"/>
                </a:cxn>
                <a:cxn ang="0">
                  <a:pos x="158" y="79"/>
                </a:cxn>
                <a:cxn ang="0">
                  <a:pos x="158" y="79"/>
                </a:cxn>
                <a:cxn ang="0">
                  <a:pos x="79" y="0"/>
                </a:cxn>
                <a:cxn ang="0">
                  <a:pos x="0" y="79"/>
                </a:cxn>
              </a:cxnLst>
              <a:rect l="0" t="0" r="r" b="b"/>
              <a:pathLst>
                <a:path w="158" h="158">
                  <a:moveTo>
                    <a:pt x="0" y="79"/>
                  </a:moveTo>
                  <a:cubicBezTo>
                    <a:pt x="0" y="123"/>
                    <a:pt x="35" y="158"/>
                    <a:pt x="79" y="158"/>
                  </a:cubicBezTo>
                  <a:cubicBezTo>
                    <a:pt x="123" y="158"/>
                    <a:pt x="158" y="123"/>
                    <a:pt x="158" y="79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35"/>
                    <a:pt x="123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3" name="Line 123"/>
            <p:cNvSpPr>
              <a:spLocks noChangeShapeType="1"/>
            </p:cNvSpPr>
            <p:nvPr/>
          </p:nvSpPr>
          <p:spPr bwMode="auto">
            <a:xfrm>
              <a:off x="6799236" y="5627688"/>
              <a:ext cx="1509713" cy="1587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4" name="Freeform 124"/>
            <p:cNvSpPr>
              <a:spLocks/>
            </p:cNvSpPr>
            <p:nvPr/>
          </p:nvSpPr>
          <p:spPr bwMode="auto">
            <a:xfrm>
              <a:off x="6761136" y="5589588"/>
              <a:ext cx="76200" cy="77787"/>
            </a:xfrm>
            <a:custGeom>
              <a:avLst/>
              <a:gdLst/>
              <a:ahLst/>
              <a:cxnLst>
                <a:cxn ang="0">
                  <a:pos x="158" y="79"/>
                </a:cxn>
                <a:cxn ang="0">
                  <a:pos x="79" y="0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79" y="158"/>
                </a:cxn>
                <a:cxn ang="0">
                  <a:pos x="158" y="79"/>
                </a:cxn>
              </a:cxnLst>
              <a:rect l="0" t="0" r="r" b="b"/>
              <a:pathLst>
                <a:path w="158" h="158">
                  <a:moveTo>
                    <a:pt x="158" y="79"/>
                  </a:moveTo>
                  <a:cubicBezTo>
                    <a:pt x="158" y="35"/>
                    <a:pt x="123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123"/>
                    <a:pt x="35" y="158"/>
                    <a:pt x="79" y="158"/>
                  </a:cubicBezTo>
                  <a:cubicBezTo>
                    <a:pt x="123" y="158"/>
                    <a:pt x="158" y="123"/>
                    <a:pt x="158" y="79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5" name="Freeform 125"/>
            <p:cNvSpPr>
              <a:spLocks/>
            </p:cNvSpPr>
            <p:nvPr/>
          </p:nvSpPr>
          <p:spPr bwMode="auto">
            <a:xfrm>
              <a:off x="8270848" y="5589588"/>
              <a:ext cx="77788" cy="77787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79" y="158"/>
                </a:cxn>
                <a:cxn ang="0">
                  <a:pos x="158" y="79"/>
                </a:cxn>
                <a:cxn ang="0">
                  <a:pos x="158" y="79"/>
                </a:cxn>
                <a:cxn ang="0">
                  <a:pos x="79" y="0"/>
                </a:cxn>
                <a:cxn ang="0">
                  <a:pos x="0" y="79"/>
                </a:cxn>
              </a:cxnLst>
              <a:rect l="0" t="0" r="r" b="b"/>
              <a:pathLst>
                <a:path w="158" h="158">
                  <a:moveTo>
                    <a:pt x="0" y="79"/>
                  </a:moveTo>
                  <a:cubicBezTo>
                    <a:pt x="0" y="123"/>
                    <a:pt x="35" y="158"/>
                    <a:pt x="79" y="158"/>
                  </a:cubicBezTo>
                  <a:cubicBezTo>
                    <a:pt x="123" y="158"/>
                    <a:pt x="158" y="123"/>
                    <a:pt x="158" y="79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35"/>
                    <a:pt x="123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6" name="Freeform 126"/>
            <p:cNvSpPr>
              <a:spLocks/>
            </p:cNvSpPr>
            <p:nvPr/>
          </p:nvSpPr>
          <p:spPr bwMode="auto">
            <a:xfrm>
              <a:off x="7837461" y="4983163"/>
              <a:ext cx="60325" cy="4730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7" y="36"/>
                </a:cxn>
                <a:cxn ang="0">
                  <a:pos x="3" y="75"/>
                </a:cxn>
                <a:cxn ang="0">
                  <a:pos x="0" y="75"/>
                </a:cxn>
                <a:cxn ang="0">
                  <a:pos x="37" y="111"/>
                </a:cxn>
                <a:cxn ang="0">
                  <a:pos x="3" y="149"/>
                </a:cxn>
                <a:cxn ang="0">
                  <a:pos x="0" y="149"/>
                </a:cxn>
                <a:cxn ang="0">
                  <a:pos x="37" y="185"/>
                </a:cxn>
                <a:cxn ang="0">
                  <a:pos x="3" y="224"/>
                </a:cxn>
                <a:cxn ang="0">
                  <a:pos x="0" y="224"/>
                </a:cxn>
                <a:cxn ang="0">
                  <a:pos x="37" y="259"/>
                </a:cxn>
                <a:cxn ang="0">
                  <a:pos x="3" y="298"/>
                </a:cxn>
                <a:cxn ang="0">
                  <a:pos x="0" y="298"/>
                </a:cxn>
              </a:cxnLst>
              <a:rect l="0" t="0" r="r" b="b"/>
              <a:pathLst>
                <a:path w="38" h="298">
                  <a:moveTo>
                    <a:pt x="0" y="1"/>
                  </a:moveTo>
                  <a:cubicBezTo>
                    <a:pt x="20" y="0"/>
                    <a:pt x="36" y="16"/>
                    <a:pt x="37" y="36"/>
                  </a:cubicBezTo>
                  <a:cubicBezTo>
                    <a:pt x="38" y="57"/>
                    <a:pt x="22" y="74"/>
                    <a:pt x="3" y="75"/>
                  </a:cubicBezTo>
                  <a:cubicBezTo>
                    <a:pt x="2" y="75"/>
                    <a:pt x="1" y="75"/>
                    <a:pt x="0" y="75"/>
                  </a:cubicBezTo>
                  <a:cubicBezTo>
                    <a:pt x="20" y="74"/>
                    <a:pt x="36" y="90"/>
                    <a:pt x="37" y="111"/>
                  </a:cubicBezTo>
                  <a:cubicBezTo>
                    <a:pt x="38" y="131"/>
                    <a:pt x="22" y="149"/>
                    <a:pt x="3" y="149"/>
                  </a:cubicBezTo>
                  <a:cubicBezTo>
                    <a:pt x="2" y="149"/>
                    <a:pt x="1" y="149"/>
                    <a:pt x="0" y="149"/>
                  </a:cubicBezTo>
                  <a:cubicBezTo>
                    <a:pt x="20" y="149"/>
                    <a:pt x="36" y="165"/>
                    <a:pt x="37" y="185"/>
                  </a:cubicBezTo>
                  <a:cubicBezTo>
                    <a:pt x="38" y="206"/>
                    <a:pt x="22" y="223"/>
                    <a:pt x="3" y="224"/>
                  </a:cubicBezTo>
                  <a:cubicBezTo>
                    <a:pt x="2" y="224"/>
                    <a:pt x="1" y="224"/>
                    <a:pt x="0" y="224"/>
                  </a:cubicBezTo>
                  <a:cubicBezTo>
                    <a:pt x="20" y="223"/>
                    <a:pt x="36" y="239"/>
                    <a:pt x="37" y="259"/>
                  </a:cubicBezTo>
                  <a:cubicBezTo>
                    <a:pt x="38" y="280"/>
                    <a:pt x="22" y="298"/>
                    <a:pt x="3" y="298"/>
                  </a:cubicBezTo>
                  <a:cubicBezTo>
                    <a:pt x="2" y="298"/>
                    <a:pt x="1" y="298"/>
                    <a:pt x="0" y="298"/>
                  </a:cubicBezTo>
                </a:path>
              </a:pathLst>
            </a:cu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7" name="Line 127"/>
            <p:cNvSpPr>
              <a:spLocks noChangeShapeType="1"/>
            </p:cNvSpPr>
            <p:nvPr/>
          </p:nvSpPr>
          <p:spPr bwMode="auto">
            <a:xfrm>
              <a:off x="7837461" y="4872038"/>
              <a:ext cx="1588" cy="11271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8" name="Line 128"/>
            <p:cNvSpPr>
              <a:spLocks noChangeShapeType="1"/>
            </p:cNvSpPr>
            <p:nvPr/>
          </p:nvSpPr>
          <p:spPr bwMode="auto">
            <a:xfrm flipV="1">
              <a:off x="7837461" y="5456238"/>
              <a:ext cx="1588" cy="17145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9" name="Freeform 129"/>
            <p:cNvSpPr>
              <a:spLocks noEditPoints="1"/>
            </p:cNvSpPr>
            <p:nvPr/>
          </p:nvSpPr>
          <p:spPr bwMode="auto">
            <a:xfrm>
              <a:off x="7153248" y="5191125"/>
              <a:ext cx="234950" cy="58737"/>
            </a:xfrm>
            <a:custGeom>
              <a:avLst/>
              <a:gdLst/>
              <a:ahLst/>
              <a:cxnLst>
                <a:cxn ang="0">
                  <a:pos x="148" y="37"/>
                </a:cxn>
                <a:cxn ang="0">
                  <a:pos x="0" y="37"/>
                </a:cxn>
                <a:cxn ang="0">
                  <a:pos x="148" y="0"/>
                </a:cxn>
                <a:cxn ang="0">
                  <a:pos x="0" y="0"/>
                </a:cxn>
              </a:cxnLst>
              <a:rect l="0" t="0" r="r" b="b"/>
              <a:pathLst>
                <a:path w="148" h="37">
                  <a:moveTo>
                    <a:pt x="148" y="37"/>
                  </a:moveTo>
                  <a:lnTo>
                    <a:pt x="0" y="37"/>
                  </a:lnTo>
                  <a:moveTo>
                    <a:pt x="148" y="0"/>
                  </a:move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0" name="Freeform 130"/>
            <p:cNvSpPr>
              <a:spLocks noEditPoints="1"/>
            </p:cNvSpPr>
            <p:nvPr/>
          </p:nvSpPr>
          <p:spPr bwMode="auto">
            <a:xfrm>
              <a:off x="7270723" y="5013325"/>
              <a:ext cx="1588" cy="473075"/>
            </a:xfrm>
            <a:custGeom>
              <a:avLst/>
              <a:gdLst/>
              <a:ahLst/>
              <a:cxnLst>
                <a:cxn ang="0">
                  <a:pos x="0" y="298"/>
                </a:cxn>
                <a:cxn ang="0">
                  <a:pos x="0" y="149"/>
                </a:cxn>
                <a:cxn ang="0">
                  <a:pos x="0" y="112"/>
                </a:cxn>
                <a:cxn ang="0">
                  <a:pos x="0" y="0"/>
                </a:cxn>
              </a:cxnLst>
              <a:rect l="0" t="0" r="r" b="b"/>
              <a:pathLst>
                <a:path h="298">
                  <a:moveTo>
                    <a:pt x="0" y="298"/>
                  </a:moveTo>
                  <a:lnTo>
                    <a:pt x="0" y="149"/>
                  </a:lnTo>
                  <a:moveTo>
                    <a:pt x="0" y="112"/>
                  </a:move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1" name="Line 131"/>
            <p:cNvSpPr>
              <a:spLocks noChangeShapeType="1"/>
            </p:cNvSpPr>
            <p:nvPr/>
          </p:nvSpPr>
          <p:spPr bwMode="auto">
            <a:xfrm>
              <a:off x="7270723" y="4872038"/>
              <a:ext cx="1588" cy="141287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2" name="Line 132"/>
            <p:cNvSpPr>
              <a:spLocks noChangeShapeType="1"/>
            </p:cNvSpPr>
            <p:nvPr/>
          </p:nvSpPr>
          <p:spPr bwMode="auto">
            <a:xfrm flipV="1">
              <a:off x="7270723" y="5486400"/>
              <a:ext cx="1588" cy="141287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3752195" y="2035175"/>
              <a:ext cx="1537329" cy="758825"/>
              <a:chOff x="3752195" y="2035175"/>
              <a:chExt cx="1537329" cy="758825"/>
            </a:xfrm>
          </p:grpSpPr>
          <p:sp>
            <p:nvSpPr>
              <p:cNvPr id="82009" name="Rectangle 89"/>
              <p:cNvSpPr>
                <a:spLocks noChangeArrowheads="1"/>
              </p:cNvSpPr>
              <p:nvPr/>
            </p:nvSpPr>
            <p:spPr bwMode="auto">
              <a:xfrm>
                <a:off x="3779811" y="2038350"/>
                <a:ext cx="1509713" cy="7556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63" name="Rectangle 143"/>
              <p:cNvSpPr>
                <a:spLocks noChangeArrowheads="1"/>
              </p:cNvSpPr>
              <p:nvPr/>
            </p:nvSpPr>
            <p:spPr bwMode="auto">
              <a:xfrm>
                <a:off x="3765510" y="2035175"/>
                <a:ext cx="382588" cy="749300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64" name="Rectangle 144"/>
              <p:cNvSpPr>
                <a:spLocks noChangeArrowheads="1"/>
              </p:cNvSpPr>
              <p:nvPr/>
            </p:nvSpPr>
            <p:spPr bwMode="auto">
              <a:xfrm>
                <a:off x="3752195" y="2035175"/>
                <a:ext cx="382588" cy="749300"/>
              </a:xfrm>
              <a:prstGeom prst="rect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10" name="Rectangle 90"/>
              <p:cNvSpPr>
                <a:spLocks noChangeArrowheads="1"/>
              </p:cNvSpPr>
              <p:nvPr/>
            </p:nvSpPr>
            <p:spPr bwMode="auto">
              <a:xfrm>
                <a:off x="3779811" y="2038350"/>
                <a:ext cx="1509713" cy="755650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296947" y="2041525"/>
              <a:ext cx="1517664" cy="760413"/>
              <a:chOff x="1296947" y="2041525"/>
              <a:chExt cx="1517664" cy="760413"/>
            </a:xfrm>
          </p:grpSpPr>
          <p:sp>
            <p:nvSpPr>
              <p:cNvPr id="81999" name="Rectangle 79"/>
              <p:cNvSpPr>
                <a:spLocks noChangeArrowheads="1"/>
              </p:cNvSpPr>
              <p:nvPr/>
            </p:nvSpPr>
            <p:spPr bwMode="auto">
              <a:xfrm>
                <a:off x="1296947" y="2046288"/>
                <a:ext cx="1509713" cy="7556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59" name="Rectangle 139"/>
              <p:cNvSpPr>
                <a:spLocks noChangeArrowheads="1"/>
              </p:cNvSpPr>
              <p:nvPr/>
            </p:nvSpPr>
            <p:spPr bwMode="auto">
              <a:xfrm>
                <a:off x="2417709" y="2041525"/>
                <a:ext cx="382588" cy="749300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60" name="Rectangle 140"/>
              <p:cNvSpPr>
                <a:spLocks noChangeArrowheads="1"/>
              </p:cNvSpPr>
              <p:nvPr/>
            </p:nvSpPr>
            <p:spPr bwMode="auto">
              <a:xfrm>
                <a:off x="2417709" y="2041525"/>
                <a:ext cx="382588" cy="749300"/>
              </a:xfrm>
              <a:prstGeom prst="rect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61" name="Rectangle 141"/>
              <p:cNvSpPr>
                <a:spLocks noChangeArrowheads="1"/>
              </p:cNvSpPr>
              <p:nvPr/>
            </p:nvSpPr>
            <p:spPr bwMode="auto">
              <a:xfrm>
                <a:off x="1301723" y="2052638"/>
                <a:ext cx="382588" cy="749300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62" name="Rectangle 142"/>
              <p:cNvSpPr>
                <a:spLocks noChangeArrowheads="1"/>
              </p:cNvSpPr>
              <p:nvPr/>
            </p:nvSpPr>
            <p:spPr bwMode="auto">
              <a:xfrm>
                <a:off x="1301723" y="2052638"/>
                <a:ext cx="382588" cy="749300"/>
              </a:xfrm>
              <a:prstGeom prst="rect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00" name="Rectangle 80"/>
              <p:cNvSpPr>
                <a:spLocks noChangeArrowheads="1"/>
              </p:cNvSpPr>
              <p:nvPr/>
            </p:nvSpPr>
            <p:spPr bwMode="auto">
              <a:xfrm>
                <a:off x="1304898" y="2046288"/>
                <a:ext cx="1509713" cy="755650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3773461" y="3342310"/>
              <a:ext cx="1516063" cy="762965"/>
              <a:chOff x="3773461" y="3342310"/>
              <a:chExt cx="1516063" cy="762965"/>
            </a:xfrm>
          </p:grpSpPr>
          <p:sp>
            <p:nvSpPr>
              <p:cNvPr id="82053" name="Rectangle 133"/>
              <p:cNvSpPr>
                <a:spLocks noChangeArrowheads="1"/>
              </p:cNvSpPr>
              <p:nvPr/>
            </p:nvSpPr>
            <p:spPr bwMode="auto">
              <a:xfrm>
                <a:off x="3793271" y="3342310"/>
                <a:ext cx="1477669" cy="279400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54" name="Rectangle 134"/>
              <p:cNvSpPr>
                <a:spLocks noChangeArrowheads="1"/>
              </p:cNvSpPr>
              <p:nvPr/>
            </p:nvSpPr>
            <p:spPr bwMode="auto">
              <a:xfrm>
                <a:off x="3773461" y="3349625"/>
                <a:ext cx="1512888" cy="279400"/>
              </a:xfrm>
              <a:prstGeom prst="rect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07" name="Rectangle 87"/>
              <p:cNvSpPr>
                <a:spLocks noChangeArrowheads="1"/>
              </p:cNvSpPr>
              <p:nvPr/>
            </p:nvSpPr>
            <p:spPr bwMode="auto">
              <a:xfrm>
                <a:off x="3779811" y="3349625"/>
                <a:ext cx="1509713" cy="75565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286961" y="3343153"/>
              <a:ext cx="1526537" cy="786891"/>
              <a:chOff x="1286961" y="3343153"/>
              <a:chExt cx="1526537" cy="786891"/>
            </a:xfrm>
          </p:grpSpPr>
          <p:sp>
            <p:nvSpPr>
              <p:cNvPr id="82055" name="Rectangle 135"/>
              <p:cNvSpPr>
                <a:spLocks noChangeArrowheads="1"/>
              </p:cNvSpPr>
              <p:nvPr/>
            </p:nvSpPr>
            <p:spPr bwMode="auto">
              <a:xfrm>
                <a:off x="1293786" y="3352326"/>
                <a:ext cx="1512888" cy="277812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56" name="Rectangle 136"/>
              <p:cNvSpPr>
                <a:spLocks noChangeArrowheads="1"/>
              </p:cNvSpPr>
              <p:nvPr/>
            </p:nvSpPr>
            <p:spPr bwMode="auto">
              <a:xfrm>
                <a:off x="1293786" y="3343153"/>
                <a:ext cx="1512888" cy="277812"/>
              </a:xfrm>
              <a:prstGeom prst="rect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57" name="Rectangle 137"/>
              <p:cNvSpPr>
                <a:spLocks noChangeArrowheads="1"/>
              </p:cNvSpPr>
              <p:nvPr/>
            </p:nvSpPr>
            <p:spPr bwMode="auto">
              <a:xfrm>
                <a:off x="1286961" y="3843821"/>
                <a:ext cx="1512888" cy="279400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58" name="Rectangle 138"/>
              <p:cNvSpPr>
                <a:spLocks noChangeArrowheads="1"/>
              </p:cNvSpPr>
              <p:nvPr/>
            </p:nvSpPr>
            <p:spPr bwMode="auto">
              <a:xfrm>
                <a:off x="1300610" y="3850644"/>
                <a:ext cx="1512888" cy="279400"/>
              </a:xfrm>
              <a:prstGeom prst="rect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06" name="Rectangle 86"/>
              <p:cNvSpPr>
                <a:spLocks noChangeArrowheads="1"/>
              </p:cNvSpPr>
              <p:nvPr/>
            </p:nvSpPr>
            <p:spPr bwMode="auto">
              <a:xfrm>
                <a:off x="1296961" y="3367562"/>
                <a:ext cx="1509713" cy="755650"/>
              </a:xfrm>
              <a:prstGeom prst="rect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2" name="TextBox 81"/>
          <p:cNvSpPr txBox="1"/>
          <p:nvPr/>
        </p:nvSpPr>
        <p:spPr>
          <a:xfrm>
            <a:off x="218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Matching Elements in Waveguide</a:t>
            </a:r>
          </a:p>
        </p:txBody>
      </p:sp>
    </p:spTree>
    <p:extLst>
      <p:ext uri="{BB962C8B-B14F-4D97-AF65-F5344CB8AC3E}">
        <p14:creationId xmlns:p14="http://schemas.microsoft.com/office/powerpoint/2010/main" val="828176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2330225" y="719302"/>
            <a:ext cx="414889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Inductive iris in air-filled waveguide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3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7039882" y="1176338"/>
          <a:ext cx="16383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9" name="Equation" r:id="rId3" imgW="1117440" imgH="1193760" progId="Equation.DSMT4">
                  <p:embed/>
                </p:oleObj>
              </mc:Choice>
              <mc:Fallback>
                <p:oleObj name="Equation" r:id="rId3" imgW="1117440" imgH="1193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9882" y="1176338"/>
                        <a:ext cx="1638300" cy="17478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6748352" y="5140223"/>
          <a:ext cx="1350620" cy="388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0" name="Equation" r:id="rId5" imgW="571320" imgH="164880" progId="Equation.DSMT4">
                  <p:embed/>
                </p:oleObj>
              </mc:Choice>
              <mc:Fallback>
                <p:oleObj name="Equation" r:id="rId5" imgW="571320" imgH="164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352" y="5140223"/>
                        <a:ext cx="1350620" cy="38881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6077414" y="4443761"/>
            <a:ext cx="287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Because the element is a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shunt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discontinuity, we have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552701" y="1322614"/>
            <a:ext cx="5700130" cy="2921598"/>
            <a:chOff x="1552701" y="1322614"/>
            <a:chExt cx="5700130" cy="2921598"/>
          </a:xfrm>
        </p:grpSpPr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1552701" y="1458688"/>
              <a:ext cx="1439512" cy="4308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T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op view</a:t>
              </a:r>
              <a:endPara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1791154" y="2197326"/>
              <a:ext cx="4467225" cy="1392236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2270579" y="2835500"/>
              <a:ext cx="330200" cy="182562"/>
            </a:xfrm>
            <a:prstGeom prst="rightArrow">
              <a:avLst>
                <a:gd name="adj1" fmla="val 50000"/>
                <a:gd name="adj2" fmla="val 45217"/>
              </a:avLst>
            </a:prstGeom>
            <a:solidFill>
              <a:srgbClr val="FF003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AutoShape 8"/>
            <p:cNvSpPr>
              <a:spLocks noChangeArrowheads="1"/>
            </p:cNvSpPr>
            <p:nvPr/>
          </p:nvSpPr>
          <p:spPr bwMode="auto">
            <a:xfrm>
              <a:off x="5163004" y="2792638"/>
              <a:ext cx="330200" cy="195262"/>
            </a:xfrm>
            <a:prstGeom prst="rightArrow">
              <a:avLst>
                <a:gd name="adj1" fmla="val 50000"/>
                <a:gd name="adj2" fmla="val 42276"/>
              </a:avLst>
            </a:prstGeom>
            <a:solidFill>
              <a:srgbClr val="FF003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6371996" y="3570512"/>
              <a:ext cx="5492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 flipV="1">
              <a:off x="3915229" y="1654628"/>
              <a:ext cx="0" cy="814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3886654" y="2205263"/>
              <a:ext cx="60325" cy="373062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rgbClr val="CC66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3146879" y="2206851"/>
              <a:ext cx="0" cy="13858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AutoShape 39"/>
            <p:cNvSpPr>
              <a:spLocks noChangeArrowheads="1"/>
            </p:cNvSpPr>
            <p:nvPr/>
          </p:nvSpPr>
          <p:spPr bwMode="auto">
            <a:xfrm flipH="1">
              <a:off x="2232479" y="3191100"/>
              <a:ext cx="330200" cy="182562"/>
            </a:xfrm>
            <a:prstGeom prst="rightArrow">
              <a:avLst>
                <a:gd name="adj1" fmla="val 50000"/>
                <a:gd name="adj2" fmla="val 45217"/>
              </a:avLst>
            </a:prstGeom>
            <a:solidFill>
              <a:srgbClr val="FF003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16"/>
            <p:cNvSpPr>
              <a:spLocks noChangeArrowheads="1"/>
            </p:cNvSpPr>
            <p:nvPr/>
          </p:nvSpPr>
          <p:spPr bwMode="auto">
            <a:xfrm>
              <a:off x="3875764" y="3217192"/>
              <a:ext cx="60325" cy="373062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rgbClr val="CC66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>
              <a:off x="4670184" y="2207079"/>
              <a:ext cx="0" cy="13858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>
              <a:off x="4050477" y="3874880"/>
              <a:ext cx="320040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Higher-order 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mode region</a:t>
              </a:r>
              <a:endPara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 flipV="1">
              <a:off x="4203865" y="3182588"/>
              <a:ext cx="617517" cy="7006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35"/>
            <p:cNvGraphicFramePr>
              <a:graphicFrameLocks noChangeAspect="1"/>
            </p:cNvGraphicFramePr>
            <p:nvPr/>
          </p:nvGraphicFramePr>
          <p:xfrm>
            <a:off x="7041693" y="3466193"/>
            <a:ext cx="2111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1" name="Equation" r:id="rId7" imgW="114120" imgH="126720" progId="Equation.DSMT4">
                    <p:embed/>
                  </p:oleObj>
                </mc:Choice>
                <mc:Fallback>
                  <p:oleObj name="Equation" r:id="rId7" imgW="114120" imgH="12672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1693" y="3466193"/>
                          <a:ext cx="211138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35"/>
            <p:cNvGraphicFramePr>
              <a:graphicFrameLocks noChangeAspect="1"/>
            </p:cNvGraphicFramePr>
            <p:nvPr/>
          </p:nvGraphicFramePr>
          <p:xfrm>
            <a:off x="3797527" y="1322614"/>
            <a:ext cx="234950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2" name="Equation" r:id="rId9" imgW="126720" imgH="139680" progId="Equation.DSMT4">
                    <p:embed/>
                  </p:oleObj>
                </mc:Choice>
                <mc:Fallback>
                  <p:oleObj name="Equation" r:id="rId9" imgW="126720" imgH="13968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7527" y="1322614"/>
                          <a:ext cx="234950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35"/>
            <p:cNvGraphicFramePr>
              <a:graphicFrameLocks noChangeAspect="1"/>
            </p:cNvGraphicFramePr>
            <p:nvPr/>
          </p:nvGraphicFramePr>
          <p:xfrm>
            <a:off x="5177972" y="3020560"/>
            <a:ext cx="280988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3" name="Equation" r:id="rId11" imgW="152280" imgH="152280" progId="Equation.DSMT4">
                    <p:embed/>
                  </p:oleObj>
                </mc:Choice>
                <mc:Fallback>
                  <p:oleObj name="Equation" r:id="rId11" imgW="152280" imgH="1522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7972" y="3020560"/>
                          <a:ext cx="280988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35"/>
            <p:cNvGraphicFramePr>
              <a:graphicFrameLocks noChangeAspect="1"/>
            </p:cNvGraphicFramePr>
            <p:nvPr/>
          </p:nvGraphicFramePr>
          <p:xfrm>
            <a:off x="1868941" y="3118531"/>
            <a:ext cx="258762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4" name="Equation" r:id="rId13" imgW="139680" imgH="152280" progId="Equation.DSMT4">
                    <p:embed/>
                  </p:oleObj>
                </mc:Choice>
                <mc:Fallback>
                  <p:oleObj name="Equation" r:id="rId13" imgW="139680" imgH="1522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8941" y="3118531"/>
                          <a:ext cx="258762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35"/>
            <p:cNvGraphicFramePr>
              <a:graphicFrameLocks noChangeAspect="1"/>
            </p:cNvGraphicFramePr>
            <p:nvPr/>
          </p:nvGraphicFramePr>
          <p:xfrm>
            <a:off x="1904547" y="2760436"/>
            <a:ext cx="187325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5" name="Equation" r:id="rId15" imgW="101520" imgH="164880" progId="Equation.DSMT4">
                    <p:embed/>
                  </p:oleObj>
                </mc:Choice>
                <mc:Fallback>
                  <p:oleObj name="Equation" r:id="rId15" imgW="101520" imgH="1648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4547" y="2760436"/>
                          <a:ext cx="187325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35"/>
            <p:cNvGraphicFramePr>
              <a:graphicFrameLocks noChangeAspect="1"/>
            </p:cNvGraphicFramePr>
            <p:nvPr/>
          </p:nvGraphicFramePr>
          <p:xfrm>
            <a:off x="5155977" y="2294618"/>
            <a:ext cx="6096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6" name="Equation" r:id="rId17" imgW="330120" imgH="228600" progId="Equation.DSMT4">
                    <p:embed/>
                  </p:oleObj>
                </mc:Choice>
                <mc:Fallback>
                  <p:oleObj name="Equation" r:id="rId17" imgW="330120" imgH="22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5977" y="2294618"/>
                          <a:ext cx="60960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55" name="Object 11"/>
            <p:cNvGraphicFramePr>
              <a:graphicFrameLocks noChangeAspect="1"/>
            </p:cNvGraphicFramePr>
            <p:nvPr/>
          </p:nvGraphicFramePr>
          <p:xfrm>
            <a:off x="2173742" y="2293939"/>
            <a:ext cx="6096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7" name="Equation" r:id="rId19" imgW="330120" imgH="228600" progId="Equation.DSMT4">
                    <p:embed/>
                  </p:oleObj>
                </mc:Choice>
                <mc:Fallback>
                  <p:oleObj name="Equation" r:id="rId19" imgW="330120" imgH="2286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3742" y="2293939"/>
                          <a:ext cx="60960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Group 55"/>
          <p:cNvGrpSpPr/>
          <p:nvPr/>
        </p:nvGrpSpPr>
        <p:grpSpPr>
          <a:xfrm>
            <a:off x="2635168" y="5017176"/>
            <a:ext cx="3683000" cy="1561875"/>
            <a:chOff x="2124529" y="4755923"/>
            <a:chExt cx="3683000" cy="1561875"/>
          </a:xfrm>
        </p:grpSpPr>
        <p:sp>
          <p:nvSpPr>
            <p:cNvPr id="78" name="Line 36"/>
            <p:cNvSpPr>
              <a:spLocks noChangeShapeType="1"/>
            </p:cNvSpPr>
            <p:nvPr/>
          </p:nvSpPr>
          <p:spPr bwMode="auto">
            <a:xfrm>
              <a:off x="2205492" y="5292272"/>
              <a:ext cx="3508375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val 37"/>
            <p:cNvSpPr>
              <a:spLocks noChangeArrowheads="1"/>
            </p:cNvSpPr>
            <p:nvPr/>
          </p:nvSpPr>
          <p:spPr bwMode="auto">
            <a:xfrm>
              <a:off x="2127704" y="6232072"/>
              <a:ext cx="63500" cy="8413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Oval 38"/>
            <p:cNvSpPr>
              <a:spLocks noChangeArrowheads="1"/>
            </p:cNvSpPr>
            <p:nvPr/>
          </p:nvSpPr>
          <p:spPr bwMode="auto">
            <a:xfrm>
              <a:off x="2124529" y="5244647"/>
              <a:ext cx="63500" cy="8413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Line 39"/>
            <p:cNvSpPr>
              <a:spLocks noChangeShapeType="1"/>
            </p:cNvSpPr>
            <p:nvPr/>
          </p:nvSpPr>
          <p:spPr bwMode="auto">
            <a:xfrm>
              <a:off x="2207079" y="6276522"/>
              <a:ext cx="35385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val 40"/>
            <p:cNvSpPr>
              <a:spLocks noChangeArrowheads="1"/>
            </p:cNvSpPr>
            <p:nvPr/>
          </p:nvSpPr>
          <p:spPr bwMode="auto">
            <a:xfrm>
              <a:off x="5744029" y="6233660"/>
              <a:ext cx="63500" cy="8413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val 41"/>
            <p:cNvSpPr>
              <a:spLocks noChangeArrowheads="1"/>
            </p:cNvSpPr>
            <p:nvPr/>
          </p:nvSpPr>
          <p:spPr bwMode="auto">
            <a:xfrm>
              <a:off x="5712279" y="5246235"/>
              <a:ext cx="63500" cy="8413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49"/>
            <p:cNvSpPr>
              <a:spLocks/>
            </p:cNvSpPr>
            <p:nvPr/>
          </p:nvSpPr>
          <p:spPr bwMode="auto">
            <a:xfrm>
              <a:off x="3807279" y="5282747"/>
              <a:ext cx="280988" cy="993775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9" y="118"/>
                </a:cxn>
                <a:cxn ang="0">
                  <a:pos x="7" y="140"/>
                </a:cxn>
                <a:cxn ang="0">
                  <a:pos x="129" y="200"/>
                </a:cxn>
                <a:cxn ang="0">
                  <a:pos x="177" y="196"/>
                </a:cxn>
                <a:cxn ang="0">
                  <a:pos x="129" y="172"/>
                </a:cxn>
                <a:cxn ang="0">
                  <a:pos x="17" y="240"/>
                </a:cxn>
                <a:cxn ang="0">
                  <a:pos x="127" y="274"/>
                </a:cxn>
                <a:cxn ang="0">
                  <a:pos x="173" y="262"/>
                </a:cxn>
                <a:cxn ang="0">
                  <a:pos x="129" y="250"/>
                </a:cxn>
                <a:cxn ang="0">
                  <a:pos x="11" y="306"/>
                </a:cxn>
                <a:cxn ang="0">
                  <a:pos x="129" y="344"/>
                </a:cxn>
                <a:cxn ang="0">
                  <a:pos x="173" y="336"/>
                </a:cxn>
                <a:cxn ang="0">
                  <a:pos x="131" y="320"/>
                </a:cxn>
                <a:cxn ang="0">
                  <a:pos x="9" y="372"/>
                </a:cxn>
                <a:cxn ang="0">
                  <a:pos x="133" y="424"/>
                </a:cxn>
                <a:cxn ang="0">
                  <a:pos x="175" y="412"/>
                </a:cxn>
                <a:cxn ang="0">
                  <a:pos x="133" y="400"/>
                </a:cxn>
                <a:cxn ang="0">
                  <a:pos x="7" y="436"/>
                </a:cxn>
                <a:cxn ang="0">
                  <a:pos x="93" y="472"/>
                </a:cxn>
                <a:cxn ang="0">
                  <a:pos x="101" y="626"/>
                </a:cxn>
              </a:cxnLst>
              <a:rect l="0" t="0" r="r" b="b"/>
              <a:pathLst>
                <a:path w="177" h="626">
                  <a:moveTo>
                    <a:pt x="97" y="0"/>
                  </a:moveTo>
                  <a:cubicBezTo>
                    <a:pt x="96" y="19"/>
                    <a:pt x="104" y="95"/>
                    <a:pt x="89" y="118"/>
                  </a:cubicBezTo>
                  <a:cubicBezTo>
                    <a:pt x="74" y="141"/>
                    <a:pt x="0" y="126"/>
                    <a:pt x="7" y="140"/>
                  </a:cubicBezTo>
                  <a:cubicBezTo>
                    <a:pt x="14" y="154"/>
                    <a:pt x="101" y="191"/>
                    <a:pt x="129" y="200"/>
                  </a:cubicBezTo>
                  <a:cubicBezTo>
                    <a:pt x="157" y="209"/>
                    <a:pt x="177" y="201"/>
                    <a:pt x="177" y="196"/>
                  </a:cubicBezTo>
                  <a:cubicBezTo>
                    <a:pt x="177" y="191"/>
                    <a:pt x="156" y="165"/>
                    <a:pt x="129" y="172"/>
                  </a:cubicBezTo>
                  <a:cubicBezTo>
                    <a:pt x="102" y="179"/>
                    <a:pt x="17" y="223"/>
                    <a:pt x="17" y="240"/>
                  </a:cubicBezTo>
                  <a:cubicBezTo>
                    <a:pt x="17" y="257"/>
                    <a:pt x="101" y="270"/>
                    <a:pt x="127" y="274"/>
                  </a:cubicBezTo>
                  <a:cubicBezTo>
                    <a:pt x="153" y="278"/>
                    <a:pt x="173" y="266"/>
                    <a:pt x="173" y="262"/>
                  </a:cubicBezTo>
                  <a:cubicBezTo>
                    <a:pt x="173" y="258"/>
                    <a:pt x="156" y="243"/>
                    <a:pt x="129" y="250"/>
                  </a:cubicBezTo>
                  <a:cubicBezTo>
                    <a:pt x="102" y="257"/>
                    <a:pt x="11" y="290"/>
                    <a:pt x="11" y="306"/>
                  </a:cubicBezTo>
                  <a:cubicBezTo>
                    <a:pt x="11" y="322"/>
                    <a:pt x="102" y="339"/>
                    <a:pt x="129" y="344"/>
                  </a:cubicBezTo>
                  <a:cubicBezTo>
                    <a:pt x="156" y="349"/>
                    <a:pt x="173" y="340"/>
                    <a:pt x="173" y="336"/>
                  </a:cubicBezTo>
                  <a:cubicBezTo>
                    <a:pt x="173" y="332"/>
                    <a:pt x="158" y="314"/>
                    <a:pt x="131" y="320"/>
                  </a:cubicBezTo>
                  <a:cubicBezTo>
                    <a:pt x="104" y="326"/>
                    <a:pt x="9" y="355"/>
                    <a:pt x="9" y="372"/>
                  </a:cubicBezTo>
                  <a:cubicBezTo>
                    <a:pt x="9" y="389"/>
                    <a:pt x="105" y="417"/>
                    <a:pt x="133" y="424"/>
                  </a:cubicBezTo>
                  <a:cubicBezTo>
                    <a:pt x="161" y="431"/>
                    <a:pt x="175" y="416"/>
                    <a:pt x="175" y="412"/>
                  </a:cubicBezTo>
                  <a:cubicBezTo>
                    <a:pt x="175" y="408"/>
                    <a:pt x="161" y="396"/>
                    <a:pt x="133" y="400"/>
                  </a:cubicBezTo>
                  <a:cubicBezTo>
                    <a:pt x="105" y="404"/>
                    <a:pt x="14" y="424"/>
                    <a:pt x="7" y="436"/>
                  </a:cubicBezTo>
                  <a:cubicBezTo>
                    <a:pt x="0" y="448"/>
                    <a:pt x="77" y="441"/>
                    <a:pt x="93" y="472"/>
                  </a:cubicBezTo>
                  <a:cubicBezTo>
                    <a:pt x="109" y="503"/>
                    <a:pt x="99" y="594"/>
                    <a:pt x="101" y="626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Text Box 33"/>
            <p:cNvSpPr txBox="1">
              <a:spLocks noChangeArrowheads="1"/>
            </p:cNvSpPr>
            <p:nvPr/>
          </p:nvSpPr>
          <p:spPr bwMode="auto">
            <a:xfrm>
              <a:off x="3297042" y="4755923"/>
              <a:ext cx="1468672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TEN Model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2956" name="Object 12"/>
            <p:cNvGraphicFramePr>
              <a:graphicFrameLocks noChangeAspect="1"/>
            </p:cNvGraphicFramePr>
            <p:nvPr/>
          </p:nvGraphicFramePr>
          <p:xfrm>
            <a:off x="4942568" y="5605010"/>
            <a:ext cx="492125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8" name="Equation" r:id="rId20" imgW="266400" imgH="241200" progId="Equation.DSMT4">
                    <p:embed/>
                  </p:oleObj>
                </mc:Choice>
                <mc:Fallback>
                  <p:oleObj name="Equation" r:id="rId20" imgW="266400" imgH="2412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2568" y="5605010"/>
                          <a:ext cx="492125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57" name="Object 13"/>
            <p:cNvGraphicFramePr>
              <a:graphicFrameLocks noChangeAspect="1"/>
            </p:cNvGraphicFramePr>
            <p:nvPr/>
          </p:nvGraphicFramePr>
          <p:xfrm>
            <a:off x="2601459" y="5583692"/>
            <a:ext cx="492125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9" name="Equation" r:id="rId22" imgW="266400" imgH="241200" progId="Equation.DSMT4">
                    <p:embed/>
                  </p:oleObj>
                </mc:Choice>
                <mc:Fallback>
                  <p:oleObj name="Equation" r:id="rId22" imgW="266400" imgH="2412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1459" y="5583692"/>
                          <a:ext cx="492125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58" name="Object 14"/>
            <p:cNvGraphicFramePr>
              <a:graphicFrameLocks noChangeAspect="1"/>
            </p:cNvGraphicFramePr>
            <p:nvPr/>
          </p:nvGraphicFramePr>
          <p:xfrm>
            <a:off x="4195763" y="5581650"/>
            <a:ext cx="328612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70" name="Equation" r:id="rId23" imgW="177480" imgH="228600" progId="Equation.DSMT4">
                    <p:embed/>
                  </p:oleObj>
                </mc:Choice>
                <mc:Fallback>
                  <p:oleObj name="Equation" r:id="rId23" imgW="177480" imgH="2286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5763" y="5581650"/>
                          <a:ext cx="328612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TextBox 64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Matching Elements in Waveguide (cont.)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1255" y="3918858"/>
            <a:ext cx="357447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Note: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The shunt inductor models the effects of the iris and gives the amplitudes of the TE</a:t>
            </a:r>
            <a:r>
              <a:rPr lang="en-US" sz="1200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mode correctly everywhere, but the TEN model does not tell us how strong the higher-order modes are.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76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60981" y="1132111"/>
            <a:ext cx="7346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Much more information can be found in the following reference: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79715" y="1839686"/>
            <a:ext cx="714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N. Marcuvitz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Waveguide Handbook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Peter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Perigrinus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Ltd. (on behalf of the Institute of Electrical Engineers), 1986.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61457" y="2873828"/>
            <a:ext cx="586897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Equivalent circuits for many types of discontinuities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Accurate CAD formulas for many of the discontinuities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Graphical results for many of the cases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Sometimes, measured results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Matching Elements in Waveguide (cont.)</a:t>
            </a:r>
          </a:p>
        </p:txBody>
      </p:sp>
    </p:spTree>
    <p:extLst>
      <p:ext uri="{BB962C8B-B14F-4D97-AF65-F5344CB8AC3E}">
        <p14:creationId xmlns:p14="http://schemas.microsoft.com/office/powerpoint/2010/main" val="828176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Using Irises for Matching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60422" y="796636"/>
            <a:ext cx="6409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 iris is shown here being used for matching to a load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(illustrated for a horn antenna load).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46544" y="2471533"/>
            <a:ext cx="6859334" cy="2720632"/>
            <a:chOff x="1246544" y="2471533"/>
            <a:chExt cx="6859334" cy="2720632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1940631" y="2475000"/>
              <a:ext cx="143951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T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op view</a:t>
              </a:r>
              <a:endPara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7165666" y="4446301"/>
              <a:ext cx="5492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 flipV="1">
              <a:off x="6312068" y="2815422"/>
              <a:ext cx="0" cy="4027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47" name="Object 35"/>
            <p:cNvGraphicFramePr>
              <a:graphicFrameLocks noChangeAspect="1"/>
            </p:cNvGraphicFramePr>
            <p:nvPr/>
          </p:nvGraphicFramePr>
          <p:xfrm>
            <a:off x="7894740" y="4389485"/>
            <a:ext cx="2111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1" name="Equation" r:id="rId3" imgW="114120" imgH="126720" progId="Equation.DSMT4">
                    <p:embed/>
                  </p:oleObj>
                </mc:Choice>
                <mc:Fallback>
                  <p:oleObj name="Equation" r:id="rId3" imgW="114120" imgH="12672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4740" y="4389485"/>
                          <a:ext cx="211138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35"/>
            <p:cNvGraphicFramePr>
              <a:graphicFrameLocks noChangeAspect="1"/>
            </p:cNvGraphicFramePr>
            <p:nvPr/>
          </p:nvGraphicFramePr>
          <p:xfrm>
            <a:off x="6206240" y="2471533"/>
            <a:ext cx="234950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2" name="Equation" r:id="rId5" imgW="126720" imgH="139680" progId="Equation.DSMT4">
                    <p:embed/>
                  </p:oleObj>
                </mc:Choice>
                <mc:Fallback>
                  <p:oleObj name="Equation" r:id="rId5" imgW="126720" imgH="13968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6240" y="2471533"/>
                          <a:ext cx="234950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20"/>
            <p:cNvGraphicFramePr>
              <a:graphicFrameLocks noChangeAspect="1"/>
            </p:cNvGraphicFramePr>
            <p:nvPr/>
          </p:nvGraphicFramePr>
          <p:xfrm>
            <a:off x="5275554" y="4903240"/>
            <a:ext cx="2571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3" name="Equation" r:id="rId7" imgW="139680" imgH="177480" progId="Equation.DSMT4">
                    <p:embed/>
                  </p:oleObj>
                </mc:Choice>
                <mc:Fallback>
                  <p:oleObj name="Equation" r:id="rId7" imgW="139680" imgH="17748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5554" y="4903240"/>
                          <a:ext cx="257175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4" name="Straight Arrow Connector 63"/>
            <p:cNvCxnSpPr/>
            <p:nvPr/>
          </p:nvCxnSpPr>
          <p:spPr>
            <a:xfrm>
              <a:off x="1625936" y="3360717"/>
              <a:ext cx="0" cy="100048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5" name="Object 28"/>
            <p:cNvGraphicFramePr>
              <a:graphicFrameLocks noChangeAspect="1"/>
            </p:cNvGraphicFramePr>
            <p:nvPr/>
          </p:nvGraphicFramePr>
          <p:xfrm>
            <a:off x="1246544" y="3713436"/>
            <a:ext cx="233363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4" name="Equation" r:id="rId9" imgW="126720" imgH="139680" progId="Equation.DSMT4">
                    <p:embed/>
                  </p:oleObj>
                </mc:Choice>
                <mc:Fallback>
                  <p:oleObj name="Equation" r:id="rId9" imgW="126720" imgH="13968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6544" y="3713436"/>
                          <a:ext cx="233363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Isosceles Triangle 67"/>
            <p:cNvSpPr/>
            <p:nvPr/>
          </p:nvSpPr>
          <p:spPr>
            <a:xfrm rot="16200000">
              <a:off x="5355773" y="3170713"/>
              <a:ext cx="1840675" cy="1389413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860429" y="3360717"/>
              <a:ext cx="4467225" cy="10096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61" name="Object 21"/>
            <p:cNvGraphicFramePr>
              <a:graphicFrameLocks noChangeAspect="1"/>
            </p:cNvGraphicFramePr>
            <p:nvPr/>
          </p:nvGraphicFramePr>
          <p:xfrm>
            <a:off x="2424113" y="4589463"/>
            <a:ext cx="1079500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5" name="Equation" r:id="rId11" imgW="583920" imgH="241200" progId="Equation.DSMT4">
                    <p:embed/>
                  </p:oleObj>
                </mc:Choice>
                <mc:Fallback>
                  <p:oleObj name="Equation" r:id="rId11" imgW="583920" imgH="2412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4113" y="4589463"/>
                          <a:ext cx="1079500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AutoShape 7"/>
            <p:cNvSpPr>
              <a:spLocks noChangeArrowheads="1"/>
            </p:cNvSpPr>
            <p:nvPr/>
          </p:nvSpPr>
          <p:spPr bwMode="auto">
            <a:xfrm>
              <a:off x="2838618" y="3770666"/>
              <a:ext cx="330200" cy="182562"/>
            </a:xfrm>
            <a:prstGeom prst="rightArrow">
              <a:avLst>
                <a:gd name="adj1" fmla="val 50000"/>
                <a:gd name="adj2" fmla="val 45217"/>
              </a:avLst>
            </a:prstGeom>
            <a:solidFill>
              <a:srgbClr val="FF003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6" name="Object 11"/>
            <p:cNvGraphicFramePr>
              <a:graphicFrameLocks noChangeAspect="1"/>
            </p:cNvGraphicFramePr>
            <p:nvPr/>
          </p:nvGraphicFramePr>
          <p:xfrm>
            <a:off x="2076763" y="3680367"/>
            <a:ext cx="6096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6" name="Equation" r:id="rId13" imgW="330120" imgH="228600" progId="Equation.DSMT4">
                    <p:embed/>
                  </p:oleObj>
                </mc:Choice>
                <mc:Fallback>
                  <p:oleObj name="Equation" r:id="rId13" imgW="330120" imgH="22860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6763" y="3680367"/>
                          <a:ext cx="60960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88" name="Object 28"/>
            <p:cNvGraphicFramePr>
              <a:graphicFrameLocks noChangeAspect="1"/>
            </p:cNvGraphicFramePr>
            <p:nvPr/>
          </p:nvGraphicFramePr>
          <p:xfrm>
            <a:off x="4694115" y="2932833"/>
            <a:ext cx="1338551" cy="2900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7" name="Equation" r:id="rId15" imgW="825480" imgH="203040" progId="Equation.DSMT4">
                    <p:embed/>
                  </p:oleObj>
                </mc:Choice>
                <mc:Fallback>
                  <p:oleObj name="Equation" r:id="rId15" imgW="825480" imgH="203040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4115" y="2932833"/>
                          <a:ext cx="1338551" cy="2900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89" name="Object 29"/>
            <p:cNvGraphicFramePr>
              <a:graphicFrameLocks noChangeAspect="1"/>
            </p:cNvGraphicFramePr>
            <p:nvPr/>
          </p:nvGraphicFramePr>
          <p:xfrm>
            <a:off x="7211210" y="3755551"/>
            <a:ext cx="5969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8" name="Equation" r:id="rId17" imgW="368280" imgH="177480" progId="Equation.DSMT4">
                    <p:embed/>
                  </p:oleObj>
                </mc:Choice>
                <mc:Fallback>
                  <p:oleObj name="Equation" r:id="rId17" imgW="368280" imgH="17748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1210" y="3755551"/>
                          <a:ext cx="5969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Straight Connector 69"/>
            <p:cNvCxnSpPr/>
            <p:nvPr/>
          </p:nvCxnSpPr>
          <p:spPr>
            <a:xfrm>
              <a:off x="4476998" y="3360717"/>
              <a:ext cx="0" cy="29688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475019" y="4071257"/>
              <a:ext cx="0" cy="29688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4488874" y="4750130"/>
              <a:ext cx="180504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2190" name="Object 30"/>
            <p:cNvGraphicFramePr>
              <a:graphicFrameLocks noChangeAspect="1"/>
            </p:cNvGraphicFramePr>
            <p:nvPr/>
          </p:nvGraphicFramePr>
          <p:xfrm>
            <a:off x="3977145" y="3724728"/>
            <a:ext cx="390525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9" name="Equation" r:id="rId19" imgW="241200" imgH="177480" progId="Equation.DSMT4">
                    <p:embed/>
                  </p:oleObj>
                </mc:Choice>
                <mc:Fallback>
                  <p:oleObj name="Equation" r:id="rId19" imgW="241200" imgH="17748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7145" y="3724728"/>
                          <a:ext cx="390525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1589320" y="5834743"/>
            <a:ext cx="5982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 inductive iris is shown being used for matching.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Using Irises for Matching (cont.)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88390" y="689759"/>
            <a:ext cx="2276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TEN is shown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3748305" y="6288829"/>
            <a:ext cx="146867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TEN Model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3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341423" y="3088577"/>
            <a:ext cx="0" cy="17575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498768" y="3100452"/>
            <a:ext cx="0" cy="1828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2706418" y="4972503"/>
            <a:ext cx="4279961" cy="1073151"/>
            <a:chOff x="2635168" y="4852757"/>
            <a:chExt cx="4279961" cy="1073151"/>
          </a:xfrm>
        </p:grpSpPr>
        <p:sp>
          <p:nvSpPr>
            <p:cNvPr id="26" name="Line 36"/>
            <p:cNvSpPr>
              <a:spLocks noChangeShapeType="1"/>
            </p:cNvSpPr>
            <p:nvPr/>
          </p:nvSpPr>
          <p:spPr bwMode="auto">
            <a:xfrm>
              <a:off x="2716131" y="4900382"/>
              <a:ext cx="3508375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val 37"/>
            <p:cNvSpPr>
              <a:spLocks noChangeArrowheads="1"/>
            </p:cNvSpPr>
            <p:nvPr/>
          </p:nvSpPr>
          <p:spPr bwMode="auto">
            <a:xfrm>
              <a:off x="2638343" y="5840182"/>
              <a:ext cx="63500" cy="8413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val 38"/>
            <p:cNvSpPr>
              <a:spLocks noChangeArrowheads="1"/>
            </p:cNvSpPr>
            <p:nvPr/>
          </p:nvSpPr>
          <p:spPr bwMode="auto">
            <a:xfrm>
              <a:off x="2635168" y="4852757"/>
              <a:ext cx="63500" cy="8413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>
              <a:off x="2729593" y="5884632"/>
              <a:ext cx="35385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4317918" y="4890857"/>
              <a:ext cx="280988" cy="993775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9" y="118"/>
                </a:cxn>
                <a:cxn ang="0">
                  <a:pos x="7" y="140"/>
                </a:cxn>
                <a:cxn ang="0">
                  <a:pos x="129" y="200"/>
                </a:cxn>
                <a:cxn ang="0">
                  <a:pos x="177" y="196"/>
                </a:cxn>
                <a:cxn ang="0">
                  <a:pos x="129" y="172"/>
                </a:cxn>
                <a:cxn ang="0">
                  <a:pos x="17" y="240"/>
                </a:cxn>
                <a:cxn ang="0">
                  <a:pos x="127" y="274"/>
                </a:cxn>
                <a:cxn ang="0">
                  <a:pos x="173" y="262"/>
                </a:cxn>
                <a:cxn ang="0">
                  <a:pos x="129" y="250"/>
                </a:cxn>
                <a:cxn ang="0">
                  <a:pos x="11" y="306"/>
                </a:cxn>
                <a:cxn ang="0">
                  <a:pos x="129" y="344"/>
                </a:cxn>
                <a:cxn ang="0">
                  <a:pos x="173" y="336"/>
                </a:cxn>
                <a:cxn ang="0">
                  <a:pos x="131" y="320"/>
                </a:cxn>
                <a:cxn ang="0">
                  <a:pos x="9" y="372"/>
                </a:cxn>
                <a:cxn ang="0">
                  <a:pos x="133" y="424"/>
                </a:cxn>
                <a:cxn ang="0">
                  <a:pos x="175" y="412"/>
                </a:cxn>
                <a:cxn ang="0">
                  <a:pos x="133" y="400"/>
                </a:cxn>
                <a:cxn ang="0">
                  <a:pos x="7" y="436"/>
                </a:cxn>
                <a:cxn ang="0">
                  <a:pos x="93" y="472"/>
                </a:cxn>
                <a:cxn ang="0">
                  <a:pos x="101" y="626"/>
                </a:cxn>
              </a:cxnLst>
              <a:rect l="0" t="0" r="r" b="b"/>
              <a:pathLst>
                <a:path w="177" h="626">
                  <a:moveTo>
                    <a:pt x="97" y="0"/>
                  </a:moveTo>
                  <a:cubicBezTo>
                    <a:pt x="96" y="19"/>
                    <a:pt x="104" y="95"/>
                    <a:pt x="89" y="118"/>
                  </a:cubicBezTo>
                  <a:cubicBezTo>
                    <a:pt x="74" y="141"/>
                    <a:pt x="0" y="126"/>
                    <a:pt x="7" y="140"/>
                  </a:cubicBezTo>
                  <a:cubicBezTo>
                    <a:pt x="14" y="154"/>
                    <a:pt x="101" y="191"/>
                    <a:pt x="129" y="200"/>
                  </a:cubicBezTo>
                  <a:cubicBezTo>
                    <a:pt x="157" y="209"/>
                    <a:pt x="177" y="201"/>
                    <a:pt x="177" y="196"/>
                  </a:cubicBezTo>
                  <a:cubicBezTo>
                    <a:pt x="177" y="191"/>
                    <a:pt x="156" y="165"/>
                    <a:pt x="129" y="172"/>
                  </a:cubicBezTo>
                  <a:cubicBezTo>
                    <a:pt x="102" y="179"/>
                    <a:pt x="17" y="223"/>
                    <a:pt x="17" y="240"/>
                  </a:cubicBezTo>
                  <a:cubicBezTo>
                    <a:pt x="17" y="257"/>
                    <a:pt x="101" y="270"/>
                    <a:pt x="127" y="274"/>
                  </a:cubicBezTo>
                  <a:cubicBezTo>
                    <a:pt x="153" y="278"/>
                    <a:pt x="173" y="266"/>
                    <a:pt x="173" y="262"/>
                  </a:cubicBezTo>
                  <a:cubicBezTo>
                    <a:pt x="173" y="258"/>
                    <a:pt x="156" y="243"/>
                    <a:pt x="129" y="250"/>
                  </a:cubicBezTo>
                  <a:cubicBezTo>
                    <a:pt x="102" y="257"/>
                    <a:pt x="11" y="290"/>
                    <a:pt x="11" y="306"/>
                  </a:cubicBezTo>
                  <a:cubicBezTo>
                    <a:pt x="11" y="322"/>
                    <a:pt x="102" y="339"/>
                    <a:pt x="129" y="344"/>
                  </a:cubicBezTo>
                  <a:cubicBezTo>
                    <a:pt x="156" y="349"/>
                    <a:pt x="173" y="340"/>
                    <a:pt x="173" y="336"/>
                  </a:cubicBezTo>
                  <a:cubicBezTo>
                    <a:pt x="173" y="332"/>
                    <a:pt x="158" y="314"/>
                    <a:pt x="131" y="320"/>
                  </a:cubicBezTo>
                  <a:cubicBezTo>
                    <a:pt x="104" y="326"/>
                    <a:pt x="9" y="355"/>
                    <a:pt x="9" y="372"/>
                  </a:cubicBezTo>
                  <a:cubicBezTo>
                    <a:pt x="9" y="389"/>
                    <a:pt x="105" y="417"/>
                    <a:pt x="133" y="424"/>
                  </a:cubicBezTo>
                  <a:cubicBezTo>
                    <a:pt x="161" y="431"/>
                    <a:pt x="175" y="416"/>
                    <a:pt x="175" y="412"/>
                  </a:cubicBezTo>
                  <a:cubicBezTo>
                    <a:pt x="175" y="408"/>
                    <a:pt x="161" y="396"/>
                    <a:pt x="133" y="400"/>
                  </a:cubicBezTo>
                  <a:cubicBezTo>
                    <a:pt x="105" y="404"/>
                    <a:pt x="14" y="424"/>
                    <a:pt x="7" y="436"/>
                  </a:cubicBezTo>
                  <a:cubicBezTo>
                    <a:pt x="0" y="448"/>
                    <a:pt x="77" y="441"/>
                    <a:pt x="93" y="472"/>
                  </a:cubicBezTo>
                  <a:cubicBezTo>
                    <a:pt x="109" y="503"/>
                    <a:pt x="99" y="594"/>
                    <a:pt x="101" y="626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5" name="Object 13"/>
            <p:cNvGraphicFramePr>
              <a:graphicFrameLocks noChangeAspect="1"/>
            </p:cNvGraphicFramePr>
            <p:nvPr/>
          </p:nvGraphicFramePr>
          <p:xfrm>
            <a:off x="2889250" y="5200650"/>
            <a:ext cx="938213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01" name="Equation" r:id="rId3" imgW="507960" imgH="228600" progId="Equation.DSMT4">
                    <p:embed/>
                  </p:oleObj>
                </mc:Choice>
                <mc:Fallback>
                  <p:oleObj name="Equation" r:id="rId3" imgW="507960" imgH="2286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250" y="5200650"/>
                          <a:ext cx="938213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4"/>
            <p:cNvGraphicFramePr>
              <a:graphicFrameLocks noChangeAspect="1"/>
            </p:cNvGraphicFramePr>
            <p:nvPr/>
          </p:nvGraphicFramePr>
          <p:xfrm>
            <a:off x="4625975" y="5189538"/>
            <a:ext cx="492125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02" name="Equation" r:id="rId5" imgW="266400" imgH="228600" progId="Equation.DSMT4">
                    <p:embed/>
                  </p:oleObj>
                </mc:Choice>
                <mc:Fallback>
                  <p:oleObj name="Equation" r:id="rId5" imgW="266400" imgH="2286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5975" y="5189538"/>
                          <a:ext cx="492125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198" name="Object 14"/>
            <p:cNvGraphicFramePr>
              <a:graphicFrameLocks noChangeAspect="1"/>
            </p:cNvGraphicFramePr>
            <p:nvPr/>
          </p:nvGraphicFramePr>
          <p:xfrm>
            <a:off x="6540479" y="5198238"/>
            <a:ext cx="3746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03" name="Equation" r:id="rId7" imgW="203040" imgH="228600" progId="Equation.DSMT4">
                    <p:embed/>
                  </p:oleObj>
                </mc:Choice>
                <mc:Fallback>
                  <p:oleObj name="Equation" r:id="rId7" imgW="203040" imgH="2286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0479" y="5198238"/>
                          <a:ext cx="37465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9" name="Straight Connector 48"/>
            <p:cNvCxnSpPr/>
            <p:nvPr/>
          </p:nvCxnSpPr>
          <p:spPr>
            <a:xfrm flipH="1">
              <a:off x="6254668" y="4940134"/>
              <a:ext cx="3628" cy="943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6127667" y="5201392"/>
              <a:ext cx="261257" cy="3443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40"/>
            <p:cNvSpPr>
              <a:spLocks noChangeArrowheads="1"/>
            </p:cNvSpPr>
            <p:nvPr/>
          </p:nvSpPr>
          <p:spPr bwMode="auto">
            <a:xfrm>
              <a:off x="6230918" y="5841770"/>
              <a:ext cx="63500" cy="841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val 41"/>
            <p:cNvSpPr>
              <a:spLocks noChangeArrowheads="1"/>
            </p:cNvSpPr>
            <p:nvPr/>
          </p:nvSpPr>
          <p:spPr bwMode="auto">
            <a:xfrm>
              <a:off x="6222918" y="4854345"/>
              <a:ext cx="63500" cy="841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93199" name="Object 15"/>
            <p:cNvGraphicFramePr>
              <a:graphicFrameLocks noChangeAspect="1"/>
            </p:cNvGraphicFramePr>
            <p:nvPr/>
          </p:nvGraphicFramePr>
          <p:xfrm>
            <a:off x="5341938" y="5210175"/>
            <a:ext cx="350837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04" name="Equation" r:id="rId9" imgW="190440" imgH="228600" progId="Equation.DSMT4">
                    <p:embed/>
                  </p:oleObj>
                </mc:Choice>
                <mc:Fallback>
                  <p:oleObj name="Equation" r:id="rId9" imgW="190440" imgH="2286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1938" y="5210175"/>
                          <a:ext cx="350837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4" name="Group 73"/>
          <p:cNvGrpSpPr/>
          <p:nvPr/>
        </p:nvGrpSpPr>
        <p:grpSpPr>
          <a:xfrm>
            <a:off x="1210917" y="1358590"/>
            <a:ext cx="6930586" cy="2433279"/>
            <a:chOff x="1210917" y="1238844"/>
            <a:chExt cx="6930586" cy="2433279"/>
          </a:xfrm>
        </p:grpSpPr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7201291" y="2926259"/>
              <a:ext cx="5492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47" name="Object 35"/>
            <p:cNvGraphicFramePr>
              <a:graphicFrameLocks noChangeAspect="1"/>
            </p:cNvGraphicFramePr>
            <p:nvPr/>
          </p:nvGraphicFramePr>
          <p:xfrm>
            <a:off x="7930365" y="2869443"/>
            <a:ext cx="2111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05" name="Equation" r:id="rId11" imgW="114120" imgH="126720" progId="Equation.DSMT4">
                    <p:embed/>
                  </p:oleObj>
                </mc:Choice>
                <mc:Fallback>
                  <p:oleObj name="Equation" r:id="rId11" imgW="114120" imgH="12672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0365" y="2869443"/>
                          <a:ext cx="211138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20"/>
            <p:cNvGraphicFramePr>
              <a:graphicFrameLocks noChangeAspect="1"/>
            </p:cNvGraphicFramePr>
            <p:nvPr/>
          </p:nvGraphicFramePr>
          <p:xfrm>
            <a:off x="5311179" y="3383198"/>
            <a:ext cx="2571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06" name="Equation" r:id="rId13" imgW="139680" imgH="177480" progId="Equation.DSMT4">
                    <p:embed/>
                  </p:oleObj>
                </mc:Choice>
                <mc:Fallback>
                  <p:oleObj name="Equation" r:id="rId13" imgW="139680" imgH="17748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1179" y="3383198"/>
                          <a:ext cx="257175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4" name="Straight Arrow Connector 63"/>
            <p:cNvCxnSpPr/>
            <p:nvPr/>
          </p:nvCxnSpPr>
          <p:spPr>
            <a:xfrm>
              <a:off x="1661561" y="1864426"/>
              <a:ext cx="0" cy="98860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5" name="Object 28"/>
            <p:cNvGraphicFramePr>
              <a:graphicFrameLocks noChangeAspect="1"/>
            </p:cNvGraphicFramePr>
            <p:nvPr/>
          </p:nvGraphicFramePr>
          <p:xfrm>
            <a:off x="1210917" y="2193394"/>
            <a:ext cx="233363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07" name="Equation" r:id="rId15" imgW="126720" imgH="139680" progId="Equation.DSMT4">
                    <p:embed/>
                  </p:oleObj>
                </mc:Choice>
                <mc:Fallback>
                  <p:oleObj name="Equation" r:id="rId15" imgW="126720" imgH="13968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0917" y="2193394"/>
                          <a:ext cx="233363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Isosceles Triangle 67"/>
            <p:cNvSpPr/>
            <p:nvPr/>
          </p:nvSpPr>
          <p:spPr>
            <a:xfrm rot="16200000">
              <a:off x="5391398" y="1650671"/>
              <a:ext cx="1840675" cy="1389413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896054" y="1840675"/>
              <a:ext cx="4467225" cy="10096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61" name="Object 21"/>
            <p:cNvGraphicFramePr>
              <a:graphicFrameLocks noChangeAspect="1"/>
            </p:cNvGraphicFramePr>
            <p:nvPr/>
          </p:nvGraphicFramePr>
          <p:xfrm>
            <a:off x="2441575" y="2998104"/>
            <a:ext cx="987425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08" name="Equation" r:id="rId17" imgW="583920" imgH="241200" progId="Equation.DSMT4">
                    <p:embed/>
                  </p:oleObj>
                </mc:Choice>
                <mc:Fallback>
                  <p:oleObj name="Equation" r:id="rId17" imgW="583920" imgH="2412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1575" y="2998104"/>
                          <a:ext cx="987425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AutoShape 7"/>
            <p:cNvSpPr>
              <a:spLocks noChangeArrowheads="1"/>
            </p:cNvSpPr>
            <p:nvPr/>
          </p:nvSpPr>
          <p:spPr bwMode="auto">
            <a:xfrm>
              <a:off x="2874243" y="2250624"/>
              <a:ext cx="330200" cy="182562"/>
            </a:xfrm>
            <a:prstGeom prst="rightArrow">
              <a:avLst>
                <a:gd name="adj1" fmla="val 50000"/>
                <a:gd name="adj2" fmla="val 45217"/>
              </a:avLst>
            </a:prstGeom>
            <a:solidFill>
              <a:srgbClr val="FF003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6" name="Object 11"/>
            <p:cNvGraphicFramePr>
              <a:graphicFrameLocks noChangeAspect="1"/>
            </p:cNvGraphicFramePr>
            <p:nvPr/>
          </p:nvGraphicFramePr>
          <p:xfrm>
            <a:off x="2112388" y="2160325"/>
            <a:ext cx="6096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09" name="Equation" r:id="rId19" imgW="330120" imgH="228600" progId="Equation.DSMT4">
                    <p:embed/>
                  </p:oleObj>
                </mc:Choice>
                <mc:Fallback>
                  <p:oleObj name="Equation" r:id="rId19" imgW="330120" imgH="2286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388" y="2160325"/>
                          <a:ext cx="60960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88" name="Object 28"/>
            <p:cNvGraphicFramePr>
              <a:graphicFrameLocks noChangeAspect="1"/>
            </p:cNvGraphicFramePr>
            <p:nvPr/>
          </p:nvGraphicFramePr>
          <p:xfrm>
            <a:off x="4765366" y="2208438"/>
            <a:ext cx="1338551" cy="2900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10" name="Equation" r:id="rId21" imgW="825480" imgH="203040" progId="Equation.DSMT4">
                    <p:embed/>
                  </p:oleObj>
                </mc:Choice>
                <mc:Fallback>
                  <p:oleObj name="Equation" r:id="rId21" imgW="825480" imgH="20304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5366" y="2208438"/>
                          <a:ext cx="1338551" cy="2900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89" name="Object 29"/>
            <p:cNvGraphicFramePr>
              <a:graphicFrameLocks noChangeAspect="1"/>
            </p:cNvGraphicFramePr>
            <p:nvPr/>
          </p:nvGraphicFramePr>
          <p:xfrm>
            <a:off x="7246835" y="2235509"/>
            <a:ext cx="5969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11" name="Equation" r:id="rId23" imgW="368280" imgH="177480" progId="Equation.DSMT4">
                    <p:embed/>
                  </p:oleObj>
                </mc:Choice>
                <mc:Fallback>
                  <p:oleObj name="Equation" r:id="rId23" imgW="368280" imgH="17748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6835" y="2235509"/>
                          <a:ext cx="5969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Straight Connector 69"/>
            <p:cNvCxnSpPr/>
            <p:nvPr/>
          </p:nvCxnSpPr>
          <p:spPr>
            <a:xfrm>
              <a:off x="4512623" y="1840675"/>
              <a:ext cx="0" cy="29688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10644" y="2551215"/>
              <a:ext cx="0" cy="29688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4524499" y="3230088"/>
              <a:ext cx="180504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Box 33"/>
            <p:cNvSpPr txBox="1">
              <a:spLocks noChangeArrowheads="1"/>
            </p:cNvSpPr>
            <p:nvPr/>
          </p:nvSpPr>
          <p:spPr bwMode="auto">
            <a:xfrm>
              <a:off x="3444375" y="1238844"/>
              <a:ext cx="2167581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Physical Problem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3200" name="Object 28"/>
            <p:cNvGraphicFramePr>
              <a:graphicFrameLocks noChangeAspect="1"/>
            </p:cNvGraphicFramePr>
            <p:nvPr/>
          </p:nvGraphicFramePr>
          <p:xfrm>
            <a:off x="4060640" y="2199389"/>
            <a:ext cx="392112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12" name="Equation" r:id="rId25" imgW="241200" imgH="177480" progId="Equation.DSMT4">
                    <p:embed/>
                  </p:oleObj>
                </mc:Choice>
                <mc:Fallback>
                  <p:oleObj name="Equation" r:id="rId25" imgW="241200" imgH="17748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0640" y="2199389"/>
                          <a:ext cx="392112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281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02289" y="832263"/>
            <a:ext cx="8547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field probing can be used to determine the unknown load impedance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68413" y="1472541"/>
            <a:ext cx="6978087" cy="1840675"/>
            <a:chOff x="1234668" y="2398816"/>
            <a:chExt cx="6978087" cy="1840675"/>
          </a:xfrm>
        </p:grpSpPr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7272543" y="3900035"/>
              <a:ext cx="5492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47" name="Object 35"/>
            <p:cNvGraphicFramePr>
              <a:graphicFrameLocks noChangeAspect="1"/>
            </p:cNvGraphicFramePr>
            <p:nvPr/>
          </p:nvGraphicFramePr>
          <p:xfrm>
            <a:off x="8001617" y="3843219"/>
            <a:ext cx="2111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33" name="Equation" r:id="rId3" imgW="114120" imgH="126720" progId="Equation.DSMT4">
                    <p:embed/>
                  </p:oleObj>
                </mc:Choice>
                <mc:Fallback>
                  <p:oleObj name="Equation" r:id="rId3" imgW="114120" imgH="12672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617" y="3843219"/>
                          <a:ext cx="211138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4" name="Straight Arrow Connector 63"/>
            <p:cNvCxnSpPr/>
            <p:nvPr/>
          </p:nvCxnSpPr>
          <p:spPr>
            <a:xfrm>
              <a:off x="1732813" y="2826327"/>
              <a:ext cx="0" cy="100048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5" name="Object 28"/>
            <p:cNvGraphicFramePr>
              <a:graphicFrameLocks noChangeAspect="1"/>
            </p:cNvGraphicFramePr>
            <p:nvPr/>
          </p:nvGraphicFramePr>
          <p:xfrm>
            <a:off x="1234668" y="3309674"/>
            <a:ext cx="233363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34" name="Equation" r:id="rId5" imgW="126720" imgH="139680" progId="Equation.DSMT4">
                    <p:embed/>
                  </p:oleObj>
                </mc:Choice>
                <mc:Fallback>
                  <p:oleObj name="Equation" r:id="rId5" imgW="126720" imgH="13968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4668" y="3309674"/>
                          <a:ext cx="233363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Isosceles Triangle 67"/>
            <p:cNvSpPr/>
            <p:nvPr/>
          </p:nvSpPr>
          <p:spPr>
            <a:xfrm rot="16200000">
              <a:off x="5462650" y="2624447"/>
              <a:ext cx="1840675" cy="1389413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967306" y="2814451"/>
              <a:ext cx="4467225" cy="10096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92189" name="Object 29"/>
            <p:cNvGraphicFramePr>
              <a:graphicFrameLocks noChangeAspect="1"/>
            </p:cNvGraphicFramePr>
            <p:nvPr/>
          </p:nvGraphicFramePr>
          <p:xfrm>
            <a:off x="7318087" y="3209285"/>
            <a:ext cx="5969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35" name="Equation" r:id="rId7" imgW="368280" imgH="177480" progId="Equation.DSMT4">
                    <p:embed/>
                  </p:oleObj>
                </mc:Choice>
                <mc:Fallback>
                  <p:oleObj name="Equation" r:id="rId7" imgW="368280" imgH="17748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8087" y="3209285"/>
                          <a:ext cx="5969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Rectangle 43"/>
            <p:cNvSpPr/>
            <p:nvPr/>
          </p:nvSpPr>
          <p:spPr>
            <a:xfrm>
              <a:off x="2339439" y="3253839"/>
              <a:ext cx="3847605" cy="712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690753" y="3253838"/>
              <a:ext cx="83128" cy="8312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4223" name="Object 29"/>
            <p:cNvGraphicFramePr>
              <a:graphicFrameLocks noChangeAspect="1"/>
            </p:cNvGraphicFramePr>
            <p:nvPr/>
          </p:nvGraphicFramePr>
          <p:xfrm>
            <a:off x="4368800" y="3468688"/>
            <a:ext cx="720725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36" name="Equation" r:id="rId9" imgW="444240" imgH="177480" progId="Equation.DSMT4">
                    <p:embed/>
                  </p:oleObj>
                </mc:Choice>
                <mc:Fallback>
                  <p:oleObj name="Equation" r:id="rId9" imgW="444240" imgH="17748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800" y="3468688"/>
                          <a:ext cx="720725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Line 74"/>
          <p:cNvSpPr>
            <a:spLocks noChangeShapeType="1"/>
          </p:cNvSpPr>
          <p:nvPr/>
        </p:nvSpPr>
        <p:spPr bwMode="auto">
          <a:xfrm flipV="1">
            <a:off x="6240174" y="4025734"/>
            <a:ext cx="0" cy="2632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75"/>
          <p:cNvSpPr>
            <a:spLocks noChangeShapeType="1"/>
          </p:cNvSpPr>
          <p:nvPr/>
        </p:nvSpPr>
        <p:spPr bwMode="auto">
          <a:xfrm flipV="1">
            <a:off x="4066886" y="4340597"/>
            <a:ext cx="1912938" cy="6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76"/>
          <p:cNvSpPr>
            <a:spLocks noChangeShapeType="1"/>
          </p:cNvSpPr>
          <p:nvPr/>
        </p:nvSpPr>
        <p:spPr bwMode="auto">
          <a:xfrm flipV="1">
            <a:off x="3331874" y="5099422"/>
            <a:ext cx="2962275" cy="33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78"/>
          <p:cNvSpPr>
            <a:spLocks noChangeShapeType="1"/>
          </p:cNvSpPr>
          <p:nvPr/>
        </p:nvSpPr>
        <p:spPr bwMode="auto">
          <a:xfrm flipV="1">
            <a:off x="3722399" y="5901828"/>
            <a:ext cx="2310266" cy="1356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3" name="Object 79"/>
          <p:cNvGraphicFramePr>
            <a:graphicFrameLocks noChangeAspect="1"/>
          </p:cNvGraphicFramePr>
          <p:nvPr/>
        </p:nvGraphicFramePr>
        <p:xfrm>
          <a:off x="4112924" y="5593135"/>
          <a:ext cx="6953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7" name="Equation" r:id="rId11" imgW="495000" imgH="228600" progId="Equation.DSMT4">
                  <p:embed/>
                </p:oleObj>
              </mc:Choice>
              <mc:Fallback>
                <p:oleObj name="Equation" r:id="rId11" imgW="495000" imgH="228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2924" y="5593135"/>
                        <a:ext cx="69532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95"/>
          <p:cNvGraphicFramePr>
            <a:graphicFrameLocks noChangeAspect="1"/>
          </p:cNvGraphicFramePr>
          <p:nvPr/>
        </p:nvGraphicFramePr>
        <p:xfrm>
          <a:off x="4382799" y="3946897"/>
          <a:ext cx="7715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8" name="Equation" r:id="rId13" imgW="533160" imgH="228600" progId="Equation.DSMT4">
                  <p:embed/>
                </p:oleObj>
              </mc:Choice>
              <mc:Fallback>
                <p:oleObj name="Equation" r:id="rId13" imgW="533160" imgH="2286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2799" y="3946897"/>
                        <a:ext cx="771525" cy="315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Line 96"/>
          <p:cNvSpPr>
            <a:spLocks noChangeShapeType="1"/>
          </p:cNvSpPr>
          <p:nvPr/>
        </p:nvSpPr>
        <p:spPr bwMode="auto">
          <a:xfrm>
            <a:off x="3088986" y="6143997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2" name="Object 105"/>
          <p:cNvGraphicFramePr>
            <a:graphicFrameLocks noChangeAspect="1"/>
          </p:cNvGraphicFramePr>
          <p:nvPr/>
        </p:nvGraphicFramePr>
        <p:xfrm>
          <a:off x="5333711" y="4550147"/>
          <a:ext cx="1873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9"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711" y="4550147"/>
                        <a:ext cx="18732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Freeform 121"/>
          <p:cNvSpPr>
            <a:spLocks/>
          </p:cNvSpPr>
          <p:nvPr/>
        </p:nvSpPr>
        <p:spPr bwMode="auto">
          <a:xfrm>
            <a:off x="2355561" y="4753347"/>
            <a:ext cx="111125" cy="244475"/>
          </a:xfrm>
          <a:custGeom>
            <a:avLst/>
            <a:gdLst/>
            <a:ahLst/>
            <a:cxnLst>
              <a:cxn ang="0">
                <a:pos x="0" y="154"/>
              </a:cxn>
              <a:cxn ang="0">
                <a:pos x="32" y="72"/>
              </a:cxn>
              <a:cxn ang="0">
                <a:pos x="70" y="0"/>
              </a:cxn>
            </a:cxnLst>
            <a:rect l="0" t="0" r="r" b="b"/>
            <a:pathLst>
              <a:path w="70" h="154">
                <a:moveTo>
                  <a:pt x="0" y="154"/>
                </a:moveTo>
                <a:lnTo>
                  <a:pt x="32" y="72"/>
                </a:lnTo>
                <a:lnTo>
                  <a:pt x="70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122"/>
          <p:cNvSpPr>
            <a:spLocks/>
          </p:cNvSpPr>
          <p:nvPr/>
        </p:nvSpPr>
        <p:spPr bwMode="auto">
          <a:xfrm>
            <a:off x="2466686" y="4562847"/>
            <a:ext cx="112713" cy="1905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39" y="57"/>
              </a:cxn>
              <a:cxn ang="0">
                <a:pos x="71" y="0"/>
              </a:cxn>
            </a:cxnLst>
            <a:rect l="0" t="0" r="r" b="b"/>
            <a:pathLst>
              <a:path w="71" h="120">
                <a:moveTo>
                  <a:pt x="0" y="120"/>
                </a:moveTo>
                <a:lnTo>
                  <a:pt x="39" y="57"/>
                </a:lnTo>
                <a:lnTo>
                  <a:pt x="71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Freeform 123"/>
          <p:cNvSpPr>
            <a:spLocks/>
          </p:cNvSpPr>
          <p:nvPr/>
        </p:nvSpPr>
        <p:spPr bwMode="auto">
          <a:xfrm>
            <a:off x="2579399" y="4424735"/>
            <a:ext cx="100013" cy="138112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31" y="38"/>
              </a:cxn>
              <a:cxn ang="0">
                <a:pos x="44" y="19"/>
              </a:cxn>
              <a:cxn ang="0">
                <a:pos x="63" y="0"/>
              </a:cxn>
            </a:cxnLst>
            <a:rect l="0" t="0" r="r" b="b"/>
            <a:pathLst>
              <a:path w="63" h="87">
                <a:moveTo>
                  <a:pt x="0" y="87"/>
                </a:moveTo>
                <a:lnTo>
                  <a:pt x="31" y="38"/>
                </a:lnTo>
                <a:lnTo>
                  <a:pt x="44" y="19"/>
                </a:lnTo>
                <a:lnTo>
                  <a:pt x="63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Freeform 124"/>
          <p:cNvSpPr>
            <a:spLocks/>
          </p:cNvSpPr>
          <p:nvPr/>
        </p:nvSpPr>
        <p:spPr bwMode="auto">
          <a:xfrm>
            <a:off x="2679411" y="4362822"/>
            <a:ext cx="112713" cy="61912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32" y="15"/>
              </a:cxn>
              <a:cxn ang="0">
                <a:pos x="71" y="0"/>
              </a:cxn>
            </a:cxnLst>
            <a:rect l="0" t="0" r="r" b="b"/>
            <a:pathLst>
              <a:path w="71" h="39">
                <a:moveTo>
                  <a:pt x="0" y="39"/>
                </a:moveTo>
                <a:lnTo>
                  <a:pt x="32" y="15"/>
                </a:lnTo>
                <a:lnTo>
                  <a:pt x="71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Freeform 125"/>
          <p:cNvSpPr>
            <a:spLocks/>
          </p:cNvSpPr>
          <p:nvPr/>
        </p:nvSpPr>
        <p:spPr bwMode="auto">
          <a:xfrm>
            <a:off x="2792124" y="4362822"/>
            <a:ext cx="111125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0"/>
              </a:cxn>
              <a:cxn ang="0">
                <a:pos x="70" y="10"/>
              </a:cxn>
            </a:cxnLst>
            <a:rect l="0" t="0" r="r" b="b"/>
            <a:pathLst>
              <a:path w="70" h="10">
                <a:moveTo>
                  <a:pt x="0" y="0"/>
                </a:moveTo>
                <a:lnTo>
                  <a:pt x="32" y="0"/>
                </a:lnTo>
                <a:lnTo>
                  <a:pt x="70" y="1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Freeform 126"/>
          <p:cNvSpPr>
            <a:spLocks/>
          </p:cNvSpPr>
          <p:nvPr/>
        </p:nvSpPr>
        <p:spPr bwMode="auto">
          <a:xfrm>
            <a:off x="2903249" y="4378697"/>
            <a:ext cx="111125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19"/>
              </a:cxn>
              <a:cxn ang="0">
                <a:pos x="70" y="48"/>
              </a:cxn>
            </a:cxnLst>
            <a:rect l="0" t="0" r="r" b="b"/>
            <a:pathLst>
              <a:path w="70" h="48">
                <a:moveTo>
                  <a:pt x="0" y="0"/>
                </a:moveTo>
                <a:lnTo>
                  <a:pt x="32" y="19"/>
                </a:lnTo>
                <a:lnTo>
                  <a:pt x="70" y="48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Freeform 127"/>
          <p:cNvSpPr>
            <a:spLocks/>
          </p:cNvSpPr>
          <p:nvPr/>
        </p:nvSpPr>
        <p:spPr bwMode="auto">
          <a:xfrm>
            <a:off x="3014374" y="4454897"/>
            <a:ext cx="1111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19"/>
              </a:cxn>
              <a:cxn ang="0">
                <a:pos x="32" y="43"/>
              </a:cxn>
              <a:cxn ang="0">
                <a:pos x="70" y="96"/>
              </a:cxn>
            </a:cxnLst>
            <a:rect l="0" t="0" r="r" b="b"/>
            <a:pathLst>
              <a:path w="70" h="96">
                <a:moveTo>
                  <a:pt x="0" y="0"/>
                </a:moveTo>
                <a:lnTo>
                  <a:pt x="19" y="19"/>
                </a:lnTo>
                <a:lnTo>
                  <a:pt x="32" y="43"/>
                </a:lnTo>
                <a:lnTo>
                  <a:pt x="70" y="96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Freeform 128"/>
          <p:cNvSpPr>
            <a:spLocks/>
          </p:cNvSpPr>
          <p:nvPr/>
        </p:nvSpPr>
        <p:spPr bwMode="auto">
          <a:xfrm>
            <a:off x="3125499" y="4607297"/>
            <a:ext cx="111125" cy="2079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63"/>
              </a:cxn>
              <a:cxn ang="0">
                <a:pos x="70" y="131"/>
              </a:cxn>
            </a:cxnLst>
            <a:rect l="0" t="0" r="r" b="b"/>
            <a:pathLst>
              <a:path w="70" h="131">
                <a:moveTo>
                  <a:pt x="0" y="0"/>
                </a:moveTo>
                <a:lnTo>
                  <a:pt x="32" y="63"/>
                </a:lnTo>
                <a:lnTo>
                  <a:pt x="70" y="131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129"/>
          <p:cNvSpPr>
            <a:spLocks/>
          </p:cNvSpPr>
          <p:nvPr/>
        </p:nvSpPr>
        <p:spPr bwMode="auto">
          <a:xfrm>
            <a:off x="3236624" y="4815260"/>
            <a:ext cx="112713" cy="260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38"/>
              </a:cxn>
              <a:cxn ang="0">
                <a:pos x="39" y="77"/>
              </a:cxn>
              <a:cxn ang="0">
                <a:pos x="71" y="164"/>
              </a:cxn>
            </a:cxnLst>
            <a:rect l="0" t="0" r="r" b="b"/>
            <a:pathLst>
              <a:path w="71" h="164">
                <a:moveTo>
                  <a:pt x="0" y="0"/>
                </a:moveTo>
                <a:lnTo>
                  <a:pt x="20" y="38"/>
                </a:lnTo>
                <a:lnTo>
                  <a:pt x="39" y="77"/>
                </a:lnTo>
                <a:lnTo>
                  <a:pt x="71" y="164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130"/>
          <p:cNvSpPr>
            <a:spLocks/>
          </p:cNvSpPr>
          <p:nvPr/>
        </p:nvSpPr>
        <p:spPr bwMode="auto">
          <a:xfrm>
            <a:off x="3349336" y="5075610"/>
            <a:ext cx="101600" cy="274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87"/>
              </a:cxn>
              <a:cxn ang="0">
                <a:pos x="64" y="173"/>
              </a:cxn>
            </a:cxnLst>
            <a:rect l="0" t="0" r="r" b="b"/>
            <a:pathLst>
              <a:path w="64" h="173">
                <a:moveTo>
                  <a:pt x="0" y="0"/>
                </a:moveTo>
                <a:lnTo>
                  <a:pt x="32" y="87"/>
                </a:lnTo>
                <a:lnTo>
                  <a:pt x="64" y="173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Freeform 131"/>
          <p:cNvSpPr>
            <a:spLocks/>
          </p:cNvSpPr>
          <p:nvPr/>
        </p:nvSpPr>
        <p:spPr bwMode="auto">
          <a:xfrm>
            <a:off x="3450936" y="5350247"/>
            <a:ext cx="111125" cy="260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" y="87"/>
              </a:cxn>
              <a:cxn ang="0">
                <a:pos x="51" y="126"/>
              </a:cxn>
              <a:cxn ang="0">
                <a:pos x="70" y="164"/>
              </a:cxn>
            </a:cxnLst>
            <a:rect l="0" t="0" r="r" b="b"/>
            <a:pathLst>
              <a:path w="70" h="164">
                <a:moveTo>
                  <a:pt x="0" y="0"/>
                </a:moveTo>
                <a:lnTo>
                  <a:pt x="31" y="87"/>
                </a:lnTo>
                <a:lnTo>
                  <a:pt x="51" y="126"/>
                </a:lnTo>
                <a:lnTo>
                  <a:pt x="70" y="164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Freeform 132"/>
          <p:cNvSpPr>
            <a:spLocks/>
          </p:cNvSpPr>
          <p:nvPr/>
        </p:nvSpPr>
        <p:spPr bwMode="auto">
          <a:xfrm>
            <a:off x="3562061" y="5610597"/>
            <a:ext cx="111125" cy="2079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73"/>
              </a:cxn>
              <a:cxn ang="0">
                <a:pos x="51" y="107"/>
              </a:cxn>
              <a:cxn ang="0">
                <a:pos x="70" y="131"/>
              </a:cxn>
            </a:cxnLst>
            <a:rect l="0" t="0" r="r" b="b"/>
            <a:pathLst>
              <a:path w="70" h="131">
                <a:moveTo>
                  <a:pt x="0" y="0"/>
                </a:moveTo>
                <a:lnTo>
                  <a:pt x="32" y="73"/>
                </a:lnTo>
                <a:lnTo>
                  <a:pt x="51" y="107"/>
                </a:lnTo>
                <a:lnTo>
                  <a:pt x="70" y="131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Freeform 133"/>
          <p:cNvSpPr>
            <a:spLocks/>
          </p:cNvSpPr>
          <p:nvPr/>
        </p:nvSpPr>
        <p:spPr bwMode="auto">
          <a:xfrm>
            <a:off x="3673186" y="5818560"/>
            <a:ext cx="111125" cy="84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19"/>
              </a:cxn>
              <a:cxn ang="0">
                <a:pos x="32" y="38"/>
              </a:cxn>
              <a:cxn ang="0">
                <a:pos x="51" y="48"/>
              </a:cxn>
              <a:cxn ang="0">
                <a:pos x="70" y="53"/>
              </a:cxn>
            </a:cxnLst>
            <a:rect l="0" t="0" r="r" b="b"/>
            <a:pathLst>
              <a:path w="70" h="53">
                <a:moveTo>
                  <a:pt x="0" y="0"/>
                </a:moveTo>
                <a:lnTo>
                  <a:pt x="19" y="19"/>
                </a:lnTo>
                <a:lnTo>
                  <a:pt x="32" y="38"/>
                </a:lnTo>
                <a:lnTo>
                  <a:pt x="51" y="48"/>
                </a:lnTo>
                <a:lnTo>
                  <a:pt x="70" y="53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Freeform 134"/>
          <p:cNvSpPr>
            <a:spLocks/>
          </p:cNvSpPr>
          <p:nvPr/>
        </p:nvSpPr>
        <p:spPr bwMode="auto">
          <a:xfrm>
            <a:off x="3784311" y="5824910"/>
            <a:ext cx="111125" cy="77787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9" y="44"/>
              </a:cxn>
              <a:cxn ang="0">
                <a:pos x="32" y="34"/>
              </a:cxn>
              <a:cxn ang="0">
                <a:pos x="51" y="20"/>
              </a:cxn>
              <a:cxn ang="0">
                <a:pos x="70" y="0"/>
              </a:cxn>
            </a:cxnLst>
            <a:rect l="0" t="0" r="r" b="b"/>
            <a:pathLst>
              <a:path w="70" h="49">
                <a:moveTo>
                  <a:pt x="0" y="49"/>
                </a:moveTo>
                <a:lnTo>
                  <a:pt x="19" y="44"/>
                </a:lnTo>
                <a:lnTo>
                  <a:pt x="32" y="34"/>
                </a:lnTo>
                <a:lnTo>
                  <a:pt x="51" y="20"/>
                </a:lnTo>
                <a:lnTo>
                  <a:pt x="70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Freeform 135"/>
          <p:cNvSpPr>
            <a:spLocks/>
          </p:cNvSpPr>
          <p:nvPr/>
        </p:nvSpPr>
        <p:spPr bwMode="auto">
          <a:xfrm>
            <a:off x="3895436" y="5626472"/>
            <a:ext cx="112713" cy="198437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20" y="101"/>
              </a:cxn>
              <a:cxn ang="0">
                <a:pos x="32" y="72"/>
              </a:cxn>
              <a:cxn ang="0">
                <a:pos x="51" y="34"/>
              </a:cxn>
              <a:cxn ang="0">
                <a:pos x="71" y="0"/>
              </a:cxn>
            </a:cxnLst>
            <a:rect l="0" t="0" r="r" b="b"/>
            <a:pathLst>
              <a:path w="71" h="125">
                <a:moveTo>
                  <a:pt x="0" y="125"/>
                </a:moveTo>
                <a:lnTo>
                  <a:pt x="20" y="101"/>
                </a:lnTo>
                <a:lnTo>
                  <a:pt x="32" y="72"/>
                </a:lnTo>
                <a:lnTo>
                  <a:pt x="51" y="34"/>
                </a:lnTo>
                <a:lnTo>
                  <a:pt x="71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Freeform 136"/>
          <p:cNvSpPr>
            <a:spLocks/>
          </p:cNvSpPr>
          <p:nvPr/>
        </p:nvSpPr>
        <p:spPr bwMode="auto">
          <a:xfrm>
            <a:off x="4008149" y="5358185"/>
            <a:ext cx="111125" cy="268287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19" y="130"/>
              </a:cxn>
              <a:cxn ang="0">
                <a:pos x="38" y="87"/>
              </a:cxn>
              <a:cxn ang="0">
                <a:pos x="70" y="0"/>
              </a:cxn>
            </a:cxnLst>
            <a:rect l="0" t="0" r="r" b="b"/>
            <a:pathLst>
              <a:path w="70" h="169">
                <a:moveTo>
                  <a:pt x="0" y="169"/>
                </a:moveTo>
                <a:lnTo>
                  <a:pt x="19" y="130"/>
                </a:lnTo>
                <a:lnTo>
                  <a:pt x="38" y="87"/>
                </a:lnTo>
                <a:lnTo>
                  <a:pt x="70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Freeform 137"/>
          <p:cNvSpPr>
            <a:spLocks/>
          </p:cNvSpPr>
          <p:nvPr/>
        </p:nvSpPr>
        <p:spPr bwMode="auto">
          <a:xfrm>
            <a:off x="4119274" y="5083547"/>
            <a:ext cx="101600" cy="274637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32" y="86"/>
              </a:cxn>
              <a:cxn ang="0">
                <a:pos x="64" y="0"/>
              </a:cxn>
            </a:cxnLst>
            <a:rect l="0" t="0" r="r" b="b"/>
            <a:pathLst>
              <a:path w="64" h="173">
                <a:moveTo>
                  <a:pt x="0" y="173"/>
                </a:moveTo>
                <a:lnTo>
                  <a:pt x="32" y="86"/>
                </a:lnTo>
                <a:lnTo>
                  <a:pt x="64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Freeform 138"/>
          <p:cNvSpPr>
            <a:spLocks/>
          </p:cNvSpPr>
          <p:nvPr/>
        </p:nvSpPr>
        <p:spPr bwMode="auto">
          <a:xfrm>
            <a:off x="4220874" y="4823197"/>
            <a:ext cx="111125" cy="260350"/>
          </a:xfrm>
          <a:custGeom>
            <a:avLst/>
            <a:gdLst/>
            <a:ahLst/>
            <a:cxnLst>
              <a:cxn ang="0">
                <a:pos x="0" y="164"/>
              </a:cxn>
              <a:cxn ang="0">
                <a:pos x="32" y="77"/>
              </a:cxn>
              <a:cxn ang="0">
                <a:pos x="51" y="38"/>
              </a:cxn>
              <a:cxn ang="0">
                <a:pos x="70" y="0"/>
              </a:cxn>
            </a:cxnLst>
            <a:rect l="0" t="0" r="r" b="b"/>
            <a:pathLst>
              <a:path w="70" h="164">
                <a:moveTo>
                  <a:pt x="0" y="164"/>
                </a:moveTo>
                <a:lnTo>
                  <a:pt x="32" y="77"/>
                </a:lnTo>
                <a:lnTo>
                  <a:pt x="51" y="38"/>
                </a:lnTo>
                <a:lnTo>
                  <a:pt x="70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Freeform 139"/>
          <p:cNvSpPr>
            <a:spLocks/>
          </p:cNvSpPr>
          <p:nvPr/>
        </p:nvSpPr>
        <p:spPr bwMode="auto">
          <a:xfrm>
            <a:off x="4331999" y="4615235"/>
            <a:ext cx="111125" cy="207962"/>
          </a:xfrm>
          <a:custGeom>
            <a:avLst/>
            <a:gdLst/>
            <a:ahLst/>
            <a:cxnLst>
              <a:cxn ang="0">
                <a:pos x="0" y="131"/>
              </a:cxn>
              <a:cxn ang="0">
                <a:pos x="32" y="63"/>
              </a:cxn>
              <a:cxn ang="0">
                <a:pos x="70" y="0"/>
              </a:cxn>
            </a:cxnLst>
            <a:rect l="0" t="0" r="r" b="b"/>
            <a:pathLst>
              <a:path w="70" h="131">
                <a:moveTo>
                  <a:pt x="0" y="131"/>
                </a:moveTo>
                <a:lnTo>
                  <a:pt x="32" y="63"/>
                </a:lnTo>
                <a:lnTo>
                  <a:pt x="70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Freeform 140"/>
          <p:cNvSpPr>
            <a:spLocks/>
          </p:cNvSpPr>
          <p:nvPr/>
        </p:nvSpPr>
        <p:spPr bwMode="auto">
          <a:xfrm>
            <a:off x="4443124" y="4462835"/>
            <a:ext cx="111125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32" y="43"/>
              </a:cxn>
              <a:cxn ang="0">
                <a:pos x="70" y="0"/>
              </a:cxn>
            </a:cxnLst>
            <a:rect l="0" t="0" r="r" b="b"/>
            <a:pathLst>
              <a:path w="70" h="96">
                <a:moveTo>
                  <a:pt x="0" y="96"/>
                </a:moveTo>
                <a:lnTo>
                  <a:pt x="32" y="43"/>
                </a:lnTo>
                <a:lnTo>
                  <a:pt x="70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Freeform 141"/>
          <p:cNvSpPr>
            <a:spLocks/>
          </p:cNvSpPr>
          <p:nvPr/>
        </p:nvSpPr>
        <p:spPr bwMode="auto">
          <a:xfrm>
            <a:off x="4554249" y="4378697"/>
            <a:ext cx="112713" cy="84137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32" y="19"/>
              </a:cxn>
              <a:cxn ang="0">
                <a:pos x="71" y="0"/>
              </a:cxn>
            </a:cxnLst>
            <a:rect l="0" t="0" r="r" b="b"/>
            <a:pathLst>
              <a:path w="71" h="53">
                <a:moveTo>
                  <a:pt x="0" y="53"/>
                </a:moveTo>
                <a:lnTo>
                  <a:pt x="32" y="19"/>
                </a:lnTo>
                <a:lnTo>
                  <a:pt x="71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Freeform 142"/>
          <p:cNvSpPr>
            <a:spLocks/>
          </p:cNvSpPr>
          <p:nvPr/>
        </p:nvSpPr>
        <p:spPr bwMode="auto">
          <a:xfrm>
            <a:off x="4666961" y="4362822"/>
            <a:ext cx="111125" cy="158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1" y="0"/>
              </a:cxn>
              <a:cxn ang="0">
                <a:pos x="70" y="0"/>
              </a:cxn>
            </a:cxnLst>
            <a:rect l="0" t="0" r="r" b="b"/>
            <a:pathLst>
              <a:path w="70" h="10">
                <a:moveTo>
                  <a:pt x="0" y="10"/>
                </a:moveTo>
                <a:lnTo>
                  <a:pt x="31" y="0"/>
                </a:lnTo>
                <a:lnTo>
                  <a:pt x="70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Freeform 143"/>
          <p:cNvSpPr>
            <a:spLocks/>
          </p:cNvSpPr>
          <p:nvPr/>
        </p:nvSpPr>
        <p:spPr bwMode="auto">
          <a:xfrm>
            <a:off x="4778086" y="4362822"/>
            <a:ext cx="111125" cy="6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15"/>
              </a:cxn>
              <a:cxn ang="0">
                <a:pos x="70" y="39"/>
              </a:cxn>
            </a:cxnLst>
            <a:rect l="0" t="0" r="r" b="b"/>
            <a:pathLst>
              <a:path w="70" h="39">
                <a:moveTo>
                  <a:pt x="0" y="0"/>
                </a:moveTo>
                <a:lnTo>
                  <a:pt x="32" y="15"/>
                </a:lnTo>
                <a:lnTo>
                  <a:pt x="70" y="39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Freeform 144"/>
          <p:cNvSpPr>
            <a:spLocks/>
          </p:cNvSpPr>
          <p:nvPr/>
        </p:nvSpPr>
        <p:spPr bwMode="auto">
          <a:xfrm>
            <a:off x="4889211" y="4424735"/>
            <a:ext cx="111125" cy="13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33"/>
              </a:cxn>
              <a:cxn ang="0">
                <a:pos x="70" y="82"/>
              </a:cxn>
            </a:cxnLst>
            <a:rect l="0" t="0" r="r" b="b"/>
            <a:pathLst>
              <a:path w="70" h="82">
                <a:moveTo>
                  <a:pt x="0" y="0"/>
                </a:moveTo>
                <a:lnTo>
                  <a:pt x="38" y="33"/>
                </a:lnTo>
                <a:lnTo>
                  <a:pt x="70" y="82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Freeform 145"/>
          <p:cNvSpPr>
            <a:spLocks/>
          </p:cNvSpPr>
          <p:nvPr/>
        </p:nvSpPr>
        <p:spPr bwMode="auto">
          <a:xfrm>
            <a:off x="5000336" y="4554910"/>
            <a:ext cx="101600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58"/>
              </a:cxn>
              <a:cxn ang="0">
                <a:pos x="64" y="120"/>
              </a:cxn>
            </a:cxnLst>
            <a:rect l="0" t="0" r="r" b="b"/>
            <a:pathLst>
              <a:path w="64" h="120">
                <a:moveTo>
                  <a:pt x="0" y="0"/>
                </a:moveTo>
                <a:lnTo>
                  <a:pt x="32" y="58"/>
                </a:lnTo>
                <a:lnTo>
                  <a:pt x="64" y="12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Freeform 146"/>
          <p:cNvSpPr>
            <a:spLocks/>
          </p:cNvSpPr>
          <p:nvPr/>
        </p:nvSpPr>
        <p:spPr bwMode="auto">
          <a:xfrm>
            <a:off x="5101936" y="4745410"/>
            <a:ext cx="111125" cy="238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73"/>
              </a:cxn>
              <a:cxn ang="0">
                <a:pos x="70" y="150"/>
              </a:cxn>
            </a:cxnLst>
            <a:rect l="0" t="0" r="r" b="b"/>
            <a:pathLst>
              <a:path w="70" h="150">
                <a:moveTo>
                  <a:pt x="0" y="0"/>
                </a:moveTo>
                <a:lnTo>
                  <a:pt x="32" y="73"/>
                </a:lnTo>
                <a:lnTo>
                  <a:pt x="70" y="15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Freeform 147"/>
          <p:cNvSpPr>
            <a:spLocks/>
          </p:cNvSpPr>
          <p:nvPr/>
        </p:nvSpPr>
        <p:spPr bwMode="auto">
          <a:xfrm>
            <a:off x="5213061" y="4983535"/>
            <a:ext cx="111125" cy="276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87"/>
              </a:cxn>
              <a:cxn ang="0">
                <a:pos x="70" y="174"/>
              </a:cxn>
            </a:cxnLst>
            <a:rect l="0" t="0" r="r" b="b"/>
            <a:pathLst>
              <a:path w="70" h="174">
                <a:moveTo>
                  <a:pt x="0" y="0"/>
                </a:moveTo>
                <a:lnTo>
                  <a:pt x="32" y="87"/>
                </a:lnTo>
                <a:lnTo>
                  <a:pt x="70" y="174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Freeform 148"/>
          <p:cNvSpPr>
            <a:spLocks/>
          </p:cNvSpPr>
          <p:nvPr/>
        </p:nvSpPr>
        <p:spPr bwMode="auto">
          <a:xfrm>
            <a:off x="5324186" y="5259760"/>
            <a:ext cx="112713" cy="274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86"/>
              </a:cxn>
              <a:cxn ang="0">
                <a:pos x="71" y="173"/>
              </a:cxn>
            </a:cxnLst>
            <a:rect l="0" t="0" r="r" b="b"/>
            <a:pathLst>
              <a:path w="71" h="173">
                <a:moveTo>
                  <a:pt x="0" y="0"/>
                </a:moveTo>
                <a:lnTo>
                  <a:pt x="32" y="86"/>
                </a:lnTo>
                <a:lnTo>
                  <a:pt x="71" y="173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Freeform 149"/>
          <p:cNvSpPr>
            <a:spLocks/>
          </p:cNvSpPr>
          <p:nvPr/>
        </p:nvSpPr>
        <p:spPr bwMode="auto">
          <a:xfrm>
            <a:off x="5436899" y="5534397"/>
            <a:ext cx="111125" cy="230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77"/>
              </a:cxn>
              <a:cxn ang="0">
                <a:pos x="51" y="116"/>
              </a:cxn>
              <a:cxn ang="0">
                <a:pos x="70" y="145"/>
              </a:cxn>
            </a:cxnLst>
            <a:rect l="0" t="0" r="r" b="b"/>
            <a:pathLst>
              <a:path w="70" h="145">
                <a:moveTo>
                  <a:pt x="0" y="0"/>
                </a:moveTo>
                <a:lnTo>
                  <a:pt x="32" y="77"/>
                </a:lnTo>
                <a:lnTo>
                  <a:pt x="51" y="116"/>
                </a:lnTo>
                <a:lnTo>
                  <a:pt x="70" y="145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Freeform 150"/>
          <p:cNvSpPr>
            <a:spLocks/>
          </p:cNvSpPr>
          <p:nvPr/>
        </p:nvSpPr>
        <p:spPr bwMode="auto">
          <a:xfrm>
            <a:off x="5548024" y="5764585"/>
            <a:ext cx="111125" cy="13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29"/>
              </a:cxn>
              <a:cxn ang="0">
                <a:pos x="32" y="53"/>
              </a:cxn>
              <a:cxn ang="0">
                <a:pos x="51" y="72"/>
              </a:cxn>
              <a:cxn ang="0">
                <a:pos x="70" y="82"/>
              </a:cxn>
            </a:cxnLst>
            <a:rect l="0" t="0" r="r" b="b"/>
            <a:pathLst>
              <a:path w="70" h="82">
                <a:moveTo>
                  <a:pt x="0" y="0"/>
                </a:moveTo>
                <a:lnTo>
                  <a:pt x="19" y="29"/>
                </a:lnTo>
                <a:lnTo>
                  <a:pt x="32" y="53"/>
                </a:lnTo>
                <a:lnTo>
                  <a:pt x="51" y="72"/>
                </a:lnTo>
                <a:lnTo>
                  <a:pt x="70" y="82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Freeform 151"/>
          <p:cNvSpPr>
            <a:spLocks/>
          </p:cNvSpPr>
          <p:nvPr/>
        </p:nvSpPr>
        <p:spPr bwMode="auto">
          <a:xfrm>
            <a:off x="5659149" y="5864597"/>
            <a:ext cx="111125" cy="3810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19" y="24"/>
              </a:cxn>
              <a:cxn ang="0">
                <a:pos x="38" y="19"/>
              </a:cxn>
              <a:cxn ang="0">
                <a:pos x="51" y="14"/>
              </a:cxn>
              <a:cxn ang="0">
                <a:pos x="70" y="0"/>
              </a:cxn>
            </a:cxnLst>
            <a:rect l="0" t="0" r="r" b="b"/>
            <a:pathLst>
              <a:path w="70" h="24">
                <a:moveTo>
                  <a:pt x="0" y="19"/>
                </a:moveTo>
                <a:lnTo>
                  <a:pt x="19" y="24"/>
                </a:lnTo>
                <a:lnTo>
                  <a:pt x="38" y="19"/>
                </a:lnTo>
                <a:lnTo>
                  <a:pt x="51" y="14"/>
                </a:lnTo>
                <a:lnTo>
                  <a:pt x="70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Freeform 152"/>
          <p:cNvSpPr>
            <a:spLocks/>
          </p:cNvSpPr>
          <p:nvPr/>
        </p:nvSpPr>
        <p:spPr bwMode="auto">
          <a:xfrm>
            <a:off x="5770274" y="5694735"/>
            <a:ext cx="101600" cy="169862"/>
          </a:xfrm>
          <a:custGeom>
            <a:avLst/>
            <a:gdLst/>
            <a:ahLst/>
            <a:cxnLst>
              <a:cxn ang="0">
                <a:pos x="0" y="107"/>
              </a:cxn>
              <a:cxn ang="0">
                <a:pos x="19" y="87"/>
              </a:cxn>
              <a:cxn ang="0">
                <a:pos x="32" y="63"/>
              </a:cxn>
              <a:cxn ang="0">
                <a:pos x="45" y="34"/>
              </a:cxn>
              <a:cxn ang="0">
                <a:pos x="64" y="0"/>
              </a:cxn>
            </a:cxnLst>
            <a:rect l="0" t="0" r="r" b="b"/>
            <a:pathLst>
              <a:path w="64" h="107">
                <a:moveTo>
                  <a:pt x="0" y="107"/>
                </a:moveTo>
                <a:lnTo>
                  <a:pt x="19" y="87"/>
                </a:lnTo>
                <a:lnTo>
                  <a:pt x="32" y="63"/>
                </a:lnTo>
                <a:lnTo>
                  <a:pt x="45" y="34"/>
                </a:lnTo>
                <a:lnTo>
                  <a:pt x="64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Freeform 153"/>
          <p:cNvSpPr>
            <a:spLocks/>
          </p:cNvSpPr>
          <p:nvPr/>
        </p:nvSpPr>
        <p:spPr bwMode="auto">
          <a:xfrm>
            <a:off x="5871874" y="5450260"/>
            <a:ext cx="111125" cy="244475"/>
          </a:xfrm>
          <a:custGeom>
            <a:avLst/>
            <a:gdLst/>
            <a:ahLst/>
            <a:cxnLst>
              <a:cxn ang="0">
                <a:pos x="0" y="154"/>
              </a:cxn>
              <a:cxn ang="0">
                <a:pos x="19" y="121"/>
              </a:cxn>
              <a:cxn ang="0">
                <a:pos x="32" y="82"/>
              </a:cxn>
              <a:cxn ang="0">
                <a:pos x="70" y="0"/>
              </a:cxn>
            </a:cxnLst>
            <a:rect l="0" t="0" r="r" b="b"/>
            <a:pathLst>
              <a:path w="70" h="154">
                <a:moveTo>
                  <a:pt x="0" y="154"/>
                </a:moveTo>
                <a:lnTo>
                  <a:pt x="19" y="121"/>
                </a:lnTo>
                <a:lnTo>
                  <a:pt x="32" y="82"/>
                </a:lnTo>
                <a:lnTo>
                  <a:pt x="70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8" name="Object 167"/>
          <p:cNvGraphicFramePr>
            <a:graphicFrameLocks noChangeAspect="1"/>
          </p:cNvGraphicFramePr>
          <p:nvPr/>
        </p:nvGraphicFramePr>
        <p:xfrm>
          <a:off x="6550273" y="4384674"/>
          <a:ext cx="693676" cy="630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0" name="Equation" r:id="rId17" imgW="558720" imgH="507960" progId="Equation.DSMT4">
                  <p:embed/>
                </p:oleObj>
              </mc:Choice>
              <mc:Fallback>
                <p:oleObj name="Equation" r:id="rId17" imgW="558720" imgH="5079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273" y="4384674"/>
                        <a:ext cx="693676" cy="630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DDDDDD">
                                    <a:gamma/>
                                    <a:shade val="76078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Freeform 108"/>
          <p:cNvSpPr/>
          <p:nvPr/>
        </p:nvSpPr>
        <p:spPr>
          <a:xfrm>
            <a:off x="5985163" y="4643253"/>
            <a:ext cx="249382" cy="807522"/>
          </a:xfrm>
          <a:custGeom>
            <a:avLst/>
            <a:gdLst>
              <a:gd name="connsiteX0" fmla="*/ 0 w 249382"/>
              <a:gd name="connsiteY0" fmla="*/ 807522 h 807522"/>
              <a:gd name="connsiteX1" fmla="*/ 106878 w 249382"/>
              <a:gd name="connsiteY1" fmla="*/ 522514 h 807522"/>
              <a:gd name="connsiteX2" fmla="*/ 190005 w 249382"/>
              <a:gd name="connsiteY2" fmla="*/ 237506 h 807522"/>
              <a:gd name="connsiteX3" fmla="*/ 249382 w 249382"/>
              <a:gd name="connsiteY3" fmla="*/ 0 h 80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382" h="807522">
                <a:moveTo>
                  <a:pt x="0" y="807522"/>
                </a:moveTo>
                <a:cubicBezTo>
                  <a:pt x="37605" y="712519"/>
                  <a:pt x="75210" y="617517"/>
                  <a:pt x="106878" y="522514"/>
                </a:cubicBezTo>
                <a:cubicBezTo>
                  <a:pt x="138546" y="427511"/>
                  <a:pt x="166254" y="324592"/>
                  <a:pt x="190005" y="237506"/>
                </a:cubicBezTo>
                <a:cubicBezTo>
                  <a:pt x="213756" y="150420"/>
                  <a:pt x="231569" y="75210"/>
                  <a:pt x="249382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0" name="Object 237"/>
          <p:cNvGraphicFramePr>
            <a:graphicFrameLocks noChangeAspect="1"/>
          </p:cNvGraphicFramePr>
          <p:nvPr/>
        </p:nvGraphicFramePr>
        <p:xfrm>
          <a:off x="7130761" y="6016978"/>
          <a:ext cx="220663" cy="24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1" name="Equation" r:id="rId19" imgW="114120" imgH="126720" progId="Equation.DSMT4">
                  <p:embed/>
                </p:oleObj>
              </mc:Choice>
              <mc:Fallback>
                <p:oleObj name="Equation" r:id="rId19" imgW="114120" imgH="12672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0761" y="6016978"/>
                        <a:ext cx="220663" cy="243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238"/>
          <p:cNvGraphicFramePr>
            <a:graphicFrameLocks noChangeAspect="1"/>
          </p:cNvGraphicFramePr>
          <p:nvPr/>
        </p:nvGraphicFramePr>
        <p:xfrm>
          <a:off x="4627274" y="4804920"/>
          <a:ext cx="169862" cy="272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2" name="Equation" r:id="rId21" imgW="101520" imgH="164880" progId="Equation.DSMT4">
                  <p:embed/>
                </p:oleObj>
              </mc:Choice>
              <mc:Fallback>
                <p:oleObj name="Equation" r:id="rId21" imgW="101520" imgH="1648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274" y="4804920"/>
                        <a:ext cx="169862" cy="272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3" name="Straight Connector 112"/>
          <p:cNvCxnSpPr/>
          <p:nvPr/>
        </p:nvCxnSpPr>
        <p:spPr>
          <a:xfrm>
            <a:off x="5700156" y="5712031"/>
            <a:ext cx="0" cy="81939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230" name="Object 22"/>
          <p:cNvGraphicFramePr>
            <a:graphicFrameLocks noChangeAspect="1"/>
          </p:cNvGraphicFramePr>
          <p:nvPr/>
        </p:nvGraphicFramePr>
        <p:xfrm>
          <a:off x="5778541" y="6384947"/>
          <a:ext cx="339314" cy="28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3" name="Equation" r:id="rId23" imgW="266400" imgH="228600" progId="Equation.DSMT4">
                  <p:embed/>
                </p:oleObj>
              </mc:Choice>
              <mc:Fallback>
                <p:oleObj name="Equation" r:id="rId23" imgW="266400" imgH="2286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41" y="6384947"/>
                        <a:ext cx="339314" cy="288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DDDDDD">
                                    <a:gamma/>
                                    <a:shade val="76078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5" name="Straight Arrow Connector 114"/>
          <p:cNvCxnSpPr/>
          <p:nvPr/>
        </p:nvCxnSpPr>
        <p:spPr>
          <a:xfrm>
            <a:off x="5700156" y="6282047"/>
            <a:ext cx="510639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231" name="Object 23"/>
          <p:cNvGraphicFramePr>
            <a:graphicFrameLocks noChangeAspect="1"/>
          </p:cNvGraphicFramePr>
          <p:nvPr/>
        </p:nvGraphicFramePr>
        <p:xfrm>
          <a:off x="472703" y="3254663"/>
          <a:ext cx="1396506" cy="687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4" name="Equation" r:id="rId25" imgW="952200" imgH="469800" progId="Equation.DSMT4">
                  <p:embed/>
                </p:oleObj>
              </mc:Choice>
              <mc:Fallback>
                <p:oleObj name="Equation" r:id="rId25" imgW="952200" imgH="4698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03" y="3254663"/>
                        <a:ext cx="1396506" cy="68794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2" name="Object 24"/>
          <p:cNvGraphicFramePr>
            <a:graphicFrameLocks noChangeAspect="1"/>
          </p:cNvGraphicFramePr>
          <p:nvPr/>
        </p:nvGraphicFramePr>
        <p:xfrm>
          <a:off x="506350" y="4140386"/>
          <a:ext cx="13954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5" name="Equation" r:id="rId27" imgW="952200" imgH="393480" progId="Equation.DSMT4">
                  <p:embed/>
                </p:oleObj>
              </mc:Choice>
              <mc:Fallback>
                <p:oleObj name="Equation" r:id="rId27" imgW="952200" imgH="3934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350" y="4140386"/>
                        <a:ext cx="1395413" cy="5762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Connector 65"/>
          <p:cNvCxnSpPr/>
          <p:nvPr/>
        </p:nvCxnSpPr>
        <p:spPr>
          <a:xfrm>
            <a:off x="6222670" y="3051958"/>
            <a:ext cx="0" cy="7125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Using Irises for Matching (cont.)</a:t>
            </a:r>
          </a:p>
        </p:txBody>
      </p:sp>
    </p:spTree>
    <p:extLst>
      <p:ext uri="{BB962C8B-B14F-4D97-AF65-F5344CB8AC3E}">
        <p14:creationId xmlns:p14="http://schemas.microsoft.com/office/powerpoint/2010/main" val="8281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453354"/>
              </p:ext>
            </p:extLst>
          </p:nvPr>
        </p:nvGraphicFramePr>
        <p:xfrm>
          <a:off x="1850571" y="1882775"/>
          <a:ext cx="543129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3" imgW="4889160" imgH="507960" progId="Equation.DSMT4">
                  <p:embed/>
                </p:oleObj>
              </mc:Choice>
              <mc:Fallback>
                <p:oleObj name="Equation" r:id="rId3" imgW="4889160" imgH="50796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571" y="1882775"/>
                        <a:ext cx="543129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279367"/>
              </p:ext>
            </p:extLst>
          </p:nvPr>
        </p:nvGraphicFramePr>
        <p:xfrm>
          <a:off x="2985861" y="4938047"/>
          <a:ext cx="2554968" cy="75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5" imgW="2336760" imgH="812520" progId="Equation.DSMT4">
                  <p:embed/>
                </p:oleObj>
              </mc:Choice>
              <mc:Fallback>
                <p:oleObj name="Equation" r:id="rId5" imgW="2336760" imgH="81252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861" y="4938047"/>
                        <a:ext cx="2554968" cy="75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802100"/>
              </p:ext>
            </p:extLst>
          </p:nvPr>
        </p:nvGraphicFramePr>
        <p:xfrm>
          <a:off x="1763485" y="2667000"/>
          <a:ext cx="5455764" cy="509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Equation" r:id="rId7" imgW="4952880" imgH="507960" progId="Equation.DSMT4">
                  <p:embed/>
                </p:oleObj>
              </mc:Choice>
              <mc:Fallback>
                <p:oleObj name="Equation" r:id="rId7" imgW="4952880" imgH="50796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485" y="2667000"/>
                        <a:ext cx="5455764" cy="509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41766" y="6242716"/>
            <a:ext cx="235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Wave impedance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092635" y="5936214"/>
            <a:ext cx="32867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51" name="Object 83"/>
          <p:cNvGraphicFramePr>
            <a:graphicFrameLocks noChangeAspect="1"/>
          </p:cNvGraphicFramePr>
          <p:nvPr/>
        </p:nvGraphicFramePr>
        <p:xfrm>
          <a:off x="6599238" y="5108575"/>
          <a:ext cx="1755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Equation" r:id="rId9" imgW="2209680" imgH="380880" progId="Equation.DSMT4">
                  <p:embed/>
                </p:oleObj>
              </mc:Choice>
              <mc:Fallback>
                <p:oleObj name="Equation" r:id="rId9" imgW="2209680" imgH="38088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38" y="5108575"/>
                        <a:ext cx="17557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347" y="898119"/>
            <a:ext cx="415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Examine the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transverse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fields of a waveguide mode: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682" y="4362247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minus sign above arises from: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61314" y="932089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Modal amplitudes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974771" y="1247775"/>
            <a:ext cx="1273629" cy="6531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226629" y="1258661"/>
            <a:ext cx="32657" cy="5878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1195" y="0"/>
            <a:ext cx="848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Waveguide Transmission Line Model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6268830" y="5759531"/>
          <a:ext cx="1050823" cy="715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Equation" r:id="rId11" imgW="634680" imgH="431640" progId="Equation.DSMT4">
                  <p:embed/>
                </p:oleObj>
              </mc:Choice>
              <mc:Fallback>
                <p:oleObj name="Equation" r:id="rId11" imgW="63468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830" y="5759531"/>
                        <a:ext cx="1050823" cy="715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7593879" y="5759532"/>
          <a:ext cx="1146210" cy="70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Equation" r:id="rId13" imgW="698400" imgH="431640" progId="Equation.DSMT4">
                  <p:embed/>
                </p:oleObj>
              </mc:Choice>
              <mc:Fallback>
                <p:oleObj name="Equation" r:id="rId13" imgW="69840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3879" y="5759532"/>
                        <a:ext cx="1146210" cy="70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82"/>
          <p:cNvGraphicFramePr>
            <a:graphicFrameLocks noChangeAspect="1"/>
          </p:cNvGraphicFramePr>
          <p:nvPr/>
        </p:nvGraphicFramePr>
        <p:xfrm>
          <a:off x="2547938" y="3327400"/>
          <a:ext cx="3001962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Equation" r:id="rId15" imgW="1295280" imgH="431640" progId="Equation.DSMT4">
                  <p:embed/>
                </p:oleObj>
              </mc:Choice>
              <mc:Fallback>
                <p:oleObj name="Equation" r:id="rId15" imgW="129528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3327400"/>
                        <a:ext cx="3001962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953125" y="3396591"/>
            <a:ext cx="296227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The shape function </a:t>
            </a:r>
            <a:r>
              <a:rPr lang="en-US" sz="1400" i="1" u="sng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has an arbitrary amplitude normalization.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02289" y="832263"/>
            <a:ext cx="8547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field probing can be used to determine the unknown load impedance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Line 74"/>
          <p:cNvSpPr>
            <a:spLocks noChangeShapeType="1"/>
          </p:cNvSpPr>
          <p:nvPr/>
        </p:nvSpPr>
        <p:spPr bwMode="auto">
          <a:xfrm flipV="1">
            <a:off x="6240174" y="4025734"/>
            <a:ext cx="0" cy="2632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75"/>
          <p:cNvSpPr>
            <a:spLocks noChangeShapeType="1"/>
          </p:cNvSpPr>
          <p:nvPr/>
        </p:nvSpPr>
        <p:spPr bwMode="auto">
          <a:xfrm flipV="1">
            <a:off x="4066886" y="4340597"/>
            <a:ext cx="1912938" cy="6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76"/>
          <p:cNvSpPr>
            <a:spLocks noChangeShapeType="1"/>
          </p:cNvSpPr>
          <p:nvPr/>
        </p:nvSpPr>
        <p:spPr bwMode="auto">
          <a:xfrm flipV="1">
            <a:off x="3331874" y="5099422"/>
            <a:ext cx="2962275" cy="33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78"/>
          <p:cNvSpPr>
            <a:spLocks noChangeShapeType="1"/>
          </p:cNvSpPr>
          <p:nvPr/>
        </p:nvSpPr>
        <p:spPr bwMode="auto">
          <a:xfrm flipV="1">
            <a:off x="3722399" y="5901828"/>
            <a:ext cx="2310266" cy="1356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3" name="Object 79"/>
          <p:cNvGraphicFramePr>
            <a:graphicFrameLocks noChangeAspect="1"/>
          </p:cNvGraphicFramePr>
          <p:nvPr/>
        </p:nvGraphicFramePr>
        <p:xfrm>
          <a:off x="4112924" y="5593135"/>
          <a:ext cx="6953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1" name="Equation" r:id="rId3" imgW="495000" imgH="228600" progId="Equation.DSMT4">
                  <p:embed/>
                </p:oleObj>
              </mc:Choice>
              <mc:Fallback>
                <p:oleObj name="Equation" r:id="rId3" imgW="4950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2924" y="5593135"/>
                        <a:ext cx="69532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95"/>
          <p:cNvGraphicFramePr>
            <a:graphicFrameLocks noChangeAspect="1"/>
          </p:cNvGraphicFramePr>
          <p:nvPr/>
        </p:nvGraphicFramePr>
        <p:xfrm>
          <a:off x="4382799" y="3946897"/>
          <a:ext cx="7715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2" name="Equation" r:id="rId5" imgW="533160" imgH="228600" progId="Equation.DSMT4">
                  <p:embed/>
                </p:oleObj>
              </mc:Choice>
              <mc:Fallback>
                <p:oleObj name="Equation" r:id="rId5" imgW="53316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2799" y="3946897"/>
                        <a:ext cx="771525" cy="315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Line 96"/>
          <p:cNvSpPr>
            <a:spLocks noChangeShapeType="1"/>
          </p:cNvSpPr>
          <p:nvPr/>
        </p:nvSpPr>
        <p:spPr bwMode="auto">
          <a:xfrm>
            <a:off x="3088986" y="6143997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2" name="Object 105"/>
          <p:cNvGraphicFramePr>
            <a:graphicFrameLocks noChangeAspect="1"/>
          </p:cNvGraphicFramePr>
          <p:nvPr/>
        </p:nvGraphicFramePr>
        <p:xfrm>
          <a:off x="5333711" y="4550147"/>
          <a:ext cx="1873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3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711" y="4550147"/>
                        <a:ext cx="18732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Freeform 121"/>
          <p:cNvSpPr>
            <a:spLocks/>
          </p:cNvSpPr>
          <p:nvPr/>
        </p:nvSpPr>
        <p:spPr bwMode="auto">
          <a:xfrm>
            <a:off x="2355561" y="4753347"/>
            <a:ext cx="111125" cy="244475"/>
          </a:xfrm>
          <a:custGeom>
            <a:avLst/>
            <a:gdLst/>
            <a:ahLst/>
            <a:cxnLst>
              <a:cxn ang="0">
                <a:pos x="0" y="154"/>
              </a:cxn>
              <a:cxn ang="0">
                <a:pos x="32" y="72"/>
              </a:cxn>
              <a:cxn ang="0">
                <a:pos x="70" y="0"/>
              </a:cxn>
            </a:cxnLst>
            <a:rect l="0" t="0" r="r" b="b"/>
            <a:pathLst>
              <a:path w="70" h="154">
                <a:moveTo>
                  <a:pt x="0" y="154"/>
                </a:moveTo>
                <a:lnTo>
                  <a:pt x="32" y="72"/>
                </a:lnTo>
                <a:lnTo>
                  <a:pt x="70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122"/>
          <p:cNvSpPr>
            <a:spLocks/>
          </p:cNvSpPr>
          <p:nvPr/>
        </p:nvSpPr>
        <p:spPr bwMode="auto">
          <a:xfrm>
            <a:off x="2466686" y="4562847"/>
            <a:ext cx="112713" cy="1905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39" y="57"/>
              </a:cxn>
              <a:cxn ang="0">
                <a:pos x="71" y="0"/>
              </a:cxn>
            </a:cxnLst>
            <a:rect l="0" t="0" r="r" b="b"/>
            <a:pathLst>
              <a:path w="71" h="120">
                <a:moveTo>
                  <a:pt x="0" y="120"/>
                </a:moveTo>
                <a:lnTo>
                  <a:pt x="39" y="57"/>
                </a:lnTo>
                <a:lnTo>
                  <a:pt x="71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Freeform 123"/>
          <p:cNvSpPr>
            <a:spLocks/>
          </p:cNvSpPr>
          <p:nvPr/>
        </p:nvSpPr>
        <p:spPr bwMode="auto">
          <a:xfrm>
            <a:off x="2579399" y="4424735"/>
            <a:ext cx="100013" cy="138112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31" y="38"/>
              </a:cxn>
              <a:cxn ang="0">
                <a:pos x="44" y="19"/>
              </a:cxn>
              <a:cxn ang="0">
                <a:pos x="63" y="0"/>
              </a:cxn>
            </a:cxnLst>
            <a:rect l="0" t="0" r="r" b="b"/>
            <a:pathLst>
              <a:path w="63" h="87">
                <a:moveTo>
                  <a:pt x="0" y="87"/>
                </a:moveTo>
                <a:lnTo>
                  <a:pt x="31" y="38"/>
                </a:lnTo>
                <a:lnTo>
                  <a:pt x="44" y="19"/>
                </a:lnTo>
                <a:lnTo>
                  <a:pt x="63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Freeform 124"/>
          <p:cNvSpPr>
            <a:spLocks/>
          </p:cNvSpPr>
          <p:nvPr/>
        </p:nvSpPr>
        <p:spPr bwMode="auto">
          <a:xfrm>
            <a:off x="2679411" y="4362822"/>
            <a:ext cx="112713" cy="61912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32" y="15"/>
              </a:cxn>
              <a:cxn ang="0">
                <a:pos x="71" y="0"/>
              </a:cxn>
            </a:cxnLst>
            <a:rect l="0" t="0" r="r" b="b"/>
            <a:pathLst>
              <a:path w="71" h="39">
                <a:moveTo>
                  <a:pt x="0" y="39"/>
                </a:moveTo>
                <a:lnTo>
                  <a:pt x="32" y="15"/>
                </a:lnTo>
                <a:lnTo>
                  <a:pt x="71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Freeform 125"/>
          <p:cNvSpPr>
            <a:spLocks/>
          </p:cNvSpPr>
          <p:nvPr/>
        </p:nvSpPr>
        <p:spPr bwMode="auto">
          <a:xfrm>
            <a:off x="2792124" y="4362822"/>
            <a:ext cx="111125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0"/>
              </a:cxn>
              <a:cxn ang="0">
                <a:pos x="70" y="10"/>
              </a:cxn>
            </a:cxnLst>
            <a:rect l="0" t="0" r="r" b="b"/>
            <a:pathLst>
              <a:path w="70" h="10">
                <a:moveTo>
                  <a:pt x="0" y="0"/>
                </a:moveTo>
                <a:lnTo>
                  <a:pt x="32" y="0"/>
                </a:lnTo>
                <a:lnTo>
                  <a:pt x="70" y="1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Freeform 126"/>
          <p:cNvSpPr>
            <a:spLocks/>
          </p:cNvSpPr>
          <p:nvPr/>
        </p:nvSpPr>
        <p:spPr bwMode="auto">
          <a:xfrm>
            <a:off x="2903249" y="4378697"/>
            <a:ext cx="111125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19"/>
              </a:cxn>
              <a:cxn ang="0">
                <a:pos x="70" y="48"/>
              </a:cxn>
            </a:cxnLst>
            <a:rect l="0" t="0" r="r" b="b"/>
            <a:pathLst>
              <a:path w="70" h="48">
                <a:moveTo>
                  <a:pt x="0" y="0"/>
                </a:moveTo>
                <a:lnTo>
                  <a:pt x="32" y="19"/>
                </a:lnTo>
                <a:lnTo>
                  <a:pt x="70" y="48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Freeform 127"/>
          <p:cNvSpPr>
            <a:spLocks/>
          </p:cNvSpPr>
          <p:nvPr/>
        </p:nvSpPr>
        <p:spPr bwMode="auto">
          <a:xfrm>
            <a:off x="3014374" y="4454897"/>
            <a:ext cx="1111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19"/>
              </a:cxn>
              <a:cxn ang="0">
                <a:pos x="32" y="43"/>
              </a:cxn>
              <a:cxn ang="0">
                <a:pos x="70" y="96"/>
              </a:cxn>
            </a:cxnLst>
            <a:rect l="0" t="0" r="r" b="b"/>
            <a:pathLst>
              <a:path w="70" h="96">
                <a:moveTo>
                  <a:pt x="0" y="0"/>
                </a:moveTo>
                <a:lnTo>
                  <a:pt x="19" y="19"/>
                </a:lnTo>
                <a:lnTo>
                  <a:pt x="32" y="43"/>
                </a:lnTo>
                <a:lnTo>
                  <a:pt x="70" y="96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Freeform 128"/>
          <p:cNvSpPr>
            <a:spLocks/>
          </p:cNvSpPr>
          <p:nvPr/>
        </p:nvSpPr>
        <p:spPr bwMode="auto">
          <a:xfrm>
            <a:off x="3125499" y="4607297"/>
            <a:ext cx="111125" cy="2079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63"/>
              </a:cxn>
              <a:cxn ang="0">
                <a:pos x="70" y="131"/>
              </a:cxn>
            </a:cxnLst>
            <a:rect l="0" t="0" r="r" b="b"/>
            <a:pathLst>
              <a:path w="70" h="131">
                <a:moveTo>
                  <a:pt x="0" y="0"/>
                </a:moveTo>
                <a:lnTo>
                  <a:pt x="32" y="63"/>
                </a:lnTo>
                <a:lnTo>
                  <a:pt x="70" y="131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129"/>
          <p:cNvSpPr>
            <a:spLocks/>
          </p:cNvSpPr>
          <p:nvPr/>
        </p:nvSpPr>
        <p:spPr bwMode="auto">
          <a:xfrm>
            <a:off x="3236624" y="4815260"/>
            <a:ext cx="112713" cy="260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38"/>
              </a:cxn>
              <a:cxn ang="0">
                <a:pos x="39" y="77"/>
              </a:cxn>
              <a:cxn ang="0">
                <a:pos x="71" y="164"/>
              </a:cxn>
            </a:cxnLst>
            <a:rect l="0" t="0" r="r" b="b"/>
            <a:pathLst>
              <a:path w="71" h="164">
                <a:moveTo>
                  <a:pt x="0" y="0"/>
                </a:moveTo>
                <a:lnTo>
                  <a:pt x="20" y="38"/>
                </a:lnTo>
                <a:lnTo>
                  <a:pt x="39" y="77"/>
                </a:lnTo>
                <a:lnTo>
                  <a:pt x="71" y="164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130"/>
          <p:cNvSpPr>
            <a:spLocks/>
          </p:cNvSpPr>
          <p:nvPr/>
        </p:nvSpPr>
        <p:spPr bwMode="auto">
          <a:xfrm>
            <a:off x="3349336" y="5075610"/>
            <a:ext cx="101600" cy="274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87"/>
              </a:cxn>
              <a:cxn ang="0">
                <a:pos x="64" y="173"/>
              </a:cxn>
            </a:cxnLst>
            <a:rect l="0" t="0" r="r" b="b"/>
            <a:pathLst>
              <a:path w="64" h="173">
                <a:moveTo>
                  <a:pt x="0" y="0"/>
                </a:moveTo>
                <a:lnTo>
                  <a:pt x="32" y="87"/>
                </a:lnTo>
                <a:lnTo>
                  <a:pt x="64" y="173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Freeform 131"/>
          <p:cNvSpPr>
            <a:spLocks/>
          </p:cNvSpPr>
          <p:nvPr/>
        </p:nvSpPr>
        <p:spPr bwMode="auto">
          <a:xfrm>
            <a:off x="3450936" y="5350247"/>
            <a:ext cx="111125" cy="260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" y="87"/>
              </a:cxn>
              <a:cxn ang="0">
                <a:pos x="51" y="126"/>
              </a:cxn>
              <a:cxn ang="0">
                <a:pos x="70" y="164"/>
              </a:cxn>
            </a:cxnLst>
            <a:rect l="0" t="0" r="r" b="b"/>
            <a:pathLst>
              <a:path w="70" h="164">
                <a:moveTo>
                  <a:pt x="0" y="0"/>
                </a:moveTo>
                <a:lnTo>
                  <a:pt x="31" y="87"/>
                </a:lnTo>
                <a:lnTo>
                  <a:pt x="51" y="126"/>
                </a:lnTo>
                <a:lnTo>
                  <a:pt x="70" y="164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Freeform 132"/>
          <p:cNvSpPr>
            <a:spLocks/>
          </p:cNvSpPr>
          <p:nvPr/>
        </p:nvSpPr>
        <p:spPr bwMode="auto">
          <a:xfrm>
            <a:off x="3562061" y="5610597"/>
            <a:ext cx="111125" cy="2079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73"/>
              </a:cxn>
              <a:cxn ang="0">
                <a:pos x="51" y="107"/>
              </a:cxn>
              <a:cxn ang="0">
                <a:pos x="70" y="131"/>
              </a:cxn>
            </a:cxnLst>
            <a:rect l="0" t="0" r="r" b="b"/>
            <a:pathLst>
              <a:path w="70" h="131">
                <a:moveTo>
                  <a:pt x="0" y="0"/>
                </a:moveTo>
                <a:lnTo>
                  <a:pt x="32" y="73"/>
                </a:lnTo>
                <a:lnTo>
                  <a:pt x="51" y="107"/>
                </a:lnTo>
                <a:lnTo>
                  <a:pt x="70" y="131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Freeform 133"/>
          <p:cNvSpPr>
            <a:spLocks/>
          </p:cNvSpPr>
          <p:nvPr/>
        </p:nvSpPr>
        <p:spPr bwMode="auto">
          <a:xfrm>
            <a:off x="3673186" y="5818560"/>
            <a:ext cx="111125" cy="84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19"/>
              </a:cxn>
              <a:cxn ang="0">
                <a:pos x="32" y="38"/>
              </a:cxn>
              <a:cxn ang="0">
                <a:pos x="51" y="48"/>
              </a:cxn>
              <a:cxn ang="0">
                <a:pos x="70" y="53"/>
              </a:cxn>
            </a:cxnLst>
            <a:rect l="0" t="0" r="r" b="b"/>
            <a:pathLst>
              <a:path w="70" h="53">
                <a:moveTo>
                  <a:pt x="0" y="0"/>
                </a:moveTo>
                <a:lnTo>
                  <a:pt x="19" y="19"/>
                </a:lnTo>
                <a:lnTo>
                  <a:pt x="32" y="38"/>
                </a:lnTo>
                <a:lnTo>
                  <a:pt x="51" y="48"/>
                </a:lnTo>
                <a:lnTo>
                  <a:pt x="70" y="53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Freeform 134"/>
          <p:cNvSpPr>
            <a:spLocks/>
          </p:cNvSpPr>
          <p:nvPr/>
        </p:nvSpPr>
        <p:spPr bwMode="auto">
          <a:xfrm>
            <a:off x="3784311" y="5824910"/>
            <a:ext cx="111125" cy="77787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9" y="44"/>
              </a:cxn>
              <a:cxn ang="0">
                <a:pos x="32" y="34"/>
              </a:cxn>
              <a:cxn ang="0">
                <a:pos x="51" y="20"/>
              </a:cxn>
              <a:cxn ang="0">
                <a:pos x="70" y="0"/>
              </a:cxn>
            </a:cxnLst>
            <a:rect l="0" t="0" r="r" b="b"/>
            <a:pathLst>
              <a:path w="70" h="49">
                <a:moveTo>
                  <a:pt x="0" y="49"/>
                </a:moveTo>
                <a:lnTo>
                  <a:pt x="19" y="44"/>
                </a:lnTo>
                <a:lnTo>
                  <a:pt x="32" y="34"/>
                </a:lnTo>
                <a:lnTo>
                  <a:pt x="51" y="20"/>
                </a:lnTo>
                <a:lnTo>
                  <a:pt x="70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Freeform 135"/>
          <p:cNvSpPr>
            <a:spLocks/>
          </p:cNvSpPr>
          <p:nvPr/>
        </p:nvSpPr>
        <p:spPr bwMode="auto">
          <a:xfrm>
            <a:off x="3895436" y="5626472"/>
            <a:ext cx="112713" cy="198437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20" y="101"/>
              </a:cxn>
              <a:cxn ang="0">
                <a:pos x="32" y="72"/>
              </a:cxn>
              <a:cxn ang="0">
                <a:pos x="51" y="34"/>
              </a:cxn>
              <a:cxn ang="0">
                <a:pos x="71" y="0"/>
              </a:cxn>
            </a:cxnLst>
            <a:rect l="0" t="0" r="r" b="b"/>
            <a:pathLst>
              <a:path w="71" h="125">
                <a:moveTo>
                  <a:pt x="0" y="125"/>
                </a:moveTo>
                <a:lnTo>
                  <a:pt x="20" y="101"/>
                </a:lnTo>
                <a:lnTo>
                  <a:pt x="32" y="72"/>
                </a:lnTo>
                <a:lnTo>
                  <a:pt x="51" y="34"/>
                </a:lnTo>
                <a:lnTo>
                  <a:pt x="71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Freeform 136"/>
          <p:cNvSpPr>
            <a:spLocks/>
          </p:cNvSpPr>
          <p:nvPr/>
        </p:nvSpPr>
        <p:spPr bwMode="auto">
          <a:xfrm>
            <a:off x="4008149" y="5358185"/>
            <a:ext cx="111125" cy="268287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19" y="130"/>
              </a:cxn>
              <a:cxn ang="0">
                <a:pos x="38" y="87"/>
              </a:cxn>
              <a:cxn ang="0">
                <a:pos x="70" y="0"/>
              </a:cxn>
            </a:cxnLst>
            <a:rect l="0" t="0" r="r" b="b"/>
            <a:pathLst>
              <a:path w="70" h="169">
                <a:moveTo>
                  <a:pt x="0" y="169"/>
                </a:moveTo>
                <a:lnTo>
                  <a:pt x="19" y="130"/>
                </a:lnTo>
                <a:lnTo>
                  <a:pt x="38" y="87"/>
                </a:lnTo>
                <a:lnTo>
                  <a:pt x="70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Freeform 137"/>
          <p:cNvSpPr>
            <a:spLocks/>
          </p:cNvSpPr>
          <p:nvPr/>
        </p:nvSpPr>
        <p:spPr bwMode="auto">
          <a:xfrm>
            <a:off x="4119274" y="5083547"/>
            <a:ext cx="101600" cy="274637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32" y="86"/>
              </a:cxn>
              <a:cxn ang="0">
                <a:pos x="64" y="0"/>
              </a:cxn>
            </a:cxnLst>
            <a:rect l="0" t="0" r="r" b="b"/>
            <a:pathLst>
              <a:path w="64" h="173">
                <a:moveTo>
                  <a:pt x="0" y="173"/>
                </a:moveTo>
                <a:lnTo>
                  <a:pt x="32" y="86"/>
                </a:lnTo>
                <a:lnTo>
                  <a:pt x="64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Freeform 138"/>
          <p:cNvSpPr>
            <a:spLocks/>
          </p:cNvSpPr>
          <p:nvPr/>
        </p:nvSpPr>
        <p:spPr bwMode="auto">
          <a:xfrm>
            <a:off x="4220874" y="4823197"/>
            <a:ext cx="111125" cy="260350"/>
          </a:xfrm>
          <a:custGeom>
            <a:avLst/>
            <a:gdLst/>
            <a:ahLst/>
            <a:cxnLst>
              <a:cxn ang="0">
                <a:pos x="0" y="164"/>
              </a:cxn>
              <a:cxn ang="0">
                <a:pos x="32" y="77"/>
              </a:cxn>
              <a:cxn ang="0">
                <a:pos x="51" y="38"/>
              </a:cxn>
              <a:cxn ang="0">
                <a:pos x="70" y="0"/>
              </a:cxn>
            </a:cxnLst>
            <a:rect l="0" t="0" r="r" b="b"/>
            <a:pathLst>
              <a:path w="70" h="164">
                <a:moveTo>
                  <a:pt x="0" y="164"/>
                </a:moveTo>
                <a:lnTo>
                  <a:pt x="32" y="77"/>
                </a:lnTo>
                <a:lnTo>
                  <a:pt x="51" y="38"/>
                </a:lnTo>
                <a:lnTo>
                  <a:pt x="70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Freeform 139"/>
          <p:cNvSpPr>
            <a:spLocks/>
          </p:cNvSpPr>
          <p:nvPr/>
        </p:nvSpPr>
        <p:spPr bwMode="auto">
          <a:xfrm>
            <a:off x="4331999" y="4615235"/>
            <a:ext cx="111125" cy="207962"/>
          </a:xfrm>
          <a:custGeom>
            <a:avLst/>
            <a:gdLst/>
            <a:ahLst/>
            <a:cxnLst>
              <a:cxn ang="0">
                <a:pos x="0" y="131"/>
              </a:cxn>
              <a:cxn ang="0">
                <a:pos x="32" y="63"/>
              </a:cxn>
              <a:cxn ang="0">
                <a:pos x="70" y="0"/>
              </a:cxn>
            </a:cxnLst>
            <a:rect l="0" t="0" r="r" b="b"/>
            <a:pathLst>
              <a:path w="70" h="131">
                <a:moveTo>
                  <a:pt x="0" y="131"/>
                </a:moveTo>
                <a:lnTo>
                  <a:pt x="32" y="63"/>
                </a:lnTo>
                <a:lnTo>
                  <a:pt x="70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Freeform 140"/>
          <p:cNvSpPr>
            <a:spLocks/>
          </p:cNvSpPr>
          <p:nvPr/>
        </p:nvSpPr>
        <p:spPr bwMode="auto">
          <a:xfrm>
            <a:off x="4443124" y="4462835"/>
            <a:ext cx="111125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32" y="43"/>
              </a:cxn>
              <a:cxn ang="0">
                <a:pos x="70" y="0"/>
              </a:cxn>
            </a:cxnLst>
            <a:rect l="0" t="0" r="r" b="b"/>
            <a:pathLst>
              <a:path w="70" h="96">
                <a:moveTo>
                  <a:pt x="0" y="96"/>
                </a:moveTo>
                <a:lnTo>
                  <a:pt x="32" y="43"/>
                </a:lnTo>
                <a:lnTo>
                  <a:pt x="70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Freeform 141"/>
          <p:cNvSpPr>
            <a:spLocks/>
          </p:cNvSpPr>
          <p:nvPr/>
        </p:nvSpPr>
        <p:spPr bwMode="auto">
          <a:xfrm>
            <a:off x="4554249" y="4378697"/>
            <a:ext cx="112713" cy="84137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32" y="19"/>
              </a:cxn>
              <a:cxn ang="0">
                <a:pos x="71" y="0"/>
              </a:cxn>
            </a:cxnLst>
            <a:rect l="0" t="0" r="r" b="b"/>
            <a:pathLst>
              <a:path w="71" h="53">
                <a:moveTo>
                  <a:pt x="0" y="53"/>
                </a:moveTo>
                <a:lnTo>
                  <a:pt x="32" y="19"/>
                </a:lnTo>
                <a:lnTo>
                  <a:pt x="71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Freeform 142"/>
          <p:cNvSpPr>
            <a:spLocks/>
          </p:cNvSpPr>
          <p:nvPr/>
        </p:nvSpPr>
        <p:spPr bwMode="auto">
          <a:xfrm>
            <a:off x="4666961" y="4362822"/>
            <a:ext cx="111125" cy="158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1" y="0"/>
              </a:cxn>
              <a:cxn ang="0">
                <a:pos x="70" y="0"/>
              </a:cxn>
            </a:cxnLst>
            <a:rect l="0" t="0" r="r" b="b"/>
            <a:pathLst>
              <a:path w="70" h="10">
                <a:moveTo>
                  <a:pt x="0" y="10"/>
                </a:moveTo>
                <a:lnTo>
                  <a:pt x="31" y="0"/>
                </a:lnTo>
                <a:lnTo>
                  <a:pt x="70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Freeform 143"/>
          <p:cNvSpPr>
            <a:spLocks/>
          </p:cNvSpPr>
          <p:nvPr/>
        </p:nvSpPr>
        <p:spPr bwMode="auto">
          <a:xfrm>
            <a:off x="4778086" y="4362822"/>
            <a:ext cx="111125" cy="6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15"/>
              </a:cxn>
              <a:cxn ang="0">
                <a:pos x="70" y="39"/>
              </a:cxn>
            </a:cxnLst>
            <a:rect l="0" t="0" r="r" b="b"/>
            <a:pathLst>
              <a:path w="70" h="39">
                <a:moveTo>
                  <a:pt x="0" y="0"/>
                </a:moveTo>
                <a:lnTo>
                  <a:pt x="32" y="15"/>
                </a:lnTo>
                <a:lnTo>
                  <a:pt x="70" y="39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Freeform 144"/>
          <p:cNvSpPr>
            <a:spLocks/>
          </p:cNvSpPr>
          <p:nvPr/>
        </p:nvSpPr>
        <p:spPr bwMode="auto">
          <a:xfrm>
            <a:off x="4889211" y="4424735"/>
            <a:ext cx="111125" cy="13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33"/>
              </a:cxn>
              <a:cxn ang="0">
                <a:pos x="70" y="82"/>
              </a:cxn>
            </a:cxnLst>
            <a:rect l="0" t="0" r="r" b="b"/>
            <a:pathLst>
              <a:path w="70" h="82">
                <a:moveTo>
                  <a:pt x="0" y="0"/>
                </a:moveTo>
                <a:lnTo>
                  <a:pt x="38" y="33"/>
                </a:lnTo>
                <a:lnTo>
                  <a:pt x="70" y="82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Freeform 145"/>
          <p:cNvSpPr>
            <a:spLocks/>
          </p:cNvSpPr>
          <p:nvPr/>
        </p:nvSpPr>
        <p:spPr bwMode="auto">
          <a:xfrm>
            <a:off x="5000336" y="4554910"/>
            <a:ext cx="101600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58"/>
              </a:cxn>
              <a:cxn ang="0">
                <a:pos x="64" y="120"/>
              </a:cxn>
            </a:cxnLst>
            <a:rect l="0" t="0" r="r" b="b"/>
            <a:pathLst>
              <a:path w="64" h="120">
                <a:moveTo>
                  <a:pt x="0" y="0"/>
                </a:moveTo>
                <a:lnTo>
                  <a:pt x="32" y="58"/>
                </a:lnTo>
                <a:lnTo>
                  <a:pt x="64" y="12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Freeform 146"/>
          <p:cNvSpPr>
            <a:spLocks/>
          </p:cNvSpPr>
          <p:nvPr/>
        </p:nvSpPr>
        <p:spPr bwMode="auto">
          <a:xfrm>
            <a:off x="5101936" y="4745410"/>
            <a:ext cx="111125" cy="238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73"/>
              </a:cxn>
              <a:cxn ang="0">
                <a:pos x="70" y="150"/>
              </a:cxn>
            </a:cxnLst>
            <a:rect l="0" t="0" r="r" b="b"/>
            <a:pathLst>
              <a:path w="70" h="150">
                <a:moveTo>
                  <a:pt x="0" y="0"/>
                </a:moveTo>
                <a:lnTo>
                  <a:pt x="32" y="73"/>
                </a:lnTo>
                <a:lnTo>
                  <a:pt x="70" y="15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Freeform 147"/>
          <p:cNvSpPr>
            <a:spLocks/>
          </p:cNvSpPr>
          <p:nvPr/>
        </p:nvSpPr>
        <p:spPr bwMode="auto">
          <a:xfrm>
            <a:off x="5213061" y="4983535"/>
            <a:ext cx="111125" cy="276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87"/>
              </a:cxn>
              <a:cxn ang="0">
                <a:pos x="70" y="174"/>
              </a:cxn>
            </a:cxnLst>
            <a:rect l="0" t="0" r="r" b="b"/>
            <a:pathLst>
              <a:path w="70" h="174">
                <a:moveTo>
                  <a:pt x="0" y="0"/>
                </a:moveTo>
                <a:lnTo>
                  <a:pt x="32" y="87"/>
                </a:lnTo>
                <a:lnTo>
                  <a:pt x="70" y="174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Freeform 148"/>
          <p:cNvSpPr>
            <a:spLocks/>
          </p:cNvSpPr>
          <p:nvPr/>
        </p:nvSpPr>
        <p:spPr bwMode="auto">
          <a:xfrm>
            <a:off x="5324186" y="5259760"/>
            <a:ext cx="112713" cy="274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86"/>
              </a:cxn>
              <a:cxn ang="0">
                <a:pos x="71" y="173"/>
              </a:cxn>
            </a:cxnLst>
            <a:rect l="0" t="0" r="r" b="b"/>
            <a:pathLst>
              <a:path w="71" h="173">
                <a:moveTo>
                  <a:pt x="0" y="0"/>
                </a:moveTo>
                <a:lnTo>
                  <a:pt x="32" y="86"/>
                </a:lnTo>
                <a:lnTo>
                  <a:pt x="71" y="173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Freeform 149"/>
          <p:cNvSpPr>
            <a:spLocks/>
          </p:cNvSpPr>
          <p:nvPr/>
        </p:nvSpPr>
        <p:spPr bwMode="auto">
          <a:xfrm>
            <a:off x="5436899" y="5534397"/>
            <a:ext cx="111125" cy="230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77"/>
              </a:cxn>
              <a:cxn ang="0">
                <a:pos x="51" y="116"/>
              </a:cxn>
              <a:cxn ang="0">
                <a:pos x="70" y="145"/>
              </a:cxn>
            </a:cxnLst>
            <a:rect l="0" t="0" r="r" b="b"/>
            <a:pathLst>
              <a:path w="70" h="145">
                <a:moveTo>
                  <a:pt x="0" y="0"/>
                </a:moveTo>
                <a:lnTo>
                  <a:pt x="32" y="77"/>
                </a:lnTo>
                <a:lnTo>
                  <a:pt x="51" y="116"/>
                </a:lnTo>
                <a:lnTo>
                  <a:pt x="70" y="145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Freeform 150"/>
          <p:cNvSpPr>
            <a:spLocks/>
          </p:cNvSpPr>
          <p:nvPr/>
        </p:nvSpPr>
        <p:spPr bwMode="auto">
          <a:xfrm>
            <a:off x="5548024" y="5764585"/>
            <a:ext cx="111125" cy="13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29"/>
              </a:cxn>
              <a:cxn ang="0">
                <a:pos x="32" y="53"/>
              </a:cxn>
              <a:cxn ang="0">
                <a:pos x="51" y="72"/>
              </a:cxn>
              <a:cxn ang="0">
                <a:pos x="70" y="82"/>
              </a:cxn>
            </a:cxnLst>
            <a:rect l="0" t="0" r="r" b="b"/>
            <a:pathLst>
              <a:path w="70" h="82">
                <a:moveTo>
                  <a:pt x="0" y="0"/>
                </a:moveTo>
                <a:lnTo>
                  <a:pt x="19" y="29"/>
                </a:lnTo>
                <a:lnTo>
                  <a:pt x="32" y="53"/>
                </a:lnTo>
                <a:lnTo>
                  <a:pt x="51" y="72"/>
                </a:lnTo>
                <a:lnTo>
                  <a:pt x="70" y="82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Freeform 151"/>
          <p:cNvSpPr>
            <a:spLocks/>
          </p:cNvSpPr>
          <p:nvPr/>
        </p:nvSpPr>
        <p:spPr bwMode="auto">
          <a:xfrm>
            <a:off x="5659149" y="5864597"/>
            <a:ext cx="111125" cy="3810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19" y="24"/>
              </a:cxn>
              <a:cxn ang="0">
                <a:pos x="38" y="19"/>
              </a:cxn>
              <a:cxn ang="0">
                <a:pos x="51" y="14"/>
              </a:cxn>
              <a:cxn ang="0">
                <a:pos x="70" y="0"/>
              </a:cxn>
            </a:cxnLst>
            <a:rect l="0" t="0" r="r" b="b"/>
            <a:pathLst>
              <a:path w="70" h="24">
                <a:moveTo>
                  <a:pt x="0" y="19"/>
                </a:moveTo>
                <a:lnTo>
                  <a:pt x="19" y="24"/>
                </a:lnTo>
                <a:lnTo>
                  <a:pt x="38" y="19"/>
                </a:lnTo>
                <a:lnTo>
                  <a:pt x="51" y="14"/>
                </a:lnTo>
                <a:lnTo>
                  <a:pt x="70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Freeform 152"/>
          <p:cNvSpPr>
            <a:spLocks/>
          </p:cNvSpPr>
          <p:nvPr/>
        </p:nvSpPr>
        <p:spPr bwMode="auto">
          <a:xfrm>
            <a:off x="5770274" y="5694735"/>
            <a:ext cx="101600" cy="169862"/>
          </a:xfrm>
          <a:custGeom>
            <a:avLst/>
            <a:gdLst/>
            <a:ahLst/>
            <a:cxnLst>
              <a:cxn ang="0">
                <a:pos x="0" y="107"/>
              </a:cxn>
              <a:cxn ang="0">
                <a:pos x="19" y="87"/>
              </a:cxn>
              <a:cxn ang="0">
                <a:pos x="32" y="63"/>
              </a:cxn>
              <a:cxn ang="0">
                <a:pos x="45" y="34"/>
              </a:cxn>
              <a:cxn ang="0">
                <a:pos x="64" y="0"/>
              </a:cxn>
            </a:cxnLst>
            <a:rect l="0" t="0" r="r" b="b"/>
            <a:pathLst>
              <a:path w="64" h="107">
                <a:moveTo>
                  <a:pt x="0" y="107"/>
                </a:moveTo>
                <a:lnTo>
                  <a:pt x="19" y="87"/>
                </a:lnTo>
                <a:lnTo>
                  <a:pt x="32" y="63"/>
                </a:lnTo>
                <a:lnTo>
                  <a:pt x="45" y="34"/>
                </a:lnTo>
                <a:lnTo>
                  <a:pt x="64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Freeform 153"/>
          <p:cNvSpPr>
            <a:spLocks/>
          </p:cNvSpPr>
          <p:nvPr/>
        </p:nvSpPr>
        <p:spPr bwMode="auto">
          <a:xfrm>
            <a:off x="5871874" y="5450260"/>
            <a:ext cx="111125" cy="244475"/>
          </a:xfrm>
          <a:custGeom>
            <a:avLst/>
            <a:gdLst/>
            <a:ahLst/>
            <a:cxnLst>
              <a:cxn ang="0">
                <a:pos x="0" y="154"/>
              </a:cxn>
              <a:cxn ang="0">
                <a:pos x="19" y="121"/>
              </a:cxn>
              <a:cxn ang="0">
                <a:pos x="32" y="82"/>
              </a:cxn>
              <a:cxn ang="0">
                <a:pos x="70" y="0"/>
              </a:cxn>
            </a:cxnLst>
            <a:rect l="0" t="0" r="r" b="b"/>
            <a:pathLst>
              <a:path w="70" h="154">
                <a:moveTo>
                  <a:pt x="0" y="154"/>
                </a:moveTo>
                <a:lnTo>
                  <a:pt x="19" y="121"/>
                </a:lnTo>
                <a:lnTo>
                  <a:pt x="32" y="82"/>
                </a:lnTo>
                <a:lnTo>
                  <a:pt x="70" y="0"/>
                </a:lnTo>
              </a:path>
            </a:pathLst>
          </a:custGeom>
          <a:noFill/>
          <a:ln w="3016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8" name="Object 167"/>
          <p:cNvGraphicFramePr>
            <a:graphicFrameLocks noChangeAspect="1"/>
          </p:cNvGraphicFramePr>
          <p:nvPr/>
        </p:nvGraphicFramePr>
        <p:xfrm>
          <a:off x="6550273" y="4384674"/>
          <a:ext cx="693676" cy="630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4" name="Equation" r:id="rId9" imgW="558720" imgH="507960" progId="Equation.DSMT4">
                  <p:embed/>
                </p:oleObj>
              </mc:Choice>
              <mc:Fallback>
                <p:oleObj name="Equation" r:id="rId9" imgW="558720" imgH="5079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273" y="4384674"/>
                        <a:ext cx="693676" cy="630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DDDDDD">
                                    <a:gamma/>
                                    <a:shade val="76078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Freeform 108"/>
          <p:cNvSpPr/>
          <p:nvPr/>
        </p:nvSpPr>
        <p:spPr>
          <a:xfrm>
            <a:off x="5985163" y="4643253"/>
            <a:ext cx="249382" cy="807522"/>
          </a:xfrm>
          <a:custGeom>
            <a:avLst/>
            <a:gdLst>
              <a:gd name="connsiteX0" fmla="*/ 0 w 249382"/>
              <a:gd name="connsiteY0" fmla="*/ 807522 h 807522"/>
              <a:gd name="connsiteX1" fmla="*/ 106878 w 249382"/>
              <a:gd name="connsiteY1" fmla="*/ 522514 h 807522"/>
              <a:gd name="connsiteX2" fmla="*/ 190005 w 249382"/>
              <a:gd name="connsiteY2" fmla="*/ 237506 h 807522"/>
              <a:gd name="connsiteX3" fmla="*/ 249382 w 249382"/>
              <a:gd name="connsiteY3" fmla="*/ 0 h 80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382" h="807522">
                <a:moveTo>
                  <a:pt x="0" y="807522"/>
                </a:moveTo>
                <a:cubicBezTo>
                  <a:pt x="37605" y="712519"/>
                  <a:pt x="75210" y="617517"/>
                  <a:pt x="106878" y="522514"/>
                </a:cubicBezTo>
                <a:cubicBezTo>
                  <a:pt x="138546" y="427511"/>
                  <a:pt x="166254" y="324592"/>
                  <a:pt x="190005" y="237506"/>
                </a:cubicBezTo>
                <a:cubicBezTo>
                  <a:pt x="213756" y="150420"/>
                  <a:pt x="231569" y="75210"/>
                  <a:pt x="249382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0" name="Object 237"/>
          <p:cNvGraphicFramePr>
            <a:graphicFrameLocks noChangeAspect="1"/>
          </p:cNvGraphicFramePr>
          <p:nvPr/>
        </p:nvGraphicFramePr>
        <p:xfrm>
          <a:off x="7130761" y="6016978"/>
          <a:ext cx="220663" cy="24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5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0761" y="6016978"/>
                        <a:ext cx="220663" cy="243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238"/>
          <p:cNvGraphicFramePr>
            <a:graphicFrameLocks noChangeAspect="1"/>
          </p:cNvGraphicFramePr>
          <p:nvPr/>
        </p:nvGraphicFramePr>
        <p:xfrm>
          <a:off x="4627274" y="4804920"/>
          <a:ext cx="169862" cy="272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6" name="Equation" r:id="rId13" imgW="101520" imgH="164880" progId="Equation.DSMT4">
                  <p:embed/>
                </p:oleObj>
              </mc:Choice>
              <mc:Fallback>
                <p:oleObj name="Equation" r:id="rId13" imgW="101520" imgH="1648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274" y="4804920"/>
                        <a:ext cx="169862" cy="272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3" name="Straight Connector 112"/>
          <p:cNvCxnSpPr/>
          <p:nvPr/>
        </p:nvCxnSpPr>
        <p:spPr>
          <a:xfrm>
            <a:off x="5700156" y="5712031"/>
            <a:ext cx="0" cy="81939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230" name="Object 22"/>
          <p:cNvGraphicFramePr>
            <a:graphicFrameLocks noChangeAspect="1"/>
          </p:cNvGraphicFramePr>
          <p:nvPr/>
        </p:nvGraphicFramePr>
        <p:xfrm>
          <a:off x="5778541" y="6384947"/>
          <a:ext cx="339314" cy="28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7" name="Equation" r:id="rId15" imgW="266400" imgH="228600" progId="Equation.DSMT4">
                  <p:embed/>
                </p:oleObj>
              </mc:Choice>
              <mc:Fallback>
                <p:oleObj name="Equation" r:id="rId15" imgW="26640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41" y="6384947"/>
                        <a:ext cx="339314" cy="288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DDDDDD">
                                    <a:gamma/>
                                    <a:shade val="76078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5" name="Straight Arrow Connector 114"/>
          <p:cNvCxnSpPr/>
          <p:nvPr/>
        </p:nvCxnSpPr>
        <p:spPr>
          <a:xfrm>
            <a:off x="5700156" y="6282047"/>
            <a:ext cx="510639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231" name="Object 23"/>
          <p:cNvGraphicFramePr>
            <a:graphicFrameLocks noChangeAspect="1"/>
          </p:cNvGraphicFramePr>
          <p:nvPr/>
        </p:nvGraphicFramePr>
        <p:xfrm>
          <a:off x="638959" y="3100284"/>
          <a:ext cx="1396506" cy="687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8" name="Equation" r:id="rId17" imgW="952200" imgH="469800" progId="Equation.DSMT4">
                  <p:embed/>
                </p:oleObj>
              </mc:Choice>
              <mc:Fallback>
                <p:oleObj name="Equation" r:id="rId17" imgW="952200" imgH="469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59" y="3100284"/>
                        <a:ext cx="1396506" cy="68794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2623291" y="1788923"/>
            <a:ext cx="4279961" cy="1073151"/>
            <a:chOff x="2635168" y="4852757"/>
            <a:chExt cx="4279961" cy="1073151"/>
          </a:xfrm>
        </p:grpSpPr>
        <p:sp>
          <p:nvSpPr>
            <p:cNvPr id="70" name="Line 36"/>
            <p:cNvSpPr>
              <a:spLocks noChangeShapeType="1"/>
            </p:cNvSpPr>
            <p:nvPr/>
          </p:nvSpPr>
          <p:spPr bwMode="auto">
            <a:xfrm>
              <a:off x="2716131" y="4900382"/>
              <a:ext cx="3508375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Oval 37"/>
            <p:cNvSpPr>
              <a:spLocks noChangeArrowheads="1"/>
            </p:cNvSpPr>
            <p:nvPr/>
          </p:nvSpPr>
          <p:spPr bwMode="auto">
            <a:xfrm>
              <a:off x="2638343" y="5840182"/>
              <a:ext cx="63500" cy="8413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val 38"/>
            <p:cNvSpPr>
              <a:spLocks noChangeArrowheads="1"/>
            </p:cNvSpPr>
            <p:nvPr/>
          </p:nvSpPr>
          <p:spPr bwMode="auto">
            <a:xfrm>
              <a:off x="2635168" y="4852757"/>
              <a:ext cx="63500" cy="8413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Line 39"/>
            <p:cNvSpPr>
              <a:spLocks noChangeShapeType="1"/>
            </p:cNvSpPr>
            <p:nvPr/>
          </p:nvSpPr>
          <p:spPr bwMode="auto">
            <a:xfrm>
              <a:off x="2729593" y="5884632"/>
              <a:ext cx="35385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18" name="Object 14"/>
            <p:cNvGraphicFramePr>
              <a:graphicFrameLocks noChangeAspect="1"/>
            </p:cNvGraphicFramePr>
            <p:nvPr/>
          </p:nvGraphicFramePr>
          <p:xfrm>
            <a:off x="6540479" y="5198238"/>
            <a:ext cx="3746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59" name="Equation" r:id="rId19" imgW="203040" imgH="228600" progId="Equation.DSMT4">
                    <p:embed/>
                  </p:oleObj>
                </mc:Choice>
                <mc:Fallback>
                  <p:oleObj name="Equation" r:id="rId19" imgW="20304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0479" y="5198238"/>
                          <a:ext cx="37465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9" name="Straight Connector 118"/>
            <p:cNvCxnSpPr/>
            <p:nvPr/>
          </p:nvCxnSpPr>
          <p:spPr>
            <a:xfrm flipH="1">
              <a:off x="6254668" y="4940134"/>
              <a:ext cx="3628" cy="943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/>
            <p:cNvSpPr/>
            <p:nvPr/>
          </p:nvSpPr>
          <p:spPr>
            <a:xfrm>
              <a:off x="6127667" y="5201392"/>
              <a:ext cx="261257" cy="3443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40"/>
            <p:cNvSpPr>
              <a:spLocks noChangeArrowheads="1"/>
            </p:cNvSpPr>
            <p:nvPr/>
          </p:nvSpPr>
          <p:spPr bwMode="auto">
            <a:xfrm>
              <a:off x="6230918" y="5841770"/>
              <a:ext cx="63500" cy="841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Oval 41"/>
            <p:cNvSpPr>
              <a:spLocks noChangeArrowheads="1"/>
            </p:cNvSpPr>
            <p:nvPr/>
          </p:nvSpPr>
          <p:spPr bwMode="auto">
            <a:xfrm>
              <a:off x="6222918" y="4854345"/>
              <a:ext cx="63500" cy="841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23" name="Object 15"/>
            <p:cNvGraphicFramePr>
              <a:graphicFrameLocks noChangeAspect="1"/>
            </p:cNvGraphicFramePr>
            <p:nvPr/>
          </p:nvGraphicFramePr>
          <p:xfrm>
            <a:off x="3703142" y="5198300"/>
            <a:ext cx="350837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60" name="Equation" r:id="rId21" imgW="190440" imgH="228600" progId="Equation.DSMT4">
                    <p:embed/>
                  </p:oleObj>
                </mc:Choice>
                <mc:Fallback>
                  <p:oleObj name="Equation" r:id="rId21" imgW="190440" imgH="2286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3142" y="5198300"/>
                          <a:ext cx="350837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5250" name="Object 18"/>
          <p:cNvGraphicFramePr>
            <a:graphicFrameLocks noChangeAspect="1"/>
          </p:cNvGraphicFramePr>
          <p:nvPr/>
        </p:nvGraphicFramePr>
        <p:xfrm>
          <a:off x="637042" y="3973945"/>
          <a:ext cx="13954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1" name="Equation" r:id="rId23" imgW="952200" imgH="393480" progId="Equation.DSMT4">
                  <p:embed/>
                </p:oleObj>
              </mc:Choice>
              <mc:Fallback>
                <p:oleObj name="Equation" r:id="rId23" imgW="952200" imgH="3934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42" y="3973945"/>
                        <a:ext cx="1395412" cy="5762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4" name="Straight Connector 113"/>
          <p:cNvCxnSpPr/>
          <p:nvPr/>
        </p:nvCxnSpPr>
        <p:spPr>
          <a:xfrm>
            <a:off x="6222670" y="3051958"/>
            <a:ext cx="0" cy="7125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Using Irises for Matching (cont.)</a:t>
            </a:r>
          </a:p>
        </p:txBody>
      </p:sp>
      <p:sp>
        <p:nvSpPr>
          <p:cNvPr id="68" name="Text Box 33"/>
          <p:cNvSpPr txBox="1">
            <a:spLocks noChangeArrowheads="1"/>
          </p:cNvSpPr>
          <p:nvPr/>
        </p:nvSpPr>
        <p:spPr bwMode="auto">
          <a:xfrm>
            <a:off x="3955134" y="3044886"/>
            <a:ext cx="146867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TEN Model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3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910738" y="986643"/>
            <a:ext cx="7348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Smith chart can be used to find the unknown load impedance.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Using Irises for Matching (cont.)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294631" y="1770949"/>
            <a:ext cx="5786013" cy="4346822"/>
            <a:chOff x="2294631" y="1770949"/>
            <a:chExt cx="5786013" cy="4346822"/>
          </a:xfrm>
        </p:grpSpPr>
        <p:sp>
          <p:nvSpPr>
            <p:cNvPr id="142" name="Line 57"/>
            <p:cNvSpPr>
              <a:spLocks noChangeShapeType="1"/>
            </p:cNvSpPr>
            <p:nvPr/>
          </p:nvSpPr>
          <p:spPr bwMode="auto">
            <a:xfrm>
              <a:off x="3240719" y="1770949"/>
              <a:ext cx="477043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3" name="Picture 59" descr="chart_s6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0407" y="2056699"/>
              <a:ext cx="3609975" cy="36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" name="Oval 60"/>
            <p:cNvSpPr>
              <a:spLocks noChangeArrowheads="1"/>
            </p:cNvSpPr>
            <p:nvPr/>
          </p:nvSpPr>
          <p:spPr bwMode="auto">
            <a:xfrm>
              <a:off x="3855082" y="2632962"/>
              <a:ext cx="2573338" cy="249555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Line 61"/>
            <p:cNvSpPr>
              <a:spLocks noChangeShapeType="1"/>
            </p:cNvSpPr>
            <p:nvPr/>
          </p:nvSpPr>
          <p:spPr bwMode="auto">
            <a:xfrm>
              <a:off x="3158836" y="2838203"/>
              <a:ext cx="617517" cy="8668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Line 62"/>
            <p:cNvSpPr>
              <a:spLocks noChangeShapeType="1"/>
            </p:cNvSpPr>
            <p:nvPr/>
          </p:nvSpPr>
          <p:spPr bwMode="auto">
            <a:xfrm flipV="1">
              <a:off x="5085394" y="2766951"/>
              <a:ext cx="591011" cy="11328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47" name="Object 63"/>
            <p:cNvGraphicFramePr>
              <a:graphicFrameLocks noChangeAspect="1"/>
            </p:cNvGraphicFramePr>
            <p:nvPr/>
          </p:nvGraphicFramePr>
          <p:xfrm>
            <a:off x="7118350" y="4538972"/>
            <a:ext cx="461963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4" name="Equation" r:id="rId4" imgW="228600" imgH="177480" progId="Equation.DSMT4">
                    <p:embed/>
                  </p:oleObj>
                </mc:Choice>
                <mc:Fallback>
                  <p:oleObj name="Equation" r:id="rId4" imgW="228600" imgH="177480" progId="Equation.DSMT4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8350" y="4538972"/>
                          <a:ext cx="461963" cy="3587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" name="Object 64"/>
            <p:cNvGraphicFramePr>
              <a:graphicFrameLocks noChangeAspect="1"/>
            </p:cNvGraphicFramePr>
            <p:nvPr/>
          </p:nvGraphicFramePr>
          <p:xfrm>
            <a:off x="2719141" y="2353912"/>
            <a:ext cx="42545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5" name="Equation" r:id="rId6" imgW="215640" imgH="177480" progId="Equation.DSMT4">
                    <p:embed/>
                  </p:oleObj>
                </mc:Choice>
                <mc:Fallback>
                  <p:oleObj name="Equation" r:id="rId6" imgW="215640" imgH="177480" progId="Equation.DSMT4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9141" y="2353912"/>
                          <a:ext cx="425450" cy="3524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9" name="Object 65"/>
            <p:cNvGraphicFramePr>
              <a:graphicFrameLocks noChangeAspect="1"/>
            </p:cNvGraphicFramePr>
            <p:nvPr/>
          </p:nvGraphicFramePr>
          <p:xfrm>
            <a:off x="5593621" y="3208194"/>
            <a:ext cx="4222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6" name="Equation" r:id="rId8" imgW="215640" imgH="203040" progId="Equation.DSMT4">
                    <p:embed/>
                  </p:oleObj>
                </mc:Choice>
                <mc:Fallback>
                  <p:oleObj name="Equation" r:id="rId8" imgW="215640" imgH="203040" progId="Equation.DSMT4">
                    <p:embed/>
                    <p:pic>
                      <p:nvPicPr>
                        <p:cNvPr id="0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3621" y="3208194"/>
                          <a:ext cx="422275" cy="3968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0" name="Oval 66"/>
            <p:cNvSpPr>
              <a:spLocks noChangeArrowheads="1"/>
            </p:cNvSpPr>
            <p:nvPr/>
          </p:nvSpPr>
          <p:spPr bwMode="auto">
            <a:xfrm>
              <a:off x="3280407" y="2056699"/>
              <a:ext cx="3609975" cy="364807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Line 68"/>
            <p:cNvSpPr>
              <a:spLocks noChangeShapeType="1"/>
            </p:cNvSpPr>
            <p:nvPr/>
          </p:nvSpPr>
          <p:spPr bwMode="auto">
            <a:xfrm flipH="1" flipV="1">
              <a:off x="6499857" y="3918837"/>
              <a:ext cx="582613" cy="557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Line 70"/>
            <p:cNvSpPr>
              <a:spLocks noChangeShapeType="1"/>
            </p:cNvSpPr>
            <p:nvPr/>
          </p:nvSpPr>
          <p:spPr bwMode="auto">
            <a:xfrm>
              <a:off x="6276019" y="3860099"/>
              <a:ext cx="2317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57" name="Object 73"/>
            <p:cNvGraphicFramePr>
              <a:graphicFrameLocks noChangeAspect="1"/>
            </p:cNvGraphicFramePr>
            <p:nvPr/>
          </p:nvGraphicFramePr>
          <p:xfrm>
            <a:off x="5076798" y="5224670"/>
            <a:ext cx="35560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7" name="Equation" r:id="rId10" imgW="190440" imgH="203040" progId="Equation.DSMT4">
                    <p:embed/>
                  </p:oleObj>
                </mc:Choice>
                <mc:Fallback>
                  <p:oleObj name="Equation" r:id="rId10" imgW="190440" imgH="203040" progId="Equation.DSMT4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798" y="5224670"/>
                          <a:ext cx="355600" cy="37465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8" name="Line 74"/>
            <p:cNvSpPr>
              <a:spLocks noChangeShapeType="1"/>
            </p:cNvSpPr>
            <p:nvPr/>
          </p:nvSpPr>
          <p:spPr bwMode="auto">
            <a:xfrm>
              <a:off x="4082713" y="4589628"/>
              <a:ext cx="77788" cy="1158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Line 77"/>
            <p:cNvSpPr>
              <a:spLocks noChangeShapeType="1"/>
            </p:cNvSpPr>
            <p:nvPr/>
          </p:nvSpPr>
          <p:spPr bwMode="auto">
            <a:xfrm>
              <a:off x="2294631" y="3861687"/>
              <a:ext cx="806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Line 78"/>
            <p:cNvSpPr>
              <a:spLocks noChangeShapeType="1"/>
            </p:cNvSpPr>
            <p:nvPr/>
          </p:nvSpPr>
          <p:spPr bwMode="auto">
            <a:xfrm flipH="1">
              <a:off x="4778829" y="3883850"/>
              <a:ext cx="306565" cy="223392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Oval 81"/>
            <p:cNvSpPr>
              <a:spLocks noChangeArrowheads="1"/>
            </p:cNvSpPr>
            <p:nvPr/>
          </p:nvSpPr>
          <p:spPr bwMode="auto">
            <a:xfrm>
              <a:off x="4830239" y="5022932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26" name="Object 14"/>
            <p:cNvGraphicFramePr>
              <a:graphicFrameLocks noChangeAspect="1"/>
            </p:cNvGraphicFramePr>
            <p:nvPr/>
          </p:nvGraphicFramePr>
          <p:xfrm>
            <a:off x="2756065" y="5157683"/>
            <a:ext cx="530947" cy="40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8" name="Equation" r:id="rId12" imgW="266400" imgH="228600" progId="Equation.DSMT4">
                    <p:embed/>
                  </p:oleObj>
                </mc:Choice>
                <mc:Fallback>
                  <p:oleObj name="Equation" r:id="rId12" imgW="266400" imgH="22860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6065" y="5157683"/>
                          <a:ext cx="530947" cy="400875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Oval 26"/>
            <p:cNvSpPr/>
            <p:nvPr/>
          </p:nvSpPr>
          <p:spPr>
            <a:xfrm>
              <a:off x="6353298" y="3776353"/>
              <a:ext cx="142504" cy="142504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6281" name="Object 25"/>
            <p:cNvGraphicFramePr>
              <a:graphicFrameLocks noChangeAspect="1"/>
            </p:cNvGraphicFramePr>
            <p:nvPr/>
          </p:nvGraphicFramePr>
          <p:xfrm>
            <a:off x="6785799" y="4997130"/>
            <a:ext cx="1289421" cy="3736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9" name="Equation" r:id="rId14" imgW="850680" imgH="279360" progId="Equation.DSMT4">
                    <p:embed/>
                  </p:oleObj>
                </mc:Choice>
                <mc:Fallback>
                  <p:oleObj name="Equation" r:id="rId14" imgW="850680" imgH="27936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5799" y="4997130"/>
                          <a:ext cx="1289421" cy="3736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Oval 28"/>
            <p:cNvSpPr/>
            <p:nvPr/>
          </p:nvSpPr>
          <p:spPr>
            <a:xfrm>
              <a:off x="3786249" y="3786249"/>
              <a:ext cx="142504" cy="142504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ine 74"/>
            <p:cNvSpPr>
              <a:spLocks noChangeShapeType="1"/>
            </p:cNvSpPr>
            <p:nvPr/>
          </p:nvSpPr>
          <p:spPr bwMode="auto">
            <a:xfrm>
              <a:off x="3938229" y="4350142"/>
              <a:ext cx="77788" cy="1158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74"/>
            <p:cNvSpPr>
              <a:spLocks noChangeShapeType="1"/>
            </p:cNvSpPr>
            <p:nvPr/>
          </p:nvSpPr>
          <p:spPr bwMode="auto">
            <a:xfrm>
              <a:off x="3883230" y="4037611"/>
              <a:ext cx="14033" cy="1434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96283" name="Object 50"/>
            <p:cNvGraphicFramePr>
              <a:graphicFrameLocks noChangeAspect="1"/>
            </p:cNvGraphicFramePr>
            <p:nvPr/>
          </p:nvGraphicFramePr>
          <p:xfrm>
            <a:off x="6843981" y="1814946"/>
            <a:ext cx="1236663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90" name="Equation" r:id="rId16" imgW="533160" imgH="203040" progId="Equation.DSMT4">
                    <p:embed/>
                  </p:oleObj>
                </mc:Choice>
                <mc:Fallback>
                  <p:oleObj name="Equation" r:id="rId16" imgW="533160" imgH="203040" progId="Equation.DSMT4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3981" y="1814946"/>
                          <a:ext cx="1236663" cy="47466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Line 74"/>
            <p:cNvSpPr>
              <a:spLocks noChangeShapeType="1"/>
            </p:cNvSpPr>
            <p:nvPr/>
          </p:nvSpPr>
          <p:spPr bwMode="auto">
            <a:xfrm>
              <a:off x="4294487" y="4801405"/>
              <a:ext cx="99381" cy="1031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Line 74"/>
            <p:cNvSpPr>
              <a:spLocks noChangeShapeType="1"/>
            </p:cNvSpPr>
            <p:nvPr/>
          </p:nvSpPr>
          <p:spPr bwMode="auto">
            <a:xfrm>
              <a:off x="4536374" y="4987635"/>
              <a:ext cx="204028" cy="840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026228" y="3897085"/>
              <a:ext cx="1774371" cy="1937658"/>
            </a:xfrm>
            <a:custGeom>
              <a:avLst/>
              <a:gdLst>
                <a:gd name="connsiteX0" fmla="*/ 0 w 1774371"/>
                <a:gd name="connsiteY0" fmla="*/ 0 h 1937658"/>
                <a:gd name="connsiteX1" fmla="*/ 76200 w 1774371"/>
                <a:gd name="connsiteY1" fmla="*/ 478972 h 1937658"/>
                <a:gd name="connsiteX2" fmla="*/ 348343 w 1774371"/>
                <a:gd name="connsiteY2" fmla="*/ 1099458 h 1937658"/>
                <a:gd name="connsiteX3" fmla="*/ 772885 w 1774371"/>
                <a:gd name="connsiteY3" fmla="*/ 1556658 h 1937658"/>
                <a:gd name="connsiteX4" fmla="*/ 1284514 w 1774371"/>
                <a:gd name="connsiteY4" fmla="*/ 1807029 h 1937658"/>
                <a:gd name="connsiteX5" fmla="*/ 1774371 w 1774371"/>
                <a:gd name="connsiteY5" fmla="*/ 1937658 h 193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4371" h="1937658">
                  <a:moveTo>
                    <a:pt x="0" y="0"/>
                  </a:moveTo>
                  <a:cubicBezTo>
                    <a:pt x="9071" y="147864"/>
                    <a:pt x="18143" y="295729"/>
                    <a:pt x="76200" y="478972"/>
                  </a:cubicBezTo>
                  <a:cubicBezTo>
                    <a:pt x="134257" y="662215"/>
                    <a:pt x="232229" y="919844"/>
                    <a:pt x="348343" y="1099458"/>
                  </a:cubicBezTo>
                  <a:cubicBezTo>
                    <a:pt x="464457" y="1279072"/>
                    <a:pt x="616857" y="1438730"/>
                    <a:pt x="772885" y="1556658"/>
                  </a:cubicBezTo>
                  <a:cubicBezTo>
                    <a:pt x="928914" y="1674587"/>
                    <a:pt x="1117600" y="1743529"/>
                    <a:pt x="1284514" y="1807029"/>
                  </a:cubicBezTo>
                  <a:cubicBezTo>
                    <a:pt x="1451428" y="1870529"/>
                    <a:pt x="1612899" y="1904093"/>
                    <a:pt x="1774371" y="1937658"/>
                  </a:cubicBez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81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300865" y="1152897"/>
            <a:ext cx="5966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Smith chart can also be used to find the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location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of the shunt susceptance and its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value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290781" y="2231293"/>
            <a:ext cx="4279961" cy="1616434"/>
            <a:chOff x="2183903" y="2409422"/>
            <a:chExt cx="4279961" cy="1616434"/>
          </a:xfrm>
        </p:grpSpPr>
        <p:grpSp>
          <p:nvGrpSpPr>
            <p:cNvPr id="33" name="Group 32"/>
            <p:cNvGrpSpPr/>
            <p:nvPr/>
          </p:nvGrpSpPr>
          <p:grpSpPr>
            <a:xfrm>
              <a:off x="2183903" y="2952705"/>
              <a:ext cx="4279961" cy="1073151"/>
              <a:chOff x="2635168" y="4852757"/>
              <a:chExt cx="4279961" cy="1073151"/>
            </a:xfrm>
          </p:grpSpPr>
          <p:sp>
            <p:nvSpPr>
              <p:cNvPr id="34" name="Line 36"/>
              <p:cNvSpPr>
                <a:spLocks noChangeShapeType="1"/>
              </p:cNvSpPr>
              <p:nvPr/>
            </p:nvSpPr>
            <p:spPr bwMode="auto">
              <a:xfrm>
                <a:off x="2716131" y="4900382"/>
                <a:ext cx="3508375" cy="15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Oval 37"/>
              <p:cNvSpPr>
                <a:spLocks noChangeArrowheads="1"/>
              </p:cNvSpPr>
              <p:nvPr/>
            </p:nvSpPr>
            <p:spPr bwMode="auto">
              <a:xfrm>
                <a:off x="2638343" y="5840182"/>
                <a:ext cx="63500" cy="8413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Oval 38"/>
              <p:cNvSpPr>
                <a:spLocks noChangeArrowheads="1"/>
              </p:cNvSpPr>
              <p:nvPr/>
            </p:nvSpPr>
            <p:spPr bwMode="auto">
              <a:xfrm>
                <a:off x="2635168" y="4852757"/>
                <a:ext cx="63500" cy="8413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Line 39"/>
              <p:cNvSpPr>
                <a:spLocks noChangeShapeType="1"/>
              </p:cNvSpPr>
              <p:nvPr/>
            </p:nvSpPr>
            <p:spPr bwMode="auto">
              <a:xfrm>
                <a:off x="2729593" y="5884632"/>
                <a:ext cx="353853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49"/>
              <p:cNvSpPr>
                <a:spLocks/>
              </p:cNvSpPr>
              <p:nvPr/>
            </p:nvSpPr>
            <p:spPr bwMode="auto">
              <a:xfrm>
                <a:off x="4317918" y="4890857"/>
                <a:ext cx="280988" cy="993775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89" y="118"/>
                  </a:cxn>
                  <a:cxn ang="0">
                    <a:pos x="7" y="140"/>
                  </a:cxn>
                  <a:cxn ang="0">
                    <a:pos x="129" y="200"/>
                  </a:cxn>
                  <a:cxn ang="0">
                    <a:pos x="177" y="196"/>
                  </a:cxn>
                  <a:cxn ang="0">
                    <a:pos x="129" y="172"/>
                  </a:cxn>
                  <a:cxn ang="0">
                    <a:pos x="17" y="240"/>
                  </a:cxn>
                  <a:cxn ang="0">
                    <a:pos x="127" y="274"/>
                  </a:cxn>
                  <a:cxn ang="0">
                    <a:pos x="173" y="262"/>
                  </a:cxn>
                  <a:cxn ang="0">
                    <a:pos x="129" y="250"/>
                  </a:cxn>
                  <a:cxn ang="0">
                    <a:pos x="11" y="306"/>
                  </a:cxn>
                  <a:cxn ang="0">
                    <a:pos x="129" y="344"/>
                  </a:cxn>
                  <a:cxn ang="0">
                    <a:pos x="173" y="336"/>
                  </a:cxn>
                  <a:cxn ang="0">
                    <a:pos x="131" y="320"/>
                  </a:cxn>
                  <a:cxn ang="0">
                    <a:pos x="9" y="372"/>
                  </a:cxn>
                  <a:cxn ang="0">
                    <a:pos x="133" y="424"/>
                  </a:cxn>
                  <a:cxn ang="0">
                    <a:pos x="175" y="412"/>
                  </a:cxn>
                  <a:cxn ang="0">
                    <a:pos x="133" y="400"/>
                  </a:cxn>
                  <a:cxn ang="0">
                    <a:pos x="7" y="436"/>
                  </a:cxn>
                  <a:cxn ang="0">
                    <a:pos x="93" y="472"/>
                  </a:cxn>
                  <a:cxn ang="0">
                    <a:pos x="101" y="626"/>
                  </a:cxn>
                </a:cxnLst>
                <a:rect l="0" t="0" r="r" b="b"/>
                <a:pathLst>
                  <a:path w="177" h="626">
                    <a:moveTo>
                      <a:pt x="97" y="0"/>
                    </a:moveTo>
                    <a:cubicBezTo>
                      <a:pt x="96" y="19"/>
                      <a:pt x="104" y="95"/>
                      <a:pt x="89" y="118"/>
                    </a:cubicBezTo>
                    <a:cubicBezTo>
                      <a:pt x="74" y="141"/>
                      <a:pt x="0" y="126"/>
                      <a:pt x="7" y="140"/>
                    </a:cubicBezTo>
                    <a:cubicBezTo>
                      <a:pt x="14" y="154"/>
                      <a:pt x="101" y="191"/>
                      <a:pt x="129" y="200"/>
                    </a:cubicBezTo>
                    <a:cubicBezTo>
                      <a:pt x="157" y="209"/>
                      <a:pt x="177" y="201"/>
                      <a:pt x="177" y="196"/>
                    </a:cubicBezTo>
                    <a:cubicBezTo>
                      <a:pt x="177" y="191"/>
                      <a:pt x="156" y="165"/>
                      <a:pt x="129" y="172"/>
                    </a:cubicBezTo>
                    <a:cubicBezTo>
                      <a:pt x="102" y="179"/>
                      <a:pt x="17" y="223"/>
                      <a:pt x="17" y="240"/>
                    </a:cubicBezTo>
                    <a:cubicBezTo>
                      <a:pt x="17" y="257"/>
                      <a:pt x="101" y="270"/>
                      <a:pt x="127" y="274"/>
                    </a:cubicBezTo>
                    <a:cubicBezTo>
                      <a:pt x="153" y="278"/>
                      <a:pt x="173" y="266"/>
                      <a:pt x="173" y="262"/>
                    </a:cubicBezTo>
                    <a:cubicBezTo>
                      <a:pt x="173" y="258"/>
                      <a:pt x="156" y="243"/>
                      <a:pt x="129" y="250"/>
                    </a:cubicBezTo>
                    <a:cubicBezTo>
                      <a:pt x="102" y="257"/>
                      <a:pt x="11" y="290"/>
                      <a:pt x="11" y="306"/>
                    </a:cubicBezTo>
                    <a:cubicBezTo>
                      <a:pt x="11" y="322"/>
                      <a:pt x="102" y="339"/>
                      <a:pt x="129" y="344"/>
                    </a:cubicBezTo>
                    <a:cubicBezTo>
                      <a:pt x="156" y="349"/>
                      <a:pt x="173" y="340"/>
                      <a:pt x="173" y="336"/>
                    </a:cubicBezTo>
                    <a:cubicBezTo>
                      <a:pt x="173" y="332"/>
                      <a:pt x="158" y="314"/>
                      <a:pt x="131" y="320"/>
                    </a:cubicBezTo>
                    <a:cubicBezTo>
                      <a:pt x="104" y="326"/>
                      <a:pt x="9" y="355"/>
                      <a:pt x="9" y="372"/>
                    </a:cubicBezTo>
                    <a:cubicBezTo>
                      <a:pt x="9" y="389"/>
                      <a:pt x="105" y="417"/>
                      <a:pt x="133" y="424"/>
                    </a:cubicBezTo>
                    <a:cubicBezTo>
                      <a:pt x="161" y="431"/>
                      <a:pt x="175" y="416"/>
                      <a:pt x="175" y="412"/>
                    </a:cubicBezTo>
                    <a:cubicBezTo>
                      <a:pt x="175" y="408"/>
                      <a:pt x="161" y="396"/>
                      <a:pt x="133" y="400"/>
                    </a:cubicBezTo>
                    <a:cubicBezTo>
                      <a:pt x="105" y="404"/>
                      <a:pt x="14" y="424"/>
                      <a:pt x="7" y="436"/>
                    </a:cubicBezTo>
                    <a:cubicBezTo>
                      <a:pt x="0" y="448"/>
                      <a:pt x="77" y="441"/>
                      <a:pt x="93" y="472"/>
                    </a:cubicBezTo>
                    <a:cubicBezTo>
                      <a:pt x="109" y="503"/>
                      <a:pt x="99" y="594"/>
                      <a:pt x="101" y="626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aphicFrame>
            <p:nvGraphicFramePr>
              <p:cNvPr id="39" name="Object 13"/>
              <p:cNvGraphicFramePr>
                <a:graphicFrameLocks noChangeAspect="1"/>
              </p:cNvGraphicFramePr>
              <p:nvPr/>
            </p:nvGraphicFramePr>
            <p:xfrm>
              <a:off x="2793900" y="5200794"/>
              <a:ext cx="1128712" cy="371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9345" name="Equation" r:id="rId3" imgW="609480" imgH="228600" progId="Equation.DSMT4">
                      <p:embed/>
                    </p:oleObj>
                  </mc:Choice>
                  <mc:Fallback>
                    <p:oleObj name="Equation" r:id="rId3" imgW="609480" imgH="228600" progId="Equation.DSMT4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93900" y="5200794"/>
                            <a:ext cx="1128712" cy="3714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Object 14"/>
              <p:cNvGraphicFramePr>
                <a:graphicFrameLocks noChangeAspect="1"/>
              </p:cNvGraphicFramePr>
              <p:nvPr/>
            </p:nvGraphicFramePr>
            <p:xfrm>
              <a:off x="4625975" y="5189538"/>
              <a:ext cx="492125" cy="371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9346" name="Equation" r:id="rId5" imgW="266400" imgH="228600" progId="Equation.DSMT4">
                      <p:embed/>
                    </p:oleObj>
                  </mc:Choice>
                  <mc:Fallback>
                    <p:oleObj name="Equation" r:id="rId5" imgW="266400" imgH="228600" progId="Equation.DSMT4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25975" y="5189538"/>
                            <a:ext cx="492125" cy="3714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14"/>
              <p:cNvGraphicFramePr>
                <a:graphicFrameLocks noChangeAspect="1"/>
              </p:cNvGraphicFramePr>
              <p:nvPr/>
            </p:nvGraphicFramePr>
            <p:xfrm>
              <a:off x="6540479" y="5198238"/>
              <a:ext cx="374650" cy="371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9347" name="Equation" r:id="rId7" imgW="203040" imgH="228600" progId="Equation.DSMT4">
                      <p:embed/>
                    </p:oleObj>
                  </mc:Choice>
                  <mc:Fallback>
                    <p:oleObj name="Equation" r:id="rId7" imgW="203040" imgH="228600" progId="Equation.DSMT4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40479" y="5198238"/>
                            <a:ext cx="374650" cy="3714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2" name="Straight Connector 41"/>
              <p:cNvCxnSpPr/>
              <p:nvPr/>
            </p:nvCxnSpPr>
            <p:spPr>
              <a:xfrm flipH="1">
                <a:off x="6254668" y="4940134"/>
                <a:ext cx="3628" cy="9437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6127667" y="5201392"/>
                <a:ext cx="261257" cy="34438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0"/>
              <p:cNvSpPr>
                <a:spLocks noChangeArrowheads="1"/>
              </p:cNvSpPr>
              <p:nvPr/>
            </p:nvSpPr>
            <p:spPr bwMode="auto">
              <a:xfrm>
                <a:off x="6230918" y="5841770"/>
                <a:ext cx="63500" cy="841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Oval 41"/>
              <p:cNvSpPr>
                <a:spLocks noChangeArrowheads="1"/>
              </p:cNvSpPr>
              <p:nvPr/>
            </p:nvSpPr>
            <p:spPr bwMode="auto">
              <a:xfrm>
                <a:off x="6222918" y="4854345"/>
                <a:ext cx="63500" cy="841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aphicFrame>
            <p:nvGraphicFramePr>
              <p:cNvPr id="46" name="Object 15"/>
              <p:cNvGraphicFramePr>
                <a:graphicFrameLocks noChangeAspect="1"/>
              </p:cNvGraphicFramePr>
              <p:nvPr/>
            </p:nvGraphicFramePr>
            <p:xfrm>
              <a:off x="5341938" y="5210175"/>
              <a:ext cx="350837" cy="371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9348" name="Equation" r:id="rId9" imgW="190440" imgH="228600" progId="Equation.DSMT4">
                      <p:embed/>
                    </p:oleObj>
                  </mc:Choice>
                  <mc:Fallback>
                    <p:oleObj name="Equation" r:id="rId9" imgW="190440" imgH="228600" progId="Equation.DSMT4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41938" y="5210175"/>
                            <a:ext cx="350837" cy="3714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7" name="Object 20"/>
            <p:cNvGraphicFramePr>
              <a:graphicFrameLocks noChangeAspect="1"/>
            </p:cNvGraphicFramePr>
            <p:nvPr/>
          </p:nvGraphicFramePr>
          <p:xfrm>
            <a:off x="4776789" y="2409422"/>
            <a:ext cx="2571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49" name="Equation" r:id="rId11" imgW="139680" imgH="177480" progId="Equation.DSMT4">
                    <p:embed/>
                  </p:oleObj>
                </mc:Choice>
                <mc:Fallback>
                  <p:oleObj name="Equation" r:id="rId11" imgW="139680" imgH="17748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6789" y="2409422"/>
                          <a:ext cx="257175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9" name="Straight Arrow Connector 48"/>
            <p:cNvCxnSpPr/>
            <p:nvPr/>
          </p:nvCxnSpPr>
          <p:spPr>
            <a:xfrm>
              <a:off x="4037609" y="2778826"/>
              <a:ext cx="175754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1" name="Object 14"/>
          <p:cNvGraphicFramePr>
            <a:graphicFrameLocks noChangeAspect="1"/>
          </p:cNvGraphicFramePr>
          <p:nvPr/>
        </p:nvGraphicFramePr>
        <p:xfrm>
          <a:off x="3085008" y="5253036"/>
          <a:ext cx="189071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0" name="Equation" r:id="rId13" imgW="1104840" imgH="431640" progId="Equation.DSMT4">
                  <p:embed/>
                </p:oleObj>
              </mc:Choice>
              <mc:Fallback>
                <p:oleObj name="Equation" r:id="rId13" imgW="1104840" imgH="4316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008" y="5253036"/>
                        <a:ext cx="1890712" cy="650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2" name="Object 14"/>
          <p:cNvGraphicFramePr>
            <a:graphicFrameLocks noChangeAspect="1"/>
          </p:cNvGraphicFramePr>
          <p:nvPr/>
        </p:nvGraphicFramePr>
        <p:xfrm>
          <a:off x="3658301" y="4227945"/>
          <a:ext cx="9779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1" name="Equation" r:id="rId15" imgW="571320" imgH="228600" progId="Equation.DSMT4">
                  <p:embed/>
                </p:oleObj>
              </mc:Choice>
              <mc:Fallback>
                <p:oleObj name="Equation" r:id="rId15" imgW="57132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8301" y="4227945"/>
                        <a:ext cx="977900" cy="344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3" name="Object 15"/>
          <p:cNvGraphicFramePr>
            <a:graphicFrameLocks noChangeAspect="1"/>
          </p:cNvGraphicFramePr>
          <p:nvPr/>
        </p:nvGraphicFramePr>
        <p:xfrm>
          <a:off x="3686299" y="4688650"/>
          <a:ext cx="8921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2" name="Equation" r:id="rId17" imgW="520560" imgH="228600" progId="Equation.DSMT4">
                  <p:embed/>
                </p:oleObj>
              </mc:Choice>
              <mc:Fallback>
                <p:oleObj name="Equation" r:id="rId17" imgW="520560" imgH="228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299" y="4688650"/>
                        <a:ext cx="892175" cy="344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Using Irises for Matching (cont.)</a:t>
            </a:r>
          </a:p>
        </p:txBody>
      </p:sp>
      <p:graphicFrame>
        <p:nvGraphicFramePr>
          <p:cNvPr id="99344" name="Object 16"/>
          <p:cNvGraphicFramePr>
            <a:graphicFrameLocks noChangeAspect="1"/>
          </p:cNvGraphicFramePr>
          <p:nvPr/>
        </p:nvGraphicFramePr>
        <p:xfrm>
          <a:off x="5902965" y="4348246"/>
          <a:ext cx="10223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3" name="Equation" r:id="rId19" imgW="596880" imgH="431640" progId="Equation.DSMT4">
                  <p:embed/>
                </p:oleObj>
              </mc:Choice>
              <mc:Fallback>
                <p:oleObj name="Equation" r:id="rId19" imgW="596880" imgH="4316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965" y="4348246"/>
                        <a:ext cx="1022350" cy="650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81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Using Irises for Matching (cont.)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04801" y="681343"/>
            <a:ext cx="8088086" cy="6051965"/>
            <a:chOff x="304801" y="681343"/>
            <a:chExt cx="8088086" cy="6051965"/>
          </a:xfrm>
        </p:grpSpPr>
        <p:grpSp>
          <p:nvGrpSpPr>
            <p:cNvPr id="30" name="Group 29"/>
            <p:cNvGrpSpPr/>
            <p:nvPr/>
          </p:nvGrpSpPr>
          <p:grpSpPr>
            <a:xfrm>
              <a:off x="1346199" y="681343"/>
              <a:ext cx="7046688" cy="6051965"/>
              <a:chOff x="1346199" y="681343"/>
              <a:chExt cx="7046688" cy="6051965"/>
            </a:xfrm>
          </p:grpSpPr>
          <p:graphicFrame>
            <p:nvGraphicFramePr>
              <p:cNvPr id="100385" name="Object 50"/>
              <p:cNvGraphicFramePr>
                <a:graphicFrameLocks noChangeAspect="1"/>
              </p:cNvGraphicFramePr>
              <p:nvPr/>
            </p:nvGraphicFramePr>
            <p:xfrm>
              <a:off x="7313964" y="1835004"/>
              <a:ext cx="1022184" cy="3352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390" name="Equation" r:id="rId3" imgW="507960" imgH="164880" progId="Equation.DSMT4">
                      <p:embed/>
                    </p:oleObj>
                  </mc:Choice>
                  <mc:Fallback>
                    <p:oleObj name="Equation" r:id="rId3" imgW="507960" imgH="164880" progId="Equation.DSMT4">
                      <p:embed/>
                      <p:pic>
                        <p:nvPicPr>
                          <p:cNvPr id="0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13964" y="1835004"/>
                            <a:ext cx="1022184" cy="33521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FF0000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0386" name="Object 50"/>
              <p:cNvGraphicFramePr>
                <a:graphicFrameLocks noChangeAspect="1"/>
              </p:cNvGraphicFramePr>
              <p:nvPr/>
            </p:nvGraphicFramePr>
            <p:xfrm>
              <a:off x="7181047" y="1187664"/>
              <a:ext cx="1211840" cy="443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391" name="Equation" r:id="rId5" imgW="558720" imgH="203040" progId="Equation.DSMT4">
                      <p:embed/>
                    </p:oleObj>
                  </mc:Choice>
                  <mc:Fallback>
                    <p:oleObj name="Equation" r:id="rId5" imgW="558720" imgH="203040" progId="Equation.DSMT4">
                      <p:embed/>
                      <p:pic>
                        <p:nvPicPr>
                          <p:cNvPr id="0" name="Picture 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81047" y="1187664"/>
                            <a:ext cx="1211840" cy="443315"/>
                          </a:xfrm>
                          <a:prstGeom prst="rect">
                            <a:avLst/>
                          </a:prstGeom>
                          <a:solidFill>
                            <a:srgbClr val="FFFF99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FF0000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81" name="Picture 32" descr="chart_s64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960563" y="1104650"/>
                <a:ext cx="5224462" cy="522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" name="Oval 34"/>
              <p:cNvSpPr>
                <a:spLocks noChangeArrowheads="1"/>
              </p:cNvSpPr>
              <p:nvPr/>
            </p:nvSpPr>
            <p:spPr bwMode="auto">
              <a:xfrm>
                <a:off x="3006725" y="2103188"/>
                <a:ext cx="3227388" cy="326390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aphicFrame>
            <p:nvGraphicFramePr>
              <p:cNvPr id="85" name="Object 45"/>
              <p:cNvGraphicFramePr>
                <a:graphicFrameLocks noChangeAspect="1"/>
              </p:cNvGraphicFramePr>
              <p:nvPr/>
            </p:nvGraphicFramePr>
            <p:xfrm>
              <a:off x="4842213" y="1492837"/>
              <a:ext cx="336550" cy="431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392" name="Equation" r:id="rId8" imgW="190440" imgH="203040" progId="Equation.DSMT4">
                      <p:embed/>
                    </p:oleObj>
                  </mc:Choice>
                  <mc:Fallback>
                    <p:oleObj name="Equation" r:id="rId8" imgW="190440" imgH="203040" progId="Equation.DSMT4">
                      <p:embed/>
                      <p:pic>
                        <p:nvPicPr>
                          <p:cNvPr id="0" name="Object 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42213" y="1492837"/>
                            <a:ext cx="336550" cy="431800"/>
                          </a:xfrm>
                          <a:prstGeom prst="rect">
                            <a:avLst/>
                          </a:prstGeom>
                          <a:solidFill>
                            <a:srgbClr val="FFFF99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7" name="Object 47"/>
              <p:cNvGraphicFramePr>
                <a:graphicFrameLocks noChangeAspect="1"/>
              </p:cNvGraphicFramePr>
              <p:nvPr/>
            </p:nvGraphicFramePr>
            <p:xfrm>
              <a:off x="5530725" y="1871413"/>
              <a:ext cx="815975" cy="431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393" name="Equation" r:id="rId10" imgW="380880" imgH="203040" progId="Equation.DSMT4">
                      <p:embed/>
                    </p:oleObj>
                  </mc:Choice>
                  <mc:Fallback>
                    <p:oleObj name="Equation" r:id="rId10" imgW="380880" imgH="203040" progId="Equation.DSMT4">
                      <p:embed/>
                      <p:pic>
                        <p:nvPicPr>
                          <p:cNvPr id="0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30725" y="1871413"/>
                            <a:ext cx="815975" cy="431800"/>
                          </a:xfrm>
                          <a:prstGeom prst="rect">
                            <a:avLst/>
                          </a:prstGeom>
                          <a:solidFill>
                            <a:srgbClr val="FFFF99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5" name="Line 57"/>
              <p:cNvSpPr>
                <a:spLocks noChangeShapeType="1"/>
              </p:cNvSpPr>
              <p:nvPr/>
            </p:nvSpPr>
            <p:spPr bwMode="auto">
              <a:xfrm flipH="1">
                <a:off x="1346199" y="3716088"/>
                <a:ext cx="634079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Line 66"/>
              <p:cNvSpPr>
                <a:spLocks noChangeShapeType="1"/>
              </p:cNvSpPr>
              <p:nvPr/>
            </p:nvSpPr>
            <p:spPr bwMode="auto">
              <a:xfrm flipV="1">
                <a:off x="4648200" y="2103188"/>
                <a:ext cx="231775" cy="0"/>
              </a:xfrm>
              <a:prstGeom prst="line">
                <a:avLst/>
              </a:prstGeom>
              <a:noFill/>
              <a:ln w="15875">
                <a:solidFill>
                  <a:srgbClr val="993366"/>
                </a:solidFill>
                <a:prstDash val="dash"/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Line 67"/>
              <p:cNvSpPr>
                <a:spLocks noChangeShapeType="1"/>
              </p:cNvSpPr>
              <p:nvPr/>
            </p:nvSpPr>
            <p:spPr bwMode="auto">
              <a:xfrm>
                <a:off x="4918075" y="2115063"/>
                <a:ext cx="231775" cy="7620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dash"/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Line 68"/>
              <p:cNvSpPr>
                <a:spLocks noChangeShapeType="1"/>
              </p:cNvSpPr>
              <p:nvPr/>
            </p:nvSpPr>
            <p:spPr bwMode="auto">
              <a:xfrm>
                <a:off x="5264150" y="2257175"/>
                <a:ext cx="231775" cy="7620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dash"/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>
                <a:off x="4583875" y="890649"/>
                <a:ext cx="0" cy="584265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dash"/>
              </a:ln>
              <a:effectLst/>
            </p:spPr>
          </p:cxnSp>
          <p:graphicFrame>
            <p:nvGraphicFramePr>
              <p:cNvPr id="107" name="Object 50"/>
              <p:cNvGraphicFramePr>
                <a:graphicFrameLocks noChangeAspect="1"/>
              </p:cNvGraphicFramePr>
              <p:nvPr/>
            </p:nvGraphicFramePr>
            <p:xfrm>
              <a:off x="4631212" y="4773754"/>
              <a:ext cx="519113" cy="277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394" name="Equation" r:id="rId12" imgW="431640" imgH="228600" progId="Equation.DSMT4">
                      <p:embed/>
                    </p:oleObj>
                  </mc:Choice>
                  <mc:Fallback>
                    <p:oleObj name="Equation" r:id="rId12" imgW="431640" imgH="228600" progId="Equation.DSMT4">
                      <p:embed/>
                      <p:pic>
                        <p:nvPicPr>
                          <p:cNvPr id="0" name="Picture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31212" y="4773754"/>
                            <a:ext cx="519113" cy="2778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FF0000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8" name="Oval 107"/>
              <p:cNvSpPr/>
              <p:nvPr/>
            </p:nvSpPr>
            <p:spPr>
              <a:xfrm>
                <a:off x="4600574" y="2390525"/>
                <a:ext cx="2562225" cy="2619375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aphicFrame>
            <p:nvGraphicFramePr>
              <p:cNvPr id="109" name="Object 50"/>
              <p:cNvGraphicFramePr>
                <a:graphicFrameLocks noChangeAspect="1"/>
              </p:cNvGraphicFramePr>
              <p:nvPr/>
            </p:nvGraphicFramePr>
            <p:xfrm>
              <a:off x="7201441" y="4517357"/>
              <a:ext cx="755650" cy="403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395" name="Equation" r:id="rId14" imgW="457200" imgH="241200" progId="Equation.DSMT4">
                      <p:embed/>
                    </p:oleObj>
                  </mc:Choice>
                  <mc:Fallback>
                    <p:oleObj name="Equation" r:id="rId14" imgW="457200" imgH="241200" progId="Equation.DSMT4">
                      <p:embed/>
                      <p:pic>
                        <p:nvPicPr>
                          <p:cNvPr id="0" name="Picture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1441" y="4517357"/>
                            <a:ext cx="755650" cy="403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FF0000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" name="Oval 111"/>
              <p:cNvSpPr/>
              <p:nvPr/>
            </p:nvSpPr>
            <p:spPr>
              <a:xfrm>
                <a:off x="5590232" y="4941655"/>
                <a:ext cx="140677" cy="140677"/>
              </a:xfrm>
              <a:prstGeom prst="ellipse">
                <a:avLst/>
              </a:prstGeom>
              <a:solidFill>
                <a:srgbClr val="00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Line 62"/>
              <p:cNvSpPr>
                <a:spLocks noChangeShapeType="1"/>
              </p:cNvSpPr>
              <p:nvPr/>
            </p:nvSpPr>
            <p:spPr bwMode="auto">
              <a:xfrm flipH="1" flipV="1">
                <a:off x="3728852" y="2410688"/>
                <a:ext cx="893405" cy="12990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aphicFrame>
            <p:nvGraphicFramePr>
              <p:cNvPr id="120" name="Object 65"/>
              <p:cNvGraphicFramePr>
                <a:graphicFrameLocks noChangeAspect="1"/>
              </p:cNvGraphicFramePr>
              <p:nvPr/>
            </p:nvGraphicFramePr>
            <p:xfrm>
              <a:off x="3622317" y="2946935"/>
              <a:ext cx="422275" cy="396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396" name="Equation" r:id="rId16" imgW="215640" imgH="203040" progId="Equation.DSMT4">
                      <p:embed/>
                    </p:oleObj>
                  </mc:Choice>
                  <mc:Fallback>
                    <p:oleObj name="Equation" r:id="rId16" imgW="215640" imgH="203040" progId="Equation.DSMT4">
                      <p:embed/>
                      <p:pic>
                        <p:nvPicPr>
                          <p:cNvPr id="0" name="Object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22317" y="2946935"/>
                            <a:ext cx="422275" cy="39687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23" name="Straight Connector 122"/>
              <p:cNvCxnSpPr>
                <a:stCxn id="119" idx="0"/>
              </p:cNvCxnSpPr>
              <p:nvPr/>
            </p:nvCxnSpPr>
            <p:spPr>
              <a:xfrm flipV="1">
                <a:off x="4622257" y="902522"/>
                <a:ext cx="282252" cy="280725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/>
              <p:cNvSpPr/>
              <p:nvPr/>
            </p:nvSpPr>
            <p:spPr>
              <a:xfrm>
                <a:off x="4706282" y="2042553"/>
                <a:ext cx="140677" cy="140677"/>
              </a:xfrm>
              <a:prstGeom prst="ellipse">
                <a:avLst/>
              </a:prstGeom>
              <a:solidFill>
                <a:srgbClr val="00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24" name="Straight Connector 123"/>
              <p:cNvCxnSpPr>
                <a:stCxn id="119" idx="0"/>
              </p:cNvCxnSpPr>
              <p:nvPr/>
            </p:nvCxnSpPr>
            <p:spPr>
              <a:xfrm flipV="1">
                <a:off x="4622257" y="1389410"/>
                <a:ext cx="1814169" cy="2320369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/>
              <p:cNvSpPr/>
              <p:nvPr/>
            </p:nvSpPr>
            <p:spPr>
              <a:xfrm>
                <a:off x="5538316" y="2367602"/>
                <a:ext cx="140677" cy="140677"/>
              </a:xfrm>
              <a:prstGeom prst="ellipse">
                <a:avLst/>
              </a:prstGeom>
              <a:solidFill>
                <a:srgbClr val="00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Freeform 128"/>
              <p:cNvSpPr/>
              <p:nvPr/>
            </p:nvSpPr>
            <p:spPr>
              <a:xfrm rot="229204">
                <a:off x="4928260" y="1009400"/>
                <a:ext cx="1330036" cy="475013"/>
              </a:xfrm>
              <a:custGeom>
                <a:avLst/>
                <a:gdLst>
                  <a:gd name="connsiteX0" fmla="*/ 0 w 1330036"/>
                  <a:gd name="connsiteY0" fmla="*/ 0 h 475013"/>
                  <a:gd name="connsiteX1" fmla="*/ 486888 w 1330036"/>
                  <a:gd name="connsiteY1" fmla="*/ 83127 h 475013"/>
                  <a:gd name="connsiteX2" fmla="*/ 1033153 w 1330036"/>
                  <a:gd name="connsiteY2" fmla="*/ 273133 h 475013"/>
                  <a:gd name="connsiteX3" fmla="*/ 1330036 w 1330036"/>
                  <a:gd name="connsiteY3" fmla="*/ 475013 h 475013"/>
                  <a:gd name="connsiteX0" fmla="*/ 0 w 1330036"/>
                  <a:gd name="connsiteY0" fmla="*/ 0 h 475013"/>
                  <a:gd name="connsiteX1" fmla="*/ 558140 w 1330036"/>
                  <a:gd name="connsiteY1" fmla="*/ 83127 h 475013"/>
                  <a:gd name="connsiteX2" fmla="*/ 1033153 w 1330036"/>
                  <a:gd name="connsiteY2" fmla="*/ 273133 h 475013"/>
                  <a:gd name="connsiteX3" fmla="*/ 1330036 w 1330036"/>
                  <a:gd name="connsiteY3" fmla="*/ 475013 h 475013"/>
                  <a:gd name="connsiteX0" fmla="*/ 0 w 1330036"/>
                  <a:gd name="connsiteY0" fmla="*/ 0 h 475013"/>
                  <a:gd name="connsiteX1" fmla="*/ 558140 w 1330036"/>
                  <a:gd name="connsiteY1" fmla="*/ 83127 h 475013"/>
                  <a:gd name="connsiteX2" fmla="*/ 985651 w 1330036"/>
                  <a:gd name="connsiteY2" fmla="*/ 225632 h 475013"/>
                  <a:gd name="connsiteX3" fmla="*/ 1330036 w 1330036"/>
                  <a:gd name="connsiteY3" fmla="*/ 475013 h 475013"/>
                  <a:gd name="connsiteX0" fmla="*/ 0 w 1330036"/>
                  <a:gd name="connsiteY0" fmla="*/ 0 h 475013"/>
                  <a:gd name="connsiteX1" fmla="*/ 475013 w 1330036"/>
                  <a:gd name="connsiteY1" fmla="*/ 47501 h 475013"/>
                  <a:gd name="connsiteX2" fmla="*/ 985651 w 1330036"/>
                  <a:gd name="connsiteY2" fmla="*/ 225632 h 475013"/>
                  <a:gd name="connsiteX3" fmla="*/ 1330036 w 1330036"/>
                  <a:gd name="connsiteY3" fmla="*/ 475013 h 475013"/>
                  <a:gd name="connsiteX0" fmla="*/ 0 w 1330036"/>
                  <a:gd name="connsiteY0" fmla="*/ 0 h 475013"/>
                  <a:gd name="connsiteX1" fmla="*/ 475013 w 1330036"/>
                  <a:gd name="connsiteY1" fmla="*/ 47501 h 475013"/>
                  <a:gd name="connsiteX2" fmla="*/ 922450 w 1330036"/>
                  <a:gd name="connsiteY2" fmla="*/ 170343 h 475013"/>
                  <a:gd name="connsiteX3" fmla="*/ 1330036 w 1330036"/>
                  <a:gd name="connsiteY3" fmla="*/ 475013 h 475013"/>
                  <a:gd name="connsiteX0" fmla="*/ 0 w 1330036"/>
                  <a:gd name="connsiteY0" fmla="*/ 0 h 475013"/>
                  <a:gd name="connsiteX1" fmla="*/ 521617 w 1330036"/>
                  <a:gd name="connsiteY1" fmla="*/ 32486 h 475013"/>
                  <a:gd name="connsiteX2" fmla="*/ 922450 w 1330036"/>
                  <a:gd name="connsiteY2" fmla="*/ 170343 h 475013"/>
                  <a:gd name="connsiteX3" fmla="*/ 1330036 w 1330036"/>
                  <a:gd name="connsiteY3" fmla="*/ 475013 h 475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0036" h="475013">
                    <a:moveTo>
                      <a:pt x="0" y="0"/>
                    </a:moveTo>
                    <a:cubicBezTo>
                      <a:pt x="157348" y="18802"/>
                      <a:pt x="367875" y="4096"/>
                      <a:pt x="521617" y="32486"/>
                    </a:cubicBezTo>
                    <a:cubicBezTo>
                      <a:pt x="675359" y="60877"/>
                      <a:pt x="787714" y="96589"/>
                      <a:pt x="922450" y="170343"/>
                    </a:cubicBezTo>
                    <a:cubicBezTo>
                      <a:pt x="1057186" y="244097"/>
                      <a:pt x="1251857" y="406730"/>
                      <a:pt x="1330036" y="475013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00389" name="Object 37"/>
              <p:cNvGraphicFramePr>
                <a:graphicFrameLocks noChangeAspect="1"/>
              </p:cNvGraphicFramePr>
              <p:nvPr/>
            </p:nvGraphicFramePr>
            <p:xfrm>
              <a:off x="5848103" y="681343"/>
              <a:ext cx="327066" cy="4194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397" name="Equation" r:id="rId18" imgW="139680" imgH="177480" progId="Equation.DSMT4">
                      <p:embed/>
                    </p:oleObj>
                  </mc:Choice>
                  <mc:Fallback>
                    <p:oleObj name="Equation" r:id="rId18" imgW="139680" imgH="177480" progId="Equation.DSMT4">
                      <p:embed/>
                      <p:pic>
                        <p:nvPicPr>
                          <p:cNvPr id="0" name="Picture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48103" y="681343"/>
                            <a:ext cx="327066" cy="419498"/>
                          </a:xfrm>
                          <a:prstGeom prst="rect">
                            <a:avLst/>
                          </a:prstGeom>
                          <a:solidFill>
                            <a:srgbClr val="FF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FF0000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7" name="Rectangle 116"/>
            <p:cNvSpPr/>
            <p:nvPr/>
          </p:nvSpPr>
          <p:spPr>
            <a:xfrm>
              <a:off x="403761" y="5296392"/>
              <a:ext cx="1781299" cy="1353787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76844" y="4848098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Choose: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0387" name="Object 50"/>
            <p:cNvGraphicFramePr>
              <a:graphicFrameLocks noChangeAspect="1"/>
            </p:cNvGraphicFramePr>
            <p:nvPr/>
          </p:nvGraphicFramePr>
          <p:xfrm>
            <a:off x="780596" y="5558971"/>
            <a:ext cx="1057275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98" name="Equation" r:id="rId20" imgW="672840" imgH="533160" progId="Equation.DSMT4">
                    <p:embed/>
                  </p:oleObj>
                </mc:Choice>
                <mc:Fallback>
                  <p:oleObj name="Equation" r:id="rId20" imgW="672840" imgH="533160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596" y="5558971"/>
                          <a:ext cx="1057275" cy="84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304801" y="957943"/>
              <a:ext cx="1741714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Note:</a:t>
              </a:r>
            </a:p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We must use this </a:t>
              </a:r>
              <a:r>
                <a:rPr lang="en-US" u="sng" dirty="0" smtClean="0">
                  <a:latin typeface="Arial" pitchFamily="34" charset="0"/>
                  <a:cs typeface="Arial" pitchFamily="34" charset="0"/>
                </a:rPr>
                <a:t>upper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point for an </a:t>
              </a:r>
              <a:r>
                <a:rPr lang="en-US" u="sng" dirty="0" smtClean="0">
                  <a:latin typeface="Arial" pitchFamily="34" charset="0"/>
                  <a:cs typeface="Arial" pitchFamily="34" charset="0"/>
                </a:rPr>
                <a:t>inductive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iris.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2177143" y="2100943"/>
              <a:ext cx="3037114" cy="2939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81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926181" y="659080"/>
            <a:ext cx="7230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quarter-wave transformer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matching scheme is shown here.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1388" name="Object 22"/>
          <p:cNvGraphicFramePr>
            <a:graphicFrameLocks noChangeAspect="1"/>
          </p:cNvGraphicFramePr>
          <p:nvPr/>
        </p:nvGraphicFramePr>
        <p:xfrm>
          <a:off x="3765714" y="1146836"/>
          <a:ext cx="14303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3" name="Equation" r:id="rId3" imgW="774360" imgH="203040" progId="Equation.DSMT4">
                  <p:embed/>
                </p:oleObj>
              </mc:Choice>
              <mc:Fallback>
                <p:oleObj name="Equation" r:id="rId3" imgW="774360" imgH="2030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714" y="1146836"/>
                        <a:ext cx="1430338" cy="330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812475" y="6019791"/>
            <a:ext cx="349134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The iris is used to cancel the input susceptance at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z = -d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2772" y="1678379"/>
            <a:ext cx="8501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(The arbitrary distance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gives us a “safety buffer” from the horn discontinuity,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allow the higher-order modes to decay. The extra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/2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is also a safety buffer.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Using Irises for Matching (cont.)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199408" y="2435898"/>
            <a:ext cx="6906470" cy="3206077"/>
            <a:chOff x="1199408" y="2435898"/>
            <a:chExt cx="6906470" cy="3206077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1988132" y="2807500"/>
              <a:ext cx="143951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T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op view</a:t>
              </a:r>
              <a:endPara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7165666" y="4356236"/>
              <a:ext cx="5492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 flipV="1">
              <a:off x="6312068" y="2779787"/>
              <a:ext cx="0" cy="4027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47" name="Object 35"/>
            <p:cNvGraphicFramePr>
              <a:graphicFrameLocks noChangeAspect="1"/>
            </p:cNvGraphicFramePr>
            <p:nvPr/>
          </p:nvGraphicFramePr>
          <p:xfrm>
            <a:off x="7894740" y="4266762"/>
            <a:ext cx="2111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94" name="Equation" r:id="rId5" imgW="114120" imgH="126720" progId="Equation.DSMT4">
                    <p:embed/>
                  </p:oleObj>
                </mc:Choice>
                <mc:Fallback>
                  <p:oleObj name="Equation" r:id="rId5" imgW="114120" imgH="12672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4740" y="4266762"/>
                          <a:ext cx="211138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35"/>
            <p:cNvGraphicFramePr>
              <a:graphicFrameLocks noChangeAspect="1"/>
            </p:cNvGraphicFramePr>
            <p:nvPr/>
          </p:nvGraphicFramePr>
          <p:xfrm>
            <a:off x="6206240" y="2435898"/>
            <a:ext cx="234950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95" name="Equation" r:id="rId7" imgW="126720" imgH="139680" progId="Equation.DSMT4">
                    <p:embed/>
                  </p:oleObj>
                </mc:Choice>
                <mc:Fallback>
                  <p:oleObj name="Equation" r:id="rId7" imgW="126720" imgH="13968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6240" y="2435898"/>
                          <a:ext cx="234950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20"/>
            <p:cNvGraphicFramePr>
              <a:graphicFrameLocks noChangeAspect="1"/>
            </p:cNvGraphicFramePr>
            <p:nvPr/>
          </p:nvGraphicFramePr>
          <p:xfrm>
            <a:off x="5821820" y="4653849"/>
            <a:ext cx="2571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96" name="Equation" r:id="rId9" imgW="139680" imgH="177480" progId="Equation.DSMT4">
                    <p:embed/>
                  </p:oleObj>
                </mc:Choice>
                <mc:Fallback>
                  <p:oleObj name="Equation" r:id="rId9" imgW="139680" imgH="17748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1820" y="4653849"/>
                          <a:ext cx="257175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4" name="Straight Arrow Connector 63"/>
            <p:cNvCxnSpPr/>
            <p:nvPr/>
          </p:nvCxnSpPr>
          <p:spPr>
            <a:xfrm>
              <a:off x="1625936" y="3325082"/>
              <a:ext cx="0" cy="100048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5" name="Object 28"/>
            <p:cNvGraphicFramePr>
              <a:graphicFrameLocks noChangeAspect="1"/>
            </p:cNvGraphicFramePr>
            <p:nvPr/>
          </p:nvGraphicFramePr>
          <p:xfrm>
            <a:off x="1246544" y="3677801"/>
            <a:ext cx="233363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97" name="Equation" r:id="rId11" imgW="126720" imgH="139680" progId="Equation.DSMT4">
                    <p:embed/>
                  </p:oleObj>
                </mc:Choice>
                <mc:Fallback>
                  <p:oleObj name="Equation" r:id="rId11" imgW="126720" imgH="13968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6544" y="3677801"/>
                          <a:ext cx="233363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Isosceles Triangle 67"/>
            <p:cNvSpPr/>
            <p:nvPr/>
          </p:nvSpPr>
          <p:spPr>
            <a:xfrm rot="16200000">
              <a:off x="5433425" y="3150318"/>
              <a:ext cx="1840675" cy="1389413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1" name="Object 21"/>
            <p:cNvGraphicFramePr>
              <a:graphicFrameLocks noChangeAspect="1"/>
            </p:cNvGraphicFramePr>
            <p:nvPr/>
          </p:nvGraphicFramePr>
          <p:xfrm>
            <a:off x="2224088" y="3627438"/>
            <a:ext cx="893762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98" name="Equation" r:id="rId13" imgW="583920" imgH="241200" progId="Equation.DSMT4">
                    <p:embed/>
                  </p:oleObj>
                </mc:Choice>
                <mc:Fallback>
                  <p:oleObj name="Equation" r:id="rId13" imgW="583920" imgH="2412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4088" y="3627438"/>
                          <a:ext cx="893762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88" name="Object 28"/>
            <p:cNvGraphicFramePr>
              <a:graphicFrameLocks noChangeAspect="1"/>
            </p:cNvGraphicFramePr>
            <p:nvPr/>
          </p:nvGraphicFramePr>
          <p:xfrm>
            <a:off x="4694115" y="2897198"/>
            <a:ext cx="1249485" cy="2900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99" name="Equation" r:id="rId15" imgW="825480" imgH="203040" progId="Equation.DSMT4">
                    <p:embed/>
                  </p:oleObj>
                </mc:Choice>
                <mc:Fallback>
                  <p:oleObj name="Equation" r:id="rId15" imgW="825480" imgH="20304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4115" y="2897198"/>
                          <a:ext cx="1249485" cy="2900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89" name="Object 29"/>
            <p:cNvGraphicFramePr>
              <a:graphicFrameLocks noChangeAspect="1"/>
            </p:cNvGraphicFramePr>
            <p:nvPr/>
          </p:nvGraphicFramePr>
          <p:xfrm>
            <a:off x="7211210" y="3719916"/>
            <a:ext cx="5969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0" name="Equation" r:id="rId17" imgW="368280" imgH="177480" progId="Equation.DSMT4">
                    <p:embed/>
                  </p:oleObj>
                </mc:Choice>
                <mc:Fallback>
                  <p:oleObj name="Equation" r:id="rId17" imgW="368280" imgH="17748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1210" y="3719916"/>
                          <a:ext cx="5969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3" name="Straight Arrow Connector 72"/>
            <p:cNvCxnSpPr/>
            <p:nvPr/>
          </p:nvCxnSpPr>
          <p:spPr>
            <a:xfrm>
              <a:off x="5500254" y="4490843"/>
              <a:ext cx="81939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621975" y="3336959"/>
              <a:ext cx="593766" cy="9975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5462623" y="3325082"/>
              <a:ext cx="0" cy="29688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460644" y="4035622"/>
              <a:ext cx="0" cy="29688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553826" y="3343762"/>
              <a:ext cx="771894" cy="973776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1386" name="Object 21"/>
            <p:cNvGraphicFramePr>
              <a:graphicFrameLocks noChangeAspect="1"/>
            </p:cNvGraphicFramePr>
            <p:nvPr/>
          </p:nvGraphicFramePr>
          <p:xfrm>
            <a:off x="3579812" y="4636915"/>
            <a:ext cx="677862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1" name="Equation" r:id="rId19" imgW="368280" imgH="241200" progId="Equation.DSMT4">
                    <p:embed/>
                  </p:oleObj>
                </mc:Choice>
                <mc:Fallback>
                  <p:oleObj name="Equation" r:id="rId19" imgW="368280" imgH="2412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9812" y="4636915"/>
                          <a:ext cx="677862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>
            <a:xfrm>
              <a:off x="3596244" y="4498760"/>
              <a:ext cx="61949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234543" y="4499749"/>
              <a:ext cx="120435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1387" name="Object 21"/>
            <p:cNvGraphicFramePr>
              <a:graphicFrameLocks noChangeAspect="1"/>
            </p:cNvGraphicFramePr>
            <p:nvPr/>
          </p:nvGraphicFramePr>
          <p:xfrm>
            <a:off x="4575361" y="4623183"/>
            <a:ext cx="677862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2" name="Equation" r:id="rId21" imgW="368280" imgH="241200" progId="Equation.DSMT4">
                    <p:embed/>
                  </p:oleObj>
                </mc:Choice>
                <mc:Fallback>
                  <p:oleObj name="Equation" r:id="rId21" imgW="368280" imgH="2412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5361" y="4623183"/>
                          <a:ext cx="677862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389" name="Object 22"/>
            <p:cNvGraphicFramePr>
              <a:graphicFrameLocks noChangeAspect="1"/>
            </p:cNvGraphicFramePr>
            <p:nvPr/>
          </p:nvGraphicFramePr>
          <p:xfrm>
            <a:off x="3664137" y="3660849"/>
            <a:ext cx="4699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3" name="Equation" r:id="rId23" imgW="253800" imgH="228600" progId="Equation.DSMT4">
                    <p:embed/>
                  </p:oleObj>
                </mc:Choice>
                <mc:Fallback>
                  <p:oleObj name="Equation" r:id="rId23" imgW="253800" imgH="2286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4137" y="3660849"/>
                          <a:ext cx="46990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>
              <a:off x="1199408" y="5260760"/>
              <a:ext cx="2826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Quarter-wave transformer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2897579" y="4108855"/>
              <a:ext cx="855024" cy="9975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702629" y="5272643"/>
              <a:ext cx="1603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Safety buffers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 flipV="1">
              <a:off x="4987636" y="3966360"/>
              <a:ext cx="516976" cy="12706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5628904" y="3930734"/>
              <a:ext cx="178129" cy="13062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1390" name="Object 29"/>
            <p:cNvGraphicFramePr>
              <a:graphicFrameLocks noChangeAspect="1"/>
            </p:cNvGraphicFramePr>
            <p:nvPr/>
          </p:nvGraphicFramePr>
          <p:xfrm>
            <a:off x="4939849" y="3490913"/>
            <a:ext cx="390525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4" name="Equation" r:id="rId25" imgW="241200" imgH="177480" progId="Equation.DSMT4">
                    <p:embed/>
                  </p:oleObj>
                </mc:Choice>
                <mc:Fallback>
                  <p:oleObj name="Equation" r:id="rId25" imgW="241200" imgH="17748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9849" y="3490913"/>
                          <a:ext cx="390525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Straight Connector 50"/>
            <p:cNvCxnSpPr/>
            <p:nvPr/>
          </p:nvCxnSpPr>
          <p:spPr>
            <a:xfrm>
              <a:off x="4267200" y="3113319"/>
              <a:ext cx="0" cy="84908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ight Arrow 54"/>
            <p:cNvSpPr/>
            <p:nvPr/>
          </p:nvSpPr>
          <p:spPr>
            <a:xfrm>
              <a:off x="4169230" y="2928261"/>
              <a:ext cx="228600" cy="1088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1391" name="Object 15"/>
            <p:cNvGraphicFramePr>
              <a:graphicFrameLocks noChangeAspect="1"/>
            </p:cNvGraphicFramePr>
            <p:nvPr/>
          </p:nvGraphicFramePr>
          <p:xfrm>
            <a:off x="3582988" y="2481714"/>
            <a:ext cx="968375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5" name="Equation" r:id="rId27" imgW="609480" imgH="253800" progId="Equation.DSMT4">
                    <p:embed/>
                  </p:oleObj>
                </mc:Choice>
                <mc:Fallback>
                  <p:oleObj name="Equation" r:id="rId27" imgW="609480" imgH="2538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2988" y="2481714"/>
                          <a:ext cx="968375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860429" y="3325082"/>
              <a:ext cx="4467225" cy="100963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101392" name="Object 16"/>
          <p:cNvGraphicFramePr>
            <a:graphicFrameLocks noChangeAspect="1"/>
          </p:cNvGraphicFramePr>
          <p:nvPr/>
        </p:nvGraphicFramePr>
        <p:xfrm>
          <a:off x="1598160" y="5785531"/>
          <a:ext cx="158529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6" name="Equation" r:id="rId29" imgW="914400" imgH="291960" progId="Equation.DSMT4">
                  <p:embed/>
                </p:oleObj>
              </mc:Choice>
              <mc:Fallback>
                <p:oleObj name="Equation" r:id="rId29" imgW="914400" imgH="2919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160" y="5785531"/>
                        <a:ext cx="1585290" cy="506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81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Using Irises for Matching (cont.)</a:t>
            </a:r>
          </a:p>
        </p:txBody>
      </p:sp>
      <p:sp>
        <p:nvSpPr>
          <p:cNvPr id="95" name="Line 57"/>
          <p:cNvSpPr>
            <a:spLocks noChangeShapeType="1"/>
          </p:cNvSpPr>
          <p:nvPr/>
        </p:nvSpPr>
        <p:spPr bwMode="auto">
          <a:xfrm flipH="1">
            <a:off x="1346199" y="3716088"/>
            <a:ext cx="634079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76844" y="484809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Choose: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44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122332"/>
              </p:ext>
            </p:extLst>
          </p:nvPr>
        </p:nvGraphicFramePr>
        <p:xfrm>
          <a:off x="568325" y="1428750"/>
          <a:ext cx="10160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3" name="Equation" r:id="rId3" imgW="622080" imgH="431640" progId="Equation.DSMT4">
                  <p:embed/>
                </p:oleObj>
              </mc:Choice>
              <mc:Fallback>
                <p:oleObj name="Equation" r:id="rId3" imgW="622080" imgH="4316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1428750"/>
                        <a:ext cx="1016000" cy="704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2" name="Object 14"/>
          <p:cNvGraphicFramePr>
            <a:graphicFrameLocks noChangeAspect="1"/>
          </p:cNvGraphicFramePr>
          <p:nvPr/>
        </p:nvGraphicFramePr>
        <p:xfrm>
          <a:off x="431800" y="2393950"/>
          <a:ext cx="12969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4" name="Equation" r:id="rId5" imgW="774360" imgH="241200" progId="Equation.DSMT4">
                  <p:embed/>
                </p:oleObj>
              </mc:Choice>
              <mc:Fallback>
                <p:oleObj name="Equation" r:id="rId5" imgW="774360" imgH="241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2393950"/>
                        <a:ext cx="1296988" cy="403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85" name="Object 50"/>
          <p:cNvGraphicFramePr>
            <a:graphicFrameLocks noChangeAspect="1"/>
          </p:cNvGraphicFramePr>
          <p:nvPr/>
        </p:nvGraphicFramePr>
        <p:xfrm>
          <a:off x="7313964" y="1835004"/>
          <a:ext cx="1022184" cy="33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5" name="Equation" r:id="rId7" imgW="507960" imgH="164880" progId="Equation.DSMT4">
                  <p:embed/>
                </p:oleObj>
              </mc:Choice>
              <mc:Fallback>
                <p:oleObj name="Equation" r:id="rId7" imgW="507960" imgH="16488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964" y="1835004"/>
                        <a:ext cx="1022184" cy="335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86" name="Object 50"/>
          <p:cNvGraphicFramePr>
            <a:graphicFrameLocks noChangeAspect="1"/>
          </p:cNvGraphicFramePr>
          <p:nvPr/>
        </p:nvGraphicFramePr>
        <p:xfrm>
          <a:off x="7181047" y="1187664"/>
          <a:ext cx="1211840" cy="443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6" name="Equation" r:id="rId9" imgW="558720" imgH="203040" progId="Equation.DSMT4">
                  <p:embed/>
                </p:oleObj>
              </mc:Choice>
              <mc:Fallback>
                <p:oleObj name="Equation" r:id="rId9" imgW="558720" imgH="20304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047" y="1187664"/>
                        <a:ext cx="1211840" cy="44331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" name="Picture 32" descr="chart_s64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60563" y="1104650"/>
            <a:ext cx="5224462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Oval 34"/>
          <p:cNvSpPr>
            <a:spLocks noChangeArrowheads="1"/>
          </p:cNvSpPr>
          <p:nvPr/>
        </p:nvSpPr>
        <p:spPr bwMode="auto">
          <a:xfrm>
            <a:off x="3006725" y="2103188"/>
            <a:ext cx="3227388" cy="3263900"/>
          </a:xfrm>
          <a:prstGeom prst="ellips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5" name="Object 45"/>
          <p:cNvGraphicFramePr>
            <a:graphicFrameLocks noChangeAspect="1"/>
          </p:cNvGraphicFramePr>
          <p:nvPr/>
        </p:nvGraphicFramePr>
        <p:xfrm>
          <a:off x="4918413" y="1612580"/>
          <a:ext cx="336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7" name="Equation" r:id="rId12" imgW="190440" imgH="203040" progId="Equation.DSMT4">
                  <p:embed/>
                </p:oleObj>
              </mc:Choice>
              <mc:Fallback>
                <p:oleObj name="Equation" r:id="rId12" imgW="190440" imgH="20304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413" y="1612580"/>
                        <a:ext cx="336550" cy="431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Line 66"/>
          <p:cNvSpPr>
            <a:spLocks noChangeShapeType="1"/>
          </p:cNvSpPr>
          <p:nvPr/>
        </p:nvSpPr>
        <p:spPr bwMode="auto">
          <a:xfrm flipV="1">
            <a:off x="4648200" y="2103188"/>
            <a:ext cx="231775" cy="0"/>
          </a:xfrm>
          <a:prstGeom prst="line">
            <a:avLst/>
          </a:prstGeom>
          <a:noFill/>
          <a:ln w="15875">
            <a:solidFill>
              <a:srgbClr val="993366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Line 67"/>
          <p:cNvSpPr>
            <a:spLocks noChangeShapeType="1"/>
          </p:cNvSpPr>
          <p:nvPr/>
        </p:nvSpPr>
        <p:spPr bwMode="auto">
          <a:xfrm>
            <a:off x="4928961" y="2125949"/>
            <a:ext cx="231775" cy="76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Line 68"/>
          <p:cNvSpPr>
            <a:spLocks noChangeShapeType="1"/>
          </p:cNvSpPr>
          <p:nvPr/>
        </p:nvSpPr>
        <p:spPr bwMode="auto">
          <a:xfrm>
            <a:off x="5264150" y="2257175"/>
            <a:ext cx="231775" cy="76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4583875" y="890649"/>
            <a:ext cx="0" cy="584265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</a:ln>
          <a:effectLst/>
        </p:spPr>
      </p:cxnSp>
      <p:graphicFrame>
        <p:nvGraphicFramePr>
          <p:cNvPr id="107" name="Object 50"/>
          <p:cNvGraphicFramePr>
            <a:graphicFrameLocks noChangeAspect="1"/>
          </p:cNvGraphicFramePr>
          <p:nvPr/>
        </p:nvGraphicFramePr>
        <p:xfrm>
          <a:off x="4631212" y="4773754"/>
          <a:ext cx="519113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8" name="Equation" r:id="rId14" imgW="431640" imgH="228600" progId="Equation.DSMT4">
                  <p:embed/>
                </p:oleObj>
              </mc:Choice>
              <mc:Fallback>
                <p:oleObj name="Equation" r:id="rId14" imgW="43164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212" y="4773754"/>
                        <a:ext cx="519113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Line 62"/>
          <p:cNvSpPr>
            <a:spLocks noChangeShapeType="1"/>
          </p:cNvSpPr>
          <p:nvPr/>
        </p:nvSpPr>
        <p:spPr bwMode="auto">
          <a:xfrm flipH="1" flipV="1">
            <a:off x="3728852" y="2410688"/>
            <a:ext cx="893405" cy="12990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20" name="Object 65"/>
          <p:cNvGraphicFramePr>
            <a:graphicFrameLocks noChangeAspect="1"/>
          </p:cNvGraphicFramePr>
          <p:nvPr/>
        </p:nvGraphicFramePr>
        <p:xfrm>
          <a:off x="3622317" y="2946935"/>
          <a:ext cx="4222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9" name="Equation" r:id="rId16" imgW="215640" imgH="203040" progId="Equation.DSMT4">
                  <p:embed/>
                </p:oleObj>
              </mc:Choice>
              <mc:Fallback>
                <p:oleObj name="Equation" r:id="rId16" imgW="215640" imgH="20304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317" y="2946935"/>
                        <a:ext cx="422275" cy="396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" name="Straight Connector 122"/>
          <p:cNvCxnSpPr>
            <a:stCxn id="119" idx="0"/>
          </p:cNvCxnSpPr>
          <p:nvPr/>
        </p:nvCxnSpPr>
        <p:spPr>
          <a:xfrm flipV="1">
            <a:off x="4622257" y="902522"/>
            <a:ext cx="282252" cy="280725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4706282" y="2042553"/>
            <a:ext cx="140677" cy="140677"/>
          </a:xfrm>
          <a:prstGeom prst="ellipse">
            <a:avLst/>
          </a:prstGeom>
          <a:solidFill>
            <a:srgbClr val="00FFFF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4" name="Straight Connector 123"/>
          <p:cNvCxnSpPr>
            <a:stCxn id="119" idx="0"/>
          </p:cNvCxnSpPr>
          <p:nvPr/>
        </p:nvCxnSpPr>
        <p:spPr>
          <a:xfrm flipV="1">
            <a:off x="4622257" y="2667000"/>
            <a:ext cx="2887119" cy="104277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6058079" y="3086050"/>
            <a:ext cx="140677" cy="140677"/>
          </a:xfrm>
          <a:prstGeom prst="ellipse">
            <a:avLst/>
          </a:prstGeom>
          <a:solidFill>
            <a:srgbClr val="00FFFF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Freeform 128"/>
          <p:cNvSpPr/>
          <p:nvPr/>
        </p:nvSpPr>
        <p:spPr>
          <a:xfrm rot="229204">
            <a:off x="4896721" y="1150619"/>
            <a:ext cx="2282043" cy="1416216"/>
          </a:xfrm>
          <a:custGeom>
            <a:avLst/>
            <a:gdLst>
              <a:gd name="connsiteX0" fmla="*/ 0 w 1330036"/>
              <a:gd name="connsiteY0" fmla="*/ 0 h 475013"/>
              <a:gd name="connsiteX1" fmla="*/ 486888 w 1330036"/>
              <a:gd name="connsiteY1" fmla="*/ 83127 h 475013"/>
              <a:gd name="connsiteX2" fmla="*/ 1033153 w 1330036"/>
              <a:gd name="connsiteY2" fmla="*/ 273133 h 475013"/>
              <a:gd name="connsiteX3" fmla="*/ 1330036 w 1330036"/>
              <a:gd name="connsiteY3" fmla="*/ 475013 h 475013"/>
              <a:gd name="connsiteX0" fmla="*/ 0 w 1330036"/>
              <a:gd name="connsiteY0" fmla="*/ 0 h 475013"/>
              <a:gd name="connsiteX1" fmla="*/ 558140 w 1330036"/>
              <a:gd name="connsiteY1" fmla="*/ 83127 h 475013"/>
              <a:gd name="connsiteX2" fmla="*/ 1033153 w 1330036"/>
              <a:gd name="connsiteY2" fmla="*/ 273133 h 475013"/>
              <a:gd name="connsiteX3" fmla="*/ 1330036 w 1330036"/>
              <a:gd name="connsiteY3" fmla="*/ 475013 h 475013"/>
              <a:gd name="connsiteX0" fmla="*/ 0 w 1330036"/>
              <a:gd name="connsiteY0" fmla="*/ 0 h 475013"/>
              <a:gd name="connsiteX1" fmla="*/ 558140 w 1330036"/>
              <a:gd name="connsiteY1" fmla="*/ 83127 h 475013"/>
              <a:gd name="connsiteX2" fmla="*/ 985651 w 1330036"/>
              <a:gd name="connsiteY2" fmla="*/ 225632 h 475013"/>
              <a:gd name="connsiteX3" fmla="*/ 1330036 w 1330036"/>
              <a:gd name="connsiteY3" fmla="*/ 475013 h 475013"/>
              <a:gd name="connsiteX0" fmla="*/ 0 w 1330036"/>
              <a:gd name="connsiteY0" fmla="*/ 0 h 475013"/>
              <a:gd name="connsiteX1" fmla="*/ 475013 w 1330036"/>
              <a:gd name="connsiteY1" fmla="*/ 47501 h 475013"/>
              <a:gd name="connsiteX2" fmla="*/ 985651 w 1330036"/>
              <a:gd name="connsiteY2" fmla="*/ 225632 h 475013"/>
              <a:gd name="connsiteX3" fmla="*/ 1330036 w 1330036"/>
              <a:gd name="connsiteY3" fmla="*/ 475013 h 475013"/>
              <a:gd name="connsiteX0" fmla="*/ 0 w 1330036"/>
              <a:gd name="connsiteY0" fmla="*/ 0 h 475013"/>
              <a:gd name="connsiteX1" fmla="*/ 475013 w 1330036"/>
              <a:gd name="connsiteY1" fmla="*/ 47501 h 475013"/>
              <a:gd name="connsiteX2" fmla="*/ 922450 w 1330036"/>
              <a:gd name="connsiteY2" fmla="*/ 170343 h 475013"/>
              <a:gd name="connsiteX3" fmla="*/ 1330036 w 1330036"/>
              <a:gd name="connsiteY3" fmla="*/ 475013 h 475013"/>
              <a:gd name="connsiteX0" fmla="*/ 0 w 1330036"/>
              <a:gd name="connsiteY0" fmla="*/ 0 h 475013"/>
              <a:gd name="connsiteX1" fmla="*/ 521617 w 1330036"/>
              <a:gd name="connsiteY1" fmla="*/ 32486 h 475013"/>
              <a:gd name="connsiteX2" fmla="*/ 922450 w 1330036"/>
              <a:gd name="connsiteY2" fmla="*/ 170343 h 475013"/>
              <a:gd name="connsiteX3" fmla="*/ 1330036 w 1330036"/>
              <a:gd name="connsiteY3" fmla="*/ 475013 h 475013"/>
              <a:gd name="connsiteX0" fmla="*/ 0 w 1330036"/>
              <a:gd name="connsiteY0" fmla="*/ 0 h 475013"/>
              <a:gd name="connsiteX1" fmla="*/ 521617 w 1330036"/>
              <a:gd name="connsiteY1" fmla="*/ 32486 h 475013"/>
              <a:gd name="connsiteX2" fmla="*/ 922450 w 1330036"/>
              <a:gd name="connsiteY2" fmla="*/ 170343 h 475013"/>
              <a:gd name="connsiteX3" fmla="*/ 1149184 w 1330036"/>
              <a:gd name="connsiteY3" fmla="*/ 327945 h 475013"/>
              <a:gd name="connsiteX4" fmla="*/ 1330036 w 1330036"/>
              <a:gd name="connsiteY4" fmla="*/ 475013 h 475013"/>
              <a:gd name="connsiteX0" fmla="*/ 0 w 1330036"/>
              <a:gd name="connsiteY0" fmla="*/ 0 h 475013"/>
              <a:gd name="connsiteX1" fmla="*/ 247284 w 1330036"/>
              <a:gd name="connsiteY1" fmla="*/ 11195 h 475013"/>
              <a:gd name="connsiteX2" fmla="*/ 521617 w 1330036"/>
              <a:gd name="connsiteY2" fmla="*/ 32486 h 475013"/>
              <a:gd name="connsiteX3" fmla="*/ 922450 w 1330036"/>
              <a:gd name="connsiteY3" fmla="*/ 170343 h 475013"/>
              <a:gd name="connsiteX4" fmla="*/ 1149184 w 1330036"/>
              <a:gd name="connsiteY4" fmla="*/ 327945 h 475013"/>
              <a:gd name="connsiteX5" fmla="*/ 1330036 w 1330036"/>
              <a:gd name="connsiteY5" fmla="*/ 475013 h 475013"/>
              <a:gd name="connsiteX0" fmla="*/ 0 w 1330036"/>
              <a:gd name="connsiteY0" fmla="*/ 0 h 475013"/>
              <a:gd name="connsiteX1" fmla="*/ 247284 w 1330036"/>
              <a:gd name="connsiteY1" fmla="*/ 11195 h 475013"/>
              <a:gd name="connsiteX2" fmla="*/ 521617 w 1330036"/>
              <a:gd name="connsiteY2" fmla="*/ 32486 h 475013"/>
              <a:gd name="connsiteX3" fmla="*/ 741655 w 1330036"/>
              <a:gd name="connsiteY3" fmla="*/ 101720 h 475013"/>
              <a:gd name="connsiteX4" fmla="*/ 922450 w 1330036"/>
              <a:gd name="connsiteY4" fmla="*/ 170343 h 475013"/>
              <a:gd name="connsiteX5" fmla="*/ 1149184 w 1330036"/>
              <a:gd name="connsiteY5" fmla="*/ 327945 h 475013"/>
              <a:gd name="connsiteX6" fmla="*/ 1330036 w 1330036"/>
              <a:gd name="connsiteY6" fmla="*/ 475013 h 475013"/>
              <a:gd name="connsiteX0" fmla="*/ 0 w 1330036"/>
              <a:gd name="connsiteY0" fmla="*/ 0 h 475013"/>
              <a:gd name="connsiteX1" fmla="*/ 247284 w 1330036"/>
              <a:gd name="connsiteY1" fmla="*/ 11195 h 475013"/>
              <a:gd name="connsiteX2" fmla="*/ 521617 w 1330036"/>
              <a:gd name="connsiteY2" fmla="*/ 32486 h 475013"/>
              <a:gd name="connsiteX3" fmla="*/ 741655 w 1330036"/>
              <a:gd name="connsiteY3" fmla="*/ 101720 h 475013"/>
              <a:gd name="connsiteX4" fmla="*/ 922450 w 1330036"/>
              <a:gd name="connsiteY4" fmla="*/ 170343 h 475013"/>
              <a:gd name="connsiteX5" fmla="*/ 1059400 w 1330036"/>
              <a:gd name="connsiteY5" fmla="*/ 258005 h 475013"/>
              <a:gd name="connsiteX6" fmla="*/ 1149184 w 1330036"/>
              <a:gd name="connsiteY6" fmla="*/ 327945 h 475013"/>
              <a:gd name="connsiteX7" fmla="*/ 1330036 w 1330036"/>
              <a:gd name="connsiteY7" fmla="*/ 475013 h 475013"/>
              <a:gd name="connsiteX0" fmla="*/ 0 w 1330036"/>
              <a:gd name="connsiteY0" fmla="*/ 0 h 475013"/>
              <a:gd name="connsiteX1" fmla="*/ 247284 w 1330036"/>
              <a:gd name="connsiteY1" fmla="*/ 11195 h 475013"/>
              <a:gd name="connsiteX2" fmla="*/ 521617 w 1330036"/>
              <a:gd name="connsiteY2" fmla="*/ 32486 h 475013"/>
              <a:gd name="connsiteX3" fmla="*/ 741655 w 1330036"/>
              <a:gd name="connsiteY3" fmla="*/ 101720 h 475013"/>
              <a:gd name="connsiteX4" fmla="*/ 922450 w 1330036"/>
              <a:gd name="connsiteY4" fmla="*/ 170343 h 475013"/>
              <a:gd name="connsiteX5" fmla="*/ 1059400 w 1330036"/>
              <a:gd name="connsiteY5" fmla="*/ 258005 h 475013"/>
              <a:gd name="connsiteX6" fmla="*/ 1149184 w 1330036"/>
              <a:gd name="connsiteY6" fmla="*/ 327945 h 475013"/>
              <a:gd name="connsiteX7" fmla="*/ 1235122 w 1330036"/>
              <a:gd name="connsiteY7" fmla="*/ 403396 h 475013"/>
              <a:gd name="connsiteX8" fmla="*/ 1330036 w 1330036"/>
              <a:gd name="connsiteY8" fmla="*/ 475013 h 475013"/>
              <a:gd name="connsiteX0" fmla="*/ 0 w 1302467"/>
              <a:gd name="connsiteY0" fmla="*/ 0 h 482919"/>
              <a:gd name="connsiteX1" fmla="*/ 247284 w 1302467"/>
              <a:gd name="connsiteY1" fmla="*/ 11195 h 482919"/>
              <a:gd name="connsiteX2" fmla="*/ 521617 w 1302467"/>
              <a:gd name="connsiteY2" fmla="*/ 32486 h 482919"/>
              <a:gd name="connsiteX3" fmla="*/ 741655 w 1302467"/>
              <a:gd name="connsiteY3" fmla="*/ 101720 h 482919"/>
              <a:gd name="connsiteX4" fmla="*/ 922450 w 1302467"/>
              <a:gd name="connsiteY4" fmla="*/ 170343 h 482919"/>
              <a:gd name="connsiteX5" fmla="*/ 1059400 w 1302467"/>
              <a:gd name="connsiteY5" fmla="*/ 258005 h 482919"/>
              <a:gd name="connsiteX6" fmla="*/ 1149184 w 1302467"/>
              <a:gd name="connsiteY6" fmla="*/ 327945 h 482919"/>
              <a:gd name="connsiteX7" fmla="*/ 1235122 w 1302467"/>
              <a:gd name="connsiteY7" fmla="*/ 403396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47284 w 1302467"/>
              <a:gd name="connsiteY1" fmla="*/ 11195 h 482919"/>
              <a:gd name="connsiteX2" fmla="*/ 521617 w 1302467"/>
              <a:gd name="connsiteY2" fmla="*/ 32486 h 482919"/>
              <a:gd name="connsiteX3" fmla="*/ 741655 w 1302467"/>
              <a:gd name="connsiteY3" fmla="*/ 101720 h 482919"/>
              <a:gd name="connsiteX4" fmla="*/ 922450 w 1302467"/>
              <a:gd name="connsiteY4" fmla="*/ 170343 h 482919"/>
              <a:gd name="connsiteX5" fmla="*/ 1059400 w 1302467"/>
              <a:gd name="connsiteY5" fmla="*/ 258005 h 482919"/>
              <a:gd name="connsiteX6" fmla="*/ 1149184 w 1302467"/>
              <a:gd name="connsiteY6" fmla="*/ 327945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47284 w 1302467"/>
              <a:gd name="connsiteY1" fmla="*/ 11195 h 482919"/>
              <a:gd name="connsiteX2" fmla="*/ 521617 w 1302467"/>
              <a:gd name="connsiteY2" fmla="*/ 32486 h 482919"/>
              <a:gd name="connsiteX3" fmla="*/ 741655 w 1302467"/>
              <a:gd name="connsiteY3" fmla="*/ 101720 h 482919"/>
              <a:gd name="connsiteX4" fmla="*/ 922450 w 1302467"/>
              <a:gd name="connsiteY4" fmla="*/ 170343 h 482919"/>
              <a:gd name="connsiteX5" fmla="*/ 1059400 w 1302467"/>
              <a:gd name="connsiteY5" fmla="*/ 258005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47284 w 1302467"/>
              <a:gd name="connsiteY1" fmla="*/ 11195 h 482919"/>
              <a:gd name="connsiteX2" fmla="*/ 521617 w 1302467"/>
              <a:gd name="connsiteY2" fmla="*/ 32486 h 482919"/>
              <a:gd name="connsiteX3" fmla="*/ 741655 w 1302467"/>
              <a:gd name="connsiteY3" fmla="*/ 101720 h 482919"/>
              <a:gd name="connsiteX4" fmla="*/ 922450 w 1302467"/>
              <a:gd name="connsiteY4" fmla="*/ 170343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47284 w 1302467"/>
              <a:gd name="connsiteY1" fmla="*/ 11195 h 482919"/>
              <a:gd name="connsiteX2" fmla="*/ 521617 w 1302467"/>
              <a:gd name="connsiteY2" fmla="*/ 32486 h 482919"/>
              <a:gd name="connsiteX3" fmla="*/ 741655 w 1302467"/>
              <a:gd name="connsiteY3" fmla="*/ 101720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47284 w 1302467"/>
              <a:gd name="connsiteY1" fmla="*/ 11195 h 482919"/>
              <a:gd name="connsiteX2" fmla="*/ 521617 w 1302467"/>
              <a:gd name="connsiteY2" fmla="*/ 32486 h 482919"/>
              <a:gd name="connsiteX3" fmla="*/ 708949 w 1302467"/>
              <a:gd name="connsiteY3" fmla="*/ 80882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47284 w 1302467"/>
              <a:gd name="connsiteY1" fmla="*/ 11195 h 482919"/>
              <a:gd name="connsiteX2" fmla="*/ 483147 w 1302467"/>
              <a:gd name="connsiteY2" fmla="*/ 33446 h 482919"/>
              <a:gd name="connsiteX3" fmla="*/ 708949 w 1302467"/>
              <a:gd name="connsiteY3" fmla="*/ 80882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26764 w 1302467"/>
              <a:gd name="connsiteY1" fmla="*/ 4489 h 482919"/>
              <a:gd name="connsiteX2" fmla="*/ 483147 w 1302467"/>
              <a:gd name="connsiteY2" fmla="*/ 33446 h 482919"/>
              <a:gd name="connsiteX3" fmla="*/ 708949 w 1302467"/>
              <a:gd name="connsiteY3" fmla="*/ 80882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61389 w 1302467"/>
              <a:gd name="connsiteY1" fmla="*/ 9039 h 482919"/>
              <a:gd name="connsiteX2" fmla="*/ 483147 w 1302467"/>
              <a:gd name="connsiteY2" fmla="*/ 33446 h 482919"/>
              <a:gd name="connsiteX3" fmla="*/ 708949 w 1302467"/>
              <a:gd name="connsiteY3" fmla="*/ 80882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61389 w 1302467"/>
              <a:gd name="connsiteY1" fmla="*/ 9039 h 482919"/>
              <a:gd name="connsiteX2" fmla="*/ 493728 w 1302467"/>
              <a:gd name="connsiteY2" fmla="*/ 38596 h 482919"/>
              <a:gd name="connsiteX3" fmla="*/ 708949 w 1302467"/>
              <a:gd name="connsiteY3" fmla="*/ 80882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61389 w 1302467"/>
              <a:gd name="connsiteY1" fmla="*/ 9039 h 482919"/>
              <a:gd name="connsiteX2" fmla="*/ 527068 w 1302467"/>
              <a:gd name="connsiteY2" fmla="*/ 35960 h 482919"/>
              <a:gd name="connsiteX3" fmla="*/ 708949 w 1302467"/>
              <a:gd name="connsiteY3" fmla="*/ 80882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61389 w 1302467"/>
              <a:gd name="connsiteY1" fmla="*/ 9039 h 482919"/>
              <a:gd name="connsiteX2" fmla="*/ 527068 w 1302467"/>
              <a:gd name="connsiteY2" fmla="*/ 35960 h 482919"/>
              <a:gd name="connsiteX3" fmla="*/ 738122 w 1302467"/>
              <a:gd name="connsiteY3" fmla="*/ 81959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22277 w 1302467"/>
              <a:gd name="connsiteY1" fmla="*/ 6406 h 482919"/>
              <a:gd name="connsiteX2" fmla="*/ 527068 w 1302467"/>
              <a:gd name="connsiteY2" fmla="*/ 35960 h 482919"/>
              <a:gd name="connsiteX3" fmla="*/ 738122 w 1302467"/>
              <a:gd name="connsiteY3" fmla="*/ 81959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537 h 483456"/>
              <a:gd name="connsiteX1" fmla="*/ 138922 w 1302467"/>
              <a:gd name="connsiteY1" fmla="*/ 0 h 483456"/>
              <a:gd name="connsiteX2" fmla="*/ 527068 w 1302467"/>
              <a:gd name="connsiteY2" fmla="*/ 36497 h 483456"/>
              <a:gd name="connsiteX3" fmla="*/ 738122 w 1302467"/>
              <a:gd name="connsiteY3" fmla="*/ 82496 h 483456"/>
              <a:gd name="connsiteX4" fmla="*/ 913467 w 1302467"/>
              <a:gd name="connsiteY4" fmla="*/ 147646 h 483456"/>
              <a:gd name="connsiteX5" fmla="*/ 1080233 w 1302467"/>
              <a:gd name="connsiteY5" fmla="*/ 239977 h 483456"/>
              <a:gd name="connsiteX6" fmla="*/ 1177073 w 1302467"/>
              <a:gd name="connsiteY6" fmla="*/ 322373 h 483456"/>
              <a:gd name="connsiteX7" fmla="*/ 1265258 w 1302467"/>
              <a:gd name="connsiteY7" fmla="*/ 410399 h 483456"/>
              <a:gd name="connsiteX8" fmla="*/ 1302467 w 1302467"/>
              <a:gd name="connsiteY8" fmla="*/ 483456 h 483456"/>
              <a:gd name="connsiteX0" fmla="*/ 0 w 1302467"/>
              <a:gd name="connsiteY0" fmla="*/ 537 h 483456"/>
              <a:gd name="connsiteX1" fmla="*/ 138922 w 1302467"/>
              <a:gd name="connsiteY1" fmla="*/ 0 h 483456"/>
              <a:gd name="connsiteX2" fmla="*/ 482183 w 1302467"/>
              <a:gd name="connsiteY2" fmla="*/ 28594 h 483456"/>
              <a:gd name="connsiteX3" fmla="*/ 738122 w 1302467"/>
              <a:gd name="connsiteY3" fmla="*/ 82496 h 483456"/>
              <a:gd name="connsiteX4" fmla="*/ 913467 w 1302467"/>
              <a:gd name="connsiteY4" fmla="*/ 147646 h 483456"/>
              <a:gd name="connsiteX5" fmla="*/ 1080233 w 1302467"/>
              <a:gd name="connsiteY5" fmla="*/ 239977 h 483456"/>
              <a:gd name="connsiteX6" fmla="*/ 1177073 w 1302467"/>
              <a:gd name="connsiteY6" fmla="*/ 322373 h 483456"/>
              <a:gd name="connsiteX7" fmla="*/ 1265258 w 1302467"/>
              <a:gd name="connsiteY7" fmla="*/ 410399 h 483456"/>
              <a:gd name="connsiteX8" fmla="*/ 1302467 w 1302467"/>
              <a:gd name="connsiteY8" fmla="*/ 483456 h 483456"/>
              <a:gd name="connsiteX0" fmla="*/ 0 w 1302467"/>
              <a:gd name="connsiteY0" fmla="*/ 537 h 483456"/>
              <a:gd name="connsiteX1" fmla="*/ 138922 w 1302467"/>
              <a:gd name="connsiteY1" fmla="*/ 0 h 483456"/>
              <a:gd name="connsiteX2" fmla="*/ 482183 w 1302467"/>
              <a:gd name="connsiteY2" fmla="*/ 28594 h 483456"/>
              <a:gd name="connsiteX3" fmla="*/ 738122 w 1302467"/>
              <a:gd name="connsiteY3" fmla="*/ 82496 h 483456"/>
              <a:gd name="connsiteX4" fmla="*/ 913467 w 1302467"/>
              <a:gd name="connsiteY4" fmla="*/ 147646 h 483456"/>
              <a:gd name="connsiteX5" fmla="*/ 1080233 w 1302467"/>
              <a:gd name="connsiteY5" fmla="*/ 239977 h 483456"/>
              <a:gd name="connsiteX6" fmla="*/ 1175788 w 1302467"/>
              <a:gd name="connsiteY6" fmla="*/ 315187 h 483456"/>
              <a:gd name="connsiteX7" fmla="*/ 1265258 w 1302467"/>
              <a:gd name="connsiteY7" fmla="*/ 410399 h 483456"/>
              <a:gd name="connsiteX8" fmla="*/ 1302467 w 1302467"/>
              <a:gd name="connsiteY8" fmla="*/ 483456 h 483456"/>
              <a:gd name="connsiteX0" fmla="*/ 0 w 1302467"/>
              <a:gd name="connsiteY0" fmla="*/ 537 h 483456"/>
              <a:gd name="connsiteX1" fmla="*/ 138922 w 1302467"/>
              <a:gd name="connsiteY1" fmla="*/ 0 h 483456"/>
              <a:gd name="connsiteX2" fmla="*/ 482183 w 1302467"/>
              <a:gd name="connsiteY2" fmla="*/ 28594 h 483456"/>
              <a:gd name="connsiteX3" fmla="*/ 738122 w 1302467"/>
              <a:gd name="connsiteY3" fmla="*/ 82496 h 483456"/>
              <a:gd name="connsiteX4" fmla="*/ 913467 w 1302467"/>
              <a:gd name="connsiteY4" fmla="*/ 147646 h 483456"/>
              <a:gd name="connsiteX5" fmla="*/ 1080233 w 1302467"/>
              <a:gd name="connsiteY5" fmla="*/ 239977 h 483456"/>
              <a:gd name="connsiteX6" fmla="*/ 1175788 w 1302467"/>
              <a:gd name="connsiteY6" fmla="*/ 315187 h 483456"/>
              <a:gd name="connsiteX7" fmla="*/ 1251152 w 1302467"/>
              <a:gd name="connsiteY7" fmla="*/ 412555 h 483456"/>
              <a:gd name="connsiteX8" fmla="*/ 1302467 w 1302467"/>
              <a:gd name="connsiteY8" fmla="*/ 483456 h 483456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82183 w 1302467"/>
              <a:gd name="connsiteY2" fmla="*/ 28057 h 482919"/>
              <a:gd name="connsiteX3" fmla="*/ 738122 w 1302467"/>
              <a:gd name="connsiteY3" fmla="*/ 81959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5788 w 1302467"/>
              <a:gd name="connsiteY6" fmla="*/ 314650 h 482919"/>
              <a:gd name="connsiteX7" fmla="*/ 1251152 w 1302467"/>
              <a:gd name="connsiteY7" fmla="*/ 412018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93727 w 1302467"/>
              <a:gd name="connsiteY2" fmla="*/ 38596 h 482919"/>
              <a:gd name="connsiteX3" fmla="*/ 738122 w 1302467"/>
              <a:gd name="connsiteY3" fmla="*/ 81959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5788 w 1302467"/>
              <a:gd name="connsiteY6" fmla="*/ 314650 h 482919"/>
              <a:gd name="connsiteX7" fmla="*/ 1251152 w 1302467"/>
              <a:gd name="connsiteY7" fmla="*/ 412018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93727 w 1302467"/>
              <a:gd name="connsiteY2" fmla="*/ 38596 h 482919"/>
              <a:gd name="connsiteX3" fmla="*/ 734918 w 1302467"/>
              <a:gd name="connsiteY3" fmla="*/ 91062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5788 w 1302467"/>
              <a:gd name="connsiteY6" fmla="*/ 314650 h 482919"/>
              <a:gd name="connsiteX7" fmla="*/ 1251152 w 1302467"/>
              <a:gd name="connsiteY7" fmla="*/ 412018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93727 w 1302467"/>
              <a:gd name="connsiteY2" fmla="*/ 38596 h 482919"/>
              <a:gd name="connsiteX3" fmla="*/ 734918 w 1302467"/>
              <a:gd name="connsiteY3" fmla="*/ 91062 h 482919"/>
              <a:gd name="connsiteX4" fmla="*/ 889744 w 1302467"/>
              <a:gd name="connsiteY4" fmla="*/ 149505 h 482919"/>
              <a:gd name="connsiteX5" fmla="*/ 1080233 w 1302467"/>
              <a:gd name="connsiteY5" fmla="*/ 239440 h 482919"/>
              <a:gd name="connsiteX6" fmla="*/ 1175788 w 1302467"/>
              <a:gd name="connsiteY6" fmla="*/ 314650 h 482919"/>
              <a:gd name="connsiteX7" fmla="*/ 1251152 w 1302467"/>
              <a:gd name="connsiteY7" fmla="*/ 412018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93727 w 1302467"/>
              <a:gd name="connsiteY2" fmla="*/ 38596 h 482919"/>
              <a:gd name="connsiteX3" fmla="*/ 706065 w 1302467"/>
              <a:gd name="connsiteY3" fmla="*/ 91782 h 482919"/>
              <a:gd name="connsiteX4" fmla="*/ 889744 w 1302467"/>
              <a:gd name="connsiteY4" fmla="*/ 149505 h 482919"/>
              <a:gd name="connsiteX5" fmla="*/ 1080233 w 1302467"/>
              <a:gd name="connsiteY5" fmla="*/ 239440 h 482919"/>
              <a:gd name="connsiteX6" fmla="*/ 1175788 w 1302467"/>
              <a:gd name="connsiteY6" fmla="*/ 314650 h 482919"/>
              <a:gd name="connsiteX7" fmla="*/ 1251152 w 1302467"/>
              <a:gd name="connsiteY7" fmla="*/ 412018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70647 w 1302467"/>
              <a:gd name="connsiteY2" fmla="*/ 44585 h 482919"/>
              <a:gd name="connsiteX3" fmla="*/ 706065 w 1302467"/>
              <a:gd name="connsiteY3" fmla="*/ 91782 h 482919"/>
              <a:gd name="connsiteX4" fmla="*/ 889744 w 1302467"/>
              <a:gd name="connsiteY4" fmla="*/ 149505 h 482919"/>
              <a:gd name="connsiteX5" fmla="*/ 1080233 w 1302467"/>
              <a:gd name="connsiteY5" fmla="*/ 239440 h 482919"/>
              <a:gd name="connsiteX6" fmla="*/ 1175788 w 1302467"/>
              <a:gd name="connsiteY6" fmla="*/ 314650 h 482919"/>
              <a:gd name="connsiteX7" fmla="*/ 1251152 w 1302467"/>
              <a:gd name="connsiteY7" fmla="*/ 412018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70647 w 1302467"/>
              <a:gd name="connsiteY2" fmla="*/ 44585 h 482919"/>
              <a:gd name="connsiteX3" fmla="*/ 706065 w 1302467"/>
              <a:gd name="connsiteY3" fmla="*/ 91782 h 482919"/>
              <a:gd name="connsiteX4" fmla="*/ 889744 w 1302467"/>
              <a:gd name="connsiteY4" fmla="*/ 149505 h 482919"/>
              <a:gd name="connsiteX5" fmla="*/ 1080233 w 1302467"/>
              <a:gd name="connsiteY5" fmla="*/ 239440 h 482919"/>
              <a:gd name="connsiteX6" fmla="*/ 1175788 w 1302467"/>
              <a:gd name="connsiteY6" fmla="*/ 314650 h 482919"/>
              <a:gd name="connsiteX7" fmla="*/ 1265257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70647 w 1302467"/>
              <a:gd name="connsiteY2" fmla="*/ 44585 h 482919"/>
              <a:gd name="connsiteX3" fmla="*/ 706065 w 1302467"/>
              <a:gd name="connsiteY3" fmla="*/ 91782 h 482919"/>
              <a:gd name="connsiteX4" fmla="*/ 889744 w 1302467"/>
              <a:gd name="connsiteY4" fmla="*/ 149505 h 482919"/>
              <a:gd name="connsiteX5" fmla="*/ 1080233 w 1302467"/>
              <a:gd name="connsiteY5" fmla="*/ 239440 h 482919"/>
              <a:gd name="connsiteX6" fmla="*/ 1195344 w 1302467"/>
              <a:gd name="connsiteY6" fmla="*/ 315967 h 482919"/>
              <a:gd name="connsiteX7" fmla="*/ 1265257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70647 w 1302467"/>
              <a:gd name="connsiteY2" fmla="*/ 44585 h 482919"/>
              <a:gd name="connsiteX3" fmla="*/ 706065 w 1302467"/>
              <a:gd name="connsiteY3" fmla="*/ 91782 h 482919"/>
              <a:gd name="connsiteX4" fmla="*/ 889744 w 1302467"/>
              <a:gd name="connsiteY4" fmla="*/ 149505 h 482919"/>
              <a:gd name="connsiteX5" fmla="*/ 1078948 w 1302467"/>
              <a:gd name="connsiteY5" fmla="*/ 232254 h 482919"/>
              <a:gd name="connsiteX6" fmla="*/ 1195344 w 1302467"/>
              <a:gd name="connsiteY6" fmla="*/ 315967 h 482919"/>
              <a:gd name="connsiteX7" fmla="*/ 1265257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55258 w 1302467"/>
              <a:gd name="connsiteY2" fmla="*/ 39555 h 482919"/>
              <a:gd name="connsiteX3" fmla="*/ 706065 w 1302467"/>
              <a:gd name="connsiteY3" fmla="*/ 91782 h 482919"/>
              <a:gd name="connsiteX4" fmla="*/ 889744 w 1302467"/>
              <a:gd name="connsiteY4" fmla="*/ 149505 h 482919"/>
              <a:gd name="connsiteX5" fmla="*/ 1078948 w 1302467"/>
              <a:gd name="connsiteY5" fmla="*/ 232254 h 482919"/>
              <a:gd name="connsiteX6" fmla="*/ 1195344 w 1302467"/>
              <a:gd name="connsiteY6" fmla="*/ 315967 h 482919"/>
              <a:gd name="connsiteX7" fmla="*/ 1265257 w 1302467"/>
              <a:gd name="connsiteY7" fmla="*/ 409862 h 482919"/>
              <a:gd name="connsiteX8" fmla="*/ 1302467 w 1302467"/>
              <a:gd name="connsiteY8" fmla="*/ 482919 h 482919"/>
              <a:gd name="connsiteX0" fmla="*/ 0 w 1304072"/>
              <a:gd name="connsiteY0" fmla="*/ 0 h 491902"/>
              <a:gd name="connsiteX1" fmla="*/ 232857 w 1304072"/>
              <a:gd name="connsiteY1" fmla="*/ 11556 h 491902"/>
              <a:gd name="connsiteX2" fmla="*/ 455258 w 1304072"/>
              <a:gd name="connsiteY2" fmla="*/ 39555 h 491902"/>
              <a:gd name="connsiteX3" fmla="*/ 706065 w 1304072"/>
              <a:gd name="connsiteY3" fmla="*/ 91782 h 491902"/>
              <a:gd name="connsiteX4" fmla="*/ 889744 w 1304072"/>
              <a:gd name="connsiteY4" fmla="*/ 149505 h 491902"/>
              <a:gd name="connsiteX5" fmla="*/ 1078948 w 1304072"/>
              <a:gd name="connsiteY5" fmla="*/ 232254 h 491902"/>
              <a:gd name="connsiteX6" fmla="*/ 1195344 w 1304072"/>
              <a:gd name="connsiteY6" fmla="*/ 315967 h 491902"/>
              <a:gd name="connsiteX7" fmla="*/ 1265257 w 1304072"/>
              <a:gd name="connsiteY7" fmla="*/ 409862 h 491902"/>
              <a:gd name="connsiteX8" fmla="*/ 1304072 w 1304072"/>
              <a:gd name="connsiteY8" fmla="*/ 491902 h 491902"/>
              <a:gd name="connsiteX0" fmla="*/ 0 w 1304072"/>
              <a:gd name="connsiteY0" fmla="*/ 0 h 491902"/>
              <a:gd name="connsiteX1" fmla="*/ 232857 w 1304072"/>
              <a:gd name="connsiteY1" fmla="*/ 11556 h 491902"/>
              <a:gd name="connsiteX2" fmla="*/ 455258 w 1304072"/>
              <a:gd name="connsiteY2" fmla="*/ 39555 h 491902"/>
              <a:gd name="connsiteX3" fmla="*/ 706065 w 1304072"/>
              <a:gd name="connsiteY3" fmla="*/ 91782 h 491902"/>
              <a:gd name="connsiteX4" fmla="*/ 889744 w 1304072"/>
              <a:gd name="connsiteY4" fmla="*/ 149505 h 491902"/>
              <a:gd name="connsiteX5" fmla="*/ 1078948 w 1304072"/>
              <a:gd name="connsiteY5" fmla="*/ 232254 h 491902"/>
              <a:gd name="connsiteX6" fmla="*/ 1195344 w 1304072"/>
              <a:gd name="connsiteY6" fmla="*/ 315967 h 491902"/>
              <a:gd name="connsiteX7" fmla="*/ 1265257 w 1304072"/>
              <a:gd name="connsiteY7" fmla="*/ 409862 h 491902"/>
              <a:gd name="connsiteX8" fmla="*/ 1304072 w 1304072"/>
              <a:gd name="connsiteY8" fmla="*/ 491902 h 491902"/>
              <a:gd name="connsiteX0" fmla="*/ 0 w 1304072"/>
              <a:gd name="connsiteY0" fmla="*/ 0 h 491902"/>
              <a:gd name="connsiteX1" fmla="*/ 188936 w 1304072"/>
              <a:gd name="connsiteY1" fmla="*/ 9043 h 491902"/>
              <a:gd name="connsiteX2" fmla="*/ 455258 w 1304072"/>
              <a:gd name="connsiteY2" fmla="*/ 39555 h 491902"/>
              <a:gd name="connsiteX3" fmla="*/ 706065 w 1304072"/>
              <a:gd name="connsiteY3" fmla="*/ 91782 h 491902"/>
              <a:gd name="connsiteX4" fmla="*/ 889744 w 1304072"/>
              <a:gd name="connsiteY4" fmla="*/ 149505 h 491902"/>
              <a:gd name="connsiteX5" fmla="*/ 1078948 w 1304072"/>
              <a:gd name="connsiteY5" fmla="*/ 232254 h 491902"/>
              <a:gd name="connsiteX6" fmla="*/ 1195344 w 1304072"/>
              <a:gd name="connsiteY6" fmla="*/ 315967 h 491902"/>
              <a:gd name="connsiteX7" fmla="*/ 1265257 w 1304072"/>
              <a:gd name="connsiteY7" fmla="*/ 409862 h 491902"/>
              <a:gd name="connsiteX8" fmla="*/ 1304072 w 1304072"/>
              <a:gd name="connsiteY8" fmla="*/ 491902 h 491902"/>
              <a:gd name="connsiteX0" fmla="*/ 0 w 1304072"/>
              <a:gd name="connsiteY0" fmla="*/ 0 h 491902"/>
              <a:gd name="connsiteX1" fmla="*/ 252413 w 1304072"/>
              <a:gd name="connsiteY1" fmla="*/ 12873 h 491902"/>
              <a:gd name="connsiteX2" fmla="*/ 455258 w 1304072"/>
              <a:gd name="connsiteY2" fmla="*/ 39555 h 491902"/>
              <a:gd name="connsiteX3" fmla="*/ 706065 w 1304072"/>
              <a:gd name="connsiteY3" fmla="*/ 91782 h 491902"/>
              <a:gd name="connsiteX4" fmla="*/ 889744 w 1304072"/>
              <a:gd name="connsiteY4" fmla="*/ 149505 h 491902"/>
              <a:gd name="connsiteX5" fmla="*/ 1078948 w 1304072"/>
              <a:gd name="connsiteY5" fmla="*/ 232254 h 491902"/>
              <a:gd name="connsiteX6" fmla="*/ 1195344 w 1304072"/>
              <a:gd name="connsiteY6" fmla="*/ 315967 h 491902"/>
              <a:gd name="connsiteX7" fmla="*/ 1265257 w 1304072"/>
              <a:gd name="connsiteY7" fmla="*/ 409862 h 491902"/>
              <a:gd name="connsiteX8" fmla="*/ 1304072 w 1304072"/>
              <a:gd name="connsiteY8" fmla="*/ 491902 h 491902"/>
              <a:gd name="connsiteX0" fmla="*/ 0 w 1304072"/>
              <a:gd name="connsiteY0" fmla="*/ 0 h 491902"/>
              <a:gd name="connsiteX1" fmla="*/ 233499 w 1304072"/>
              <a:gd name="connsiteY1" fmla="*/ 15149 h 491902"/>
              <a:gd name="connsiteX2" fmla="*/ 455258 w 1304072"/>
              <a:gd name="connsiteY2" fmla="*/ 39555 h 491902"/>
              <a:gd name="connsiteX3" fmla="*/ 706065 w 1304072"/>
              <a:gd name="connsiteY3" fmla="*/ 91782 h 491902"/>
              <a:gd name="connsiteX4" fmla="*/ 889744 w 1304072"/>
              <a:gd name="connsiteY4" fmla="*/ 149505 h 491902"/>
              <a:gd name="connsiteX5" fmla="*/ 1078948 w 1304072"/>
              <a:gd name="connsiteY5" fmla="*/ 232254 h 491902"/>
              <a:gd name="connsiteX6" fmla="*/ 1195344 w 1304072"/>
              <a:gd name="connsiteY6" fmla="*/ 315967 h 491902"/>
              <a:gd name="connsiteX7" fmla="*/ 1265257 w 1304072"/>
              <a:gd name="connsiteY7" fmla="*/ 409862 h 491902"/>
              <a:gd name="connsiteX8" fmla="*/ 1304072 w 1304072"/>
              <a:gd name="connsiteY8" fmla="*/ 491902 h 491902"/>
              <a:gd name="connsiteX0" fmla="*/ 0 w 1304072"/>
              <a:gd name="connsiteY0" fmla="*/ 0 h 491902"/>
              <a:gd name="connsiteX1" fmla="*/ 233499 w 1304072"/>
              <a:gd name="connsiteY1" fmla="*/ 15149 h 491902"/>
              <a:gd name="connsiteX2" fmla="*/ 480265 w 1304072"/>
              <a:gd name="connsiteY2" fmla="*/ 44344 h 491902"/>
              <a:gd name="connsiteX3" fmla="*/ 706065 w 1304072"/>
              <a:gd name="connsiteY3" fmla="*/ 91782 h 491902"/>
              <a:gd name="connsiteX4" fmla="*/ 889744 w 1304072"/>
              <a:gd name="connsiteY4" fmla="*/ 149505 h 491902"/>
              <a:gd name="connsiteX5" fmla="*/ 1078948 w 1304072"/>
              <a:gd name="connsiteY5" fmla="*/ 232254 h 491902"/>
              <a:gd name="connsiteX6" fmla="*/ 1195344 w 1304072"/>
              <a:gd name="connsiteY6" fmla="*/ 315967 h 491902"/>
              <a:gd name="connsiteX7" fmla="*/ 1265257 w 1304072"/>
              <a:gd name="connsiteY7" fmla="*/ 409862 h 491902"/>
              <a:gd name="connsiteX8" fmla="*/ 1304072 w 1304072"/>
              <a:gd name="connsiteY8" fmla="*/ 491902 h 491902"/>
              <a:gd name="connsiteX0" fmla="*/ 0 w 1308238"/>
              <a:gd name="connsiteY0" fmla="*/ 0 h 488189"/>
              <a:gd name="connsiteX1" fmla="*/ 237665 w 1308238"/>
              <a:gd name="connsiteY1" fmla="*/ 11436 h 488189"/>
              <a:gd name="connsiteX2" fmla="*/ 484431 w 1308238"/>
              <a:gd name="connsiteY2" fmla="*/ 40631 h 488189"/>
              <a:gd name="connsiteX3" fmla="*/ 710231 w 1308238"/>
              <a:gd name="connsiteY3" fmla="*/ 88069 h 488189"/>
              <a:gd name="connsiteX4" fmla="*/ 893910 w 1308238"/>
              <a:gd name="connsiteY4" fmla="*/ 145792 h 488189"/>
              <a:gd name="connsiteX5" fmla="*/ 1083114 w 1308238"/>
              <a:gd name="connsiteY5" fmla="*/ 228541 h 488189"/>
              <a:gd name="connsiteX6" fmla="*/ 1199510 w 1308238"/>
              <a:gd name="connsiteY6" fmla="*/ 312254 h 488189"/>
              <a:gd name="connsiteX7" fmla="*/ 1269423 w 1308238"/>
              <a:gd name="connsiteY7" fmla="*/ 406149 h 488189"/>
              <a:gd name="connsiteX8" fmla="*/ 1308238 w 1308238"/>
              <a:gd name="connsiteY8" fmla="*/ 488189 h 488189"/>
              <a:gd name="connsiteX0" fmla="*/ 0 w 1308238"/>
              <a:gd name="connsiteY0" fmla="*/ 0 h 488189"/>
              <a:gd name="connsiteX1" fmla="*/ 271968 w 1308238"/>
              <a:gd name="connsiteY1" fmla="*/ 14189 h 488189"/>
              <a:gd name="connsiteX2" fmla="*/ 484431 w 1308238"/>
              <a:gd name="connsiteY2" fmla="*/ 40631 h 488189"/>
              <a:gd name="connsiteX3" fmla="*/ 710231 w 1308238"/>
              <a:gd name="connsiteY3" fmla="*/ 88069 h 488189"/>
              <a:gd name="connsiteX4" fmla="*/ 893910 w 1308238"/>
              <a:gd name="connsiteY4" fmla="*/ 145792 h 488189"/>
              <a:gd name="connsiteX5" fmla="*/ 1083114 w 1308238"/>
              <a:gd name="connsiteY5" fmla="*/ 228541 h 488189"/>
              <a:gd name="connsiteX6" fmla="*/ 1199510 w 1308238"/>
              <a:gd name="connsiteY6" fmla="*/ 312254 h 488189"/>
              <a:gd name="connsiteX7" fmla="*/ 1269423 w 1308238"/>
              <a:gd name="connsiteY7" fmla="*/ 406149 h 488189"/>
              <a:gd name="connsiteX8" fmla="*/ 1308238 w 1308238"/>
              <a:gd name="connsiteY8" fmla="*/ 488189 h 488189"/>
              <a:gd name="connsiteX0" fmla="*/ 0 w 1308238"/>
              <a:gd name="connsiteY0" fmla="*/ 0 h 488189"/>
              <a:gd name="connsiteX1" fmla="*/ 212657 w 1308238"/>
              <a:gd name="connsiteY1" fmla="*/ 6646 h 488189"/>
              <a:gd name="connsiteX2" fmla="*/ 484431 w 1308238"/>
              <a:gd name="connsiteY2" fmla="*/ 40631 h 488189"/>
              <a:gd name="connsiteX3" fmla="*/ 710231 w 1308238"/>
              <a:gd name="connsiteY3" fmla="*/ 88069 h 488189"/>
              <a:gd name="connsiteX4" fmla="*/ 893910 w 1308238"/>
              <a:gd name="connsiteY4" fmla="*/ 145792 h 488189"/>
              <a:gd name="connsiteX5" fmla="*/ 1083114 w 1308238"/>
              <a:gd name="connsiteY5" fmla="*/ 228541 h 488189"/>
              <a:gd name="connsiteX6" fmla="*/ 1199510 w 1308238"/>
              <a:gd name="connsiteY6" fmla="*/ 312254 h 488189"/>
              <a:gd name="connsiteX7" fmla="*/ 1269423 w 1308238"/>
              <a:gd name="connsiteY7" fmla="*/ 406149 h 488189"/>
              <a:gd name="connsiteX8" fmla="*/ 1308238 w 1308238"/>
              <a:gd name="connsiteY8" fmla="*/ 488189 h 488189"/>
              <a:gd name="connsiteX0" fmla="*/ 0 w 1308238"/>
              <a:gd name="connsiteY0" fmla="*/ 0 h 488189"/>
              <a:gd name="connsiteX1" fmla="*/ 242473 w 1308238"/>
              <a:gd name="connsiteY1" fmla="*/ 11316 h 488189"/>
              <a:gd name="connsiteX2" fmla="*/ 484431 w 1308238"/>
              <a:gd name="connsiteY2" fmla="*/ 40631 h 488189"/>
              <a:gd name="connsiteX3" fmla="*/ 710231 w 1308238"/>
              <a:gd name="connsiteY3" fmla="*/ 88069 h 488189"/>
              <a:gd name="connsiteX4" fmla="*/ 893910 w 1308238"/>
              <a:gd name="connsiteY4" fmla="*/ 145792 h 488189"/>
              <a:gd name="connsiteX5" fmla="*/ 1083114 w 1308238"/>
              <a:gd name="connsiteY5" fmla="*/ 228541 h 488189"/>
              <a:gd name="connsiteX6" fmla="*/ 1199510 w 1308238"/>
              <a:gd name="connsiteY6" fmla="*/ 312254 h 488189"/>
              <a:gd name="connsiteX7" fmla="*/ 1269423 w 1308238"/>
              <a:gd name="connsiteY7" fmla="*/ 406149 h 488189"/>
              <a:gd name="connsiteX8" fmla="*/ 1308238 w 1308238"/>
              <a:gd name="connsiteY8" fmla="*/ 488189 h 488189"/>
              <a:gd name="connsiteX0" fmla="*/ 0 w 1308238"/>
              <a:gd name="connsiteY0" fmla="*/ 0 h 488189"/>
              <a:gd name="connsiteX1" fmla="*/ 218430 w 1308238"/>
              <a:gd name="connsiteY1" fmla="*/ 11916 h 488189"/>
              <a:gd name="connsiteX2" fmla="*/ 484431 w 1308238"/>
              <a:gd name="connsiteY2" fmla="*/ 40631 h 488189"/>
              <a:gd name="connsiteX3" fmla="*/ 710231 w 1308238"/>
              <a:gd name="connsiteY3" fmla="*/ 88069 h 488189"/>
              <a:gd name="connsiteX4" fmla="*/ 893910 w 1308238"/>
              <a:gd name="connsiteY4" fmla="*/ 145792 h 488189"/>
              <a:gd name="connsiteX5" fmla="*/ 1083114 w 1308238"/>
              <a:gd name="connsiteY5" fmla="*/ 228541 h 488189"/>
              <a:gd name="connsiteX6" fmla="*/ 1199510 w 1308238"/>
              <a:gd name="connsiteY6" fmla="*/ 312254 h 488189"/>
              <a:gd name="connsiteX7" fmla="*/ 1269423 w 1308238"/>
              <a:gd name="connsiteY7" fmla="*/ 406149 h 488189"/>
              <a:gd name="connsiteX8" fmla="*/ 1308238 w 1308238"/>
              <a:gd name="connsiteY8" fmla="*/ 488189 h 488189"/>
              <a:gd name="connsiteX0" fmla="*/ 0 w 1308238"/>
              <a:gd name="connsiteY0" fmla="*/ 0 h 488189"/>
              <a:gd name="connsiteX1" fmla="*/ 218430 w 1308238"/>
              <a:gd name="connsiteY1" fmla="*/ 11916 h 488189"/>
              <a:gd name="connsiteX2" fmla="*/ 459745 w 1308238"/>
              <a:gd name="connsiteY2" fmla="*/ 37638 h 488189"/>
              <a:gd name="connsiteX3" fmla="*/ 710231 w 1308238"/>
              <a:gd name="connsiteY3" fmla="*/ 88069 h 488189"/>
              <a:gd name="connsiteX4" fmla="*/ 893910 w 1308238"/>
              <a:gd name="connsiteY4" fmla="*/ 145792 h 488189"/>
              <a:gd name="connsiteX5" fmla="*/ 1083114 w 1308238"/>
              <a:gd name="connsiteY5" fmla="*/ 228541 h 488189"/>
              <a:gd name="connsiteX6" fmla="*/ 1199510 w 1308238"/>
              <a:gd name="connsiteY6" fmla="*/ 312254 h 488189"/>
              <a:gd name="connsiteX7" fmla="*/ 1269423 w 1308238"/>
              <a:gd name="connsiteY7" fmla="*/ 406149 h 488189"/>
              <a:gd name="connsiteX8" fmla="*/ 1308238 w 1308238"/>
              <a:gd name="connsiteY8" fmla="*/ 488189 h 488189"/>
              <a:gd name="connsiteX0" fmla="*/ 0 w 1308238"/>
              <a:gd name="connsiteY0" fmla="*/ 0 h 488189"/>
              <a:gd name="connsiteX1" fmla="*/ 237344 w 1308238"/>
              <a:gd name="connsiteY1" fmla="*/ 9640 h 488189"/>
              <a:gd name="connsiteX2" fmla="*/ 459745 w 1308238"/>
              <a:gd name="connsiteY2" fmla="*/ 37638 h 488189"/>
              <a:gd name="connsiteX3" fmla="*/ 710231 w 1308238"/>
              <a:gd name="connsiteY3" fmla="*/ 88069 h 488189"/>
              <a:gd name="connsiteX4" fmla="*/ 893910 w 1308238"/>
              <a:gd name="connsiteY4" fmla="*/ 145792 h 488189"/>
              <a:gd name="connsiteX5" fmla="*/ 1083114 w 1308238"/>
              <a:gd name="connsiteY5" fmla="*/ 228541 h 488189"/>
              <a:gd name="connsiteX6" fmla="*/ 1199510 w 1308238"/>
              <a:gd name="connsiteY6" fmla="*/ 312254 h 488189"/>
              <a:gd name="connsiteX7" fmla="*/ 1269423 w 1308238"/>
              <a:gd name="connsiteY7" fmla="*/ 406149 h 488189"/>
              <a:gd name="connsiteX8" fmla="*/ 1308238 w 1308238"/>
              <a:gd name="connsiteY8" fmla="*/ 488189 h 488189"/>
              <a:gd name="connsiteX0" fmla="*/ 0 w 1308238"/>
              <a:gd name="connsiteY0" fmla="*/ 0 h 488189"/>
              <a:gd name="connsiteX1" fmla="*/ 219072 w 1308238"/>
              <a:gd name="connsiteY1" fmla="*/ 15510 h 488189"/>
              <a:gd name="connsiteX2" fmla="*/ 459745 w 1308238"/>
              <a:gd name="connsiteY2" fmla="*/ 37638 h 488189"/>
              <a:gd name="connsiteX3" fmla="*/ 710231 w 1308238"/>
              <a:gd name="connsiteY3" fmla="*/ 88069 h 488189"/>
              <a:gd name="connsiteX4" fmla="*/ 893910 w 1308238"/>
              <a:gd name="connsiteY4" fmla="*/ 145792 h 488189"/>
              <a:gd name="connsiteX5" fmla="*/ 1083114 w 1308238"/>
              <a:gd name="connsiteY5" fmla="*/ 228541 h 488189"/>
              <a:gd name="connsiteX6" fmla="*/ 1199510 w 1308238"/>
              <a:gd name="connsiteY6" fmla="*/ 312254 h 488189"/>
              <a:gd name="connsiteX7" fmla="*/ 1269423 w 1308238"/>
              <a:gd name="connsiteY7" fmla="*/ 406149 h 488189"/>
              <a:gd name="connsiteX8" fmla="*/ 1308238 w 1308238"/>
              <a:gd name="connsiteY8" fmla="*/ 488189 h 488189"/>
              <a:gd name="connsiteX0" fmla="*/ 0 w 1297015"/>
              <a:gd name="connsiteY0" fmla="*/ 0 h 479446"/>
              <a:gd name="connsiteX1" fmla="*/ 207849 w 1297015"/>
              <a:gd name="connsiteY1" fmla="*/ 6767 h 479446"/>
              <a:gd name="connsiteX2" fmla="*/ 448522 w 1297015"/>
              <a:gd name="connsiteY2" fmla="*/ 28895 h 479446"/>
              <a:gd name="connsiteX3" fmla="*/ 699008 w 1297015"/>
              <a:gd name="connsiteY3" fmla="*/ 79326 h 479446"/>
              <a:gd name="connsiteX4" fmla="*/ 882687 w 1297015"/>
              <a:gd name="connsiteY4" fmla="*/ 137049 h 479446"/>
              <a:gd name="connsiteX5" fmla="*/ 1071891 w 1297015"/>
              <a:gd name="connsiteY5" fmla="*/ 219798 h 479446"/>
              <a:gd name="connsiteX6" fmla="*/ 1188287 w 1297015"/>
              <a:gd name="connsiteY6" fmla="*/ 303511 h 479446"/>
              <a:gd name="connsiteX7" fmla="*/ 1258200 w 1297015"/>
              <a:gd name="connsiteY7" fmla="*/ 397406 h 479446"/>
              <a:gd name="connsiteX8" fmla="*/ 1297015 w 1297015"/>
              <a:gd name="connsiteY8" fmla="*/ 479446 h 479446"/>
              <a:gd name="connsiteX0" fmla="*/ 0 w 1297015"/>
              <a:gd name="connsiteY0" fmla="*/ 0 h 479446"/>
              <a:gd name="connsiteX1" fmla="*/ 251449 w 1297015"/>
              <a:gd name="connsiteY1" fmla="*/ 7484 h 479446"/>
              <a:gd name="connsiteX2" fmla="*/ 448522 w 1297015"/>
              <a:gd name="connsiteY2" fmla="*/ 28895 h 479446"/>
              <a:gd name="connsiteX3" fmla="*/ 699008 w 1297015"/>
              <a:gd name="connsiteY3" fmla="*/ 79326 h 479446"/>
              <a:gd name="connsiteX4" fmla="*/ 882687 w 1297015"/>
              <a:gd name="connsiteY4" fmla="*/ 137049 h 479446"/>
              <a:gd name="connsiteX5" fmla="*/ 1071891 w 1297015"/>
              <a:gd name="connsiteY5" fmla="*/ 219798 h 479446"/>
              <a:gd name="connsiteX6" fmla="*/ 1188287 w 1297015"/>
              <a:gd name="connsiteY6" fmla="*/ 303511 h 479446"/>
              <a:gd name="connsiteX7" fmla="*/ 1258200 w 1297015"/>
              <a:gd name="connsiteY7" fmla="*/ 397406 h 479446"/>
              <a:gd name="connsiteX8" fmla="*/ 1297015 w 1297015"/>
              <a:gd name="connsiteY8" fmla="*/ 479446 h 479446"/>
              <a:gd name="connsiteX0" fmla="*/ 0 w 1297015"/>
              <a:gd name="connsiteY0" fmla="*/ 0 h 479446"/>
              <a:gd name="connsiteX1" fmla="*/ 115199 w 1297015"/>
              <a:gd name="connsiteY1" fmla="*/ 1858 h 479446"/>
              <a:gd name="connsiteX2" fmla="*/ 251449 w 1297015"/>
              <a:gd name="connsiteY2" fmla="*/ 7484 h 479446"/>
              <a:gd name="connsiteX3" fmla="*/ 448522 w 1297015"/>
              <a:gd name="connsiteY3" fmla="*/ 28895 h 479446"/>
              <a:gd name="connsiteX4" fmla="*/ 699008 w 1297015"/>
              <a:gd name="connsiteY4" fmla="*/ 79326 h 479446"/>
              <a:gd name="connsiteX5" fmla="*/ 882687 w 1297015"/>
              <a:gd name="connsiteY5" fmla="*/ 137049 h 479446"/>
              <a:gd name="connsiteX6" fmla="*/ 1071891 w 1297015"/>
              <a:gd name="connsiteY6" fmla="*/ 219798 h 479446"/>
              <a:gd name="connsiteX7" fmla="*/ 1188287 w 1297015"/>
              <a:gd name="connsiteY7" fmla="*/ 303511 h 479446"/>
              <a:gd name="connsiteX8" fmla="*/ 1258200 w 1297015"/>
              <a:gd name="connsiteY8" fmla="*/ 397406 h 479446"/>
              <a:gd name="connsiteX9" fmla="*/ 1297015 w 1297015"/>
              <a:gd name="connsiteY9" fmla="*/ 479446 h 479446"/>
              <a:gd name="connsiteX0" fmla="*/ 0 w 1297015"/>
              <a:gd name="connsiteY0" fmla="*/ 0 h 479446"/>
              <a:gd name="connsiteX1" fmla="*/ 115199 w 1297015"/>
              <a:gd name="connsiteY1" fmla="*/ 1858 h 479446"/>
              <a:gd name="connsiteX2" fmla="*/ 251449 w 1297015"/>
              <a:gd name="connsiteY2" fmla="*/ 7484 h 479446"/>
              <a:gd name="connsiteX3" fmla="*/ 344744 w 1297015"/>
              <a:gd name="connsiteY3" fmla="*/ 15982 h 479446"/>
              <a:gd name="connsiteX4" fmla="*/ 448522 w 1297015"/>
              <a:gd name="connsiteY4" fmla="*/ 28895 h 479446"/>
              <a:gd name="connsiteX5" fmla="*/ 699008 w 1297015"/>
              <a:gd name="connsiteY5" fmla="*/ 79326 h 479446"/>
              <a:gd name="connsiteX6" fmla="*/ 882687 w 1297015"/>
              <a:gd name="connsiteY6" fmla="*/ 137049 h 479446"/>
              <a:gd name="connsiteX7" fmla="*/ 1071891 w 1297015"/>
              <a:gd name="connsiteY7" fmla="*/ 219798 h 479446"/>
              <a:gd name="connsiteX8" fmla="*/ 1188287 w 1297015"/>
              <a:gd name="connsiteY8" fmla="*/ 303511 h 479446"/>
              <a:gd name="connsiteX9" fmla="*/ 1258200 w 1297015"/>
              <a:gd name="connsiteY9" fmla="*/ 397406 h 479446"/>
              <a:gd name="connsiteX10" fmla="*/ 1297015 w 1297015"/>
              <a:gd name="connsiteY10" fmla="*/ 479446 h 479446"/>
              <a:gd name="connsiteX0" fmla="*/ 0 w 1297015"/>
              <a:gd name="connsiteY0" fmla="*/ 0 h 479446"/>
              <a:gd name="connsiteX1" fmla="*/ 115199 w 1297015"/>
              <a:gd name="connsiteY1" fmla="*/ 1858 h 479446"/>
              <a:gd name="connsiteX2" fmla="*/ 251449 w 1297015"/>
              <a:gd name="connsiteY2" fmla="*/ 7484 h 479446"/>
              <a:gd name="connsiteX3" fmla="*/ 344744 w 1297015"/>
              <a:gd name="connsiteY3" fmla="*/ 15982 h 479446"/>
              <a:gd name="connsiteX4" fmla="*/ 350194 w 1297015"/>
              <a:gd name="connsiteY4" fmla="*/ 19454 h 479446"/>
              <a:gd name="connsiteX5" fmla="*/ 448522 w 1297015"/>
              <a:gd name="connsiteY5" fmla="*/ 28895 h 479446"/>
              <a:gd name="connsiteX6" fmla="*/ 699008 w 1297015"/>
              <a:gd name="connsiteY6" fmla="*/ 79326 h 479446"/>
              <a:gd name="connsiteX7" fmla="*/ 882687 w 1297015"/>
              <a:gd name="connsiteY7" fmla="*/ 137049 h 479446"/>
              <a:gd name="connsiteX8" fmla="*/ 1071891 w 1297015"/>
              <a:gd name="connsiteY8" fmla="*/ 219798 h 479446"/>
              <a:gd name="connsiteX9" fmla="*/ 1188287 w 1297015"/>
              <a:gd name="connsiteY9" fmla="*/ 303511 h 479446"/>
              <a:gd name="connsiteX10" fmla="*/ 1258200 w 1297015"/>
              <a:gd name="connsiteY10" fmla="*/ 397406 h 479446"/>
              <a:gd name="connsiteX11" fmla="*/ 1297015 w 1297015"/>
              <a:gd name="connsiteY11" fmla="*/ 479446 h 479446"/>
              <a:gd name="connsiteX0" fmla="*/ 0 w 1297015"/>
              <a:gd name="connsiteY0" fmla="*/ 0 h 479446"/>
              <a:gd name="connsiteX1" fmla="*/ 115199 w 1297015"/>
              <a:gd name="connsiteY1" fmla="*/ 1858 h 479446"/>
              <a:gd name="connsiteX2" fmla="*/ 251449 w 1297015"/>
              <a:gd name="connsiteY2" fmla="*/ 7484 h 479446"/>
              <a:gd name="connsiteX3" fmla="*/ 344744 w 1297015"/>
              <a:gd name="connsiteY3" fmla="*/ 15982 h 479446"/>
              <a:gd name="connsiteX4" fmla="*/ 448522 w 1297015"/>
              <a:gd name="connsiteY4" fmla="*/ 28895 h 479446"/>
              <a:gd name="connsiteX5" fmla="*/ 699008 w 1297015"/>
              <a:gd name="connsiteY5" fmla="*/ 79326 h 479446"/>
              <a:gd name="connsiteX6" fmla="*/ 882687 w 1297015"/>
              <a:gd name="connsiteY6" fmla="*/ 137049 h 479446"/>
              <a:gd name="connsiteX7" fmla="*/ 1071891 w 1297015"/>
              <a:gd name="connsiteY7" fmla="*/ 219798 h 479446"/>
              <a:gd name="connsiteX8" fmla="*/ 1188287 w 1297015"/>
              <a:gd name="connsiteY8" fmla="*/ 303511 h 479446"/>
              <a:gd name="connsiteX9" fmla="*/ 1258200 w 1297015"/>
              <a:gd name="connsiteY9" fmla="*/ 397406 h 479446"/>
              <a:gd name="connsiteX10" fmla="*/ 1297015 w 1297015"/>
              <a:gd name="connsiteY10" fmla="*/ 479446 h 479446"/>
              <a:gd name="connsiteX0" fmla="*/ 0 w 1297015"/>
              <a:gd name="connsiteY0" fmla="*/ 0 h 479446"/>
              <a:gd name="connsiteX1" fmla="*/ 115199 w 1297015"/>
              <a:gd name="connsiteY1" fmla="*/ 1858 h 479446"/>
              <a:gd name="connsiteX2" fmla="*/ 251449 w 1297015"/>
              <a:gd name="connsiteY2" fmla="*/ 7484 h 479446"/>
              <a:gd name="connsiteX3" fmla="*/ 344744 w 1297015"/>
              <a:gd name="connsiteY3" fmla="*/ 15982 h 479446"/>
              <a:gd name="connsiteX4" fmla="*/ 487955 w 1297015"/>
              <a:gd name="connsiteY4" fmla="*/ 33325 h 479446"/>
              <a:gd name="connsiteX5" fmla="*/ 699008 w 1297015"/>
              <a:gd name="connsiteY5" fmla="*/ 79326 h 479446"/>
              <a:gd name="connsiteX6" fmla="*/ 882687 w 1297015"/>
              <a:gd name="connsiteY6" fmla="*/ 137049 h 479446"/>
              <a:gd name="connsiteX7" fmla="*/ 1071891 w 1297015"/>
              <a:gd name="connsiteY7" fmla="*/ 219798 h 479446"/>
              <a:gd name="connsiteX8" fmla="*/ 1188287 w 1297015"/>
              <a:gd name="connsiteY8" fmla="*/ 303511 h 479446"/>
              <a:gd name="connsiteX9" fmla="*/ 1258200 w 1297015"/>
              <a:gd name="connsiteY9" fmla="*/ 397406 h 479446"/>
              <a:gd name="connsiteX10" fmla="*/ 1297015 w 1297015"/>
              <a:gd name="connsiteY10" fmla="*/ 479446 h 479446"/>
              <a:gd name="connsiteX0" fmla="*/ 0 w 1297015"/>
              <a:gd name="connsiteY0" fmla="*/ 0 h 479446"/>
              <a:gd name="connsiteX1" fmla="*/ 139243 w 1297015"/>
              <a:gd name="connsiteY1" fmla="*/ 1258 h 479446"/>
              <a:gd name="connsiteX2" fmla="*/ 251449 w 1297015"/>
              <a:gd name="connsiteY2" fmla="*/ 7484 h 479446"/>
              <a:gd name="connsiteX3" fmla="*/ 344744 w 1297015"/>
              <a:gd name="connsiteY3" fmla="*/ 15982 h 479446"/>
              <a:gd name="connsiteX4" fmla="*/ 487955 w 1297015"/>
              <a:gd name="connsiteY4" fmla="*/ 33325 h 479446"/>
              <a:gd name="connsiteX5" fmla="*/ 699008 w 1297015"/>
              <a:gd name="connsiteY5" fmla="*/ 79326 h 479446"/>
              <a:gd name="connsiteX6" fmla="*/ 882687 w 1297015"/>
              <a:gd name="connsiteY6" fmla="*/ 137049 h 479446"/>
              <a:gd name="connsiteX7" fmla="*/ 1071891 w 1297015"/>
              <a:gd name="connsiteY7" fmla="*/ 219798 h 479446"/>
              <a:gd name="connsiteX8" fmla="*/ 1188287 w 1297015"/>
              <a:gd name="connsiteY8" fmla="*/ 303511 h 479446"/>
              <a:gd name="connsiteX9" fmla="*/ 1258200 w 1297015"/>
              <a:gd name="connsiteY9" fmla="*/ 397406 h 479446"/>
              <a:gd name="connsiteX10" fmla="*/ 1297015 w 1297015"/>
              <a:gd name="connsiteY10" fmla="*/ 479446 h 479446"/>
              <a:gd name="connsiteX0" fmla="*/ 0 w 1296373"/>
              <a:gd name="connsiteY0" fmla="*/ 0 h 475853"/>
              <a:gd name="connsiteX1" fmla="*/ 139243 w 1296373"/>
              <a:gd name="connsiteY1" fmla="*/ 1258 h 475853"/>
              <a:gd name="connsiteX2" fmla="*/ 251449 w 1296373"/>
              <a:gd name="connsiteY2" fmla="*/ 7484 h 475853"/>
              <a:gd name="connsiteX3" fmla="*/ 344744 w 1296373"/>
              <a:gd name="connsiteY3" fmla="*/ 15982 h 475853"/>
              <a:gd name="connsiteX4" fmla="*/ 487955 w 1296373"/>
              <a:gd name="connsiteY4" fmla="*/ 33325 h 475853"/>
              <a:gd name="connsiteX5" fmla="*/ 699008 w 1296373"/>
              <a:gd name="connsiteY5" fmla="*/ 79326 h 475853"/>
              <a:gd name="connsiteX6" fmla="*/ 882687 w 1296373"/>
              <a:gd name="connsiteY6" fmla="*/ 137049 h 475853"/>
              <a:gd name="connsiteX7" fmla="*/ 1071891 w 1296373"/>
              <a:gd name="connsiteY7" fmla="*/ 219798 h 475853"/>
              <a:gd name="connsiteX8" fmla="*/ 1188287 w 1296373"/>
              <a:gd name="connsiteY8" fmla="*/ 303511 h 475853"/>
              <a:gd name="connsiteX9" fmla="*/ 1258200 w 1296373"/>
              <a:gd name="connsiteY9" fmla="*/ 397406 h 475853"/>
              <a:gd name="connsiteX10" fmla="*/ 1296373 w 1296373"/>
              <a:gd name="connsiteY10" fmla="*/ 475853 h 475853"/>
              <a:gd name="connsiteX0" fmla="*/ 0 w 1291886"/>
              <a:gd name="connsiteY0" fmla="*/ 0 h 477769"/>
              <a:gd name="connsiteX1" fmla="*/ 139243 w 1291886"/>
              <a:gd name="connsiteY1" fmla="*/ 1258 h 477769"/>
              <a:gd name="connsiteX2" fmla="*/ 251449 w 1291886"/>
              <a:gd name="connsiteY2" fmla="*/ 7484 h 477769"/>
              <a:gd name="connsiteX3" fmla="*/ 344744 w 1291886"/>
              <a:gd name="connsiteY3" fmla="*/ 15982 h 477769"/>
              <a:gd name="connsiteX4" fmla="*/ 487955 w 1291886"/>
              <a:gd name="connsiteY4" fmla="*/ 33325 h 477769"/>
              <a:gd name="connsiteX5" fmla="*/ 699008 w 1291886"/>
              <a:gd name="connsiteY5" fmla="*/ 79326 h 477769"/>
              <a:gd name="connsiteX6" fmla="*/ 882687 w 1291886"/>
              <a:gd name="connsiteY6" fmla="*/ 137049 h 477769"/>
              <a:gd name="connsiteX7" fmla="*/ 1071891 w 1291886"/>
              <a:gd name="connsiteY7" fmla="*/ 219798 h 477769"/>
              <a:gd name="connsiteX8" fmla="*/ 1188287 w 1291886"/>
              <a:gd name="connsiteY8" fmla="*/ 303511 h 477769"/>
              <a:gd name="connsiteX9" fmla="*/ 1258200 w 1291886"/>
              <a:gd name="connsiteY9" fmla="*/ 397406 h 477769"/>
              <a:gd name="connsiteX10" fmla="*/ 1291886 w 1291886"/>
              <a:gd name="connsiteY10" fmla="*/ 477769 h 477769"/>
              <a:gd name="connsiteX0" fmla="*/ 0 w 1295303"/>
              <a:gd name="connsiteY0" fmla="*/ 0 h 477769"/>
              <a:gd name="connsiteX1" fmla="*/ 139243 w 1295303"/>
              <a:gd name="connsiteY1" fmla="*/ 1258 h 477769"/>
              <a:gd name="connsiteX2" fmla="*/ 251449 w 1295303"/>
              <a:gd name="connsiteY2" fmla="*/ 7484 h 477769"/>
              <a:gd name="connsiteX3" fmla="*/ 344744 w 1295303"/>
              <a:gd name="connsiteY3" fmla="*/ 15982 h 477769"/>
              <a:gd name="connsiteX4" fmla="*/ 487955 w 1295303"/>
              <a:gd name="connsiteY4" fmla="*/ 33325 h 477769"/>
              <a:gd name="connsiteX5" fmla="*/ 699008 w 1295303"/>
              <a:gd name="connsiteY5" fmla="*/ 79326 h 477769"/>
              <a:gd name="connsiteX6" fmla="*/ 882687 w 1295303"/>
              <a:gd name="connsiteY6" fmla="*/ 137049 h 477769"/>
              <a:gd name="connsiteX7" fmla="*/ 1071891 w 1295303"/>
              <a:gd name="connsiteY7" fmla="*/ 219798 h 477769"/>
              <a:gd name="connsiteX8" fmla="*/ 1188287 w 1295303"/>
              <a:gd name="connsiteY8" fmla="*/ 303511 h 477769"/>
              <a:gd name="connsiteX9" fmla="*/ 1258200 w 1295303"/>
              <a:gd name="connsiteY9" fmla="*/ 397406 h 477769"/>
              <a:gd name="connsiteX10" fmla="*/ 1291886 w 1295303"/>
              <a:gd name="connsiteY10" fmla="*/ 477769 h 47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5303" h="477769">
                <a:moveTo>
                  <a:pt x="0" y="0"/>
                </a:moveTo>
                <a:lnTo>
                  <a:pt x="139243" y="1258"/>
                </a:lnTo>
                <a:lnTo>
                  <a:pt x="251449" y="7484"/>
                </a:lnTo>
                <a:lnTo>
                  <a:pt x="344744" y="15982"/>
                </a:lnTo>
                <a:lnTo>
                  <a:pt x="487955" y="33325"/>
                </a:lnTo>
                <a:cubicBezTo>
                  <a:pt x="570350" y="48412"/>
                  <a:pt x="633219" y="62039"/>
                  <a:pt x="699008" y="79326"/>
                </a:cubicBezTo>
                <a:cubicBezTo>
                  <a:pt x="764797" y="96613"/>
                  <a:pt x="820540" y="113637"/>
                  <a:pt x="882687" y="137049"/>
                </a:cubicBezTo>
                <a:cubicBezTo>
                  <a:pt x="944834" y="160461"/>
                  <a:pt x="1020958" y="192054"/>
                  <a:pt x="1071891" y="219798"/>
                </a:cubicBezTo>
                <a:cubicBezTo>
                  <a:pt x="1122824" y="247542"/>
                  <a:pt x="1157235" y="273910"/>
                  <a:pt x="1188287" y="303511"/>
                </a:cubicBezTo>
                <a:cubicBezTo>
                  <a:pt x="1219339" y="333112"/>
                  <a:pt x="1240934" y="368363"/>
                  <a:pt x="1258200" y="397406"/>
                </a:cubicBezTo>
                <a:cubicBezTo>
                  <a:pt x="1275466" y="426449"/>
                  <a:pt x="1295303" y="465353"/>
                  <a:pt x="1291886" y="477769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038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345635"/>
              </p:ext>
            </p:extLst>
          </p:nvPr>
        </p:nvGraphicFramePr>
        <p:xfrm>
          <a:off x="6383266" y="965749"/>
          <a:ext cx="327066" cy="419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0" name="Equation" r:id="rId18" imgW="139680" imgH="177480" progId="Equation.DSMT4">
                  <p:embed/>
                </p:oleObj>
              </mc:Choice>
              <mc:Fallback>
                <p:oleObj name="Equation" r:id="rId18" imgW="139680" imgH="1774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266" y="965749"/>
                        <a:ext cx="327066" cy="41949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376960"/>
              </p:ext>
            </p:extLst>
          </p:nvPr>
        </p:nvGraphicFramePr>
        <p:xfrm>
          <a:off x="6218152" y="2481217"/>
          <a:ext cx="388484" cy="414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1" name="Equation" r:id="rId20" imgW="190440" imgH="203040" progId="Equation.DSMT4">
                  <p:embed/>
                </p:oleObj>
              </mc:Choice>
              <mc:Fallback>
                <p:oleObj name="Equation" r:id="rId20" imgW="190440" imgH="2030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152" y="2481217"/>
                        <a:ext cx="388484" cy="41438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Line 68"/>
          <p:cNvSpPr>
            <a:spLocks noChangeShapeType="1"/>
          </p:cNvSpPr>
          <p:nvPr/>
        </p:nvSpPr>
        <p:spPr bwMode="auto">
          <a:xfrm>
            <a:off x="5715000" y="2503714"/>
            <a:ext cx="130629" cy="163286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Line 68"/>
          <p:cNvSpPr>
            <a:spLocks noChangeShapeType="1"/>
          </p:cNvSpPr>
          <p:nvPr/>
        </p:nvSpPr>
        <p:spPr bwMode="auto">
          <a:xfrm>
            <a:off x="5976259" y="2808514"/>
            <a:ext cx="65314" cy="174172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03761" y="5296392"/>
            <a:ext cx="1781299" cy="135378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0387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994810"/>
              </p:ext>
            </p:extLst>
          </p:nvPr>
        </p:nvGraphicFramePr>
        <p:xfrm>
          <a:off x="787400" y="5552597"/>
          <a:ext cx="10572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2" name="Equation" r:id="rId22" imgW="672840" imgH="533160" progId="Equation.DSMT4">
                  <p:embed/>
                </p:oleObj>
              </mc:Choice>
              <mc:Fallback>
                <p:oleObj name="Equation" r:id="rId22" imgW="672840" imgH="53316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5552597"/>
                        <a:ext cx="10572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81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259308" y="0"/>
            <a:ext cx="888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Using Irises for Matching (cont.)</a:t>
            </a:r>
          </a:p>
        </p:txBody>
      </p:sp>
      <p:sp>
        <p:nvSpPr>
          <p:cNvPr id="95" name="Line 57"/>
          <p:cNvSpPr>
            <a:spLocks noChangeShapeType="1"/>
          </p:cNvSpPr>
          <p:nvPr/>
        </p:nvSpPr>
        <p:spPr bwMode="auto">
          <a:xfrm flipH="1">
            <a:off x="1346199" y="3716088"/>
            <a:ext cx="634079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044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183463"/>
              </p:ext>
            </p:extLst>
          </p:nvPr>
        </p:nvGraphicFramePr>
        <p:xfrm>
          <a:off x="568325" y="1428750"/>
          <a:ext cx="10160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4" name="Equation" r:id="rId3" imgW="622080" imgH="431640" progId="Equation.DSMT4">
                  <p:embed/>
                </p:oleObj>
              </mc:Choice>
              <mc:Fallback>
                <p:oleObj name="Equation" r:id="rId3" imgW="622080" imgH="431640" progId="Equation.DSMT4">
                  <p:embed/>
                  <p:pic>
                    <p:nvPicPr>
                      <p:cNvPr id="1044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1428750"/>
                        <a:ext cx="1016000" cy="704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2" name="Object 14"/>
          <p:cNvGraphicFramePr>
            <a:graphicFrameLocks noChangeAspect="1"/>
          </p:cNvGraphicFramePr>
          <p:nvPr/>
        </p:nvGraphicFramePr>
        <p:xfrm>
          <a:off x="431800" y="2393950"/>
          <a:ext cx="12969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5" name="Equation" r:id="rId5" imgW="774360" imgH="241200" progId="Equation.DSMT4">
                  <p:embed/>
                </p:oleObj>
              </mc:Choice>
              <mc:Fallback>
                <p:oleObj name="Equation" r:id="rId5" imgW="774360" imgH="241200" progId="Equation.DSMT4">
                  <p:embed/>
                  <p:pic>
                    <p:nvPicPr>
                      <p:cNvPr id="1044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2393950"/>
                        <a:ext cx="1296988" cy="403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85" name="Object 50"/>
          <p:cNvGraphicFramePr>
            <a:graphicFrameLocks noChangeAspect="1"/>
          </p:cNvGraphicFramePr>
          <p:nvPr/>
        </p:nvGraphicFramePr>
        <p:xfrm>
          <a:off x="7313964" y="1835004"/>
          <a:ext cx="1022184" cy="33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6" name="Equation" r:id="rId7" imgW="507960" imgH="164880" progId="Equation.DSMT4">
                  <p:embed/>
                </p:oleObj>
              </mc:Choice>
              <mc:Fallback>
                <p:oleObj name="Equation" r:id="rId7" imgW="507960" imgH="164880" progId="Equation.DSMT4">
                  <p:embed/>
                  <p:pic>
                    <p:nvPicPr>
                      <p:cNvPr id="100385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964" y="1835004"/>
                        <a:ext cx="1022184" cy="335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86" name="Object 50"/>
          <p:cNvGraphicFramePr>
            <a:graphicFrameLocks noChangeAspect="1"/>
          </p:cNvGraphicFramePr>
          <p:nvPr/>
        </p:nvGraphicFramePr>
        <p:xfrm>
          <a:off x="7181047" y="1187664"/>
          <a:ext cx="1211840" cy="443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7" name="Equation" r:id="rId9" imgW="558720" imgH="203040" progId="Equation.DSMT4">
                  <p:embed/>
                </p:oleObj>
              </mc:Choice>
              <mc:Fallback>
                <p:oleObj name="Equation" r:id="rId9" imgW="558720" imgH="203040" progId="Equation.DSMT4">
                  <p:embed/>
                  <p:pic>
                    <p:nvPicPr>
                      <p:cNvPr id="100386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047" y="1187664"/>
                        <a:ext cx="1211840" cy="44331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" name="Picture 32" descr="chart_s64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60563" y="1104650"/>
            <a:ext cx="5224462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Oval 34"/>
          <p:cNvSpPr>
            <a:spLocks noChangeArrowheads="1"/>
          </p:cNvSpPr>
          <p:nvPr/>
        </p:nvSpPr>
        <p:spPr bwMode="auto">
          <a:xfrm>
            <a:off x="3006725" y="2103188"/>
            <a:ext cx="3227388" cy="3263900"/>
          </a:xfrm>
          <a:prstGeom prst="ellips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5" name="Object 45"/>
          <p:cNvGraphicFramePr>
            <a:graphicFrameLocks noChangeAspect="1"/>
          </p:cNvGraphicFramePr>
          <p:nvPr/>
        </p:nvGraphicFramePr>
        <p:xfrm>
          <a:off x="4918413" y="1612580"/>
          <a:ext cx="336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8" name="Equation" r:id="rId12" imgW="190440" imgH="203040" progId="Equation.DSMT4">
                  <p:embed/>
                </p:oleObj>
              </mc:Choice>
              <mc:Fallback>
                <p:oleObj name="Equation" r:id="rId12" imgW="190440" imgH="203040" progId="Equation.DSMT4">
                  <p:embed/>
                  <p:pic>
                    <p:nvPicPr>
                      <p:cNvPr id="85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413" y="1612580"/>
                        <a:ext cx="336550" cy="431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Line 66"/>
          <p:cNvSpPr>
            <a:spLocks noChangeShapeType="1"/>
          </p:cNvSpPr>
          <p:nvPr/>
        </p:nvSpPr>
        <p:spPr bwMode="auto">
          <a:xfrm flipV="1">
            <a:off x="4648200" y="2103188"/>
            <a:ext cx="231775" cy="0"/>
          </a:xfrm>
          <a:prstGeom prst="line">
            <a:avLst/>
          </a:prstGeom>
          <a:noFill/>
          <a:ln w="15875">
            <a:solidFill>
              <a:srgbClr val="993366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Line 67"/>
          <p:cNvSpPr>
            <a:spLocks noChangeShapeType="1"/>
          </p:cNvSpPr>
          <p:nvPr/>
        </p:nvSpPr>
        <p:spPr bwMode="auto">
          <a:xfrm>
            <a:off x="4928961" y="2125949"/>
            <a:ext cx="231775" cy="76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Line 68"/>
          <p:cNvSpPr>
            <a:spLocks noChangeShapeType="1"/>
          </p:cNvSpPr>
          <p:nvPr/>
        </p:nvSpPr>
        <p:spPr bwMode="auto">
          <a:xfrm>
            <a:off x="5264150" y="2257175"/>
            <a:ext cx="231775" cy="76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4583875" y="890649"/>
            <a:ext cx="0" cy="584265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</a:ln>
          <a:effectLst/>
        </p:spPr>
      </p:cxnSp>
      <p:graphicFrame>
        <p:nvGraphicFramePr>
          <p:cNvPr id="107" name="Object 50"/>
          <p:cNvGraphicFramePr>
            <a:graphicFrameLocks noChangeAspect="1"/>
          </p:cNvGraphicFramePr>
          <p:nvPr/>
        </p:nvGraphicFramePr>
        <p:xfrm>
          <a:off x="4631212" y="4773754"/>
          <a:ext cx="519113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9" name="Equation" r:id="rId14" imgW="431640" imgH="228600" progId="Equation.DSMT4">
                  <p:embed/>
                </p:oleObj>
              </mc:Choice>
              <mc:Fallback>
                <p:oleObj name="Equation" r:id="rId14" imgW="431640" imgH="228600" progId="Equation.DSMT4">
                  <p:embed/>
                  <p:pic>
                    <p:nvPicPr>
                      <p:cNvPr id="107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212" y="4773754"/>
                        <a:ext cx="519113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Line 62"/>
          <p:cNvSpPr>
            <a:spLocks noChangeShapeType="1"/>
          </p:cNvSpPr>
          <p:nvPr/>
        </p:nvSpPr>
        <p:spPr bwMode="auto">
          <a:xfrm flipH="1" flipV="1">
            <a:off x="3728852" y="2410688"/>
            <a:ext cx="893405" cy="12990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20" name="Object 65"/>
          <p:cNvGraphicFramePr>
            <a:graphicFrameLocks noChangeAspect="1"/>
          </p:cNvGraphicFramePr>
          <p:nvPr/>
        </p:nvGraphicFramePr>
        <p:xfrm>
          <a:off x="3622317" y="2946935"/>
          <a:ext cx="4222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0" name="Equation" r:id="rId16" imgW="215640" imgH="203040" progId="Equation.DSMT4">
                  <p:embed/>
                </p:oleObj>
              </mc:Choice>
              <mc:Fallback>
                <p:oleObj name="Equation" r:id="rId16" imgW="215640" imgH="203040" progId="Equation.DSMT4">
                  <p:embed/>
                  <p:pic>
                    <p:nvPicPr>
                      <p:cNvPr id="12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317" y="2946935"/>
                        <a:ext cx="422275" cy="396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" name="Straight Connector 122"/>
          <p:cNvCxnSpPr>
            <a:stCxn id="119" idx="0"/>
          </p:cNvCxnSpPr>
          <p:nvPr/>
        </p:nvCxnSpPr>
        <p:spPr>
          <a:xfrm flipV="1">
            <a:off x="4622257" y="902522"/>
            <a:ext cx="282252" cy="280725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4706282" y="2042553"/>
            <a:ext cx="140677" cy="140677"/>
          </a:xfrm>
          <a:prstGeom prst="ellipse">
            <a:avLst/>
          </a:prstGeom>
          <a:solidFill>
            <a:srgbClr val="00FFFF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4" name="Straight Connector 123"/>
          <p:cNvCxnSpPr>
            <a:stCxn id="119" idx="0"/>
          </p:cNvCxnSpPr>
          <p:nvPr/>
        </p:nvCxnSpPr>
        <p:spPr>
          <a:xfrm>
            <a:off x="4622257" y="3709779"/>
            <a:ext cx="306473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6170727" y="3619056"/>
            <a:ext cx="140677" cy="140677"/>
          </a:xfrm>
          <a:prstGeom prst="ellipse">
            <a:avLst/>
          </a:prstGeom>
          <a:solidFill>
            <a:srgbClr val="00FFFF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Freeform 128"/>
          <p:cNvSpPr/>
          <p:nvPr/>
        </p:nvSpPr>
        <p:spPr>
          <a:xfrm rot="229204">
            <a:off x="4865924" y="1161242"/>
            <a:ext cx="2631386" cy="2329101"/>
          </a:xfrm>
          <a:custGeom>
            <a:avLst/>
            <a:gdLst>
              <a:gd name="connsiteX0" fmla="*/ 0 w 1330036"/>
              <a:gd name="connsiteY0" fmla="*/ 0 h 475013"/>
              <a:gd name="connsiteX1" fmla="*/ 486888 w 1330036"/>
              <a:gd name="connsiteY1" fmla="*/ 83127 h 475013"/>
              <a:gd name="connsiteX2" fmla="*/ 1033153 w 1330036"/>
              <a:gd name="connsiteY2" fmla="*/ 273133 h 475013"/>
              <a:gd name="connsiteX3" fmla="*/ 1330036 w 1330036"/>
              <a:gd name="connsiteY3" fmla="*/ 475013 h 475013"/>
              <a:gd name="connsiteX0" fmla="*/ 0 w 1330036"/>
              <a:gd name="connsiteY0" fmla="*/ 0 h 475013"/>
              <a:gd name="connsiteX1" fmla="*/ 558140 w 1330036"/>
              <a:gd name="connsiteY1" fmla="*/ 83127 h 475013"/>
              <a:gd name="connsiteX2" fmla="*/ 1033153 w 1330036"/>
              <a:gd name="connsiteY2" fmla="*/ 273133 h 475013"/>
              <a:gd name="connsiteX3" fmla="*/ 1330036 w 1330036"/>
              <a:gd name="connsiteY3" fmla="*/ 475013 h 475013"/>
              <a:gd name="connsiteX0" fmla="*/ 0 w 1330036"/>
              <a:gd name="connsiteY0" fmla="*/ 0 h 475013"/>
              <a:gd name="connsiteX1" fmla="*/ 558140 w 1330036"/>
              <a:gd name="connsiteY1" fmla="*/ 83127 h 475013"/>
              <a:gd name="connsiteX2" fmla="*/ 985651 w 1330036"/>
              <a:gd name="connsiteY2" fmla="*/ 225632 h 475013"/>
              <a:gd name="connsiteX3" fmla="*/ 1330036 w 1330036"/>
              <a:gd name="connsiteY3" fmla="*/ 475013 h 475013"/>
              <a:gd name="connsiteX0" fmla="*/ 0 w 1330036"/>
              <a:gd name="connsiteY0" fmla="*/ 0 h 475013"/>
              <a:gd name="connsiteX1" fmla="*/ 475013 w 1330036"/>
              <a:gd name="connsiteY1" fmla="*/ 47501 h 475013"/>
              <a:gd name="connsiteX2" fmla="*/ 985651 w 1330036"/>
              <a:gd name="connsiteY2" fmla="*/ 225632 h 475013"/>
              <a:gd name="connsiteX3" fmla="*/ 1330036 w 1330036"/>
              <a:gd name="connsiteY3" fmla="*/ 475013 h 475013"/>
              <a:gd name="connsiteX0" fmla="*/ 0 w 1330036"/>
              <a:gd name="connsiteY0" fmla="*/ 0 h 475013"/>
              <a:gd name="connsiteX1" fmla="*/ 475013 w 1330036"/>
              <a:gd name="connsiteY1" fmla="*/ 47501 h 475013"/>
              <a:gd name="connsiteX2" fmla="*/ 922450 w 1330036"/>
              <a:gd name="connsiteY2" fmla="*/ 170343 h 475013"/>
              <a:gd name="connsiteX3" fmla="*/ 1330036 w 1330036"/>
              <a:gd name="connsiteY3" fmla="*/ 475013 h 475013"/>
              <a:gd name="connsiteX0" fmla="*/ 0 w 1330036"/>
              <a:gd name="connsiteY0" fmla="*/ 0 h 475013"/>
              <a:gd name="connsiteX1" fmla="*/ 521617 w 1330036"/>
              <a:gd name="connsiteY1" fmla="*/ 32486 h 475013"/>
              <a:gd name="connsiteX2" fmla="*/ 922450 w 1330036"/>
              <a:gd name="connsiteY2" fmla="*/ 170343 h 475013"/>
              <a:gd name="connsiteX3" fmla="*/ 1330036 w 1330036"/>
              <a:gd name="connsiteY3" fmla="*/ 475013 h 475013"/>
              <a:gd name="connsiteX0" fmla="*/ 0 w 1330036"/>
              <a:gd name="connsiteY0" fmla="*/ 0 h 475013"/>
              <a:gd name="connsiteX1" fmla="*/ 521617 w 1330036"/>
              <a:gd name="connsiteY1" fmla="*/ 32486 h 475013"/>
              <a:gd name="connsiteX2" fmla="*/ 922450 w 1330036"/>
              <a:gd name="connsiteY2" fmla="*/ 170343 h 475013"/>
              <a:gd name="connsiteX3" fmla="*/ 1149184 w 1330036"/>
              <a:gd name="connsiteY3" fmla="*/ 327945 h 475013"/>
              <a:gd name="connsiteX4" fmla="*/ 1330036 w 1330036"/>
              <a:gd name="connsiteY4" fmla="*/ 475013 h 475013"/>
              <a:gd name="connsiteX0" fmla="*/ 0 w 1330036"/>
              <a:gd name="connsiteY0" fmla="*/ 0 h 475013"/>
              <a:gd name="connsiteX1" fmla="*/ 247284 w 1330036"/>
              <a:gd name="connsiteY1" fmla="*/ 11195 h 475013"/>
              <a:gd name="connsiteX2" fmla="*/ 521617 w 1330036"/>
              <a:gd name="connsiteY2" fmla="*/ 32486 h 475013"/>
              <a:gd name="connsiteX3" fmla="*/ 922450 w 1330036"/>
              <a:gd name="connsiteY3" fmla="*/ 170343 h 475013"/>
              <a:gd name="connsiteX4" fmla="*/ 1149184 w 1330036"/>
              <a:gd name="connsiteY4" fmla="*/ 327945 h 475013"/>
              <a:gd name="connsiteX5" fmla="*/ 1330036 w 1330036"/>
              <a:gd name="connsiteY5" fmla="*/ 475013 h 475013"/>
              <a:gd name="connsiteX0" fmla="*/ 0 w 1330036"/>
              <a:gd name="connsiteY0" fmla="*/ 0 h 475013"/>
              <a:gd name="connsiteX1" fmla="*/ 247284 w 1330036"/>
              <a:gd name="connsiteY1" fmla="*/ 11195 h 475013"/>
              <a:gd name="connsiteX2" fmla="*/ 521617 w 1330036"/>
              <a:gd name="connsiteY2" fmla="*/ 32486 h 475013"/>
              <a:gd name="connsiteX3" fmla="*/ 741655 w 1330036"/>
              <a:gd name="connsiteY3" fmla="*/ 101720 h 475013"/>
              <a:gd name="connsiteX4" fmla="*/ 922450 w 1330036"/>
              <a:gd name="connsiteY4" fmla="*/ 170343 h 475013"/>
              <a:gd name="connsiteX5" fmla="*/ 1149184 w 1330036"/>
              <a:gd name="connsiteY5" fmla="*/ 327945 h 475013"/>
              <a:gd name="connsiteX6" fmla="*/ 1330036 w 1330036"/>
              <a:gd name="connsiteY6" fmla="*/ 475013 h 475013"/>
              <a:gd name="connsiteX0" fmla="*/ 0 w 1330036"/>
              <a:gd name="connsiteY0" fmla="*/ 0 h 475013"/>
              <a:gd name="connsiteX1" fmla="*/ 247284 w 1330036"/>
              <a:gd name="connsiteY1" fmla="*/ 11195 h 475013"/>
              <a:gd name="connsiteX2" fmla="*/ 521617 w 1330036"/>
              <a:gd name="connsiteY2" fmla="*/ 32486 h 475013"/>
              <a:gd name="connsiteX3" fmla="*/ 741655 w 1330036"/>
              <a:gd name="connsiteY3" fmla="*/ 101720 h 475013"/>
              <a:gd name="connsiteX4" fmla="*/ 922450 w 1330036"/>
              <a:gd name="connsiteY4" fmla="*/ 170343 h 475013"/>
              <a:gd name="connsiteX5" fmla="*/ 1059400 w 1330036"/>
              <a:gd name="connsiteY5" fmla="*/ 258005 h 475013"/>
              <a:gd name="connsiteX6" fmla="*/ 1149184 w 1330036"/>
              <a:gd name="connsiteY6" fmla="*/ 327945 h 475013"/>
              <a:gd name="connsiteX7" fmla="*/ 1330036 w 1330036"/>
              <a:gd name="connsiteY7" fmla="*/ 475013 h 475013"/>
              <a:gd name="connsiteX0" fmla="*/ 0 w 1330036"/>
              <a:gd name="connsiteY0" fmla="*/ 0 h 475013"/>
              <a:gd name="connsiteX1" fmla="*/ 247284 w 1330036"/>
              <a:gd name="connsiteY1" fmla="*/ 11195 h 475013"/>
              <a:gd name="connsiteX2" fmla="*/ 521617 w 1330036"/>
              <a:gd name="connsiteY2" fmla="*/ 32486 h 475013"/>
              <a:gd name="connsiteX3" fmla="*/ 741655 w 1330036"/>
              <a:gd name="connsiteY3" fmla="*/ 101720 h 475013"/>
              <a:gd name="connsiteX4" fmla="*/ 922450 w 1330036"/>
              <a:gd name="connsiteY4" fmla="*/ 170343 h 475013"/>
              <a:gd name="connsiteX5" fmla="*/ 1059400 w 1330036"/>
              <a:gd name="connsiteY5" fmla="*/ 258005 h 475013"/>
              <a:gd name="connsiteX6" fmla="*/ 1149184 w 1330036"/>
              <a:gd name="connsiteY6" fmla="*/ 327945 h 475013"/>
              <a:gd name="connsiteX7" fmla="*/ 1235122 w 1330036"/>
              <a:gd name="connsiteY7" fmla="*/ 403396 h 475013"/>
              <a:gd name="connsiteX8" fmla="*/ 1330036 w 1330036"/>
              <a:gd name="connsiteY8" fmla="*/ 475013 h 475013"/>
              <a:gd name="connsiteX0" fmla="*/ 0 w 1302467"/>
              <a:gd name="connsiteY0" fmla="*/ 0 h 482919"/>
              <a:gd name="connsiteX1" fmla="*/ 247284 w 1302467"/>
              <a:gd name="connsiteY1" fmla="*/ 11195 h 482919"/>
              <a:gd name="connsiteX2" fmla="*/ 521617 w 1302467"/>
              <a:gd name="connsiteY2" fmla="*/ 32486 h 482919"/>
              <a:gd name="connsiteX3" fmla="*/ 741655 w 1302467"/>
              <a:gd name="connsiteY3" fmla="*/ 101720 h 482919"/>
              <a:gd name="connsiteX4" fmla="*/ 922450 w 1302467"/>
              <a:gd name="connsiteY4" fmla="*/ 170343 h 482919"/>
              <a:gd name="connsiteX5" fmla="*/ 1059400 w 1302467"/>
              <a:gd name="connsiteY5" fmla="*/ 258005 h 482919"/>
              <a:gd name="connsiteX6" fmla="*/ 1149184 w 1302467"/>
              <a:gd name="connsiteY6" fmla="*/ 327945 h 482919"/>
              <a:gd name="connsiteX7" fmla="*/ 1235122 w 1302467"/>
              <a:gd name="connsiteY7" fmla="*/ 403396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47284 w 1302467"/>
              <a:gd name="connsiteY1" fmla="*/ 11195 h 482919"/>
              <a:gd name="connsiteX2" fmla="*/ 521617 w 1302467"/>
              <a:gd name="connsiteY2" fmla="*/ 32486 h 482919"/>
              <a:gd name="connsiteX3" fmla="*/ 741655 w 1302467"/>
              <a:gd name="connsiteY3" fmla="*/ 101720 h 482919"/>
              <a:gd name="connsiteX4" fmla="*/ 922450 w 1302467"/>
              <a:gd name="connsiteY4" fmla="*/ 170343 h 482919"/>
              <a:gd name="connsiteX5" fmla="*/ 1059400 w 1302467"/>
              <a:gd name="connsiteY5" fmla="*/ 258005 h 482919"/>
              <a:gd name="connsiteX6" fmla="*/ 1149184 w 1302467"/>
              <a:gd name="connsiteY6" fmla="*/ 327945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47284 w 1302467"/>
              <a:gd name="connsiteY1" fmla="*/ 11195 h 482919"/>
              <a:gd name="connsiteX2" fmla="*/ 521617 w 1302467"/>
              <a:gd name="connsiteY2" fmla="*/ 32486 h 482919"/>
              <a:gd name="connsiteX3" fmla="*/ 741655 w 1302467"/>
              <a:gd name="connsiteY3" fmla="*/ 101720 h 482919"/>
              <a:gd name="connsiteX4" fmla="*/ 922450 w 1302467"/>
              <a:gd name="connsiteY4" fmla="*/ 170343 h 482919"/>
              <a:gd name="connsiteX5" fmla="*/ 1059400 w 1302467"/>
              <a:gd name="connsiteY5" fmla="*/ 258005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47284 w 1302467"/>
              <a:gd name="connsiteY1" fmla="*/ 11195 h 482919"/>
              <a:gd name="connsiteX2" fmla="*/ 521617 w 1302467"/>
              <a:gd name="connsiteY2" fmla="*/ 32486 h 482919"/>
              <a:gd name="connsiteX3" fmla="*/ 741655 w 1302467"/>
              <a:gd name="connsiteY3" fmla="*/ 101720 h 482919"/>
              <a:gd name="connsiteX4" fmla="*/ 922450 w 1302467"/>
              <a:gd name="connsiteY4" fmla="*/ 170343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47284 w 1302467"/>
              <a:gd name="connsiteY1" fmla="*/ 11195 h 482919"/>
              <a:gd name="connsiteX2" fmla="*/ 521617 w 1302467"/>
              <a:gd name="connsiteY2" fmla="*/ 32486 h 482919"/>
              <a:gd name="connsiteX3" fmla="*/ 741655 w 1302467"/>
              <a:gd name="connsiteY3" fmla="*/ 101720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47284 w 1302467"/>
              <a:gd name="connsiteY1" fmla="*/ 11195 h 482919"/>
              <a:gd name="connsiteX2" fmla="*/ 521617 w 1302467"/>
              <a:gd name="connsiteY2" fmla="*/ 32486 h 482919"/>
              <a:gd name="connsiteX3" fmla="*/ 708949 w 1302467"/>
              <a:gd name="connsiteY3" fmla="*/ 80882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47284 w 1302467"/>
              <a:gd name="connsiteY1" fmla="*/ 11195 h 482919"/>
              <a:gd name="connsiteX2" fmla="*/ 483147 w 1302467"/>
              <a:gd name="connsiteY2" fmla="*/ 33446 h 482919"/>
              <a:gd name="connsiteX3" fmla="*/ 708949 w 1302467"/>
              <a:gd name="connsiteY3" fmla="*/ 80882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26764 w 1302467"/>
              <a:gd name="connsiteY1" fmla="*/ 4489 h 482919"/>
              <a:gd name="connsiteX2" fmla="*/ 483147 w 1302467"/>
              <a:gd name="connsiteY2" fmla="*/ 33446 h 482919"/>
              <a:gd name="connsiteX3" fmla="*/ 708949 w 1302467"/>
              <a:gd name="connsiteY3" fmla="*/ 80882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61389 w 1302467"/>
              <a:gd name="connsiteY1" fmla="*/ 9039 h 482919"/>
              <a:gd name="connsiteX2" fmla="*/ 483147 w 1302467"/>
              <a:gd name="connsiteY2" fmla="*/ 33446 h 482919"/>
              <a:gd name="connsiteX3" fmla="*/ 708949 w 1302467"/>
              <a:gd name="connsiteY3" fmla="*/ 80882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61389 w 1302467"/>
              <a:gd name="connsiteY1" fmla="*/ 9039 h 482919"/>
              <a:gd name="connsiteX2" fmla="*/ 493728 w 1302467"/>
              <a:gd name="connsiteY2" fmla="*/ 38596 h 482919"/>
              <a:gd name="connsiteX3" fmla="*/ 708949 w 1302467"/>
              <a:gd name="connsiteY3" fmla="*/ 80882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61389 w 1302467"/>
              <a:gd name="connsiteY1" fmla="*/ 9039 h 482919"/>
              <a:gd name="connsiteX2" fmla="*/ 527068 w 1302467"/>
              <a:gd name="connsiteY2" fmla="*/ 35960 h 482919"/>
              <a:gd name="connsiteX3" fmla="*/ 708949 w 1302467"/>
              <a:gd name="connsiteY3" fmla="*/ 80882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61389 w 1302467"/>
              <a:gd name="connsiteY1" fmla="*/ 9039 h 482919"/>
              <a:gd name="connsiteX2" fmla="*/ 527068 w 1302467"/>
              <a:gd name="connsiteY2" fmla="*/ 35960 h 482919"/>
              <a:gd name="connsiteX3" fmla="*/ 738122 w 1302467"/>
              <a:gd name="connsiteY3" fmla="*/ 81959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22277 w 1302467"/>
              <a:gd name="connsiteY1" fmla="*/ 6406 h 482919"/>
              <a:gd name="connsiteX2" fmla="*/ 527068 w 1302467"/>
              <a:gd name="connsiteY2" fmla="*/ 35960 h 482919"/>
              <a:gd name="connsiteX3" fmla="*/ 738122 w 1302467"/>
              <a:gd name="connsiteY3" fmla="*/ 81959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7073 w 1302467"/>
              <a:gd name="connsiteY6" fmla="*/ 321836 h 482919"/>
              <a:gd name="connsiteX7" fmla="*/ 1265258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537 h 483456"/>
              <a:gd name="connsiteX1" fmla="*/ 138922 w 1302467"/>
              <a:gd name="connsiteY1" fmla="*/ 0 h 483456"/>
              <a:gd name="connsiteX2" fmla="*/ 527068 w 1302467"/>
              <a:gd name="connsiteY2" fmla="*/ 36497 h 483456"/>
              <a:gd name="connsiteX3" fmla="*/ 738122 w 1302467"/>
              <a:gd name="connsiteY3" fmla="*/ 82496 h 483456"/>
              <a:gd name="connsiteX4" fmla="*/ 913467 w 1302467"/>
              <a:gd name="connsiteY4" fmla="*/ 147646 h 483456"/>
              <a:gd name="connsiteX5" fmla="*/ 1080233 w 1302467"/>
              <a:gd name="connsiteY5" fmla="*/ 239977 h 483456"/>
              <a:gd name="connsiteX6" fmla="*/ 1177073 w 1302467"/>
              <a:gd name="connsiteY6" fmla="*/ 322373 h 483456"/>
              <a:gd name="connsiteX7" fmla="*/ 1265258 w 1302467"/>
              <a:gd name="connsiteY7" fmla="*/ 410399 h 483456"/>
              <a:gd name="connsiteX8" fmla="*/ 1302467 w 1302467"/>
              <a:gd name="connsiteY8" fmla="*/ 483456 h 483456"/>
              <a:gd name="connsiteX0" fmla="*/ 0 w 1302467"/>
              <a:gd name="connsiteY0" fmla="*/ 537 h 483456"/>
              <a:gd name="connsiteX1" fmla="*/ 138922 w 1302467"/>
              <a:gd name="connsiteY1" fmla="*/ 0 h 483456"/>
              <a:gd name="connsiteX2" fmla="*/ 482183 w 1302467"/>
              <a:gd name="connsiteY2" fmla="*/ 28594 h 483456"/>
              <a:gd name="connsiteX3" fmla="*/ 738122 w 1302467"/>
              <a:gd name="connsiteY3" fmla="*/ 82496 h 483456"/>
              <a:gd name="connsiteX4" fmla="*/ 913467 w 1302467"/>
              <a:gd name="connsiteY4" fmla="*/ 147646 h 483456"/>
              <a:gd name="connsiteX5" fmla="*/ 1080233 w 1302467"/>
              <a:gd name="connsiteY5" fmla="*/ 239977 h 483456"/>
              <a:gd name="connsiteX6" fmla="*/ 1177073 w 1302467"/>
              <a:gd name="connsiteY6" fmla="*/ 322373 h 483456"/>
              <a:gd name="connsiteX7" fmla="*/ 1265258 w 1302467"/>
              <a:gd name="connsiteY7" fmla="*/ 410399 h 483456"/>
              <a:gd name="connsiteX8" fmla="*/ 1302467 w 1302467"/>
              <a:gd name="connsiteY8" fmla="*/ 483456 h 483456"/>
              <a:gd name="connsiteX0" fmla="*/ 0 w 1302467"/>
              <a:gd name="connsiteY0" fmla="*/ 537 h 483456"/>
              <a:gd name="connsiteX1" fmla="*/ 138922 w 1302467"/>
              <a:gd name="connsiteY1" fmla="*/ 0 h 483456"/>
              <a:gd name="connsiteX2" fmla="*/ 482183 w 1302467"/>
              <a:gd name="connsiteY2" fmla="*/ 28594 h 483456"/>
              <a:gd name="connsiteX3" fmla="*/ 738122 w 1302467"/>
              <a:gd name="connsiteY3" fmla="*/ 82496 h 483456"/>
              <a:gd name="connsiteX4" fmla="*/ 913467 w 1302467"/>
              <a:gd name="connsiteY4" fmla="*/ 147646 h 483456"/>
              <a:gd name="connsiteX5" fmla="*/ 1080233 w 1302467"/>
              <a:gd name="connsiteY5" fmla="*/ 239977 h 483456"/>
              <a:gd name="connsiteX6" fmla="*/ 1175788 w 1302467"/>
              <a:gd name="connsiteY6" fmla="*/ 315187 h 483456"/>
              <a:gd name="connsiteX7" fmla="*/ 1265258 w 1302467"/>
              <a:gd name="connsiteY7" fmla="*/ 410399 h 483456"/>
              <a:gd name="connsiteX8" fmla="*/ 1302467 w 1302467"/>
              <a:gd name="connsiteY8" fmla="*/ 483456 h 483456"/>
              <a:gd name="connsiteX0" fmla="*/ 0 w 1302467"/>
              <a:gd name="connsiteY0" fmla="*/ 537 h 483456"/>
              <a:gd name="connsiteX1" fmla="*/ 138922 w 1302467"/>
              <a:gd name="connsiteY1" fmla="*/ 0 h 483456"/>
              <a:gd name="connsiteX2" fmla="*/ 482183 w 1302467"/>
              <a:gd name="connsiteY2" fmla="*/ 28594 h 483456"/>
              <a:gd name="connsiteX3" fmla="*/ 738122 w 1302467"/>
              <a:gd name="connsiteY3" fmla="*/ 82496 h 483456"/>
              <a:gd name="connsiteX4" fmla="*/ 913467 w 1302467"/>
              <a:gd name="connsiteY4" fmla="*/ 147646 h 483456"/>
              <a:gd name="connsiteX5" fmla="*/ 1080233 w 1302467"/>
              <a:gd name="connsiteY5" fmla="*/ 239977 h 483456"/>
              <a:gd name="connsiteX6" fmla="*/ 1175788 w 1302467"/>
              <a:gd name="connsiteY6" fmla="*/ 315187 h 483456"/>
              <a:gd name="connsiteX7" fmla="*/ 1251152 w 1302467"/>
              <a:gd name="connsiteY7" fmla="*/ 412555 h 483456"/>
              <a:gd name="connsiteX8" fmla="*/ 1302467 w 1302467"/>
              <a:gd name="connsiteY8" fmla="*/ 483456 h 483456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82183 w 1302467"/>
              <a:gd name="connsiteY2" fmla="*/ 28057 h 482919"/>
              <a:gd name="connsiteX3" fmla="*/ 738122 w 1302467"/>
              <a:gd name="connsiteY3" fmla="*/ 81959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5788 w 1302467"/>
              <a:gd name="connsiteY6" fmla="*/ 314650 h 482919"/>
              <a:gd name="connsiteX7" fmla="*/ 1251152 w 1302467"/>
              <a:gd name="connsiteY7" fmla="*/ 412018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93727 w 1302467"/>
              <a:gd name="connsiteY2" fmla="*/ 38596 h 482919"/>
              <a:gd name="connsiteX3" fmla="*/ 738122 w 1302467"/>
              <a:gd name="connsiteY3" fmla="*/ 81959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5788 w 1302467"/>
              <a:gd name="connsiteY6" fmla="*/ 314650 h 482919"/>
              <a:gd name="connsiteX7" fmla="*/ 1251152 w 1302467"/>
              <a:gd name="connsiteY7" fmla="*/ 412018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93727 w 1302467"/>
              <a:gd name="connsiteY2" fmla="*/ 38596 h 482919"/>
              <a:gd name="connsiteX3" fmla="*/ 734918 w 1302467"/>
              <a:gd name="connsiteY3" fmla="*/ 91062 h 482919"/>
              <a:gd name="connsiteX4" fmla="*/ 913467 w 1302467"/>
              <a:gd name="connsiteY4" fmla="*/ 147109 h 482919"/>
              <a:gd name="connsiteX5" fmla="*/ 1080233 w 1302467"/>
              <a:gd name="connsiteY5" fmla="*/ 239440 h 482919"/>
              <a:gd name="connsiteX6" fmla="*/ 1175788 w 1302467"/>
              <a:gd name="connsiteY6" fmla="*/ 314650 h 482919"/>
              <a:gd name="connsiteX7" fmla="*/ 1251152 w 1302467"/>
              <a:gd name="connsiteY7" fmla="*/ 412018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93727 w 1302467"/>
              <a:gd name="connsiteY2" fmla="*/ 38596 h 482919"/>
              <a:gd name="connsiteX3" fmla="*/ 734918 w 1302467"/>
              <a:gd name="connsiteY3" fmla="*/ 91062 h 482919"/>
              <a:gd name="connsiteX4" fmla="*/ 889744 w 1302467"/>
              <a:gd name="connsiteY4" fmla="*/ 149505 h 482919"/>
              <a:gd name="connsiteX5" fmla="*/ 1080233 w 1302467"/>
              <a:gd name="connsiteY5" fmla="*/ 239440 h 482919"/>
              <a:gd name="connsiteX6" fmla="*/ 1175788 w 1302467"/>
              <a:gd name="connsiteY6" fmla="*/ 314650 h 482919"/>
              <a:gd name="connsiteX7" fmla="*/ 1251152 w 1302467"/>
              <a:gd name="connsiteY7" fmla="*/ 412018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93727 w 1302467"/>
              <a:gd name="connsiteY2" fmla="*/ 38596 h 482919"/>
              <a:gd name="connsiteX3" fmla="*/ 706065 w 1302467"/>
              <a:gd name="connsiteY3" fmla="*/ 91782 h 482919"/>
              <a:gd name="connsiteX4" fmla="*/ 889744 w 1302467"/>
              <a:gd name="connsiteY4" fmla="*/ 149505 h 482919"/>
              <a:gd name="connsiteX5" fmla="*/ 1080233 w 1302467"/>
              <a:gd name="connsiteY5" fmla="*/ 239440 h 482919"/>
              <a:gd name="connsiteX6" fmla="*/ 1175788 w 1302467"/>
              <a:gd name="connsiteY6" fmla="*/ 314650 h 482919"/>
              <a:gd name="connsiteX7" fmla="*/ 1251152 w 1302467"/>
              <a:gd name="connsiteY7" fmla="*/ 412018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70647 w 1302467"/>
              <a:gd name="connsiteY2" fmla="*/ 44585 h 482919"/>
              <a:gd name="connsiteX3" fmla="*/ 706065 w 1302467"/>
              <a:gd name="connsiteY3" fmla="*/ 91782 h 482919"/>
              <a:gd name="connsiteX4" fmla="*/ 889744 w 1302467"/>
              <a:gd name="connsiteY4" fmla="*/ 149505 h 482919"/>
              <a:gd name="connsiteX5" fmla="*/ 1080233 w 1302467"/>
              <a:gd name="connsiteY5" fmla="*/ 239440 h 482919"/>
              <a:gd name="connsiteX6" fmla="*/ 1175788 w 1302467"/>
              <a:gd name="connsiteY6" fmla="*/ 314650 h 482919"/>
              <a:gd name="connsiteX7" fmla="*/ 1251152 w 1302467"/>
              <a:gd name="connsiteY7" fmla="*/ 412018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70647 w 1302467"/>
              <a:gd name="connsiteY2" fmla="*/ 44585 h 482919"/>
              <a:gd name="connsiteX3" fmla="*/ 706065 w 1302467"/>
              <a:gd name="connsiteY3" fmla="*/ 91782 h 482919"/>
              <a:gd name="connsiteX4" fmla="*/ 889744 w 1302467"/>
              <a:gd name="connsiteY4" fmla="*/ 149505 h 482919"/>
              <a:gd name="connsiteX5" fmla="*/ 1080233 w 1302467"/>
              <a:gd name="connsiteY5" fmla="*/ 239440 h 482919"/>
              <a:gd name="connsiteX6" fmla="*/ 1175788 w 1302467"/>
              <a:gd name="connsiteY6" fmla="*/ 314650 h 482919"/>
              <a:gd name="connsiteX7" fmla="*/ 1265257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70647 w 1302467"/>
              <a:gd name="connsiteY2" fmla="*/ 44585 h 482919"/>
              <a:gd name="connsiteX3" fmla="*/ 706065 w 1302467"/>
              <a:gd name="connsiteY3" fmla="*/ 91782 h 482919"/>
              <a:gd name="connsiteX4" fmla="*/ 889744 w 1302467"/>
              <a:gd name="connsiteY4" fmla="*/ 149505 h 482919"/>
              <a:gd name="connsiteX5" fmla="*/ 1080233 w 1302467"/>
              <a:gd name="connsiteY5" fmla="*/ 239440 h 482919"/>
              <a:gd name="connsiteX6" fmla="*/ 1195344 w 1302467"/>
              <a:gd name="connsiteY6" fmla="*/ 315967 h 482919"/>
              <a:gd name="connsiteX7" fmla="*/ 1265257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70647 w 1302467"/>
              <a:gd name="connsiteY2" fmla="*/ 44585 h 482919"/>
              <a:gd name="connsiteX3" fmla="*/ 706065 w 1302467"/>
              <a:gd name="connsiteY3" fmla="*/ 91782 h 482919"/>
              <a:gd name="connsiteX4" fmla="*/ 889744 w 1302467"/>
              <a:gd name="connsiteY4" fmla="*/ 149505 h 482919"/>
              <a:gd name="connsiteX5" fmla="*/ 1078948 w 1302467"/>
              <a:gd name="connsiteY5" fmla="*/ 232254 h 482919"/>
              <a:gd name="connsiteX6" fmla="*/ 1195344 w 1302467"/>
              <a:gd name="connsiteY6" fmla="*/ 315967 h 482919"/>
              <a:gd name="connsiteX7" fmla="*/ 1265257 w 1302467"/>
              <a:gd name="connsiteY7" fmla="*/ 409862 h 482919"/>
              <a:gd name="connsiteX8" fmla="*/ 1302467 w 1302467"/>
              <a:gd name="connsiteY8" fmla="*/ 482919 h 482919"/>
              <a:gd name="connsiteX0" fmla="*/ 0 w 1302467"/>
              <a:gd name="connsiteY0" fmla="*/ 0 h 482919"/>
              <a:gd name="connsiteX1" fmla="*/ 232857 w 1302467"/>
              <a:gd name="connsiteY1" fmla="*/ 11556 h 482919"/>
              <a:gd name="connsiteX2" fmla="*/ 455258 w 1302467"/>
              <a:gd name="connsiteY2" fmla="*/ 39555 h 482919"/>
              <a:gd name="connsiteX3" fmla="*/ 706065 w 1302467"/>
              <a:gd name="connsiteY3" fmla="*/ 91782 h 482919"/>
              <a:gd name="connsiteX4" fmla="*/ 889744 w 1302467"/>
              <a:gd name="connsiteY4" fmla="*/ 149505 h 482919"/>
              <a:gd name="connsiteX5" fmla="*/ 1078948 w 1302467"/>
              <a:gd name="connsiteY5" fmla="*/ 232254 h 482919"/>
              <a:gd name="connsiteX6" fmla="*/ 1195344 w 1302467"/>
              <a:gd name="connsiteY6" fmla="*/ 315967 h 482919"/>
              <a:gd name="connsiteX7" fmla="*/ 1265257 w 1302467"/>
              <a:gd name="connsiteY7" fmla="*/ 409862 h 482919"/>
              <a:gd name="connsiteX8" fmla="*/ 1302467 w 1302467"/>
              <a:gd name="connsiteY8" fmla="*/ 482919 h 482919"/>
              <a:gd name="connsiteX0" fmla="*/ 0 w 1304072"/>
              <a:gd name="connsiteY0" fmla="*/ 0 h 491902"/>
              <a:gd name="connsiteX1" fmla="*/ 232857 w 1304072"/>
              <a:gd name="connsiteY1" fmla="*/ 11556 h 491902"/>
              <a:gd name="connsiteX2" fmla="*/ 455258 w 1304072"/>
              <a:gd name="connsiteY2" fmla="*/ 39555 h 491902"/>
              <a:gd name="connsiteX3" fmla="*/ 706065 w 1304072"/>
              <a:gd name="connsiteY3" fmla="*/ 91782 h 491902"/>
              <a:gd name="connsiteX4" fmla="*/ 889744 w 1304072"/>
              <a:gd name="connsiteY4" fmla="*/ 149505 h 491902"/>
              <a:gd name="connsiteX5" fmla="*/ 1078948 w 1304072"/>
              <a:gd name="connsiteY5" fmla="*/ 232254 h 491902"/>
              <a:gd name="connsiteX6" fmla="*/ 1195344 w 1304072"/>
              <a:gd name="connsiteY6" fmla="*/ 315967 h 491902"/>
              <a:gd name="connsiteX7" fmla="*/ 1265257 w 1304072"/>
              <a:gd name="connsiteY7" fmla="*/ 409862 h 491902"/>
              <a:gd name="connsiteX8" fmla="*/ 1304072 w 1304072"/>
              <a:gd name="connsiteY8" fmla="*/ 491902 h 491902"/>
              <a:gd name="connsiteX0" fmla="*/ 0 w 1304072"/>
              <a:gd name="connsiteY0" fmla="*/ 0 h 491902"/>
              <a:gd name="connsiteX1" fmla="*/ 232857 w 1304072"/>
              <a:gd name="connsiteY1" fmla="*/ 11556 h 491902"/>
              <a:gd name="connsiteX2" fmla="*/ 455258 w 1304072"/>
              <a:gd name="connsiteY2" fmla="*/ 39555 h 491902"/>
              <a:gd name="connsiteX3" fmla="*/ 706065 w 1304072"/>
              <a:gd name="connsiteY3" fmla="*/ 91782 h 491902"/>
              <a:gd name="connsiteX4" fmla="*/ 889744 w 1304072"/>
              <a:gd name="connsiteY4" fmla="*/ 149505 h 491902"/>
              <a:gd name="connsiteX5" fmla="*/ 1078948 w 1304072"/>
              <a:gd name="connsiteY5" fmla="*/ 232254 h 491902"/>
              <a:gd name="connsiteX6" fmla="*/ 1195344 w 1304072"/>
              <a:gd name="connsiteY6" fmla="*/ 315967 h 491902"/>
              <a:gd name="connsiteX7" fmla="*/ 1265257 w 1304072"/>
              <a:gd name="connsiteY7" fmla="*/ 409862 h 491902"/>
              <a:gd name="connsiteX8" fmla="*/ 1304072 w 1304072"/>
              <a:gd name="connsiteY8" fmla="*/ 491902 h 491902"/>
              <a:gd name="connsiteX0" fmla="*/ 0 w 1304072"/>
              <a:gd name="connsiteY0" fmla="*/ 0 h 491902"/>
              <a:gd name="connsiteX1" fmla="*/ 188936 w 1304072"/>
              <a:gd name="connsiteY1" fmla="*/ 9043 h 491902"/>
              <a:gd name="connsiteX2" fmla="*/ 455258 w 1304072"/>
              <a:gd name="connsiteY2" fmla="*/ 39555 h 491902"/>
              <a:gd name="connsiteX3" fmla="*/ 706065 w 1304072"/>
              <a:gd name="connsiteY3" fmla="*/ 91782 h 491902"/>
              <a:gd name="connsiteX4" fmla="*/ 889744 w 1304072"/>
              <a:gd name="connsiteY4" fmla="*/ 149505 h 491902"/>
              <a:gd name="connsiteX5" fmla="*/ 1078948 w 1304072"/>
              <a:gd name="connsiteY5" fmla="*/ 232254 h 491902"/>
              <a:gd name="connsiteX6" fmla="*/ 1195344 w 1304072"/>
              <a:gd name="connsiteY6" fmla="*/ 315967 h 491902"/>
              <a:gd name="connsiteX7" fmla="*/ 1265257 w 1304072"/>
              <a:gd name="connsiteY7" fmla="*/ 409862 h 491902"/>
              <a:gd name="connsiteX8" fmla="*/ 1304072 w 1304072"/>
              <a:gd name="connsiteY8" fmla="*/ 491902 h 491902"/>
              <a:gd name="connsiteX0" fmla="*/ 0 w 1304072"/>
              <a:gd name="connsiteY0" fmla="*/ 0 h 491902"/>
              <a:gd name="connsiteX1" fmla="*/ 252413 w 1304072"/>
              <a:gd name="connsiteY1" fmla="*/ 12873 h 491902"/>
              <a:gd name="connsiteX2" fmla="*/ 455258 w 1304072"/>
              <a:gd name="connsiteY2" fmla="*/ 39555 h 491902"/>
              <a:gd name="connsiteX3" fmla="*/ 706065 w 1304072"/>
              <a:gd name="connsiteY3" fmla="*/ 91782 h 491902"/>
              <a:gd name="connsiteX4" fmla="*/ 889744 w 1304072"/>
              <a:gd name="connsiteY4" fmla="*/ 149505 h 491902"/>
              <a:gd name="connsiteX5" fmla="*/ 1078948 w 1304072"/>
              <a:gd name="connsiteY5" fmla="*/ 232254 h 491902"/>
              <a:gd name="connsiteX6" fmla="*/ 1195344 w 1304072"/>
              <a:gd name="connsiteY6" fmla="*/ 315967 h 491902"/>
              <a:gd name="connsiteX7" fmla="*/ 1265257 w 1304072"/>
              <a:gd name="connsiteY7" fmla="*/ 409862 h 491902"/>
              <a:gd name="connsiteX8" fmla="*/ 1304072 w 1304072"/>
              <a:gd name="connsiteY8" fmla="*/ 491902 h 491902"/>
              <a:gd name="connsiteX0" fmla="*/ 0 w 1304072"/>
              <a:gd name="connsiteY0" fmla="*/ 0 h 491902"/>
              <a:gd name="connsiteX1" fmla="*/ 233499 w 1304072"/>
              <a:gd name="connsiteY1" fmla="*/ 15149 h 491902"/>
              <a:gd name="connsiteX2" fmla="*/ 455258 w 1304072"/>
              <a:gd name="connsiteY2" fmla="*/ 39555 h 491902"/>
              <a:gd name="connsiteX3" fmla="*/ 706065 w 1304072"/>
              <a:gd name="connsiteY3" fmla="*/ 91782 h 491902"/>
              <a:gd name="connsiteX4" fmla="*/ 889744 w 1304072"/>
              <a:gd name="connsiteY4" fmla="*/ 149505 h 491902"/>
              <a:gd name="connsiteX5" fmla="*/ 1078948 w 1304072"/>
              <a:gd name="connsiteY5" fmla="*/ 232254 h 491902"/>
              <a:gd name="connsiteX6" fmla="*/ 1195344 w 1304072"/>
              <a:gd name="connsiteY6" fmla="*/ 315967 h 491902"/>
              <a:gd name="connsiteX7" fmla="*/ 1265257 w 1304072"/>
              <a:gd name="connsiteY7" fmla="*/ 409862 h 491902"/>
              <a:gd name="connsiteX8" fmla="*/ 1304072 w 1304072"/>
              <a:gd name="connsiteY8" fmla="*/ 491902 h 491902"/>
              <a:gd name="connsiteX0" fmla="*/ 0 w 1304072"/>
              <a:gd name="connsiteY0" fmla="*/ 0 h 491902"/>
              <a:gd name="connsiteX1" fmla="*/ 233499 w 1304072"/>
              <a:gd name="connsiteY1" fmla="*/ 15149 h 491902"/>
              <a:gd name="connsiteX2" fmla="*/ 480265 w 1304072"/>
              <a:gd name="connsiteY2" fmla="*/ 44344 h 491902"/>
              <a:gd name="connsiteX3" fmla="*/ 706065 w 1304072"/>
              <a:gd name="connsiteY3" fmla="*/ 91782 h 491902"/>
              <a:gd name="connsiteX4" fmla="*/ 889744 w 1304072"/>
              <a:gd name="connsiteY4" fmla="*/ 149505 h 491902"/>
              <a:gd name="connsiteX5" fmla="*/ 1078948 w 1304072"/>
              <a:gd name="connsiteY5" fmla="*/ 232254 h 491902"/>
              <a:gd name="connsiteX6" fmla="*/ 1195344 w 1304072"/>
              <a:gd name="connsiteY6" fmla="*/ 315967 h 491902"/>
              <a:gd name="connsiteX7" fmla="*/ 1265257 w 1304072"/>
              <a:gd name="connsiteY7" fmla="*/ 409862 h 491902"/>
              <a:gd name="connsiteX8" fmla="*/ 1304072 w 1304072"/>
              <a:gd name="connsiteY8" fmla="*/ 491902 h 491902"/>
              <a:gd name="connsiteX0" fmla="*/ 0 w 1308238"/>
              <a:gd name="connsiteY0" fmla="*/ 0 h 488189"/>
              <a:gd name="connsiteX1" fmla="*/ 237665 w 1308238"/>
              <a:gd name="connsiteY1" fmla="*/ 11436 h 488189"/>
              <a:gd name="connsiteX2" fmla="*/ 484431 w 1308238"/>
              <a:gd name="connsiteY2" fmla="*/ 40631 h 488189"/>
              <a:gd name="connsiteX3" fmla="*/ 710231 w 1308238"/>
              <a:gd name="connsiteY3" fmla="*/ 88069 h 488189"/>
              <a:gd name="connsiteX4" fmla="*/ 893910 w 1308238"/>
              <a:gd name="connsiteY4" fmla="*/ 145792 h 488189"/>
              <a:gd name="connsiteX5" fmla="*/ 1083114 w 1308238"/>
              <a:gd name="connsiteY5" fmla="*/ 228541 h 488189"/>
              <a:gd name="connsiteX6" fmla="*/ 1199510 w 1308238"/>
              <a:gd name="connsiteY6" fmla="*/ 312254 h 488189"/>
              <a:gd name="connsiteX7" fmla="*/ 1269423 w 1308238"/>
              <a:gd name="connsiteY7" fmla="*/ 406149 h 488189"/>
              <a:gd name="connsiteX8" fmla="*/ 1308238 w 1308238"/>
              <a:gd name="connsiteY8" fmla="*/ 488189 h 488189"/>
              <a:gd name="connsiteX0" fmla="*/ 0 w 1308238"/>
              <a:gd name="connsiteY0" fmla="*/ 0 h 488189"/>
              <a:gd name="connsiteX1" fmla="*/ 271968 w 1308238"/>
              <a:gd name="connsiteY1" fmla="*/ 14189 h 488189"/>
              <a:gd name="connsiteX2" fmla="*/ 484431 w 1308238"/>
              <a:gd name="connsiteY2" fmla="*/ 40631 h 488189"/>
              <a:gd name="connsiteX3" fmla="*/ 710231 w 1308238"/>
              <a:gd name="connsiteY3" fmla="*/ 88069 h 488189"/>
              <a:gd name="connsiteX4" fmla="*/ 893910 w 1308238"/>
              <a:gd name="connsiteY4" fmla="*/ 145792 h 488189"/>
              <a:gd name="connsiteX5" fmla="*/ 1083114 w 1308238"/>
              <a:gd name="connsiteY5" fmla="*/ 228541 h 488189"/>
              <a:gd name="connsiteX6" fmla="*/ 1199510 w 1308238"/>
              <a:gd name="connsiteY6" fmla="*/ 312254 h 488189"/>
              <a:gd name="connsiteX7" fmla="*/ 1269423 w 1308238"/>
              <a:gd name="connsiteY7" fmla="*/ 406149 h 488189"/>
              <a:gd name="connsiteX8" fmla="*/ 1308238 w 1308238"/>
              <a:gd name="connsiteY8" fmla="*/ 488189 h 488189"/>
              <a:gd name="connsiteX0" fmla="*/ 0 w 1308238"/>
              <a:gd name="connsiteY0" fmla="*/ 0 h 488189"/>
              <a:gd name="connsiteX1" fmla="*/ 212657 w 1308238"/>
              <a:gd name="connsiteY1" fmla="*/ 6646 h 488189"/>
              <a:gd name="connsiteX2" fmla="*/ 484431 w 1308238"/>
              <a:gd name="connsiteY2" fmla="*/ 40631 h 488189"/>
              <a:gd name="connsiteX3" fmla="*/ 710231 w 1308238"/>
              <a:gd name="connsiteY3" fmla="*/ 88069 h 488189"/>
              <a:gd name="connsiteX4" fmla="*/ 893910 w 1308238"/>
              <a:gd name="connsiteY4" fmla="*/ 145792 h 488189"/>
              <a:gd name="connsiteX5" fmla="*/ 1083114 w 1308238"/>
              <a:gd name="connsiteY5" fmla="*/ 228541 h 488189"/>
              <a:gd name="connsiteX6" fmla="*/ 1199510 w 1308238"/>
              <a:gd name="connsiteY6" fmla="*/ 312254 h 488189"/>
              <a:gd name="connsiteX7" fmla="*/ 1269423 w 1308238"/>
              <a:gd name="connsiteY7" fmla="*/ 406149 h 488189"/>
              <a:gd name="connsiteX8" fmla="*/ 1308238 w 1308238"/>
              <a:gd name="connsiteY8" fmla="*/ 488189 h 488189"/>
              <a:gd name="connsiteX0" fmla="*/ 0 w 1308238"/>
              <a:gd name="connsiteY0" fmla="*/ 0 h 488189"/>
              <a:gd name="connsiteX1" fmla="*/ 242473 w 1308238"/>
              <a:gd name="connsiteY1" fmla="*/ 11316 h 488189"/>
              <a:gd name="connsiteX2" fmla="*/ 484431 w 1308238"/>
              <a:gd name="connsiteY2" fmla="*/ 40631 h 488189"/>
              <a:gd name="connsiteX3" fmla="*/ 710231 w 1308238"/>
              <a:gd name="connsiteY3" fmla="*/ 88069 h 488189"/>
              <a:gd name="connsiteX4" fmla="*/ 893910 w 1308238"/>
              <a:gd name="connsiteY4" fmla="*/ 145792 h 488189"/>
              <a:gd name="connsiteX5" fmla="*/ 1083114 w 1308238"/>
              <a:gd name="connsiteY5" fmla="*/ 228541 h 488189"/>
              <a:gd name="connsiteX6" fmla="*/ 1199510 w 1308238"/>
              <a:gd name="connsiteY6" fmla="*/ 312254 h 488189"/>
              <a:gd name="connsiteX7" fmla="*/ 1269423 w 1308238"/>
              <a:gd name="connsiteY7" fmla="*/ 406149 h 488189"/>
              <a:gd name="connsiteX8" fmla="*/ 1308238 w 1308238"/>
              <a:gd name="connsiteY8" fmla="*/ 488189 h 488189"/>
              <a:gd name="connsiteX0" fmla="*/ 0 w 1308238"/>
              <a:gd name="connsiteY0" fmla="*/ 0 h 488189"/>
              <a:gd name="connsiteX1" fmla="*/ 218430 w 1308238"/>
              <a:gd name="connsiteY1" fmla="*/ 11916 h 488189"/>
              <a:gd name="connsiteX2" fmla="*/ 484431 w 1308238"/>
              <a:gd name="connsiteY2" fmla="*/ 40631 h 488189"/>
              <a:gd name="connsiteX3" fmla="*/ 710231 w 1308238"/>
              <a:gd name="connsiteY3" fmla="*/ 88069 h 488189"/>
              <a:gd name="connsiteX4" fmla="*/ 893910 w 1308238"/>
              <a:gd name="connsiteY4" fmla="*/ 145792 h 488189"/>
              <a:gd name="connsiteX5" fmla="*/ 1083114 w 1308238"/>
              <a:gd name="connsiteY5" fmla="*/ 228541 h 488189"/>
              <a:gd name="connsiteX6" fmla="*/ 1199510 w 1308238"/>
              <a:gd name="connsiteY6" fmla="*/ 312254 h 488189"/>
              <a:gd name="connsiteX7" fmla="*/ 1269423 w 1308238"/>
              <a:gd name="connsiteY7" fmla="*/ 406149 h 488189"/>
              <a:gd name="connsiteX8" fmla="*/ 1308238 w 1308238"/>
              <a:gd name="connsiteY8" fmla="*/ 488189 h 488189"/>
              <a:gd name="connsiteX0" fmla="*/ 0 w 1308238"/>
              <a:gd name="connsiteY0" fmla="*/ 0 h 488189"/>
              <a:gd name="connsiteX1" fmla="*/ 218430 w 1308238"/>
              <a:gd name="connsiteY1" fmla="*/ 11916 h 488189"/>
              <a:gd name="connsiteX2" fmla="*/ 459745 w 1308238"/>
              <a:gd name="connsiteY2" fmla="*/ 37638 h 488189"/>
              <a:gd name="connsiteX3" fmla="*/ 710231 w 1308238"/>
              <a:gd name="connsiteY3" fmla="*/ 88069 h 488189"/>
              <a:gd name="connsiteX4" fmla="*/ 893910 w 1308238"/>
              <a:gd name="connsiteY4" fmla="*/ 145792 h 488189"/>
              <a:gd name="connsiteX5" fmla="*/ 1083114 w 1308238"/>
              <a:gd name="connsiteY5" fmla="*/ 228541 h 488189"/>
              <a:gd name="connsiteX6" fmla="*/ 1199510 w 1308238"/>
              <a:gd name="connsiteY6" fmla="*/ 312254 h 488189"/>
              <a:gd name="connsiteX7" fmla="*/ 1269423 w 1308238"/>
              <a:gd name="connsiteY7" fmla="*/ 406149 h 488189"/>
              <a:gd name="connsiteX8" fmla="*/ 1308238 w 1308238"/>
              <a:gd name="connsiteY8" fmla="*/ 488189 h 488189"/>
              <a:gd name="connsiteX0" fmla="*/ 0 w 1308238"/>
              <a:gd name="connsiteY0" fmla="*/ 0 h 488189"/>
              <a:gd name="connsiteX1" fmla="*/ 237344 w 1308238"/>
              <a:gd name="connsiteY1" fmla="*/ 9640 h 488189"/>
              <a:gd name="connsiteX2" fmla="*/ 459745 w 1308238"/>
              <a:gd name="connsiteY2" fmla="*/ 37638 h 488189"/>
              <a:gd name="connsiteX3" fmla="*/ 710231 w 1308238"/>
              <a:gd name="connsiteY3" fmla="*/ 88069 h 488189"/>
              <a:gd name="connsiteX4" fmla="*/ 893910 w 1308238"/>
              <a:gd name="connsiteY4" fmla="*/ 145792 h 488189"/>
              <a:gd name="connsiteX5" fmla="*/ 1083114 w 1308238"/>
              <a:gd name="connsiteY5" fmla="*/ 228541 h 488189"/>
              <a:gd name="connsiteX6" fmla="*/ 1199510 w 1308238"/>
              <a:gd name="connsiteY6" fmla="*/ 312254 h 488189"/>
              <a:gd name="connsiteX7" fmla="*/ 1269423 w 1308238"/>
              <a:gd name="connsiteY7" fmla="*/ 406149 h 488189"/>
              <a:gd name="connsiteX8" fmla="*/ 1308238 w 1308238"/>
              <a:gd name="connsiteY8" fmla="*/ 488189 h 488189"/>
              <a:gd name="connsiteX0" fmla="*/ 0 w 1308238"/>
              <a:gd name="connsiteY0" fmla="*/ 0 h 488189"/>
              <a:gd name="connsiteX1" fmla="*/ 219072 w 1308238"/>
              <a:gd name="connsiteY1" fmla="*/ 15510 h 488189"/>
              <a:gd name="connsiteX2" fmla="*/ 459745 w 1308238"/>
              <a:gd name="connsiteY2" fmla="*/ 37638 h 488189"/>
              <a:gd name="connsiteX3" fmla="*/ 710231 w 1308238"/>
              <a:gd name="connsiteY3" fmla="*/ 88069 h 488189"/>
              <a:gd name="connsiteX4" fmla="*/ 893910 w 1308238"/>
              <a:gd name="connsiteY4" fmla="*/ 145792 h 488189"/>
              <a:gd name="connsiteX5" fmla="*/ 1083114 w 1308238"/>
              <a:gd name="connsiteY5" fmla="*/ 228541 h 488189"/>
              <a:gd name="connsiteX6" fmla="*/ 1199510 w 1308238"/>
              <a:gd name="connsiteY6" fmla="*/ 312254 h 488189"/>
              <a:gd name="connsiteX7" fmla="*/ 1269423 w 1308238"/>
              <a:gd name="connsiteY7" fmla="*/ 406149 h 488189"/>
              <a:gd name="connsiteX8" fmla="*/ 1308238 w 1308238"/>
              <a:gd name="connsiteY8" fmla="*/ 488189 h 488189"/>
              <a:gd name="connsiteX0" fmla="*/ 0 w 1297015"/>
              <a:gd name="connsiteY0" fmla="*/ 0 h 479446"/>
              <a:gd name="connsiteX1" fmla="*/ 207849 w 1297015"/>
              <a:gd name="connsiteY1" fmla="*/ 6767 h 479446"/>
              <a:gd name="connsiteX2" fmla="*/ 448522 w 1297015"/>
              <a:gd name="connsiteY2" fmla="*/ 28895 h 479446"/>
              <a:gd name="connsiteX3" fmla="*/ 699008 w 1297015"/>
              <a:gd name="connsiteY3" fmla="*/ 79326 h 479446"/>
              <a:gd name="connsiteX4" fmla="*/ 882687 w 1297015"/>
              <a:gd name="connsiteY4" fmla="*/ 137049 h 479446"/>
              <a:gd name="connsiteX5" fmla="*/ 1071891 w 1297015"/>
              <a:gd name="connsiteY5" fmla="*/ 219798 h 479446"/>
              <a:gd name="connsiteX6" fmla="*/ 1188287 w 1297015"/>
              <a:gd name="connsiteY6" fmla="*/ 303511 h 479446"/>
              <a:gd name="connsiteX7" fmla="*/ 1258200 w 1297015"/>
              <a:gd name="connsiteY7" fmla="*/ 397406 h 479446"/>
              <a:gd name="connsiteX8" fmla="*/ 1297015 w 1297015"/>
              <a:gd name="connsiteY8" fmla="*/ 479446 h 479446"/>
              <a:gd name="connsiteX0" fmla="*/ 0 w 1297015"/>
              <a:gd name="connsiteY0" fmla="*/ 0 h 479446"/>
              <a:gd name="connsiteX1" fmla="*/ 251449 w 1297015"/>
              <a:gd name="connsiteY1" fmla="*/ 7484 h 479446"/>
              <a:gd name="connsiteX2" fmla="*/ 448522 w 1297015"/>
              <a:gd name="connsiteY2" fmla="*/ 28895 h 479446"/>
              <a:gd name="connsiteX3" fmla="*/ 699008 w 1297015"/>
              <a:gd name="connsiteY3" fmla="*/ 79326 h 479446"/>
              <a:gd name="connsiteX4" fmla="*/ 882687 w 1297015"/>
              <a:gd name="connsiteY4" fmla="*/ 137049 h 479446"/>
              <a:gd name="connsiteX5" fmla="*/ 1071891 w 1297015"/>
              <a:gd name="connsiteY5" fmla="*/ 219798 h 479446"/>
              <a:gd name="connsiteX6" fmla="*/ 1188287 w 1297015"/>
              <a:gd name="connsiteY6" fmla="*/ 303511 h 479446"/>
              <a:gd name="connsiteX7" fmla="*/ 1258200 w 1297015"/>
              <a:gd name="connsiteY7" fmla="*/ 397406 h 479446"/>
              <a:gd name="connsiteX8" fmla="*/ 1297015 w 1297015"/>
              <a:gd name="connsiteY8" fmla="*/ 479446 h 479446"/>
              <a:gd name="connsiteX0" fmla="*/ 0 w 1297015"/>
              <a:gd name="connsiteY0" fmla="*/ 0 h 479446"/>
              <a:gd name="connsiteX1" fmla="*/ 115199 w 1297015"/>
              <a:gd name="connsiteY1" fmla="*/ 1858 h 479446"/>
              <a:gd name="connsiteX2" fmla="*/ 251449 w 1297015"/>
              <a:gd name="connsiteY2" fmla="*/ 7484 h 479446"/>
              <a:gd name="connsiteX3" fmla="*/ 448522 w 1297015"/>
              <a:gd name="connsiteY3" fmla="*/ 28895 h 479446"/>
              <a:gd name="connsiteX4" fmla="*/ 699008 w 1297015"/>
              <a:gd name="connsiteY4" fmla="*/ 79326 h 479446"/>
              <a:gd name="connsiteX5" fmla="*/ 882687 w 1297015"/>
              <a:gd name="connsiteY5" fmla="*/ 137049 h 479446"/>
              <a:gd name="connsiteX6" fmla="*/ 1071891 w 1297015"/>
              <a:gd name="connsiteY6" fmla="*/ 219798 h 479446"/>
              <a:gd name="connsiteX7" fmla="*/ 1188287 w 1297015"/>
              <a:gd name="connsiteY7" fmla="*/ 303511 h 479446"/>
              <a:gd name="connsiteX8" fmla="*/ 1258200 w 1297015"/>
              <a:gd name="connsiteY8" fmla="*/ 397406 h 479446"/>
              <a:gd name="connsiteX9" fmla="*/ 1297015 w 1297015"/>
              <a:gd name="connsiteY9" fmla="*/ 479446 h 479446"/>
              <a:gd name="connsiteX0" fmla="*/ 0 w 1297015"/>
              <a:gd name="connsiteY0" fmla="*/ 0 h 479446"/>
              <a:gd name="connsiteX1" fmla="*/ 115199 w 1297015"/>
              <a:gd name="connsiteY1" fmla="*/ 1858 h 479446"/>
              <a:gd name="connsiteX2" fmla="*/ 251449 w 1297015"/>
              <a:gd name="connsiteY2" fmla="*/ 7484 h 479446"/>
              <a:gd name="connsiteX3" fmla="*/ 344744 w 1297015"/>
              <a:gd name="connsiteY3" fmla="*/ 15982 h 479446"/>
              <a:gd name="connsiteX4" fmla="*/ 448522 w 1297015"/>
              <a:gd name="connsiteY4" fmla="*/ 28895 h 479446"/>
              <a:gd name="connsiteX5" fmla="*/ 699008 w 1297015"/>
              <a:gd name="connsiteY5" fmla="*/ 79326 h 479446"/>
              <a:gd name="connsiteX6" fmla="*/ 882687 w 1297015"/>
              <a:gd name="connsiteY6" fmla="*/ 137049 h 479446"/>
              <a:gd name="connsiteX7" fmla="*/ 1071891 w 1297015"/>
              <a:gd name="connsiteY7" fmla="*/ 219798 h 479446"/>
              <a:gd name="connsiteX8" fmla="*/ 1188287 w 1297015"/>
              <a:gd name="connsiteY8" fmla="*/ 303511 h 479446"/>
              <a:gd name="connsiteX9" fmla="*/ 1258200 w 1297015"/>
              <a:gd name="connsiteY9" fmla="*/ 397406 h 479446"/>
              <a:gd name="connsiteX10" fmla="*/ 1297015 w 1297015"/>
              <a:gd name="connsiteY10" fmla="*/ 479446 h 479446"/>
              <a:gd name="connsiteX0" fmla="*/ 0 w 1297015"/>
              <a:gd name="connsiteY0" fmla="*/ 0 h 479446"/>
              <a:gd name="connsiteX1" fmla="*/ 115199 w 1297015"/>
              <a:gd name="connsiteY1" fmla="*/ 1858 h 479446"/>
              <a:gd name="connsiteX2" fmla="*/ 251449 w 1297015"/>
              <a:gd name="connsiteY2" fmla="*/ 7484 h 479446"/>
              <a:gd name="connsiteX3" fmla="*/ 344744 w 1297015"/>
              <a:gd name="connsiteY3" fmla="*/ 15982 h 479446"/>
              <a:gd name="connsiteX4" fmla="*/ 350194 w 1297015"/>
              <a:gd name="connsiteY4" fmla="*/ 19454 h 479446"/>
              <a:gd name="connsiteX5" fmla="*/ 448522 w 1297015"/>
              <a:gd name="connsiteY5" fmla="*/ 28895 h 479446"/>
              <a:gd name="connsiteX6" fmla="*/ 699008 w 1297015"/>
              <a:gd name="connsiteY6" fmla="*/ 79326 h 479446"/>
              <a:gd name="connsiteX7" fmla="*/ 882687 w 1297015"/>
              <a:gd name="connsiteY7" fmla="*/ 137049 h 479446"/>
              <a:gd name="connsiteX8" fmla="*/ 1071891 w 1297015"/>
              <a:gd name="connsiteY8" fmla="*/ 219798 h 479446"/>
              <a:gd name="connsiteX9" fmla="*/ 1188287 w 1297015"/>
              <a:gd name="connsiteY9" fmla="*/ 303511 h 479446"/>
              <a:gd name="connsiteX10" fmla="*/ 1258200 w 1297015"/>
              <a:gd name="connsiteY10" fmla="*/ 397406 h 479446"/>
              <a:gd name="connsiteX11" fmla="*/ 1297015 w 1297015"/>
              <a:gd name="connsiteY11" fmla="*/ 479446 h 479446"/>
              <a:gd name="connsiteX0" fmla="*/ 0 w 1297015"/>
              <a:gd name="connsiteY0" fmla="*/ 0 h 479446"/>
              <a:gd name="connsiteX1" fmla="*/ 115199 w 1297015"/>
              <a:gd name="connsiteY1" fmla="*/ 1858 h 479446"/>
              <a:gd name="connsiteX2" fmla="*/ 251449 w 1297015"/>
              <a:gd name="connsiteY2" fmla="*/ 7484 h 479446"/>
              <a:gd name="connsiteX3" fmla="*/ 344744 w 1297015"/>
              <a:gd name="connsiteY3" fmla="*/ 15982 h 479446"/>
              <a:gd name="connsiteX4" fmla="*/ 448522 w 1297015"/>
              <a:gd name="connsiteY4" fmla="*/ 28895 h 479446"/>
              <a:gd name="connsiteX5" fmla="*/ 699008 w 1297015"/>
              <a:gd name="connsiteY5" fmla="*/ 79326 h 479446"/>
              <a:gd name="connsiteX6" fmla="*/ 882687 w 1297015"/>
              <a:gd name="connsiteY6" fmla="*/ 137049 h 479446"/>
              <a:gd name="connsiteX7" fmla="*/ 1071891 w 1297015"/>
              <a:gd name="connsiteY7" fmla="*/ 219798 h 479446"/>
              <a:gd name="connsiteX8" fmla="*/ 1188287 w 1297015"/>
              <a:gd name="connsiteY8" fmla="*/ 303511 h 479446"/>
              <a:gd name="connsiteX9" fmla="*/ 1258200 w 1297015"/>
              <a:gd name="connsiteY9" fmla="*/ 397406 h 479446"/>
              <a:gd name="connsiteX10" fmla="*/ 1297015 w 1297015"/>
              <a:gd name="connsiteY10" fmla="*/ 479446 h 479446"/>
              <a:gd name="connsiteX0" fmla="*/ 0 w 1297015"/>
              <a:gd name="connsiteY0" fmla="*/ 0 h 479446"/>
              <a:gd name="connsiteX1" fmla="*/ 115199 w 1297015"/>
              <a:gd name="connsiteY1" fmla="*/ 1858 h 479446"/>
              <a:gd name="connsiteX2" fmla="*/ 251449 w 1297015"/>
              <a:gd name="connsiteY2" fmla="*/ 7484 h 479446"/>
              <a:gd name="connsiteX3" fmla="*/ 344744 w 1297015"/>
              <a:gd name="connsiteY3" fmla="*/ 15982 h 479446"/>
              <a:gd name="connsiteX4" fmla="*/ 487955 w 1297015"/>
              <a:gd name="connsiteY4" fmla="*/ 33325 h 479446"/>
              <a:gd name="connsiteX5" fmla="*/ 699008 w 1297015"/>
              <a:gd name="connsiteY5" fmla="*/ 79326 h 479446"/>
              <a:gd name="connsiteX6" fmla="*/ 882687 w 1297015"/>
              <a:gd name="connsiteY6" fmla="*/ 137049 h 479446"/>
              <a:gd name="connsiteX7" fmla="*/ 1071891 w 1297015"/>
              <a:gd name="connsiteY7" fmla="*/ 219798 h 479446"/>
              <a:gd name="connsiteX8" fmla="*/ 1188287 w 1297015"/>
              <a:gd name="connsiteY8" fmla="*/ 303511 h 479446"/>
              <a:gd name="connsiteX9" fmla="*/ 1258200 w 1297015"/>
              <a:gd name="connsiteY9" fmla="*/ 397406 h 479446"/>
              <a:gd name="connsiteX10" fmla="*/ 1297015 w 1297015"/>
              <a:gd name="connsiteY10" fmla="*/ 479446 h 479446"/>
              <a:gd name="connsiteX0" fmla="*/ 0 w 1297015"/>
              <a:gd name="connsiteY0" fmla="*/ 0 h 479446"/>
              <a:gd name="connsiteX1" fmla="*/ 139243 w 1297015"/>
              <a:gd name="connsiteY1" fmla="*/ 1258 h 479446"/>
              <a:gd name="connsiteX2" fmla="*/ 251449 w 1297015"/>
              <a:gd name="connsiteY2" fmla="*/ 7484 h 479446"/>
              <a:gd name="connsiteX3" fmla="*/ 344744 w 1297015"/>
              <a:gd name="connsiteY3" fmla="*/ 15982 h 479446"/>
              <a:gd name="connsiteX4" fmla="*/ 487955 w 1297015"/>
              <a:gd name="connsiteY4" fmla="*/ 33325 h 479446"/>
              <a:gd name="connsiteX5" fmla="*/ 699008 w 1297015"/>
              <a:gd name="connsiteY5" fmla="*/ 79326 h 479446"/>
              <a:gd name="connsiteX6" fmla="*/ 882687 w 1297015"/>
              <a:gd name="connsiteY6" fmla="*/ 137049 h 479446"/>
              <a:gd name="connsiteX7" fmla="*/ 1071891 w 1297015"/>
              <a:gd name="connsiteY7" fmla="*/ 219798 h 479446"/>
              <a:gd name="connsiteX8" fmla="*/ 1188287 w 1297015"/>
              <a:gd name="connsiteY8" fmla="*/ 303511 h 479446"/>
              <a:gd name="connsiteX9" fmla="*/ 1258200 w 1297015"/>
              <a:gd name="connsiteY9" fmla="*/ 397406 h 479446"/>
              <a:gd name="connsiteX10" fmla="*/ 1297015 w 1297015"/>
              <a:gd name="connsiteY10" fmla="*/ 479446 h 479446"/>
              <a:gd name="connsiteX0" fmla="*/ 0 w 1296373"/>
              <a:gd name="connsiteY0" fmla="*/ 0 h 475853"/>
              <a:gd name="connsiteX1" fmla="*/ 139243 w 1296373"/>
              <a:gd name="connsiteY1" fmla="*/ 1258 h 475853"/>
              <a:gd name="connsiteX2" fmla="*/ 251449 w 1296373"/>
              <a:gd name="connsiteY2" fmla="*/ 7484 h 475853"/>
              <a:gd name="connsiteX3" fmla="*/ 344744 w 1296373"/>
              <a:gd name="connsiteY3" fmla="*/ 15982 h 475853"/>
              <a:gd name="connsiteX4" fmla="*/ 487955 w 1296373"/>
              <a:gd name="connsiteY4" fmla="*/ 33325 h 475853"/>
              <a:gd name="connsiteX5" fmla="*/ 699008 w 1296373"/>
              <a:gd name="connsiteY5" fmla="*/ 79326 h 475853"/>
              <a:gd name="connsiteX6" fmla="*/ 882687 w 1296373"/>
              <a:gd name="connsiteY6" fmla="*/ 137049 h 475853"/>
              <a:gd name="connsiteX7" fmla="*/ 1071891 w 1296373"/>
              <a:gd name="connsiteY7" fmla="*/ 219798 h 475853"/>
              <a:gd name="connsiteX8" fmla="*/ 1188287 w 1296373"/>
              <a:gd name="connsiteY8" fmla="*/ 303511 h 475853"/>
              <a:gd name="connsiteX9" fmla="*/ 1258200 w 1296373"/>
              <a:gd name="connsiteY9" fmla="*/ 397406 h 475853"/>
              <a:gd name="connsiteX10" fmla="*/ 1296373 w 1296373"/>
              <a:gd name="connsiteY10" fmla="*/ 475853 h 475853"/>
              <a:gd name="connsiteX0" fmla="*/ 0 w 1291886"/>
              <a:gd name="connsiteY0" fmla="*/ 0 h 477769"/>
              <a:gd name="connsiteX1" fmla="*/ 139243 w 1291886"/>
              <a:gd name="connsiteY1" fmla="*/ 1258 h 477769"/>
              <a:gd name="connsiteX2" fmla="*/ 251449 w 1291886"/>
              <a:gd name="connsiteY2" fmla="*/ 7484 h 477769"/>
              <a:gd name="connsiteX3" fmla="*/ 344744 w 1291886"/>
              <a:gd name="connsiteY3" fmla="*/ 15982 h 477769"/>
              <a:gd name="connsiteX4" fmla="*/ 487955 w 1291886"/>
              <a:gd name="connsiteY4" fmla="*/ 33325 h 477769"/>
              <a:gd name="connsiteX5" fmla="*/ 699008 w 1291886"/>
              <a:gd name="connsiteY5" fmla="*/ 79326 h 477769"/>
              <a:gd name="connsiteX6" fmla="*/ 882687 w 1291886"/>
              <a:gd name="connsiteY6" fmla="*/ 137049 h 477769"/>
              <a:gd name="connsiteX7" fmla="*/ 1071891 w 1291886"/>
              <a:gd name="connsiteY7" fmla="*/ 219798 h 477769"/>
              <a:gd name="connsiteX8" fmla="*/ 1188287 w 1291886"/>
              <a:gd name="connsiteY8" fmla="*/ 303511 h 477769"/>
              <a:gd name="connsiteX9" fmla="*/ 1258200 w 1291886"/>
              <a:gd name="connsiteY9" fmla="*/ 397406 h 477769"/>
              <a:gd name="connsiteX10" fmla="*/ 1291886 w 1291886"/>
              <a:gd name="connsiteY10" fmla="*/ 477769 h 477769"/>
              <a:gd name="connsiteX0" fmla="*/ 0 w 1295303"/>
              <a:gd name="connsiteY0" fmla="*/ 0 h 477769"/>
              <a:gd name="connsiteX1" fmla="*/ 139243 w 1295303"/>
              <a:gd name="connsiteY1" fmla="*/ 1258 h 477769"/>
              <a:gd name="connsiteX2" fmla="*/ 251449 w 1295303"/>
              <a:gd name="connsiteY2" fmla="*/ 7484 h 477769"/>
              <a:gd name="connsiteX3" fmla="*/ 344744 w 1295303"/>
              <a:gd name="connsiteY3" fmla="*/ 15982 h 477769"/>
              <a:gd name="connsiteX4" fmla="*/ 487955 w 1295303"/>
              <a:gd name="connsiteY4" fmla="*/ 33325 h 477769"/>
              <a:gd name="connsiteX5" fmla="*/ 699008 w 1295303"/>
              <a:gd name="connsiteY5" fmla="*/ 79326 h 477769"/>
              <a:gd name="connsiteX6" fmla="*/ 882687 w 1295303"/>
              <a:gd name="connsiteY6" fmla="*/ 137049 h 477769"/>
              <a:gd name="connsiteX7" fmla="*/ 1071891 w 1295303"/>
              <a:gd name="connsiteY7" fmla="*/ 219798 h 477769"/>
              <a:gd name="connsiteX8" fmla="*/ 1188287 w 1295303"/>
              <a:gd name="connsiteY8" fmla="*/ 303511 h 477769"/>
              <a:gd name="connsiteX9" fmla="*/ 1258200 w 1295303"/>
              <a:gd name="connsiteY9" fmla="*/ 397406 h 477769"/>
              <a:gd name="connsiteX10" fmla="*/ 1291886 w 1295303"/>
              <a:gd name="connsiteY10" fmla="*/ 477769 h 47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5303" h="477769">
                <a:moveTo>
                  <a:pt x="0" y="0"/>
                </a:moveTo>
                <a:lnTo>
                  <a:pt x="139243" y="1258"/>
                </a:lnTo>
                <a:lnTo>
                  <a:pt x="251449" y="7484"/>
                </a:lnTo>
                <a:lnTo>
                  <a:pt x="344744" y="15982"/>
                </a:lnTo>
                <a:lnTo>
                  <a:pt x="487955" y="33325"/>
                </a:lnTo>
                <a:cubicBezTo>
                  <a:pt x="570350" y="48412"/>
                  <a:pt x="633219" y="62039"/>
                  <a:pt x="699008" y="79326"/>
                </a:cubicBezTo>
                <a:cubicBezTo>
                  <a:pt x="764797" y="96613"/>
                  <a:pt x="820540" y="113637"/>
                  <a:pt x="882687" y="137049"/>
                </a:cubicBezTo>
                <a:cubicBezTo>
                  <a:pt x="944834" y="160461"/>
                  <a:pt x="1020958" y="192054"/>
                  <a:pt x="1071891" y="219798"/>
                </a:cubicBezTo>
                <a:cubicBezTo>
                  <a:pt x="1122824" y="247542"/>
                  <a:pt x="1157235" y="273910"/>
                  <a:pt x="1188287" y="303511"/>
                </a:cubicBezTo>
                <a:cubicBezTo>
                  <a:pt x="1219339" y="333112"/>
                  <a:pt x="1240934" y="368363"/>
                  <a:pt x="1258200" y="397406"/>
                </a:cubicBezTo>
                <a:cubicBezTo>
                  <a:pt x="1275466" y="426449"/>
                  <a:pt x="1295303" y="465353"/>
                  <a:pt x="1291886" y="477769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038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429509"/>
              </p:ext>
            </p:extLst>
          </p:nvPr>
        </p:nvGraphicFramePr>
        <p:xfrm>
          <a:off x="6461311" y="977915"/>
          <a:ext cx="327066" cy="419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1" name="Equation" r:id="rId18" imgW="139680" imgH="177480" progId="Equation.DSMT4">
                  <p:embed/>
                </p:oleObj>
              </mc:Choice>
              <mc:Fallback>
                <p:oleObj name="Equation" r:id="rId18" imgW="139680" imgH="177480" progId="Equation.DSMT4">
                  <p:embed/>
                  <p:pic>
                    <p:nvPicPr>
                      <p:cNvPr id="10038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311" y="977915"/>
                        <a:ext cx="327066" cy="41949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65106"/>
              </p:ext>
            </p:extLst>
          </p:nvPr>
        </p:nvGraphicFramePr>
        <p:xfrm>
          <a:off x="6483350" y="3809500"/>
          <a:ext cx="9334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2" name="Equation" r:id="rId20" imgW="457200" imgH="203040" progId="Equation.DSMT4">
                  <p:embed/>
                </p:oleObj>
              </mc:Choice>
              <mc:Fallback>
                <p:oleObj name="Equation" r:id="rId20" imgW="457200" imgH="203040" progId="Equation.DSMT4">
                  <p:embed/>
                  <p:pic>
                    <p:nvPicPr>
                      <p:cNvPr id="104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3809500"/>
                        <a:ext cx="933450" cy="4143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Line 68"/>
          <p:cNvSpPr>
            <a:spLocks noChangeShapeType="1"/>
          </p:cNvSpPr>
          <p:nvPr/>
        </p:nvSpPr>
        <p:spPr bwMode="auto">
          <a:xfrm>
            <a:off x="5715000" y="2503714"/>
            <a:ext cx="130629" cy="163286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Line 68"/>
          <p:cNvSpPr>
            <a:spLocks noChangeShapeType="1"/>
          </p:cNvSpPr>
          <p:nvPr/>
        </p:nvSpPr>
        <p:spPr bwMode="auto">
          <a:xfrm>
            <a:off x="5976259" y="2808514"/>
            <a:ext cx="65314" cy="174172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03761" y="5296392"/>
            <a:ext cx="1781299" cy="135378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7023" y="5362856"/>
            <a:ext cx="206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Now we don’t need an iris!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569009"/>
              </p:ext>
            </p:extLst>
          </p:nvPr>
        </p:nvGraphicFramePr>
        <p:xfrm>
          <a:off x="902342" y="6075651"/>
          <a:ext cx="784135" cy="402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3" name="Equation" r:id="rId22" imgW="469800" imgH="241200" progId="Equation.DSMT4">
                  <p:embed/>
                </p:oleObj>
              </mc:Choice>
              <mc:Fallback>
                <p:oleObj name="Equation" r:id="rId22" imgW="469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02342" y="6075651"/>
                        <a:ext cx="784135" cy="402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95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585" y="1164317"/>
            <a:ext cx="6166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Introduce a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defined voltage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into the field equations: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453354"/>
              </p:ext>
            </p:extLst>
          </p:nvPr>
        </p:nvGraphicFramePr>
        <p:xfrm>
          <a:off x="1420813" y="4067175"/>
          <a:ext cx="61722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Equation" r:id="rId3" imgW="2654280" imgH="431640" progId="Equation.DSMT4">
                  <p:embed/>
                </p:oleObj>
              </mc:Choice>
              <mc:Fallback>
                <p:oleObj name="Equation" r:id="rId3" imgW="2654280" imgH="43164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4067175"/>
                        <a:ext cx="61722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802100"/>
              </p:ext>
            </p:extLst>
          </p:nvPr>
        </p:nvGraphicFramePr>
        <p:xfrm>
          <a:off x="1432378" y="5006975"/>
          <a:ext cx="57277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Equation" r:id="rId5" imgW="2692080" imgH="431640" progId="Equation.DSMT4">
                  <p:embed/>
                </p:oleObj>
              </mc:Choice>
              <mc:Fallback>
                <p:oleObj name="Equation" r:id="rId5" imgW="2692080" imgH="43164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378" y="5006975"/>
                        <a:ext cx="57277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80"/>
          <p:cNvGraphicFramePr>
            <a:graphicFrameLocks noChangeAspect="1"/>
          </p:cNvGraphicFramePr>
          <p:nvPr/>
        </p:nvGraphicFramePr>
        <p:xfrm>
          <a:off x="3489325" y="1789113"/>
          <a:ext cx="15097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Equation" r:id="rId7" imgW="1282680" imgH="419040" progId="Equation.DSMT4">
                  <p:embed/>
                </p:oleObj>
              </mc:Choice>
              <mc:Fallback>
                <p:oleObj name="Equation" r:id="rId7" imgW="128268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1789113"/>
                        <a:ext cx="1509713" cy="4191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67543" y="2545271"/>
            <a:ext cx="5830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We  may use whatever definition of voltage we wish here.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(In other words,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is arbitrary.)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195" y="0"/>
            <a:ext cx="848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Waveguide Transmission Line Model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8774" y="3503221"/>
            <a:ext cx="183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then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63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802100"/>
              </p:ext>
            </p:extLst>
          </p:nvPr>
        </p:nvGraphicFramePr>
        <p:xfrm>
          <a:off x="1475022" y="3823815"/>
          <a:ext cx="62309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Equation" r:id="rId3" imgW="5613120" imgH="888840" progId="Equation.DSMT4">
                  <p:embed/>
                </p:oleObj>
              </mc:Choice>
              <mc:Fallback>
                <p:oleObj name="Equation" r:id="rId3" imgW="5613120" imgH="88884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022" y="3823815"/>
                        <a:ext cx="62309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2938" y="949578"/>
            <a:ext cx="8187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Next, introduce a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characteristic impedance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(having an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arbitrary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value)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into the equations: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184" name="Object 82"/>
          <p:cNvGraphicFramePr>
            <a:graphicFrameLocks noChangeAspect="1"/>
          </p:cNvGraphicFramePr>
          <p:nvPr/>
        </p:nvGraphicFramePr>
        <p:xfrm>
          <a:off x="1397235" y="2050577"/>
          <a:ext cx="6302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Equation" r:id="rId5" imgW="5676840" imgH="888840" progId="Equation.DSMT4">
                  <p:embed/>
                </p:oleObj>
              </mc:Choice>
              <mc:Fallback>
                <p:oleObj name="Equation" r:id="rId5" imgW="5676840" imgH="8888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235" y="2050577"/>
                        <a:ext cx="63023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own Arrow 14"/>
          <p:cNvSpPr/>
          <p:nvPr/>
        </p:nvSpPr>
        <p:spPr>
          <a:xfrm>
            <a:off x="4210579" y="3091521"/>
            <a:ext cx="404972" cy="551981"/>
          </a:xfrm>
          <a:prstGeom prst="down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1195" y="0"/>
            <a:ext cx="848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Waveguide Transmission Line Model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185" name="Object 69"/>
          <p:cNvGraphicFramePr>
            <a:graphicFrameLocks noChangeAspect="1"/>
          </p:cNvGraphicFramePr>
          <p:nvPr/>
        </p:nvGraphicFramePr>
        <p:xfrm>
          <a:off x="3727224" y="5521552"/>
          <a:ext cx="1233487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Equation" r:id="rId7" imgW="1028520" imgH="799920" progId="Equation.DSMT4">
                  <p:embed/>
                </p:oleObj>
              </mc:Choice>
              <mc:Fallback>
                <p:oleObj name="Equation" r:id="rId7" imgW="1028520" imgH="79992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224" y="5521552"/>
                        <a:ext cx="1233487" cy="8143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53145" y="5114305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6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4967" y="1488675"/>
            <a:ext cx="8202305" cy="3152632"/>
          </a:xfrm>
          <a:prstGeom prst="rect">
            <a:avLst/>
          </a:prstGeom>
          <a:solidFill>
            <a:srgbClr val="CD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56956" y="820739"/>
            <a:ext cx="299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 of Fields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453354"/>
              </p:ext>
            </p:extLst>
          </p:nvPr>
        </p:nvGraphicFramePr>
        <p:xfrm>
          <a:off x="1477963" y="1549400"/>
          <a:ext cx="612616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Equation" r:id="rId3" imgW="5206680" imgH="1028520" progId="Equation.DSMT4">
                  <p:embed/>
                </p:oleObj>
              </mc:Choice>
              <mc:Fallback>
                <p:oleObj name="Equation" r:id="rId3" imgW="5206680" imgH="102852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1549400"/>
                        <a:ext cx="612616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802100"/>
              </p:ext>
            </p:extLst>
          </p:nvPr>
        </p:nvGraphicFramePr>
        <p:xfrm>
          <a:off x="1511300" y="3025775"/>
          <a:ext cx="624522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Equation" r:id="rId5" imgW="5626080" imgH="1269720" progId="Equation.DSMT4">
                  <p:embed/>
                </p:oleObj>
              </mc:Choice>
              <mc:Fallback>
                <p:oleObj name="Equation" r:id="rId5" imgW="5626080" imgH="126972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3025775"/>
                        <a:ext cx="6245225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1195" y="0"/>
            <a:ext cx="848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Waveguide Transmission Line Model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6292" y="5284519"/>
            <a:ext cx="58657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dependence of the transverse fields behaves like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voltage and current on a transmission line.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6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322" y="731369"/>
            <a:ext cx="7869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transmission-line model is called the 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Transverse Equivalent Network (TEN) 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of the waveguide.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1195" y="0"/>
            <a:ext cx="848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Waveguide Transmission Line Model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168124" y="2068413"/>
            <a:ext cx="7240410" cy="1333500"/>
            <a:chOff x="1037496" y="2389046"/>
            <a:chExt cx="7240410" cy="1333500"/>
          </a:xfrm>
        </p:grpSpPr>
        <p:grpSp>
          <p:nvGrpSpPr>
            <p:cNvPr id="10" name="Group 156"/>
            <p:cNvGrpSpPr>
              <a:grpSpLocks/>
            </p:cNvGrpSpPr>
            <p:nvPr/>
          </p:nvGrpSpPr>
          <p:grpSpPr bwMode="auto">
            <a:xfrm>
              <a:off x="1037496" y="2389046"/>
              <a:ext cx="6515100" cy="1333500"/>
              <a:chOff x="688" y="560"/>
              <a:chExt cx="4104" cy="840"/>
            </a:xfrm>
          </p:grpSpPr>
          <p:sp>
            <p:nvSpPr>
              <p:cNvPr id="13" name="AutoShape 134"/>
              <p:cNvSpPr>
                <a:spLocks noChangeArrowheads="1"/>
              </p:cNvSpPr>
              <p:nvPr/>
            </p:nvSpPr>
            <p:spPr bwMode="auto">
              <a:xfrm rot="5400000">
                <a:off x="2672" y="-712"/>
                <a:ext cx="128" cy="4096"/>
              </a:xfrm>
              <a:prstGeom prst="can">
                <a:avLst>
                  <a:gd name="adj" fmla="val 64593"/>
                </a:avLst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35"/>
              <p:cNvSpPr>
                <a:spLocks noChangeArrowheads="1"/>
              </p:cNvSpPr>
              <p:nvPr/>
            </p:nvSpPr>
            <p:spPr bwMode="auto">
              <a:xfrm rot="5400000">
                <a:off x="2684" y="-1156"/>
                <a:ext cx="112" cy="4104"/>
              </a:xfrm>
              <a:prstGeom prst="can">
                <a:avLst>
                  <a:gd name="adj" fmla="val 73964"/>
                </a:avLst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Line 138"/>
              <p:cNvSpPr>
                <a:spLocks noChangeShapeType="1"/>
              </p:cNvSpPr>
              <p:nvPr/>
            </p:nvSpPr>
            <p:spPr bwMode="auto">
              <a:xfrm>
                <a:off x="1728" y="888"/>
                <a:ext cx="488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 type="none" w="sm" len="sm"/>
                <a:tailEnd type="triangle" w="lg" len="lg"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graphicFrame>
            <p:nvGraphicFramePr>
              <p:cNvPr id="16" name="Object 3"/>
              <p:cNvGraphicFramePr>
                <a:graphicFrameLocks noChangeAspect="1"/>
              </p:cNvGraphicFramePr>
              <p:nvPr/>
            </p:nvGraphicFramePr>
            <p:xfrm>
              <a:off x="1751" y="560"/>
              <a:ext cx="326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234" name="Equation" r:id="rId3" imgW="419040" imgH="304560" progId="Equation.DSMT4">
                      <p:embed/>
                    </p:oleObj>
                  </mc:Choice>
                  <mc:Fallback>
                    <p:oleObj name="Equation" r:id="rId3" imgW="419040" imgH="304560" progId="Equation.DSMT4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51" y="560"/>
                            <a:ext cx="326" cy="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Text Box 140"/>
              <p:cNvSpPr txBox="1">
                <a:spLocks noChangeArrowheads="1"/>
              </p:cNvSpPr>
              <p:nvPr/>
            </p:nvSpPr>
            <p:spPr bwMode="auto">
              <a:xfrm>
                <a:off x="2302" y="919"/>
                <a:ext cx="189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3300"/>
                    </a:solidFill>
                  </a:rPr>
                  <a:t>+</a:t>
                </a:r>
                <a:endParaRPr lang="en-US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8" name="Text Box 141"/>
              <p:cNvSpPr txBox="1">
                <a:spLocks noChangeArrowheads="1"/>
              </p:cNvSpPr>
              <p:nvPr/>
            </p:nvSpPr>
            <p:spPr bwMode="auto">
              <a:xfrm>
                <a:off x="2320" y="1087"/>
                <a:ext cx="161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3300"/>
                    </a:solidFill>
                  </a:rPr>
                  <a:t>-</a:t>
                </a:r>
                <a:endParaRPr lang="en-US" b="1" dirty="0">
                  <a:solidFill>
                    <a:srgbClr val="FF3300"/>
                  </a:solidFill>
                </a:endParaRPr>
              </a:p>
            </p:txBody>
          </p:sp>
          <p:graphicFrame>
            <p:nvGraphicFramePr>
              <p:cNvPr id="19" name="Object 4"/>
              <p:cNvGraphicFramePr>
                <a:graphicFrameLocks noChangeAspect="1"/>
              </p:cNvGraphicFramePr>
              <p:nvPr/>
            </p:nvGraphicFramePr>
            <p:xfrm>
              <a:off x="3332" y="1004"/>
              <a:ext cx="416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235" name="Equation" r:id="rId5" imgW="406080" imgH="228600" progId="Equation.DSMT4">
                      <p:embed/>
                    </p:oleObj>
                  </mc:Choice>
                  <mc:Fallback>
                    <p:oleObj name="Equation" r:id="rId5" imgW="406080" imgH="228600" progId="Equation.DSMT4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2" y="1004"/>
                            <a:ext cx="416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1" name="Straight Arrow Connector 10"/>
            <p:cNvCxnSpPr/>
            <p:nvPr/>
          </p:nvCxnSpPr>
          <p:spPr>
            <a:xfrm>
              <a:off x="6981096" y="3265345"/>
              <a:ext cx="102287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4"/>
            <p:cNvGraphicFramePr>
              <a:graphicFrameLocks noChangeAspect="1"/>
            </p:cNvGraphicFramePr>
            <p:nvPr/>
          </p:nvGraphicFramePr>
          <p:xfrm>
            <a:off x="3930836" y="3049938"/>
            <a:ext cx="57785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6" name="Equation" r:id="rId7" imgW="355320" imgH="253800" progId="Equation.DSMT4">
                    <p:embed/>
                  </p:oleObj>
                </mc:Choice>
                <mc:Fallback>
                  <p:oleObj name="Equation" r:id="rId7" imgW="355320" imgH="2538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0836" y="3049938"/>
                          <a:ext cx="577850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31" name="Object 68"/>
            <p:cNvGraphicFramePr>
              <a:graphicFrameLocks noChangeAspect="1"/>
            </p:cNvGraphicFramePr>
            <p:nvPr/>
          </p:nvGraphicFramePr>
          <p:xfrm>
            <a:off x="8112806" y="3205390"/>
            <a:ext cx="165100" cy="160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7" name="Equation" r:id="rId9" imgW="177480" imgH="190440" progId="Equation.DSMT4">
                    <p:embed/>
                  </p:oleObj>
                </mc:Choice>
                <mc:Fallback>
                  <p:oleObj name="Equation" r:id="rId9" imgW="177480" imgH="190440" progId="Equation.DSMT4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2806" y="3205390"/>
                          <a:ext cx="165100" cy="160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32" name="Object 68"/>
            <p:cNvGraphicFramePr>
              <a:graphicFrameLocks noChangeAspect="1"/>
            </p:cNvGraphicFramePr>
            <p:nvPr/>
          </p:nvGraphicFramePr>
          <p:xfrm>
            <a:off x="4159477" y="2410052"/>
            <a:ext cx="588962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8" name="Equation" r:id="rId11" imgW="634680" imgH="279360" progId="Equation.DSMT4">
                    <p:embed/>
                  </p:oleObj>
                </mc:Choice>
                <mc:Fallback>
                  <p:oleObj name="Equation" r:id="rId11" imgW="634680" imgH="27936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9477" y="2410052"/>
                          <a:ext cx="588962" cy="23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1686296" y="5225142"/>
            <a:ext cx="5581403" cy="1056904"/>
            <a:chOff x="1686296" y="4845132"/>
            <a:chExt cx="5581403" cy="1056904"/>
          </a:xfrm>
        </p:grpSpPr>
        <p:sp>
          <p:nvSpPr>
            <p:cNvPr id="23" name="Cube 22"/>
            <p:cNvSpPr/>
            <p:nvPr/>
          </p:nvSpPr>
          <p:spPr>
            <a:xfrm>
              <a:off x="1686296" y="4845132"/>
              <a:ext cx="5581403" cy="1056904"/>
            </a:xfrm>
            <a:prstGeom prst="cube">
              <a:avLst>
                <a:gd name="adj" fmla="val 49815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00104" y="4916383"/>
              <a:ext cx="1330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Waveguide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Notched Right Arrow 26"/>
            <p:cNvSpPr/>
            <p:nvPr/>
          </p:nvSpPr>
          <p:spPr>
            <a:xfrm>
              <a:off x="5593278" y="5047012"/>
              <a:ext cx="558140" cy="225632"/>
            </a:xfrm>
            <a:prstGeom prst="notched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3680691" y="3848864"/>
          <a:ext cx="11350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Equation" r:id="rId13" imgW="545760" imgH="457200" progId="Equation.DSMT4">
                  <p:embed/>
                </p:oleObj>
              </mc:Choice>
              <mc:Fallback>
                <p:oleObj name="Equation" r:id="rId13" imgW="545760" imgH="457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691" y="3848864"/>
                        <a:ext cx="1135063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Up-Down Arrow 23"/>
          <p:cNvSpPr/>
          <p:nvPr/>
        </p:nvSpPr>
        <p:spPr>
          <a:xfrm>
            <a:off x="6175168" y="3811980"/>
            <a:ext cx="427512" cy="1021278"/>
          </a:xfrm>
          <a:prstGeom prst="upDownArrow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804561" y="4132612"/>
            <a:ext cx="97494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6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861" y="1178397"/>
            <a:ext cx="6491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Power flow down the waveguide (complex power):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700913"/>
              </p:ext>
            </p:extLst>
          </p:nvPr>
        </p:nvGraphicFramePr>
        <p:xfrm>
          <a:off x="1200150" y="2068513"/>
          <a:ext cx="6589713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Equation" r:id="rId3" imgW="7061040" imgH="1828800" progId="Equation.DSMT4">
                  <p:embed/>
                </p:oleObj>
              </mc:Choice>
              <mc:Fallback>
                <p:oleObj name="Equation" r:id="rId3" imgW="7061040" imgH="182880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068513"/>
                        <a:ext cx="6589713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68"/>
          <p:cNvGraphicFramePr>
            <a:graphicFrameLocks noChangeAspect="1"/>
          </p:cNvGraphicFramePr>
          <p:nvPr/>
        </p:nvGraphicFramePr>
        <p:xfrm>
          <a:off x="1573213" y="4592638"/>
          <a:ext cx="607853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Equation" r:id="rId5" imgW="6514920" imgH="939600" progId="Equation.DSMT4">
                  <p:embed/>
                </p:oleObj>
              </mc:Choice>
              <mc:Fallback>
                <p:oleObj name="Equation" r:id="rId5" imgW="651492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4592638"/>
                        <a:ext cx="6078537" cy="7921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63C2-E354-4733-8A09-A5F398AA1CE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1195" y="0"/>
            <a:ext cx="848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Waveguide Transmission Line Model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6930" y="5985164"/>
            <a:ext cx="593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Complex power flowing down the TEN transmission line.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58836" y="5237018"/>
            <a:ext cx="0" cy="6768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810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4862</TotalTime>
  <Words>1335</Words>
  <Application>Microsoft Office PowerPoint</Application>
  <PresentationFormat>On-screen Show (4:3)</PresentationFormat>
  <Paragraphs>244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Cullen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mfarooqa</dc:creator>
  <cp:lastModifiedBy>Jackson, David R</cp:lastModifiedBy>
  <cp:revision>399</cp:revision>
  <dcterms:created xsi:type="dcterms:W3CDTF">2011-08-25T18:35:38Z</dcterms:created>
  <dcterms:modified xsi:type="dcterms:W3CDTF">2019-10-10T22:06:22Z</dcterms:modified>
</cp:coreProperties>
</file>