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0" r:id="rId3"/>
    <p:sldId id="258" r:id="rId4"/>
    <p:sldId id="273" r:id="rId5"/>
    <p:sldId id="287" r:id="rId6"/>
    <p:sldId id="261" r:id="rId7"/>
    <p:sldId id="272" r:id="rId8"/>
    <p:sldId id="271" r:id="rId9"/>
    <p:sldId id="284" r:id="rId10"/>
    <p:sldId id="274" r:id="rId11"/>
    <p:sldId id="288" r:id="rId12"/>
    <p:sldId id="289" r:id="rId13"/>
    <p:sldId id="262" r:id="rId14"/>
    <p:sldId id="263" r:id="rId15"/>
    <p:sldId id="283" r:id="rId16"/>
    <p:sldId id="264" r:id="rId17"/>
    <p:sldId id="265" r:id="rId18"/>
    <p:sldId id="266" r:id="rId19"/>
    <p:sldId id="267" r:id="rId20"/>
    <p:sldId id="268" r:id="rId21"/>
    <p:sldId id="276" r:id="rId22"/>
    <p:sldId id="285" r:id="rId23"/>
    <p:sldId id="286" r:id="rId24"/>
    <p:sldId id="275" r:id="rId25"/>
    <p:sldId id="269" r:id="rId26"/>
    <p:sldId id="277" r:id="rId27"/>
    <p:sldId id="282" r:id="rId28"/>
    <p:sldId id="278" r:id="rId29"/>
    <p:sldId id="290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FF"/>
    <a:srgbClr val="0000FF"/>
    <a:srgbClr val="FFFF99"/>
    <a:srgbClr val="006699"/>
    <a:srgbClr val="00CCFF"/>
    <a:srgbClr val="0099CC"/>
    <a:srgbClr val="CCECFF"/>
    <a:srgbClr val="DDDDD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8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7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18" Type="http://schemas.openxmlformats.org/officeDocument/2006/relationships/image" Target="../media/image107.wmf"/><Relationship Id="rId3" Type="http://schemas.openxmlformats.org/officeDocument/2006/relationships/image" Target="../media/image87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" Type="http://schemas.openxmlformats.org/officeDocument/2006/relationships/image" Target="../media/image92.wmf"/><Relationship Id="rId16" Type="http://schemas.openxmlformats.org/officeDocument/2006/relationships/image" Target="../media/image105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10" Type="http://schemas.openxmlformats.org/officeDocument/2006/relationships/image" Target="../media/image121.wmf"/><Relationship Id="rId4" Type="http://schemas.openxmlformats.org/officeDocument/2006/relationships/image" Target="../media/image116.wmf"/><Relationship Id="rId9" Type="http://schemas.openxmlformats.org/officeDocument/2006/relationships/image" Target="../media/image12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7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6.wmf"/><Relationship Id="rId5" Type="http://schemas.openxmlformats.org/officeDocument/2006/relationships/image" Target="../media/image3.wmf"/><Relationship Id="rId4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28.wmf"/><Relationship Id="rId7" Type="http://schemas.openxmlformats.org/officeDocument/2006/relationships/image" Target="../media/image131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4.wmf"/><Relationship Id="rId7" Type="http://schemas.openxmlformats.org/officeDocument/2006/relationships/image" Target="../media/image137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3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9" Type="http://schemas.openxmlformats.org/officeDocument/2006/relationships/image" Target="../media/image13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.wmf"/><Relationship Id="rId1" Type="http://schemas.openxmlformats.org/officeDocument/2006/relationships/image" Target="../media/image3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39B5-BA66-49F2-B05B-E3EBF5B3C1C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049D0-8733-4CF3-B36D-503E082C9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67A5-8B2C-4E42-B825-0B2CDFB796BF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650A-8B2C-4C6C-8B8F-A4F6C64B38DF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C82BA-6831-406C-893F-FAF236B885CA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AC39-A835-47F1-81BB-69657ED269D7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6B75-E3F4-466B-8805-D57EEEC6B863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3DB1-47AD-41A6-AF9C-1D58AA7F317B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0C02-0C87-492F-BF69-BACC588DD8F9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492C-AE57-462C-94D1-7B7440902788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1757-9F52-4C33-981F-BAF39C933641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ED90-6AA8-4FD5-9DCB-728ABE05ADB5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E361-8E6D-4838-9D70-F2352A2AC8DF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4D2F-4421-4D68-A98A-67FD4707AB5E}" type="datetime1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4pPr>
              <a:defRPr sz="1200">
                <a:latin typeface="Arial" pitchFamily="34" charset="0"/>
                <a:cs typeface="Arial" pitchFamily="34" charset="0"/>
              </a:defRPr>
            </a:lvl4pPr>
          </a:lstStyle>
          <a:p>
            <a:pPr marL="1714500" lvl="3"/>
            <a:fld id="{E10979E2-1752-4EF0-98E6-6C1D44C96CF7}" type="slidenum">
              <a:rPr lang="en-US" smtClean="0"/>
              <a:pPr marL="1714500" lvl="3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2.wmf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1.wmf"/><Relationship Id="rId5" Type="http://schemas.openxmlformats.org/officeDocument/2006/relationships/image" Target="../media/image45.e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38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8.e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0.w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9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1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61.bin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4.bin"/><Relationship Id="rId4" Type="http://schemas.openxmlformats.org/officeDocument/2006/relationships/image" Target="../media/image65.wmf"/><Relationship Id="rId9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1.bin"/><Relationship Id="rId18" Type="http://schemas.openxmlformats.org/officeDocument/2006/relationships/image" Target="../media/image97.wmf"/><Relationship Id="rId26" Type="http://schemas.openxmlformats.org/officeDocument/2006/relationships/image" Target="../media/image101.wmf"/><Relationship Id="rId21" Type="http://schemas.openxmlformats.org/officeDocument/2006/relationships/oleObject" Target="../embeddings/oleObject95.bin"/><Relationship Id="rId34" Type="http://schemas.openxmlformats.org/officeDocument/2006/relationships/image" Target="../media/image105.wmf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7.bin"/><Relationship Id="rId33" Type="http://schemas.openxmlformats.org/officeDocument/2006/relationships/oleObject" Target="../embeddings/oleObject101.bin"/><Relationship Id="rId38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99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0.bin"/><Relationship Id="rId24" Type="http://schemas.openxmlformats.org/officeDocument/2006/relationships/image" Target="../media/image100.wmf"/><Relationship Id="rId32" Type="http://schemas.openxmlformats.org/officeDocument/2006/relationships/image" Target="../media/image104.wmf"/><Relationship Id="rId37" Type="http://schemas.openxmlformats.org/officeDocument/2006/relationships/oleObject" Target="../embeddings/oleObject103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6.bin"/><Relationship Id="rId28" Type="http://schemas.openxmlformats.org/officeDocument/2006/relationships/image" Target="../media/image102.wmf"/><Relationship Id="rId36" Type="http://schemas.openxmlformats.org/officeDocument/2006/relationships/image" Target="../media/image106.wmf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94.bin"/><Relationship Id="rId31" Type="http://schemas.openxmlformats.org/officeDocument/2006/relationships/oleObject" Target="../embeddings/oleObject100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98.bin"/><Relationship Id="rId30" Type="http://schemas.openxmlformats.org/officeDocument/2006/relationships/image" Target="../media/image103.wmf"/><Relationship Id="rId35" Type="http://schemas.openxmlformats.org/officeDocument/2006/relationships/oleObject" Target="../embeddings/oleObject102.bin"/><Relationship Id="rId8" Type="http://schemas.openxmlformats.org/officeDocument/2006/relationships/image" Target="../media/image87.wmf"/><Relationship Id="rId3" Type="http://schemas.openxmlformats.org/officeDocument/2006/relationships/oleObject" Target="../embeddings/oleObject8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10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1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8.wmf"/><Relationship Id="rId22" Type="http://schemas.openxmlformats.org/officeDocument/2006/relationships/image" Target="../media/image1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3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3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38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7.wmf"/><Relationship Id="rId20" Type="http://schemas.openxmlformats.org/officeDocument/2006/relationships/image" Target="../media/image139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35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4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18494" y="207010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10100" y="302895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81300" y="3486150"/>
            <a:ext cx="6191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Waveguiding Structures Part 8: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Dispersion and Wave Velocities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299" y="4645516"/>
            <a:ext cx="2838451" cy="197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38950" y="142101"/>
            <a:ext cx="213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09825" y="5857875"/>
            <a:ext cx="3952875" cy="742950"/>
          </a:xfrm>
          <a:prstGeom prst="rect">
            <a:avLst/>
          </a:prstGeom>
          <a:solidFill>
            <a:srgbClr val="FFFF9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28775" y="1752600"/>
            <a:ext cx="5657850" cy="149097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93938" y="1960563"/>
          <a:ext cx="42497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3" imgW="2006280" imgH="482400" progId="Equation.DSMT4">
                  <p:embed/>
                </p:oleObj>
              </mc:Choice>
              <mc:Fallback>
                <p:oleObj name="Equation" r:id="rId3" imgW="200628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1960563"/>
                        <a:ext cx="4249737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00450" y="98107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51025" y="3719513"/>
            <a:ext cx="5221288" cy="1000125"/>
            <a:chOff x="1908175" y="1700213"/>
            <a:chExt cx="5221288" cy="1000125"/>
          </a:xfrm>
        </p:grpSpPr>
        <p:grpSp>
          <p:nvGrpSpPr>
            <p:cNvPr id="10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17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325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790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4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8" name="Equation" r:id="rId5" imgW="787320" imgH="431640" progId="Equation.DSMT4">
                    <p:embed/>
                  </p:oleObj>
                </mc:Choice>
                <mc:Fallback>
                  <p:oleObj name="Equation" r:id="rId5" imgW="787320" imgH="4316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0"/>
            <p:cNvGraphicFramePr>
              <a:graphicFrameLocks noChangeAspect="1"/>
            </p:cNvGraphicFramePr>
            <p:nvPr/>
          </p:nvGraphicFramePr>
          <p:xfrm>
            <a:off x="6273800" y="2035175"/>
            <a:ext cx="669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Equation" r:id="rId7" imgW="799920" imgH="431640" progId="Equation.DSMT4">
                    <p:embed/>
                  </p:oleObj>
                </mc:Choice>
                <mc:Fallback>
                  <p:oleObj name="Equation" r:id="rId7" imgW="799920" imgH="4316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3800" y="2035175"/>
                          <a:ext cx="669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1"/>
            <p:cNvGraphicFramePr>
              <a:graphicFrameLocks noChangeAspect="1"/>
            </p:cNvGraphicFramePr>
            <p:nvPr/>
          </p:nvGraphicFramePr>
          <p:xfrm>
            <a:off x="1908175" y="1997075"/>
            <a:ext cx="638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0" name="Equation" r:id="rId9" imgW="761760" imgH="431640" progId="Equation.DSMT4">
                    <p:embed/>
                  </p:oleObj>
                </mc:Choice>
                <mc:Fallback>
                  <p:oleObj name="Equation" r:id="rId9" imgW="761760" imgH="4316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1997075"/>
                          <a:ext cx="638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614613" y="6040438"/>
          <a:ext cx="3494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11" imgW="4190760" imgH="469800" progId="Equation.DSMT4">
                  <p:embed/>
                </p:oleObj>
              </mc:Choice>
              <mc:Fallback>
                <p:oleObj name="Equation" r:id="rId11" imgW="419076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6040438"/>
                        <a:ext cx="34940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09925" y="5362575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Waveguiding system: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2825" y="47625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Phasor domain</a:t>
            </a:r>
            <a:endParaRPr lang="en-US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14550" y="876300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Propagation on a microstrip line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11</a:t>
            </a:fld>
            <a:endParaRPr lang="en-US" dirty="0"/>
          </a:p>
        </p:txBody>
      </p:sp>
      <p:graphicFrame>
        <p:nvGraphicFramePr>
          <p:cNvPr id="71690" name="Object 2"/>
          <p:cNvGraphicFramePr>
            <a:graphicFrameLocks noChangeAspect="1"/>
          </p:cNvGraphicFramePr>
          <p:nvPr/>
        </p:nvGraphicFramePr>
        <p:xfrm>
          <a:off x="795276" y="3879520"/>
          <a:ext cx="3581938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Equation" r:id="rId3" imgW="2679480" imgH="1473120" progId="Equation.DSMT4">
                  <p:embed/>
                </p:oleObj>
              </mc:Choice>
              <mc:Fallback>
                <p:oleObj name="Equation" r:id="rId3" imgW="2679480" imgH="1473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76" y="3879520"/>
                        <a:ext cx="3581938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201" y="1824224"/>
            <a:ext cx="3639334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697" name="Object 2"/>
          <p:cNvGraphicFramePr>
            <a:graphicFrameLocks noChangeAspect="1"/>
          </p:cNvGraphicFramePr>
          <p:nvPr/>
        </p:nvGraphicFramePr>
        <p:xfrm>
          <a:off x="5418138" y="4832350"/>
          <a:ext cx="4603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Equation" r:id="rId6" imgW="342720" imgH="253800" progId="Equation.DSMT4">
                  <p:embed/>
                </p:oleObj>
              </mc:Choice>
              <mc:Fallback>
                <p:oleObj name="Equation" r:id="rId6" imgW="34272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4832350"/>
                        <a:ext cx="4603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562600" y="4070350"/>
            <a:ext cx="3001963" cy="2116138"/>
            <a:chOff x="5562600" y="4070350"/>
            <a:chExt cx="3001963" cy="2116138"/>
          </a:xfrm>
        </p:grpSpPr>
        <p:graphicFrame>
          <p:nvGraphicFramePr>
            <p:cNvPr id="71693" name="Object 2"/>
            <p:cNvGraphicFramePr>
              <a:graphicFrameLocks noChangeAspect="1"/>
            </p:cNvGraphicFramePr>
            <p:nvPr/>
          </p:nvGraphicFramePr>
          <p:xfrm>
            <a:off x="7004050" y="4070350"/>
            <a:ext cx="14779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7" name="Equation" r:id="rId8" imgW="1104840" imgH="241200" progId="Equation.DSMT4">
                    <p:embed/>
                  </p:oleObj>
                </mc:Choice>
                <mc:Fallback>
                  <p:oleObj name="Equation" r:id="rId8" imgW="1104840" imgH="241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4050" y="4070350"/>
                          <a:ext cx="1477963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6" name="Object 2"/>
            <p:cNvGraphicFramePr>
              <a:graphicFrameLocks noChangeAspect="1"/>
            </p:cNvGraphicFramePr>
            <p:nvPr/>
          </p:nvGraphicFramePr>
          <p:xfrm>
            <a:off x="8445500" y="5532438"/>
            <a:ext cx="11906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8" name="Equation" r:id="rId10" imgW="88560" imgH="152280" progId="Equation.DSMT4">
                    <p:embed/>
                  </p:oleObj>
                </mc:Choice>
                <mc:Fallback>
                  <p:oleObj name="Equation" r:id="rId10" imgW="88560" imgH="1522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5500" y="5532438"/>
                          <a:ext cx="119063" cy="212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6"/>
            <p:cNvSpPr/>
            <p:nvPr/>
          </p:nvSpPr>
          <p:spPr>
            <a:xfrm>
              <a:off x="6048375" y="4467225"/>
              <a:ext cx="600075" cy="11715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1698" name="Object 2"/>
            <p:cNvGraphicFramePr>
              <a:graphicFrameLocks noChangeAspect="1"/>
            </p:cNvGraphicFramePr>
            <p:nvPr/>
          </p:nvGraphicFramePr>
          <p:xfrm>
            <a:off x="6572250" y="5764213"/>
            <a:ext cx="1698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9" name="Equation" r:id="rId12" imgW="126720" imgH="228600" progId="Equation.DSMT4">
                    <p:embed/>
                  </p:oleObj>
                </mc:Choice>
                <mc:Fallback>
                  <p:oleObj name="Equation" r:id="rId12" imgW="12672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5764213"/>
                          <a:ext cx="16986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9" name="Object 2"/>
            <p:cNvGraphicFramePr>
              <a:graphicFrameLocks noChangeAspect="1"/>
            </p:cNvGraphicFramePr>
            <p:nvPr/>
          </p:nvGraphicFramePr>
          <p:xfrm>
            <a:off x="5562600" y="4360863"/>
            <a:ext cx="3048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0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4360863"/>
                          <a:ext cx="3048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Connector 32"/>
            <p:cNvCxnSpPr/>
            <p:nvPr/>
          </p:nvCxnSpPr>
          <p:spPr>
            <a:xfrm flipV="1">
              <a:off x="6036439" y="4171950"/>
              <a:ext cx="14289" cy="20145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743575" y="5636450"/>
              <a:ext cx="2581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39389" y="6270171"/>
            <a:ext cx="44775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CAD formulas are used to get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45000" y="1806381"/>
            <a:ext cx="4556125" cy="1687894"/>
            <a:chOff x="4445000" y="1806381"/>
            <a:chExt cx="4556125" cy="1687894"/>
          </a:xfrm>
        </p:grpSpPr>
        <p:pic>
          <p:nvPicPr>
            <p:cNvPr id="71695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45000" y="1806381"/>
              <a:ext cx="4556125" cy="168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1700" name="Object 20"/>
            <p:cNvGraphicFramePr>
              <a:graphicFrameLocks noChangeAspect="1"/>
            </p:cNvGraphicFramePr>
            <p:nvPr/>
          </p:nvGraphicFramePr>
          <p:xfrm>
            <a:off x="6675439" y="2419349"/>
            <a:ext cx="41516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1" name="Equation" r:id="rId17" imgW="460440" imgH="355680" progId="Equation.DSMT4">
                    <p:embed/>
                  </p:oleObj>
                </mc:Choice>
                <mc:Fallback>
                  <p:oleObj name="Equation" r:id="rId17" imgW="460440" imgH="3556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5439" y="2419349"/>
                          <a:ext cx="415160" cy="320675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14550" y="733425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Propagation on a microstrip line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12</a:t>
            </a:fld>
            <a:endParaRPr lang="en-US" dirty="0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347546"/>
            <a:ext cx="3676649" cy="255510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275" y="1343024"/>
            <a:ext cx="3748156" cy="254018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4095422"/>
            <a:ext cx="3752850" cy="2624466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</p:pic>
      <p:graphicFrame>
        <p:nvGraphicFramePr>
          <p:cNvPr id="71690" name="Object 2"/>
          <p:cNvGraphicFramePr>
            <a:graphicFrameLocks noChangeAspect="1"/>
          </p:cNvGraphicFramePr>
          <p:nvPr/>
        </p:nvGraphicFramePr>
        <p:xfrm>
          <a:off x="638176" y="4362450"/>
          <a:ext cx="3581938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quation" r:id="rId6" imgW="2679480" imgH="1473120" progId="Equation.DSMT4">
                  <p:embed/>
                </p:oleObj>
              </mc:Choice>
              <mc:Fallback>
                <p:oleObj name="Equation" r:id="rId6" imgW="2679480" imgH="1473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6" y="4362450"/>
                        <a:ext cx="3581938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2"/>
          <p:cNvGraphicFramePr>
            <a:graphicFrameLocks noChangeAspect="1"/>
          </p:cNvGraphicFramePr>
          <p:nvPr/>
        </p:nvGraphicFramePr>
        <p:xfrm>
          <a:off x="1974850" y="2070100"/>
          <a:ext cx="1477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name="Equation" r:id="rId8" imgW="1104840" imgH="241200" progId="Equation.DSMT4">
                  <p:embed/>
                </p:oleObj>
              </mc:Choice>
              <mc:Fallback>
                <p:oleObj name="Equation" r:id="rId8" imgW="11048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070100"/>
                        <a:ext cx="14779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2"/>
          <p:cNvGraphicFramePr>
            <a:graphicFrameLocks noChangeAspect="1"/>
          </p:cNvGraphicFramePr>
          <p:nvPr/>
        </p:nvGraphicFramePr>
        <p:xfrm>
          <a:off x="6423025" y="1984375"/>
          <a:ext cx="1477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10" imgW="1104840" imgH="241200" progId="Equation.DSMT4">
                  <p:embed/>
                </p:oleObj>
              </mc:Choice>
              <mc:Fallback>
                <p:oleObj name="Equation" r:id="rId10" imgW="11048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1984375"/>
                        <a:ext cx="14779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2"/>
          <p:cNvGraphicFramePr>
            <a:graphicFrameLocks noChangeAspect="1"/>
          </p:cNvGraphicFramePr>
          <p:nvPr/>
        </p:nvGraphicFramePr>
        <p:xfrm>
          <a:off x="5327650" y="4479925"/>
          <a:ext cx="1477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Equation" r:id="rId12" imgW="1104840" imgH="241200" progId="Equation.DSMT4">
                  <p:embed/>
                </p:oleObj>
              </mc:Choice>
              <mc:Fallback>
                <p:oleObj name="Equation" r:id="rId12" imgW="110484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479925"/>
                        <a:ext cx="1477963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648" y="900410"/>
            <a:ext cx="6242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Dispersionless System with Constant Attenuation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58950" y="1598613"/>
          <a:ext cx="2130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2552400" imgH="469800" progId="Equation.DSMT4">
                  <p:embed/>
                </p:oleObj>
              </mc:Choice>
              <mc:Fallback>
                <p:oleObj name="Equation" r:id="rId3" imgW="25524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598613"/>
                        <a:ext cx="21304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22313" y="2373313"/>
          <a:ext cx="42116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4889160" imgH="2006280" progId="Equation.DSMT4">
                  <p:embed/>
                </p:oleObj>
              </mc:Choice>
              <mc:Fallback>
                <p:oleObj name="Equation" r:id="rId5" imgW="4889160" imgH="2006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373313"/>
                        <a:ext cx="4211637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779963" y="1592263"/>
          <a:ext cx="309721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7" imgW="3708360" imgH="469800" progId="Equation.DSMT4">
                  <p:embed/>
                </p:oleObj>
              </mc:Choice>
              <mc:Fallback>
                <p:oleObj name="Equation" r:id="rId7" imgW="3708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592263"/>
                        <a:ext cx="3097212" cy="4079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750213" y="2206377"/>
          <a:ext cx="24145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9" imgW="2908080" imgH="787320" progId="Equation.DSMT4">
                  <p:embed/>
                </p:oleObj>
              </mc:Choice>
              <mc:Fallback>
                <p:oleObj name="Equation" r:id="rId9" imgW="2908080" imgH="787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213" y="2206377"/>
                        <a:ext cx="2414588" cy="684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718587" y="3407628"/>
            <a:ext cx="296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 dispersion: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phase velocity is constant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(not a function of frequency).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912429" y="2984438"/>
            <a:ext cx="190500" cy="382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693863" y="4575175"/>
          <a:ext cx="23891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1" imgW="1295280" imgH="507960" progId="Equation.DSMT4">
                  <p:embed/>
                </p:oleObj>
              </mc:Choice>
              <mc:Fallback>
                <p:oleObj name="Equation" r:id="rId11" imgW="129528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575175"/>
                        <a:ext cx="2389187" cy="979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72757" y="4842658"/>
            <a:ext cx="3125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output is a delayed and scaled version of the input.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2932" y="6078559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output signal has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 distortion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478976" y="5083134"/>
            <a:ext cx="609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Dispersionless System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5" y="1707118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Now consider a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narrow-band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input signal of the form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2827" y="3767435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arrow band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642100" y="4198174"/>
          <a:ext cx="151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1511280" imgH="380880" progId="Equation.DSMT4">
                  <p:embed/>
                </p:oleObj>
              </mc:Choice>
              <mc:Fallback>
                <p:oleObj name="Equation" r:id="rId3" imgW="151128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4198174"/>
                        <a:ext cx="151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00023" y="871835"/>
            <a:ext cx="7391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Low-Loss System with Dispersion and Narrow-Band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173288" y="2360613"/>
          <a:ext cx="25082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5" imgW="2438280" imgH="380880" progId="Equation.DSMT4">
                  <p:embed/>
                </p:oleObj>
              </mc:Choice>
              <mc:Fallback>
                <p:oleObj name="Equation" r:id="rId5" imgW="24382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2360613"/>
                        <a:ext cx="25082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05525" y="4762500"/>
            <a:ext cx="25812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Physically, the envelope is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slowing varying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compared with the carrier.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42875" y="3246207"/>
            <a:ext cx="5638800" cy="2401887"/>
          </a:xfrm>
          <a:prstGeom prst="rect">
            <a:avLst/>
          </a:prstGeom>
          <a:solidFill>
            <a:srgbClr val="FFFF99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050317" y="3812944"/>
            <a:ext cx="1803400" cy="1449388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1097692" y="3585932"/>
            <a:ext cx="0" cy="1911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088167" y="4586057"/>
            <a:ext cx="4338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2"/>
          <p:cNvGraphicFramePr>
            <a:graphicFrameLocks noChangeAspect="1"/>
          </p:cNvGraphicFramePr>
          <p:nvPr/>
        </p:nvGraphicFramePr>
        <p:xfrm>
          <a:off x="4365625" y="3424238"/>
          <a:ext cx="6695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342720" imgH="253800" progId="Equation.DSMT4">
                  <p:embed/>
                </p:oleObj>
              </mc:Choice>
              <mc:Fallback>
                <p:oleObj name="Equation" r:id="rId7" imgW="342720" imgH="253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3424238"/>
                        <a:ext cx="6695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5"/>
          <p:cNvGraphicFramePr>
            <a:graphicFrameLocks noChangeAspect="1"/>
          </p:cNvGraphicFramePr>
          <p:nvPr/>
        </p:nvGraphicFramePr>
        <p:xfrm>
          <a:off x="5466492" y="4476519"/>
          <a:ext cx="1730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9" imgW="88560" imgH="152280" progId="Equation.DSMT4">
                  <p:embed/>
                </p:oleObj>
              </mc:Choice>
              <mc:Fallback>
                <p:oleObj name="Equation" r:id="rId9" imgW="88560" imgH="1522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492" y="4476519"/>
                        <a:ext cx="1730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38"/>
          <p:cNvSpPr>
            <a:spLocks/>
          </p:cNvSpPr>
          <p:nvPr/>
        </p:nvSpPr>
        <p:spPr bwMode="auto">
          <a:xfrm>
            <a:off x="1227867" y="3827232"/>
            <a:ext cx="1844675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9"/>
          <p:cNvSpPr>
            <a:spLocks/>
          </p:cNvSpPr>
          <p:nvPr/>
        </p:nvSpPr>
        <p:spPr bwMode="auto">
          <a:xfrm>
            <a:off x="1194530" y="3887557"/>
            <a:ext cx="3752850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43"/>
          <p:cNvGraphicFramePr>
            <a:graphicFrameLocks noChangeAspect="1"/>
          </p:cNvGraphicFramePr>
          <p:nvPr/>
        </p:nvGraphicFramePr>
        <p:xfrm>
          <a:off x="330200" y="3667125"/>
          <a:ext cx="654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1" imgW="330120" imgH="253800" progId="Equation.DSMT4">
                  <p:embed/>
                </p:oleObj>
              </mc:Choice>
              <mc:Fallback>
                <p:oleObj name="Equation" r:id="rId11" imgW="33012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667125"/>
                        <a:ext cx="654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3407505" y="3716107"/>
            <a:ext cx="858837" cy="1666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14</a:t>
            </a:fld>
            <a:endParaRPr lang="en-US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5954" y="1664857"/>
            <a:ext cx="30797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25463" y="2171700"/>
          <a:ext cx="4135437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3" imgW="2552400" imgH="1079280" progId="Equation.DSMT4">
                  <p:embed/>
                </p:oleObj>
              </mc:Choice>
              <mc:Fallback>
                <p:oleObj name="Equation" r:id="rId3" imgW="2552400" imgH="1079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2171700"/>
                        <a:ext cx="4135437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028825" y="1139825"/>
          <a:ext cx="28813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5" imgW="2438280" imgH="380880" progId="Equation.DSMT4">
                  <p:embed/>
                </p:oleObj>
              </mc:Choice>
              <mc:Fallback>
                <p:oleObj name="Equation" r:id="rId5" imgW="243828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1139825"/>
                        <a:ext cx="2881313" cy="469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15</a:t>
            </a:fld>
            <a:endParaRPr lang="en-US" dirty="0"/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9842" y="4457576"/>
            <a:ext cx="5837237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4068" y="1854862"/>
            <a:ext cx="30797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2438" y="3179763"/>
          <a:ext cx="52355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2755800" imgH="1447560" progId="Equation.DSMT4">
                  <p:embed/>
                </p:oleObj>
              </mc:Choice>
              <mc:Fallback>
                <p:oleObj name="Equation" r:id="rId3" imgW="2755800" imgH="144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3179763"/>
                        <a:ext cx="5235575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514" y="2690015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16</a:t>
            </a:fld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838825" y="3375025"/>
          <a:ext cx="1744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1981080" imgH="558720" progId="Equation.DSMT4">
                  <p:embed/>
                </p:oleObj>
              </mc:Choice>
              <mc:Fallback>
                <p:oleObj name="Equation" r:id="rId5" imgW="198108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3375025"/>
                        <a:ext cx="1744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9911" y="905126"/>
            <a:ext cx="4653456" cy="14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4803775" y="2432050"/>
          <a:ext cx="28940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2133360" imgH="393480" progId="Equation.DSMT4">
                  <p:embed/>
                </p:oleObj>
              </mc:Choice>
              <mc:Fallback>
                <p:oleObj name="Equation" r:id="rId8" imgW="21333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2432050"/>
                        <a:ext cx="28940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6065962" y="4399416"/>
          <a:ext cx="17224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10" imgW="1269720" imgH="279360" progId="Equation.DSMT4">
                  <p:embed/>
                </p:oleObj>
              </mc:Choice>
              <mc:Fallback>
                <p:oleObj name="Equation" r:id="rId10" imgW="126972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962" y="4399416"/>
                        <a:ext cx="17224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31153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Since the signal is narrow band, using a Taylor series expansion about 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results in: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503363" y="2320925"/>
          <a:ext cx="6335712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3263760" imgH="1269720" progId="Equation.DSMT4">
                  <p:embed/>
                </p:oleObj>
              </mc:Choice>
              <mc:Fallback>
                <p:oleObj name="Equation" r:id="rId3" imgW="3263760" imgH="1269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320925"/>
                        <a:ext cx="6335712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48025" y="570547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 loss assumption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33875" y="5000625"/>
            <a:ext cx="0" cy="552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17</a:t>
            </a:fld>
            <a:endParaRPr 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289675" y="4900613"/>
          <a:ext cx="22955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3225600" imgH="1346040" progId="Equation.DSMT4">
                  <p:embed/>
                </p:oleObj>
              </mc:Choice>
              <mc:Fallback>
                <p:oleObj name="Equation" r:id="rId5" imgW="3225600" imgH="1346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675" y="4900613"/>
                        <a:ext cx="229552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92094" y="42157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968343" y="4631377"/>
            <a:ext cx="368135" cy="5700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902157" y="5474524"/>
            <a:ext cx="371475" cy="200025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4875" y="97155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Thus,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85813" y="1504950"/>
          <a:ext cx="8235950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5181480" imgH="2527200" progId="Equation.DSMT4">
                  <p:embed/>
                </p:oleObj>
              </mc:Choice>
              <mc:Fallback>
                <p:oleObj name="Equation" r:id="rId3" imgW="5181480" imgH="252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504950"/>
                        <a:ext cx="8235950" cy="419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7074" y="6096000"/>
            <a:ext cx="500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spectrum of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concentrated near</a:t>
            </a:r>
            <a:r>
              <a:rPr lang="en-US" dirty="0" smtClean="0"/>
              <a:t> </a:t>
            </a:r>
            <a:r>
              <a:rPr lang="en-US" i="1" dirty="0" smtClean="0">
                <a:sym typeface="Symbol"/>
              </a:rPr>
              <a:t>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= 0.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254458" y="5679374"/>
            <a:ext cx="390525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68563" y="1082675"/>
          <a:ext cx="43751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3" imgW="2793960" imgH="1549080" progId="Equation.DSMT4">
                  <p:embed/>
                </p:oleObj>
              </mc:Choice>
              <mc:Fallback>
                <p:oleObj name="Equation" r:id="rId3" imgW="2793960" imgH="1549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1082675"/>
                        <a:ext cx="4375150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2381" y="3359851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Define: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8050" y="3891260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phase  velocity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@ </a:t>
            </a:r>
            <a:r>
              <a:rPr lang="en-US" sz="2000" i="1" dirty="0" smtClean="0">
                <a:sym typeface="Symbol"/>
              </a:rPr>
              <a:t>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002768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Define: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878013" y="5441950"/>
          <a:ext cx="19970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5" imgW="1168200" imgH="520560" progId="Equation.DSMT4">
                  <p:embed/>
                </p:oleObj>
              </mc:Choice>
              <mc:Fallback>
                <p:oleObj name="Equation" r:id="rId5" imgW="116820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5441950"/>
                        <a:ext cx="19970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136344" y="5698093"/>
            <a:ext cx="231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group velocity @ </a:t>
            </a:r>
            <a:r>
              <a:rPr lang="en-US" sz="2000" i="1" dirty="0" smtClean="0">
                <a:sym typeface="Symbol"/>
              </a:rPr>
              <a:t>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676400" y="3730625"/>
          <a:ext cx="95698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7" imgW="533160" imgH="431640" progId="Equation.DSMT4">
                  <p:embed/>
                </p:oleObj>
              </mc:Choice>
              <mc:Fallback>
                <p:oleObj name="Equation" r:id="rId7" imgW="5331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0625"/>
                        <a:ext cx="95698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4" y="1257300"/>
            <a:ext cx="867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Frequency dispersion: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phase velocity is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 constant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frequency.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1752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=&gt; Different frequency components in the signal spectrum travel at different velocities.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190875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waveguiding structures,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signal distortion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due 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Frequency dispersion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Frequency-dependent attenuation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Propagation of multiple modes that have different phase velocities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Dispersion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851" y="4038600"/>
            <a:ext cx="3838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Envelope travels with group velocity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1" y="4028896"/>
            <a:ext cx="3267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Carrier travels with phase velocity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33750" y="3467100"/>
            <a:ext cx="485775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44344" y="3458369"/>
            <a:ext cx="609600" cy="4556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266950" y="2124075"/>
          <a:ext cx="44719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" imgW="2298600" imgH="533160" progId="Equation.DSMT4">
                  <p:embed/>
                </p:oleObj>
              </mc:Choice>
              <mc:Fallback>
                <p:oleObj name="Equation" r:id="rId3" imgW="229860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124075"/>
                        <a:ext cx="4471988" cy="1085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95725" y="131445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095500" y="5321300"/>
          <a:ext cx="9572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5" imgW="533160" imgH="431640" progId="Equation.DSMT4">
                  <p:embed/>
                </p:oleObj>
              </mc:Choice>
              <mc:Fallback>
                <p:oleObj name="Equation" r:id="rId5" imgW="5331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321300"/>
                        <a:ext cx="957263" cy="774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5980113" y="5299075"/>
          <a:ext cx="14319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7" imgW="838080" imgH="520560" progId="Equation.DSMT4">
                  <p:embed/>
                </p:oleObj>
              </mc:Choice>
              <mc:Fallback>
                <p:oleObj name="Equation" r:id="rId7" imgW="838080" imgH="520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5299075"/>
                        <a:ext cx="1431925" cy="9286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252538" y="2852738"/>
            <a:ext cx="6565900" cy="2401887"/>
          </a:xfrm>
          <a:prstGeom prst="rect">
            <a:avLst/>
          </a:prstGeom>
          <a:solidFill>
            <a:srgbClr val="66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4683125" y="3309938"/>
            <a:ext cx="1803400" cy="1449387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60" y="142"/>
              </a:cxn>
              <a:cxn ang="0">
                <a:pos x="162" y="904"/>
              </a:cxn>
              <a:cxn ang="0">
                <a:pos x="364" y="86"/>
              </a:cxn>
              <a:cxn ang="0">
                <a:pos x="536" y="818"/>
              </a:cxn>
              <a:cxn ang="0">
                <a:pos x="704" y="191"/>
              </a:cxn>
              <a:cxn ang="0">
                <a:pos x="844" y="735"/>
              </a:cxn>
              <a:cxn ang="0">
                <a:pos x="956" y="302"/>
              </a:cxn>
              <a:cxn ang="0">
                <a:pos x="1064" y="654"/>
              </a:cxn>
              <a:cxn ang="0">
                <a:pos x="1136" y="402"/>
              </a:cxn>
            </a:cxnLst>
            <a:rect l="0" t="0" r="r" b="b"/>
            <a:pathLst>
              <a:path w="1136" h="913">
                <a:moveTo>
                  <a:pt x="0" y="50"/>
                </a:moveTo>
                <a:cubicBezTo>
                  <a:pt x="10" y="65"/>
                  <a:pt x="33" y="0"/>
                  <a:pt x="60" y="142"/>
                </a:cubicBezTo>
                <a:cubicBezTo>
                  <a:pt x="87" y="284"/>
                  <a:pt x="111" y="913"/>
                  <a:pt x="162" y="904"/>
                </a:cubicBezTo>
                <a:cubicBezTo>
                  <a:pt x="213" y="895"/>
                  <a:pt x="302" y="100"/>
                  <a:pt x="364" y="86"/>
                </a:cubicBezTo>
                <a:cubicBezTo>
                  <a:pt x="426" y="72"/>
                  <a:pt x="479" y="801"/>
                  <a:pt x="536" y="818"/>
                </a:cubicBezTo>
                <a:cubicBezTo>
                  <a:pt x="593" y="835"/>
                  <a:pt x="653" y="205"/>
                  <a:pt x="704" y="191"/>
                </a:cubicBezTo>
                <a:cubicBezTo>
                  <a:pt x="755" y="177"/>
                  <a:pt x="802" y="716"/>
                  <a:pt x="844" y="735"/>
                </a:cubicBezTo>
                <a:cubicBezTo>
                  <a:pt x="886" y="754"/>
                  <a:pt x="919" y="315"/>
                  <a:pt x="956" y="302"/>
                </a:cubicBezTo>
                <a:cubicBezTo>
                  <a:pt x="993" y="289"/>
                  <a:pt x="1034" y="637"/>
                  <a:pt x="1064" y="654"/>
                </a:cubicBezTo>
                <a:cubicBezTo>
                  <a:pt x="1094" y="671"/>
                  <a:pt x="1121" y="454"/>
                  <a:pt x="1136" y="40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V="1">
            <a:off x="2730500" y="3082925"/>
            <a:ext cx="0" cy="1911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2720975" y="4083050"/>
            <a:ext cx="4338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7062788" y="3992563"/>
          <a:ext cx="2476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3992563"/>
                        <a:ext cx="2476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19"/>
          <p:cNvSpPr>
            <a:spLocks/>
          </p:cNvSpPr>
          <p:nvPr/>
        </p:nvSpPr>
        <p:spPr bwMode="auto">
          <a:xfrm>
            <a:off x="2860675" y="3324225"/>
            <a:ext cx="1844675" cy="1419225"/>
          </a:xfrm>
          <a:custGeom>
            <a:avLst/>
            <a:gdLst/>
            <a:ahLst/>
            <a:cxnLst>
              <a:cxn ang="0">
                <a:pos x="1162" y="37"/>
              </a:cxn>
              <a:cxn ang="0">
                <a:pos x="1128" y="141"/>
              </a:cxn>
              <a:cxn ang="0">
                <a:pos x="974" y="885"/>
              </a:cxn>
              <a:cxn ang="0">
                <a:pos x="800" y="89"/>
              </a:cxn>
              <a:cxn ang="0">
                <a:pos x="616" y="825"/>
              </a:cxn>
              <a:cxn ang="0">
                <a:pos x="452" y="197"/>
              </a:cxn>
              <a:cxn ang="0">
                <a:pos x="316" y="685"/>
              </a:cxn>
              <a:cxn ang="0">
                <a:pos x="208" y="297"/>
              </a:cxn>
              <a:cxn ang="0">
                <a:pos x="88" y="597"/>
              </a:cxn>
              <a:cxn ang="0">
                <a:pos x="0" y="417"/>
              </a:cxn>
            </a:cxnLst>
            <a:rect l="0" t="0" r="r" b="b"/>
            <a:pathLst>
              <a:path w="1162" h="894">
                <a:moveTo>
                  <a:pt x="1162" y="37"/>
                </a:moveTo>
                <a:cubicBezTo>
                  <a:pt x="1156" y="55"/>
                  <a:pt x="1159" y="0"/>
                  <a:pt x="1128" y="141"/>
                </a:cubicBezTo>
                <a:cubicBezTo>
                  <a:pt x="1097" y="282"/>
                  <a:pt x="1029" y="894"/>
                  <a:pt x="974" y="885"/>
                </a:cubicBezTo>
                <a:cubicBezTo>
                  <a:pt x="919" y="876"/>
                  <a:pt x="860" y="99"/>
                  <a:pt x="800" y="89"/>
                </a:cubicBezTo>
                <a:cubicBezTo>
                  <a:pt x="740" y="79"/>
                  <a:pt x="674" y="807"/>
                  <a:pt x="616" y="825"/>
                </a:cubicBezTo>
                <a:cubicBezTo>
                  <a:pt x="558" y="843"/>
                  <a:pt x="502" y="220"/>
                  <a:pt x="452" y="197"/>
                </a:cubicBezTo>
                <a:cubicBezTo>
                  <a:pt x="402" y="174"/>
                  <a:pt x="357" y="668"/>
                  <a:pt x="316" y="685"/>
                </a:cubicBezTo>
                <a:cubicBezTo>
                  <a:pt x="275" y="702"/>
                  <a:pt x="246" y="312"/>
                  <a:pt x="208" y="297"/>
                </a:cubicBezTo>
                <a:cubicBezTo>
                  <a:pt x="170" y="282"/>
                  <a:pt x="123" y="577"/>
                  <a:pt x="88" y="597"/>
                </a:cubicBezTo>
                <a:cubicBezTo>
                  <a:pt x="53" y="617"/>
                  <a:pt x="18" y="454"/>
                  <a:pt x="0" y="417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2827338" y="3384550"/>
            <a:ext cx="3752850" cy="596900"/>
          </a:xfrm>
          <a:custGeom>
            <a:avLst/>
            <a:gdLst/>
            <a:ahLst/>
            <a:cxnLst>
              <a:cxn ang="0">
                <a:pos x="0" y="547"/>
              </a:cxn>
              <a:cxn ang="0">
                <a:pos x="598" y="177"/>
              </a:cxn>
              <a:cxn ang="0">
                <a:pos x="1321" y="0"/>
              </a:cxn>
              <a:cxn ang="0">
                <a:pos x="2044" y="177"/>
              </a:cxn>
              <a:cxn ang="0">
                <a:pos x="2620" y="537"/>
              </a:cxn>
            </a:cxnLst>
            <a:rect l="0" t="0" r="r" b="b"/>
            <a:pathLst>
              <a:path w="2620" h="547">
                <a:moveTo>
                  <a:pt x="0" y="547"/>
                </a:moveTo>
                <a:cubicBezTo>
                  <a:pt x="100" y="485"/>
                  <a:pt x="378" y="268"/>
                  <a:pt x="598" y="177"/>
                </a:cubicBezTo>
                <a:cubicBezTo>
                  <a:pt x="818" y="86"/>
                  <a:pt x="1080" y="0"/>
                  <a:pt x="1321" y="0"/>
                </a:cubicBezTo>
                <a:cubicBezTo>
                  <a:pt x="1562" y="0"/>
                  <a:pt x="1828" y="87"/>
                  <a:pt x="2044" y="177"/>
                </a:cubicBezTo>
                <a:cubicBezTo>
                  <a:pt x="2260" y="267"/>
                  <a:pt x="2500" y="462"/>
                  <a:pt x="2620" y="537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3" name="Object 21"/>
          <p:cNvGraphicFramePr>
            <a:graphicFrameLocks noChangeAspect="1"/>
          </p:cNvGraphicFramePr>
          <p:nvPr/>
        </p:nvGraphicFramePr>
        <p:xfrm>
          <a:off x="1714500" y="3143250"/>
          <a:ext cx="9239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5" imgW="482400" imgH="253800" progId="Equation.DSMT4">
                  <p:embed/>
                </p:oleObj>
              </mc:Choice>
              <mc:Fallback>
                <p:oleObj name="Equation" r:id="rId5" imgW="4824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143250"/>
                        <a:ext cx="9239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23"/>
          <p:cNvSpPr>
            <a:spLocks noChangeArrowheads="1"/>
          </p:cNvSpPr>
          <p:nvPr/>
        </p:nvSpPr>
        <p:spPr bwMode="auto">
          <a:xfrm>
            <a:off x="5424488" y="3289300"/>
            <a:ext cx="927100" cy="1317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6553200" y="3060700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v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g</a:t>
            </a:r>
          </a:p>
        </p:txBody>
      </p:sp>
      <p:sp>
        <p:nvSpPr>
          <p:cNvPr id="36" name="AutoShape 25"/>
          <p:cNvSpPr>
            <a:spLocks noChangeArrowheads="1"/>
          </p:cNvSpPr>
          <p:nvPr/>
        </p:nvSpPr>
        <p:spPr bwMode="auto">
          <a:xfrm>
            <a:off x="5111750" y="4779963"/>
            <a:ext cx="927100" cy="1317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6226175" y="4614863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v</a:t>
            </a:r>
            <a:r>
              <a:rPr kumimoji="0" lang="en-US" sz="24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2879725" y="2954062"/>
          <a:ext cx="1273175" cy="43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7" imgW="787320" imgH="279360" progId="Equation.DSMT4">
                  <p:embed/>
                </p:oleObj>
              </mc:Choice>
              <mc:Fallback>
                <p:oleObj name="Equation" r:id="rId7" imgW="78732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954062"/>
                        <a:ext cx="1273175" cy="43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2463800" y="1363663"/>
          <a:ext cx="39957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9" imgW="2298600" imgH="533160" progId="Equation.DSMT4">
                  <p:embed/>
                </p:oleObj>
              </mc:Choice>
              <mc:Fallback>
                <p:oleObj name="Equation" r:id="rId9" imgW="2298600" imgH="533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363663"/>
                        <a:ext cx="3995738" cy="969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22</a:t>
            </a:fld>
            <a:endParaRPr lang="en-US" dirty="0"/>
          </a:p>
        </p:txBody>
      </p:sp>
      <p:pic>
        <p:nvPicPr>
          <p:cNvPr id="23" name="Picture 9" descr="http://upload.wikimedia.org/wikipedia/commons/b/bd/Wave_grou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762" y="2149423"/>
            <a:ext cx="8044657" cy="56968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99902" y="1171698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 from Wikipedia (view in full-screen mode with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pptx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7454" y="5872240"/>
            <a:ext cx="3518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http://en.wikipedia.org/wiki/Group_velocity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1325" y="3743325"/>
            <a:ext cx="27622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Red dot: phase velocity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Green dot: group velocity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4810125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Phase velocity &gt; group velocity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90135" y="2417991"/>
            <a:ext cx="2847975" cy="30861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823914" y="3114881"/>
          <a:ext cx="928687" cy="47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3" imgW="469800" imgH="241200" progId="Equation.DSMT4">
                  <p:embed/>
                </p:oleObj>
              </mc:Choice>
              <mc:Fallback>
                <p:oleObj name="Equation" r:id="rId3" imgW="4698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914" y="3114881"/>
                        <a:ext cx="928687" cy="476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027006" y="2278618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No dispersion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539385" y="2508478"/>
          <a:ext cx="2219325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5" imgW="2806560" imgH="3504960" progId="Equation.DSMT4">
                  <p:embed/>
                </p:oleObj>
              </mc:Choice>
              <mc:Fallback>
                <p:oleObj name="Equation" r:id="rId5" imgW="2806560" imgH="3504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385" y="2508478"/>
                        <a:ext cx="2219325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8F8F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Narrow-Band Signal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23</a:t>
            </a:fld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333377" y="3264106"/>
            <a:ext cx="342900" cy="200025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9238" y="4155745"/>
            <a:ext cx="2923186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 this case the envelope and carrier are delayed the same.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300" y="1133475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 on dispersion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40" y="1781298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764" y="528451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Example: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lossless transmission 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53050" y="2352675"/>
            <a:ext cx="3295650" cy="28670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25" y="1224260"/>
            <a:ext cx="104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762250" y="974088"/>
          <a:ext cx="21145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3" imgW="2400120" imgH="965160" progId="Equation.DSMT4">
                  <p:embed/>
                </p:oleObj>
              </mc:Choice>
              <mc:Fallback>
                <p:oleObj name="Equation" r:id="rId3" imgW="240012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974088"/>
                        <a:ext cx="21145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44293" y="2733238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Phase velocity: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505" y="3520058"/>
            <a:ext cx="223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Group velocity: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2660400" y="3310000"/>
          <a:ext cx="215423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5" imgW="2336760" imgH="863280" progId="Equation.DSMT4">
                  <p:embed/>
                </p:oleObj>
              </mc:Choice>
              <mc:Fallback>
                <p:oleObj name="Equation" r:id="rId5" imgW="2336760" imgH="863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400" y="3310000"/>
                        <a:ext cx="215423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2703963" y="2601913"/>
          <a:ext cx="7731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7" imgW="838080" imgH="787320" progId="Equation.DSMT4">
                  <p:embed/>
                </p:oleObj>
              </mc:Choice>
              <mc:Fallback>
                <p:oleObj name="Equation" r:id="rId7" imgW="838080" imgH="787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963" y="2601913"/>
                        <a:ext cx="773112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827713" y="2547938"/>
          <a:ext cx="2214562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9" imgW="2514600" imgH="1333440" progId="Equation.DSMT4">
                  <p:embed/>
                </p:oleObj>
              </mc:Choice>
              <mc:Fallback>
                <p:oleObj name="Equation" r:id="rId9" imgW="2514600" imgH="1333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547938"/>
                        <a:ext cx="2214562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5583238" y="4100513"/>
          <a:ext cx="27066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11" imgW="3073320" imgH="965160" progId="Equation.DSMT4">
                  <p:embed/>
                </p:oleObj>
              </mc:Choice>
              <mc:Fallback>
                <p:oleObj name="Equation" r:id="rId11" imgW="3073320" imgH="965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4100513"/>
                        <a:ext cx="27066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2818575" y="5216771"/>
          <a:ext cx="1793875" cy="77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3" imgW="1828800" imgH="787320" progId="Equation.DSMT4">
                  <p:embed/>
                </p:oleObj>
              </mc:Choice>
              <mc:Fallback>
                <p:oleObj name="Equation" r:id="rId13" imgW="1828800" imgH="787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575" y="5216771"/>
                        <a:ext cx="1793875" cy="77310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4300" y="147915"/>
            <a:ext cx="88963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Example: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TE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Mode of Rectangular Waveguide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188595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After simple calculation: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4049" y="4738985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2835" y="6198921"/>
            <a:ext cx="663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(This final result is valid for any mode of a lossless waveguide.)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33375" y="1876425"/>
            <a:ext cx="1238250" cy="17049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6700" y="71715"/>
            <a:ext cx="8534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Example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(cont.)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25784" y="1065027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Lossless Case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Object 10"/>
          <p:cNvGraphicFramePr>
            <a:graphicFrameLocks noChangeAspect="1"/>
          </p:cNvGraphicFramePr>
          <p:nvPr/>
        </p:nvGraphicFramePr>
        <p:xfrm>
          <a:off x="3830712" y="1121180"/>
          <a:ext cx="11414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3" imgW="1536480" imgH="431640" progId="Equation.DSMT4">
                  <p:embed/>
                </p:oleObj>
              </mc:Choice>
              <mc:Fallback>
                <p:oleObj name="Equation" r:id="rId3" imgW="1536480" imgH="43164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712" y="1121180"/>
                        <a:ext cx="11414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7"/>
          <p:cNvGraphicFramePr>
            <a:graphicFrameLocks noChangeAspect="1"/>
          </p:cNvGraphicFramePr>
          <p:nvPr/>
        </p:nvGraphicFramePr>
        <p:xfrm>
          <a:off x="3238943" y="1744760"/>
          <a:ext cx="742507" cy="36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5" imgW="799920" imgH="380880" progId="Equation.DSMT4">
                  <p:embed/>
                </p:oleObj>
              </mc:Choice>
              <mc:Fallback>
                <p:oleObj name="Equation" r:id="rId5" imgW="799920" imgH="3808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943" y="1744760"/>
                        <a:ext cx="742507" cy="36005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25</a:t>
            </a:fld>
            <a:endParaRPr lang="en-US" dirty="0"/>
          </a:p>
        </p:txBody>
      </p:sp>
      <p:graphicFrame>
        <p:nvGraphicFramePr>
          <p:cNvPr id="25646" name="Object 46"/>
          <p:cNvGraphicFramePr>
            <a:graphicFrameLocks noChangeAspect="1"/>
          </p:cNvGraphicFramePr>
          <p:nvPr/>
        </p:nvGraphicFramePr>
        <p:xfrm>
          <a:off x="620713" y="1952625"/>
          <a:ext cx="6580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7" imgW="838080" imgH="787320" progId="Equation.DSMT4">
                  <p:embed/>
                </p:oleObj>
              </mc:Choice>
              <mc:Fallback>
                <p:oleObj name="Equation" r:id="rId7" imgW="838080" imgH="78732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952625"/>
                        <a:ext cx="6580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7" name="Object 47"/>
          <p:cNvGraphicFramePr>
            <a:graphicFrameLocks noChangeAspect="1"/>
          </p:cNvGraphicFramePr>
          <p:nvPr/>
        </p:nvGraphicFramePr>
        <p:xfrm>
          <a:off x="471488" y="2833611"/>
          <a:ext cx="871537" cy="65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Equation" r:id="rId9" imgW="1091880" imgH="787320" progId="Equation.DSMT4">
                  <p:embed/>
                </p:oleObj>
              </mc:Choice>
              <mc:Fallback>
                <p:oleObj name="Equation" r:id="rId9" imgW="1091880" imgH="78732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833611"/>
                        <a:ext cx="871537" cy="655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8" name="Object 48"/>
          <p:cNvGraphicFramePr>
            <a:graphicFrameLocks noChangeAspect="1"/>
          </p:cNvGraphicFramePr>
          <p:nvPr/>
        </p:nvGraphicFramePr>
        <p:xfrm>
          <a:off x="602818" y="4972566"/>
          <a:ext cx="6699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Equation" r:id="rId11" imgW="850680" imgH="914400" progId="Equation.DSMT4">
                  <p:embed/>
                </p:oleObj>
              </mc:Choice>
              <mc:Fallback>
                <p:oleObj name="Equation" r:id="rId11" imgW="850680" imgH="9144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18" y="4972566"/>
                        <a:ext cx="669925" cy="750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4773128" y="966834"/>
            <a:ext cx="3968750" cy="2582482"/>
            <a:chOff x="4573103" y="1023984"/>
            <a:chExt cx="3968750" cy="2582482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527560" y="2981439"/>
              <a:ext cx="24480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5511800" y="1612900"/>
              <a:ext cx="0" cy="1358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5506720" y="2184400"/>
              <a:ext cx="2042160" cy="802640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3103" y="1023984"/>
              <a:ext cx="3968750" cy="258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5492993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75091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7521840" y="1423654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8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8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noFill/>
            <a:ln w="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5454893" y="2184400"/>
              <a:ext cx="742707" cy="825357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/>
            <p:cNvSpPr>
              <a:spLocks/>
            </p:cNvSpPr>
            <p:nvPr/>
          </p:nvSpPr>
          <p:spPr bwMode="auto">
            <a:xfrm>
              <a:off x="7534540" y="2228461"/>
              <a:ext cx="707108" cy="768596"/>
            </a:xfrm>
            <a:custGeom>
              <a:avLst/>
              <a:gdLst/>
              <a:ahLst/>
              <a:cxnLst>
                <a:cxn ang="0">
                  <a:pos x="506" y="18"/>
                </a:cxn>
                <a:cxn ang="0">
                  <a:pos x="18" y="550"/>
                </a:cxn>
                <a:cxn ang="0">
                  <a:pos x="0" y="533"/>
                </a:cxn>
                <a:cxn ang="0">
                  <a:pos x="488" y="0"/>
                </a:cxn>
                <a:cxn ang="0">
                  <a:pos x="506" y="18"/>
                </a:cxn>
              </a:cxnLst>
              <a:rect l="0" t="0" r="r" b="b"/>
              <a:pathLst>
                <a:path w="506" h="550">
                  <a:moveTo>
                    <a:pt x="506" y="18"/>
                  </a:moveTo>
                  <a:lnTo>
                    <a:pt x="18" y="550"/>
                  </a:lnTo>
                  <a:lnTo>
                    <a:pt x="0" y="533"/>
                  </a:lnTo>
                  <a:lnTo>
                    <a:pt x="488" y="0"/>
                  </a:lnTo>
                  <a:lnTo>
                    <a:pt x="506" y="18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5471662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solidFill>
              <a:srgbClr val="4A7EB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7517525" y="3068449"/>
              <a:ext cx="8385" cy="206822"/>
            </a:xfrm>
            <a:prstGeom prst="rect">
              <a:avLst/>
            </a:prstGeom>
            <a:noFill/>
            <a:ln w="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5340302" y="3018141"/>
              <a:ext cx="187258" cy="1398"/>
            </a:xfrm>
            <a:prstGeom prst="line">
              <a:avLst/>
            </a:prstGeom>
            <a:noFill/>
            <a:ln w="2698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5517777" y="3187232"/>
              <a:ext cx="198717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392007" y="2197839"/>
              <a:ext cx="0" cy="78816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5182390" y="2793152"/>
              <a:ext cx="477927" cy="5198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1"/>
            <p:cNvGraphicFramePr>
              <a:graphicFrameLocks noChangeAspect="1"/>
            </p:cNvGraphicFramePr>
            <p:nvPr/>
          </p:nvGraphicFramePr>
          <p:xfrm>
            <a:off x="8058150" y="2913063"/>
            <a:ext cx="155575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7" name="Equation" r:id="rId13" imgW="190440" imgH="203040" progId="Equation.DSMT4">
                    <p:embed/>
                  </p:oleObj>
                </mc:Choice>
                <mc:Fallback>
                  <p:oleObj name="Equation" r:id="rId13" imgW="190440" imgH="203040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8150" y="2913063"/>
                          <a:ext cx="155575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5419725" y="1258888"/>
            <a:ext cx="176213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8" name="Equation" r:id="rId15" imgW="215640" imgH="266400" progId="Equation.DSMT4">
                    <p:embed/>
                  </p:oleObj>
                </mc:Choice>
                <mc:Fallback>
                  <p:oleObj name="Equation" r:id="rId15" imgW="215640" imgH="266400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725" y="1258888"/>
                          <a:ext cx="176213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"/>
            <p:cNvGraphicFramePr>
              <a:graphicFrameLocks noChangeAspect="1"/>
            </p:cNvGraphicFramePr>
            <p:nvPr/>
          </p:nvGraphicFramePr>
          <p:xfrm>
            <a:off x="4959350" y="3375025"/>
            <a:ext cx="155575" cy="169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9" name="Equation" r:id="rId17" imgW="190440" imgH="190440" progId="Equation.DSMT4">
                    <p:embed/>
                  </p:oleObj>
                </mc:Choice>
                <mc:Fallback>
                  <p:oleObj name="Equation" r:id="rId17" imgW="190440" imgH="190440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9350" y="3375025"/>
                          <a:ext cx="155575" cy="169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4"/>
            <p:cNvGraphicFramePr>
              <a:graphicFrameLocks noChangeAspect="1"/>
            </p:cNvGraphicFramePr>
            <p:nvPr/>
          </p:nvGraphicFramePr>
          <p:xfrm>
            <a:off x="6402388" y="3344863"/>
            <a:ext cx="165100" cy="180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0" name="Equation" r:id="rId19" imgW="203040" imgH="203040" progId="Equation.DSMT4">
                    <p:embed/>
                  </p:oleObj>
                </mc:Choice>
                <mc:Fallback>
                  <p:oleObj name="Equation" r:id="rId19" imgW="203040" imgH="20304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2388" y="3344863"/>
                          <a:ext cx="165100" cy="180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5"/>
            <p:cNvGraphicFramePr>
              <a:graphicFrameLocks noChangeAspect="1"/>
            </p:cNvGraphicFramePr>
            <p:nvPr/>
          </p:nvGraphicFramePr>
          <p:xfrm>
            <a:off x="5111750" y="2447925"/>
            <a:ext cx="153988" cy="24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1" name="Equation" r:id="rId21" imgW="190440" imgH="279360" progId="Equation.DSMT4">
                    <p:embed/>
                  </p:oleObj>
                </mc:Choice>
                <mc:Fallback>
                  <p:oleObj name="Equation" r:id="rId21" imgW="190440" imgH="27936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2447925"/>
                          <a:ext cx="153988" cy="24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6"/>
            <p:cNvGraphicFramePr>
              <a:graphicFrameLocks noChangeAspect="1"/>
            </p:cNvGraphicFramePr>
            <p:nvPr/>
          </p:nvGraphicFramePr>
          <p:xfrm>
            <a:off x="6551612" y="1612900"/>
            <a:ext cx="507767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2" name="Equation" r:id="rId23" imgW="647640" imgH="291960" progId="Equation.DSMT4">
                    <p:embed/>
                  </p:oleObj>
                </mc:Choice>
                <mc:Fallback>
                  <p:oleObj name="Equation" r:id="rId23" imgW="647640" imgH="29196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1612" y="1612900"/>
                          <a:ext cx="507767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7"/>
            <p:cNvGraphicFramePr>
              <a:graphicFrameLocks noChangeAspect="1"/>
            </p:cNvGraphicFramePr>
            <p:nvPr/>
          </p:nvGraphicFramePr>
          <p:xfrm>
            <a:off x="6403975" y="2497138"/>
            <a:ext cx="4159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3" name="Equation" r:id="rId25" imgW="507960" imgH="279360" progId="Equation.DSMT4">
                    <p:embed/>
                  </p:oleObj>
                </mc:Choice>
                <mc:Fallback>
                  <p:oleObj name="Equation" r:id="rId25" imgW="507960" imgH="279360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975" y="2497138"/>
                          <a:ext cx="41592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/>
          <p:cNvGrpSpPr/>
          <p:nvPr/>
        </p:nvGrpSpPr>
        <p:grpSpPr>
          <a:xfrm>
            <a:off x="1832787" y="3478088"/>
            <a:ext cx="6468066" cy="2946427"/>
            <a:chOff x="1832787" y="3478088"/>
            <a:chExt cx="6468066" cy="2946427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1085850" y="5167215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38350" y="6195915"/>
              <a:ext cx="5181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343150" y="4138515"/>
              <a:ext cx="3657600" cy="2057400"/>
            </a:xfrm>
            <a:prstGeom prst="line">
              <a:avLst/>
            </a:prstGeom>
            <a:ln w="19050">
              <a:solidFill>
                <a:srgbClr val="0086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9967145">
              <a:off x="2320657" y="4278288"/>
              <a:ext cx="3738830" cy="267606"/>
            </a:xfrm>
            <a:prstGeom prst="arc">
              <a:avLst>
                <a:gd name="adj1" fmla="val 10888869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791674" y="4726849"/>
              <a:ext cx="609600" cy="1524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038350" y="5129115"/>
              <a:ext cx="1371601" cy="76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flipH="1">
              <a:off x="3059430" y="4743156"/>
              <a:ext cx="102426" cy="1024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5379523" y="4583875"/>
            <a:ext cx="569762" cy="70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4" name="Equation" r:id="rId27" imgW="672840" imgH="838080" progId="Equation.DSMT4">
                    <p:embed/>
                  </p:oleObj>
                </mc:Choice>
                <mc:Fallback>
                  <p:oleObj name="Equation" r:id="rId27" imgW="672840" imgH="83808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9523" y="4583875"/>
                          <a:ext cx="569762" cy="70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183674" y="3555484"/>
            <a:ext cx="276446" cy="280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5" name="Equation" r:id="rId29" imgW="164880" imgH="164880" progId="Equation.DSMT4">
                    <p:embed/>
                  </p:oleObj>
                </mc:Choice>
                <mc:Fallback>
                  <p:oleObj name="Equation" r:id="rId29" imgW="164880" imgH="16488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3674" y="3555484"/>
                          <a:ext cx="276446" cy="280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1832787" y="4576222"/>
            <a:ext cx="386538" cy="336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6" name="Equation" r:id="rId31" imgW="253800" imgH="241200" progId="Equation.DSMT4">
                    <p:embed/>
                  </p:oleObj>
                </mc:Choice>
                <mc:Fallback>
                  <p:oleObj name="Equation" r:id="rId31" imgW="253800" imgH="24120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2787" y="4576222"/>
                          <a:ext cx="386538" cy="3369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7298812" y="6009166"/>
            <a:ext cx="273531" cy="353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7" name="Equation" r:id="rId33" imgW="164880" imgH="203040" progId="Equation.DSMT4">
                    <p:embed/>
                  </p:oleObj>
                </mc:Choice>
                <mc:Fallback>
                  <p:oleObj name="Equation" r:id="rId33" imgW="164880" imgH="20304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8812" y="6009166"/>
                          <a:ext cx="273531" cy="353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4"/>
            <p:cNvGraphicFramePr>
              <a:graphicFrameLocks noChangeAspect="1"/>
            </p:cNvGraphicFramePr>
            <p:nvPr/>
          </p:nvGraphicFramePr>
          <p:xfrm>
            <a:off x="4306674" y="5467040"/>
            <a:ext cx="1338263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8" name="Equation" r:id="rId35" imgW="660240" imgH="241200" progId="Equation.DSMT4">
                    <p:embed/>
                  </p:oleObj>
                </mc:Choice>
                <mc:Fallback>
                  <p:oleObj name="Equation" r:id="rId35" imgW="660240" imgH="24120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674" y="5467040"/>
                          <a:ext cx="1338263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6084925" y="4324448"/>
              <a:ext cx="2215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863D"/>
                  </a:solidFill>
                  <a:latin typeface="Arial" pitchFamily="34" charset="0"/>
                  <a:cs typeface="Arial" pitchFamily="34" charset="0"/>
                </a:rPr>
                <a:t>(This is the “light line” that describes a TEM wave.)</a:t>
              </a:r>
              <a:endParaRPr lang="en-US" sz="1400" dirty="0">
                <a:solidFill>
                  <a:srgbClr val="00863D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2" name="Object 14"/>
            <p:cNvGraphicFramePr>
              <a:graphicFrameLocks noChangeAspect="1"/>
            </p:cNvGraphicFramePr>
            <p:nvPr/>
          </p:nvGraphicFramePr>
          <p:xfrm>
            <a:off x="2919594" y="3478088"/>
            <a:ext cx="1312863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9" name="Equation" r:id="rId37" imgW="647640" imgH="241200" progId="Equation.DSMT4">
                    <p:embed/>
                  </p:oleObj>
                </mc:Choice>
                <mc:Fallback>
                  <p:oleObj name="Equation" r:id="rId37" imgW="647640" imgH="241200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9594" y="3478088"/>
                          <a:ext cx="1312863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Straight Arrow Connector 54"/>
            <p:cNvCxnSpPr/>
            <p:nvPr/>
          </p:nvCxnSpPr>
          <p:spPr>
            <a:xfrm flipH="1">
              <a:off x="3277590" y="3990109"/>
              <a:ext cx="190006" cy="6650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2992582" y="5260769"/>
              <a:ext cx="1306287" cy="4037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20835290">
              <a:off x="3111337" y="4678880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Operating point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8124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Filter Response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3975" y="116205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71" y="3676897"/>
            <a:ext cx="786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we have done also applies to a filter, but here we use the transfer function phase directly, and do not introduce a phase constant </a:t>
            </a:r>
            <a:r>
              <a:rPr lang="en-US" i="1" dirty="0" smtClean="0">
                <a:latin typeface="Arial" pitchFamily="34" charset="0"/>
                <a:cs typeface="Arial" pitchFamily="34" charset="0"/>
                <a:sym typeface="Symbol"/>
              </a:rPr>
              <a:t>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375" y="121450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265363" y="5573713"/>
          <a:ext cx="41846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3" imgW="2400120" imgH="482400" progId="Equation.DSMT4">
                  <p:embed/>
                </p:oleObj>
              </mc:Choice>
              <mc:Fallback>
                <p:oleObj name="Equation" r:id="rId3" imgW="240012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573713"/>
                        <a:ext cx="4184650" cy="879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5651" y="5071120"/>
            <a:ext cx="432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the previous results,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82" name="Object 6"/>
          <p:cNvGraphicFramePr>
            <a:graphicFrameLocks noChangeAspect="1"/>
          </p:cNvGraphicFramePr>
          <p:nvPr/>
        </p:nvGraphicFramePr>
        <p:xfrm>
          <a:off x="3370263" y="4441825"/>
          <a:ext cx="19478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5" imgW="2336760" imgH="469800" progId="Equation.DSMT4">
                  <p:embed/>
                </p:oleObj>
              </mc:Choice>
              <mc:Fallback>
                <p:oleObj name="Equation" r:id="rId5" imgW="23367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4441825"/>
                        <a:ext cx="19478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19275" y="1452563"/>
            <a:ext cx="5157788" cy="1000125"/>
            <a:chOff x="1971675" y="1700213"/>
            <a:chExt cx="5157788" cy="1000125"/>
          </a:xfrm>
        </p:grpSpPr>
        <p:grpSp>
          <p:nvGrpSpPr>
            <p:cNvPr id="17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22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325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3790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19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1" name="Equation" r:id="rId7" imgW="787320" imgH="431640" progId="Equation.DSMT4">
                    <p:embed/>
                  </p:oleObj>
                </mc:Choice>
                <mc:Fallback>
                  <p:oleObj name="Equation" r:id="rId7" imgW="787320" imgH="4316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40"/>
            <p:cNvGraphicFramePr>
              <a:graphicFrameLocks noChangeAspect="1"/>
            </p:cNvGraphicFramePr>
            <p:nvPr/>
          </p:nvGraphicFramePr>
          <p:xfrm>
            <a:off x="6337300" y="203517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2" name="Equation" r:id="rId9" imgW="647640" imgH="431640" progId="Equation.DSMT4">
                    <p:embed/>
                  </p:oleObj>
                </mc:Choice>
                <mc:Fallback>
                  <p:oleObj name="Equation" r:id="rId9" imgW="647640" imgH="4316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203517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41"/>
            <p:cNvGraphicFramePr>
              <a:graphicFrameLocks noChangeAspect="1"/>
            </p:cNvGraphicFramePr>
            <p:nvPr/>
          </p:nvGraphicFramePr>
          <p:xfrm>
            <a:off x="1971675" y="1997075"/>
            <a:ext cx="511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3" name="Equation" r:id="rId11" imgW="609480" imgH="431640" progId="Equation.DSMT4">
                    <p:embed/>
                  </p:oleObj>
                </mc:Choice>
                <mc:Fallback>
                  <p:oleObj name="Equation" r:id="rId11" imgW="609480" imgH="4316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997075"/>
                          <a:ext cx="511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86" name="Object 18"/>
          <p:cNvGraphicFramePr>
            <a:graphicFrameLocks noChangeAspect="1"/>
          </p:cNvGraphicFramePr>
          <p:nvPr/>
        </p:nvGraphicFramePr>
        <p:xfrm>
          <a:off x="3551238" y="2586038"/>
          <a:ext cx="15636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13" imgW="1563840" imgH="695160" progId="Equation.DSMT4">
                  <p:embed/>
                </p:oleObj>
              </mc:Choice>
              <mc:Fallback>
                <p:oleObj name="Equation" r:id="rId13" imgW="1563840" imgH="6951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2586038"/>
                        <a:ext cx="156368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95900" y="27241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(phasor domain)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72250" y="4591050"/>
            <a:ext cx="1704975" cy="1676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9535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Filter Response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218935" y="2534537"/>
          <a:ext cx="19478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3" imgW="2336760" imgH="469800" progId="Equation.DSMT4">
                  <p:embed/>
                </p:oleObj>
              </mc:Choice>
              <mc:Fallback>
                <p:oleObj name="Equation" r:id="rId3" imgW="23367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935" y="2534537"/>
                        <a:ext cx="19478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4167" y="3301217"/>
            <a:ext cx="539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Assume we have our </a:t>
            </a:r>
            <a:r>
              <a:rPr lang="en-US" sz="2000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modulated input signal</a:t>
            </a:r>
            <a:r>
              <a:rPr lang="en-US" sz="2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970088" y="5164138"/>
          <a:ext cx="3848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5" imgW="2286000" imgH="507960" progId="Equation.DSMT4">
                  <p:embed/>
                </p:oleObj>
              </mc:Choice>
              <mc:Fallback>
                <p:oleObj name="Equation" r:id="rId5" imgW="22860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5164138"/>
                        <a:ext cx="3848100" cy="892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678113" y="3811588"/>
          <a:ext cx="23828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7" imgW="2438280" imgH="380880" progId="Equation.DSMT4">
                  <p:embed/>
                </p:oleObj>
              </mc:Choice>
              <mc:Fallback>
                <p:oleObj name="Equation" r:id="rId7" imgW="2438280" imgH="380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3811588"/>
                        <a:ext cx="2382837" cy="388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6816725" y="5151438"/>
          <a:ext cx="11017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5151438"/>
                        <a:ext cx="11017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6865938" y="5529263"/>
          <a:ext cx="10604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11" imgW="1269720" imgH="876240" progId="Equation.DSMT4">
                  <p:embed/>
                </p:oleObj>
              </mc:Choice>
              <mc:Fallback>
                <p:oleObj name="Equation" r:id="rId11" imgW="1269720" imgH="8762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938" y="5529263"/>
                        <a:ext cx="10604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53250" y="417195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0834" y="4637562"/>
            <a:ext cx="186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output is: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6794500" y="4684713"/>
          <a:ext cx="11858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13" imgW="1422360" imgH="431640" progId="Equation.DSMT4">
                  <p:embed/>
                </p:oleObj>
              </mc:Choice>
              <mc:Fallback>
                <p:oleObj name="Equation" r:id="rId13" imgW="14223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4684713"/>
                        <a:ext cx="11858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5719763" y="2930525"/>
          <a:ext cx="30876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15" imgW="2400120" imgH="507960" progId="Equation.DSMT4">
                  <p:embed/>
                </p:oleObj>
              </mc:Choice>
              <mc:Fallback>
                <p:oleObj name="Equation" r:id="rId15" imgW="240012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2930525"/>
                        <a:ext cx="30876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577972" y="2529837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sz="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27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2050" y="100965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5450" y="106210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57350" y="1300163"/>
            <a:ext cx="5157788" cy="1000125"/>
            <a:chOff x="1971675" y="1700213"/>
            <a:chExt cx="5157788" cy="1000125"/>
          </a:xfrm>
        </p:grpSpPr>
        <p:grpSp>
          <p:nvGrpSpPr>
            <p:cNvPr id="28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32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67" cy="0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2302" y="1341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3281" y="1385"/>
                <a:ext cx="568" cy="0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4"/>
              <p:cNvSpPr>
                <a:spLocks/>
              </p:cNvSpPr>
              <p:nvPr/>
            </p:nvSpPr>
            <p:spPr bwMode="auto">
              <a:xfrm>
                <a:off x="3827" y="1341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9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8" name="Equation" r:id="rId17" imgW="787320" imgH="431640" progId="Equation.DSMT4">
                    <p:embed/>
                  </p:oleObj>
                </mc:Choice>
                <mc:Fallback>
                  <p:oleObj name="Equation" r:id="rId17" imgW="787320" imgH="4316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0"/>
            <p:cNvGraphicFramePr>
              <a:graphicFrameLocks noChangeAspect="1"/>
            </p:cNvGraphicFramePr>
            <p:nvPr/>
          </p:nvGraphicFramePr>
          <p:xfrm>
            <a:off x="6337300" y="203517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9" name="Equation" r:id="rId19" imgW="647640" imgH="431640" progId="Equation.DSMT4">
                    <p:embed/>
                  </p:oleObj>
                </mc:Choice>
                <mc:Fallback>
                  <p:oleObj name="Equation" r:id="rId19" imgW="647640" imgH="4316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203517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1"/>
            <p:cNvGraphicFramePr>
              <a:graphicFrameLocks noChangeAspect="1"/>
            </p:cNvGraphicFramePr>
            <p:nvPr/>
          </p:nvGraphicFramePr>
          <p:xfrm>
            <a:off x="1971675" y="1997075"/>
            <a:ext cx="511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0" name="Equation" r:id="rId21" imgW="609480" imgH="431640" progId="Equation.DSMT4">
                    <p:embed/>
                  </p:oleObj>
                </mc:Choice>
                <mc:Fallback>
                  <p:oleObj name="Equation" r:id="rId21" imgW="609480" imgH="4316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997075"/>
                          <a:ext cx="511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ight Arrow 38"/>
          <p:cNvSpPr/>
          <p:nvPr/>
        </p:nvSpPr>
        <p:spPr>
          <a:xfrm rot="7190997">
            <a:off x="5109669" y="4261795"/>
            <a:ext cx="1620486" cy="149933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8124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Filter Response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2608263" y="2736850"/>
          <a:ext cx="35814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3" imgW="2286000" imgH="507960" progId="Equation.DSMT4">
                  <p:embed/>
                </p:oleObj>
              </mc:Choice>
              <mc:Fallback>
                <p:oleObj name="Equation" r:id="rId3" imgW="22860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2736850"/>
                        <a:ext cx="35814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7479" y="426064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delay: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595129" y="4687681"/>
          <a:ext cx="9366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5" imgW="596880" imgH="431640" progId="Equation.DSMT4">
                  <p:embed/>
                </p:oleObj>
              </mc:Choice>
              <mc:Fallback>
                <p:oleObj name="Equation" r:id="rId5" imgW="5968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129" y="4687681"/>
                        <a:ext cx="936625" cy="7064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85829" y="427499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delay: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4552022" y="4674363"/>
          <a:ext cx="11763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7" imgW="749160" imgH="457200" progId="Equation.DSMT4">
                  <p:embed/>
                </p:oleObj>
              </mc:Choice>
              <mc:Fallback>
                <p:oleObj name="Equation" r:id="rId7" imgW="74916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022" y="4674363"/>
                        <a:ext cx="1176337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99976" y="3762499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motivates the following definitions: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804" name="Object 7"/>
          <p:cNvGraphicFramePr>
            <a:graphicFrameLocks noChangeAspect="1"/>
          </p:cNvGraphicFramePr>
          <p:nvPr/>
        </p:nvGraphicFramePr>
        <p:xfrm>
          <a:off x="2444750" y="5842000"/>
          <a:ext cx="3873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9" imgW="2197080" imgH="304560" progId="Equation.DSMT4">
                  <p:embed/>
                </p:oleObj>
              </mc:Choice>
              <mc:Fallback>
                <p:oleObj name="Equation" r:id="rId9" imgW="219708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5842000"/>
                        <a:ext cx="3873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23975" y="111442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7375" y="1166875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819275" y="1404938"/>
            <a:ext cx="5157788" cy="1000125"/>
            <a:chOff x="1971675" y="1700213"/>
            <a:chExt cx="5157788" cy="1000125"/>
          </a:xfrm>
        </p:grpSpPr>
        <p:grpSp>
          <p:nvGrpSpPr>
            <p:cNvPr id="30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34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328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3827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1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6" name="Equation" r:id="rId11" imgW="787320" imgH="431640" progId="Equation.DSMT4">
                    <p:embed/>
                  </p:oleObj>
                </mc:Choice>
                <mc:Fallback>
                  <p:oleObj name="Equation" r:id="rId11" imgW="787320" imgH="4316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0"/>
            <p:cNvGraphicFramePr>
              <a:graphicFrameLocks noChangeAspect="1"/>
            </p:cNvGraphicFramePr>
            <p:nvPr/>
          </p:nvGraphicFramePr>
          <p:xfrm>
            <a:off x="6337300" y="203517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7" name="Equation" r:id="rId13" imgW="647640" imgH="431640" progId="Equation.DSMT4">
                    <p:embed/>
                  </p:oleObj>
                </mc:Choice>
                <mc:Fallback>
                  <p:oleObj name="Equation" r:id="rId13" imgW="647640" imgH="4316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203517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41"/>
            <p:cNvGraphicFramePr>
              <a:graphicFrameLocks noChangeAspect="1"/>
            </p:cNvGraphicFramePr>
            <p:nvPr/>
          </p:nvGraphicFramePr>
          <p:xfrm>
            <a:off x="1971675" y="1997075"/>
            <a:ext cx="511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8" name="Equation" r:id="rId15" imgW="609480" imgH="431640" progId="Equation.DSMT4">
                    <p:embed/>
                  </p:oleObj>
                </mc:Choice>
                <mc:Fallback>
                  <p:oleObj name="Equation" r:id="rId15" imgW="609480" imgH="4316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997075"/>
                          <a:ext cx="511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ight Arrow 40"/>
          <p:cNvSpPr/>
          <p:nvPr/>
        </p:nvSpPr>
        <p:spPr>
          <a:xfrm>
            <a:off x="1840674" y="5997038"/>
            <a:ext cx="368136" cy="237507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3783" y="4839671"/>
            <a:ext cx="2398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(The units are seconds.)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8124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Filter Response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8085" y="527005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 delay: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745735" y="5697089"/>
          <a:ext cx="9366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3" imgW="596880" imgH="431640" progId="Equation.DSMT4">
                  <p:embed/>
                </p:oleObj>
              </mc:Choice>
              <mc:Fallback>
                <p:oleObj name="Equation" r:id="rId3" imgW="59688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735" y="5697089"/>
                        <a:ext cx="936625" cy="706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36435" y="528440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delay: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4702628" y="5683771"/>
          <a:ext cx="11763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5" imgW="749160" imgH="457200" progId="Equation.DSMT4">
                  <p:embed/>
                </p:oleObj>
              </mc:Choice>
              <mc:Fallback>
                <p:oleObj name="Equation" r:id="rId5" imgW="74916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628" y="5683771"/>
                        <a:ext cx="1176337" cy="749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7"/>
          <p:cNvGraphicFramePr>
            <a:graphicFrameLocks noChangeAspect="1"/>
          </p:cNvGraphicFramePr>
          <p:nvPr/>
        </p:nvGraphicFramePr>
        <p:xfrm>
          <a:off x="2185989" y="4285933"/>
          <a:ext cx="3929062" cy="56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7" imgW="2197080" imgH="304560" progId="Equation.DSMT4">
                  <p:embed/>
                </p:oleObj>
              </mc:Choice>
              <mc:Fallback>
                <p:oleObj name="Equation" r:id="rId7" imgW="219708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9" y="4285933"/>
                        <a:ext cx="3929062" cy="56864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29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88349" y="156569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1749" y="1589570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784350" y="1856208"/>
            <a:ext cx="5157087" cy="1000125"/>
            <a:chOff x="1972376" y="1700213"/>
            <a:chExt cx="5157087" cy="1000125"/>
          </a:xfrm>
        </p:grpSpPr>
        <p:grpSp>
          <p:nvGrpSpPr>
            <p:cNvPr id="3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34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328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3827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1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9" name="Equation" r:id="rId9" imgW="787320" imgH="431640" progId="Equation.DSMT4">
                    <p:embed/>
                  </p:oleObj>
                </mc:Choice>
                <mc:Fallback>
                  <p:oleObj name="Equation" r:id="rId9" imgW="787320" imgH="4316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40"/>
            <p:cNvGraphicFramePr>
              <a:graphicFrameLocks noChangeAspect="1"/>
            </p:cNvGraphicFramePr>
            <p:nvPr/>
          </p:nvGraphicFramePr>
          <p:xfrm>
            <a:off x="6338001" y="203475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0" name="Equation" r:id="rId11" imgW="647640" imgH="431640" progId="Equation.DSMT4">
                    <p:embed/>
                  </p:oleObj>
                </mc:Choice>
                <mc:Fallback>
                  <p:oleObj name="Equation" r:id="rId11" imgW="647640" imgH="43164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8001" y="203475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41"/>
            <p:cNvGraphicFramePr>
              <a:graphicFrameLocks noChangeAspect="1"/>
            </p:cNvGraphicFramePr>
            <p:nvPr/>
          </p:nvGraphicFramePr>
          <p:xfrm>
            <a:off x="1972376" y="1996655"/>
            <a:ext cx="511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1" name="Equation" r:id="rId13" imgW="609480" imgH="431640" progId="Equation.DSMT4">
                    <p:embed/>
                  </p:oleObj>
                </mc:Choice>
                <mc:Fallback>
                  <p:oleObj name="Equation" r:id="rId13" imgW="609480" imgH="4316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376" y="1996655"/>
                          <a:ext cx="511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3657600" y="96190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58" name="Object 8"/>
          <p:cNvGraphicFramePr>
            <a:graphicFrameLocks noChangeAspect="1"/>
          </p:cNvGraphicFramePr>
          <p:nvPr/>
        </p:nvGraphicFramePr>
        <p:xfrm>
          <a:off x="3070225" y="3657600"/>
          <a:ext cx="23828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Equation" r:id="rId15" imgW="2438280" imgH="380880" progId="Equation.DSMT4">
                  <p:embed/>
                </p:oleObj>
              </mc:Choice>
              <mc:Fallback>
                <p:oleObj name="Equation" r:id="rId15" imgW="2438280" imgH="380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657600"/>
                        <a:ext cx="2382838" cy="388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9" name="Object 6"/>
          <p:cNvGraphicFramePr>
            <a:graphicFrameLocks noChangeAspect="1"/>
          </p:cNvGraphicFramePr>
          <p:nvPr/>
        </p:nvGraphicFramePr>
        <p:xfrm>
          <a:off x="3465843" y="3015879"/>
          <a:ext cx="1602446" cy="336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17" imgW="2336760" imgH="469800" progId="Equation.DSMT4">
                  <p:embed/>
                </p:oleObj>
              </mc:Choice>
              <mc:Fallback>
                <p:oleObj name="Equation" r:id="rId17" imgW="233676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843" y="3015879"/>
                        <a:ext cx="1602446" cy="336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121725"/>
            <a:ext cx="83248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Voltage Signal on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Transmission Line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07" y="961901"/>
            <a:ext cx="807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a signal applied to the input of a transmission line: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3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990725" y="4757738"/>
            <a:ext cx="5214938" cy="1000125"/>
            <a:chOff x="1914525" y="1700213"/>
            <a:chExt cx="5214938" cy="1000125"/>
          </a:xfrm>
        </p:grpSpPr>
        <p:grpSp>
          <p:nvGrpSpPr>
            <p:cNvPr id="66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70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325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3790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67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3" imgW="787320" imgH="431640" progId="Equation.DSMT4">
                    <p:embed/>
                  </p:oleObj>
                </mc:Choice>
                <mc:Fallback>
                  <p:oleObj name="Equation" r:id="rId3" imgW="787320" imgH="4316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40"/>
            <p:cNvGraphicFramePr>
              <a:graphicFrameLocks noChangeAspect="1"/>
            </p:cNvGraphicFramePr>
            <p:nvPr/>
          </p:nvGraphicFramePr>
          <p:xfrm>
            <a:off x="6280150" y="2035175"/>
            <a:ext cx="660400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5" imgW="787320" imgH="431640" progId="Equation.DSMT4">
                    <p:embed/>
                  </p:oleObj>
                </mc:Choice>
                <mc:Fallback>
                  <p:oleObj name="Equation" r:id="rId5" imgW="787320" imgH="4316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0150" y="2035175"/>
                          <a:ext cx="660400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41"/>
            <p:cNvGraphicFramePr>
              <a:graphicFrameLocks noChangeAspect="1"/>
            </p:cNvGraphicFramePr>
            <p:nvPr/>
          </p:nvGraphicFramePr>
          <p:xfrm>
            <a:off x="1914525" y="1997075"/>
            <a:ext cx="6254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7" imgW="749160" imgH="431640" progId="Equation.DSMT4">
                    <p:embed/>
                  </p:oleObj>
                </mc:Choice>
                <mc:Fallback>
                  <p:oleObj name="Equation" r:id="rId7" imgW="749160" imgH="4316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4525" y="1997075"/>
                          <a:ext cx="6254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Box 76"/>
          <p:cNvSpPr txBox="1"/>
          <p:nvPr/>
        </p:nvSpPr>
        <p:spPr>
          <a:xfrm>
            <a:off x="866775" y="3810000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transmission line as a transfer function in the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phasor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domain: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1487488" y="6059488"/>
          <a:ext cx="4340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9" imgW="5206680" imgH="469800" progId="Equation.DSMT4">
                  <p:embed/>
                </p:oleObj>
              </mc:Choice>
              <mc:Fallback>
                <p:oleObj name="Equation" r:id="rId9" imgW="520668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6059488"/>
                        <a:ext cx="4340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6673850" y="5981700"/>
          <a:ext cx="11906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11" imgW="1981080" imgH="990360" progId="Equation.DSMT4">
                  <p:embed/>
                </p:oleObj>
              </mc:Choice>
              <mc:Fallback>
                <p:oleObj name="Equation" r:id="rId11" imgW="1981080" imgH="990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5981700"/>
                        <a:ext cx="11906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414463" y="1837846"/>
            <a:ext cx="6848506" cy="1617465"/>
            <a:chOff x="1414463" y="1837846"/>
            <a:chExt cx="6848506" cy="1617465"/>
          </a:xfrm>
        </p:grpSpPr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2071688" y="2168046"/>
              <a:ext cx="573088" cy="5857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2355851" y="1875946"/>
              <a:ext cx="0" cy="2936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2355851" y="2760184"/>
              <a:ext cx="0" cy="284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3365501" y="2979259"/>
              <a:ext cx="60325" cy="762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V="1">
              <a:off x="2366963" y="3026884"/>
              <a:ext cx="100171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3426651" y="3028471"/>
              <a:ext cx="3330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4056063" y="3147534"/>
              <a:ext cx="1577676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Transmission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line</a:t>
              </a: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3438525" y="1880977"/>
              <a:ext cx="3267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6713749" y="1840602"/>
              <a:ext cx="60325" cy="76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2355461" y="1878284"/>
              <a:ext cx="1055388" cy="11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14"/>
            <p:cNvSpPr>
              <a:spLocks noChangeArrowheads="1"/>
            </p:cNvSpPr>
            <p:nvPr/>
          </p:nvSpPr>
          <p:spPr bwMode="auto">
            <a:xfrm>
              <a:off x="3397251" y="1837846"/>
              <a:ext cx="60325" cy="76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6712899" y="2980846"/>
              <a:ext cx="60325" cy="76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5959475" y="2270125"/>
            <a:ext cx="46990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13" imgW="355320" imgH="253800" progId="Equation.DSMT4">
                    <p:embed/>
                  </p:oleObj>
                </mc:Choice>
                <mc:Fallback>
                  <p:oleObj name="Equation" r:id="rId13" imgW="355320" imgH="2538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475" y="2270125"/>
                          <a:ext cx="469900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1414463" y="2260600"/>
            <a:ext cx="45402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15" imgW="342720" imgH="253800" progId="Equation.DSMT4">
                    <p:embed/>
                  </p:oleObj>
                </mc:Choice>
                <mc:Fallback>
                  <p:oleObj name="Equation" r:id="rId15" imgW="342720" imgH="2538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463" y="2260600"/>
                          <a:ext cx="454025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4213225" y="2260600"/>
            <a:ext cx="114141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17" imgW="863280" imgH="253800" progId="Equation.DSMT4">
                    <p:embed/>
                  </p:oleObj>
                </mc:Choice>
                <mc:Fallback>
                  <p:oleObj name="Equation" r:id="rId17" imgW="863280" imgH="253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225" y="2260600"/>
                          <a:ext cx="1141413" cy="350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2263775" y="2205038"/>
            <a:ext cx="184150" cy="19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19" imgW="139680" imgH="139680" progId="Equation.DSMT4">
                    <p:embed/>
                  </p:oleObj>
                </mc:Choice>
                <mc:Fallback>
                  <p:oleObj name="Equation" r:id="rId19" imgW="139680" imgH="1396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775" y="2205038"/>
                          <a:ext cx="184150" cy="193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2254250" y="2554288"/>
            <a:ext cx="184150" cy="141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Equation" r:id="rId21" imgW="139680" imgH="101520" progId="Equation.DSMT4">
                    <p:embed/>
                  </p:oleObj>
                </mc:Choice>
                <mc:Fallback>
                  <p:oleObj name="Equation" r:id="rId21" imgW="139680" imgH="10152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0" y="2554288"/>
                          <a:ext cx="184150" cy="141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0" name="Straight Connector 59"/>
            <p:cNvCxnSpPr/>
            <p:nvPr/>
          </p:nvCxnSpPr>
          <p:spPr>
            <a:xfrm>
              <a:off x="6743700" y="1914525"/>
              <a:ext cx="0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43700" y="2571750"/>
              <a:ext cx="0" cy="409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638925" y="2295525"/>
              <a:ext cx="190500" cy="3619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3098800" y="3189288"/>
            <a:ext cx="552450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Equation" r:id="rId23" imgW="419040" imgH="177480" progId="Equation.DSMT4">
                    <p:embed/>
                  </p:oleObj>
                </mc:Choice>
                <mc:Fallback>
                  <p:oleObj name="Equation" r:id="rId23" imgW="41904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800" y="3189288"/>
                          <a:ext cx="552450" cy="246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6557963" y="3208338"/>
            <a:ext cx="452437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25" imgW="342720" imgH="177480" progId="Equation.DSMT4">
                    <p:embed/>
                  </p:oleObj>
                </mc:Choice>
                <mc:Fallback>
                  <p:oleObj name="Equation" r:id="rId25" imgW="34272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7963" y="3208338"/>
                          <a:ext cx="452437" cy="246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7004290" y="2326157"/>
              <a:ext cx="1258679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Matched load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5608638" y="4356100"/>
          <a:ext cx="20970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27" imgW="2514600" imgH="431640" progId="Equation.DSMT4">
                  <p:embed/>
                </p:oleObj>
              </mc:Choice>
              <mc:Fallback>
                <p:oleObj name="Equation" r:id="rId27" imgW="2514600" imgH="431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4356100"/>
                        <a:ext cx="2097087" cy="376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10041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Linear-Phase Filter Response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055813" y="4167188"/>
          <a:ext cx="41846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3" imgW="2400120" imgH="482400" progId="Equation.DSMT4">
                  <p:embed/>
                </p:oleObj>
              </mc:Choice>
              <mc:Fallback>
                <p:oleObj name="Equation" r:id="rId3" imgW="240012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4167188"/>
                        <a:ext cx="418465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298825" y="2544763"/>
          <a:ext cx="1947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5" imgW="2336760" imgH="469800" progId="Equation.DSMT4">
                  <p:embed/>
                </p:oleObj>
              </mc:Choice>
              <mc:Fallback>
                <p:oleObj name="Equation" r:id="rId5" imgW="233676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2544763"/>
                        <a:ext cx="19478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3224324" y="3308288"/>
          <a:ext cx="150846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Equation" r:id="rId7" imgW="1549080" imgH="431640" progId="Equation.DSMT4">
                  <p:embed/>
                </p:oleObj>
              </mc:Choice>
              <mc:Fallback>
                <p:oleObj name="Equation" r:id="rId7" imgW="154908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324" y="3308288"/>
                        <a:ext cx="1508467" cy="4397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2319338" y="5556250"/>
          <a:ext cx="40290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9" imgW="2311200" imgH="482400" progId="Equation.DSMT4">
                  <p:embed/>
                </p:oleObj>
              </mc:Choice>
              <mc:Fallback>
                <p:oleObj name="Equation" r:id="rId9" imgW="231120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5556250"/>
                        <a:ext cx="402907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4997750" y="3340000"/>
          <a:ext cx="1149350" cy="40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750" y="3340000"/>
                        <a:ext cx="1149350" cy="40414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8425" y="332187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Ideal linear phase filter: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4654" y="527808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30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4" y="4382737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Recall: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8250" y="1038225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1650" y="1090675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33550" y="1328738"/>
            <a:ext cx="5157788" cy="1000125"/>
            <a:chOff x="1971675" y="1700213"/>
            <a:chExt cx="5157788" cy="1000125"/>
          </a:xfrm>
        </p:grpSpPr>
        <p:grpSp>
          <p:nvGrpSpPr>
            <p:cNvPr id="22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26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740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25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3790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3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7" name="Equation" r:id="rId13" imgW="787320" imgH="431640" progId="Equation.DSMT4">
                    <p:embed/>
                  </p:oleObj>
                </mc:Choice>
                <mc:Fallback>
                  <p:oleObj name="Equation" r:id="rId13" imgW="787320" imgH="4316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/>
          </p:nvGraphicFramePr>
          <p:xfrm>
            <a:off x="6337300" y="203517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8" name="Equation" r:id="rId15" imgW="647640" imgH="431640" progId="Equation.DSMT4">
                    <p:embed/>
                  </p:oleObj>
                </mc:Choice>
                <mc:Fallback>
                  <p:oleObj name="Equation" r:id="rId15" imgW="647640" imgH="4316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203517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1"/>
            <p:cNvGraphicFramePr>
              <a:graphicFrameLocks noChangeAspect="1"/>
            </p:cNvGraphicFramePr>
            <p:nvPr/>
          </p:nvGraphicFramePr>
          <p:xfrm>
            <a:off x="1971675" y="1997075"/>
            <a:ext cx="51117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59" name="Equation" r:id="rId17" imgW="609480" imgH="431640" progId="Equation.DSMT4">
                    <p:embed/>
                  </p:oleObj>
                </mc:Choice>
                <mc:Fallback>
                  <p:oleObj name="Equation" r:id="rId17" imgW="609480" imgH="4316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997075"/>
                          <a:ext cx="51117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6792684" y="3146960"/>
            <a:ext cx="20306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attenuation of the ideal filter is constant, at least over the bandwidth of the filter.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555179" y="4263242"/>
            <a:ext cx="2493822" cy="2220685"/>
            <a:chOff x="6555179" y="4263242"/>
            <a:chExt cx="2493822" cy="2220685"/>
          </a:xfrm>
        </p:grpSpPr>
        <p:sp>
          <p:nvSpPr>
            <p:cNvPr id="37" name="Rectangle 36"/>
            <p:cNvSpPr/>
            <p:nvPr/>
          </p:nvSpPr>
          <p:spPr>
            <a:xfrm>
              <a:off x="6555179" y="4263242"/>
              <a:ext cx="2493822" cy="22206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67950" y="5857502"/>
              <a:ext cx="2174175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The envelope and carrier are delayed the same.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9" name="Object 11"/>
            <p:cNvGraphicFramePr>
              <a:graphicFrameLocks noChangeAspect="1"/>
            </p:cNvGraphicFramePr>
            <p:nvPr/>
          </p:nvGraphicFramePr>
          <p:xfrm>
            <a:off x="6722239" y="4366284"/>
            <a:ext cx="2271712" cy="1477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0" name="Equation" r:id="rId19" imgW="1447560" imgH="901440" progId="Equation.DSMT4">
                    <p:embed/>
                  </p:oleObj>
                </mc:Choice>
                <mc:Fallback>
                  <p:oleObj name="Equation" r:id="rId19" imgW="1447560" imgH="9014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2239" y="4366284"/>
                          <a:ext cx="2271712" cy="1477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14400" y="147915"/>
            <a:ext cx="76771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Linear-Phase Filter Response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2576513" y="1531938"/>
          <a:ext cx="37909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3" imgW="2311200" imgH="1244520" progId="Equation.DSMT4">
                  <p:embed/>
                </p:oleObj>
              </mc:Choice>
              <mc:Fallback>
                <p:oleObj name="Equation" r:id="rId3" imgW="2311200" imgH="12445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1531938"/>
                        <a:ext cx="37909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98097" y="5164901"/>
            <a:ext cx="6152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 ideal linear-phase filter does not distort the signal.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7775" y="1085850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then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8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73882"/>
              </p:ext>
            </p:extLst>
          </p:nvPr>
        </p:nvGraphicFramePr>
        <p:xfrm>
          <a:off x="2997200" y="4324350"/>
          <a:ext cx="2451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5" imgW="1091880" imgH="253800" progId="Equation.DSMT4">
                  <p:embed/>
                </p:oleObj>
              </mc:Choice>
              <mc:Fallback>
                <p:oleObj name="Equation" r:id="rId5" imgW="10918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324350"/>
                        <a:ext cx="2451100" cy="595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6301" y="5772150"/>
            <a:ext cx="76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It may be desirable to have a filter maintain a linear phase, at least over the bandwidth of the filter. This will tend to minimize signal distortion.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85762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73200" y="2871788"/>
          <a:ext cx="253365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3" imgW="3035160" imgH="1854000" progId="Equation.DSMT4">
                  <p:embed/>
                </p:oleObj>
              </mc:Choice>
              <mc:Fallback>
                <p:oleObj name="Equation" r:id="rId3" imgW="3035160" imgH="18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871788"/>
                        <a:ext cx="2533650" cy="1616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114800" y="3176650"/>
            <a:ext cx="1027216" cy="213632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00525" y="3734667"/>
            <a:ext cx="941491" cy="365909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14570" y="338154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Fourier transform pair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284288" y="5483225"/>
          <a:ext cx="15382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5" imgW="1841400" imgH="419040" progId="Equation.DSMT4">
                  <p:embed/>
                </p:oleObj>
              </mc:Choice>
              <mc:Fallback>
                <p:oleObj name="Equation" r:id="rId5" imgW="184140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5483225"/>
                        <a:ext cx="15382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7275" y="118617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Input signal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8775" y="12147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 signal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953000"/>
            <a:ext cx="3575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Property of real-valued signal: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4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47825" y="1414463"/>
            <a:ext cx="5157788" cy="1000125"/>
            <a:chOff x="1971675" y="1700213"/>
            <a:chExt cx="5157788" cy="1000125"/>
          </a:xfrm>
        </p:grpSpPr>
        <p:grpSp>
          <p:nvGrpSpPr>
            <p:cNvPr id="22" name="Group 18"/>
            <p:cNvGrpSpPr>
              <a:grpSpLocks noChangeAspect="1"/>
            </p:cNvGrpSpPr>
            <p:nvPr/>
          </p:nvGrpSpPr>
          <p:grpSpPr bwMode="auto">
            <a:xfrm>
              <a:off x="2109788" y="1700213"/>
              <a:ext cx="5019675" cy="1000125"/>
              <a:chOff x="1329" y="1071"/>
              <a:chExt cx="3162" cy="630"/>
            </a:xfrm>
          </p:grpSpPr>
          <p:sp>
            <p:nvSpPr>
              <p:cNvPr id="26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1329" y="1071"/>
                <a:ext cx="3162" cy="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733" y="1385"/>
                <a:ext cx="576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2302" y="1348"/>
                <a:ext cx="37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37"/>
                  </a:cxn>
                  <a:cxn ang="0">
                    <a:pos x="0" y="0"/>
                  </a:cxn>
                </a:cxnLst>
                <a:rect l="0" t="0" r="r" b="b"/>
                <a:pathLst>
                  <a:path w="37" h="75">
                    <a:moveTo>
                      <a:pt x="0" y="75"/>
                    </a:moveTo>
                    <a:lnTo>
                      <a:pt x="37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2387" y="1097"/>
                <a:ext cx="864" cy="576"/>
              </a:xfrm>
              <a:prstGeom prst="rect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3251" y="1385"/>
                <a:ext cx="577" cy="1"/>
              </a:xfrm>
              <a:prstGeom prst="line">
                <a:avLst/>
              </a:pr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3790" y="1348"/>
                <a:ext cx="38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8" y="37"/>
                  </a:cxn>
                  <a:cxn ang="0">
                    <a:pos x="0" y="0"/>
                  </a:cxn>
                </a:cxnLst>
                <a:rect l="0" t="0" r="r" b="b"/>
                <a:pathLst>
                  <a:path w="38" h="75">
                    <a:moveTo>
                      <a:pt x="0" y="75"/>
                    </a:moveTo>
                    <a:lnTo>
                      <a:pt x="38" y="37"/>
                    </a:lnTo>
                    <a:lnTo>
                      <a:pt x="0" y="0"/>
                    </a:lnTo>
                  </a:path>
                </a:pathLst>
              </a:custGeom>
              <a:noFill/>
              <a:ln w="269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3" name="Object 39"/>
            <p:cNvGraphicFramePr>
              <a:graphicFrameLocks noChangeAspect="1"/>
            </p:cNvGraphicFramePr>
            <p:nvPr/>
          </p:nvGraphicFramePr>
          <p:xfrm>
            <a:off x="4175125" y="2025650"/>
            <a:ext cx="658813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9" name="Equation" r:id="rId7" imgW="787320" imgH="431640" progId="Equation.DSMT4">
                    <p:embed/>
                  </p:oleObj>
                </mc:Choice>
                <mc:Fallback>
                  <p:oleObj name="Equation" r:id="rId7" imgW="787320" imgH="4316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5125" y="2025650"/>
                          <a:ext cx="658813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0"/>
            <p:cNvGraphicFramePr>
              <a:graphicFrameLocks noChangeAspect="1"/>
            </p:cNvGraphicFramePr>
            <p:nvPr/>
          </p:nvGraphicFramePr>
          <p:xfrm>
            <a:off x="6337300" y="2035175"/>
            <a:ext cx="5429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0" name="Equation" r:id="rId9" imgW="647640" imgH="431640" progId="Equation.DSMT4">
                    <p:embed/>
                  </p:oleObj>
                </mc:Choice>
                <mc:Fallback>
                  <p:oleObj name="Equation" r:id="rId9" imgW="647640" imgH="4316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2035175"/>
                          <a:ext cx="5429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1"/>
            <p:cNvGraphicFramePr>
              <a:graphicFrameLocks noChangeAspect="1"/>
            </p:cNvGraphicFramePr>
            <p:nvPr/>
          </p:nvGraphicFramePr>
          <p:xfrm>
            <a:off x="1971675" y="1997075"/>
            <a:ext cx="50958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1" name="Equation" r:id="rId11" imgW="609480" imgH="431640" progId="Equation.DSMT4">
                    <p:embed/>
                  </p:oleObj>
                </mc:Choice>
                <mc:Fallback>
                  <p:oleObj name="Equation" r:id="rId11" imgW="609480" imgH="4316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1675" y="1997075"/>
                          <a:ext cx="50958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420214" y="6271409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(Please see the proof on the next slide.)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8750" y="4565939"/>
            <a:ext cx="33432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signal will normally be assumed to represent the voltage.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57550" y="86677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System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5484813" y="2392363"/>
          <a:ext cx="15636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13" imgW="1854000" imgH="825480" progId="Equation.DSMT4">
                  <p:embed/>
                </p:oleObj>
              </mc:Choice>
              <mc:Fallback>
                <p:oleObj name="Equation" r:id="rId13" imgW="1854000" imgH="825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2392363"/>
                        <a:ext cx="1563687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3676650" y="1190625"/>
          <a:ext cx="1536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1841400" imgH="419040" progId="Equation.DSMT4">
                  <p:embed/>
                </p:oleObj>
              </mc:Choice>
              <mc:Fallback>
                <p:oleObj name="Equation" r:id="rId3" imgW="184140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1190625"/>
                        <a:ext cx="1536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"/>
          <p:cNvGraphicFramePr>
            <a:graphicFrameLocks noChangeAspect="1"/>
          </p:cNvGraphicFramePr>
          <p:nvPr/>
        </p:nvGraphicFramePr>
        <p:xfrm>
          <a:off x="606425" y="1787525"/>
          <a:ext cx="544195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5" imgW="3962160" imgH="3327120" progId="Equation.DSMT4">
                  <p:embed/>
                </p:oleObj>
              </mc:Choice>
              <mc:Fallback>
                <p:oleObj name="Equation" r:id="rId5" imgW="3962160" imgH="3327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787525"/>
                        <a:ext cx="544195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80879" y="736021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Proof of Property: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5</a:t>
            </a:fld>
            <a:endParaRPr lang="en-US" dirty="0"/>
          </a:p>
        </p:txBody>
      </p:sp>
      <p:graphicFrame>
        <p:nvGraphicFramePr>
          <p:cNvPr id="64523" name="Object 11"/>
          <p:cNvGraphicFramePr>
            <a:graphicFrameLocks noChangeAspect="1"/>
          </p:cNvGraphicFramePr>
          <p:nvPr/>
        </p:nvGraphicFramePr>
        <p:xfrm>
          <a:off x="6267450" y="1077913"/>
          <a:ext cx="253365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7" imgW="2533680" imgH="1616040" progId="Equation.DSMT4">
                  <p:embed/>
                </p:oleObj>
              </mc:Choice>
              <mc:Fallback>
                <p:oleObj name="Equation" r:id="rId7" imgW="2533680" imgH="1616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1077913"/>
                        <a:ext cx="2533650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268" y="1380245"/>
            <a:ext cx="269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can then show: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60500" y="2149475"/>
          <a:ext cx="59213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7099200" imgH="888840" progId="Equation.DSMT4">
                  <p:embed/>
                </p:oleObj>
              </mc:Choice>
              <mc:Fallback>
                <p:oleObj name="Equation" r:id="rId3" imgW="7099200" imgH="888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149475"/>
                        <a:ext cx="59213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19300" y="3657600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(Please see the derivation on the next slide.)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34" y="4609977"/>
            <a:ext cx="830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form on the right is convenient, since it only involves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values of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(In this case,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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has the nice interpretation of being radian frequency: 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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2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.)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68513" y="1195388"/>
          <a:ext cx="6440487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4902120" imgH="3886200" progId="Equation.DSMT4">
                  <p:embed/>
                </p:oleObj>
              </mc:Choice>
              <mc:Fallback>
                <p:oleObj name="Equation" r:id="rId3" imgW="4902120" imgH="3886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195388"/>
                        <a:ext cx="6440487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9125" y="86677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Derivation: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638425" y="1349375"/>
          <a:ext cx="33924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3" imgW="4063680" imgH="888840" progId="Equation.DSMT4">
                  <p:embed/>
                </p:oleObj>
              </mc:Choice>
              <mc:Fallback>
                <p:oleObj name="Equation" r:id="rId3" imgW="406368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349375"/>
                        <a:ext cx="33924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9725" y="2200275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Interpreted as 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phasor.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62501" y="1971675"/>
            <a:ext cx="495299" cy="333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938150"/>
            <a:ext cx="2210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8</a:t>
            </a:fld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250" y="3600250"/>
            <a:ext cx="5756275" cy="3024188"/>
            <a:chOff x="1495425" y="1044575"/>
            <a:chExt cx="5756275" cy="3024188"/>
          </a:xfrm>
        </p:grpSpPr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1495425" y="1044575"/>
              <a:ext cx="5756275" cy="3024188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V="1">
              <a:off x="2328863" y="1204913"/>
              <a:ext cx="0" cy="2782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 flipV="1">
              <a:off x="2317750" y="2662238"/>
              <a:ext cx="4273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314700" y="1646238"/>
              <a:ext cx="0" cy="995362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4" name="Object 0"/>
            <p:cNvGraphicFramePr>
              <a:graphicFrameLocks noChangeAspect="1"/>
            </p:cNvGraphicFramePr>
            <p:nvPr/>
          </p:nvGraphicFramePr>
          <p:xfrm>
            <a:off x="6726238" y="2563813"/>
            <a:ext cx="276225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1" name="Equation" r:id="rId5" imgW="152280" imgH="139680" progId="Equation.DSMT4">
                    <p:embed/>
                  </p:oleObj>
                </mc:Choice>
                <mc:Fallback>
                  <p:oleObj name="Equation" r:id="rId5" imgW="1522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238" y="2563813"/>
                          <a:ext cx="276225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2522538" y="1484313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3035300" y="1533525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4570413" y="2200275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23"/>
            <p:cNvSpPr>
              <a:spLocks noChangeArrowheads="1"/>
            </p:cNvSpPr>
            <p:nvPr/>
          </p:nvSpPr>
          <p:spPr bwMode="auto">
            <a:xfrm>
              <a:off x="2773363" y="1498600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4354513" y="2014538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3846513" y="1735138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4108450" y="1836738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3554413" y="1636713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>
              <a:off x="3278188" y="1582738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 flipH="1">
              <a:off x="25717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 flipH="1">
              <a:off x="28130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 flipH="1">
              <a:off x="30797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 flipH="1">
              <a:off x="33210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Line 34"/>
            <p:cNvSpPr>
              <a:spLocks noChangeShapeType="1"/>
            </p:cNvSpPr>
            <p:nvPr/>
          </p:nvSpPr>
          <p:spPr bwMode="auto">
            <a:xfrm flipH="1">
              <a:off x="36131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35"/>
            <p:cNvSpPr>
              <a:spLocks noChangeShapeType="1"/>
            </p:cNvSpPr>
            <p:nvPr/>
          </p:nvSpPr>
          <p:spPr bwMode="auto">
            <a:xfrm flipH="1">
              <a:off x="38544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36"/>
            <p:cNvSpPr>
              <a:spLocks noChangeShapeType="1"/>
            </p:cNvSpPr>
            <p:nvPr/>
          </p:nvSpPr>
          <p:spPr bwMode="auto">
            <a:xfrm flipH="1">
              <a:off x="41211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H="1">
              <a:off x="43624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40"/>
            <p:cNvSpPr>
              <a:spLocks noChangeArrowheads="1"/>
            </p:cNvSpPr>
            <p:nvPr/>
          </p:nvSpPr>
          <p:spPr bwMode="auto">
            <a:xfrm>
              <a:off x="4770438" y="2371725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val 41"/>
            <p:cNvSpPr>
              <a:spLocks noChangeArrowheads="1"/>
            </p:cNvSpPr>
            <p:nvPr/>
          </p:nvSpPr>
          <p:spPr bwMode="auto">
            <a:xfrm>
              <a:off x="4976813" y="2495550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42"/>
            <p:cNvSpPr>
              <a:spLocks noChangeShapeType="1"/>
            </p:cNvSpPr>
            <p:nvPr/>
          </p:nvSpPr>
          <p:spPr bwMode="auto">
            <a:xfrm flipH="1">
              <a:off x="45656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 flipH="1">
              <a:off x="4806950" y="25812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44"/>
            <p:cNvSpPr>
              <a:spLocks noChangeShapeType="1"/>
            </p:cNvSpPr>
            <p:nvPr/>
          </p:nvSpPr>
          <p:spPr bwMode="auto">
            <a:xfrm flipH="1">
              <a:off x="50228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45"/>
            <p:cNvSpPr>
              <a:spLocks noChangeShapeType="1"/>
            </p:cNvSpPr>
            <p:nvPr/>
          </p:nvSpPr>
          <p:spPr bwMode="auto">
            <a:xfrm flipH="1">
              <a:off x="5264150" y="2593975"/>
              <a:ext cx="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46"/>
            <p:cNvSpPr>
              <a:spLocks noChangeArrowheads="1"/>
            </p:cNvSpPr>
            <p:nvPr/>
          </p:nvSpPr>
          <p:spPr bwMode="auto">
            <a:xfrm>
              <a:off x="3278188" y="2617788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9" name="Object 1"/>
            <p:cNvGraphicFramePr>
              <a:graphicFrameLocks noChangeAspect="1"/>
            </p:cNvGraphicFramePr>
            <p:nvPr/>
          </p:nvGraphicFramePr>
          <p:xfrm>
            <a:off x="4230616" y="2728297"/>
            <a:ext cx="4365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2" name="Equation" r:id="rId7" imgW="241200" imgH="177480" progId="Equation.DSMT4">
                    <p:embed/>
                  </p:oleObj>
                </mc:Choice>
                <mc:Fallback>
                  <p:oleObj name="Equation" r:id="rId7" imgW="24120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16" y="2728297"/>
                          <a:ext cx="436563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1660525" y="1658938"/>
            <a:ext cx="4587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3" name="Equation" r:id="rId9" imgW="253800" imgH="253800" progId="Equation.DSMT4">
                    <p:embed/>
                  </p:oleObj>
                </mc:Choice>
                <mc:Fallback>
                  <p:oleObj name="Equation" r:id="rId9" imgW="253800" imgH="253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0525" y="1658938"/>
                          <a:ext cx="458788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3167063" y="2724150"/>
            <a:ext cx="3460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4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7063" y="2724150"/>
                          <a:ext cx="346075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Oval 41"/>
            <p:cNvSpPr>
              <a:spLocks noChangeArrowheads="1"/>
            </p:cNvSpPr>
            <p:nvPr/>
          </p:nvSpPr>
          <p:spPr bwMode="auto">
            <a:xfrm>
              <a:off x="5214938" y="2543175"/>
              <a:ext cx="88900" cy="9842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26637" name="Object 5"/>
          <p:cNvGraphicFramePr>
            <a:graphicFrameLocks noChangeAspect="1"/>
          </p:cNvGraphicFramePr>
          <p:nvPr/>
        </p:nvGraphicFramePr>
        <p:xfrm>
          <a:off x="1790700" y="2849563"/>
          <a:ext cx="53149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13" imgW="6362640" imgH="723600" progId="Equation.DSMT4">
                  <p:embed/>
                </p:oleObj>
              </mc:Choice>
              <mc:Fallback>
                <p:oleObj name="Equation" r:id="rId13" imgW="6362640" imgH="723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49563"/>
                        <a:ext cx="531495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66963" y="3048000"/>
          <a:ext cx="43243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3" imgW="4673520" imgH="1854000" progId="Equation.DSMT4">
                  <p:embed/>
                </p:oleObj>
              </mc:Choice>
              <mc:Fallback>
                <p:oleObj name="Equation" r:id="rId3" imgW="4673520" imgH="18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048000"/>
                        <a:ext cx="432435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878138" y="1130300"/>
          <a:ext cx="3349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5" imgW="4012920" imgH="888840" progId="Equation.DSMT4">
                  <p:embed/>
                </p:oleObj>
              </mc:Choice>
              <mc:Fallback>
                <p:oleObj name="Equation" r:id="rId5" imgW="401292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1130300"/>
                        <a:ext cx="33496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352675"/>
            <a:ext cx="434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Using the transfer function,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14400" y="9076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Signal Propagation (cont.)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1714500" lvl="3"/>
            <a:fld id="{E10979E2-1752-4EF0-98E6-6C1D44C96CF7}" type="slidenum">
              <a:rPr lang="en-US" smtClean="0"/>
              <a:pPr marL="1714500" lvl="3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845</Words>
  <Application>Microsoft Office PowerPoint</Application>
  <PresentationFormat>On-screen Show (4:3)</PresentationFormat>
  <Paragraphs>180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Kotti, Radhakrishna</dc:creator>
  <cp:lastModifiedBy>Jackson, David R</cp:lastModifiedBy>
  <cp:revision>265</cp:revision>
  <dcterms:created xsi:type="dcterms:W3CDTF">2011-09-01T15:20:20Z</dcterms:created>
  <dcterms:modified xsi:type="dcterms:W3CDTF">2019-10-18T01:05:17Z</dcterms:modified>
</cp:coreProperties>
</file>