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9" r:id="rId13"/>
    <p:sldId id="267" r:id="rId14"/>
    <p:sldId id="268" r:id="rId15"/>
    <p:sldId id="269" r:id="rId16"/>
    <p:sldId id="290" r:id="rId17"/>
    <p:sldId id="291" r:id="rId18"/>
    <p:sldId id="287" r:id="rId19"/>
    <p:sldId id="278" r:id="rId20"/>
    <p:sldId id="279" r:id="rId21"/>
    <p:sldId id="280" r:id="rId22"/>
    <p:sldId id="281" r:id="rId23"/>
    <p:sldId id="282" r:id="rId24"/>
    <p:sldId id="288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FFCCFF"/>
    <a:srgbClr val="CCFFFF"/>
    <a:srgbClr val="FFFF99"/>
    <a:srgbClr val="FFFFFF"/>
    <a:srgbClr val="FFFF66"/>
    <a:srgbClr val="003366"/>
    <a:srgbClr val="0000CC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63" autoAdjust="0"/>
    <p:restoredTop sz="97539" autoAdjust="0"/>
  </p:normalViewPr>
  <p:slideViewPr>
    <p:cSldViewPr snapToGrid="0">
      <p:cViewPr varScale="1">
        <p:scale>
          <a:sx n="79" d="100"/>
          <a:sy n="79" d="100"/>
        </p:scale>
        <p:origin x="-653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5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image" Target="../media/image54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12" Type="http://schemas.openxmlformats.org/officeDocument/2006/relationships/image" Target="../media/image53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11" Type="http://schemas.openxmlformats.org/officeDocument/2006/relationships/image" Target="../media/image52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4.wmf"/><Relationship Id="rId7" Type="http://schemas.openxmlformats.org/officeDocument/2006/relationships/image" Target="../media/image57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45.wmf"/><Relationship Id="rId9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2A8AF-06B0-4EFF-A41D-A5A6F464420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95688-AA52-4755-B3AA-80A46DE6C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1717-1263-4099-A792-06C727743CE7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0BE7-33C3-475A-9709-419BC24A8DE1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5566-1C5A-4C63-8D98-8EB397731E32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29D8-2583-4F8C-AB9E-7FC7EB240DF3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187E-1300-490D-B5A6-C0F3965DC21E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F52D-A7C2-46DF-824B-2D31AF8B998E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6046-B619-4D37-B105-06AD5FD8C277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DF8-7252-4F71-9AC3-F38458DBFD9D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CE4F-3D9A-4B90-A299-349AF5141A26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E687-D430-4B38-8EBE-AB24B53E1FCA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0459-630F-47A1-8369-698DDA2523D3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0458-E98D-43BD-B3CD-282A60841750}" type="datetime1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3.e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40.bin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3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7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3.bin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4" Type="http://schemas.openxmlformats.org/officeDocument/2006/relationships/oleObject" Target="../embeddings/oleObject5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74.emf"/><Relationship Id="rId4" Type="http://schemas.openxmlformats.org/officeDocument/2006/relationships/oleObject" Target="../embeddings/oleObject6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67.bin"/><Relationship Id="rId4" Type="http://schemas.openxmlformats.org/officeDocument/2006/relationships/oleObject" Target="../embeddings/oleObject6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oleObject" Target="../embeddings/oleObject6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01267" y="3397931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800" b="1" dirty="0">
                <a:solidFill>
                  <a:srgbClr val="0000FF"/>
                </a:solidFill>
                <a:cs typeface="Arial" pitchFamily="34" charset="0"/>
              </a:rPr>
              <a:t>Notes </a:t>
            </a:r>
            <a:r>
              <a:rPr lang="en-US" sz="2800" b="1" dirty="0" smtClean="0">
                <a:solidFill>
                  <a:srgbClr val="0000FF"/>
                </a:solidFill>
                <a:cs typeface="Arial" pitchFamily="34" charset="0"/>
              </a:rPr>
              <a:t>18</a:t>
            </a:r>
            <a:endParaRPr lang="en-US" sz="2800" b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04900" y="182563"/>
            <a:ext cx="711835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Arial" pitchFamily="34" charset="0"/>
              </a:rPr>
              <a:t>ECE 5317-6351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Arial" pitchFamily="34" charset="0"/>
              </a:rPr>
              <a:t>Microwave Engineering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962400" y="1677988"/>
            <a:ext cx="147161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400" b="1">
                <a:cs typeface="Arial" pitchFamily="34" charset="0"/>
              </a:rPr>
              <a:t>Fall </a:t>
            </a:r>
            <a:r>
              <a:rPr lang="en-US" sz="2400" b="1" smtClean="0">
                <a:cs typeface="Arial" pitchFamily="34" charset="0"/>
              </a:rPr>
              <a:t>2019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691850" y="3902013"/>
            <a:ext cx="4497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Impedance Matching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313744" y="2157413"/>
            <a:ext cx="2791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Prof. David R. Jackson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Dept. of ECE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48" y="3313020"/>
            <a:ext cx="2336629" cy="337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887" y="4704422"/>
            <a:ext cx="3703637" cy="171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819900" y="142101"/>
            <a:ext cx="2152650" cy="52322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Adapted from notes by Prof. Jeffery T. Williams</a:t>
            </a:r>
          </a:p>
        </p:txBody>
      </p:sp>
    </p:spTree>
    <p:extLst>
      <p:ext uri="{BB962C8B-B14F-4D97-AF65-F5344CB8AC3E}">
        <p14:creationId xmlns="" xmlns:p14="http://schemas.microsoft.com/office/powerpoint/2010/main" val="34485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99" y="152400"/>
            <a:ext cx="755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High Impedance to Low Impedance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0495" y="5668769"/>
            <a:ext cx="372885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shunt element puts us on the </a:t>
            </a:r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circle; the series element is used to “tune out” the unwanted reactance.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7820" y="2375065"/>
            <a:ext cx="1946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hunt-series “ell”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475" y="5718587"/>
            <a:ext cx="241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Two possibilities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4522" y="935676"/>
            <a:ext cx="2206245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Use 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in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89" y="2041652"/>
            <a:ext cx="8366125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91583" y="1422690"/>
            <a:ext cx="456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(The load is outside of the red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circle.)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6081" y="3185961"/>
            <a:ext cx="5245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Load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9089" name="Object 1"/>
          <p:cNvGraphicFramePr>
            <a:graphicFrameLocks noChangeAspect="1"/>
          </p:cNvGraphicFramePr>
          <p:nvPr/>
        </p:nvGraphicFramePr>
        <p:xfrm>
          <a:off x="4148038" y="3353903"/>
          <a:ext cx="827087" cy="361950"/>
        </p:xfrm>
        <a:graphic>
          <a:graphicData uri="http://schemas.openxmlformats.org/presentationml/2006/ole">
            <p:oleObj spid="_x0000_s89095" name="Equation" r:id="rId4" imgW="825500" imgH="355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0806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8818" y="5435435"/>
            <a:ext cx="38862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series element puts us on the </a:t>
            </a:r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circle; the shunt element is used to “tune out” the unwanted susceptance.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123825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Low Impedance to High Impedance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3576" y="2366368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Series-shunt “ell”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2688" y="5666509"/>
            <a:ext cx="2041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Two possibilities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934655"/>
            <a:ext cx="8358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474522" y="878776"/>
            <a:ext cx="2206245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Use when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7641" y="1377542"/>
            <a:ext cx="474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(The load is outside of the black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circle.)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032" y="3984860"/>
            <a:ext cx="5533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Load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8065" name="Object 1"/>
          <p:cNvGraphicFramePr>
            <a:graphicFrameLocks noChangeAspect="1"/>
          </p:cNvGraphicFramePr>
          <p:nvPr/>
        </p:nvGraphicFramePr>
        <p:xfrm>
          <a:off x="4456046" y="2795638"/>
          <a:ext cx="827087" cy="361950"/>
        </p:xfrm>
        <a:graphic>
          <a:graphicData uri="http://schemas.openxmlformats.org/presentationml/2006/ole">
            <p:oleObj spid="_x0000_s88071" name="Equation" r:id="rId4" imgW="825500" imgH="355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57627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1524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Example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419100" y="1009650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Use high impedance to low impedance matching.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7144" name="Object 104"/>
          <p:cNvGraphicFramePr>
            <a:graphicFrameLocks noChangeAspect="1"/>
          </p:cNvGraphicFramePr>
          <p:nvPr/>
        </p:nvGraphicFramePr>
        <p:xfrm>
          <a:off x="5916613" y="1038225"/>
          <a:ext cx="2455862" cy="382588"/>
        </p:xfrm>
        <a:graphic>
          <a:graphicData uri="http://schemas.openxmlformats.org/presentationml/2006/ole">
            <p:oleObj spid="_x0000_s87240" name="Equation" r:id="rId3" imgW="1473200" imgH="228600" progId="Equation.DSMT4">
              <p:embed/>
            </p:oleObj>
          </a:graphicData>
        </a:graphic>
      </p:graphicFrame>
      <p:graphicFrame>
        <p:nvGraphicFramePr>
          <p:cNvPr id="87150" name="Object 110"/>
          <p:cNvGraphicFramePr>
            <a:graphicFrameLocks noChangeAspect="1"/>
          </p:cNvGraphicFramePr>
          <p:nvPr/>
        </p:nvGraphicFramePr>
        <p:xfrm>
          <a:off x="5295900" y="3760788"/>
          <a:ext cx="3100388" cy="598487"/>
        </p:xfrm>
        <a:graphic>
          <a:graphicData uri="http://schemas.openxmlformats.org/presentationml/2006/ole">
            <p:oleObj spid="_x0000_s87241" name="Equation" r:id="rId4" imgW="2235200" imgH="431800" progId="Equation.DSMT4">
              <p:embed/>
            </p:oleObj>
          </a:graphicData>
        </a:graphic>
      </p:graphicFrame>
      <p:graphicFrame>
        <p:nvGraphicFramePr>
          <p:cNvPr id="87151" name="Object 111"/>
          <p:cNvGraphicFramePr>
            <a:graphicFrameLocks noChangeAspect="1"/>
          </p:cNvGraphicFramePr>
          <p:nvPr/>
        </p:nvGraphicFramePr>
        <p:xfrm>
          <a:off x="5394876" y="4550076"/>
          <a:ext cx="2105025" cy="317500"/>
        </p:xfrm>
        <a:graphic>
          <a:graphicData uri="http://schemas.openxmlformats.org/presentationml/2006/ole">
            <p:oleObj spid="_x0000_s87242" name="Equation" r:id="rId5" imgW="1524000" imgH="228600" progId="Equation.DSMT4">
              <p:embed/>
            </p:oleObj>
          </a:graphicData>
        </a:graphic>
      </p:graphicFrame>
      <p:graphicFrame>
        <p:nvGraphicFramePr>
          <p:cNvPr id="87152" name="Object 112"/>
          <p:cNvGraphicFramePr>
            <a:graphicFrameLocks noChangeAspect="1"/>
          </p:cNvGraphicFramePr>
          <p:nvPr/>
        </p:nvGraphicFramePr>
        <p:xfrm>
          <a:off x="5320806" y="5295323"/>
          <a:ext cx="3048000" cy="352425"/>
        </p:xfrm>
        <a:graphic>
          <a:graphicData uri="http://schemas.openxmlformats.org/presentationml/2006/ole">
            <p:oleObj spid="_x0000_s87243" name="Equation" r:id="rId6" imgW="2197100" imgH="254000" progId="Equation.DSMT4">
              <p:embed/>
            </p:oleObj>
          </a:graphicData>
        </a:graphic>
      </p:graphicFrame>
      <p:graphicFrame>
        <p:nvGraphicFramePr>
          <p:cNvPr id="87153" name="Object 113"/>
          <p:cNvGraphicFramePr>
            <a:graphicFrameLocks noChangeAspect="1"/>
          </p:cNvGraphicFramePr>
          <p:nvPr/>
        </p:nvGraphicFramePr>
        <p:xfrm>
          <a:off x="6105525" y="5910263"/>
          <a:ext cx="1214438" cy="317500"/>
        </p:xfrm>
        <a:graphic>
          <a:graphicData uri="http://schemas.openxmlformats.org/presentationml/2006/ole">
            <p:oleObj spid="_x0000_s87244" name="Equation" r:id="rId7" imgW="876300" imgH="228600" progId="Equation.DSMT4">
              <p:embed/>
            </p:oleObj>
          </a:graphicData>
        </a:graphic>
      </p:graphicFrame>
      <p:graphicFrame>
        <p:nvGraphicFramePr>
          <p:cNvPr id="87154" name="Object 114"/>
          <p:cNvGraphicFramePr>
            <a:graphicFrameLocks noChangeAspect="1"/>
          </p:cNvGraphicFramePr>
          <p:nvPr/>
        </p:nvGraphicFramePr>
        <p:xfrm>
          <a:off x="7718425" y="4397676"/>
          <a:ext cx="1225550" cy="598488"/>
        </p:xfrm>
        <a:graphic>
          <a:graphicData uri="http://schemas.openxmlformats.org/presentationml/2006/ole">
            <p:oleObj spid="_x0000_s87245" name="Equation" r:id="rId8" imgW="888614" imgH="431613" progId="Equation.DSMT4">
              <p:embed/>
            </p:oleObj>
          </a:graphicData>
        </a:graphic>
      </p:graphicFrame>
      <p:graphicFrame>
        <p:nvGraphicFramePr>
          <p:cNvPr id="87155" name="Object 115"/>
          <p:cNvGraphicFramePr>
            <a:graphicFrameLocks noChangeAspect="1"/>
          </p:cNvGraphicFramePr>
          <p:nvPr/>
        </p:nvGraphicFramePr>
        <p:xfrm>
          <a:off x="7694613" y="5895775"/>
          <a:ext cx="957262" cy="338138"/>
        </p:xfrm>
        <a:graphic>
          <a:graphicData uri="http://schemas.openxmlformats.org/presentationml/2006/ole">
            <p:oleObj spid="_x0000_s87246" name="Equation" r:id="rId9" imgW="698197" imgH="253890" progId="Equation.DSMT4">
              <p:embed/>
            </p:oleObj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10895" y="1929434"/>
            <a:ext cx="5235793" cy="4435739"/>
            <a:chOff x="10895" y="1929434"/>
            <a:chExt cx="5235793" cy="443573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3756025" y="3073400"/>
            <a:ext cx="914400" cy="246063"/>
          </p:xfrm>
          <a:graphic>
            <a:graphicData uri="http://schemas.openxmlformats.org/presentationml/2006/ole">
              <p:oleObj spid="_x0000_s87247" name="Equation" r:id="rId10" imgW="440313" imgH="720512" progId="Equation.RSEE4">
                <p:embed/>
              </p:oleObj>
            </a:graphicData>
          </a:graphic>
        </p:graphicFrame>
        <p:sp>
          <p:nvSpPr>
            <p:cNvPr id="106" name="Rectangle 97"/>
            <p:cNvSpPr>
              <a:spLocks noChangeArrowheads="1"/>
            </p:cNvSpPr>
            <p:nvPr/>
          </p:nvSpPr>
          <p:spPr bwMode="auto">
            <a:xfrm>
              <a:off x="1143001" y="5167313"/>
              <a:ext cx="120650" cy="958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97"/>
            <p:cNvSpPr>
              <a:spLocks noChangeArrowheads="1"/>
            </p:cNvSpPr>
            <p:nvPr/>
          </p:nvSpPr>
          <p:spPr bwMode="auto">
            <a:xfrm>
              <a:off x="685800" y="5991224"/>
              <a:ext cx="333375" cy="239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97"/>
            <p:cNvSpPr>
              <a:spLocks noChangeArrowheads="1"/>
            </p:cNvSpPr>
            <p:nvPr/>
          </p:nvSpPr>
          <p:spPr bwMode="auto">
            <a:xfrm>
              <a:off x="1295400" y="2071689"/>
              <a:ext cx="2933699" cy="2143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7156" name="Picture 1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1257" y="1937364"/>
              <a:ext cx="4886325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5" name="TextBox 124"/>
            <p:cNvSpPr txBox="1"/>
            <p:nvPr/>
          </p:nvSpPr>
          <p:spPr>
            <a:xfrm rot="19877532">
              <a:off x="10895" y="1929434"/>
              <a:ext cx="234845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63D"/>
                  </a:solidFill>
                  <a:latin typeface="Arial" pitchFamily="34" charset="0"/>
                  <a:cs typeface="Arial" pitchFamily="34" charset="0"/>
                </a:rPr>
                <a:t>Choose normalizing impedance 100 [</a:t>
              </a:r>
              <a:r>
                <a:rPr lang="en-US" dirty="0" smtClean="0">
                  <a:solidFill>
                    <a:srgbClr val="00863D"/>
                  </a:solidFill>
                  <a:latin typeface="Arial" pitchFamily="34" charset="0"/>
                  <a:cs typeface="Arial" pitchFamily="34" charset="0"/>
                  <a:sym typeface="Symbol"/>
                </a:rPr>
                <a:t>]</a:t>
              </a:r>
              <a:endParaRPr lang="en-US" baseline="30000" dirty="0">
                <a:solidFill>
                  <a:srgbClr val="00863D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97" name="Freeform 57"/>
            <p:cNvSpPr>
              <a:spLocks/>
            </p:cNvSpPr>
            <p:nvPr/>
          </p:nvSpPr>
          <p:spPr bwMode="auto">
            <a:xfrm>
              <a:off x="3771899" y="4246563"/>
              <a:ext cx="223839" cy="696912"/>
            </a:xfrm>
            <a:custGeom>
              <a:avLst/>
              <a:gdLst/>
              <a:ahLst/>
              <a:cxnLst>
                <a:cxn ang="0">
                  <a:pos x="0" y="499"/>
                </a:cxn>
                <a:cxn ang="0">
                  <a:pos x="169" y="0"/>
                </a:cxn>
              </a:cxnLst>
              <a:rect l="0" t="0" r="r" b="b"/>
              <a:pathLst>
                <a:path w="169" h="499">
                  <a:moveTo>
                    <a:pt x="0" y="499"/>
                  </a:moveTo>
                  <a:cubicBezTo>
                    <a:pt x="102" y="349"/>
                    <a:pt x="160" y="181"/>
                    <a:pt x="169" y="0"/>
                  </a:cubicBezTo>
                </a:path>
              </a:pathLst>
            </a:custGeom>
            <a:noFill/>
            <a:ln w="396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37" name="Rectangle 97"/>
            <p:cNvSpPr>
              <a:spLocks noChangeArrowheads="1"/>
            </p:cNvSpPr>
            <p:nvPr/>
          </p:nvSpPr>
          <p:spPr bwMode="auto">
            <a:xfrm>
              <a:off x="4362326" y="5293238"/>
              <a:ext cx="120650" cy="958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97"/>
            <p:cNvSpPr>
              <a:spLocks noChangeArrowheads="1"/>
            </p:cNvSpPr>
            <p:nvPr/>
          </p:nvSpPr>
          <p:spPr bwMode="auto">
            <a:xfrm>
              <a:off x="4467225" y="5905499"/>
              <a:ext cx="333375" cy="239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2790825" y="4191000"/>
              <a:ext cx="1000125" cy="747712"/>
            </a:xfrm>
            <a:custGeom>
              <a:avLst/>
              <a:gdLst>
                <a:gd name="connsiteX0" fmla="*/ 0 w 1000125"/>
                <a:gd name="connsiteY0" fmla="*/ 0 h 755650"/>
                <a:gd name="connsiteX1" fmla="*/ 38100 w 1000125"/>
                <a:gd name="connsiteY1" fmla="*/ 266700 h 755650"/>
                <a:gd name="connsiteX2" fmla="*/ 133350 w 1000125"/>
                <a:gd name="connsiteY2" fmla="*/ 466725 h 755650"/>
                <a:gd name="connsiteX3" fmla="*/ 342900 w 1000125"/>
                <a:gd name="connsiteY3" fmla="*/ 609600 h 755650"/>
                <a:gd name="connsiteX4" fmla="*/ 609600 w 1000125"/>
                <a:gd name="connsiteY4" fmla="*/ 733425 h 755650"/>
                <a:gd name="connsiteX5" fmla="*/ 866775 w 1000125"/>
                <a:gd name="connsiteY5" fmla="*/ 742950 h 755650"/>
                <a:gd name="connsiteX6" fmla="*/ 1000125 w 1000125"/>
                <a:gd name="connsiteY6" fmla="*/ 742950 h 755650"/>
                <a:gd name="connsiteX0" fmla="*/ 0 w 1000125"/>
                <a:gd name="connsiteY0" fmla="*/ 0 h 755650"/>
                <a:gd name="connsiteX1" fmla="*/ 38100 w 1000125"/>
                <a:gd name="connsiteY1" fmla="*/ 266700 h 755650"/>
                <a:gd name="connsiteX2" fmla="*/ 133350 w 1000125"/>
                <a:gd name="connsiteY2" fmla="*/ 466725 h 755650"/>
                <a:gd name="connsiteX3" fmla="*/ 342900 w 1000125"/>
                <a:gd name="connsiteY3" fmla="*/ 609600 h 755650"/>
                <a:gd name="connsiteX4" fmla="*/ 609600 w 1000125"/>
                <a:gd name="connsiteY4" fmla="*/ 733425 h 755650"/>
                <a:gd name="connsiteX5" fmla="*/ 866775 w 1000125"/>
                <a:gd name="connsiteY5" fmla="*/ 742950 h 755650"/>
                <a:gd name="connsiteX6" fmla="*/ 1000125 w 1000125"/>
                <a:gd name="connsiteY6" fmla="*/ 742950 h 755650"/>
                <a:gd name="connsiteX0" fmla="*/ 0 w 1000125"/>
                <a:gd name="connsiteY0" fmla="*/ 0 h 747712"/>
                <a:gd name="connsiteX1" fmla="*/ 38100 w 1000125"/>
                <a:gd name="connsiteY1" fmla="*/ 266700 h 747712"/>
                <a:gd name="connsiteX2" fmla="*/ 133350 w 1000125"/>
                <a:gd name="connsiteY2" fmla="*/ 466725 h 747712"/>
                <a:gd name="connsiteX3" fmla="*/ 371475 w 1000125"/>
                <a:gd name="connsiteY3" fmla="*/ 657225 h 747712"/>
                <a:gd name="connsiteX4" fmla="*/ 609600 w 1000125"/>
                <a:gd name="connsiteY4" fmla="*/ 733425 h 747712"/>
                <a:gd name="connsiteX5" fmla="*/ 866775 w 1000125"/>
                <a:gd name="connsiteY5" fmla="*/ 742950 h 747712"/>
                <a:gd name="connsiteX6" fmla="*/ 1000125 w 1000125"/>
                <a:gd name="connsiteY6" fmla="*/ 742950 h 7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125" h="747712">
                  <a:moveTo>
                    <a:pt x="0" y="0"/>
                  </a:moveTo>
                  <a:cubicBezTo>
                    <a:pt x="7937" y="94456"/>
                    <a:pt x="15875" y="188913"/>
                    <a:pt x="38100" y="266700"/>
                  </a:cubicBezTo>
                  <a:cubicBezTo>
                    <a:pt x="60325" y="344487"/>
                    <a:pt x="77788" y="401638"/>
                    <a:pt x="133350" y="466725"/>
                  </a:cubicBezTo>
                  <a:cubicBezTo>
                    <a:pt x="188912" y="531812"/>
                    <a:pt x="282575" y="650875"/>
                    <a:pt x="371475" y="657225"/>
                  </a:cubicBezTo>
                  <a:cubicBezTo>
                    <a:pt x="450850" y="701675"/>
                    <a:pt x="527050" y="719138"/>
                    <a:pt x="609600" y="733425"/>
                  </a:cubicBezTo>
                  <a:cubicBezTo>
                    <a:pt x="692150" y="747712"/>
                    <a:pt x="801688" y="741363"/>
                    <a:pt x="866775" y="742950"/>
                  </a:cubicBezTo>
                  <a:cubicBezTo>
                    <a:pt x="931862" y="744537"/>
                    <a:pt x="965993" y="743743"/>
                    <a:pt x="1000125" y="74295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flipH="1">
              <a:off x="3895725" y="4410075"/>
              <a:ext cx="95250" cy="28575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10" idx="3"/>
            </p:cNvCxnSpPr>
            <p:nvPr/>
          </p:nvCxnSpPr>
          <p:spPr>
            <a:xfrm flipH="1" flipV="1">
              <a:off x="3019426" y="4810126"/>
              <a:ext cx="142874" cy="3809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3724275" y="4848225"/>
              <a:ext cx="133350" cy="13335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7141" name="Object 23"/>
            <p:cNvGraphicFramePr>
              <a:graphicFrameLocks noChangeAspect="1"/>
            </p:cNvGraphicFramePr>
            <p:nvPr/>
          </p:nvGraphicFramePr>
          <p:xfrm>
            <a:off x="3309938" y="3839551"/>
            <a:ext cx="681037" cy="257787"/>
          </p:xfrm>
          <a:graphic>
            <a:graphicData uri="http://schemas.openxmlformats.org/presentationml/2006/ole">
              <p:oleObj spid="_x0000_s87248" name="Equation" r:id="rId12" imgW="837836" imgH="317362" progId="Equation.DSMT4">
                <p:embed/>
              </p:oleObj>
            </a:graphicData>
          </a:graphic>
        </p:graphicFrame>
        <p:sp>
          <p:nvSpPr>
            <p:cNvPr id="118" name="Oval 117"/>
            <p:cNvSpPr/>
            <p:nvPr/>
          </p:nvSpPr>
          <p:spPr>
            <a:xfrm>
              <a:off x="3962400" y="4181475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2743200" y="4191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7142" name="Object 23"/>
            <p:cNvGraphicFramePr>
              <a:graphicFrameLocks noChangeAspect="1"/>
            </p:cNvGraphicFramePr>
            <p:nvPr/>
          </p:nvGraphicFramePr>
          <p:xfrm>
            <a:off x="3440113" y="6134100"/>
            <a:ext cx="1806575" cy="228600"/>
          </p:xfrm>
          <a:graphic>
            <a:graphicData uri="http://schemas.openxmlformats.org/presentationml/2006/ole">
              <p:oleObj spid="_x0000_s87249" name="Equation" r:id="rId13" imgW="2235200" imgH="292100" progId="Equation.DSMT4">
                <p:embed/>
              </p:oleObj>
            </a:graphicData>
          </a:graphic>
        </p:graphicFrame>
        <p:cxnSp>
          <p:nvCxnSpPr>
            <p:cNvPr id="122" name="Straight Arrow Connector 121"/>
            <p:cNvCxnSpPr/>
            <p:nvPr/>
          </p:nvCxnSpPr>
          <p:spPr>
            <a:xfrm flipH="1" flipV="1">
              <a:off x="3867150" y="5076826"/>
              <a:ext cx="295275" cy="962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97"/>
            <p:cNvSpPr>
              <a:spLocks noChangeArrowheads="1"/>
            </p:cNvSpPr>
            <p:nvPr/>
          </p:nvSpPr>
          <p:spPr bwMode="auto">
            <a:xfrm>
              <a:off x="845251" y="5279388"/>
              <a:ext cx="152276" cy="10857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98764" y="6163294"/>
              <a:ext cx="201880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70451" y="1562100"/>
            <a:ext cx="4149724" cy="2062449"/>
            <a:chOff x="4870451" y="1562100"/>
            <a:chExt cx="4149724" cy="2062449"/>
          </a:xfrm>
        </p:grpSpPr>
        <p:grpSp>
          <p:nvGrpSpPr>
            <p:cNvPr id="182" name="Group 181"/>
            <p:cNvGrpSpPr/>
            <p:nvPr/>
          </p:nvGrpSpPr>
          <p:grpSpPr>
            <a:xfrm>
              <a:off x="4870451" y="1562100"/>
              <a:ext cx="4149724" cy="1827212"/>
              <a:chOff x="4746626" y="1333500"/>
              <a:chExt cx="4149724" cy="1827212"/>
            </a:xfrm>
          </p:grpSpPr>
          <p:sp>
            <p:nvSpPr>
              <p:cNvPr id="129" name="Freeform 22"/>
              <p:cNvSpPr>
                <a:spLocks/>
              </p:cNvSpPr>
              <p:nvPr/>
            </p:nvSpPr>
            <p:spPr bwMode="auto">
              <a:xfrm>
                <a:off x="4746626" y="2360613"/>
                <a:ext cx="239713" cy="239712"/>
              </a:xfrm>
              <a:custGeom>
                <a:avLst/>
                <a:gdLst/>
                <a:ahLst/>
                <a:cxnLst>
                  <a:cxn ang="0">
                    <a:pos x="144" y="288"/>
                  </a:cxn>
                  <a:cxn ang="0">
                    <a:pos x="288" y="144"/>
                  </a:cxn>
                  <a:cxn ang="0">
                    <a:pos x="144" y="0"/>
                  </a:cxn>
                  <a:cxn ang="0">
                    <a:pos x="144" y="0"/>
                  </a:cxn>
                  <a:cxn ang="0">
                    <a:pos x="0" y="144"/>
                  </a:cxn>
                  <a:cxn ang="0">
                    <a:pos x="144" y="288"/>
                  </a:cxn>
                </a:cxnLst>
                <a:rect l="0" t="0" r="r" b="b"/>
                <a:pathLst>
                  <a:path w="288" h="288">
                    <a:moveTo>
                      <a:pt x="144" y="288"/>
                    </a:moveTo>
                    <a:cubicBezTo>
                      <a:pt x="223" y="288"/>
                      <a:pt x="288" y="223"/>
                      <a:pt x="288" y="144"/>
                    </a:cubicBezTo>
                    <a:cubicBezTo>
                      <a:pt x="288" y="64"/>
                      <a:pt x="223" y="0"/>
                      <a:pt x="144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64" y="0"/>
                      <a:pt x="0" y="64"/>
                      <a:pt x="0" y="144"/>
                    </a:cubicBezTo>
                    <a:cubicBezTo>
                      <a:pt x="0" y="223"/>
                      <a:pt x="64" y="288"/>
                      <a:pt x="144" y="288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23"/>
              <p:cNvSpPr>
                <a:spLocks/>
              </p:cNvSpPr>
              <p:nvPr/>
            </p:nvSpPr>
            <p:spPr bwMode="auto">
              <a:xfrm>
                <a:off x="4746626" y="2360613"/>
                <a:ext cx="239713" cy="239712"/>
              </a:xfrm>
              <a:custGeom>
                <a:avLst/>
                <a:gdLst/>
                <a:ahLst/>
                <a:cxnLst>
                  <a:cxn ang="0">
                    <a:pos x="75" y="151"/>
                  </a:cxn>
                  <a:cxn ang="0">
                    <a:pos x="151" y="76"/>
                  </a:cxn>
                  <a:cxn ang="0">
                    <a:pos x="75" y="0"/>
                  </a:cxn>
                  <a:cxn ang="0">
                    <a:pos x="75" y="0"/>
                  </a:cxn>
                  <a:cxn ang="0">
                    <a:pos x="0" y="76"/>
                  </a:cxn>
                  <a:cxn ang="0">
                    <a:pos x="75" y="151"/>
                  </a:cxn>
                </a:cxnLst>
                <a:rect l="0" t="0" r="r" b="b"/>
                <a:pathLst>
                  <a:path w="151" h="151">
                    <a:moveTo>
                      <a:pt x="75" y="151"/>
                    </a:moveTo>
                    <a:cubicBezTo>
                      <a:pt x="117" y="151"/>
                      <a:pt x="151" y="117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5" y="15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24"/>
              <p:cNvSpPr>
                <a:spLocks noEditPoints="1"/>
              </p:cNvSpPr>
              <p:nvPr/>
            </p:nvSpPr>
            <p:spPr bwMode="auto">
              <a:xfrm>
                <a:off x="4770438" y="2162175"/>
                <a:ext cx="195263" cy="638175"/>
              </a:xfrm>
              <a:custGeom>
                <a:avLst/>
                <a:gdLst/>
                <a:ahLst/>
                <a:cxnLst>
                  <a:cxn ang="0">
                    <a:pos x="116" y="528"/>
                  </a:cxn>
                  <a:cxn ang="0">
                    <a:pos x="116" y="768"/>
                  </a:cxn>
                  <a:cxn ang="0">
                    <a:pos x="116" y="240"/>
                  </a:cxn>
                  <a:cxn ang="0">
                    <a:pos x="116" y="0"/>
                  </a:cxn>
                  <a:cxn ang="0">
                    <a:pos x="231" y="384"/>
                  </a:cxn>
                  <a:cxn ang="0">
                    <a:pos x="180" y="448"/>
                  </a:cxn>
                  <a:cxn ang="0">
                    <a:pos x="116" y="397"/>
                  </a:cxn>
                  <a:cxn ang="0">
                    <a:pos x="116" y="384"/>
                  </a:cxn>
                  <a:cxn ang="0">
                    <a:pos x="65" y="319"/>
                  </a:cxn>
                  <a:cxn ang="0">
                    <a:pos x="1" y="370"/>
                  </a:cxn>
                  <a:cxn ang="0">
                    <a:pos x="1" y="384"/>
                  </a:cxn>
                </a:cxnLst>
                <a:rect l="0" t="0" r="r" b="b"/>
                <a:pathLst>
                  <a:path w="235" h="768">
                    <a:moveTo>
                      <a:pt x="116" y="528"/>
                    </a:moveTo>
                    <a:lnTo>
                      <a:pt x="116" y="768"/>
                    </a:lnTo>
                    <a:moveTo>
                      <a:pt x="116" y="240"/>
                    </a:moveTo>
                    <a:lnTo>
                      <a:pt x="116" y="0"/>
                    </a:lnTo>
                    <a:moveTo>
                      <a:pt x="231" y="384"/>
                    </a:moveTo>
                    <a:cubicBezTo>
                      <a:pt x="235" y="416"/>
                      <a:pt x="212" y="445"/>
                      <a:pt x="180" y="448"/>
                    </a:cubicBezTo>
                    <a:cubicBezTo>
                      <a:pt x="148" y="452"/>
                      <a:pt x="119" y="429"/>
                      <a:pt x="116" y="397"/>
                    </a:cubicBezTo>
                    <a:cubicBezTo>
                      <a:pt x="115" y="393"/>
                      <a:pt x="115" y="388"/>
                      <a:pt x="116" y="384"/>
                    </a:cubicBezTo>
                    <a:cubicBezTo>
                      <a:pt x="119" y="352"/>
                      <a:pt x="97" y="323"/>
                      <a:pt x="65" y="319"/>
                    </a:cubicBezTo>
                    <a:cubicBezTo>
                      <a:pt x="33" y="316"/>
                      <a:pt x="4" y="338"/>
                      <a:pt x="1" y="370"/>
                    </a:cubicBezTo>
                    <a:cubicBezTo>
                      <a:pt x="0" y="375"/>
                      <a:pt x="0" y="379"/>
                      <a:pt x="1" y="384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25"/>
              <p:cNvSpPr>
                <a:spLocks noChangeShapeType="1"/>
              </p:cNvSpPr>
              <p:nvPr/>
            </p:nvSpPr>
            <p:spPr bwMode="auto">
              <a:xfrm flipV="1">
                <a:off x="4865688" y="1841500"/>
                <a:ext cx="1588" cy="320675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26"/>
              <p:cNvSpPr>
                <a:spLocks noChangeShapeType="1"/>
              </p:cNvSpPr>
              <p:nvPr/>
            </p:nvSpPr>
            <p:spPr bwMode="auto">
              <a:xfrm>
                <a:off x="4865688" y="2800350"/>
                <a:ext cx="1588" cy="3190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7"/>
              <p:cNvSpPr>
                <a:spLocks/>
              </p:cNvSpPr>
              <p:nvPr/>
            </p:nvSpPr>
            <p:spPr bwMode="auto">
              <a:xfrm>
                <a:off x="5305426" y="1778000"/>
                <a:ext cx="319088" cy="128587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17" y="0"/>
                  </a:cxn>
                  <a:cxn ang="0">
                    <a:pos x="50" y="81"/>
                  </a:cxn>
                  <a:cxn ang="0">
                    <a:pos x="84" y="0"/>
                  </a:cxn>
                  <a:cxn ang="0">
                    <a:pos x="118" y="81"/>
                  </a:cxn>
                  <a:cxn ang="0">
                    <a:pos x="151" y="0"/>
                  </a:cxn>
                  <a:cxn ang="0">
                    <a:pos x="185" y="81"/>
                  </a:cxn>
                  <a:cxn ang="0">
                    <a:pos x="201" y="40"/>
                  </a:cxn>
                </a:cxnLst>
                <a:rect l="0" t="0" r="r" b="b"/>
                <a:pathLst>
                  <a:path w="201" h="81">
                    <a:moveTo>
                      <a:pt x="0" y="40"/>
                    </a:moveTo>
                    <a:lnTo>
                      <a:pt x="17" y="0"/>
                    </a:lnTo>
                    <a:lnTo>
                      <a:pt x="50" y="81"/>
                    </a:lnTo>
                    <a:lnTo>
                      <a:pt x="84" y="0"/>
                    </a:lnTo>
                    <a:lnTo>
                      <a:pt x="118" y="81"/>
                    </a:lnTo>
                    <a:lnTo>
                      <a:pt x="151" y="0"/>
                    </a:lnTo>
                    <a:lnTo>
                      <a:pt x="185" y="81"/>
                    </a:lnTo>
                    <a:lnTo>
                      <a:pt x="201" y="4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28"/>
              <p:cNvSpPr>
                <a:spLocks noEditPoints="1"/>
              </p:cNvSpPr>
              <p:nvPr/>
            </p:nvSpPr>
            <p:spPr bwMode="auto">
              <a:xfrm>
                <a:off x="6007101" y="1738313"/>
                <a:ext cx="447675" cy="103187"/>
              </a:xfrm>
              <a:custGeom>
                <a:avLst/>
                <a:gdLst/>
                <a:ahLst/>
                <a:cxnLst>
                  <a:cxn ang="0">
                    <a:pos x="2" y="69"/>
                  </a:cxn>
                  <a:cxn ang="0">
                    <a:pos x="66" y="2"/>
                  </a:cxn>
                  <a:cxn ang="0">
                    <a:pos x="136" y="64"/>
                  </a:cxn>
                  <a:cxn ang="0">
                    <a:pos x="136" y="69"/>
                  </a:cxn>
                  <a:cxn ang="0">
                    <a:pos x="200" y="2"/>
                  </a:cxn>
                  <a:cxn ang="0">
                    <a:pos x="270" y="64"/>
                  </a:cxn>
                  <a:cxn ang="0">
                    <a:pos x="270" y="69"/>
                  </a:cxn>
                  <a:cxn ang="0">
                    <a:pos x="335" y="2"/>
                  </a:cxn>
                  <a:cxn ang="0">
                    <a:pos x="405" y="64"/>
                  </a:cxn>
                  <a:cxn ang="0">
                    <a:pos x="405" y="69"/>
                  </a:cxn>
                  <a:cxn ang="0">
                    <a:pos x="469" y="2"/>
                  </a:cxn>
                  <a:cxn ang="0">
                    <a:pos x="539" y="64"/>
                  </a:cxn>
                  <a:cxn ang="0">
                    <a:pos x="539" y="69"/>
                  </a:cxn>
                  <a:cxn ang="0">
                    <a:pos x="2" y="69"/>
                  </a:cxn>
                  <a:cxn ang="0">
                    <a:pos x="2" y="123"/>
                  </a:cxn>
                  <a:cxn ang="0">
                    <a:pos x="539" y="69"/>
                  </a:cxn>
                  <a:cxn ang="0">
                    <a:pos x="539" y="123"/>
                  </a:cxn>
                </a:cxnLst>
                <a:rect l="0" t="0" r="r" b="b"/>
                <a:pathLst>
                  <a:path w="539" h="123">
                    <a:moveTo>
                      <a:pt x="2" y="69"/>
                    </a:moveTo>
                    <a:cubicBezTo>
                      <a:pt x="0" y="33"/>
                      <a:pt x="29" y="3"/>
                      <a:pt x="66" y="2"/>
                    </a:cubicBezTo>
                    <a:cubicBezTo>
                      <a:pt x="103" y="0"/>
                      <a:pt x="134" y="28"/>
                      <a:pt x="136" y="64"/>
                    </a:cubicBezTo>
                    <a:cubicBezTo>
                      <a:pt x="136" y="66"/>
                      <a:pt x="136" y="67"/>
                      <a:pt x="136" y="69"/>
                    </a:cubicBezTo>
                    <a:cubicBezTo>
                      <a:pt x="134" y="33"/>
                      <a:pt x="163" y="3"/>
                      <a:pt x="200" y="2"/>
                    </a:cubicBezTo>
                    <a:cubicBezTo>
                      <a:pt x="238" y="0"/>
                      <a:pt x="269" y="28"/>
                      <a:pt x="270" y="64"/>
                    </a:cubicBezTo>
                    <a:cubicBezTo>
                      <a:pt x="270" y="66"/>
                      <a:pt x="270" y="67"/>
                      <a:pt x="270" y="69"/>
                    </a:cubicBezTo>
                    <a:cubicBezTo>
                      <a:pt x="269" y="33"/>
                      <a:pt x="298" y="3"/>
                      <a:pt x="335" y="2"/>
                    </a:cubicBezTo>
                    <a:cubicBezTo>
                      <a:pt x="372" y="0"/>
                      <a:pt x="403" y="28"/>
                      <a:pt x="405" y="64"/>
                    </a:cubicBezTo>
                    <a:cubicBezTo>
                      <a:pt x="405" y="66"/>
                      <a:pt x="405" y="67"/>
                      <a:pt x="405" y="69"/>
                    </a:cubicBezTo>
                    <a:cubicBezTo>
                      <a:pt x="403" y="33"/>
                      <a:pt x="432" y="3"/>
                      <a:pt x="469" y="2"/>
                    </a:cubicBezTo>
                    <a:cubicBezTo>
                      <a:pt x="506" y="0"/>
                      <a:pt x="538" y="28"/>
                      <a:pt x="539" y="64"/>
                    </a:cubicBezTo>
                    <a:cubicBezTo>
                      <a:pt x="539" y="66"/>
                      <a:pt x="539" y="67"/>
                      <a:pt x="539" y="69"/>
                    </a:cubicBezTo>
                    <a:moveTo>
                      <a:pt x="2" y="69"/>
                    </a:moveTo>
                    <a:lnTo>
                      <a:pt x="2" y="123"/>
                    </a:lnTo>
                    <a:moveTo>
                      <a:pt x="539" y="69"/>
                    </a:moveTo>
                    <a:lnTo>
                      <a:pt x="539" y="123"/>
                    </a:lnTo>
                  </a:path>
                </a:pathLst>
              </a:cu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29"/>
              <p:cNvSpPr>
                <a:spLocks noEditPoints="1"/>
              </p:cNvSpPr>
              <p:nvPr/>
            </p:nvSpPr>
            <p:spPr bwMode="auto">
              <a:xfrm>
                <a:off x="6488113" y="2336800"/>
                <a:ext cx="319088" cy="80962"/>
              </a:xfrm>
              <a:custGeom>
                <a:avLst/>
                <a:gdLst/>
                <a:ahLst/>
                <a:cxnLst>
                  <a:cxn ang="0">
                    <a:pos x="201" y="51"/>
                  </a:cxn>
                  <a:cxn ang="0">
                    <a:pos x="0" y="51"/>
                  </a:cxn>
                  <a:cxn ang="0">
                    <a:pos x="201" y="0"/>
                  </a:cxn>
                  <a:cxn ang="0">
                    <a:pos x="0" y="0"/>
                  </a:cxn>
                </a:cxnLst>
                <a:rect l="0" t="0" r="r" b="b"/>
                <a:pathLst>
                  <a:path w="201" h="51">
                    <a:moveTo>
                      <a:pt x="201" y="51"/>
                    </a:moveTo>
                    <a:lnTo>
                      <a:pt x="0" y="51"/>
                    </a:lnTo>
                    <a:moveTo>
                      <a:pt x="201" y="0"/>
                    </a:move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0"/>
              <p:cNvSpPr>
                <a:spLocks noEditPoints="1"/>
              </p:cNvSpPr>
              <p:nvPr/>
            </p:nvSpPr>
            <p:spPr bwMode="auto">
              <a:xfrm>
                <a:off x="6648451" y="2097088"/>
                <a:ext cx="1588" cy="639762"/>
              </a:xfrm>
              <a:custGeom>
                <a:avLst/>
                <a:gdLst/>
                <a:ahLst/>
                <a:cxnLst>
                  <a:cxn ang="0">
                    <a:pos x="0" y="403"/>
                  </a:cxn>
                  <a:cxn ang="0">
                    <a:pos x="0" y="202"/>
                  </a:cxn>
                  <a:cxn ang="0">
                    <a:pos x="0" y="151"/>
                  </a:cxn>
                  <a:cxn ang="0">
                    <a:pos x="0" y="0"/>
                  </a:cxn>
                </a:cxnLst>
                <a:rect l="0" t="0" r="r" b="b"/>
                <a:pathLst>
                  <a:path h="403">
                    <a:moveTo>
                      <a:pt x="0" y="403"/>
                    </a:moveTo>
                    <a:lnTo>
                      <a:pt x="0" y="202"/>
                    </a:lnTo>
                    <a:moveTo>
                      <a:pt x="0" y="151"/>
                    </a:move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1"/>
              <p:cNvSpPr>
                <a:spLocks/>
              </p:cNvSpPr>
              <p:nvPr/>
            </p:nvSpPr>
            <p:spPr bwMode="auto">
              <a:xfrm>
                <a:off x="7542213" y="2289175"/>
                <a:ext cx="127000" cy="31908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0" y="17"/>
                  </a:cxn>
                  <a:cxn ang="0">
                    <a:pos x="0" y="50"/>
                  </a:cxn>
                  <a:cxn ang="0">
                    <a:pos x="80" y="84"/>
                  </a:cxn>
                  <a:cxn ang="0">
                    <a:pos x="0" y="117"/>
                  </a:cxn>
                  <a:cxn ang="0">
                    <a:pos x="80" y="151"/>
                  </a:cxn>
                  <a:cxn ang="0">
                    <a:pos x="0" y="184"/>
                  </a:cxn>
                  <a:cxn ang="0">
                    <a:pos x="40" y="201"/>
                  </a:cxn>
                </a:cxnLst>
                <a:rect l="0" t="0" r="r" b="b"/>
                <a:pathLst>
                  <a:path w="80" h="201">
                    <a:moveTo>
                      <a:pt x="40" y="0"/>
                    </a:moveTo>
                    <a:lnTo>
                      <a:pt x="80" y="17"/>
                    </a:lnTo>
                    <a:lnTo>
                      <a:pt x="0" y="50"/>
                    </a:lnTo>
                    <a:lnTo>
                      <a:pt x="80" y="84"/>
                    </a:lnTo>
                    <a:lnTo>
                      <a:pt x="0" y="117"/>
                    </a:lnTo>
                    <a:lnTo>
                      <a:pt x="80" y="151"/>
                    </a:lnTo>
                    <a:lnTo>
                      <a:pt x="0" y="184"/>
                    </a:lnTo>
                    <a:lnTo>
                      <a:pt x="40" y="201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32"/>
              <p:cNvSpPr>
                <a:spLocks noChangeShapeType="1"/>
              </p:cNvSpPr>
              <p:nvPr/>
            </p:nvSpPr>
            <p:spPr bwMode="auto">
              <a:xfrm>
                <a:off x="4857751" y="1841500"/>
                <a:ext cx="447675" cy="15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33"/>
              <p:cNvSpPr>
                <a:spLocks noChangeShapeType="1"/>
              </p:cNvSpPr>
              <p:nvPr/>
            </p:nvSpPr>
            <p:spPr bwMode="auto">
              <a:xfrm>
                <a:off x="5624513" y="1841500"/>
                <a:ext cx="196850" cy="15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4"/>
              <p:cNvSpPr>
                <a:spLocks/>
              </p:cNvSpPr>
              <p:nvPr/>
            </p:nvSpPr>
            <p:spPr bwMode="auto">
              <a:xfrm>
                <a:off x="5780088" y="1801813"/>
                <a:ext cx="80963" cy="8096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8" y="96"/>
                  </a:cxn>
                  <a:cxn ang="0">
                    <a:pos x="96" y="48"/>
                  </a:cxn>
                  <a:cxn ang="0">
                    <a:pos x="96" y="48"/>
                  </a:cxn>
                  <a:cxn ang="0">
                    <a:pos x="48" y="0"/>
                  </a:cxn>
                  <a:cxn ang="0">
                    <a:pos x="0" y="48"/>
                  </a:cxn>
                </a:cxnLst>
                <a:rect l="0" t="0" r="r" b="b"/>
                <a:pathLst>
                  <a:path w="96" h="96">
                    <a:moveTo>
                      <a:pt x="0" y="48"/>
                    </a:move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21"/>
                      <a:pt x="75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35"/>
              <p:cNvSpPr>
                <a:spLocks noChangeShapeType="1"/>
              </p:cNvSpPr>
              <p:nvPr/>
            </p:nvSpPr>
            <p:spPr bwMode="auto">
              <a:xfrm flipH="1">
                <a:off x="5867401" y="1841500"/>
                <a:ext cx="141288" cy="1587"/>
              </a:xfrm>
              <a:prstGeom prst="line">
                <a:avLst/>
              </a:pr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36"/>
              <p:cNvSpPr>
                <a:spLocks noChangeShapeType="1"/>
              </p:cNvSpPr>
              <p:nvPr/>
            </p:nvSpPr>
            <p:spPr bwMode="auto">
              <a:xfrm>
                <a:off x="6454776" y="1841500"/>
                <a:ext cx="703263" cy="1587"/>
              </a:xfrm>
              <a:prstGeom prst="line">
                <a:avLst/>
              </a:pr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37"/>
              <p:cNvSpPr>
                <a:spLocks noChangeShapeType="1"/>
              </p:cNvSpPr>
              <p:nvPr/>
            </p:nvSpPr>
            <p:spPr bwMode="auto">
              <a:xfrm flipV="1">
                <a:off x="7605713" y="1841500"/>
                <a:ext cx="1588" cy="447675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38"/>
              <p:cNvSpPr>
                <a:spLocks noChangeShapeType="1"/>
              </p:cNvSpPr>
              <p:nvPr/>
            </p:nvSpPr>
            <p:spPr bwMode="auto">
              <a:xfrm>
                <a:off x="7158038" y="1841500"/>
                <a:ext cx="447675" cy="15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39"/>
              <p:cNvSpPr>
                <a:spLocks/>
              </p:cNvSpPr>
              <p:nvPr/>
            </p:nvSpPr>
            <p:spPr bwMode="auto">
              <a:xfrm>
                <a:off x="7118351" y="1801813"/>
                <a:ext cx="80963" cy="80962"/>
              </a:xfrm>
              <a:custGeom>
                <a:avLst/>
                <a:gdLst/>
                <a:ahLst/>
                <a:cxnLst>
                  <a:cxn ang="0">
                    <a:pos x="96" y="48"/>
                  </a:cxn>
                  <a:cxn ang="0">
                    <a:pos x="4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8" y="96"/>
                  </a:cxn>
                  <a:cxn ang="0">
                    <a:pos x="96" y="48"/>
                  </a:cxn>
                </a:cxnLst>
                <a:rect l="0" t="0" r="r" b="b"/>
                <a:pathLst>
                  <a:path w="96" h="96">
                    <a:moveTo>
                      <a:pt x="96" y="48"/>
                    </a:move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74"/>
                      <a:pt x="21" y="96"/>
                      <a:pt x="48" y="96"/>
                    </a:cubicBezTo>
                    <a:cubicBezTo>
                      <a:pt x="74" y="96"/>
                      <a:pt x="96" y="74"/>
                      <a:pt x="96" y="48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40"/>
              <p:cNvSpPr>
                <a:spLocks noChangeShapeType="1"/>
              </p:cNvSpPr>
              <p:nvPr/>
            </p:nvSpPr>
            <p:spPr bwMode="auto">
              <a:xfrm>
                <a:off x="4857751" y="3119438"/>
                <a:ext cx="895350" cy="15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1"/>
              <p:cNvSpPr>
                <a:spLocks/>
              </p:cNvSpPr>
              <p:nvPr/>
            </p:nvSpPr>
            <p:spPr bwMode="auto">
              <a:xfrm>
                <a:off x="5711826" y="3079750"/>
                <a:ext cx="80963" cy="8096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8" y="96"/>
                  </a:cxn>
                  <a:cxn ang="0">
                    <a:pos x="96" y="48"/>
                  </a:cxn>
                  <a:cxn ang="0">
                    <a:pos x="96" y="48"/>
                  </a:cxn>
                  <a:cxn ang="0">
                    <a:pos x="48" y="0"/>
                  </a:cxn>
                  <a:cxn ang="0">
                    <a:pos x="0" y="48"/>
                  </a:cxn>
                </a:cxnLst>
                <a:rect l="0" t="0" r="r" b="b"/>
                <a:pathLst>
                  <a:path w="96" h="96">
                    <a:moveTo>
                      <a:pt x="0" y="48"/>
                    </a:move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6" y="21"/>
                      <a:pt x="75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42"/>
              <p:cNvSpPr>
                <a:spLocks noChangeShapeType="1"/>
              </p:cNvSpPr>
              <p:nvPr/>
            </p:nvSpPr>
            <p:spPr bwMode="auto">
              <a:xfrm>
                <a:off x="5797551" y="3119438"/>
                <a:ext cx="1360488" cy="1587"/>
              </a:xfrm>
              <a:prstGeom prst="line">
                <a:avLst/>
              </a:pr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43"/>
              <p:cNvSpPr>
                <a:spLocks noChangeShapeType="1"/>
              </p:cNvSpPr>
              <p:nvPr/>
            </p:nvSpPr>
            <p:spPr bwMode="auto">
              <a:xfrm>
                <a:off x="7605713" y="2608263"/>
                <a:ext cx="1588" cy="511175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44"/>
              <p:cNvSpPr>
                <a:spLocks noChangeShapeType="1"/>
              </p:cNvSpPr>
              <p:nvPr/>
            </p:nvSpPr>
            <p:spPr bwMode="auto">
              <a:xfrm>
                <a:off x="7158038" y="3119438"/>
                <a:ext cx="447675" cy="158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45"/>
              <p:cNvSpPr>
                <a:spLocks/>
              </p:cNvSpPr>
              <p:nvPr/>
            </p:nvSpPr>
            <p:spPr bwMode="auto">
              <a:xfrm>
                <a:off x="7118351" y="3079750"/>
                <a:ext cx="80963" cy="80962"/>
              </a:xfrm>
              <a:custGeom>
                <a:avLst/>
                <a:gdLst/>
                <a:ahLst/>
                <a:cxnLst>
                  <a:cxn ang="0">
                    <a:pos x="96" y="48"/>
                  </a:cxn>
                  <a:cxn ang="0">
                    <a:pos x="4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48" y="96"/>
                  </a:cxn>
                  <a:cxn ang="0">
                    <a:pos x="96" y="48"/>
                  </a:cxn>
                </a:cxnLst>
                <a:rect l="0" t="0" r="r" b="b"/>
                <a:pathLst>
                  <a:path w="96" h="96">
                    <a:moveTo>
                      <a:pt x="96" y="48"/>
                    </a:move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74"/>
                      <a:pt x="21" y="96"/>
                      <a:pt x="48" y="96"/>
                    </a:cubicBezTo>
                    <a:cubicBezTo>
                      <a:pt x="74" y="96"/>
                      <a:pt x="96" y="74"/>
                      <a:pt x="96" y="48"/>
                    </a:cubicBezTo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46"/>
              <p:cNvSpPr>
                <a:spLocks noChangeShapeType="1"/>
              </p:cNvSpPr>
              <p:nvPr/>
            </p:nvSpPr>
            <p:spPr bwMode="auto">
              <a:xfrm>
                <a:off x="6648451" y="2736850"/>
                <a:ext cx="1588" cy="382587"/>
              </a:xfrm>
              <a:prstGeom prst="line">
                <a:avLst/>
              </a:pr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47"/>
              <p:cNvSpPr>
                <a:spLocks noChangeShapeType="1"/>
              </p:cNvSpPr>
              <p:nvPr/>
            </p:nvSpPr>
            <p:spPr bwMode="auto">
              <a:xfrm flipV="1">
                <a:off x="6648451" y="1841500"/>
                <a:ext cx="1588" cy="255587"/>
              </a:xfrm>
              <a:prstGeom prst="line">
                <a:avLst/>
              </a:prstGeom>
              <a:noFill/>
              <a:ln w="22225" cap="rnd">
                <a:solidFill>
                  <a:srgbClr val="007FB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87146" name="Object 106"/>
              <p:cNvGraphicFramePr>
                <a:graphicFrameLocks noChangeAspect="1"/>
              </p:cNvGraphicFramePr>
              <p:nvPr/>
            </p:nvGraphicFramePr>
            <p:xfrm>
              <a:off x="7772400" y="2284413"/>
              <a:ext cx="1123950" cy="279400"/>
            </p:xfrm>
            <a:graphic>
              <a:graphicData uri="http://schemas.openxmlformats.org/presentationml/2006/ole">
                <p:oleObj spid="_x0000_s87250" name="Equation" r:id="rId14" imgW="914400" imgH="228600" progId="Equation.DSMT4">
                  <p:embed/>
                </p:oleObj>
              </a:graphicData>
            </a:graphic>
          </p:graphicFrame>
          <p:graphicFrame>
            <p:nvGraphicFramePr>
              <p:cNvPr id="87147" name="Object 107"/>
              <p:cNvGraphicFramePr>
                <a:graphicFrameLocks noChangeAspect="1"/>
              </p:cNvGraphicFramePr>
              <p:nvPr/>
            </p:nvGraphicFramePr>
            <p:xfrm>
              <a:off x="6148388" y="1333500"/>
              <a:ext cx="387350" cy="317500"/>
            </p:xfrm>
            <a:graphic>
              <a:graphicData uri="http://schemas.openxmlformats.org/presentationml/2006/ole">
                <p:oleObj spid="_x0000_s87251" name="Equation" r:id="rId15" imgW="279400" imgH="228600" progId="Equation.DSMT4">
                  <p:embed/>
                </p:oleObj>
              </a:graphicData>
            </a:graphic>
          </p:graphicFrame>
          <p:graphicFrame>
            <p:nvGraphicFramePr>
              <p:cNvPr id="87148" name="Object 108"/>
              <p:cNvGraphicFramePr>
                <a:graphicFrameLocks noChangeAspect="1"/>
              </p:cNvGraphicFramePr>
              <p:nvPr/>
            </p:nvGraphicFramePr>
            <p:xfrm>
              <a:off x="4975225" y="1962150"/>
              <a:ext cx="1068388" cy="279400"/>
            </p:xfrm>
            <a:graphic>
              <a:graphicData uri="http://schemas.openxmlformats.org/presentationml/2006/ole">
                <p:oleObj spid="_x0000_s87252" name="Equation" r:id="rId16" imgW="876300" imgH="228600" progId="Equation.DSMT4">
                  <p:embed/>
                </p:oleObj>
              </a:graphicData>
            </a:graphic>
          </p:graphicFrame>
          <p:graphicFrame>
            <p:nvGraphicFramePr>
              <p:cNvPr id="87149" name="Object 109"/>
              <p:cNvGraphicFramePr>
                <a:graphicFrameLocks noChangeAspect="1"/>
              </p:cNvGraphicFramePr>
              <p:nvPr/>
            </p:nvGraphicFramePr>
            <p:xfrm>
              <a:off x="6756400" y="1973263"/>
              <a:ext cx="352425" cy="315912"/>
            </p:xfrm>
            <a:graphic>
              <a:graphicData uri="http://schemas.openxmlformats.org/presentationml/2006/ole">
                <p:oleObj spid="_x0000_s87253" name="Equation" r:id="rId17" imgW="253890" imgH="228501" progId="Equation.DSMT4">
                  <p:embed/>
                </p:oleObj>
              </a:graphicData>
            </a:graphic>
          </p:graphicFrame>
        </p:grpSp>
        <p:cxnSp>
          <p:nvCxnSpPr>
            <p:cNvPr id="3" name="Straight Connector 2"/>
            <p:cNvCxnSpPr/>
            <p:nvPr/>
          </p:nvCxnSpPr>
          <p:spPr>
            <a:xfrm>
              <a:off x="6637529" y="1879600"/>
              <a:ext cx="0" cy="174494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Arrow 4"/>
            <p:cNvSpPr/>
            <p:nvPr/>
          </p:nvSpPr>
          <p:spPr>
            <a:xfrm>
              <a:off x="6272213" y="3470313"/>
              <a:ext cx="216722" cy="154236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 flipV="1">
            <a:off x="4314826" y="3526811"/>
            <a:ext cx="909422" cy="24810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64874" y="3543508"/>
            <a:ext cx="82198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205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4343400" y="5257800"/>
          <a:ext cx="2620575" cy="1128712"/>
        </p:xfrm>
        <a:graphic>
          <a:graphicData uri="http://schemas.openxmlformats.org/presentationml/2006/ole">
            <p:oleObj spid="_x0000_s12303" name="Equation" r:id="rId3" imgW="1536700" imgH="660400" progId="Equation.DSMT4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Example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838200"/>
            <a:ext cx="822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Here, the design example was repeated using a 50 [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]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normalizing impedance.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000" y="1615050"/>
            <a:ext cx="20193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Note that the final normalized input impedance is 2.0.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375" y="1358575"/>
            <a:ext cx="7597775" cy="516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953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28825" y="85725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Matching with a Pi Network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1475" y="762000"/>
            <a:ext cx="8364538" cy="5638800"/>
            <a:chOff x="371475" y="762000"/>
            <a:chExt cx="8364538" cy="5638800"/>
          </a:xfrm>
        </p:grpSpPr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638" y="762000"/>
              <a:ext cx="8080375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90525" y="5168125"/>
              <a:ext cx="3790951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Note: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We could have also used parallel inductors and a series capacitor, or other combinations.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93218" y="1257200"/>
              <a:ext cx="378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This works for low-high or high-low.</a:t>
              </a:r>
              <a:endPara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48526" y="4086225"/>
              <a:ext cx="771524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6801" name="Object 1"/>
            <p:cNvGraphicFramePr>
              <a:graphicFrameLocks noChangeAspect="1"/>
            </p:cNvGraphicFramePr>
            <p:nvPr/>
          </p:nvGraphicFramePr>
          <p:xfrm>
            <a:off x="7288214" y="4095749"/>
            <a:ext cx="736822" cy="288925"/>
          </p:xfrm>
          <a:graphic>
            <a:graphicData uri="http://schemas.openxmlformats.org/presentationml/2006/ole">
              <p:oleObj spid="_x0000_s76829" name="Equation" r:id="rId4" imgW="647419" imgH="253890" progId="Equation.DSMT4">
                <p:embed/>
              </p:oleObj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5724526" y="4343400"/>
              <a:ext cx="771524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6802" name="Object 2"/>
            <p:cNvGraphicFramePr>
              <a:graphicFrameLocks noChangeAspect="1"/>
            </p:cNvGraphicFramePr>
            <p:nvPr/>
          </p:nvGraphicFramePr>
          <p:xfrm>
            <a:off x="5716588" y="4350289"/>
            <a:ext cx="827087" cy="262985"/>
          </p:xfrm>
          <a:graphic>
            <a:graphicData uri="http://schemas.openxmlformats.org/presentationml/2006/ole">
              <p:oleObj spid="_x0000_s76830" name="Equation" r:id="rId5" imgW="799753" imgH="253890" progId="Equation.DSMT4">
                <p:embed/>
              </p:oleObj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1009650" y="885825"/>
              <a:ext cx="84772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6803" name="Object 3"/>
            <p:cNvGraphicFramePr>
              <a:graphicFrameLocks noChangeAspect="1"/>
            </p:cNvGraphicFramePr>
            <p:nvPr/>
          </p:nvGraphicFramePr>
          <p:xfrm>
            <a:off x="1360488" y="933450"/>
            <a:ext cx="344487" cy="364034"/>
          </p:xfrm>
          <a:graphic>
            <a:graphicData uri="http://schemas.openxmlformats.org/presentationml/2006/ole">
              <p:oleObj spid="_x0000_s76831" name="Equation" r:id="rId6" imgW="215806" imgH="228501" progId="Equation.DSMT4">
                <p:embed/>
              </p:oleObj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3981450" y="1647825"/>
              <a:ext cx="847725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6804" name="Object 4"/>
            <p:cNvGraphicFramePr>
              <a:graphicFrameLocks noChangeAspect="1"/>
            </p:cNvGraphicFramePr>
            <p:nvPr/>
          </p:nvGraphicFramePr>
          <p:xfrm>
            <a:off x="4092575" y="1843087"/>
            <a:ext cx="336550" cy="380649"/>
          </p:xfrm>
          <a:graphic>
            <a:graphicData uri="http://schemas.openxmlformats.org/presentationml/2006/ole">
              <p:oleObj spid="_x0000_s76832" name="Equation" r:id="rId7" imgW="203112" imgH="228501" progId="Equation.DSMT4">
                <p:embed/>
              </p:oleObj>
            </a:graphicData>
          </a:graphic>
        </p:graphicFrame>
        <p:sp>
          <p:nvSpPr>
            <p:cNvPr id="18" name="Rectangle 17"/>
            <p:cNvSpPr/>
            <p:nvPr/>
          </p:nvSpPr>
          <p:spPr>
            <a:xfrm rot="19674637">
              <a:off x="4457700" y="2619374"/>
              <a:ext cx="857250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1600" y="3171825"/>
              <a:ext cx="2619375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475" y="3838575"/>
              <a:ext cx="3790951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Note: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This solution is </a:t>
              </a:r>
              <a:r>
                <a:rPr lang="en-US" sz="1600" i="1" dirty="0" smtClean="0">
                  <a:latin typeface="Arial" pitchFamily="34" charset="0"/>
                  <a:cs typeface="Arial" pitchFamily="34" charset="0"/>
                </a:rPr>
                <a:t>not unique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 Different values for </a:t>
              </a:r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could have been chosen. 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2786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9350" y="133350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Pi Network Example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5750" y="904875"/>
            <a:ext cx="8734425" cy="5715000"/>
            <a:chOff x="285750" y="904875"/>
            <a:chExt cx="8734425" cy="5715000"/>
          </a:xfrm>
        </p:grpSpPr>
        <p:sp>
          <p:nvSpPr>
            <p:cNvPr id="6" name="TextBox 5"/>
            <p:cNvSpPr txBox="1"/>
            <p:nvPr/>
          </p:nvSpPr>
          <p:spPr>
            <a:xfrm>
              <a:off x="285750" y="1819275"/>
              <a:ext cx="2143125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Note that the final normalized input impedance is 2.0.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1845174700"/>
                </p:ext>
              </p:extLst>
            </p:nvPr>
          </p:nvGraphicFramePr>
          <p:xfrm>
            <a:off x="450301" y="1514475"/>
            <a:ext cx="8569874" cy="5105400"/>
          </p:xfrm>
          <a:graphic>
            <a:graphicData uri="http://schemas.openxmlformats.org/presentationml/2006/ole">
              <p:oleObj spid="_x0000_s14352" name="Visio" r:id="rId3" imgW="4991490" imgH="2973687" progId="Visio.Drawing.11">
                <p:embed/>
              </p:oleObj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5593801" y="1571625"/>
              <a:ext cx="0" cy="287655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67076" y="904875"/>
              <a:ext cx="2171700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(1000 </a:t>
              </a:r>
              <a:r>
                <a:rPr lang="en-US" dirty="0" smtClean="0">
                  <a:latin typeface="Arial" pitchFamily="34" charset="0"/>
                  <a:cs typeface="Arial" pitchFamily="34" charset="0"/>
                  <a:sym typeface="Symbol"/>
                </a:rPr>
                <a:t> 100 )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85925" y="2800350"/>
              <a:ext cx="0" cy="10763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752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623" y="0"/>
            <a:ext cx="755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High Impedance to Low Impedance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1184" y="1749423"/>
            <a:ext cx="1946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hunt-series “ell”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2648" y="887551"/>
            <a:ext cx="1824538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Exact Solution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57162" y="2148171"/>
            <a:ext cx="5378651" cy="1411572"/>
            <a:chOff x="1776413" y="2292550"/>
            <a:chExt cx="5378651" cy="141157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695074" y="2849078"/>
              <a:ext cx="36864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693470" y="3675248"/>
              <a:ext cx="36864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160169" y="3166711"/>
              <a:ext cx="413886" cy="173255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843914" y="3079667"/>
            <a:ext cx="311150" cy="374650"/>
          </p:xfrm>
          <a:graphic>
            <a:graphicData uri="http://schemas.openxmlformats.org/presentationml/2006/ole">
              <p:oleObj spid="_x0000_s95235" name="Equation" r:id="rId3" imgW="190440" imgH="228600" progId="Equation.DSMT4">
                <p:embed/>
              </p:oleObj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6371925" y="2849079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370321" y="3357614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993908" y="3165108"/>
              <a:ext cx="413886" cy="173255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205664" y="2847476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04060" y="3356011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068279" y="2739993"/>
              <a:ext cx="413886" cy="173255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66197" y="2800951"/>
              <a:ext cx="67377" cy="6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64593" y="3636745"/>
              <a:ext cx="67377" cy="6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2271562" y="3185962"/>
              <a:ext cx="317634" cy="173255"/>
            </a:xfrm>
            <a:prstGeom prst="rightArrow">
              <a:avLst/>
            </a:prstGeom>
            <a:solidFill>
              <a:srgbClr val="66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5236" name="Object 4"/>
            <p:cNvGraphicFramePr>
              <a:graphicFrameLocks noChangeAspect="1"/>
            </p:cNvGraphicFramePr>
            <p:nvPr/>
          </p:nvGraphicFramePr>
          <p:xfrm>
            <a:off x="1776413" y="3083509"/>
            <a:ext cx="321894" cy="340829"/>
          </p:xfrm>
          <a:graphic>
            <a:graphicData uri="http://schemas.openxmlformats.org/presentationml/2006/ole">
              <p:oleObj spid="_x0000_s95236" name="Equation" r:id="rId4" imgW="215640" imgH="228600" progId="Equation.DSMT4">
                <p:embed/>
              </p:oleObj>
            </a:graphicData>
          </a:graphic>
        </p:graphicFrame>
        <p:graphicFrame>
          <p:nvGraphicFramePr>
            <p:cNvPr id="95237" name="Object 5"/>
            <p:cNvGraphicFramePr>
              <a:graphicFrameLocks noChangeAspect="1"/>
            </p:cNvGraphicFramePr>
            <p:nvPr/>
          </p:nvGraphicFramePr>
          <p:xfrm>
            <a:off x="4110205" y="2292550"/>
            <a:ext cx="394418" cy="338073"/>
          </p:xfrm>
          <a:graphic>
            <a:graphicData uri="http://schemas.openxmlformats.org/presentationml/2006/ole">
              <p:oleObj spid="_x0000_s95237" name="Equation" r:id="rId5" imgW="266400" imgH="228600" progId="Equation.DSMT4">
                <p:embed/>
              </p:oleObj>
            </a:graphicData>
          </a:graphic>
        </p:graphicFrame>
        <p:graphicFrame>
          <p:nvGraphicFramePr>
            <p:cNvPr id="95238" name="Object 6"/>
            <p:cNvGraphicFramePr>
              <a:graphicFrameLocks noChangeAspect="1"/>
            </p:cNvGraphicFramePr>
            <p:nvPr/>
          </p:nvGraphicFramePr>
          <p:xfrm>
            <a:off x="4490837" y="3082322"/>
            <a:ext cx="371829" cy="334646"/>
          </p:xfrm>
          <a:graphic>
            <a:graphicData uri="http://schemas.openxmlformats.org/presentationml/2006/ole">
              <p:oleObj spid="_x0000_s95238" name="Equation" r:id="rId6" imgW="253800" imgH="228600" progId="Equation.DSMT4">
                <p:embed/>
              </p:oleObj>
            </a:graphicData>
          </a:graphic>
        </p:graphicFrame>
      </p:grpSp>
      <p:graphicFrame>
        <p:nvGraphicFramePr>
          <p:cNvPr id="95239" name="Object 7"/>
          <p:cNvGraphicFramePr>
            <a:graphicFrameLocks noChangeAspect="1"/>
          </p:cNvGraphicFramePr>
          <p:nvPr/>
        </p:nvGraphicFramePr>
        <p:xfrm>
          <a:off x="7024854" y="1896177"/>
          <a:ext cx="1043798" cy="308006"/>
        </p:xfrm>
        <a:graphic>
          <a:graphicData uri="http://schemas.openxmlformats.org/presentationml/2006/ole">
            <p:oleObj spid="_x0000_s95239" name="Equation" r:id="rId7" imgW="774360" imgH="228600" progId="Equation.DSMT4">
              <p:embed/>
            </p:oleObj>
          </a:graphicData>
        </a:graphic>
      </p:graphicFrame>
      <p:graphicFrame>
        <p:nvGraphicFramePr>
          <p:cNvPr id="95240" name="Object 8"/>
          <p:cNvGraphicFramePr>
            <a:graphicFrameLocks noChangeAspect="1"/>
          </p:cNvGraphicFramePr>
          <p:nvPr/>
        </p:nvGraphicFramePr>
        <p:xfrm>
          <a:off x="753662" y="4391126"/>
          <a:ext cx="1752600" cy="666750"/>
        </p:xfrm>
        <a:graphic>
          <a:graphicData uri="http://schemas.openxmlformats.org/presentationml/2006/ole">
            <p:oleObj spid="_x0000_s95240" name="Equation" r:id="rId8" imgW="1269720" imgH="482400" progId="Equation.DSMT4">
              <p:embed/>
            </p:oleObj>
          </a:graphicData>
        </a:graphic>
      </p:graphicFrame>
      <p:graphicFrame>
        <p:nvGraphicFramePr>
          <p:cNvPr id="95241" name="Object 9"/>
          <p:cNvGraphicFramePr>
            <a:graphicFrameLocks noChangeAspect="1"/>
          </p:cNvGraphicFramePr>
          <p:nvPr/>
        </p:nvGraphicFramePr>
        <p:xfrm>
          <a:off x="7111214" y="1505368"/>
          <a:ext cx="839252" cy="285029"/>
        </p:xfrm>
        <a:graphic>
          <a:graphicData uri="http://schemas.openxmlformats.org/presentationml/2006/ole">
            <p:oleObj spid="_x0000_s95241" name="Equation" r:id="rId9" imgW="672840" imgH="228600" progId="Equation.DSMT4">
              <p:embed/>
            </p:oleObj>
          </a:graphicData>
        </a:graphic>
      </p:graphicFrame>
      <p:graphicFrame>
        <p:nvGraphicFramePr>
          <p:cNvPr id="95243" name="Object 11"/>
          <p:cNvGraphicFramePr>
            <a:graphicFrameLocks noChangeAspect="1"/>
          </p:cNvGraphicFramePr>
          <p:nvPr/>
        </p:nvGraphicFramePr>
        <p:xfrm>
          <a:off x="976581" y="5630778"/>
          <a:ext cx="1270378" cy="625983"/>
        </p:xfrm>
        <a:graphic>
          <a:graphicData uri="http://schemas.openxmlformats.org/presentationml/2006/ole">
            <p:oleObj spid="_x0000_s95243" name="Equation" r:id="rId10" imgW="876240" imgH="431640" progId="Equation.DSMT4">
              <p:embed/>
            </p:oleObj>
          </a:graphicData>
        </a:graphic>
      </p:graphicFrame>
      <p:graphicFrame>
        <p:nvGraphicFramePr>
          <p:cNvPr id="95244" name="Object 12"/>
          <p:cNvGraphicFramePr>
            <a:graphicFrameLocks noChangeAspect="1"/>
          </p:cNvGraphicFramePr>
          <p:nvPr/>
        </p:nvGraphicFramePr>
        <p:xfrm>
          <a:off x="3781441" y="4421872"/>
          <a:ext cx="1321283" cy="679517"/>
        </p:xfrm>
        <a:graphic>
          <a:graphicData uri="http://schemas.openxmlformats.org/presentationml/2006/ole">
            <p:oleObj spid="_x0000_s95244" name="Equation" r:id="rId11" imgW="888840" imgH="457200" progId="Equation.DSMT4">
              <p:embed/>
            </p:oleObj>
          </a:graphicData>
        </a:graphic>
      </p:graphicFrame>
      <p:graphicFrame>
        <p:nvGraphicFramePr>
          <p:cNvPr id="95245" name="Object 13"/>
          <p:cNvGraphicFramePr>
            <a:graphicFrameLocks noChangeAspect="1"/>
          </p:cNvGraphicFramePr>
          <p:nvPr/>
        </p:nvGraphicFramePr>
        <p:xfrm>
          <a:off x="3665218" y="5655276"/>
          <a:ext cx="1243755" cy="639646"/>
        </p:xfrm>
        <a:graphic>
          <a:graphicData uri="http://schemas.openxmlformats.org/presentationml/2006/ole">
            <p:oleObj spid="_x0000_s95245" name="Equation" r:id="rId12" imgW="888840" imgH="457200" progId="Equation.DSMT4">
              <p:embed/>
            </p:oleObj>
          </a:graphicData>
        </a:graphic>
      </p:graphicFrame>
      <p:graphicFrame>
        <p:nvGraphicFramePr>
          <p:cNvPr id="95246" name="Object 14"/>
          <p:cNvGraphicFramePr>
            <a:graphicFrameLocks noChangeAspect="1"/>
          </p:cNvGraphicFramePr>
          <p:nvPr/>
        </p:nvGraphicFramePr>
        <p:xfrm>
          <a:off x="6021388" y="4422775"/>
          <a:ext cx="2243137" cy="457200"/>
        </p:xfrm>
        <a:graphic>
          <a:graphicData uri="http://schemas.openxmlformats.org/presentationml/2006/ole">
            <p:oleObj spid="_x0000_s95246" name="Equation" r:id="rId13" imgW="1371600" imgH="279360" progId="Equation.DSMT4">
              <p:embed/>
            </p:oleObj>
          </a:graphicData>
        </a:graphic>
      </p:graphicFrame>
      <p:graphicFrame>
        <p:nvGraphicFramePr>
          <p:cNvPr id="95247" name="Object 15"/>
          <p:cNvGraphicFramePr>
            <a:graphicFrameLocks noChangeAspect="1"/>
          </p:cNvGraphicFramePr>
          <p:nvPr/>
        </p:nvGraphicFramePr>
        <p:xfrm>
          <a:off x="4040188" y="1428750"/>
          <a:ext cx="842962" cy="361950"/>
        </p:xfrm>
        <a:graphic>
          <a:graphicData uri="http://schemas.openxmlformats.org/presentationml/2006/ole">
            <p:oleObj spid="_x0000_s95247" name="Equation" r:id="rId14" imgW="533160" imgH="228600" progId="Equation.DSMT4">
              <p:embed/>
            </p:oleObj>
          </a:graphicData>
        </a:graphic>
      </p:graphicFrame>
      <p:graphicFrame>
        <p:nvGraphicFramePr>
          <p:cNvPr id="95248" name="Object 16"/>
          <p:cNvGraphicFramePr>
            <a:graphicFrameLocks noChangeAspect="1"/>
          </p:cNvGraphicFramePr>
          <p:nvPr/>
        </p:nvGraphicFramePr>
        <p:xfrm>
          <a:off x="5783680" y="5671235"/>
          <a:ext cx="3074988" cy="730250"/>
        </p:xfrm>
        <a:graphic>
          <a:graphicData uri="http://schemas.openxmlformats.org/presentationml/2006/ole">
            <p:oleObj spid="_x0000_s95248" name="Equation" r:id="rId15" imgW="2031840" imgH="482400" progId="Equation.DSMT4">
              <p:embed/>
            </p:oleObj>
          </a:graphicData>
        </a:graphic>
      </p:graphicFrame>
      <p:sp>
        <p:nvSpPr>
          <p:cNvPr id="45" name="Down Arrow 44"/>
          <p:cNvSpPr/>
          <p:nvPr/>
        </p:nvSpPr>
        <p:spPr>
          <a:xfrm>
            <a:off x="1472665" y="5197642"/>
            <a:ext cx="163630" cy="269507"/>
          </a:xfrm>
          <a:prstGeom prst="downArrow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4185385" y="5234539"/>
            <a:ext cx="163630" cy="269507"/>
          </a:xfrm>
          <a:prstGeom prst="downArrow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396691" y="4889634"/>
            <a:ext cx="1126155" cy="70264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974657" y="4984282"/>
            <a:ext cx="1126155" cy="70264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14172" y="5265019"/>
            <a:ext cx="19415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Then we choose: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06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99" y="152400"/>
            <a:ext cx="755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High Impedance to Low Impedance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1184" y="1749423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Summary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0774" y="964553"/>
            <a:ext cx="1824538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Exact Solution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737912" y="2436929"/>
            <a:ext cx="5378651" cy="1411572"/>
            <a:chOff x="1776413" y="2292550"/>
            <a:chExt cx="5378651" cy="141157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695074" y="2849078"/>
              <a:ext cx="36864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693470" y="3675248"/>
              <a:ext cx="36864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160169" y="3166711"/>
              <a:ext cx="413886" cy="173255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843914" y="3079667"/>
            <a:ext cx="311150" cy="374650"/>
          </p:xfrm>
          <a:graphic>
            <a:graphicData uri="http://schemas.openxmlformats.org/presentationml/2006/ole">
              <p:oleObj spid="_x0000_s96258" name="Equation" r:id="rId3" imgW="190440" imgH="228600" progId="Equation.DSMT4">
                <p:embed/>
              </p:oleObj>
            </a:graphicData>
          </a:graphic>
        </p:graphicFrame>
        <p:cxnSp>
          <p:nvCxnSpPr>
            <p:cNvPr id="21" name="Straight Connector 20"/>
            <p:cNvCxnSpPr/>
            <p:nvPr/>
          </p:nvCxnSpPr>
          <p:spPr>
            <a:xfrm>
              <a:off x="6371925" y="2849079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370321" y="3357614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993908" y="3165108"/>
              <a:ext cx="413886" cy="173255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205664" y="2847476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04060" y="3356011"/>
              <a:ext cx="0" cy="317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068279" y="2739993"/>
              <a:ext cx="413886" cy="173255"/>
            </a:xfrm>
            <a:prstGeom prst="rect">
              <a:avLst/>
            </a:prstGeom>
            <a:solidFill>
              <a:srgbClr val="FF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66197" y="2800951"/>
              <a:ext cx="67377" cy="6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64593" y="3636745"/>
              <a:ext cx="67377" cy="6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2271562" y="3185962"/>
              <a:ext cx="317634" cy="1732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5236" name="Object 4"/>
            <p:cNvGraphicFramePr>
              <a:graphicFrameLocks noChangeAspect="1"/>
            </p:cNvGraphicFramePr>
            <p:nvPr/>
          </p:nvGraphicFramePr>
          <p:xfrm>
            <a:off x="1776413" y="3083509"/>
            <a:ext cx="321894" cy="340829"/>
          </p:xfrm>
          <a:graphic>
            <a:graphicData uri="http://schemas.openxmlformats.org/presentationml/2006/ole">
              <p:oleObj spid="_x0000_s96259" name="Equation" r:id="rId4" imgW="215640" imgH="228600" progId="Equation.DSMT4">
                <p:embed/>
              </p:oleObj>
            </a:graphicData>
          </a:graphic>
        </p:graphicFrame>
        <p:graphicFrame>
          <p:nvGraphicFramePr>
            <p:cNvPr id="95237" name="Object 5"/>
            <p:cNvGraphicFramePr>
              <a:graphicFrameLocks noChangeAspect="1"/>
            </p:cNvGraphicFramePr>
            <p:nvPr/>
          </p:nvGraphicFramePr>
          <p:xfrm>
            <a:off x="4110205" y="2292550"/>
            <a:ext cx="394418" cy="338073"/>
          </p:xfrm>
          <a:graphic>
            <a:graphicData uri="http://schemas.openxmlformats.org/presentationml/2006/ole">
              <p:oleObj spid="_x0000_s96260" name="Equation" r:id="rId5" imgW="266400" imgH="228600" progId="Equation.DSMT4">
                <p:embed/>
              </p:oleObj>
            </a:graphicData>
          </a:graphic>
        </p:graphicFrame>
        <p:graphicFrame>
          <p:nvGraphicFramePr>
            <p:cNvPr id="95238" name="Object 6"/>
            <p:cNvGraphicFramePr>
              <a:graphicFrameLocks noChangeAspect="1"/>
            </p:cNvGraphicFramePr>
            <p:nvPr/>
          </p:nvGraphicFramePr>
          <p:xfrm>
            <a:off x="4490837" y="3082322"/>
            <a:ext cx="371829" cy="334646"/>
          </p:xfrm>
          <a:graphic>
            <a:graphicData uri="http://schemas.openxmlformats.org/presentationml/2006/ole">
              <p:oleObj spid="_x0000_s96261" name="Equation" r:id="rId6" imgW="253800" imgH="228600" progId="Equation.DSMT4">
                <p:embed/>
              </p:oleObj>
            </a:graphicData>
          </a:graphic>
        </p:graphicFrame>
      </p:grpSp>
      <p:graphicFrame>
        <p:nvGraphicFramePr>
          <p:cNvPr id="95246" name="Object 14"/>
          <p:cNvGraphicFramePr>
            <a:graphicFrameLocks noChangeAspect="1"/>
          </p:cNvGraphicFramePr>
          <p:nvPr/>
        </p:nvGraphicFramePr>
        <p:xfrm>
          <a:off x="3335338" y="4721225"/>
          <a:ext cx="2244725" cy="457200"/>
        </p:xfrm>
        <a:graphic>
          <a:graphicData uri="http://schemas.openxmlformats.org/presentationml/2006/ole">
            <p:oleObj spid="_x0000_s96268" name="Equation" r:id="rId7" imgW="1371600" imgH="279360" progId="Equation.DSMT4">
              <p:embed/>
            </p:oleObj>
          </a:graphicData>
        </a:graphic>
      </p:graphicFrame>
      <p:graphicFrame>
        <p:nvGraphicFramePr>
          <p:cNvPr id="95248" name="Object 16"/>
          <p:cNvGraphicFramePr>
            <a:graphicFrameLocks noChangeAspect="1"/>
          </p:cNvGraphicFramePr>
          <p:nvPr/>
        </p:nvGraphicFramePr>
        <p:xfrm>
          <a:off x="3644785" y="5535912"/>
          <a:ext cx="1466230" cy="723457"/>
        </p:xfrm>
        <a:graphic>
          <a:graphicData uri="http://schemas.openxmlformats.org/presentationml/2006/ole">
            <p:oleObj spid="_x0000_s96270" name="Equation" r:id="rId8" imgW="876240" imgH="431640" progId="Equation.DSMT4">
              <p:embed/>
            </p:oleObj>
          </a:graphicData>
        </a:graphic>
      </p:graphicFrame>
      <p:graphicFrame>
        <p:nvGraphicFramePr>
          <p:cNvPr id="96271" name="Object 15"/>
          <p:cNvGraphicFramePr>
            <a:graphicFrameLocks noChangeAspect="1"/>
          </p:cNvGraphicFramePr>
          <p:nvPr/>
        </p:nvGraphicFramePr>
        <p:xfrm>
          <a:off x="3986096" y="1496227"/>
          <a:ext cx="842963" cy="361950"/>
        </p:xfrm>
        <a:graphic>
          <a:graphicData uri="http://schemas.openxmlformats.org/presentationml/2006/ole">
            <p:oleObj spid="_x0000_s96271" name="Equation" r:id="rId9" imgW="843120" imgH="361800" progId="Equation.DSMT4">
              <p:embed/>
            </p:oleObj>
          </a:graphicData>
        </a:graphic>
      </p:graphicFrame>
      <p:graphicFrame>
        <p:nvGraphicFramePr>
          <p:cNvPr id="96272" name="Object 16"/>
          <p:cNvGraphicFramePr>
            <a:graphicFrameLocks noChangeAspect="1"/>
          </p:cNvGraphicFramePr>
          <p:nvPr/>
        </p:nvGraphicFramePr>
        <p:xfrm>
          <a:off x="6841808" y="2049479"/>
          <a:ext cx="1044575" cy="307975"/>
        </p:xfrm>
        <a:graphic>
          <a:graphicData uri="http://schemas.openxmlformats.org/presentationml/2006/ole">
            <p:oleObj spid="_x0000_s96272" name="Equation" r:id="rId10" imgW="774360" imgH="228600" progId="Equation.DSMT4">
              <p:embed/>
            </p:oleObj>
          </a:graphicData>
        </a:graphic>
      </p:graphicFrame>
      <p:graphicFrame>
        <p:nvGraphicFramePr>
          <p:cNvPr id="96273" name="Object 17"/>
          <p:cNvGraphicFramePr>
            <a:graphicFrameLocks noChangeAspect="1"/>
          </p:cNvGraphicFramePr>
          <p:nvPr/>
        </p:nvGraphicFramePr>
        <p:xfrm>
          <a:off x="6929120" y="1658954"/>
          <a:ext cx="838200" cy="285750"/>
        </p:xfrm>
        <a:graphic>
          <a:graphicData uri="http://schemas.openxmlformats.org/presentationml/2006/ole">
            <p:oleObj spid="_x0000_s96273" name="Equation" r:id="rId11" imgW="672840" imgH="228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0806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3050" y="238125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Transmission Line Matching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6750" y="1476375"/>
            <a:ext cx="766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Single-stub matching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175" y="3057525"/>
            <a:ext cx="766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Double-stub matching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4475" y="2076450"/>
            <a:ext cx="385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This has already been discussed.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8275" y="3619500"/>
            <a:ext cx="730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This is an alternative matching method that gives more flexibility (details omitted – please see the Pozar book).</a:t>
            </a:r>
          </a:p>
        </p:txBody>
      </p:sp>
    </p:spTree>
    <p:extLst>
      <p:ext uri="{BB962C8B-B14F-4D97-AF65-F5344CB8AC3E}">
        <p14:creationId xmlns="" xmlns:p14="http://schemas.microsoft.com/office/powerpoint/2010/main" val="1010993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90500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2566988" y="4127500"/>
          <a:ext cx="2979737" cy="460375"/>
        </p:xfrm>
        <a:graphic>
          <a:graphicData uri="http://schemas.openxmlformats.org/presentationml/2006/ole">
            <p:oleObj spid="_x0000_s23590" name="Equation" r:id="rId3" imgW="2387600" imgH="368300" progId="Equation.DSMT4">
              <p:embed/>
            </p:oleObj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2546618" y="4793673"/>
          <a:ext cx="3262312" cy="387350"/>
        </p:xfrm>
        <a:graphic>
          <a:graphicData uri="http://schemas.openxmlformats.org/presentationml/2006/ole">
            <p:oleObj spid="_x0000_s23591" name="Equation" r:id="rId4" imgW="2997200" imgH="355600" progId="Equation.DSMT4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7181850" y="3325813"/>
          <a:ext cx="1263650" cy="760412"/>
        </p:xfrm>
        <a:graphic>
          <a:graphicData uri="http://schemas.openxmlformats.org/presentationml/2006/ole">
            <p:oleObj spid="_x0000_s23592" name="Equation" r:id="rId5" imgW="762000" imgH="457200" progId="Equation.DSMT4">
              <p:embed/>
            </p:oleObj>
          </a:graphicData>
        </a:graphic>
      </p:graphicFrame>
      <p:graphicFrame>
        <p:nvGraphicFramePr>
          <p:cNvPr id="23565" name="Object 13"/>
          <p:cNvGraphicFramePr>
            <a:graphicFrameLocks noChangeAspect="1"/>
          </p:cNvGraphicFramePr>
          <p:nvPr/>
        </p:nvGraphicFramePr>
        <p:xfrm>
          <a:off x="7102476" y="2157214"/>
          <a:ext cx="1441450" cy="986035"/>
        </p:xfrm>
        <a:graphic>
          <a:graphicData uri="http://schemas.openxmlformats.org/presentationml/2006/ole">
            <p:oleObj spid="_x0000_s23593" name="Equation" r:id="rId6" imgW="1040948" imgH="710891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7650" y="5638800"/>
            <a:ext cx="85248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Note: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is not real, we can always add a reactive load in series or parallel to make it real (or add a length of transmission line between the load and the transformer to get a real impedance).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933926"/>
            <a:ext cx="5381625" cy="306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9293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8901" y="161925"/>
            <a:ext cx="4467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Impedance Matching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3457575"/>
            <a:ext cx="4949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Impedance matching is used to: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Maximize power from source to load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Minimize reflections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5133975"/>
            <a:ext cx="4724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Considerations:</a:t>
            </a:r>
          </a:p>
          <a:p>
            <a:r>
              <a:rPr lang="en-US" sz="2000" dirty="0" smtClean="0">
                <a:solidFill>
                  <a:srgbClr val="003366"/>
                </a:solidFill>
                <a:cs typeface="Arial" pitchFamily="34" charset="0"/>
              </a:rPr>
              <a:t>   </a:t>
            </a:r>
            <a:r>
              <a:rPr lang="en-US" sz="2000" dirty="0" smtClean="0">
                <a:cs typeface="Arial" pitchFamily="34" charset="0"/>
              </a:rPr>
              <a:t>•</a:t>
            </a:r>
            <a:r>
              <a:rPr lang="en-US" sz="2000" dirty="0" smtClean="0">
                <a:solidFill>
                  <a:srgbClr val="003366"/>
                </a:solidFill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Complexity    </a:t>
            </a:r>
            <a:r>
              <a:rPr lang="en-US" sz="2000" dirty="0" smtClean="0">
                <a:latin typeface="Calibri"/>
                <a:cs typeface="Arial" pitchFamily="34" charset="0"/>
              </a:rPr>
              <a:t>•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Implementation</a:t>
            </a:r>
          </a:p>
          <a:p>
            <a:r>
              <a:rPr lang="en-US" sz="2000" dirty="0" smtClean="0">
                <a:cs typeface="Arial" pitchFamily="34" charset="0"/>
              </a:rPr>
              <a:t>   •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Bandwidth     </a:t>
            </a:r>
            <a:r>
              <a:rPr lang="en-US" sz="2000" dirty="0" smtClean="0">
                <a:cs typeface="Arial" pitchFamily="34" charset="0"/>
              </a:rPr>
              <a:t>• 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djustability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0135" y="5827318"/>
            <a:ext cx="38515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matching circuit typically requires at least 2 degrees of freedom.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6487391" y="5059249"/>
          <a:ext cx="381000" cy="554182"/>
        </p:xfrm>
        <a:graphic>
          <a:graphicData uri="http://schemas.openxmlformats.org/presentationml/2006/ole">
            <p:oleObj spid="_x0000_s40977" name="Equation" r:id="rId3" imgW="139639" imgH="203112" progId="Equation.DSMT4">
              <p:embed/>
            </p:oleObj>
          </a:graphicData>
        </a:graphic>
      </p:graphicFrame>
      <p:graphicFrame>
        <p:nvGraphicFramePr>
          <p:cNvPr id="1047" name="Object 23"/>
          <p:cNvGraphicFramePr>
            <a:graphicFrameLocks noChangeAspect="1"/>
          </p:cNvGraphicFramePr>
          <p:nvPr/>
        </p:nvGraphicFramePr>
        <p:xfrm>
          <a:off x="5854700" y="3671250"/>
          <a:ext cx="2498725" cy="696913"/>
        </p:xfrm>
        <a:graphic>
          <a:graphicData uri="http://schemas.openxmlformats.org/presentationml/2006/ole">
            <p:oleObj spid="_x0000_s40978" name="Equation" r:id="rId4" imgW="2324100" imgH="647700" progId="Equation.DSMT4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38" y="1085850"/>
            <a:ext cx="57419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923316" y="5142004"/>
            <a:ext cx="1609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Two constraints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0831" y="4678878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(usually zero)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134599" y="4393872"/>
            <a:ext cx="0" cy="2493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8512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324" y="1085850"/>
            <a:ext cx="2809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 a general frequency: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2692400" y="5959475"/>
          <a:ext cx="3703638" cy="492125"/>
        </p:xfrm>
        <a:graphic>
          <a:graphicData uri="http://schemas.openxmlformats.org/presentationml/2006/ole">
            <p:oleObj spid="_x0000_s24609" name="Equation" r:id="rId3" imgW="2005729" imgH="266584" progId="Equation.DSMT4">
              <p:embed/>
            </p:oleObj>
          </a:graphicData>
        </a:graphic>
      </p:graphicFrame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2396364" y="1609883"/>
          <a:ext cx="4164012" cy="1777451"/>
        </p:xfrm>
        <a:graphic>
          <a:graphicData uri="http://schemas.openxmlformats.org/presentationml/2006/ole">
            <p:oleObj spid="_x0000_s24610" name="Equation" r:id="rId4" imgW="2260600" imgH="965200" progId="Equation.DSMT4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52550" y="180975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575" y="3962400"/>
            <a:ext cx="3499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After some algebra (omitted):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590" name="Object 14"/>
          <p:cNvGraphicFramePr>
            <a:graphicFrameLocks noChangeAspect="1"/>
          </p:cNvGraphicFramePr>
          <p:nvPr/>
        </p:nvGraphicFramePr>
        <p:xfrm>
          <a:off x="2349500" y="4557713"/>
          <a:ext cx="4922838" cy="1017587"/>
        </p:xfrm>
        <a:graphic>
          <a:graphicData uri="http://schemas.openxmlformats.org/presentationml/2006/ole">
            <p:oleObj spid="_x0000_s24611" name="Equation" r:id="rId5" imgW="2209800" imgH="4572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1109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3003550" y="942975"/>
          <a:ext cx="3098800" cy="914400"/>
        </p:xfrm>
        <a:graphic>
          <a:graphicData uri="http://schemas.openxmlformats.org/presentationml/2006/ole">
            <p:oleObj spid="_x0000_s25637" name="Equation" r:id="rId3" imgW="1549400" imgH="457200" progId="Equation.DSMT4">
              <p:embed/>
            </p:oleObj>
          </a:graphicData>
        </a:graphic>
      </p:graphicFrame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2605088" y="3044825"/>
          <a:ext cx="3594100" cy="1531938"/>
        </p:xfrm>
        <a:graphic>
          <a:graphicData uri="http://schemas.openxmlformats.org/presentationml/2006/ole">
            <p:oleObj spid="_x0000_s25638" name="Equation" r:id="rId4" imgW="1815312" imgH="774364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1950" y="2324100"/>
            <a:ext cx="4153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After some more algebra (omitted):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611" name="Object 11"/>
          <p:cNvGraphicFramePr>
            <a:graphicFrameLocks noChangeAspect="1"/>
          </p:cNvGraphicFramePr>
          <p:nvPr/>
        </p:nvGraphicFramePr>
        <p:xfrm>
          <a:off x="1380630" y="5319527"/>
          <a:ext cx="5973763" cy="430213"/>
        </p:xfrm>
        <a:graphic>
          <a:graphicData uri="http://schemas.openxmlformats.org/presentationml/2006/ole">
            <p:oleObj spid="_x0000_s25639" name="Equation" r:id="rId5" imgW="3340100" imgH="241300" progId="Equation.DSMT4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66825" y="123825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612" name="Object 12"/>
          <p:cNvGraphicFramePr>
            <a:graphicFrameLocks noChangeAspect="1"/>
          </p:cNvGraphicFramePr>
          <p:nvPr/>
        </p:nvGraphicFramePr>
        <p:xfrm>
          <a:off x="6775273" y="3391646"/>
          <a:ext cx="906812" cy="408065"/>
        </p:xfrm>
        <a:graphic>
          <a:graphicData uri="http://schemas.openxmlformats.org/presentationml/2006/ole">
            <p:oleObj spid="_x0000_s25640" name="Equation" r:id="rId6" imgW="508000" imgH="228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07050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769938" y="4605338"/>
          <a:ext cx="3276600" cy="473075"/>
        </p:xfrm>
        <a:graphic>
          <a:graphicData uri="http://schemas.openxmlformats.org/presentationml/2006/ole">
            <p:oleObj spid="_x0000_s26660" name="Equation" r:id="rId3" imgW="2984500" imgH="431800" progId="Equation.DSMT4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6825" y="123825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1076" y="1028700"/>
            <a:ext cx="418147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The bandwidth is defined by the limit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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dirty="0" smtClean="0">
                <a:sym typeface="Symbol"/>
              </a:rPr>
              <a:t> (the maximum acceptable value of ).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02103" y="1882252"/>
            <a:ext cx="3257551" cy="83099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For example, using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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1/3</a:t>
            </a:r>
            <a:r>
              <a:rPr lang="en-US" sz="1600" dirty="0" smtClean="0">
                <a:cs typeface="Times New Roman" pitchFamily="18" charset="0"/>
                <a:sym typeface="Symbol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Symbol"/>
              </a:rPr>
              <a:t>corresponds to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SWR = 2.0</a:t>
            </a:r>
            <a:r>
              <a:rPr lang="en-US" sz="1600" dirty="0" smtClean="0">
                <a:cs typeface="Times New Roman" pitchFamily="18" charset="0"/>
                <a:sym typeface="Symbol"/>
              </a:rPr>
              <a:t>.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Symbol"/>
              </a:rPr>
              <a:t>This corresponds to</a:t>
            </a:r>
            <a:r>
              <a:rPr lang="en-US" sz="1600" dirty="0" smtClean="0">
                <a:cs typeface="Times New Roman" pitchFamily="18" charset="0"/>
                <a:sym typeface="Symbol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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=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- 9.54 dB.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5573713" y="4095750"/>
          <a:ext cx="2865437" cy="1138094"/>
        </p:xfrm>
        <a:graphic>
          <a:graphicData uri="http://schemas.openxmlformats.org/presentationml/2006/ole">
            <p:oleObj spid="_x0000_s26661" name="Equation" r:id="rId4" imgW="1917700" imgH="762000" progId="Equation.DSMT4">
              <p:embed/>
            </p:oleObj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H="1">
            <a:off x="4629151" y="5353050"/>
            <a:ext cx="657224" cy="504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754063"/>
            <a:ext cx="633253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1231900" y="5738813"/>
          <a:ext cx="2943225" cy="836612"/>
        </p:xfrm>
        <a:graphic>
          <a:graphicData uri="http://schemas.openxmlformats.org/presentationml/2006/ole">
            <p:oleObj spid="_x0000_s26662" name="Equation" r:id="rId6" imgW="2679700" imgH="762000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0477" y="407693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Bandwidth region of transformer: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150" y="532447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Solving for 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2725" y="3667125"/>
            <a:ext cx="96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 set: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635" name="Object 11"/>
          <p:cNvGraphicFramePr>
            <a:graphicFrameLocks noChangeAspect="1"/>
          </p:cNvGraphicFramePr>
          <p:nvPr/>
        </p:nvGraphicFramePr>
        <p:xfrm>
          <a:off x="5276850" y="6100763"/>
          <a:ext cx="2511425" cy="417512"/>
        </p:xfrm>
        <a:graphic>
          <a:graphicData uri="http://schemas.openxmlformats.org/presentationml/2006/ole">
            <p:oleObj spid="_x0000_s26663" name="Equation" r:id="rId7" imgW="2286000" imgH="38100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56825" y="5495925"/>
            <a:ext cx="117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Solve for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sz="14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12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0542115"/>
              </p:ext>
            </p:extLst>
          </p:nvPr>
        </p:nvGraphicFramePr>
        <p:xfrm>
          <a:off x="1295400" y="1517650"/>
          <a:ext cx="4421188" cy="2055813"/>
        </p:xfrm>
        <a:graphic>
          <a:graphicData uri="http://schemas.openxmlformats.org/presentationml/2006/ole">
            <p:oleObj spid="_x0000_s27673" name="Equation" r:id="rId3" imgW="2921000" imgH="1358900" progId="Equation.DSMT4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459551" y="1048369"/>
            <a:ext cx="2124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 TEM lines: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6825" y="123825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020002" y="5534952"/>
          <a:ext cx="4256088" cy="989012"/>
        </p:xfrm>
        <a:graphic>
          <a:graphicData uri="http://schemas.openxmlformats.org/presentationml/2006/ole">
            <p:oleObj spid="_x0000_s27674" name="Equation" r:id="rId4" imgW="2400300" imgH="55880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5053" y="4948795"/>
            <a:ext cx="481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Hence, using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sz="2000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 from the previous slide,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405" y="3967844"/>
            <a:ext cx="222885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Note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Multiply by 100 to get BW in percent.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832967" y="3948422"/>
          <a:ext cx="1560903" cy="663428"/>
        </p:xfrm>
        <a:graphic>
          <a:graphicData uri="http://schemas.openxmlformats.org/presentationml/2006/ole">
            <p:oleObj spid="_x0000_s27675" name="Equation" r:id="rId5" imgW="926698" imgH="393529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35913" y="306383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(relative bandwidth)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8224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675" y="942975"/>
            <a:ext cx="2124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6825" y="123825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Quarter-Wave Transformer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2189164" y="5657536"/>
          <a:ext cx="4545012" cy="644839"/>
        </p:xfrm>
        <a:graphic>
          <a:graphicData uri="http://schemas.openxmlformats.org/presentationml/2006/ole">
            <p:oleObj spid="_x0000_s86114" name="Equation" r:id="rId3" imgW="3213100" imgH="457200" progId="Equation.DSMT4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079625" y="3779838"/>
          <a:ext cx="4648200" cy="1081087"/>
        </p:xfrm>
        <a:graphic>
          <a:graphicData uri="http://schemas.openxmlformats.org/presentationml/2006/ole">
            <p:oleObj spid="_x0000_s86115" name="Equation" r:id="rId4" imgW="2400300" imgH="558800" progId="Equation.DSMT4">
              <p:embed/>
            </p:oleObj>
          </a:graphicData>
        </a:graphic>
      </p:graphicFrame>
      <p:grpSp>
        <p:nvGrpSpPr>
          <p:cNvPr id="73" name="Group 72"/>
          <p:cNvGrpSpPr/>
          <p:nvPr/>
        </p:nvGrpSpPr>
        <p:grpSpPr>
          <a:xfrm>
            <a:off x="2727325" y="1406525"/>
            <a:ext cx="3775075" cy="1795463"/>
            <a:chOff x="2717800" y="1330325"/>
            <a:chExt cx="3775075" cy="1795463"/>
          </a:xfrm>
        </p:grpSpPr>
        <p:sp>
          <p:nvSpPr>
            <p:cNvPr id="86024" name="Rectangle 8"/>
            <p:cNvSpPr>
              <a:spLocks noChangeArrowheads="1"/>
            </p:cNvSpPr>
            <p:nvPr/>
          </p:nvSpPr>
          <p:spPr bwMode="auto">
            <a:xfrm>
              <a:off x="3541713" y="2746375"/>
              <a:ext cx="1498600" cy="2936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25" name="Rectangle 9"/>
            <p:cNvSpPr>
              <a:spLocks noChangeArrowheads="1"/>
            </p:cNvSpPr>
            <p:nvPr/>
          </p:nvSpPr>
          <p:spPr bwMode="auto">
            <a:xfrm>
              <a:off x="3541713" y="2746375"/>
              <a:ext cx="1498600" cy="293688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>
              <a:off x="3405188" y="2746375"/>
              <a:ext cx="217488" cy="2984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>
              <a:off x="3405188" y="2746375"/>
              <a:ext cx="217488" cy="298450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auto">
            <a:xfrm>
              <a:off x="3468688" y="2876550"/>
              <a:ext cx="22225" cy="6985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2" y="18"/>
                </a:cxn>
                <a:cxn ang="0">
                  <a:pos x="5" y="44"/>
                </a:cxn>
                <a:cxn ang="0">
                  <a:pos x="0" y="44"/>
                </a:cxn>
              </a:cxnLst>
              <a:rect l="0" t="0" r="r" b="b"/>
              <a:pathLst>
                <a:path w="14" h="44">
                  <a:moveTo>
                    <a:pt x="0" y="3"/>
                  </a:moveTo>
                  <a:cubicBezTo>
                    <a:pt x="6" y="0"/>
                    <a:pt x="11" y="7"/>
                    <a:pt x="12" y="18"/>
                  </a:cubicBezTo>
                  <a:cubicBezTo>
                    <a:pt x="14" y="30"/>
                    <a:pt x="11" y="41"/>
                    <a:pt x="5" y="44"/>
                  </a:cubicBezTo>
                  <a:cubicBezTo>
                    <a:pt x="4" y="44"/>
                    <a:pt x="2" y="44"/>
                    <a:pt x="0" y="44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29" name="Rectangle 13"/>
            <p:cNvSpPr>
              <a:spLocks noChangeArrowheads="1"/>
            </p:cNvSpPr>
            <p:nvPr/>
          </p:nvSpPr>
          <p:spPr bwMode="auto">
            <a:xfrm>
              <a:off x="4957763" y="2717800"/>
              <a:ext cx="246063" cy="4079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0" name="Rectangle 14"/>
            <p:cNvSpPr>
              <a:spLocks noChangeArrowheads="1"/>
            </p:cNvSpPr>
            <p:nvPr/>
          </p:nvSpPr>
          <p:spPr bwMode="auto">
            <a:xfrm>
              <a:off x="4957763" y="2717800"/>
              <a:ext cx="246063" cy="407988"/>
            </a:xfrm>
            <a:prstGeom prst="rect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auto">
            <a:xfrm>
              <a:off x="4951413" y="2746375"/>
              <a:ext cx="107950" cy="2841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9"/>
                </a:cxn>
              </a:cxnLst>
              <a:rect l="0" t="0" r="r" b="b"/>
              <a:pathLst>
                <a:path w="68" h="179">
                  <a:moveTo>
                    <a:pt x="0" y="0"/>
                  </a:moveTo>
                  <a:cubicBezTo>
                    <a:pt x="68" y="24"/>
                    <a:pt x="68" y="105"/>
                    <a:pt x="0" y="179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2" name="Rectangle 16"/>
            <p:cNvSpPr>
              <a:spLocks noChangeArrowheads="1"/>
            </p:cNvSpPr>
            <p:nvPr/>
          </p:nvSpPr>
          <p:spPr bwMode="auto">
            <a:xfrm>
              <a:off x="3541713" y="1808163"/>
              <a:ext cx="1498600" cy="2936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3" name="Rectangle 17"/>
            <p:cNvSpPr>
              <a:spLocks noChangeArrowheads="1"/>
            </p:cNvSpPr>
            <p:nvPr/>
          </p:nvSpPr>
          <p:spPr bwMode="auto">
            <a:xfrm>
              <a:off x="3541713" y="1808163"/>
              <a:ext cx="1498600" cy="293688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>
              <a:off x="3405188" y="1808163"/>
              <a:ext cx="217488" cy="2984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5" name="Oval 19"/>
            <p:cNvSpPr>
              <a:spLocks noChangeArrowheads="1"/>
            </p:cNvSpPr>
            <p:nvPr/>
          </p:nvSpPr>
          <p:spPr bwMode="auto">
            <a:xfrm>
              <a:off x="3405188" y="1808163"/>
              <a:ext cx="217488" cy="298450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6" name="Line 20"/>
            <p:cNvSpPr>
              <a:spLocks noChangeShapeType="1"/>
            </p:cNvSpPr>
            <p:nvPr/>
          </p:nvSpPr>
          <p:spPr bwMode="auto">
            <a:xfrm flipH="1">
              <a:off x="2884488" y="2008188"/>
              <a:ext cx="601663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7" name="Line 21"/>
            <p:cNvSpPr>
              <a:spLocks noChangeShapeType="1"/>
            </p:cNvSpPr>
            <p:nvPr/>
          </p:nvSpPr>
          <p:spPr bwMode="auto">
            <a:xfrm flipH="1">
              <a:off x="2867025" y="1943100"/>
              <a:ext cx="601663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auto">
            <a:xfrm>
              <a:off x="3468688" y="1938338"/>
              <a:ext cx="22225" cy="714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2" y="18"/>
                </a:cxn>
                <a:cxn ang="0">
                  <a:pos x="5" y="44"/>
                </a:cxn>
                <a:cxn ang="0">
                  <a:pos x="0" y="44"/>
                </a:cxn>
              </a:cxnLst>
              <a:rect l="0" t="0" r="r" b="b"/>
              <a:pathLst>
                <a:path w="14" h="45">
                  <a:moveTo>
                    <a:pt x="0" y="3"/>
                  </a:moveTo>
                  <a:cubicBezTo>
                    <a:pt x="6" y="0"/>
                    <a:pt x="11" y="7"/>
                    <a:pt x="12" y="18"/>
                  </a:cubicBezTo>
                  <a:cubicBezTo>
                    <a:pt x="14" y="30"/>
                    <a:pt x="11" y="41"/>
                    <a:pt x="5" y="44"/>
                  </a:cubicBezTo>
                  <a:cubicBezTo>
                    <a:pt x="4" y="45"/>
                    <a:pt x="2" y="45"/>
                    <a:pt x="0" y="44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39" name="Line 23"/>
            <p:cNvSpPr>
              <a:spLocks noChangeShapeType="1"/>
            </p:cNvSpPr>
            <p:nvPr/>
          </p:nvSpPr>
          <p:spPr bwMode="auto">
            <a:xfrm flipH="1">
              <a:off x="2867025" y="2876550"/>
              <a:ext cx="601663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0" name="Line 24"/>
            <p:cNvSpPr>
              <a:spLocks noChangeShapeType="1"/>
            </p:cNvSpPr>
            <p:nvPr/>
          </p:nvSpPr>
          <p:spPr bwMode="auto">
            <a:xfrm flipH="1">
              <a:off x="2884488" y="2941638"/>
              <a:ext cx="601663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auto">
            <a:xfrm>
              <a:off x="3468688" y="2871788"/>
              <a:ext cx="22225" cy="6985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2" y="18"/>
                </a:cxn>
                <a:cxn ang="0">
                  <a:pos x="5" y="44"/>
                </a:cxn>
                <a:cxn ang="0">
                  <a:pos x="0" y="44"/>
                </a:cxn>
              </a:cxnLst>
              <a:rect l="0" t="0" r="r" b="b"/>
              <a:pathLst>
                <a:path w="14" h="44">
                  <a:moveTo>
                    <a:pt x="0" y="3"/>
                  </a:moveTo>
                  <a:cubicBezTo>
                    <a:pt x="6" y="0"/>
                    <a:pt x="11" y="7"/>
                    <a:pt x="12" y="18"/>
                  </a:cubicBezTo>
                  <a:cubicBezTo>
                    <a:pt x="14" y="30"/>
                    <a:pt x="11" y="41"/>
                    <a:pt x="5" y="44"/>
                  </a:cubicBezTo>
                  <a:cubicBezTo>
                    <a:pt x="4" y="44"/>
                    <a:pt x="2" y="44"/>
                    <a:pt x="0" y="44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2" name="Rectangle 26"/>
            <p:cNvSpPr>
              <a:spLocks noChangeArrowheads="1"/>
            </p:cNvSpPr>
            <p:nvPr/>
          </p:nvSpPr>
          <p:spPr bwMode="auto">
            <a:xfrm>
              <a:off x="4957763" y="1779588"/>
              <a:ext cx="246063" cy="4079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3" name="Rectangle 27"/>
            <p:cNvSpPr>
              <a:spLocks noChangeArrowheads="1"/>
            </p:cNvSpPr>
            <p:nvPr/>
          </p:nvSpPr>
          <p:spPr bwMode="auto">
            <a:xfrm>
              <a:off x="4957763" y="1779588"/>
              <a:ext cx="246063" cy="407988"/>
            </a:xfrm>
            <a:prstGeom prst="rect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auto">
            <a:xfrm>
              <a:off x="4951413" y="1808163"/>
              <a:ext cx="107950" cy="2841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9"/>
                </a:cxn>
              </a:cxnLst>
              <a:rect l="0" t="0" r="r" b="b"/>
              <a:pathLst>
                <a:path w="68" h="179">
                  <a:moveTo>
                    <a:pt x="0" y="0"/>
                  </a:moveTo>
                  <a:cubicBezTo>
                    <a:pt x="68" y="24"/>
                    <a:pt x="68" y="105"/>
                    <a:pt x="0" y="179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5" name="Line 29"/>
            <p:cNvSpPr>
              <a:spLocks noChangeShapeType="1"/>
            </p:cNvSpPr>
            <p:nvPr/>
          </p:nvSpPr>
          <p:spPr bwMode="auto">
            <a:xfrm>
              <a:off x="5040313" y="1943100"/>
              <a:ext cx="407988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auto">
            <a:xfrm>
              <a:off x="5414963" y="1909763"/>
              <a:ext cx="66675" cy="6826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127"/>
                </a:cxn>
                <a:cxn ang="0">
                  <a:pos x="127" y="64"/>
                </a:cxn>
                <a:cxn ang="0">
                  <a:pos x="127" y="64"/>
                </a:cxn>
                <a:cxn ang="0">
                  <a:pos x="64" y="0"/>
                </a:cxn>
                <a:cxn ang="0">
                  <a:pos x="0" y="64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cubicBezTo>
                    <a:pt x="0" y="99"/>
                    <a:pt x="29" y="127"/>
                    <a:pt x="64" y="127"/>
                  </a:cubicBezTo>
                  <a:cubicBezTo>
                    <a:pt x="99" y="127"/>
                    <a:pt x="127" y="99"/>
                    <a:pt x="127" y="64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29"/>
                    <a:pt x="9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7" name="Line 31"/>
            <p:cNvSpPr>
              <a:spLocks noChangeShapeType="1"/>
            </p:cNvSpPr>
            <p:nvPr/>
          </p:nvSpPr>
          <p:spPr bwMode="auto">
            <a:xfrm>
              <a:off x="5026025" y="2895600"/>
              <a:ext cx="449263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auto">
            <a:xfrm>
              <a:off x="5441950" y="2860675"/>
              <a:ext cx="66675" cy="6826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127"/>
                </a:cxn>
                <a:cxn ang="0">
                  <a:pos x="126" y="64"/>
                </a:cxn>
                <a:cxn ang="0">
                  <a:pos x="126" y="64"/>
                </a:cxn>
                <a:cxn ang="0">
                  <a:pos x="63" y="0"/>
                </a:cxn>
                <a:cxn ang="0">
                  <a:pos x="0" y="64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cubicBezTo>
                    <a:pt x="0" y="99"/>
                    <a:pt x="28" y="127"/>
                    <a:pt x="63" y="127"/>
                  </a:cubicBezTo>
                  <a:cubicBezTo>
                    <a:pt x="98" y="127"/>
                    <a:pt x="126" y="99"/>
                    <a:pt x="126" y="64"/>
                  </a:cubicBezTo>
                  <a:cubicBezTo>
                    <a:pt x="126" y="64"/>
                    <a:pt x="126" y="64"/>
                    <a:pt x="126" y="64"/>
                  </a:cubicBezTo>
                  <a:cubicBezTo>
                    <a:pt x="126" y="29"/>
                    <a:pt x="98" y="0"/>
                    <a:pt x="63" y="0"/>
                  </a:cubicBezTo>
                  <a:cubicBezTo>
                    <a:pt x="28" y="0"/>
                    <a:pt x="0" y="29"/>
                    <a:pt x="0" y="64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auto">
            <a:xfrm>
              <a:off x="5443538" y="1943100"/>
              <a:ext cx="407988" cy="938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7" y="0"/>
                </a:cxn>
                <a:cxn ang="0">
                  <a:pos x="257" y="591"/>
                </a:cxn>
              </a:cxnLst>
              <a:rect l="0" t="0" r="r" b="b"/>
              <a:pathLst>
                <a:path w="257" h="591">
                  <a:moveTo>
                    <a:pt x="0" y="0"/>
                  </a:moveTo>
                  <a:lnTo>
                    <a:pt x="257" y="0"/>
                  </a:lnTo>
                  <a:lnTo>
                    <a:pt x="257" y="591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0" name="Line 34"/>
            <p:cNvSpPr>
              <a:spLocks noChangeShapeType="1"/>
            </p:cNvSpPr>
            <p:nvPr/>
          </p:nvSpPr>
          <p:spPr bwMode="auto">
            <a:xfrm>
              <a:off x="5441950" y="2895600"/>
              <a:ext cx="409575" cy="1588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59" name="Rectangle 43"/>
            <p:cNvSpPr>
              <a:spLocks noChangeArrowheads="1"/>
            </p:cNvSpPr>
            <p:nvPr/>
          </p:nvSpPr>
          <p:spPr bwMode="auto">
            <a:xfrm>
              <a:off x="5653088" y="2270125"/>
              <a:ext cx="407988" cy="244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60" name="Rectangle 44"/>
            <p:cNvSpPr>
              <a:spLocks noChangeArrowheads="1"/>
            </p:cNvSpPr>
            <p:nvPr/>
          </p:nvSpPr>
          <p:spPr bwMode="auto">
            <a:xfrm>
              <a:off x="5653088" y="2270125"/>
              <a:ext cx="407988" cy="244475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6" name="Rectangle 60"/>
            <p:cNvSpPr>
              <a:spLocks noChangeArrowheads="1"/>
            </p:cNvSpPr>
            <p:nvPr/>
          </p:nvSpPr>
          <p:spPr bwMode="auto">
            <a:xfrm>
              <a:off x="4054475" y="1349375"/>
              <a:ext cx="511175" cy="3222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86081" name="Object 65"/>
            <p:cNvGraphicFramePr>
              <a:graphicFrameLocks noChangeAspect="1"/>
            </p:cNvGraphicFramePr>
            <p:nvPr/>
          </p:nvGraphicFramePr>
          <p:xfrm>
            <a:off x="3675063" y="1330325"/>
            <a:ext cx="1157287" cy="366713"/>
          </p:xfrm>
          <a:graphic>
            <a:graphicData uri="http://schemas.openxmlformats.org/presentationml/2006/ole">
              <p:oleObj spid="_x0000_s86116" name="Equation" r:id="rId5" imgW="761669" imgH="241195" progId="Equation.DSMT4">
                <p:embed/>
              </p:oleObj>
            </a:graphicData>
          </a:graphic>
        </p:graphicFrame>
        <p:graphicFrame>
          <p:nvGraphicFramePr>
            <p:cNvPr id="86082" name="Object 66"/>
            <p:cNvGraphicFramePr>
              <a:graphicFrameLocks noChangeAspect="1"/>
            </p:cNvGraphicFramePr>
            <p:nvPr/>
          </p:nvGraphicFramePr>
          <p:xfrm>
            <a:off x="6184900" y="2235200"/>
            <a:ext cx="307975" cy="346075"/>
          </p:xfrm>
          <a:graphic>
            <a:graphicData uri="http://schemas.openxmlformats.org/presentationml/2006/ole">
              <p:oleObj spid="_x0000_s86117" name="Equation" r:id="rId6" imgW="203112" imgH="228501" progId="Equation.DSMT4">
                <p:embed/>
              </p:oleObj>
            </a:graphicData>
          </a:graphic>
        </p:graphicFrame>
        <p:graphicFrame>
          <p:nvGraphicFramePr>
            <p:cNvPr id="86083" name="Object 67"/>
            <p:cNvGraphicFramePr>
              <a:graphicFrameLocks noChangeAspect="1"/>
            </p:cNvGraphicFramePr>
            <p:nvPr/>
          </p:nvGraphicFramePr>
          <p:xfrm>
            <a:off x="2717800" y="2244725"/>
            <a:ext cx="288925" cy="346075"/>
          </p:xfrm>
          <a:graphic>
            <a:graphicData uri="http://schemas.openxmlformats.org/presentationml/2006/ole">
              <p:oleObj spid="_x0000_s86118" name="Equation" r:id="rId7" imgW="190500" imgH="228600" progId="Equation.DSMT4">
                <p:embed/>
              </p:oleObj>
            </a:graphicData>
          </a:graphic>
        </p:graphicFrame>
      </p:grpSp>
    </p:spTree>
    <p:extLst>
      <p:ext uri="{BB962C8B-B14F-4D97-AF65-F5344CB8AC3E}">
        <p14:creationId xmlns="" xmlns:p14="http://schemas.microsoft.com/office/powerpoint/2010/main" val="83822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8134" y="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Example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301875" y="5197475"/>
          <a:ext cx="3716338" cy="863600"/>
        </p:xfrm>
        <a:graphic>
          <a:graphicData uri="http://schemas.openxmlformats.org/presentationml/2006/ole">
            <p:oleObj spid="_x0000_s57370" name="Equation" r:id="rId3" imgW="2400300" imgH="558800" progId="Equation.DSMT4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88390380"/>
              </p:ext>
            </p:extLst>
          </p:nvPr>
        </p:nvGraphicFramePr>
        <p:xfrm>
          <a:off x="4841174" y="1858963"/>
          <a:ext cx="1343025" cy="731837"/>
        </p:xfrm>
        <a:graphic>
          <a:graphicData uri="http://schemas.openxmlformats.org/presentationml/2006/ole">
            <p:oleObj spid="_x0000_s57371" name="Equation" r:id="rId4" imgW="838200" imgH="457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50724" y="1371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Given: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7351" name="Object 7"/>
          <p:cNvGraphicFramePr>
            <a:graphicFrameLocks noChangeAspect="1"/>
          </p:cNvGraphicFramePr>
          <p:nvPr/>
        </p:nvGraphicFramePr>
        <p:xfrm>
          <a:off x="1057275" y="3729037"/>
          <a:ext cx="6170705" cy="966787"/>
        </p:xfrm>
        <a:graphic>
          <a:graphicData uri="http://schemas.openxmlformats.org/presentationml/2006/ole">
            <p:oleObj spid="_x0000_s57372" name="Equation" r:id="rId5" imgW="3721100" imgH="58420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16281" y="3146961"/>
            <a:ext cx="342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We’ll illustrate with two choices: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713" y="1161227"/>
            <a:ext cx="3271837" cy="15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382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850" y="3419475"/>
            <a:ext cx="596669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Matching Methods: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Lumped element matching circuits</a:t>
            </a:r>
          </a:p>
          <a:p>
            <a:pPr marL="1371600" lvl="2" indent="-457200">
              <a:buFont typeface="+mj-lt"/>
              <a:buAutoNum type="arabicParenR"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Transmission line matching circuits</a:t>
            </a:r>
          </a:p>
          <a:p>
            <a:pPr marL="1371600" lvl="2" indent="-457200">
              <a:buFont typeface="+mj-lt"/>
              <a:buAutoNum type="arabicParenR"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 typeface="+mj-lt"/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Quarter-wave impedance transformers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0758" y="228600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Impedance Matching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5" y="1304925"/>
            <a:ext cx="630396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4995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359" y="152400"/>
            <a:ext cx="736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Lumped-Element Matching Circuits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Examples</a:t>
            </a:r>
            <a:endParaRPr lang="en-US" sz="24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089" y="1780965"/>
            <a:ext cx="7713662" cy="450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6903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891" y="142875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Lumped-Element Matching Circuits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282418"/>
            <a:ext cx="7267575" cy="473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86050" y="5448300"/>
            <a:ext cx="370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4572000"/>
            <a:ext cx="6431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639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63815937"/>
              </p:ext>
            </p:extLst>
          </p:nvPr>
        </p:nvGraphicFramePr>
        <p:xfrm>
          <a:off x="238741" y="990600"/>
          <a:ext cx="8752859" cy="4572000"/>
        </p:xfrm>
        <a:graphic>
          <a:graphicData uri="http://schemas.openxmlformats.org/presentationml/2006/ole">
            <p:oleObj spid="_x0000_s5137" name="Visio" r:id="rId3" imgW="6394218" imgH="3339460" progId="Visio.Drawing.11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4823" y="152400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Smith Chart Review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276350"/>
            <a:ext cx="2350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Short-hand version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0121" y="5715000"/>
            <a:ext cx="1037463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 plane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4695825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48075" y="4724400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29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362" y="133350"/>
            <a:ext cx="5929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Smith Charts Review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0625" y="5491350"/>
            <a:ext cx="1037463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 plane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987425"/>
            <a:ext cx="7848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57250" y="1162050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52900" y="1190625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016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33115" y="881495"/>
            <a:ext cx="1518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ZY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Chart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72074" y="0"/>
            <a:ext cx="5929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Smith Charts Review (cont.)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791200"/>
            <a:ext cx="1037463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 plane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87" y="1192914"/>
            <a:ext cx="84343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47725" y="4752975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2425" y="4752975"/>
            <a:ext cx="171450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944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6421" y="152400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Series and Shunt Elements</a:t>
            </a:r>
            <a:endParaRPr lang="en-US" sz="3600" kern="0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4717" y="1374569"/>
            <a:ext cx="1037463" cy="40011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 plane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353" y="5660826"/>
            <a:ext cx="81534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Note: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Smith chart is not actually being used as a transmission-line calculator but an impedance/admittance calculator.  Hence, the normalizing impedance </a:t>
            </a:r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6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is arbitrary. (Usually we choose it to be the desired input resistance </a:t>
            </a:r>
            <a:r>
              <a:rPr lang="en-US" sz="1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1838" y="681350"/>
            <a:ext cx="51212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019" y="402175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Center of Smith chart: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05802" y="3360718"/>
            <a:ext cx="2879954" cy="54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44590" y="27913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Load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409398" y="2435192"/>
            <a:ext cx="2310063" cy="510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530225" y="4440238"/>
          <a:ext cx="1965325" cy="319087"/>
        </p:xfrm>
        <a:graphic>
          <a:graphicData uri="http://schemas.openxmlformats.org/presentationml/2006/ole">
            <p:oleObj spid="_x0000_s90126" name="Equation" r:id="rId4" imgW="1409700" imgH="228600" progId="Equation.DSMT4">
              <p:embed/>
            </p:oleObj>
          </a:graphicData>
        </a:graphic>
      </p:graphicFrame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937092" y="4853973"/>
          <a:ext cx="827371" cy="362920"/>
        </p:xfrm>
        <a:graphic>
          <a:graphicData uri="http://schemas.openxmlformats.org/presentationml/2006/ole">
            <p:oleObj spid="_x0000_s90127" name="Equation" r:id="rId5" imgW="520700" imgH="22860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4978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6319</TotalTime>
  <Words>680</Words>
  <Application>Microsoft Office PowerPoint</Application>
  <PresentationFormat>On-screen Show (4:3)</PresentationFormat>
  <Paragraphs>137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Equation</vt:lpstr>
      <vt:lpstr>Visio</vt:lpstr>
      <vt:lpstr>MathType 7.0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David Jackson</dc:creator>
  <cp:lastModifiedBy>Reviewer</cp:lastModifiedBy>
  <cp:revision>428</cp:revision>
  <dcterms:created xsi:type="dcterms:W3CDTF">2006-08-16T00:00:00Z</dcterms:created>
  <dcterms:modified xsi:type="dcterms:W3CDTF">2019-11-01T15:08:34Z</dcterms:modified>
</cp:coreProperties>
</file>