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6" r:id="rId3"/>
    <p:sldId id="304" r:id="rId4"/>
    <p:sldId id="259" r:id="rId5"/>
    <p:sldId id="288" r:id="rId6"/>
    <p:sldId id="261" r:id="rId7"/>
    <p:sldId id="290" r:id="rId8"/>
    <p:sldId id="307" r:id="rId9"/>
    <p:sldId id="308" r:id="rId10"/>
    <p:sldId id="262" r:id="rId11"/>
    <p:sldId id="299" r:id="rId12"/>
    <p:sldId id="263" r:id="rId13"/>
    <p:sldId id="265" r:id="rId14"/>
    <p:sldId id="300" r:id="rId15"/>
    <p:sldId id="305" r:id="rId16"/>
    <p:sldId id="295" r:id="rId17"/>
    <p:sldId id="267" r:id="rId18"/>
    <p:sldId id="296" r:id="rId19"/>
    <p:sldId id="264" r:id="rId20"/>
    <p:sldId id="268" r:id="rId21"/>
    <p:sldId id="291" r:id="rId22"/>
    <p:sldId id="284" r:id="rId23"/>
    <p:sldId id="269" r:id="rId24"/>
    <p:sldId id="306" r:id="rId25"/>
    <p:sldId id="289" r:id="rId26"/>
    <p:sldId id="311" r:id="rId27"/>
    <p:sldId id="270" r:id="rId28"/>
    <p:sldId id="315" r:id="rId29"/>
    <p:sldId id="316" r:id="rId30"/>
    <p:sldId id="271" r:id="rId31"/>
    <p:sldId id="272" r:id="rId32"/>
    <p:sldId id="285" r:id="rId33"/>
    <p:sldId id="273" r:id="rId34"/>
    <p:sldId id="274" r:id="rId35"/>
    <p:sldId id="309" r:id="rId36"/>
    <p:sldId id="275" r:id="rId37"/>
    <p:sldId id="277" r:id="rId38"/>
    <p:sldId id="302" r:id="rId39"/>
    <p:sldId id="292" r:id="rId40"/>
    <p:sldId id="276" r:id="rId41"/>
    <p:sldId id="312" r:id="rId42"/>
    <p:sldId id="278" r:id="rId43"/>
    <p:sldId id="313" r:id="rId44"/>
    <p:sldId id="279" r:id="rId45"/>
    <p:sldId id="280" r:id="rId46"/>
    <p:sldId id="282" r:id="rId47"/>
    <p:sldId id="310" r:id="rId48"/>
    <p:sldId id="283" r:id="rId49"/>
    <p:sldId id="294" r:id="rId50"/>
    <p:sldId id="314" r:id="rId51"/>
    <p:sldId id="293" r:id="rId5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0000FF"/>
    <a:srgbClr val="CC66FF"/>
    <a:srgbClr val="66FFFF"/>
    <a:srgbClr val="FFFF99"/>
    <a:srgbClr val="E521C9"/>
    <a:srgbClr val="0000CC"/>
    <a:srgbClr val="CCFFFF"/>
    <a:srgbClr val="007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29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41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92.wmf"/><Relationship Id="rId4" Type="http://schemas.openxmlformats.org/officeDocument/2006/relationships/image" Target="../media/image11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4.wmf"/><Relationship Id="rId4" Type="http://schemas.openxmlformats.org/officeDocument/2006/relationships/image" Target="../media/image7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52.wmf"/><Relationship Id="rId1" Type="http://schemas.openxmlformats.org/officeDocument/2006/relationships/image" Target="../media/image146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4" Type="http://schemas.openxmlformats.org/officeDocument/2006/relationships/image" Target="../media/image17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7" Type="http://schemas.openxmlformats.org/officeDocument/2006/relationships/image" Target="../media/image10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03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3AB3A-9303-4F6E-A480-EACC15266B7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9BDB-DA09-4ABB-A278-E377B601D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BDB-DA09-4ABB-A278-E377B601DD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BDB-DA09-4ABB-A278-E377B601DD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BDB-DA09-4ABB-A278-E377B601DD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6FA0-8ABD-4183-94CB-A32B0B4289F6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3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D6DB-F28C-4A6D-A826-A5D84421C38F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6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5C-F870-440A-BD34-118869A6BE02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23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6E33-1761-4C5E-A0B1-15638650DC26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7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578-1FB0-4B48-93BC-7B9D42DC5FD4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67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9557-F347-42CB-9FBD-3865213DED77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62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EC11-4BF1-46B6-A19B-3CB9970A5A52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53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974-D74F-4A63-92D3-24166F322F5C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20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F5AC-EAC4-49BD-B1AF-1E56BDCC5BD3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38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08DC-C702-40F8-9B0B-5E634BBAA760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9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D4D7-6E04-4738-A01A-1780A5EA58EA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10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D00B-C32B-4A1E-A533-D263BE405A43}" type="datetime1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36DBB1-9B97-4AA7-B229-895310D5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7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9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4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10.bin"/><Relationship Id="rId7" Type="http://schemas.openxmlformats.org/officeDocument/2006/relationships/image" Target="../media/image1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22.emf"/><Relationship Id="rId9" Type="http://schemas.openxmlformats.org/officeDocument/2006/relationships/oleObject" Target="../embeddings/oleObject1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image" Target="../media/image177.png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7.bin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78.emf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oleObject" Target="../embeddings/oleObject179.bin"/><Relationship Id="rId18" Type="http://schemas.openxmlformats.org/officeDocument/2006/relationships/oleObject" Target="../embeddings/oleObject183.bin"/><Relationship Id="rId3" Type="http://schemas.openxmlformats.org/officeDocument/2006/relationships/image" Target="../media/image185.emf"/><Relationship Id="rId7" Type="http://schemas.openxmlformats.org/officeDocument/2006/relationships/image" Target="../media/image186.emf"/><Relationship Id="rId12" Type="http://schemas.openxmlformats.org/officeDocument/2006/relationships/oleObject" Target="../embeddings/oleObject178.bin"/><Relationship Id="rId17" Type="http://schemas.openxmlformats.org/officeDocument/2006/relationships/oleObject" Target="../embeddings/oleObject18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87.emf"/><Relationship Id="rId5" Type="http://schemas.openxmlformats.org/officeDocument/2006/relationships/oleObject" Target="../embeddings/oleObject173.bin"/><Relationship Id="rId15" Type="http://schemas.openxmlformats.org/officeDocument/2006/relationships/image" Target="../media/image188.emf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2.bin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8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25092" y="3207431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19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43350" y="1649413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34725" y="3749613"/>
            <a:ext cx="4497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Multistage Transformers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285169" y="214788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05625" y="142101"/>
            <a:ext cx="206692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266" y="4454248"/>
            <a:ext cx="4659086" cy="1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94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7787889"/>
              </p:ext>
            </p:extLst>
          </p:nvPr>
        </p:nvGraphicFramePr>
        <p:xfrm>
          <a:off x="1385665" y="2064663"/>
          <a:ext cx="3157777" cy="722086"/>
        </p:xfrm>
        <a:graphic>
          <a:graphicData uri="http://schemas.openxmlformats.org/presentationml/2006/ole">
            <p:oleObj spid="_x0000_s7403" name="Equation" r:id="rId3" imgW="1333500" imgH="3048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834" y="2857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(Butterworth*) Multistage Transformer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543" y="145551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88" name="Object 220"/>
          <p:cNvGraphicFramePr>
            <a:graphicFrameLocks noChangeAspect="1"/>
          </p:cNvGraphicFramePr>
          <p:nvPr/>
        </p:nvGraphicFramePr>
        <p:xfrm>
          <a:off x="2198914" y="4506691"/>
          <a:ext cx="423621" cy="338041"/>
        </p:xfrm>
        <a:graphic>
          <a:graphicData uri="http://schemas.openxmlformats.org/presentationml/2006/ole">
            <p:oleObj spid="_x0000_s7404" name="Equation" r:id="rId4" imgW="190417" imgH="152334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9640" y="5407478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dirty="0" smtClean="0">
                <a:latin typeface="Arial" pitchFamily="34" charset="0"/>
                <a:cs typeface="Arial" pitchFamily="34" charset="0"/>
              </a:rPr>
              <a:t>*The name comes from the British physicist/engineer Stephen Butterworth, who described the design of filters using the binomial principle in 1930.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89" name="Object 221"/>
          <p:cNvGraphicFramePr>
            <a:graphicFrameLocks noChangeAspect="1"/>
          </p:cNvGraphicFramePr>
          <p:nvPr/>
        </p:nvGraphicFramePr>
        <p:xfrm>
          <a:off x="1600200" y="3228975"/>
          <a:ext cx="5141913" cy="531813"/>
        </p:xfrm>
        <a:graphic>
          <a:graphicData uri="http://schemas.openxmlformats.org/presentationml/2006/ole">
            <p:oleObj spid="_x0000_s7405" name="Equation" r:id="rId5" imgW="2946400" imgH="304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36651" y="2275119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real, could be positive or negative)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2245" y="449171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(alternative useful form)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743" y="848391"/>
            <a:ext cx="412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is an example of Design #1.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90" name="Object 222"/>
          <p:cNvGraphicFramePr>
            <a:graphicFrameLocks noChangeAspect="1"/>
          </p:cNvGraphicFramePr>
          <p:nvPr/>
        </p:nvGraphicFramePr>
        <p:xfrm>
          <a:off x="2856800" y="4441625"/>
          <a:ext cx="2881313" cy="454025"/>
        </p:xfrm>
        <a:graphic>
          <a:graphicData uri="http://schemas.openxmlformats.org/presentationml/2006/ole">
            <p:oleObj spid="_x0000_s7406" name="Equation" r:id="rId6" imgW="1612900" imgH="254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7569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0559050"/>
              </p:ext>
            </p:extLst>
          </p:nvPr>
        </p:nvGraphicFramePr>
        <p:xfrm>
          <a:off x="2879500" y="1500644"/>
          <a:ext cx="2568575" cy="498475"/>
        </p:xfrm>
        <a:graphic>
          <a:graphicData uri="http://schemas.openxmlformats.org/presentationml/2006/ole">
            <p:oleObj spid="_x0000_s95247" name="Equation" r:id="rId3" imgW="1497950" imgH="291973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8966357"/>
              </p:ext>
            </p:extLst>
          </p:nvPr>
        </p:nvGraphicFramePr>
        <p:xfrm>
          <a:off x="1377950" y="2940050"/>
          <a:ext cx="5100638" cy="1379538"/>
        </p:xfrm>
        <a:graphic>
          <a:graphicData uri="http://schemas.openxmlformats.org/presentationml/2006/ole">
            <p:oleObj spid="_x0000_s95248" name="Equation" r:id="rId4" imgW="3378200" imgH="914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7093122"/>
              </p:ext>
            </p:extLst>
          </p:nvPr>
        </p:nvGraphicFramePr>
        <p:xfrm>
          <a:off x="1512888" y="4794250"/>
          <a:ext cx="5743575" cy="395288"/>
        </p:xfrm>
        <a:graphic>
          <a:graphicData uri="http://schemas.openxmlformats.org/presentationml/2006/ole">
            <p:oleObj spid="_x0000_s95249" name="Equation" r:id="rId5" imgW="3695700" imgH="2540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6009" y="2308762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Choose all lines to be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quarter wavelength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 the center frequency so that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125" y="3026228"/>
            <a:ext cx="256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(We have a perfect match at the center frequency.)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538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230" y="5769428"/>
            <a:ext cx="75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reflection coefficient stay small for as wide a frequency as possible.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371" y="816428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Maximally flat property: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4743" y="152082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69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2468820"/>
              </p:ext>
            </p:extLst>
          </p:nvPr>
        </p:nvGraphicFramePr>
        <p:xfrm>
          <a:off x="2605088" y="2955925"/>
          <a:ext cx="3697287" cy="671513"/>
        </p:xfrm>
        <a:graphic>
          <a:graphicData uri="http://schemas.openxmlformats.org/presentationml/2006/ole">
            <p:oleObj spid="_x0000_s8333" name="Equation" r:id="rId3" imgW="2374900" imgH="4318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7714" y="4005943"/>
            <a:ext cx="85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want to use a multistage transformer to realize this type of response.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365324"/>
              </p:ext>
            </p:extLst>
          </p:nvPr>
        </p:nvGraphicFramePr>
        <p:xfrm>
          <a:off x="1166813" y="4549775"/>
          <a:ext cx="6191250" cy="1143000"/>
        </p:xfrm>
        <a:graphic>
          <a:graphicData uri="http://schemas.openxmlformats.org/presentationml/2006/ole">
            <p:oleObj spid="_x0000_s8334" name="Equation" r:id="rId4" imgW="3721100" imgH="685800" progId="Equation.DSMT4">
              <p:embed/>
            </p:oleObj>
          </a:graphicData>
        </a:graphic>
      </p:graphicFrame>
      <p:sp>
        <p:nvSpPr>
          <p:cNvPr id="12" name="Arc 11"/>
          <p:cNvSpPr/>
          <p:nvPr/>
        </p:nvSpPr>
        <p:spPr>
          <a:xfrm rot="1111468">
            <a:off x="5917133" y="5005212"/>
            <a:ext cx="894384" cy="527469"/>
          </a:xfrm>
          <a:prstGeom prst="arc">
            <a:avLst>
              <a:gd name="adj1" fmla="val 15050989"/>
              <a:gd name="adj2" fmla="val 0"/>
            </a:avLst>
          </a:prstGeom>
          <a:ln>
            <a:solidFill>
              <a:srgbClr val="E521C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196673">
            <a:off x="3919250" y="4974585"/>
            <a:ext cx="2544715" cy="602456"/>
          </a:xfrm>
          <a:prstGeom prst="arc">
            <a:avLst/>
          </a:prstGeom>
          <a:ln>
            <a:solidFill>
              <a:srgbClr val="E521C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0279" y="781792"/>
            <a:ext cx="888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the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binomial expansion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can express the Butterworth response in terms of a polynomial series: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6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19" name="Object 127"/>
          <p:cNvGraphicFramePr>
            <a:graphicFrameLocks noChangeAspect="1"/>
          </p:cNvGraphicFramePr>
          <p:nvPr/>
        </p:nvGraphicFramePr>
        <p:xfrm>
          <a:off x="1722438" y="1508125"/>
          <a:ext cx="4667250" cy="711200"/>
        </p:xfrm>
        <a:graphic>
          <a:graphicData uri="http://schemas.openxmlformats.org/presentationml/2006/ole">
            <p:oleObj spid="_x0000_s8335" name="Equation" r:id="rId5" imgW="2997200" imgH="4572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7800" y="2438400"/>
            <a:ext cx="617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binomial type of response is obtained if we thus choose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630" y="539931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21C9"/>
                </a:solidFill>
                <a:latin typeface="Arial" pitchFamily="34" charset="0"/>
                <a:cs typeface="Arial" pitchFamily="34" charset="0"/>
              </a:rPr>
              <a:t>Set equal</a:t>
            </a:r>
            <a:endParaRPr lang="en-US" dirty="0">
              <a:solidFill>
                <a:srgbClr val="E521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2602" y="5859484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(Both are now in the form of polynomials.)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20" name="Object 128"/>
          <p:cNvGraphicFramePr>
            <a:graphicFrameLocks noChangeAspect="1"/>
          </p:cNvGraphicFramePr>
          <p:nvPr/>
        </p:nvGraphicFramePr>
        <p:xfrm>
          <a:off x="7080250" y="1703388"/>
          <a:ext cx="1758950" cy="317500"/>
        </p:xfrm>
        <a:graphic>
          <a:graphicData uri="http://schemas.openxmlformats.org/presentationml/2006/ole">
            <p:oleObj spid="_x0000_s8336" name="Equation" r:id="rId6" imgW="1129810" imgH="203112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85705" y="6282046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First, we need to solve for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24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2599421"/>
              </p:ext>
            </p:extLst>
          </p:nvPr>
        </p:nvGraphicFramePr>
        <p:xfrm>
          <a:off x="981303" y="2144036"/>
          <a:ext cx="7118350" cy="407988"/>
        </p:xfrm>
        <a:graphic>
          <a:graphicData uri="http://schemas.openxmlformats.org/presentationml/2006/ole">
            <p:oleObj spid="_x0000_s9353" name="Equation" r:id="rId3" imgW="4419600" imgH="2540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332" name="Object 116"/>
          <p:cNvGraphicFramePr>
            <a:graphicFrameLocks noChangeAspect="1"/>
          </p:cNvGraphicFramePr>
          <p:nvPr/>
        </p:nvGraphicFramePr>
        <p:xfrm>
          <a:off x="2382838" y="5529263"/>
          <a:ext cx="2181225" cy="890587"/>
        </p:xfrm>
        <a:graphic>
          <a:graphicData uri="http://schemas.openxmlformats.org/presentationml/2006/ole">
            <p:oleObj spid="_x0000_s9354" name="Equation" r:id="rId4" imgW="1180588" imgH="482391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0472" y="4898571"/>
            <a:ext cx="515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Equating these two limiting results,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057" y="3853547"/>
            <a:ext cx="437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  zero-length set of lines has no effect.)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35" name="Object 119"/>
          <p:cNvGraphicFramePr>
            <a:graphicFrameLocks noChangeAspect="1"/>
          </p:cNvGraphicFramePr>
          <p:nvPr/>
        </p:nvGraphicFramePr>
        <p:xfrm>
          <a:off x="2415042" y="3678241"/>
          <a:ext cx="2025650" cy="693737"/>
        </p:xfrm>
        <a:graphic>
          <a:graphicData uri="http://schemas.openxmlformats.org/presentationml/2006/ole">
            <p:oleObj spid="_x0000_s9355" name="Equation" r:id="rId5" imgW="1257300" imgH="431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54628" y="378823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36" name="Object 120"/>
          <p:cNvGraphicFramePr>
            <a:graphicFrameLocks noChangeAspect="1"/>
          </p:cNvGraphicFramePr>
          <p:nvPr/>
        </p:nvGraphicFramePr>
        <p:xfrm>
          <a:off x="2868613" y="2879725"/>
          <a:ext cx="1903412" cy="409575"/>
        </p:xfrm>
        <a:graphic>
          <a:graphicData uri="http://schemas.openxmlformats.org/presentationml/2006/ole">
            <p:oleObj spid="_x0000_s9356" name="Equation" r:id="rId6" imgW="1180588" imgH="25389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61844" y="285206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371" y="816428"/>
            <a:ext cx="175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2465" y="135754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37" name="Object 121"/>
          <p:cNvGraphicFramePr>
            <a:graphicFrameLocks noChangeAspect="1"/>
          </p:cNvGraphicFramePr>
          <p:nvPr/>
        </p:nvGraphicFramePr>
        <p:xfrm>
          <a:off x="3171825" y="1355725"/>
          <a:ext cx="2882900" cy="454025"/>
        </p:xfrm>
        <a:graphic>
          <a:graphicData uri="http://schemas.openxmlformats.org/presentationml/2006/ole">
            <p:oleObj spid="_x0000_s9357" name="Equation" r:id="rId7" imgW="1612900" imgH="254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7180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8843781"/>
              </p:ext>
            </p:extLst>
          </p:nvPr>
        </p:nvGraphicFramePr>
        <p:xfrm>
          <a:off x="2862943" y="3385460"/>
          <a:ext cx="3014663" cy="403225"/>
        </p:xfrm>
        <a:graphic>
          <a:graphicData uri="http://schemas.openxmlformats.org/presentationml/2006/ole">
            <p:oleObj spid="_x0000_s96278" name="Equation" r:id="rId3" imgW="1803400" imgH="2413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972" y="2884716"/>
            <a:ext cx="793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Equating  responses for each term in the polynomial series gives us: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333" name="Object 117"/>
          <p:cNvGraphicFramePr>
            <a:graphicFrameLocks noChangeAspect="1"/>
          </p:cNvGraphicFramePr>
          <p:nvPr/>
        </p:nvGraphicFramePr>
        <p:xfrm>
          <a:off x="2807153" y="5650820"/>
          <a:ext cx="3140075" cy="806450"/>
        </p:xfrm>
        <a:graphic>
          <a:graphicData uri="http://schemas.openxmlformats.org/presentationml/2006/ole">
            <p:oleObj spid="_x0000_s96279" name="Equation" r:id="rId4" imgW="1879600" imgH="482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4743" y="404948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371" y="816428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Then solving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5763" y="1476089"/>
            <a:ext cx="7480300" cy="1143000"/>
            <a:chOff x="855763" y="1399089"/>
            <a:chExt cx="7480300" cy="1143000"/>
          </a:xfrm>
        </p:grpSpPr>
        <p:graphicFrame>
          <p:nvGraphicFramePr>
            <p:cNvPr id="96264" name="Object 8"/>
            <p:cNvGraphicFramePr>
              <a:graphicFrameLocks noChangeAspect="1"/>
            </p:cNvGraphicFramePr>
            <p:nvPr/>
          </p:nvGraphicFramePr>
          <p:xfrm>
            <a:off x="855763" y="1399089"/>
            <a:ext cx="7480300" cy="1143000"/>
          </p:xfrm>
          <a:graphic>
            <a:graphicData uri="http://schemas.openxmlformats.org/presentationml/2006/ole">
              <p:oleObj spid="_x0000_s96280" name="Equation" r:id="rId5" imgW="4495800" imgH="685800" progId="Equation.DSMT4">
                <p:embed/>
              </p:oleObj>
            </a:graphicData>
          </a:graphic>
        </p:graphicFrame>
        <p:sp>
          <p:nvSpPr>
            <p:cNvPr id="17" name="Arc 16"/>
            <p:cNvSpPr/>
            <p:nvPr/>
          </p:nvSpPr>
          <p:spPr>
            <a:xfrm rot="1111468">
              <a:off x="6162142" y="1828861"/>
              <a:ext cx="894384" cy="527469"/>
            </a:xfrm>
            <a:prstGeom prst="arc">
              <a:avLst>
                <a:gd name="adj1" fmla="val 15050989"/>
                <a:gd name="adj2" fmla="val 0"/>
              </a:avLst>
            </a:prstGeom>
            <a:ln>
              <a:solidFill>
                <a:srgbClr val="E521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10196673">
              <a:off x="3754826" y="1784586"/>
              <a:ext cx="2544715" cy="602456"/>
            </a:xfrm>
            <a:prstGeom prst="arc">
              <a:avLst/>
            </a:prstGeom>
            <a:ln>
              <a:solidFill>
                <a:srgbClr val="E521C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4923" y="216837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521C9"/>
                  </a:solidFill>
                  <a:latin typeface="Arial" pitchFamily="34" charset="0"/>
                  <a:cs typeface="Arial" pitchFamily="34" charset="0"/>
                </a:rPr>
                <a:t>Set equal</a:t>
              </a:r>
              <a:endParaRPr lang="en-US" dirty="0">
                <a:solidFill>
                  <a:srgbClr val="E521C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6265" name="Object 117"/>
          <p:cNvGraphicFramePr>
            <a:graphicFrameLocks noChangeAspect="1"/>
          </p:cNvGraphicFramePr>
          <p:nvPr/>
        </p:nvGraphicFramePr>
        <p:xfrm>
          <a:off x="3238047" y="4515532"/>
          <a:ext cx="1866900" cy="722312"/>
        </p:xfrm>
        <a:graphic>
          <a:graphicData uri="http://schemas.openxmlformats.org/presentationml/2006/ole">
            <p:oleObj spid="_x0000_s96281" name="Equation" r:id="rId6" imgW="1117600" imgH="4318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92086" y="518024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80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8435593"/>
              </p:ext>
            </p:extLst>
          </p:nvPr>
        </p:nvGraphicFramePr>
        <p:xfrm>
          <a:off x="1285875" y="5753100"/>
          <a:ext cx="6470650" cy="342900"/>
        </p:xfrm>
        <a:graphic>
          <a:graphicData uri="http://schemas.openxmlformats.org/presentationml/2006/ole">
            <p:oleObj spid="_x0000_s105489" name="Equation" r:id="rId3" imgW="4216400" imgH="2286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333" name="Object 117"/>
          <p:cNvGraphicFramePr>
            <a:graphicFrameLocks noChangeAspect="1"/>
          </p:cNvGraphicFramePr>
          <p:nvPr/>
        </p:nvGraphicFramePr>
        <p:xfrm>
          <a:off x="2922134" y="1678214"/>
          <a:ext cx="2014537" cy="806450"/>
        </p:xfrm>
        <a:graphic>
          <a:graphicData uri="http://schemas.openxmlformats.org/presentationml/2006/ole">
            <p:oleObj spid="_x0000_s105490" name="Equation" r:id="rId4" imgW="1206500" imgH="482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9457" y="4604655"/>
            <a:ext cx="6400800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gives us a solution for the line impedances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(a recursive formula).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5479" name="Object 117"/>
          <p:cNvGraphicFramePr>
            <a:graphicFrameLocks noChangeAspect="1"/>
          </p:cNvGraphicFramePr>
          <p:nvPr/>
        </p:nvGraphicFramePr>
        <p:xfrm>
          <a:off x="2743200" y="3321050"/>
          <a:ext cx="2397125" cy="806450"/>
        </p:xfrm>
        <a:graphic>
          <a:graphicData uri="http://schemas.openxmlformats.org/presentationml/2006/ole">
            <p:oleObj spid="_x0000_s105491" name="Equation" r:id="rId5" imgW="1435100" imgH="482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2887" y="1034145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3115" y="279762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353" y="3303369"/>
            <a:ext cx="3436536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The Pozar book also introduces an approximate form of this equation involving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It is recommend to use this exact form.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80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8843781"/>
              </p:ext>
            </p:extLst>
          </p:nvPr>
        </p:nvGraphicFramePr>
        <p:xfrm>
          <a:off x="2610592" y="1785256"/>
          <a:ext cx="3014663" cy="403225"/>
        </p:xfrm>
        <a:graphic>
          <a:graphicData uri="http://schemas.openxmlformats.org/presentationml/2006/ole">
            <p:oleObj spid="_x0000_s80918" name="Equation" r:id="rId3" imgW="1803400" imgH="2413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5432" y="1015341"/>
            <a:ext cx="354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 on reflection coefficients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2309" y="471747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3195638" y="2486025"/>
          <a:ext cx="1739900" cy="692150"/>
        </p:xfrm>
        <a:graphic>
          <a:graphicData uri="http://schemas.openxmlformats.org/presentationml/2006/ole">
            <p:oleObj spid="_x0000_s80919" name="Equation" r:id="rId4" imgW="1117115" imgH="444307" progId="Equation.DSMT4">
              <p:embed/>
            </p:oleObj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1974850" y="3584575"/>
          <a:ext cx="4864100" cy="692150"/>
        </p:xfrm>
        <a:graphic>
          <a:graphicData uri="http://schemas.openxmlformats.org/presentationml/2006/ole">
            <p:oleObj spid="_x0000_s80920" name="Equation" r:id="rId5" imgW="3124200" imgH="444500" progId="Equation.DSMT4">
              <p:embed/>
            </p:oleObj>
          </a:graphicData>
        </a:graphic>
      </p:graphicFrame>
      <p:graphicFrame>
        <p:nvGraphicFramePr>
          <p:cNvPr id="80905" name="Object 114"/>
          <p:cNvGraphicFramePr>
            <a:graphicFrameLocks noChangeAspect="1"/>
          </p:cNvGraphicFramePr>
          <p:nvPr/>
        </p:nvGraphicFramePr>
        <p:xfrm>
          <a:off x="3668300" y="4768955"/>
          <a:ext cx="1060450" cy="382587"/>
        </p:xfrm>
        <a:graphic>
          <a:graphicData uri="http://schemas.openxmlformats.org/presentationml/2006/ole">
            <p:oleObj spid="_x0000_s80921" name="Equation" r:id="rId6" imgW="634725" imgH="228501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509" y="5623094"/>
            <a:ext cx="809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Although we did not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assume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that the reflection coefficients were symmetric in the design process (Design #1), they actually come out that way for the binominal design.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6908" y="313508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 that: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80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875" y="5511259"/>
            <a:ext cx="89421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table only shows data for 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since the design can be reversed (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source switched) for 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(All of the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1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values become their negative, but this does not change the || response.)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5" name="Picture 3" descr="E:\USER\Classes\5317\Book\temp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50" y="645650"/>
            <a:ext cx="6904895" cy="4701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900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501" y="872837"/>
            <a:ext cx="484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 showing a microstrip line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074" y="5379522"/>
            <a:ext cx="429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 three-stage transformer is shown.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1886" y="1626922"/>
            <a:ext cx="8526483" cy="3075709"/>
            <a:chOff x="391886" y="1626922"/>
            <a:chExt cx="8526483" cy="3075709"/>
          </a:xfrm>
        </p:grpSpPr>
        <p:sp>
          <p:nvSpPr>
            <p:cNvPr id="12" name="Rectangle 11"/>
            <p:cNvSpPr/>
            <p:nvPr/>
          </p:nvSpPr>
          <p:spPr>
            <a:xfrm>
              <a:off x="391886" y="1626922"/>
              <a:ext cx="8526483" cy="30757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896" y="2529425"/>
              <a:ext cx="2636322" cy="127066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57554" y="3170694"/>
              <a:ext cx="2636322" cy="930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6239" y="2814433"/>
              <a:ext cx="785751" cy="76991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88031" y="2992564"/>
              <a:ext cx="785751" cy="41167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69825" y="3099441"/>
              <a:ext cx="785751" cy="23156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7042" name="Object 2"/>
            <p:cNvGraphicFramePr>
              <a:graphicFrameLocks noChangeAspect="1"/>
            </p:cNvGraphicFramePr>
            <p:nvPr/>
          </p:nvGraphicFramePr>
          <p:xfrm>
            <a:off x="1555523" y="2958935"/>
            <a:ext cx="930275" cy="315913"/>
          </p:xfrm>
          <a:graphic>
            <a:graphicData uri="http://schemas.openxmlformats.org/presentationml/2006/ole">
              <p:oleObj spid="_x0000_s87082" name="Equation" r:id="rId3" imgW="596641" imgH="203112" progId="Equation.DSMT4">
                <p:embed/>
              </p:oleObj>
            </a:graphicData>
          </a:graphic>
        </p:graphicFrame>
        <p:graphicFrame>
          <p:nvGraphicFramePr>
            <p:cNvPr id="87043" name="Object 3"/>
            <p:cNvGraphicFramePr>
              <a:graphicFrameLocks noChangeAspect="1"/>
            </p:cNvGraphicFramePr>
            <p:nvPr/>
          </p:nvGraphicFramePr>
          <p:xfrm>
            <a:off x="6598290" y="2719388"/>
            <a:ext cx="1030287" cy="315912"/>
          </p:xfrm>
          <a:graphic>
            <a:graphicData uri="http://schemas.openxmlformats.org/presentationml/2006/ole">
              <p:oleObj spid="_x0000_s87083" name="Equation" r:id="rId4" imgW="660113" imgH="203112" progId="Equation.DSMT4">
                <p:embed/>
              </p:oleObj>
            </a:graphicData>
          </a:graphic>
        </p:graphicFrame>
        <p:graphicFrame>
          <p:nvGraphicFramePr>
            <p:cNvPr id="87044" name="Object 4"/>
            <p:cNvGraphicFramePr>
              <a:graphicFrameLocks noChangeAspect="1"/>
            </p:cNvGraphicFramePr>
            <p:nvPr/>
          </p:nvGraphicFramePr>
          <p:xfrm>
            <a:off x="3577875" y="2232561"/>
            <a:ext cx="484923" cy="286822"/>
          </p:xfrm>
          <a:graphic>
            <a:graphicData uri="http://schemas.openxmlformats.org/presentationml/2006/ole">
              <p:oleObj spid="_x0000_s87084" name="Equation" r:id="rId5" imgW="406224" imgH="241195" progId="Equation.DSMT4">
                <p:embed/>
              </p:oleObj>
            </a:graphicData>
          </a:graphic>
        </p:graphicFrame>
        <p:graphicFrame>
          <p:nvGraphicFramePr>
            <p:cNvPr id="87045" name="Object 5"/>
            <p:cNvGraphicFramePr>
              <a:graphicFrameLocks noChangeAspect="1"/>
            </p:cNvGraphicFramePr>
            <p:nvPr/>
          </p:nvGraphicFramePr>
          <p:xfrm>
            <a:off x="4341813" y="2527609"/>
            <a:ext cx="498475" cy="287337"/>
          </p:xfrm>
          <a:graphic>
            <a:graphicData uri="http://schemas.openxmlformats.org/presentationml/2006/ole">
              <p:oleObj spid="_x0000_s87085" name="Equation" r:id="rId6" imgW="418918" imgH="241195" progId="Equation.DSMT4">
                <p:embed/>
              </p:oleObj>
            </a:graphicData>
          </a:graphic>
        </p:graphicFrame>
        <p:graphicFrame>
          <p:nvGraphicFramePr>
            <p:cNvPr id="87046" name="Object 6"/>
            <p:cNvGraphicFramePr>
              <a:graphicFrameLocks noChangeAspect="1"/>
            </p:cNvGraphicFramePr>
            <p:nvPr/>
          </p:nvGraphicFramePr>
          <p:xfrm>
            <a:off x="5135481" y="2680009"/>
            <a:ext cx="498475" cy="287337"/>
          </p:xfrm>
          <a:graphic>
            <a:graphicData uri="http://schemas.openxmlformats.org/presentationml/2006/ole">
              <p:oleObj spid="_x0000_s87086" name="Equation" r:id="rId7" imgW="418918" imgH="241195" progId="Equation.DSMT4">
                <p:embed/>
              </p:oleObj>
            </a:graphicData>
          </a:graphic>
        </p:graphicFrame>
        <p:graphicFrame>
          <p:nvGraphicFramePr>
            <p:cNvPr id="87047" name="Object 7"/>
            <p:cNvGraphicFramePr>
              <a:graphicFrameLocks noChangeAspect="1"/>
            </p:cNvGraphicFramePr>
            <p:nvPr/>
          </p:nvGraphicFramePr>
          <p:xfrm>
            <a:off x="3675063" y="3079750"/>
            <a:ext cx="212725" cy="273050"/>
          </p:xfrm>
          <a:graphic>
            <a:graphicData uri="http://schemas.openxmlformats.org/presentationml/2006/ole">
              <p:oleObj spid="_x0000_s87087" name="Equation" r:id="rId8" imgW="177646" imgH="228402" progId="Equation.DSMT4">
                <p:embed/>
              </p:oleObj>
            </a:graphicData>
          </a:graphic>
        </p:graphicFrame>
        <p:graphicFrame>
          <p:nvGraphicFramePr>
            <p:cNvPr id="87048" name="Object 8"/>
            <p:cNvGraphicFramePr>
              <a:graphicFrameLocks noChangeAspect="1"/>
            </p:cNvGraphicFramePr>
            <p:nvPr/>
          </p:nvGraphicFramePr>
          <p:xfrm>
            <a:off x="4460875" y="3078163"/>
            <a:ext cx="228600" cy="273050"/>
          </p:xfrm>
          <a:graphic>
            <a:graphicData uri="http://schemas.openxmlformats.org/presentationml/2006/ole">
              <p:oleObj spid="_x0000_s87088" name="Equation" r:id="rId9" imgW="190500" imgH="228600" progId="Equation.DSMT4">
                <p:embed/>
              </p:oleObj>
            </a:graphicData>
          </a:graphic>
        </p:graphicFrame>
        <p:graphicFrame>
          <p:nvGraphicFramePr>
            <p:cNvPr id="87049" name="Object 9"/>
            <p:cNvGraphicFramePr>
              <a:graphicFrameLocks noChangeAspect="1"/>
            </p:cNvGraphicFramePr>
            <p:nvPr/>
          </p:nvGraphicFramePr>
          <p:xfrm>
            <a:off x="5260975" y="3076575"/>
            <a:ext cx="214313" cy="273050"/>
          </p:xfrm>
          <a:graphic>
            <a:graphicData uri="http://schemas.openxmlformats.org/presentationml/2006/ole">
              <p:oleObj spid="_x0000_s87089" name="Equation" r:id="rId10" imgW="177646" imgH="228402" progId="Equation.DSMT4">
                <p:embed/>
              </p:oleObj>
            </a:graphicData>
          </a:graphic>
        </p:graphicFrame>
        <p:graphicFrame>
          <p:nvGraphicFramePr>
            <p:cNvPr id="87050" name="Object 10"/>
            <p:cNvGraphicFramePr>
              <a:graphicFrameLocks noChangeAspect="1"/>
            </p:cNvGraphicFramePr>
            <p:nvPr/>
          </p:nvGraphicFramePr>
          <p:xfrm>
            <a:off x="1908175" y="3362325"/>
            <a:ext cx="228600" cy="273050"/>
          </p:xfrm>
          <a:graphic>
            <a:graphicData uri="http://schemas.openxmlformats.org/presentationml/2006/ole">
              <p:oleObj spid="_x0000_s87090" name="Equation" r:id="rId11" imgW="190500" imgH="228600" progId="Equation.DSMT4">
                <p:embed/>
              </p:oleObj>
            </a:graphicData>
          </a:graphic>
        </p:graphicFrame>
        <p:graphicFrame>
          <p:nvGraphicFramePr>
            <p:cNvPr id="87051" name="Object 11"/>
            <p:cNvGraphicFramePr>
              <a:graphicFrameLocks noChangeAspect="1"/>
            </p:cNvGraphicFramePr>
            <p:nvPr/>
          </p:nvGraphicFramePr>
          <p:xfrm>
            <a:off x="6769100" y="3324225"/>
            <a:ext cx="242888" cy="273050"/>
          </p:xfrm>
          <a:graphic>
            <a:graphicData uri="http://schemas.openxmlformats.org/presentationml/2006/ole">
              <p:oleObj spid="_x0000_s87091" name="Equation" r:id="rId12" imgW="203112" imgH="228501" progId="Equation.DSMT4">
                <p:embed/>
              </p:oleObj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3443844" y="2671947"/>
              <a:ext cx="7362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213761" y="2883724"/>
              <a:ext cx="7362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007429" y="3000498"/>
              <a:ext cx="7362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5900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5" name="Picture 1" descr="E:\USER\Classes\5317\Book\temp_P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5" y="1611145"/>
            <a:ext cx="7485961" cy="42573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45185" y="1900052"/>
            <a:ext cx="20900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Increasing the number of lines increases the bandwidth.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7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Single-stage Transformer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2167" y="1038101"/>
            <a:ext cx="5811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single-stage transformer length is shown below.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91" name="Object 271"/>
          <p:cNvGraphicFramePr>
            <a:graphicFrameLocks noChangeAspect="1"/>
          </p:cNvGraphicFramePr>
          <p:nvPr/>
        </p:nvGraphicFramePr>
        <p:xfrm>
          <a:off x="1586366" y="4803321"/>
          <a:ext cx="5676900" cy="811213"/>
        </p:xfrm>
        <a:graphic>
          <a:graphicData uri="http://schemas.openxmlformats.org/presentationml/2006/ole">
            <p:oleObj spid="_x0000_s46095" name="Equation" r:id="rId3" imgW="3378200" imgH="482600" progId="Equation.DSMT4">
              <p:embed/>
            </p:oleObj>
          </a:graphicData>
        </a:graphic>
      </p:graphicFrame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366" y="1843089"/>
            <a:ext cx="43830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73011" y="6119132"/>
            <a:ext cx="51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Normally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/2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at the center frequency.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45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83" y="70470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Bandwidth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7990168"/>
              </p:ext>
            </p:extLst>
          </p:nvPr>
        </p:nvGraphicFramePr>
        <p:xfrm>
          <a:off x="353044" y="1968430"/>
          <a:ext cx="2688539" cy="1769029"/>
        </p:xfrm>
        <a:graphic>
          <a:graphicData uri="http://schemas.openxmlformats.org/presentationml/2006/ole">
            <p:oleObj spid="_x0000_s11368" name="Equation" r:id="rId3" imgW="1968500" imgH="1295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5427739"/>
              </p:ext>
            </p:extLst>
          </p:nvPr>
        </p:nvGraphicFramePr>
        <p:xfrm>
          <a:off x="379413" y="4397375"/>
          <a:ext cx="7312025" cy="1035050"/>
        </p:xfrm>
        <a:graphic>
          <a:graphicData uri="http://schemas.openxmlformats.org/presentationml/2006/ole">
            <p:oleObj spid="_x0000_s11369" name="Equation" r:id="rId4" imgW="5029200" imgH="711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426" y="4020274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relative bandwidth is then: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13920" y="1970315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Maximum acceptable reflection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/>
        </p:nvGraphicFramePr>
        <p:xfrm>
          <a:off x="3070225" y="5534025"/>
          <a:ext cx="3443288" cy="1119188"/>
        </p:xfrm>
        <a:graphic>
          <a:graphicData uri="http://schemas.openxmlformats.org/presentationml/2006/ole">
            <p:oleObj spid="_x0000_s11370" name="Equation" r:id="rId5" imgW="2184400" imgH="7112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55626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51" name="Object 87"/>
          <p:cNvGraphicFramePr>
            <a:graphicFrameLocks noChangeAspect="1"/>
          </p:cNvGraphicFramePr>
          <p:nvPr/>
        </p:nvGraphicFramePr>
        <p:xfrm>
          <a:off x="5397500" y="3232150"/>
          <a:ext cx="573088" cy="295275"/>
        </p:xfrm>
        <a:graphic>
          <a:graphicData uri="http://schemas.openxmlformats.org/presentationml/2006/ole">
            <p:oleObj spid="_x0000_s11371" name="Equation" r:id="rId6" imgW="393529" imgH="203112" progId="Equation.DSMT4">
              <p:embed/>
            </p:oleObj>
          </a:graphicData>
        </a:graphic>
      </p:graphicFrame>
      <p:graphicFrame>
        <p:nvGraphicFramePr>
          <p:cNvPr id="11352" name="Object 88"/>
          <p:cNvGraphicFramePr>
            <a:graphicFrameLocks noChangeAspect="1"/>
          </p:cNvGraphicFramePr>
          <p:nvPr/>
        </p:nvGraphicFramePr>
        <p:xfrm>
          <a:off x="6772275" y="3217863"/>
          <a:ext cx="573088" cy="295275"/>
        </p:xfrm>
        <a:graphic>
          <a:graphicData uri="http://schemas.openxmlformats.org/presentationml/2006/ole">
            <p:oleObj spid="_x0000_s11372" name="Equation" r:id="rId7" imgW="393529" imgH="203112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53" name="Picture 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0186" y="881516"/>
            <a:ext cx="51546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48705" y="1362075"/>
            <a:ext cx="199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First choose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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28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0916" y="819371"/>
            <a:ext cx="454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Design Formulas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/>
        </p:nvGraphicFramePr>
        <p:xfrm>
          <a:off x="2582863" y="5294313"/>
          <a:ext cx="3441700" cy="1119187"/>
        </p:xfrm>
        <a:graphic>
          <a:graphicData uri="http://schemas.openxmlformats.org/presentationml/2006/ole">
            <p:oleObj spid="_x0000_s75808" name="Equation" r:id="rId3" imgW="2184400" imgH="711200" progId="Equation.DSMT4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2320225" y="1574800"/>
          <a:ext cx="3657600" cy="660400"/>
        </p:xfrm>
        <a:graphic>
          <a:graphicData uri="http://schemas.openxmlformats.org/presentationml/2006/ole">
            <p:oleObj spid="_x0000_s75809" name="Equation" r:id="rId4" imgW="2349500" imgH="431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1290" y="1738141"/>
            <a:ext cx="2973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Reflection coefficient response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1376" y="3016097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coefficient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143" y="4057168"/>
            <a:ext cx="25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of line impedances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1888" y="5679059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Bandwidth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6348211" y="2161447"/>
          <a:ext cx="1118404" cy="505870"/>
        </p:xfrm>
        <a:graphic>
          <a:graphicData uri="http://schemas.openxmlformats.org/presentationml/2006/ole">
            <p:oleObj spid="_x0000_s75810" name="Equation" r:id="rId5" imgW="1066800" imgH="482600" progId="Equation.DSMT4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631113" y="2160588"/>
          <a:ext cx="1308100" cy="520700"/>
        </p:xfrm>
        <a:graphic>
          <a:graphicData uri="http://schemas.openxmlformats.org/presentationml/2006/ole">
            <p:oleObj spid="_x0000_s75811" name="Equation" r:id="rId6" imgW="1117115" imgH="444307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792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Binomial 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88" name="Object 117"/>
          <p:cNvGraphicFramePr>
            <a:graphicFrameLocks noChangeAspect="1"/>
          </p:cNvGraphicFramePr>
          <p:nvPr/>
        </p:nvGraphicFramePr>
        <p:xfrm>
          <a:off x="1152525" y="3873500"/>
          <a:ext cx="4665663" cy="806450"/>
        </p:xfrm>
        <a:graphic>
          <a:graphicData uri="http://schemas.openxmlformats.org/presentationml/2006/ole">
            <p:oleObj spid="_x0000_s75812" name="Equation" r:id="rId7" imgW="2794000" imgH="482600" progId="Equation.DSMT4">
              <p:embed/>
            </p:oleObj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3035981" y="2714811"/>
          <a:ext cx="2181225" cy="890587"/>
        </p:xfrm>
        <a:graphic>
          <a:graphicData uri="http://schemas.openxmlformats.org/presentationml/2006/ole">
            <p:oleObj spid="_x0000_s75813" name="Equation" r:id="rId8" imgW="1180588" imgH="482391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2128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21" y="1172689"/>
            <a:ext cx="611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21C9"/>
                </a:solidFill>
                <a:latin typeface="Arial" pitchFamily="34" charset="0"/>
                <a:cs typeface="Arial" pitchFamily="34" charset="0"/>
              </a:rPr>
              <a:t>Example: Three-stage binomial transformer</a:t>
            </a:r>
            <a:endParaRPr lang="en-US" sz="2400" dirty="0">
              <a:solidFill>
                <a:srgbClr val="E521C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8390380"/>
              </p:ext>
            </p:extLst>
          </p:nvPr>
        </p:nvGraphicFramePr>
        <p:xfrm>
          <a:off x="6859975" y="2175150"/>
          <a:ext cx="1343025" cy="1097855"/>
        </p:xfrm>
        <a:graphic>
          <a:graphicData uri="http://schemas.openxmlformats.org/presentationml/2006/ole">
            <p:oleObj spid="_x0000_s25659" name="Equation" r:id="rId3" imgW="838200" imgH="6858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482959"/>
              </p:ext>
            </p:extLst>
          </p:nvPr>
        </p:nvGraphicFramePr>
        <p:xfrm>
          <a:off x="6791325" y="4054475"/>
          <a:ext cx="1714500" cy="382588"/>
        </p:xfrm>
        <a:graphic>
          <a:graphicData uri="http://schemas.openxmlformats.org/presentationml/2006/ole">
            <p:oleObj spid="_x0000_s25660" name="Equation" r:id="rId4" imgW="1079032" imgH="241195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6746469" y="3660256"/>
            <a:ext cx="5326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5686915"/>
              </p:ext>
            </p:extLst>
          </p:nvPr>
        </p:nvGraphicFramePr>
        <p:xfrm>
          <a:off x="1235075" y="4830763"/>
          <a:ext cx="4437063" cy="714375"/>
        </p:xfrm>
        <a:graphic>
          <a:graphicData uri="http://schemas.openxmlformats.org/presentationml/2006/ole">
            <p:oleObj spid="_x0000_s25661" name="Equation" r:id="rId5" imgW="2679700" imgH="4318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8575" y="17179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Given: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42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632" y="1666875"/>
            <a:ext cx="53276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42"/>
          <p:cNvGraphicFramePr>
            <a:graphicFrameLocks noChangeAspect="1"/>
          </p:cNvGraphicFramePr>
          <p:nvPr/>
        </p:nvGraphicFramePr>
        <p:xfrm>
          <a:off x="2004683" y="3575297"/>
          <a:ext cx="2079625" cy="866775"/>
        </p:xfrm>
        <a:graphic>
          <a:graphicData uri="http://schemas.openxmlformats.org/presentationml/2006/ole">
            <p:oleObj spid="_x0000_s25662" name="Equation" r:id="rId7" imgW="1155700" imgH="482600" progId="Equation.DSMT4">
              <p:embed/>
            </p:oleObj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/>
        </p:nvGraphicFramePr>
        <p:xfrm>
          <a:off x="3468956" y="5944548"/>
          <a:ext cx="1389063" cy="336550"/>
        </p:xfrm>
        <a:graphic>
          <a:graphicData uri="http://schemas.openxmlformats.org/presentationml/2006/ole">
            <p:oleObj spid="_x0000_s25663" name="Equation" r:id="rId8" imgW="837836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2433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1543331"/>
              </p:ext>
            </p:extLst>
          </p:nvPr>
        </p:nvGraphicFramePr>
        <p:xfrm>
          <a:off x="7781925" y="2039938"/>
          <a:ext cx="703263" cy="1655762"/>
        </p:xfrm>
        <a:graphic>
          <a:graphicData uri="http://schemas.openxmlformats.org/presentationml/2006/ole">
            <p:oleObj spid="_x0000_s12448" name="Equation" r:id="rId3" imgW="571500" imgH="13462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424" name="Object 136"/>
          <p:cNvGraphicFramePr>
            <a:graphicFrameLocks noChangeAspect="1"/>
          </p:cNvGraphicFramePr>
          <p:nvPr/>
        </p:nvGraphicFramePr>
        <p:xfrm>
          <a:off x="7045325" y="1143000"/>
          <a:ext cx="1700213" cy="690563"/>
        </p:xfrm>
        <a:graphic>
          <a:graphicData uri="http://schemas.openxmlformats.org/presentationml/2006/ole">
            <p:oleObj spid="_x0000_s12449" name="Equation" r:id="rId4" imgW="1091726" imgH="444307" progId="Equation.DSMT4">
              <p:embed/>
            </p:oleObj>
          </a:graphicData>
        </a:graphic>
      </p:graphicFrame>
      <p:graphicFrame>
        <p:nvGraphicFramePr>
          <p:cNvPr id="12426" name="Object 117"/>
          <p:cNvGraphicFramePr>
            <a:graphicFrameLocks noChangeAspect="1"/>
          </p:cNvGraphicFramePr>
          <p:nvPr/>
        </p:nvGraphicFramePr>
        <p:xfrm>
          <a:off x="1673225" y="1049338"/>
          <a:ext cx="4665663" cy="806450"/>
        </p:xfrm>
        <a:graphic>
          <a:graphicData uri="http://schemas.openxmlformats.org/presentationml/2006/ole">
            <p:oleObj spid="_x0000_s12450" name="Equation" r:id="rId5" imgW="2794000" imgH="482600" progId="Equation.DSMT4">
              <p:embed/>
            </p:oleObj>
          </a:graphicData>
        </a:graphic>
      </p:graphicFrame>
      <p:graphicFrame>
        <p:nvGraphicFramePr>
          <p:cNvPr id="12427" name="Object 117"/>
          <p:cNvGraphicFramePr>
            <a:graphicFrameLocks noChangeAspect="1"/>
          </p:cNvGraphicFramePr>
          <p:nvPr/>
        </p:nvGraphicFramePr>
        <p:xfrm>
          <a:off x="1817688" y="3078163"/>
          <a:ext cx="4430712" cy="806450"/>
        </p:xfrm>
        <a:graphic>
          <a:graphicData uri="http://schemas.openxmlformats.org/presentationml/2006/ole">
            <p:oleObj spid="_x0000_s12451" name="Equation" r:id="rId6" imgW="2654300" imgH="482600" progId="Equation.DSMT4">
              <p:embed/>
            </p:oleObj>
          </a:graphicData>
        </a:graphic>
      </p:graphicFrame>
      <p:graphicFrame>
        <p:nvGraphicFramePr>
          <p:cNvPr id="12428" name="Object 117"/>
          <p:cNvGraphicFramePr>
            <a:graphicFrameLocks noChangeAspect="1"/>
          </p:cNvGraphicFramePr>
          <p:nvPr/>
        </p:nvGraphicFramePr>
        <p:xfrm>
          <a:off x="1838325" y="4238625"/>
          <a:ext cx="4365625" cy="806450"/>
        </p:xfrm>
        <a:graphic>
          <a:graphicData uri="http://schemas.openxmlformats.org/presentationml/2006/ole">
            <p:oleObj spid="_x0000_s12452" name="Equation" r:id="rId7" imgW="2616200" imgH="482600" progId="Equation.DSMT4">
              <p:embed/>
            </p:oleObj>
          </a:graphicData>
        </a:graphic>
      </p:graphicFrame>
      <p:graphicFrame>
        <p:nvGraphicFramePr>
          <p:cNvPr id="12429" name="Object 117"/>
          <p:cNvGraphicFramePr>
            <a:graphicFrameLocks noChangeAspect="1"/>
          </p:cNvGraphicFramePr>
          <p:nvPr/>
        </p:nvGraphicFramePr>
        <p:xfrm>
          <a:off x="1820863" y="5430838"/>
          <a:ext cx="4451350" cy="806450"/>
        </p:xfrm>
        <a:graphic>
          <a:graphicData uri="http://schemas.openxmlformats.org/presentationml/2006/ole">
            <p:oleObj spid="_x0000_s12453" name="Equation" r:id="rId8" imgW="2667000" imgH="482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757" y="2338085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21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6504" name="Object 133"/>
          <p:cNvGraphicFramePr>
            <a:graphicFrameLocks noChangeAspect="1"/>
          </p:cNvGraphicFramePr>
          <p:nvPr/>
        </p:nvGraphicFramePr>
        <p:xfrm>
          <a:off x="3312530" y="2179759"/>
          <a:ext cx="1842647" cy="1524140"/>
        </p:xfrm>
        <a:graphic>
          <a:graphicData uri="http://schemas.openxmlformats.org/presentationml/2006/ole">
            <p:oleObj spid="_x0000_s106508" name="Equation" r:id="rId3" imgW="889000" imgH="736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6446" y="1377387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results for the line impedances are: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445" y="4236456"/>
            <a:ext cx="53276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521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498" y="1007671"/>
            <a:ext cx="400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the table in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Pozar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1565275" y="1558925"/>
          <a:ext cx="6161088" cy="455613"/>
        </p:xfrm>
        <a:graphic>
          <a:graphicData uri="http://schemas.openxmlformats.org/presentationml/2006/ole">
            <p:oleObj spid="_x0000_s68629" name="Equation" r:id="rId3" imgW="3429000" imgH="2540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7656" y="2229555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(The above normalized load impedance is the reciprocal of what we actually have.)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1549400" y="3690938"/>
          <a:ext cx="6124575" cy="458787"/>
        </p:xfrm>
        <a:graphic>
          <a:graphicData uri="http://schemas.openxmlformats.org/presentationml/2006/ole">
            <p:oleObj spid="_x0000_s68630" name="Equation" r:id="rId4" imgW="3378200" imgH="2540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90702" y="4444799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Therefore,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9737" y="3116001"/>
            <a:ext cx="659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load and the source ends,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619" name="Object 133"/>
          <p:cNvGraphicFramePr>
            <a:graphicFrameLocks noChangeAspect="1"/>
          </p:cNvGraphicFramePr>
          <p:nvPr/>
        </p:nvGraphicFramePr>
        <p:xfrm>
          <a:off x="4027633" y="4975356"/>
          <a:ext cx="1841500" cy="1524000"/>
        </p:xfrm>
        <a:graphic>
          <a:graphicData uri="http://schemas.openxmlformats.org/presentationml/2006/ole">
            <p:oleObj spid="_x0000_s68631" name="Equation" r:id="rId5" imgW="889000" imgH="736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4521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1" y="1042061"/>
            <a:ext cx="19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Bandwidth: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5686915"/>
              </p:ext>
            </p:extLst>
          </p:nvPr>
        </p:nvGraphicFramePr>
        <p:xfrm>
          <a:off x="3014663" y="2778125"/>
          <a:ext cx="1362618" cy="297584"/>
        </p:xfrm>
        <a:graphic>
          <a:graphicData uri="http://schemas.openxmlformats.org/presentationml/2006/ole">
            <p:oleObj spid="_x0000_s116760" name="Equation" r:id="rId3" imgW="812447" imgH="177723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41" name="Object 41"/>
          <p:cNvGraphicFramePr>
            <a:graphicFrameLocks noChangeAspect="1"/>
          </p:cNvGraphicFramePr>
          <p:nvPr/>
        </p:nvGraphicFramePr>
        <p:xfrm>
          <a:off x="3127165" y="4651464"/>
          <a:ext cx="1887940" cy="392542"/>
        </p:xfrm>
        <a:graphic>
          <a:graphicData uri="http://schemas.openxmlformats.org/presentationml/2006/ole">
            <p:oleObj spid="_x0000_s116761" name="Equation" r:id="rId4" imgW="850531" imgH="177723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62097" y="5507668"/>
            <a:ext cx="40889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single quarter-wave transformer has a bandwidth of about 6% (for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= 0.05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42" name="Object 86"/>
          <p:cNvGraphicFramePr>
            <a:graphicFrameLocks noChangeAspect="1"/>
          </p:cNvGraphicFramePr>
          <p:nvPr/>
        </p:nvGraphicFramePr>
        <p:xfrm>
          <a:off x="2058988" y="1422400"/>
          <a:ext cx="3443287" cy="1119188"/>
        </p:xfrm>
        <a:graphic>
          <a:graphicData uri="http://schemas.openxmlformats.org/presentationml/2006/ole">
            <p:oleObj spid="_x0000_s116762" name="Equation" r:id="rId5" imgW="2184400" imgH="711200" progId="Equation.DSMT4">
              <p:embed/>
            </p:oleObj>
          </a:graphicData>
        </a:graphic>
      </p:graphicFrame>
      <p:graphicFrame>
        <p:nvGraphicFramePr>
          <p:cNvPr id="116743" name="Object 41"/>
          <p:cNvGraphicFramePr>
            <a:graphicFrameLocks noChangeAspect="1"/>
          </p:cNvGraphicFramePr>
          <p:nvPr/>
        </p:nvGraphicFramePr>
        <p:xfrm>
          <a:off x="2933679" y="3803030"/>
          <a:ext cx="1448315" cy="325212"/>
        </p:xfrm>
        <a:graphic>
          <a:graphicData uri="http://schemas.openxmlformats.org/presentationml/2006/ole">
            <p:oleObj spid="_x0000_s116763" name="Equation" r:id="rId6" imgW="787058" imgH="177723" progId="Equation.DSMT4">
              <p:embed/>
            </p:oleObj>
          </a:graphicData>
        </a:graphic>
      </p:graphicFrame>
      <p:graphicFrame>
        <p:nvGraphicFramePr>
          <p:cNvPr id="116744" name="Object 37"/>
          <p:cNvGraphicFramePr>
            <a:graphicFrameLocks noChangeAspect="1"/>
          </p:cNvGraphicFramePr>
          <p:nvPr/>
        </p:nvGraphicFramePr>
        <p:xfrm>
          <a:off x="3065442" y="3221623"/>
          <a:ext cx="984043" cy="354624"/>
        </p:xfrm>
        <a:graphic>
          <a:graphicData uri="http://schemas.openxmlformats.org/presentationml/2006/ole">
            <p:oleObj spid="_x0000_s116764" name="Equation" r:id="rId7" imgW="634725" imgH="228501" progId="Equation.DSMT4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>
            <a:off x="2280059" y="3835730"/>
            <a:ext cx="403761" cy="24938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33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12228" y="6185043"/>
            <a:ext cx="670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Response from Ansys Designer (5 GHz Design)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50027" y="2250101"/>
            <a:ext cx="6781803" cy="3886201"/>
            <a:chOff x="914400" y="1295399"/>
            <a:chExt cx="6781803" cy="3886201"/>
          </a:xfrm>
        </p:grpSpPr>
        <p:grpSp>
          <p:nvGrpSpPr>
            <p:cNvPr id="17" name="Group 16"/>
            <p:cNvGrpSpPr/>
            <p:nvPr/>
          </p:nvGrpSpPr>
          <p:grpSpPr>
            <a:xfrm>
              <a:off x="914400" y="1295399"/>
              <a:ext cx="6781803" cy="3886201"/>
              <a:chOff x="914400" y="1142999"/>
              <a:chExt cx="6781803" cy="38862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14602" y="-228602"/>
                <a:ext cx="3809999" cy="6553202"/>
              </a:xfrm>
              <a:prstGeom prst="rect">
                <a:avLst/>
              </a:prstGeom>
            </p:spPr>
          </p:pic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163564009"/>
                  </p:ext>
                </p:extLst>
              </p:nvPr>
            </p:nvGraphicFramePr>
            <p:xfrm>
              <a:off x="1441450" y="2286000"/>
              <a:ext cx="241300" cy="177800"/>
            </p:xfrm>
            <a:graphic>
              <a:graphicData uri="http://schemas.openxmlformats.org/presentationml/2006/ole">
                <p:oleObj spid="_x0000_s13600" name="Equation" r:id="rId5" imgW="241091" imgH="177646" progId="Equation.DSMT4">
                  <p:embed/>
                </p:oleObj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641489053"/>
                  </p:ext>
                </p:extLst>
              </p:nvPr>
            </p:nvGraphicFramePr>
            <p:xfrm>
              <a:off x="2808515" y="2547256"/>
              <a:ext cx="927100" cy="290855"/>
            </p:xfrm>
            <a:graphic>
              <a:graphicData uri="http://schemas.openxmlformats.org/presentationml/2006/ole">
                <p:oleObj spid="_x0000_s13601" name="Equation" r:id="rId6" imgW="647419" imgH="203112" progId="Equation.DSMT4">
                  <p:embed/>
                </p:oleObj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535461270"/>
                  </p:ext>
                </p:extLst>
              </p:nvPr>
            </p:nvGraphicFramePr>
            <p:xfrm>
              <a:off x="5666922" y="2545443"/>
              <a:ext cx="890588" cy="279400"/>
            </p:xfrm>
            <a:graphic>
              <a:graphicData uri="http://schemas.openxmlformats.org/presentationml/2006/ole">
                <p:oleObj spid="_x0000_s13602" name="Equation" r:id="rId7" imgW="647419" imgH="203112" progId="Equation.DSMT4">
                  <p:embed/>
                </p:oleObj>
              </a:graphicData>
            </a:graphic>
          </p:graphicFrame>
          <p:sp>
            <p:nvSpPr>
              <p:cNvPr id="16" name="Rectangle 15"/>
              <p:cNvSpPr/>
              <p:nvPr/>
            </p:nvSpPr>
            <p:spPr>
              <a:xfrm>
                <a:off x="914400" y="48768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998390549"/>
                  </p:ext>
                </p:extLst>
              </p:nvPr>
            </p:nvGraphicFramePr>
            <p:xfrm>
              <a:off x="5781675" y="3904513"/>
              <a:ext cx="1368425" cy="285750"/>
            </p:xfrm>
            <a:graphic>
              <a:graphicData uri="http://schemas.openxmlformats.org/presentationml/2006/ole">
                <p:oleObj spid="_x0000_s13603" name="Equation" r:id="rId8" imgW="850531" imgH="177723" progId="Equation.DSMT4">
                  <p:embed/>
                </p:oleObj>
              </a:graphicData>
            </a:graphic>
          </p:graphicFrame>
        </p:grpSp>
        <p:cxnSp>
          <p:nvCxnSpPr>
            <p:cNvPr id="19" name="Straight Connector 18"/>
            <p:cNvCxnSpPr/>
            <p:nvPr/>
          </p:nvCxnSpPr>
          <p:spPr>
            <a:xfrm>
              <a:off x="1752600" y="2514600"/>
              <a:ext cx="5257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657600" y="24982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60620" y="24982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576" name="Object 264"/>
          <p:cNvGraphicFramePr>
            <a:graphicFrameLocks noChangeAspect="1"/>
          </p:cNvGraphicFramePr>
          <p:nvPr/>
        </p:nvGraphicFramePr>
        <p:xfrm>
          <a:off x="3775263" y="2565077"/>
          <a:ext cx="1901144" cy="375551"/>
        </p:xfrm>
        <a:graphic>
          <a:graphicData uri="http://schemas.openxmlformats.org/presentationml/2006/ole">
            <p:oleObj spid="_x0000_s13604" name="Equation" r:id="rId9" imgW="1409700" imgH="279400" progId="Equation.DSMT4">
              <p:embed/>
            </p:oleObj>
          </a:graphicData>
        </a:graphic>
      </p:graphicFrame>
      <p:graphicFrame>
        <p:nvGraphicFramePr>
          <p:cNvPr id="13577" name="Object 265"/>
          <p:cNvGraphicFramePr>
            <a:graphicFrameLocks noChangeAspect="1"/>
          </p:cNvGraphicFramePr>
          <p:nvPr/>
        </p:nvGraphicFramePr>
        <p:xfrm>
          <a:off x="4119047" y="3475017"/>
          <a:ext cx="1112838" cy="306388"/>
        </p:xfrm>
        <a:graphic>
          <a:graphicData uri="http://schemas.openxmlformats.org/presentationml/2006/ole">
            <p:oleObj spid="_x0000_s13605" name="Equation" r:id="rId10" imgW="825500" imgH="2286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18898" y="12781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Microstrip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84868" y="665018"/>
            <a:ext cx="4231572" cy="1614509"/>
            <a:chOff x="2418610" y="725396"/>
            <a:chExt cx="4659086" cy="1684759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18610" y="725396"/>
              <a:ext cx="4659086" cy="168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Freeform 25"/>
            <p:cNvSpPr/>
            <p:nvPr/>
          </p:nvSpPr>
          <p:spPr>
            <a:xfrm>
              <a:off x="5458767" y="1686293"/>
              <a:ext cx="490846" cy="372093"/>
            </a:xfrm>
            <a:custGeom>
              <a:avLst/>
              <a:gdLst>
                <a:gd name="connsiteX0" fmla="*/ 348342 w 490846"/>
                <a:gd name="connsiteY0" fmla="*/ 23750 h 372093"/>
                <a:gd name="connsiteX1" fmla="*/ 98961 w 490846"/>
                <a:gd name="connsiteY1" fmla="*/ 11875 h 372093"/>
                <a:gd name="connsiteX2" fmla="*/ 15833 w 490846"/>
                <a:gd name="connsiteY2" fmla="*/ 95002 h 372093"/>
                <a:gd name="connsiteX3" fmla="*/ 27709 w 490846"/>
                <a:gd name="connsiteY3" fmla="*/ 273132 h 372093"/>
                <a:gd name="connsiteX4" fmla="*/ 182088 w 490846"/>
                <a:gd name="connsiteY4" fmla="*/ 356259 h 372093"/>
                <a:gd name="connsiteX5" fmla="*/ 324592 w 490846"/>
                <a:gd name="connsiteY5" fmla="*/ 368135 h 372093"/>
                <a:gd name="connsiteX6" fmla="*/ 490846 w 490846"/>
                <a:gd name="connsiteY6" fmla="*/ 356259 h 37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846" h="372093">
                  <a:moveTo>
                    <a:pt x="348342" y="23750"/>
                  </a:moveTo>
                  <a:cubicBezTo>
                    <a:pt x="251360" y="11875"/>
                    <a:pt x="154379" y="0"/>
                    <a:pt x="98961" y="11875"/>
                  </a:cubicBezTo>
                  <a:cubicBezTo>
                    <a:pt x="43543" y="23750"/>
                    <a:pt x="27708" y="51459"/>
                    <a:pt x="15833" y="95002"/>
                  </a:cubicBezTo>
                  <a:cubicBezTo>
                    <a:pt x="3958" y="138545"/>
                    <a:pt x="0" y="229589"/>
                    <a:pt x="27709" y="273132"/>
                  </a:cubicBezTo>
                  <a:cubicBezTo>
                    <a:pt x="55418" y="316675"/>
                    <a:pt x="132608" y="340425"/>
                    <a:pt x="182088" y="356259"/>
                  </a:cubicBezTo>
                  <a:cubicBezTo>
                    <a:pt x="231569" y="372093"/>
                    <a:pt x="273132" y="368135"/>
                    <a:pt x="324592" y="368135"/>
                  </a:cubicBezTo>
                  <a:cubicBezTo>
                    <a:pt x="376052" y="368135"/>
                    <a:pt x="433449" y="362197"/>
                    <a:pt x="490846" y="356259"/>
                  </a:cubicBezTo>
                </a:path>
              </a:pathLst>
            </a:custGeom>
            <a:ln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3578" name="Object 37"/>
            <p:cNvGraphicFramePr>
              <a:graphicFrameLocks noChangeAspect="1"/>
            </p:cNvGraphicFramePr>
            <p:nvPr/>
          </p:nvGraphicFramePr>
          <p:xfrm>
            <a:off x="5586969" y="1747180"/>
            <a:ext cx="215900" cy="236537"/>
          </p:xfrm>
          <a:graphic>
            <a:graphicData uri="http://schemas.openxmlformats.org/presentationml/2006/ole">
              <p:oleObj spid="_x0000_s13606" name="Equation" r:id="rId12" imgW="139639" imgH="152334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495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Load Check for Consistency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1524000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 have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line impedances:</a:t>
            </a:r>
          </a:p>
        </p:txBody>
      </p:sp>
      <p:graphicFrame>
        <p:nvGraphicFramePr>
          <p:cNvPr id="138249" name="Object 86"/>
          <p:cNvGraphicFramePr>
            <a:graphicFrameLocks noChangeAspect="1"/>
          </p:cNvGraphicFramePr>
          <p:nvPr/>
        </p:nvGraphicFramePr>
        <p:xfrm>
          <a:off x="4146550" y="1543050"/>
          <a:ext cx="1420813" cy="400050"/>
        </p:xfrm>
        <a:graphic>
          <a:graphicData uri="http://schemas.openxmlformats.org/presentationml/2006/ole">
            <p:oleObj spid="_x0000_s138265" name="Equation" r:id="rId4" imgW="901309" imgH="25389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19150" y="2047875"/>
            <a:ext cx="411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 have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reflection coefficients: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1577" y="858553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an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stage transformer: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250" name="Object 86"/>
          <p:cNvGraphicFramePr>
            <a:graphicFrameLocks noChangeAspect="1"/>
          </p:cNvGraphicFramePr>
          <p:nvPr/>
        </p:nvGraphicFramePr>
        <p:xfrm>
          <a:off x="4889500" y="2047875"/>
          <a:ext cx="1420813" cy="400050"/>
        </p:xfrm>
        <a:graphic>
          <a:graphicData uri="http://schemas.openxmlformats.org/presentationml/2006/ole">
            <p:oleObj spid="_x0000_s138266" name="Equation" r:id="rId5" imgW="901309" imgH="25389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5775" y="2924175"/>
            <a:ext cx="824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we start at the input end and work our way up, our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values we will ensure that the first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reflection coefficients are correct. We then have no control over the final one,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We can 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check the consistency (see how close it is to the specified load value).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93157" y="4591050"/>
            <a:ext cx="5499781" cy="1389063"/>
            <a:chOff x="1855107" y="4495800"/>
            <a:chExt cx="5499781" cy="1389063"/>
          </a:xfrm>
        </p:grpSpPr>
        <p:pic>
          <p:nvPicPr>
            <p:cNvPr id="32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5107" y="4495800"/>
              <a:ext cx="5327650" cy="138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1876425" y="5076825"/>
              <a:ext cx="914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81750" y="5076825"/>
              <a:ext cx="914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8251" name="Object 86"/>
            <p:cNvGraphicFramePr>
              <a:graphicFrameLocks noChangeAspect="1"/>
            </p:cNvGraphicFramePr>
            <p:nvPr/>
          </p:nvGraphicFramePr>
          <p:xfrm>
            <a:off x="2211388" y="5105400"/>
            <a:ext cx="300037" cy="360363"/>
          </p:xfrm>
          <a:graphic>
            <a:graphicData uri="http://schemas.openxmlformats.org/presentationml/2006/ole">
              <p:oleObj spid="_x0000_s138267" name="Equation" r:id="rId7" imgW="190500" imgH="228600" progId="Equation.DSMT4">
                <p:embed/>
              </p:oleObj>
            </a:graphicData>
          </a:graphic>
        </p:graphicFrame>
        <p:graphicFrame>
          <p:nvGraphicFramePr>
            <p:cNvPr id="138252" name="Object 86"/>
            <p:cNvGraphicFramePr>
              <a:graphicFrameLocks noChangeAspect="1"/>
            </p:cNvGraphicFramePr>
            <p:nvPr/>
          </p:nvGraphicFramePr>
          <p:xfrm>
            <a:off x="6513513" y="5076825"/>
            <a:ext cx="841375" cy="360363"/>
          </p:xfrm>
          <a:graphic>
            <a:graphicData uri="http://schemas.openxmlformats.org/presentationml/2006/ole">
              <p:oleObj spid="_x0000_s138268" name="Equation" r:id="rId8" imgW="533169" imgH="228501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495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Load Check for Consistency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1525" y="885825"/>
            <a:ext cx="530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2000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Previous </a:t>
            </a:r>
            <a:r>
              <a:rPr lang="en-US" sz="2000" i="1" dirty="0" smtClean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000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Butterworth  design</a:t>
            </a:r>
            <a:endParaRPr lang="en-US" sz="2000" dirty="0">
              <a:solidFill>
                <a:srgbClr val="CC66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9268" name="Object 133"/>
          <p:cNvGraphicFramePr>
            <a:graphicFrameLocks noChangeAspect="1"/>
          </p:cNvGraphicFramePr>
          <p:nvPr/>
        </p:nvGraphicFramePr>
        <p:xfrm>
          <a:off x="4170363" y="1466850"/>
          <a:ext cx="1534583" cy="1270000"/>
        </p:xfrm>
        <a:graphic>
          <a:graphicData uri="http://schemas.openxmlformats.org/presentationml/2006/ole">
            <p:oleObj spid="_x0000_s139284" name="Equation" r:id="rId4" imgW="889000" imgH="736600" progId="Equation.DSMT4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2497138" y="1719263"/>
          <a:ext cx="1343025" cy="733425"/>
        </p:xfrm>
        <a:graphic>
          <a:graphicData uri="http://schemas.openxmlformats.org/presentationml/2006/ole">
            <p:oleObj spid="_x0000_s139285" name="Equation" r:id="rId5" imgW="838200" imgH="457200" progId="Equation.DSMT4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2049463" y="3125788"/>
          <a:ext cx="4430712" cy="806450"/>
        </p:xfrm>
        <a:graphic>
          <a:graphicData uri="http://schemas.openxmlformats.org/presentationml/2006/ole">
            <p:oleObj spid="_x0000_s139286" name="Equation" r:id="rId6" imgW="2654300" imgH="482600" progId="Equation.DSMT4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3235325" y="4195763"/>
          <a:ext cx="1697038" cy="381000"/>
        </p:xfrm>
        <a:graphic>
          <a:graphicData uri="http://schemas.openxmlformats.org/presentationml/2006/ole">
            <p:oleObj spid="_x0000_s139287" name="Equation" r:id="rId7" imgW="101600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7225" y="260032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the load we have: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3025" y="4238625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(Not exact, but fairly consistent)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7032" y="5086350"/>
            <a:ext cx="53276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5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6941850"/>
              </p:ext>
            </p:extLst>
          </p:nvPr>
        </p:nvGraphicFramePr>
        <p:xfrm>
          <a:off x="3287713" y="5384800"/>
          <a:ext cx="2171700" cy="477838"/>
        </p:xfrm>
        <a:graphic>
          <a:graphicData uri="http://schemas.openxmlformats.org/presentationml/2006/ole">
            <p:oleObj spid="_x0000_s104487" name="Equation" r:id="rId3" imgW="1091726" imgH="241195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904" y="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Single-stage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7091" y="900797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small reflections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232"/>
          <p:cNvGraphicFramePr>
            <a:graphicFrameLocks noChangeAspect="1"/>
          </p:cNvGraphicFramePr>
          <p:nvPr/>
        </p:nvGraphicFramePr>
        <p:xfrm>
          <a:off x="6994754" y="1881872"/>
          <a:ext cx="1120373" cy="577850"/>
        </p:xfrm>
        <a:graphic>
          <a:graphicData uri="http://schemas.openxmlformats.org/presentationml/2006/ole">
            <p:oleObj spid="_x0000_s104488" name="Equation" r:id="rId4" imgW="837836" imgH="431613" progId="Equation.DSMT4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85750" y="2371730"/>
            <a:ext cx="4481512" cy="2852738"/>
            <a:chOff x="1998663" y="1762125"/>
            <a:chExt cx="4481512" cy="2852738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8663" y="2033588"/>
              <a:ext cx="4383087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15"/>
            <p:cNvSpPr/>
            <p:nvPr/>
          </p:nvSpPr>
          <p:spPr>
            <a:xfrm>
              <a:off x="2962275" y="1958974"/>
              <a:ext cx="452437" cy="260350"/>
            </a:xfrm>
            <a:custGeom>
              <a:avLst/>
              <a:gdLst>
                <a:gd name="connsiteX0" fmla="*/ 0 w 444500"/>
                <a:gd name="connsiteY0" fmla="*/ 11112 h 258762"/>
                <a:gd name="connsiteX1" fmla="*/ 361950 w 444500"/>
                <a:gd name="connsiteY1" fmla="*/ 11112 h 258762"/>
                <a:gd name="connsiteX2" fmla="*/ 400050 w 444500"/>
                <a:gd name="connsiteY2" fmla="*/ 77787 h 258762"/>
                <a:gd name="connsiteX3" fmla="*/ 381000 w 444500"/>
                <a:gd name="connsiteY3" fmla="*/ 230187 h 258762"/>
                <a:gd name="connsiteX4" fmla="*/ 19050 w 444500"/>
                <a:gd name="connsiteY4" fmla="*/ 249237 h 258762"/>
                <a:gd name="connsiteX5" fmla="*/ 19050 w 444500"/>
                <a:gd name="connsiteY5" fmla="*/ 249237 h 258762"/>
                <a:gd name="connsiteX6" fmla="*/ 19050 w 444500"/>
                <a:gd name="connsiteY6" fmla="*/ 249237 h 258762"/>
                <a:gd name="connsiteX0" fmla="*/ 0 w 452437"/>
                <a:gd name="connsiteY0" fmla="*/ 22225 h 260350"/>
                <a:gd name="connsiteX1" fmla="*/ 361950 w 452437"/>
                <a:gd name="connsiteY1" fmla="*/ 22225 h 260350"/>
                <a:gd name="connsiteX2" fmla="*/ 447675 w 452437"/>
                <a:gd name="connsiteY2" fmla="*/ 155575 h 260350"/>
                <a:gd name="connsiteX3" fmla="*/ 381000 w 452437"/>
                <a:gd name="connsiteY3" fmla="*/ 241300 h 260350"/>
                <a:gd name="connsiteX4" fmla="*/ 19050 w 452437"/>
                <a:gd name="connsiteY4" fmla="*/ 260350 h 260350"/>
                <a:gd name="connsiteX5" fmla="*/ 19050 w 452437"/>
                <a:gd name="connsiteY5" fmla="*/ 260350 h 260350"/>
                <a:gd name="connsiteX6" fmla="*/ 19050 w 452437"/>
                <a:gd name="connsiteY6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37" h="260350">
                  <a:moveTo>
                    <a:pt x="0" y="22225"/>
                  </a:moveTo>
                  <a:cubicBezTo>
                    <a:pt x="147637" y="16669"/>
                    <a:pt x="287337" y="0"/>
                    <a:pt x="361950" y="22225"/>
                  </a:cubicBezTo>
                  <a:cubicBezTo>
                    <a:pt x="436563" y="44450"/>
                    <a:pt x="444500" y="119063"/>
                    <a:pt x="447675" y="155575"/>
                  </a:cubicBezTo>
                  <a:cubicBezTo>
                    <a:pt x="450850" y="192087"/>
                    <a:pt x="452437" y="223838"/>
                    <a:pt x="381000" y="241300"/>
                  </a:cubicBezTo>
                  <a:cubicBezTo>
                    <a:pt x="309563" y="258762"/>
                    <a:pt x="19050" y="260350"/>
                    <a:pt x="19050" y="260350"/>
                  </a:cubicBezTo>
                  <a:lnTo>
                    <a:pt x="19050" y="260350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7" name="Object 234"/>
            <p:cNvGraphicFramePr>
              <a:graphicFrameLocks noChangeAspect="1"/>
            </p:cNvGraphicFramePr>
            <p:nvPr/>
          </p:nvGraphicFramePr>
          <p:xfrm>
            <a:off x="2343150" y="1762125"/>
            <a:ext cx="428625" cy="454025"/>
          </p:xfrm>
          <a:graphic>
            <a:graphicData uri="http://schemas.openxmlformats.org/presentationml/2006/ole">
              <p:oleObj spid="_x0000_s104489" name="Equation" r:id="rId6" imgW="215806" imgH="228501" progId="Equation.DSMT4">
                <p:embed/>
              </p:oleObj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5353050" y="1911349"/>
              <a:ext cx="452437" cy="260350"/>
            </a:xfrm>
            <a:custGeom>
              <a:avLst/>
              <a:gdLst>
                <a:gd name="connsiteX0" fmla="*/ 0 w 444500"/>
                <a:gd name="connsiteY0" fmla="*/ 11112 h 258762"/>
                <a:gd name="connsiteX1" fmla="*/ 361950 w 444500"/>
                <a:gd name="connsiteY1" fmla="*/ 11112 h 258762"/>
                <a:gd name="connsiteX2" fmla="*/ 400050 w 444500"/>
                <a:gd name="connsiteY2" fmla="*/ 77787 h 258762"/>
                <a:gd name="connsiteX3" fmla="*/ 381000 w 444500"/>
                <a:gd name="connsiteY3" fmla="*/ 230187 h 258762"/>
                <a:gd name="connsiteX4" fmla="*/ 19050 w 444500"/>
                <a:gd name="connsiteY4" fmla="*/ 249237 h 258762"/>
                <a:gd name="connsiteX5" fmla="*/ 19050 w 444500"/>
                <a:gd name="connsiteY5" fmla="*/ 249237 h 258762"/>
                <a:gd name="connsiteX6" fmla="*/ 19050 w 444500"/>
                <a:gd name="connsiteY6" fmla="*/ 249237 h 258762"/>
                <a:gd name="connsiteX0" fmla="*/ 0 w 452437"/>
                <a:gd name="connsiteY0" fmla="*/ 22225 h 260350"/>
                <a:gd name="connsiteX1" fmla="*/ 361950 w 452437"/>
                <a:gd name="connsiteY1" fmla="*/ 22225 h 260350"/>
                <a:gd name="connsiteX2" fmla="*/ 447675 w 452437"/>
                <a:gd name="connsiteY2" fmla="*/ 155575 h 260350"/>
                <a:gd name="connsiteX3" fmla="*/ 381000 w 452437"/>
                <a:gd name="connsiteY3" fmla="*/ 241300 h 260350"/>
                <a:gd name="connsiteX4" fmla="*/ 19050 w 452437"/>
                <a:gd name="connsiteY4" fmla="*/ 260350 h 260350"/>
                <a:gd name="connsiteX5" fmla="*/ 19050 w 452437"/>
                <a:gd name="connsiteY5" fmla="*/ 260350 h 260350"/>
                <a:gd name="connsiteX6" fmla="*/ 19050 w 452437"/>
                <a:gd name="connsiteY6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37" h="260350">
                  <a:moveTo>
                    <a:pt x="0" y="22225"/>
                  </a:moveTo>
                  <a:cubicBezTo>
                    <a:pt x="147637" y="16669"/>
                    <a:pt x="287337" y="0"/>
                    <a:pt x="361950" y="22225"/>
                  </a:cubicBezTo>
                  <a:cubicBezTo>
                    <a:pt x="436563" y="44450"/>
                    <a:pt x="444500" y="119063"/>
                    <a:pt x="447675" y="155575"/>
                  </a:cubicBezTo>
                  <a:cubicBezTo>
                    <a:pt x="450850" y="192087"/>
                    <a:pt x="452437" y="223838"/>
                    <a:pt x="381000" y="241300"/>
                  </a:cubicBezTo>
                  <a:cubicBezTo>
                    <a:pt x="309563" y="258762"/>
                    <a:pt x="19050" y="260350"/>
                    <a:pt x="19050" y="260350"/>
                  </a:cubicBezTo>
                  <a:lnTo>
                    <a:pt x="19050" y="260350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9" name="Object 235"/>
            <p:cNvGraphicFramePr>
              <a:graphicFrameLocks noChangeAspect="1"/>
            </p:cNvGraphicFramePr>
            <p:nvPr/>
          </p:nvGraphicFramePr>
          <p:xfrm>
            <a:off x="6026150" y="1800225"/>
            <a:ext cx="454025" cy="454025"/>
          </p:xfrm>
          <a:graphic>
            <a:graphicData uri="http://schemas.openxmlformats.org/presentationml/2006/ole">
              <p:oleObj spid="_x0000_s104490" name="Equation" r:id="rId7" imgW="228600" imgH="228600" progId="Equation.DSMT4">
                <p:embed/>
              </p:oleObj>
            </a:graphicData>
          </a:graphic>
        </p:graphicFrame>
      </p:grpSp>
      <p:graphicFrame>
        <p:nvGraphicFramePr>
          <p:cNvPr id="24" name="Object 239"/>
          <p:cNvGraphicFramePr>
            <a:graphicFrameLocks noChangeAspect="1"/>
          </p:cNvGraphicFramePr>
          <p:nvPr/>
        </p:nvGraphicFramePr>
        <p:xfrm>
          <a:off x="554267" y="1846267"/>
          <a:ext cx="1087438" cy="577850"/>
        </p:xfrm>
        <a:graphic>
          <a:graphicData uri="http://schemas.openxmlformats.org/presentationml/2006/ole">
            <p:oleObj spid="_x0000_s104491" name="Equation" r:id="rId8" imgW="812447" imgH="431613" progId="Equation.DSMT4">
              <p:embed/>
            </p:oleObj>
          </a:graphicData>
        </a:graphic>
      </p:graphicFrame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3485924" y="1620155"/>
          <a:ext cx="1458476" cy="415471"/>
        </p:xfrm>
        <a:graphic>
          <a:graphicData uri="http://schemas.openxmlformats.org/presentationml/2006/ole">
            <p:oleObj spid="_x0000_s104492" name="Equation" r:id="rId9" imgW="800100" imgH="228600" progId="Equation.DSMT4">
              <p:embed/>
            </p:oleObj>
          </a:graphicData>
        </a:graphic>
      </p:graphicFrame>
      <p:graphicFrame>
        <p:nvGraphicFramePr>
          <p:cNvPr id="104461" name="Object 13"/>
          <p:cNvGraphicFramePr>
            <a:graphicFrameLocks noChangeAspect="1"/>
          </p:cNvGraphicFramePr>
          <p:nvPr/>
        </p:nvGraphicFramePr>
        <p:xfrm>
          <a:off x="760413" y="2622550"/>
          <a:ext cx="712787" cy="339725"/>
        </p:xfrm>
        <a:graphic>
          <a:graphicData uri="http://schemas.openxmlformats.org/presentationml/2006/ole">
            <p:oleObj spid="_x0000_s104493" name="Equation" r:id="rId10" imgW="533169" imgH="253890" progId="Equation.DSMT4">
              <p:embed/>
            </p:oleObj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7324725" y="2689225"/>
          <a:ext cx="728663" cy="339725"/>
        </p:xfrm>
        <a:graphic>
          <a:graphicData uri="http://schemas.openxmlformats.org/presentationml/2006/ole">
            <p:oleObj spid="_x0000_s104494" name="Equation" r:id="rId11" imgW="545626" imgH="25378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48509" y="6105525"/>
            <a:ext cx="540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(This neglects terms that are quadratic and higher.)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45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9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Multistage Matching Transformer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5319386"/>
              </p:ext>
            </p:extLst>
          </p:nvPr>
        </p:nvGraphicFramePr>
        <p:xfrm>
          <a:off x="1039813" y="3101975"/>
          <a:ext cx="2689225" cy="2001838"/>
        </p:xfrm>
        <a:graphic>
          <a:graphicData uri="http://schemas.openxmlformats.org/presentationml/2006/ole">
            <p:oleObj spid="_x0000_s14408" name="Equation" r:id="rId3" imgW="1689100" imgH="12573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6003048"/>
              </p:ext>
            </p:extLst>
          </p:nvPr>
        </p:nvGraphicFramePr>
        <p:xfrm>
          <a:off x="4592638" y="3522663"/>
          <a:ext cx="2921000" cy="995362"/>
        </p:xfrm>
        <a:graphic>
          <a:graphicData uri="http://schemas.openxmlformats.org/presentationml/2006/ole">
            <p:oleObj spid="_x0000_s14409" name="Equation" r:id="rId4" imgW="1638300" imgH="5588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4398" name="Object 62"/>
          <p:cNvGraphicFramePr>
            <a:graphicFrameLocks noChangeAspect="1"/>
          </p:cNvGraphicFramePr>
          <p:nvPr/>
        </p:nvGraphicFramePr>
        <p:xfrm>
          <a:off x="2627859" y="2046915"/>
          <a:ext cx="3759200" cy="1087437"/>
        </p:xfrm>
        <a:graphic>
          <a:graphicData uri="http://schemas.openxmlformats.org/presentationml/2006/ole">
            <p:oleObj spid="_x0000_s14410" name="Equation" r:id="rId5" imgW="2108200" imgH="609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474" y="1436398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Chebyshev polynomials of the first kind: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511" y="5564896"/>
            <a:ext cx="749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choose the response to be in the form of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Chebyshev polynomial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86" y="6168788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(This will lead to a finite Fourier cosine series in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743" y="848391"/>
            <a:ext cx="412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is an example of Design #2.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4643" y="939791"/>
            <a:ext cx="7686555" cy="5171642"/>
            <a:chOff x="254643" y="939791"/>
            <a:chExt cx="7686555" cy="5171642"/>
          </a:xfrm>
        </p:grpSpPr>
        <p:pic>
          <p:nvPicPr>
            <p:cNvPr id="100353" name="Picture 1" descr="E:\USER\Classes\5317\Book\temp_Page_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732" y="939791"/>
              <a:ext cx="7520466" cy="5171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254643" y="5752616"/>
              <a:ext cx="2314937" cy="173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7496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500" y="811707"/>
            <a:ext cx="781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Chebyshev response will have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equal ripple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within the bandwidth.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568325" y="2036763"/>
          <a:ext cx="3652838" cy="477837"/>
        </p:xfrm>
        <a:graphic>
          <a:graphicData uri="http://schemas.openxmlformats.org/presentationml/2006/ole">
            <p:oleObj spid="_x0000_s26660" name="Equation" r:id="rId3" imgW="1943100" imgH="2540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67587" y="1608928"/>
            <a:ext cx="330769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can be put into a form  involving the terms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(i.e., a finite Fourier cosine series).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86" y="6163751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As frequency decreases,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increases.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521" y="148045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64064"/>
            <a:ext cx="437356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2690221" y="2683348"/>
          <a:ext cx="1337433" cy="317099"/>
        </p:xfrm>
        <a:graphic>
          <a:graphicData uri="http://schemas.openxmlformats.org/presentationml/2006/ole">
            <p:oleObj spid="_x0000_s26661" name="Equation" r:id="rId5" imgW="965200" imgH="228600" progId="Equation.DSMT4">
              <p:embed/>
            </p:oleObj>
          </a:graphicData>
        </a:graphic>
      </p:graphicFrame>
      <p:sp>
        <p:nvSpPr>
          <p:cNvPr id="13" name="Curved Up Arrow 12"/>
          <p:cNvSpPr/>
          <p:nvPr/>
        </p:nvSpPr>
        <p:spPr>
          <a:xfrm>
            <a:off x="3848669" y="5732060"/>
            <a:ext cx="1091821" cy="3275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94427" y="2656795"/>
            <a:ext cx="4294187" cy="3590925"/>
            <a:chOff x="4394427" y="2656795"/>
            <a:chExt cx="4294187" cy="3590925"/>
          </a:xfrm>
        </p:grpSpPr>
        <p:graphicFrame>
          <p:nvGraphicFramePr>
            <p:cNvPr id="26642" name="Object 18"/>
            <p:cNvGraphicFramePr>
              <a:graphicFrameLocks noChangeAspect="1"/>
            </p:cNvGraphicFramePr>
            <p:nvPr/>
          </p:nvGraphicFramePr>
          <p:xfrm>
            <a:off x="5859463" y="3578225"/>
            <a:ext cx="957262" cy="436563"/>
          </p:xfrm>
          <a:graphic>
            <a:graphicData uri="http://schemas.openxmlformats.org/presentationml/2006/ole">
              <p:oleObj spid="_x0000_s26662" name="Equation" r:id="rId6" imgW="558558" imgH="253890" progId="Equation.DSMT4">
                <p:embed/>
              </p:oleObj>
            </a:graphicData>
          </a:graphic>
        </p:graphicFrame>
        <p:pic>
          <p:nvPicPr>
            <p:cNvPr id="26644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4427" y="2656795"/>
              <a:ext cx="4294187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" name="Object 20"/>
            <p:cNvGraphicFramePr>
              <a:graphicFrameLocks noChangeAspect="1"/>
            </p:cNvGraphicFramePr>
            <p:nvPr/>
          </p:nvGraphicFramePr>
          <p:xfrm>
            <a:off x="5753079" y="2683823"/>
            <a:ext cx="2045515" cy="347683"/>
          </p:xfrm>
          <a:graphic>
            <a:graphicData uri="http://schemas.openxmlformats.org/presentationml/2006/ole">
              <p:oleObj spid="_x0000_s26663" name="Equation" r:id="rId8" imgW="1346200" imgH="228600" progId="Equation.DSMT4">
                <p:embed/>
              </p:oleObj>
            </a:graphicData>
          </a:graphic>
        </p:graphicFrame>
        <p:graphicFrame>
          <p:nvGraphicFramePr>
            <p:cNvPr id="26649" name="Object 25"/>
            <p:cNvGraphicFramePr>
              <a:graphicFrameLocks noChangeAspect="1"/>
            </p:cNvGraphicFramePr>
            <p:nvPr/>
          </p:nvGraphicFramePr>
          <p:xfrm>
            <a:off x="5903092" y="3581133"/>
            <a:ext cx="892343" cy="424926"/>
          </p:xfrm>
          <a:graphic>
            <a:graphicData uri="http://schemas.openxmlformats.org/presentationml/2006/ole">
              <p:oleObj spid="_x0000_s26664" name="Equation" r:id="rId9" imgW="533169" imgH="25389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82680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8347372"/>
              </p:ext>
            </p:extLst>
          </p:nvPr>
        </p:nvGraphicFramePr>
        <p:xfrm>
          <a:off x="804863" y="1497013"/>
          <a:ext cx="7108825" cy="2108200"/>
        </p:xfrm>
        <a:graphic>
          <a:graphicData uri="http://schemas.openxmlformats.org/presentationml/2006/ole">
            <p:oleObj spid="_x0000_s15404" name="Equation" r:id="rId3" imgW="4330700" imgH="12827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701" y="986412"/>
            <a:ext cx="4035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have that, after some algebra,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0" name="Object 30"/>
          <p:cNvGraphicFramePr>
            <a:graphicFrameLocks noChangeAspect="1"/>
          </p:cNvGraphicFramePr>
          <p:nvPr/>
        </p:nvGraphicFramePr>
        <p:xfrm>
          <a:off x="2667000" y="4557713"/>
          <a:ext cx="2749550" cy="2001837"/>
        </p:xfrm>
        <a:graphic>
          <a:graphicData uri="http://schemas.openxmlformats.org/presentationml/2006/ole">
            <p:oleObj spid="_x0000_s15405" name="Equation" r:id="rId4" imgW="1727200" imgH="1257300" progId="Equation.DSMT4">
              <p:embed/>
            </p:oleObj>
          </a:graphicData>
        </a:graphic>
      </p:graphicFrame>
      <p:sp>
        <p:nvSpPr>
          <p:cNvPr id="7" name="Down Arrow 6"/>
          <p:cNvSpPr/>
          <p:nvPr/>
        </p:nvSpPr>
        <p:spPr>
          <a:xfrm flipV="1">
            <a:off x="3373394" y="3855308"/>
            <a:ext cx="259492" cy="370703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99797" y="4275117"/>
            <a:ext cx="3552317" cy="86177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Hence, the term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) can be cast into a finite cosine Fourier series expansion.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1" name="Object 31"/>
          <p:cNvGraphicFramePr>
            <a:graphicFrameLocks noChangeAspect="1"/>
          </p:cNvGraphicFramePr>
          <p:nvPr/>
        </p:nvGraphicFramePr>
        <p:xfrm>
          <a:off x="1301525" y="3951287"/>
          <a:ext cx="1604962" cy="376237"/>
        </p:xfrm>
        <a:graphic>
          <a:graphicData uri="http://schemas.openxmlformats.org/presentationml/2006/ole">
            <p:oleObj spid="_x0000_s15406" name="Equation" r:id="rId5" imgW="977900" imgH="228600" progId="Equation.DSMT4">
              <p:embed/>
            </p:oleObj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6364973" y="1207770"/>
          <a:ext cx="1727200" cy="419100"/>
        </p:xfrm>
        <a:graphic>
          <a:graphicData uri="http://schemas.openxmlformats.org/presentationml/2006/ole">
            <p:oleObj spid="_x0000_s15407" name="Equation" r:id="rId6" imgW="1727200" imgH="419100" progId="Equation.DSMT4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4283242" y="1453414"/>
            <a:ext cx="1857676" cy="471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53555" y="5333049"/>
            <a:ext cx="324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general formula though!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2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914419"/>
              </p:ext>
            </p:extLst>
          </p:nvPr>
        </p:nvGraphicFramePr>
        <p:xfrm>
          <a:off x="995161" y="2424816"/>
          <a:ext cx="3311525" cy="436563"/>
        </p:xfrm>
        <a:graphic>
          <a:graphicData uri="http://schemas.openxmlformats.org/presentationml/2006/ole">
            <p:oleObj spid="_x0000_s16474" name="Equation" r:id="rId3" imgW="1930400" imgH="2540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5624" y="962893"/>
            <a:ext cx="28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Transformer design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67" name="Object 83"/>
          <p:cNvGraphicFramePr>
            <a:graphicFrameLocks noChangeAspect="1"/>
          </p:cNvGraphicFramePr>
          <p:nvPr/>
        </p:nvGraphicFramePr>
        <p:xfrm>
          <a:off x="928688" y="4013200"/>
          <a:ext cx="7732712" cy="479425"/>
        </p:xfrm>
        <a:graphic>
          <a:graphicData uri="http://schemas.openxmlformats.org/presentationml/2006/ole">
            <p:oleObj spid="_x0000_s16475" name="Equation" r:id="rId4" imgW="4508500" imgH="2794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884" y="1886673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Choice of response: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962" y="3370162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General form of response (Design #2):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4129" y="5184351"/>
            <a:ext cx="624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above formulas we can extract the coefficients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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(no general formula is available).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5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641201"/>
              </p:ext>
            </p:extLst>
          </p:nvPr>
        </p:nvGraphicFramePr>
        <p:xfrm>
          <a:off x="1916229" y="2438283"/>
          <a:ext cx="4684713" cy="2805112"/>
        </p:xfrm>
        <a:graphic>
          <a:graphicData uri="http://schemas.openxmlformats.org/presentationml/2006/ole">
            <p:oleObj spid="_x0000_s108553" name="Equation" r:id="rId3" imgW="2628900" imgH="15748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298" y="166343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 for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8292281"/>
              </p:ext>
            </p:extLst>
          </p:nvPr>
        </p:nvGraphicFramePr>
        <p:xfrm>
          <a:off x="4258585" y="1021066"/>
          <a:ext cx="3638550" cy="466725"/>
        </p:xfrm>
        <a:graphic>
          <a:graphicData uri="http://schemas.openxmlformats.org/presentationml/2006/ole">
            <p:oleObj spid="_x0000_s108554" name="Equation" r:id="rId4" imgW="3638420" imgH="466799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0659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134545"/>
              </p:ext>
            </p:extLst>
          </p:nvPr>
        </p:nvGraphicFramePr>
        <p:xfrm>
          <a:off x="1889806" y="1502005"/>
          <a:ext cx="5449887" cy="1143000"/>
        </p:xfrm>
        <a:graphic>
          <a:graphicData uri="http://schemas.openxmlformats.org/presentationml/2006/ole">
            <p:oleObj spid="_x0000_s17453" name="Equation" r:id="rId3" imgW="3505200" imgH="7366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7436" name="Object 28"/>
          <p:cNvGraphicFramePr>
            <a:graphicFrameLocks noChangeAspect="1"/>
          </p:cNvGraphicFramePr>
          <p:nvPr/>
        </p:nvGraphicFramePr>
        <p:xfrm>
          <a:off x="3498850" y="5970588"/>
          <a:ext cx="2659063" cy="515937"/>
        </p:xfrm>
        <a:graphic>
          <a:graphicData uri="http://schemas.openxmlformats.org/presentationml/2006/ole">
            <p:oleObj spid="_x0000_s17454" name="Equation" r:id="rId4" imgW="1307532" imgH="25389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3247" y="599616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38" name="Object 30"/>
          <p:cNvGraphicFramePr>
            <a:graphicFrameLocks noChangeAspect="1"/>
          </p:cNvGraphicFramePr>
          <p:nvPr/>
        </p:nvGraphicFramePr>
        <p:xfrm>
          <a:off x="1701015" y="3486350"/>
          <a:ext cx="5249862" cy="2159000"/>
        </p:xfrm>
        <a:graphic>
          <a:graphicData uri="http://schemas.openxmlformats.org/presentationml/2006/ole">
            <p:oleObj spid="_x0000_s17455" name="Equation" r:id="rId5" imgW="3378200" imgH="13970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01" y="899329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Alternative formula for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97" y="2929395"/>
            <a:ext cx="244169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Which sign is correct?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40" name="Object 32"/>
          <p:cNvGraphicFramePr>
            <a:graphicFrameLocks noChangeAspect="1"/>
          </p:cNvGraphicFramePr>
          <p:nvPr/>
        </p:nvGraphicFramePr>
        <p:xfrm>
          <a:off x="3825875" y="946150"/>
          <a:ext cx="3679825" cy="381000"/>
        </p:xfrm>
        <a:graphic>
          <a:graphicData uri="http://schemas.openxmlformats.org/presentationml/2006/ole">
            <p:oleObj spid="_x0000_s17456" name="Equation" r:id="rId6" imgW="2451100" imgH="254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8885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3750" y="809625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Calculation of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742950" y="1765300"/>
          <a:ext cx="7472363" cy="1406525"/>
        </p:xfrm>
        <a:graphic>
          <a:graphicData uri="http://schemas.openxmlformats.org/presentationml/2006/ole">
            <p:oleObj spid="_x0000_s18474" name="Equation" r:id="rId3" imgW="4991100" imgH="939800" progId="Equation.DSMT4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37125563"/>
              </p:ext>
            </p:extLst>
          </p:nvPr>
        </p:nvGraphicFramePr>
        <p:xfrm>
          <a:off x="2608263" y="4296045"/>
          <a:ext cx="3460750" cy="417513"/>
        </p:xfrm>
        <a:graphic>
          <a:graphicData uri="http://schemas.openxmlformats.org/presentationml/2006/ole">
            <p:oleObj spid="_x0000_s18475" name="Equation" r:id="rId4" imgW="2311400" imgH="279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9653" y="3740800"/>
            <a:ext cx="760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have from the definition of the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Chebyshev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polynomial: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2608263" y="5694363"/>
          <a:ext cx="3594100" cy="720725"/>
        </p:xfrm>
        <a:graphic>
          <a:graphicData uri="http://schemas.openxmlformats.org/presentationml/2006/ole">
            <p:oleObj spid="_x0000_s18476" name="Equation" r:id="rId5" imgW="2400300" imgH="482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30086" y="5290458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061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2044700" y="4143375"/>
          <a:ext cx="4513263" cy="973138"/>
        </p:xfrm>
        <a:graphic>
          <a:graphicData uri="http://schemas.openxmlformats.org/presentationml/2006/ole">
            <p:oleObj spid="_x0000_s99340" name="Equation" r:id="rId3" imgW="2476500" imgH="5334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2060575" y="1833563"/>
          <a:ext cx="4156075" cy="833437"/>
        </p:xfrm>
        <a:graphic>
          <a:graphicData uri="http://schemas.openxmlformats.org/presentationml/2006/ole">
            <p:oleObj spid="_x0000_s99341" name="Equation" r:id="rId4" imgW="2400300" imgH="482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8425" y="3369548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425" y="1145739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last slide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06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0039" y="796343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Design Formulas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/>
        </p:nvGraphicFramePr>
        <p:xfrm>
          <a:off x="3668713" y="5414963"/>
          <a:ext cx="1487487" cy="731837"/>
        </p:xfrm>
        <a:graphic>
          <a:graphicData uri="http://schemas.openxmlformats.org/presentationml/2006/ole">
            <p:oleObj spid="_x0000_s76827" name="Equation" r:id="rId3" imgW="876300" imgH="431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71504" y="1600759"/>
            <a:ext cx="2973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Reflection coefficient response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8311" y="3533495"/>
            <a:ext cx="1275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coefficient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685" y="4527274"/>
            <a:ext cx="25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of line impedances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981" y="5614676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Bandwidth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3259138" y="3487738"/>
          <a:ext cx="2330450" cy="452437"/>
        </p:xfrm>
        <a:graphic>
          <a:graphicData uri="http://schemas.openxmlformats.org/presentationml/2006/ole">
            <p:oleObj spid="_x0000_s76828" name="Equation" r:id="rId4" imgW="1307532" imgH="253890" progId="Equation.DSMT4">
              <p:embed/>
            </p:oleObj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2231033" y="1547852"/>
          <a:ext cx="3780761" cy="498662"/>
        </p:xfrm>
        <a:graphic>
          <a:graphicData uri="http://schemas.openxmlformats.org/presentationml/2006/ole">
            <p:oleObj spid="_x0000_s76829" name="Equation" r:id="rId5" imgW="1930400" imgH="2540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6886" y="4203544"/>
            <a:ext cx="5807036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 formula is given for the line impedances. Use the Table from Pozar or generate (“by hand”) the solution by expanding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into a polynomial with terms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n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53726" y="2593365"/>
            <a:ext cx="847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term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7610249" y="1993263"/>
          <a:ext cx="1119187" cy="506412"/>
        </p:xfrm>
        <a:graphic>
          <a:graphicData uri="http://schemas.openxmlformats.org/presentationml/2006/ole">
            <p:oleObj spid="_x0000_s76830" name="Equation" r:id="rId6" imgW="1066800" imgH="4826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11" name="Object 27"/>
          <p:cNvGraphicFramePr>
            <a:graphicFrameLocks noChangeAspect="1"/>
          </p:cNvGraphicFramePr>
          <p:nvPr/>
        </p:nvGraphicFramePr>
        <p:xfrm>
          <a:off x="1778000" y="2290763"/>
          <a:ext cx="4513263" cy="973137"/>
        </p:xfrm>
        <a:graphic>
          <a:graphicData uri="http://schemas.openxmlformats.org/presentationml/2006/ole">
            <p:oleObj spid="_x0000_s76831" name="Equation" r:id="rId7" imgW="2476500" imgH="5334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2128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952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Assuming small reflections: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776288"/>
            <a:ext cx="77358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1266825" y="4402138"/>
          <a:ext cx="6067425" cy="447675"/>
        </p:xfrm>
        <a:graphic>
          <a:graphicData uri="http://schemas.openxmlformats.org/presentationml/2006/ole">
            <p:oleObj spid="_x0000_s4167" name="Equation" r:id="rId4" imgW="3441700" imgH="254000" progId="Equation.DSMT4">
              <p:embed/>
            </p:oleObj>
          </a:graphicData>
        </a:graphic>
      </p:graphicFrame>
      <p:graphicFrame>
        <p:nvGraphicFramePr>
          <p:cNvPr id="4152" name="Object 56"/>
          <p:cNvGraphicFramePr>
            <a:graphicFrameLocks noChangeAspect="1"/>
          </p:cNvGraphicFramePr>
          <p:nvPr/>
        </p:nvGraphicFramePr>
        <p:xfrm>
          <a:off x="7594600" y="2860675"/>
          <a:ext cx="1096963" cy="403225"/>
        </p:xfrm>
        <a:graphic>
          <a:graphicData uri="http://schemas.openxmlformats.org/presentationml/2006/ole">
            <p:oleObj spid="_x0000_s4168" name="Equation" r:id="rId5" imgW="622030" imgH="228501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1353" y="6019797"/>
            <a:ext cx="644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 that this is a polynomial in powers of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exp(-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53" name="Object 57"/>
          <p:cNvGraphicFramePr>
            <a:graphicFrameLocks noChangeAspect="1"/>
          </p:cNvGraphicFramePr>
          <p:nvPr/>
        </p:nvGraphicFramePr>
        <p:xfrm>
          <a:off x="1053192" y="2830059"/>
          <a:ext cx="246063" cy="269875"/>
        </p:xfrm>
        <a:graphic>
          <a:graphicData uri="http://schemas.openxmlformats.org/presentationml/2006/ole">
            <p:oleObj spid="_x0000_s4169" name="Equation" r:id="rId6" imgW="139639" imgH="152334" progId="Equation.DSMT4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079171" y="1415143"/>
            <a:ext cx="0" cy="20465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70933" y="2818950"/>
            <a:ext cx="452437" cy="260350"/>
          </a:xfrm>
          <a:custGeom>
            <a:avLst/>
            <a:gdLst>
              <a:gd name="connsiteX0" fmla="*/ 0 w 444500"/>
              <a:gd name="connsiteY0" fmla="*/ 11112 h 258762"/>
              <a:gd name="connsiteX1" fmla="*/ 361950 w 444500"/>
              <a:gd name="connsiteY1" fmla="*/ 11112 h 258762"/>
              <a:gd name="connsiteX2" fmla="*/ 400050 w 444500"/>
              <a:gd name="connsiteY2" fmla="*/ 77787 h 258762"/>
              <a:gd name="connsiteX3" fmla="*/ 381000 w 444500"/>
              <a:gd name="connsiteY3" fmla="*/ 230187 h 258762"/>
              <a:gd name="connsiteX4" fmla="*/ 19050 w 444500"/>
              <a:gd name="connsiteY4" fmla="*/ 249237 h 258762"/>
              <a:gd name="connsiteX5" fmla="*/ 19050 w 444500"/>
              <a:gd name="connsiteY5" fmla="*/ 249237 h 258762"/>
              <a:gd name="connsiteX6" fmla="*/ 19050 w 444500"/>
              <a:gd name="connsiteY6" fmla="*/ 249237 h 258762"/>
              <a:gd name="connsiteX0" fmla="*/ 0 w 452437"/>
              <a:gd name="connsiteY0" fmla="*/ 22225 h 260350"/>
              <a:gd name="connsiteX1" fmla="*/ 361950 w 452437"/>
              <a:gd name="connsiteY1" fmla="*/ 22225 h 260350"/>
              <a:gd name="connsiteX2" fmla="*/ 447675 w 452437"/>
              <a:gd name="connsiteY2" fmla="*/ 155575 h 260350"/>
              <a:gd name="connsiteX3" fmla="*/ 381000 w 452437"/>
              <a:gd name="connsiteY3" fmla="*/ 241300 h 260350"/>
              <a:gd name="connsiteX4" fmla="*/ 19050 w 452437"/>
              <a:gd name="connsiteY4" fmla="*/ 260350 h 260350"/>
              <a:gd name="connsiteX5" fmla="*/ 19050 w 452437"/>
              <a:gd name="connsiteY5" fmla="*/ 260350 h 260350"/>
              <a:gd name="connsiteX6" fmla="*/ 19050 w 452437"/>
              <a:gd name="connsiteY6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37" h="260350">
                <a:moveTo>
                  <a:pt x="0" y="22225"/>
                </a:moveTo>
                <a:cubicBezTo>
                  <a:pt x="147637" y="16669"/>
                  <a:pt x="287337" y="0"/>
                  <a:pt x="361950" y="22225"/>
                </a:cubicBezTo>
                <a:cubicBezTo>
                  <a:pt x="436563" y="44450"/>
                  <a:pt x="444500" y="119063"/>
                  <a:pt x="447675" y="155575"/>
                </a:cubicBezTo>
                <a:cubicBezTo>
                  <a:pt x="450850" y="192087"/>
                  <a:pt x="452437" y="223838"/>
                  <a:pt x="381000" y="241300"/>
                </a:cubicBezTo>
                <a:cubicBezTo>
                  <a:pt x="309563" y="258762"/>
                  <a:pt x="19050" y="260350"/>
                  <a:pt x="19050" y="260350"/>
                </a:cubicBezTo>
                <a:lnTo>
                  <a:pt x="19050" y="260350"/>
                </a:lnTo>
                <a:lnTo>
                  <a:pt x="19050" y="260350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154" name="Object 58"/>
          <p:cNvGraphicFramePr>
            <a:graphicFrameLocks noChangeAspect="1"/>
          </p:cNvGraphicFramePr>
          <p:nvPr/>
        </p:nvGraphicFramePr>
        <p:xfrm>
          <a:off x="3324677" y="5074557"/>
          <a:ext cx="1552120" cy="722905"/>
        </p:xfrm>
        <a:graphic>
          <a:graphicData uri="http://schemas.openxmlformats.org/presentationml/2006/ole">
            <p:oleObj spid="_x0000_s4170" name="Equation" r:id="rId7" imgW="927100" imgH="4318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31572" y="5180238"/>
            <a:ext cx="92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937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3263" y="6125184"/>
            <a:ext cx="71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table only shows data for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since the design can be reversed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Ioad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source switched) for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" y="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7" name="Picture 1" descr="E:\USER\Classes\5317\Book\temp_P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82" y="688676"/>
            <a:ext cx="6836853" cy="5370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8996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8686704"/>
              </p:ext>
            </p:extLst>
          </p:nvPr>
        </p:nvGraphicFramePr>
        <p:xfrm>
          <a:off x="7036416" y="2236743"/>
          <a:ext cx="1414875" cy="1193801"/>
        </p:xfrm>
        <a:graphic>
          <a:graphicData uri="http://schemas.openxmlformats.org/presentationml/2006/ole">
            <p:oleObj spid="_x0000_s133149" name="Equation" r:id="rId3" imgW="812800" imgH="6858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96075905"/>
              </p:ext>
            </p:extLst>
          </p:nvPr>
        </p:nvGraphicFramePr>
        <p:xfrm>
          <a:off x="713045" y="3165356"/>
          <a:ext cx="4523983" cy="398203"/>
        </p:xfrm>
        <a:graphic>
          <a:graphicData uri="http://schemas.openxmlformats.org/presentationml/2006/ole">
            <p:oleObj spid="_x0000_s133150" name="Equation" r:id="rId4" imgW="3175000" imgH="279400" progId="Equation.DSMT4">
              <p:embed/>
            </p:oleObj>
          </a:graphicData>
        </a:graphic>
      </p:graphicFrame>
      <p:graphicFrame>
        <p:nvGraphicFramePr>
          <p:cNvPr id="19651" name="Object 195"/>
          <p:cNvGraphicFramePr>
            <a:graphicFrameLocks noChangeAspect="1"/>
          </p:cNvGraphicFramePr>
          <p:nvPr/>
        </p:nvGraphicFramePr>
        <p:xfrm>
          <a:off x="757175" y="1751363"/>
          <a:ext cx="5172075" cy="1371600"/>
        </p:xfrm>
        <a:graphic>
          <a:graphicData uri="http://schemas.openxmlformats.org/presentationml/2006/ole">
            <p:oleObj spid="_x0000_s133151" name="Visio" r:id="rId5" imgW="5182110" imgH="1374296" progId="Visio.Drawing.11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45269" y="1667325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Given: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757" y="907473"/>
            <a:ext cx="743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21C9"/>
                </a:solidFill>
                <a:latin typeface="Arial" pitchFamily="34" charset="0"/>
                <a:cs typeface="Arial" pitchFamily="34" charset="0"/>
              </a:rPr>
              <a:t>Example: Three-stage Chebyshev transformer</a:t>
            </a:r>
            <a:endParaRPr lang="en-US" sz="2400" dirty="0">
              <a:solidFill>
                <a:srgbClr val="E521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52" name="Object 196"/>
          <p:cNvGraphicFramePr>
            <a:graphicFrameLocks noChangeAspect="1"/>
          </p:cNvGraphicFramePr>
          <p:nvPr/>
        </p:nvGraphicFramePr>
        <p:xfrm>
          <a:off x="2790825" y="4708525"/>
          <a:ext cx="3398838" cy="420688"/>
        </p:xfrm>
        <a:graphic>
          <a:graphicData uri="http://schemas.openxmlformats.org/presentationml/2006/ole">
            <p:oleObj spid="_x0000_s133152" name="Equation" r:id="rId6" imgW="2057400" imgH="254000" progId="Equation.DSMT4">
              <p:embed/>
            </p:oleObj>
          </a:graphicData>
        </a:graphic>
      </p:graphicFrame>
      <p:graphicFrame>
        <p:nvGraphicFramePr>
          <p:cNvPr id="133129" name="Object 9"/>
          <p:cNvGraphicFramePr>
            <a:graphicFrameLocks noChangeAspect="1"/>
          </p:cNvGraphicFramePr>
          <p:nvPr/>
        </p:nvGraphicFramePr>
        <p:xfrm>
          <a:off x="2036763" y="5370513"/>
          <a:ext cx="5175250" cy="1217612"/>
        </p:xfrm>
        <a:graphic>
          <a:graphicData uri="http://schemas.openxmlformats.org/presentationml/2006/ole">
            <p:oleObj spid="_x0000_s133153" name="Equation" r:id="rId7" imgW="3238500" imgH="762000" progId="Equation.DSMT4">
              <p:embed/>
            </p:oleObj>
          </a:graphicData>
        </a:graphic>
      </p:graphicFrame>
      <p:graphicFrame>
        <p:nvGraphicFramePr>
          <p:cNvPr id="133130" name="Object 196"/>
          <p:cNvGraphicFramePr>
            <a:graphicFrameLocks noChangeAspect="1"/>
          </p:cNvGraphicFramePr>
          <p:nvPr/>
        </p:nvGraphicFramePr>
        <p:xfrm>
          <a:off x="2436813" y="4013200"/>
          <a:ext cx="4240212" cy="420688"/>
        </p:xfrm>
        <a:graphic>
          <a:graphicData uri="http://schemas.openxmlformats.org/presentationml/2006/ole">
            <p:oleObj spid="_x0000_s133154" name="Equation" r:id="rId8" imgW="2565400" imgH="254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6015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8686704"/>
              </p:ext>
            </p:extLst>
          </p:nvPr>
        </p:nvGraphicFramePr>
        <p:xfrm>
          <a:off x="7036416" y="2236743"/>
          <a:ext cx="1414875" cy="1193801"/>
        </p:xfrm>
        <a:graphic>
          <a:graphicData uri="http://schemas.openxmlformats.org/presentationml/2006/ole">
            <p:oleObj spid="_x0000_s19674" name="Equation" r:id="rId3" imgW="812800" imgH="6858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8014812"/>
              </p:ext>
            </p:extLst>
          </p:nvPr>
        </p:nvGraphicFramePr>
        <p:xfrm>
          <a:off x="1443038" y="4335463"/>
          <a:ext cx="5829300" cy="473075"/>
        </p:xfrm>
        <a:graphic>
          <a:graphicData uri="http://schemas.openxmlformats.org/presentationml/2006/ole">
            <p:oleObj spid="_x0000_s19675" name="Equation" r:id="rId4" imgW="3454400" imgH="279400" progId="Equation.DSMT4">
              <p:embed/>
            </p:oleObj>
          </a:graphicData>
        </a:graphic>
      </p:graphicFrame>
      <p:graphicFrame>
        <p:nvGraphicFramePr>
          <p:cNvPr id="19651" name="Object 195"/>
          <p:cNvGraphicFramePr>
            <a:graphicFrameLocks noChangeAspect="1"/>
          </p:cNvGraphicFramePr>
          <p:nvPr/>
        </p:nvGraphicFramePr>
        <p:xfrm>
          <a:off x="757175" y="1751363"/>
          <a:ext cx="5172075" cy="1371600"/>
        </p:xfrm>
        <a:graphic>
          <a:graphicData uri="http://schemas.openxmlformats.org/presentationml/2006/ole">
            <p:oleObj spid="_x0000_s19676" name="Visio" r:id="rId5" imgW="5182110" imgH="1374296" progId="Visio.Drawing.11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07169" y="167685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Given: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8865" y="566098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161314" y="5590644"/>
            <a:ext cx="997558" cy="19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792509" y="5102309"/>
            <a:ext cx="486889" cy="558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1473" y="5783863"/>
            <a:ext cx="279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(finite Fourier cosine series form)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757" y="907473"/>
            <a:ext cx="743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21C9"/>
                </a:solidFill>
                <a:latin typeface="Arial" pitchFamily="34" charset="0"/>
                <a:cs typeface="Arial" pitchFamily="34" charset="0"/>
              </a:rPr>
              <a:t>Example: Three-stage Chebyshev transformer</a:t>
            </a:r>
            <a:endParaRPr lang="en-US" sz="2400" dirty="0">
              <a:solidFill>
                <a:srgbClr val="E521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20" y="3820984"/>
            <a:ext cx="103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53" name="Object 197"/>
          <p:cNvGraphicFramePr>
            <a:graphicFrameLocks noChangeAspect="1"/>
          </p:cNvGraphicFramePr>
          <p:nvPr/>
        </p:nvGraphicFramePr>
        <p:xfrm>
          <a:off x="2128838" y="5376863"/>
          <a:ext cx="3641725" cy="427037"/>
        </p:xfrm>
        <a:graphic>
          <a:graphicData uri="http://schemas.openxmlformats.org/presentationml/2006/ole">
            <p:oleObj spid="_x0000_s19677" name="Equation" r:id="rId6" imgW="2171700" imgH="2540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9503" y="502373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54" name="Object 198"/>
          <p:cNvGraphicFramePr>
            <a:graphicFrameLocks noChangeAspect="1"/>
          </p:cNvGraphicFramePr>
          <p:nvPr/>
        </p:nvGraphicFramePr>
        <p:xfrm>
          <a:off x="825500" y="6243638"/>
          <a:ext cx="7292975" cy="541337"/>
        </p:xfrm>
        <a:graphic>
          <a:graphicData uri="http://schemas.openxmlformats.org/presentationml/2006/ole">
            <p:oleObj spid="_x0000_s19678" name="Equation" r:id="rId7" imgW="6515100" imgH="482600" progId="Equation.DSMT4">
              <p:embed/>
            </p:oleObj>
          </a:graphicData>
        </a:graphic>
      </p:graphicFrame>
      <p:graphicFrame>
        <p:nvGraphicFramePr>
          <p:cNvPr id="19655" name="Object 196"/>
          <p:cNvGraphicFramePr>
            <a:graphicFrameLocks noChangeAspect="1"/>
          </p:cNvGraphicFramePr>
          <p:nvPr/>
        </p:nvGraphicFramePr>
        <p:xfrm>
          <a:off x="2674938" y="3375025"/>
          <a:ext cx="3171825" cy="420688"/>
        </p:xfrm>
        <a:graphic>
          <a:graphicData uri="http://schemas.openxmlformats.org/presentationml/2006/ole">
            <p:oleObj spid="_x0000_s19679" name="Equation" r:id="rId8" imgW="1916868" imgH="25389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60153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8014812"/>
              </p:ext>
            </p:extLst>
          </p:nvPr>
        </p:nvGraphicFramePr>
        <p:xfrm>
          <a:off x="1585913" y="2411413"/>
          <a:ext cx="5829300" cy="473075"/>
        </p:xfrm>
        <a:graphic>
          <a:graphicData uri="http://schemas.openxmlformats.org/presentationml/2006/ole">
            <p:oleObj spid="_x0000_s134162" name="Equation" r:id="rId3" imgW="3454400" imgH="2794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53" name="Object 197"/>
          <p:cNvGraphicFramePr>
            <a:graphicFrameLocks noChangeAspect="1"/>
          </p:cNvGraphicFramePr>
          <p:nvPr/>
        </p:nvGraphicFramePr>
        <p:xfrm>
          <a:off x="1631950" y="3233738"/>
          <a:ext cx="3643313" cy="427037"/>
        </p:xfrm>
        <a:graphic>
          <a:graphicData uri="http://schemas.openxmlformats.org/presentationml/2006/ole">
            <p:oleObj spid="_x0000_s134163" name="Equation" r:id="rId4" imgW="2171700" imgH="2540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36503" y="1238562"/>
            <a:ext cx="792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Equating coefficients from the previous equations on the last slide,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2201863" y="5019675"/>
          <a:ext cx="3876675" cy="811213"/>
        </p:xfrm>
        <a:graphic>
          <a:graphicData uri="http://schemas.openxmlformats.org/presentationml/2006/ole">
            <p:oleObj spid="_x0000_s134164" name="Equation" r:id="rId5" imgW="2425700" imgH="508000" progId="Equation.DSMT4">
              <p:embed/>
            </p:oleObj>
          </a:graphicData>
        </a:graphic>
      </p:graphicFrame>
      <p:sp>
        <p:nvSpPr>
          <p:cNvPr id="21" name="Down Arrow 20"/>
          <p:cNvSpPr/>
          <p:nvPr/>
        </p:nvSpPr>
        <p:spPr>
          <a:xfrm>
            <a:off x="3933825" y="4171950"/>
            <a:ext cx="314325" cy="485775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153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86500" y="1895475"/>
            <a:ext cx="2143125" cy="20027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0157127"/>
              </p:ext>
            </p:extLst>
          </p:nvPr>
        </p:nvGraphicFramePr>
        <p:xfrm>
          <a:off x="873125" y="1717675"/>
          <a:ext cx="2759075" cy="769938"/>
        </p:xfrm>
        <a:graphic>
          <a:graphicData uri="http://schemas.openxmlformats.org/presentationml/2006/ole">
            <p:oleObj spid="_x0000_s20514" name="Equation" r:id="rId3" imgW="1726451" imgH="482391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500" y="978680"/>
            <a:ext cx="523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now evaluate the reflection coefficients: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1152525" y="4049713"/>
          <a:ext cx="5457825" cy="2027237"/>
        </p:xfrm>
        <a:graphic>
          <a:graphicData uri="http://schemas.openxmlformats.org/presentationml/2006/ole">
            <p:oleObj spid="_x0000_s20515" name="Equation" r:id="rId4" imgW="3416300" imgH="12700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475" y="3217055"/>
            <a:ext cx="1901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4" name="Object 196"/>
          <p:cNvGraphicFramePr>
            <a:graphicFrameLocks noChangeAspect="1"/>
          </p:cNvGraphicFramePr>
          <p:nvPr/>
        </p:nvGraphicFramePr>
        <p:xfrm>
          <a:off x="6610150" y="2515218"/>
          <a:ext cx="1612900" cy="1108075"/>
        </p:xfrm>
        <a:graphic>
          <a:graphicData uri="http://schemas.openxmlformats.org/presentationml/2006/ole">
            <p:oleObj spid="_x0000_s20516" name="Equation" r:id="rId5" imgW="977476" imgH="672808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8475" y="1962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74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86500" y="1895475"/>
            <a:ext cx="2143125" cy="1590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5575752"/>
              </p:ext>
            </p:extLst>
          </p:nvPr>
        </p:nvGraphicFramePr>
        <p:xfrm>
          <a:off x="623888" y="1085850"/>
          <a:ext cx="5191125" cy="4984750"/>
        </p:xfrm>
        <a:graphic>
          <a:graphicData uri="http://schemas.openxmlformats.org/presentationml/2006/ole">
            <p:oleObj spid="_x0000_s21558" name="Equation" r:id="rId3" imgW="3200400" imgH="30734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9622805"/>
              </p:ext>
            </p:extLst>
          </p:nvPr>
        </p:nvGraphicFramePr>
        <p:xfrm>
          <a:off x="6630924" y="4418013"/>
          <a:ext cx="1811401" cy="1458912"/>
        </p:xfrm>
        <a:graphic>
          <a:graphicData uri="http://schemas.openxmlformats.org/presentationml/2006/ole">
            <p:oleObj spid="_x0000_s21559" name="Equation" r:id="rId4" imgW="914400" imgH="7366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082" y="6299163"/>
            <a:ext cx="53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(The load is 100 [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]; this is pretty close.)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48" name="Object 44"/>
          <p:cNvGraphicFramePr>
            <a:graphicFrameLocks noChangeAspect="1"/>
          </p:cNvGraphicFramePr>
          <p:nvPr/>
        </p:nvGraphicFramePr>
        <p:xfrm>
          <a:off x="6542088" y="2506663"/>
          <a:ext cx="1765300" cy="730250"/>
        </p:xfrm>
        <a:graphic>
          <a:graphicData uri="http://schemas.openxmlformats.org/presentationml/2006/ole">
            <p:oleObj spid="_x0000_s21560" name="Equation" r:id="rId5" imgW="1104900" imgH="457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15150" y="1962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250" y="3914775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91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4869876"/>
              </p:ext>
            </p:extLst>
          </p:nvPr>
        </p:nvGraphicFramePr>
        <p:xfrm>
          <a:off x="1412875" y="1066800"/>
          <a:ext cx="4530725" cy="1952625"/>
        </p:xfrm>
        <a:graphic>
          <a:graphicData uri="http://schemas.openxmlformats.org/presentationml/2006/ole">
            <p:oleObj spid="_x0000_s23587" name="Visio" r:id="rId3" imgW="4530547" imgH="1952346" progId="Visio.Drawing.11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850900" y="1390650"/>
          <a:ext cx="7667625" cy="2320925"/>
        </p:xfrm>
        <a:graphic>
          <a:graphicData uri="http://schemas.openxmlformats.org/presentationml/2006/ole">
            <p:oleObj spid="_x0000_s23588" name="Equation" r:id="rId4" imgW="4152900" imgH="12573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5532438" y="4156075"/>
          <a:ext cx="1835150" cy="1458913"/>
        </p:xfrm>
        <a:graphic>
          <a:graphicData uri="http://schemas.openxmlformats.org/presentationml/2006/ole">
            <p:oleObj spid="_x0000_s23589" name="Equation" r:id="rId5" imgW="927100" imgH="736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7076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17" name="Object 86"/>
          <p:cNvGraphicFramePr>
            <a:graphicFrameLocks noChangeAspect="1"/>
          </p:cNvGraphicFramePr>
          <p:nvPr/>
        </p:nvGraphicFramePr>
        <p:xfrm>
          <a:off x="2789238" y="2019300"/>
          <a:ext cx="1487487" cy="731838"/>
        </p:xfrm>
        <a:graphic>
          <a:graphicData uri="http://schemas.openxmlformats.org/presentationml/2006/ole">
            <p:oleObj spid="_x0000_s115734" name="Equation" r:id="rId3" imgW="876300" imgH="431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5652" y="143691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Bandwidth: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2775816" y="2998891"/>
          <a:ext cx="1510434" cy="357734"/>
        </p:xfrm>
        <a:graphic>
          <a:graphicData uri="http://schemas.openxmlformats.org/presentationml/2006/ole">
            <p:oleObj spid="_x0000_s115735" name="Equation" r:id="rId4" imgW="965200" imgH="228600" progId="Equation.DSMT4">
              <p:embed/>
            </p:oleObj>
          </a:graphicData>
        </a:graphic>
      </p:graphicFrame>
      <p:graphicFrame>
        <p:nvGraphicFramePr>
          <p:cNvPr id="115720" name="Object 86"/>
          <p:cNvGraphicFramePr>
            <a:graphicFrameLocks noChangeAspect="1"/>
          </p:cNvGraphicFramePr>
          <p:nvPr/>
        </p:nvGraphicFramePr>
        <p:xfrm>
          <a:off x="3084513" y="3846513"/>
          <a:ext cx="1055687" cy="731837"/>
        </p:xfrm>
        <a:graphic>
          <a:graphicData uri="http://schemas.openxmlformats.org/presentationml/2006/ole">
            <p:oleObj spid="_x0000_s115736" name="Equation" r:id="rId5" imgW="622030" imgH="431613" progId="Equation.DSMT4">
              <p:embed/>
            </p:oleObj>
          </a:graphicData>
        </a:graphic>
      </p:graphicFrame>
      <p:graphicFrame>
        <p:nvGraphicFramePr>
          <p:cNvPr id="115721" name="Object 86"/>
          <p:cNvGraphicFramePr>
            <a:graphicFrameLocks noChangeAspect="1"/>
          </p:cNvGraphicFramePr>
          <p:nvPr/>
        </p:nvGraphicFramePr>
        <p:xfrm>
          <a:off x="2870322" y="5118987"/>
          <a:ext cx="1628491" cy="426790"/>
        </p:xfrm>
        <a:graphic>
          <a:graphicData uri="http://schemas.openxmlformats.org/presentationml/2006/ole">
            <p:oleObj spid="_x0000_s115737" name="Equation" r:id="rId6" imgW="774364" imgH="203112" progId="Equation.DSMT4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2363186" y="4061362"/>
            <a:ext cx="403761" cy="24938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076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76300" y="1432451"/>
            <a:ext cx="7239001" cy="4904751"/>
            <a:chOff x="876300" y="1028701"/>
            <a:chExt cx="7239001" cy="4904751"/>
          </a:xfrm>
        </p:grpSpPr>
        <p:grpSp>
          <p:nvGrpSpPr>
            <p:cNvPr id="13" name="Group 12"/>
            <p:cNvGrpSpPr/>
            <p:nvPr/>
          </p:nvGrpSpPr>
          <p:grpSpPr>
            <a:xfrm>
              <a:off x="876300" y="1028701"/>
              <a:ext cx="7239001" cy="4904751"/>
              <a:chOff x="1567914" y="1026106"/>
              <a:chExt cx="5562600" cy="4191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3714" y="340306"/>
                <a:ext cx="4191000" cy="5562600"/>
              </a:xfrm>
              <a:prstGeom prst="rect">
                <a:avLst/>
              </a:prstGeom>
            </p:spPr>
          </p:pic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330209787"/>
                  </p:ext>
                </p:extLst>
              </p:nvPr>
            </p:nvGraphicFramePr>
            <p:xfrm>
              <a:off x="1778952" y="2336468"/>
              <a:ext cx="241534" cy="177700"/>
            </p:xfrm>
            <a:graphic>
              <a:graphicData uri="http://schemas.openxmlformats.org/presentationml/2006/ole">
                <p:oleObj spid="_x0000_s24746" name="Equation" r:id="rId4" imgW="241091" imgH="177646" progId="Equation.DSMT4">
                  <p:embed/>
                </p:oleObj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493193970"/>
                  </p:ext>
                </p:extLst>
              </p:nvPr>
            </p:nvGraphicFramePr>
            <p:xfrm>
              <a:off x="5496152" y="4272528"/>
              <a:ext cx="1096737" cy="280775"/>
            </p:xfrm>
            <a:graphic>
              <a:graphicData uri="http://schemas.openxmlformats.org/presentationml/2006/ole">
                <p:oleObj spid="_x0000_s24747" name="Equation" r:id="rId5" imgW="850531" imgH="177723" progId="Equation.DSMT4">
                  <p:embed/>
                </p:oleObj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4117339579"/>
                  </p:ext>
                </p:extLst>
              </p:nvPr>
            </p:nvGraphicFramePr>
            <p:xfrm>
              <a:off x="2519411" y="2515524"/>
              <a:ext cx="635552" cy="202116"/>
            </p:xfrm>
            <a:graphic>
              <a:graphicData uri="http://schemas.openxmlformats.org/presentationml/2006/ole">
                <p:oleObj spid="_x0000_s24748" name="Equation" r:id="rId6" imgW="634725" imgH="203112" progId="Equation.DSMT4">
                  <p:embed/>
                </p:oleObj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39975514"/>
                  </p:ext>
                </p:extLst>
              </p:nvPr>
            </p:nvGraphicFramePr>
            <p:xfrm>
              <a:off x="5872829" y="2515524"/>
              <a:ext cx="572118" cy="202116"/>
            </p:xfrm>
            <a:graphic>
              <a:graphicData uri="http://schemas.openxmlformats.org/presentationml/2006/ole">
                <p:oleObj spid="_x0000_s24749" name="Equation" r:id="rId7" imgW="571252" imgH="203112" progId="Equation.DSMT4">
                  <p:embed/>
                </p:oleObj>
              </a:graphicData>
            </a:graphic>
          </p:graphicFrame>
        </p:grpSp>
        <p:cxnSp>
          <p:nvCxnSpPr>
            <p:cNvPr id="18" name="Straight Connector 17"/>
            <p:cNvCxnSpPr/>
            <p:nvPr/>
          </p:nvCxnSpPr>
          <p:spPr>
            <a:xfrm>
              <a:off x="1562100" y="2581275"/>
              <a:ext cx="63627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076575" y="2524125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86500" y="2524125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4722" name="Object 146"/>
          <p:cNvGraphicFramePr>
            <a:graphicFrameLocks noChangeAspect="1"/>
          </p:cNvGraphicFramePr>
          <p:nvPr/>
        </p:nvGraphicFramePr>
        <p:xfrm>
          <a:off x="3775075" y="2327888"/>
          <a:ext cx="1901825" cy="374650"/>
        </p:xfrm>
        <a:graphic>
          <a:graphicData uri="http://schemas.openxmlformats.org/presentationml/2006/ole">
            <p:oleObj spid="_x0000_s24750" name="Equation" r:id="rId8" imgW="1409700" imgH="2794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33540" y="6241669"/>
            <a:ext cx="670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Response from Ansys Designer (5 GHz Design)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723" name="Object 147"/>
          <p:cNvGraphicFramePr>
            <a:graphicFrameLocks noChangeAspect="1"/>
          </p:cNvGraphicFramePr>
          <p:nvPr/>
        </p:nvGraphicFramePr>
        <p:xfrm>
          <a:off x="4178940" y="5208835"/>
          <a:ext cx="1112837" cy="306387"/>
        </p:xfrm>
        <a:graphic>
          <a:graphicData uri="http://schemas.openxmlformats.org/presentationml/2006/ole">
            <p:oleObj spid="_x0000_s24751" name="Equation" r:id="rId9" imgW="825500" imgH="2286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987" y="735948"/>
            <a:ext cx="4005943" cy="1448578"/>
            <a:chOff x="2667987" y="735948"/>
            <a:chExt cx="4005943" cy="1448578"/>
          </a:xfrm>
        </p:grpSpPr>
        <p:pic>
          <p:nvPicPr>
            <p:cNvPr id="17" name="Picture 26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7987" y="735948"/>
              <a:ext cx="4005943" cy="144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Freeform 21"/>
            <p:cNvSpPr/>
            <p:nvPr/>
          </p:nvSpPr>
          <p:spPr>
            <a:xfrm flipH="1">
              <a:off x="2976825" y="1781296"/>
              <a:ext cx="490846" cy="372093"/>
            </a:xfrm>
            <a:custGeom>
              <a:avLst/>
              <a:gdLst>
                <a:gd name="connsiteX0" fmla="*/ 348342 w 490846"/>
                <a:gd name="connsiteY0" fmla="*/ 23750 h 372093"/>
                <a:gd name="connsiteX1" fmla="*/ 98961 w 490846"/>
                <a:gd name="connsiteY1" fmla="*/ 11875 h 372093"/>
                <a:gd name="connsiteX2" fmla="*/ 15833 w 490846"/>
                <a:gd name="connsiteY2" fmla="*/ 95002 h 372093"/>
                <a:gd name="connsiteX3" fmla="*/ 27709 w 490846"/>
                <a:gd name="connsiteY3" fmla="*/ 273132 h 372093"/>
                <a:gd name="connsiteX4" fmla="*/ 182088 w 490846"/>
                <a:gd name="connsiteY4" fmla="*/ 356259 h 372093"/>
                <a:gd name="connsiteX5" fmla="*/ 324592 w 490846"/>
                <a:gd name="connsiteY5" fmla="*/ 368135 h 372093"/>
                <a:gd name="connsiteX6" fmla="*/ 490846 w 490846"/>
                <a:gd name="connsiteY6" fmla="*/ 356259 h 37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846" h="372093">
                  <a:moveTo>
                    <a:pt x="348342" y="23750"/>
                  </a:moveTo>
                  <a:cubicBezTo>
                    <a:pt x="251360" y="11875"/>
                    <a:pt x="154379" y="0"/>
                    <a:pt x="98961" y="11875"/>
                  </a:cubicBezTo>
                  <a:cubicBezTo>
                    <a:pt x="43543" y="23750"/>
                    <a:pt x="27708" y="51459"/>
                    <a:pt x="15833" y="95002"/>
                  </a:cubicBezTo>
                  <a:cubicBezTo>
                    <a:pt x="3958" y="138545"/>
                    <a:pt x="0" y="229589"/>
                    <a:pt x="27709" y="273132"/>
                  </a:cubicBezTo>
                  <a:cubicBezTo>
                    <a:pt x="55418" y="316675"/>
                    <a:pt x="132608" y="340425"/>
                    <a:pt x="182088" y="356259"/>
                  </a:cubicBezTo>
                  <a:cubicBezTo>
                    <a:pt x="231569" y="372093"/>
                    <a:pt x="273132" y="368135"/>
                    <a:pt x="324592" y="368135"/>
                  </a:cubicBezTo>
                  <a:cubicBezTo>
                    <a:pt x="376052" y="368135"/>
                    <a:pt x="433449" y="362197"/>
                    <a:pt x="490846" y="356259"/>
                  </a:cubicBezTo>
                </a:path>
              </a:pathLst>
            </a:custGeom>
            <a:ln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26" name="Object 37"/>
            <p:cNvGraphicFramePr>
              <a:graphicFrameLocks noChangeAspect="1"/>
            </p:cNvGraphicFramePr>
            <p:nvPr/>
          </p:nvGraphicFramePr>
          <p:xfrm>
            <a:off x="3698793" y="1830305"/>
            <a:ext cx="215900" cy="236537"/>
          </p:xfrm>
          <a:graphic>
            <a:graphicData uri="http://schemas.openxmlformats.org/presentationml/2006/ole">
              <p:oleObj spid="_x0000_s24752" name="Equation" r:id="rId11" imgW="139639" imgH="152334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2165366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7043" y="1397421"/>
            <a:ext cx="754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Comparison of Binomial (Butterworth) and Chebyshev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693" y="2285485"/>
            <a:ext cx="79631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Chebyshev design has a higher bandwidth (100% vs. 69%).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increased bandwidth comes with a price: ripple in the passband.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As the ripple level goes to zero, the Chebyshev response approaches that of the Butterworth.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96" y="4488341"/>
            <a:ext cx="7433954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It can be shown that the Chebyshev design gives the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highest possible bandwidth for a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Comparison of Designs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36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7265066"/>
              </p:ext>
            </p:extLst>
          </p:nvPr>
        </p:nvGraphicFramePr>
        <p:xfrm>
          <a:off x="1081088" y="1017588"/>
          <a:ext cx="6067425" cy="449262"/>
        </p:xfrm>
        <a:graphic>
          <a:graphicData uri="http://schemas.openxmlformats.org/presentationml/2006/ole">
            <p:oleObj spid="_x0000_s67606" name="Equation" r:id="rId3" imgW="3441700" imgH="2540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7658344"/>
              </p:ext>
            </p:extLst>
          </p:nvPr>
        </p:nvGraphicFramePr>
        <p:xfrm>
          <a:off x="2323193" y="2504187"/>
          <a:ext cx="3803650" cy="400050"/>
        </p:xfrm>
        <a:graphic>
          <a:graphicData uri="http://schemas.openxmlformats.org/presentationml/2006/ole">
            <p:oleObj spid="_x0000_s67607" name="Equation" r:id="rId4" imgW="2247900" imgH="2286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2034650"/>
              </p:ext>
            </p:extLst>
          </p:nvPr>
        </p:nvGraphicFramePr>
        <p:xfrm>
          <a:off x="2173288" y="5375275"/>
          <a:ext cx="4027487" cy="1276350"/>
        </p:xfrm>
        <a:graphic>
          <a:graphicData uri="http://schemas.openxmlformats.org/presentationml/2006/ole">
            <p:oleObj spid="_x0000_s67608" name="Equation" r:id="rId5" imgW="2324100" imgH="7366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6531429" y="4642776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5475" y="5174815"/>
            <a:ext cx="4419600" cy="144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850" y="1695450"/>
            <a:ext cx="819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we assume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symmetric reflections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the sections about the center of the structure (not a symmetric layout of line impedances), we have: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403" y="526870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Last term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1076325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 terms)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7589" name="Object 141"/>
          <p:cNvGraphicFramePr>
            <a:graphicFrameLocks noChangeAspect="1"/>
          </p:cNvGraphicFramePr>
          <p:nvPr/>
        </p:nvGraphicFramePr>
        <p:xfrm>
          <a:off x="1117600" y="4203700"/>
          <a:ext cx="6556375" cy="534988"/>
        </p:xfrm>
        <a:graphic>
          <a:graphicData uri="http://schemas.openxmlformats.org/presentationml/2006/ole">
            <p:oleObj spid="_x0000_s67609" name="Equation" r:id="rId6" imgW="3873500" imgH="304800" progId="Equation.DSMT4">
              <p:embed/>
            </p:oleObj>
          </a:graphicData>
        </a:graphic>
      </p:graphicFrame>
      <p:graphicFrame>
        <p:nvGraphicFramePr>
          <p:cNvPr id="67590" name="Object 140"/>
          <p:cNvGraphicFramePr>
            <a:graphicFrameLocks noChangeAspect="1"/>
          </p:cNvGraphicFramePr>
          <p:nvPr/>
        </p:nvGraphicFramePr>
        <p:xfrm>
          <a:off x="534988" y="3173413"/>
          <a:ext cx="7813675" cy="471487"/>
        </p:xfrm>
        <a:graphic>
          <a:graphicData uri="http://schemas.openxmlformats.org/presentationml/2006/ole">
            <p:oleObj spid="_x0000_s67610" name="Equation" r:id="rId7" imgW="4432300" imgH="2667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2258" y="38521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614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26323" y="781050"/>
            <a:ext cx="6896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Comparison of Butterworth and Chebyshev Designs 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8950" y="1289845"/>
            <a:ext cx="3759200" cy="2628105"/>
            <a:chOff x="488950" y="1289845"/>
            <a:chExt cx="3759200" cy="2628105"/>
          </a:xfrm>
        </p:grpSpPr>
        <p:pic>
          <p:nvPicPr>
            <p:cNvPr id="136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4" y="1289845"/>
              <a:ext cx="3544886" cy="262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36198" name="Object 86"/>
            <p:cNvGraphicFramePr>
              <a:graphicFrameLocks noChangeAspect="1"/>
            </p:cNvGraphicFramePr>
            <p:nvPr/>
          </p:nvGraphicFramePr>
          <p:xfrm>
            <a:off x="2181927" y="1645451"/>
            <a:ext cx="965534" cy="482767"/>
          </p:xfrm>
          <a:graphic>
            <a:graphicData uri="http://schemas.openxmlformats.org/presentationml/2006/ole">
              <p:oleObj spid="_x0000_s136247" name="Equation" r:id="rId4" imgW="927100" imgH="482600" progId="Equation.DSMT4">
                <p:embed/>
              </p:oleObj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00075" y="1314450"/>
              <a:ext cx="523875" cy="2466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750" y="3714750"/>
              <a:ext cx="32004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6203" name="Object 86"/>
            <p:cNvGraphicFramePr>
              <a:graphicFrameLocks noChangeAspect="1"/>
            </p:cNvGraphicFramePr>
            <p:nvPr/>
          </p:nvGraphicFramePr>
          <p:xfrm>
            <a:off x="488950" y="1854200"/>
            <a:ext cx="519113" cy="357188"/>
          </p:xfrm>
          <a:graphic>
            <a:graphicData uri="http://schemas.openxmlformats.org/presentationml/2006/ole">
              <p:oleObj spid="_x0000_s136248" name="Equation" r:id="rId5" imgW="406224" imgH="279279" progId="Equation.DSMT4">
                <p:embed/>
              </p:oleObj>
            </a:graphicData>
          </a:graphic>
        </p:graphicFrame>
        <p:graphicFrame>
          <p:nvGraphicFramePr>
            <p:cNvPr id="136207" name="Object 86"/>
            <p:cNvGraphicFramePr>
              <a:graphicFrameLocks noChangeAspect="1"/>
            </p:cNvGraphicFramePr>
            <p:nvPr/>
          </p:nvGraphicFramePr>
          <p:xfrm>
            <a:off x="2592388" y="3660775"/>
            <a:ext cx="177800" cy="227013"/>
          </p:xfrm>
          <a:graphic>
            <a:graphicData uri="http://schemas.openxmlformats.org/presentationml/2006/ole">
              <p:oleObj spid="_x0000_s136249" name="Equation" r:id="rId6" imgW="139579" imgH="177646" progId="Equation.DSMT4">
                <p:embed/>
              </p:oleObj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4803775" y="1285575"/>
            <a:ext cx="4054475" cy="2676825"/>
            <a:chOff x="4803775" y="1285575"/>
            <a:chExt cx="4054475" cy="2676825"/>
          </a:xfrm>
        </p:grpSpPr>
        <p:pic>
          <p:nvPicPr>
            <p:cNvPr id="13619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41888" y="1285575"/>
              <a:ext cx="3602037" cy="267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36199" name="Object 86"/>
            <p:cNvGraphicFramePr>
              <a:graphicFrameLocks noChangeAspect="1"/>
            </p:cNvGraphicFramePr>
            <p:nvPr/>
          </p:nvGraphicFramePr>
          <p:xfrm>
            <a:off x="6493777" y="1684421"/>
            <a:ext cx="1005027" cy="529824"/>
          </p:xfrm>
          <a:graphic>
            <a:graphicData uri="http://schemas.openxmlformats.org/presentationml/2006/ole">
              <p:oleObj spid="_x0000_s136250" name="Equation" r:id="rId8" imgW="927100" imgH="482600" progId="Equation.DSMT4">
                <p:embed/>
              </p:oleObj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4829175" y="1409700"/>
              <a:ext cx="523875" cy="2466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57850" y="3781425"/>
              <a:ext cx="32004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6205" name="Object 86"/>
            <p:cNvGraphicFramePr>
              <a:graphicFrameLocks noChangeAspect="1"/>
            </p:cNvGraphicFramePr>
            <p:nvPr/>
          </p:nvGraphicFramePr>
          <p:xfrm>
            <a:off x="4803775" y="1892300"/>
            <a:ext cx="519113" cy="357188"/>
          </p:xfrm>
          <a:graphic>
            <a:graphicData uri="http://schemas.openxmlformats.org/presentationml/2006/ole">
              <p:oleObj spid="_x0000_s136251" name="Equation" r:id="rId9" imgW="406224" imgH="279279" progId="Equation.DSMT4">
                <p:embed/>
              </p:oleObj>
            </a:graphicData>
          </a:graphic>
        </p:graphicFrame>
        <p:graphicFrame>
          <p:nvGraphicFramePr>
            <p:cNvPr id="136208" name="Object 86"/>
            <p:cNvGraphicFramePr>
              <a:graphicFrameLocks noChangeAspect="1"/>
            </p:cNvGraphicFramePr>
            <p:nvPr/>
          </p:nvGraphicFramePr>
          <p:xfrm>
            <a:off x="6897688" y="3679825"/>
            <a:ext cx="177800" cy="227013"/>
          </p:xfrm>
          <a:graphic>
            <a:graphicData uri="http://schemas.openxmlformats.org/presentationml/2006/ole">
              <p:oleObj spid="_x0000_s136252" name="Equation" r:id="rId10" imgW="139579" imgH="177646" progId="Equation.DSMT4">
                <p:embed/>
              </p:oleObj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546100" y="3886200"/>
            <a:ext cx="3797300" cy="2714625"/>
            <a:chOff x="546100" y="3886200"/>
            <a:chExt cx="3797300" cy="2714625"/>
          </a:xfrm>
        </p:grpSpPr>
        <p:pic>
          <p:nvPicPr>
            <p:cNvPr id="13619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856" y="3985912"/>
              <a:ext cx="3514244" cy="26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36200" name="Object 86"/>
            <p:cNvGraphicFramePr>
              <a:graphicFrameLocks noChangeAspect="1"/>
            </p:cNvGraphicFramePr>
            <p:nvPr/>
          </p:nvGraphicFramePr>
          <p:xfrm>
            <a:off x="2216852" y="4335248"/>
            <a:ext cx="988361" cy="517522"/>
          </p:xfrm>
          <a:graphic>
            <a:graphicData uri="http://schemas.openxmlformats.org/presentationml/2006/ole">
              <p:oleObj spid="_x0000_s136253" name="Equation" r:id="rId12" imgW="927100" imgH="482600" progId="Equation.DSMT4">
                <p:embed/>
              </p:oleObj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609600" y="3886200"/>
              <a:ext cx="523875" cy="2466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3000" y="6419850"/>
              <a:ext cx="32004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6204" name="Object 86"/>
            <p:cNvGraphicFramePr>
              <a:graphicFrameLocks noChangeAspect="1"/>
            </p:cNvGraphicFramePr>
            <p:nvPr/>
          </p:nvGraphicFramePr>
          <p:xfrm>
            <a:off x="546100" y="4492625"/>
            <a:ext cx="519113" cy="357188"/>
          </p:xfrm>
          <a:graphic>
            <a:graphicData uri="http://schemas.openxmlformats.org/presentationml/2006/ole">
              <p:oleObj spid="_x0000_s136254" name="Equation" r:id="rId13" imgW="406224" imgH="279279" progId="Equation.DSMT4">
                <p:embed/>
              </p:oleObj>
            </a:graphicData>
          </a:graphic>
        </p:graphicFrame>
        <p:graphicFrame>
          <p:nvGraphicFramePr>
            <p:cNvPr id="136209" name="Object 86"/>
            <p:cNvGraphicFramePr>
              <a:graphicFrameLocks noChangeAspect="1"/>
            </p:cNvGraphicFramePr>
            <p:nvPr/>
          </p:nvGraphicFramePr>
          <p:xfrm>
            <a:off x="2582863" y="6346825"/>
            <a:ext cx="177800" cy="227013"/>
          </p:xfrm>
          <a:graphic>
            <a:graphicData uri="http://schemas.openxmlformats.org/presentationml/2006/ole">
              <p:oleObj spid="_x0000_s136255" name="Equation" r:id="rId14" imgW="139579" imgH="177646" progId="Equation.DSMT4">
                <p:embed/>
              </p:oleObj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4860925" y="3960458"/>
            <a:ext cx="3673475" cy="2640367"/>
            <a:chOff x="4860925" y="3979508"/>
            <a:chExt cx="3673475" cy="2640367"/>
          </a:xfrm>
        </p:grpSpPr>
        <p:pic>
          <p:nvPicPr>
            <p:cNvPr id="136197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72975" y="3979508"/>
              <a:ext cx="3561425" cy="264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36201" name="Object 86"/>
            <p:cNvGraphicFramePr>
              <a:graphicFrameLocks noChangeAspect="1"/>
            </p:cNvGraphicFramePr>
            <p:nvPr/>
          </p:nvGraphicFramePr>
          <p:xfrm>
            <a:off x="6531676" y="4348460"/>
            <a:ext cx="985654" cy="513334"/>
          </p:xfrm>
          <a:graphic>
            <a:graphicData uri="http://schemas.openxmlformats.org/presentationml/2006/ole">
              <p:oleObj spid="_x0000_s136256" name="Equation" r:id="rId16" imgW="927100" imgH="482600" progId="Equation.DSMT4">
                <p:embed/>
              </p:oleObj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4876800" y="4029075"/>
              <a:ext cx="523875" cy="2466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4950" y="6429375"/>
              <a:ext cx="32004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6206" name="Object 86"/>
            <p:cNvGraphicFramePr>
              <a:graphicFrameLocks noChangeAspect="1"/>
            </p:cNvGraphicFramePr>
            <p:nvPr/>
          </p:nvGraphicFramePr>
          <p:xfrm>
            <a:off x="4860925" y="4549775"/>
            <a:ext cx="519113" cy="357188"/>
          </p:xfrm>
          <a:graphic>
            <a:graphicData uri="http://schemas.openxmlformats.org/presentationml/2006/ole">
              <p:oleObj spid="_x0000_s136257" name="Equation" r:id="rId17" imgW="406224" imgH="279279" progId="Equation.DSMT4">
                <p:embed/>
              </p:oleObj>
            </a:graphicData>
          </a:graphic>
        </p:graphicFrame>
        <p:graphicFrame>
          <p:nvGraphicFramePr>
            <p:cNvPr id="136210" name="Object 86"/>
            <p:cNvGraphicFramePr>
              <a:graphicFrameLocks noChangeAspect="1"/>
            </p:cNvGraphicFramePr>
            <p:nvPr/>
          </p:nvGraphicFramePr>
          <p:xfrm>
            <a:off x="6897688" y="6375400"/>
            <a:ext cx="177800" cy="227013"/>
          </p:xfrm>
          <a:graphic>
            <a:graphicData uri="http://schemas.openxmlformats.org/presentationml/2006/ole">
              <p:oleObj spid="_x0000_s136258" name="Equation" r:id="rId18" imgW="139579" imgH="177646" progId="Equation.DSMT4">
                <p:embed/>
              </p:oleObj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4247047" y="3629025"/>
            <a:ext cx="10999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Butterworth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Chebyshev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Comparison of Designs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366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952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Tapered Transformer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836" y="1073192"/>
            <a:ext cx="860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 also talks about using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tapered lines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match between an input line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an output load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(pp. 255-261). Please read this.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/>
          <a:srcRect l="1109" t="690" r="554" b="52807"/>
          <a:stretch>
            <a:fillRect/>
          </a:stretch>
        </p:blipFill>
        <p:spPr>
          <a:xfrm>
            <a:off x="1828800" y="2360140"/>
            <a:ext cx="5844746" cy="2360141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757768" y="5199797"/>
            <a:ext cx="5327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“Klopfenstein taper” gives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that is best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(lowest reflection coefficient)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 given length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0806079"/>
              </p:ext>
            </p:extLst>
          </p:nvPr>
        </p:nvGraphicFramePr>
        <p:xfrm>
          <a:off x="223838" y="2057400"/>
          <a:ext cx="8696325" cy="1462088"/>
        </p:xfrm>
        <a:graphic>
          <a:graphicData uri="http://schemas.openxmlformats.org/presentationml/2006/ole">
            <p:oleObj spid="_x0000_s6329" name="Equation" r:id="rId3" imgW="6045200" imgH="10160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296190"/>
              </p:ext>
            </p:extLst>
          </p:nvPr>
        </p:nvGraphicFramePr>
        <p:xfrm>
          <a:off x="8407400" y="927100"/>
          <a:ext cx="139700" cy="215900"/>
        </p:xfrm>
        <a:graphic>
          <a:graphicData uri="http://schemas.openxmlformats.org/presentationml/2006/ole">
            <p:oleObj spid="_x0000_s6330" name="Equation" r:id="rId4" imgW="139579" imgH="215713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BB1-9B97-4AA7-B229-895310D5B9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371600"/>
            <a:ext cx="602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for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symmetric reflections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 can also write: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075" y="4382202"/>
            <a:ext cx="5022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This is a finite Fourier cosine series.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35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296190"/>
              </p:ext>
            </p:extLst>
          </p:nvPr>
        </p:nvGraphicFramePr>
        <p:xfrm>
          <a:off x="8407400" y="927100"/>
          <a:ext cx="139700" cy="215900"/>
        </p:xfrm>
        <a:graphic>
          <a:graphicData uri="http://schemas.openxmlformats.org/presentationml/2006/ole">
            <p:oleObj spid="_x0000_s69647" name="Equation" r:id="rId3" imgW="139579" imgH="215713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16673"/>
            <a:ext cx="2133600" cy="365125"/>
          </a:xfrm>
        </p:spPr>
        <p:txBody>
          <a:bodyPr/>
          <a:lstStyle/>
          <a:p>
            <a:fld id="{5C36DBB1-9B97-4AA7-B229-895310D5B9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81" y="838199"/>
            <a:ext cx="822007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philosophy:</a:t>
            </a:r>
          </a:p>
          <a:p>
            <a:endParaRPr lang="en-US" sz="600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we choose a response for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that is in the form of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either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a polynomial (in powers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exp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(-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or a Fourier cosine series, we can obtain the needed values of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and hence complete the design.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614488" y="2997200"/>
          <a:ext cx="6067425" cy="447675"/>
        </p:xfrm>
        <a:graphic>
          <a:graphicData uri="http://schemas.openxmlformats.org/presentationml/2006/ole">
            <p:oleObj spid="_x0000_s69648" name="Equation" r:id="rId4" imgW="3441700" imgH="254000" progId="Equation.DSMT4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257175" y="4518025"/>
          <a:ext cx="8715375" cy="1462088"/>
        </p:xfrm>
        <a:graphic>
          <a:graphicData uri="http://schemas.openxmlformats.org/presentationml/2006/ole">
            <p:oleObj spid="_x0000_s69649" name="Equation" r:id="rId5" imgW="6057900" imgH="10160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286" y="356914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5649" y="604156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(assumes symmetric reflections)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1514" y="35596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(does not assume symmetric reflections)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313" y="246016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#1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1342" y="407125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#2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35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16673"/>
            <a:ext cx="2133600" cy="365125"/>
          </a:xfrm>
        </p:spPr>
        <p:txBody>
          <a:bodyPr/>
          <a:lstStyle/>
          <a:p>
            <a:fld id="{5C36DBB1-9B97-4AA7-B229-895310D5B9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849" y="1331089"/>
            <a:ext cx="349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common designs: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102" y="2233915"/>
            <a:ext cx="78887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Binomial (Butterworth):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6125" lvl="1" indent="-288925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design has the “flattest” response about the center frequency.</a:t>
            </a:r>
          </a:p>
          <a:p>
            <a:pPr marL="746125" lvl="1" indent="-288925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This is an example of Design 1.</a:t>
            </a:r>
          </a:p>
          <a:p>
            <a:pPr marL="288925" indent="-288925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Chebyshev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746125" lvl="1" indent="-288925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design has a constant ripple over the bandwidth. </a:t>
            </a:r>
          </a:p>
          <a:p>
            <a:pPr marL="746125" lvl="1" indent="-288925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design has the largest bandwidth for a given acceptable level of reflection coefficient. </a:t>
            </a:r>
          </a:p>
          <a:p>
            <a:pPr marL="746125" lvl="1" indent="-288925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an example of Design 2.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35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16673"/>
            <a:ext cx="2133600" cy="365125"/>
          </a:xfrm>
        </p:spPr>
        <p:txBody>
          <a:bodyPr/>
          <a:lstStyle/>
          <a:p>
            <a:fld id="{5C36DBB1-9B97-4AA7-B229-895310D5B9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Multistage Transformer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USER\Classes\5317\Book\temp_Page_5.jpg"/>
          <p:cNvPicPr>
            <a:picLocks noChangeAspect="1" noChangeArrowheads="1"/>
          </p:cNvPicPr>
          <p:nvPr/>
        </p:nvPicPr>
        <p:blipFill>
          <a:blip r:embed="rId2" cstate="print"/>
          <a:srcRect l="23475" r="21365" b="19982"/>
          <a:stretch>
            <a:fillRect/>
          </a:stretch>
        </p:blipFill>
        <p:spPr bwMode="auto">
          <a:xfrm>
            <a:off x="4600937" y="2134781"/>
            <a:ext cx="4137949" cy="3224295"/>
          </a:xfrm>
          <a:prstGeom prst="rect">
            <a:avLst/>
          </a:prstGeom>
          <a:noFill/>
        </p:spPr>
      </p:pic>
      <p:pic>
        <p:nvPicPr>
          <p:cNvPr id="7" name="Picture 1" descr="E:\USER\Classes\5317\Book\temp_Page_2.jpg"/>
          <p:cNvPicPr>
            <a:picLocks noChangeAspect="1" noChangeArrowheads="1"/>
          </p:cNvPicPr>
          <p:nvPr/>
        </p:nvPicPr>
        <p:blipFill>
          <a:blip r:embed="rId3" cstate="print"/>
          <a:srcRect l="19686" r="21559" b="18491"/>
          <a:stretch>
            <a:fillRect/>
          </a:stretch>
        </p:blipFill>
        <p:spPr bwMode="auto">
          <a:xfrm>
            <a:off x="416693" y="2123280"/>
            <a:ext cx="4027990" cy="31779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4863" y="1257376"/>
            <a:ext cx="5439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Examples of Reflection Coefficient Responses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009" y="5660022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Chebyshev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6001" y="5650374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Binomial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35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21471</TotalTime>
  <Words>1668</Words>
  <Application>Microsoft Office PowerPoint</Application>
  <PresentationFormat>On-screen Show (4:3)</PresentationFormat>
  <Paragraphs>285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Equation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ETUO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Reviewer</cp:lastModifiedBy>
  <cp:revision>693</cp:revision>
  <dcterms:created xsi:type="dcterms:W3CDTF">2010-12-09T17:21:52Z</dcterms:created>
  <dcterms:modified xsi:type="dcterms:W3CDTF">2019-12-10T04:03:09Z</dcterms:modified>
</cp:coreProperties>
</file>