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93" r:id="rId4"/>
    <p:sldId id="294" r:id="rId5"/>
    <p:sldId id="278" r:id="rId6"/>
    <p:sldId id="270" r:id="rId7"/>
    <p:sldId id="296" r:id="rId8"/>
    <p:sldId id="298" r:id="rId9"/>
    <p:sldId id="283" r:id="rId10"/>
    <p:sldId id="271" r:id="rId11"/>
    <p:sldId id="286" r:id="rId12"/>
    <p:sldId id="285" r:id="rId13"/>
    <p:sldId id="281" r:id="rId14"/>
    <p:sldId id="284" r:id="rId15"/>
    <p:sldId id="295" r:id="rId16"/>
    <p:sldId id="297" r:id="rId17"/>
    <p:sldId id="262" r:id="rId18"/>
    <p:sldId id="263" r:id="rId19"/>
    <p:sldId id="264" r:id="rId20"/>
    <p:sldId id="265" r:id="rId21"/>
    <p:sldId id="279" r:id="rId22"/>
    <p:sldId id="280" r:id="rId23"/>
    <p:sldId id="266" r:id="rId24"/>
    <p:sldId id="267" r:id="rId25"/>
    <p:sldId id="268" r:id="rId26"/>
    <p:sldId id="269" r:id="rId27"/>
    <p:sldId id="272" r:id="rId28"/>
    <p:sldId id="287" r:id="rId29"/>
    <p:sldId id="273" r:id="rId30"/>
    <p:sldId id="274" r:id="rId31"/>
    <p:sldId id="289" r:id="rId32"/>
    <p:sldId id="275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82ECC"/>
    <a:srgbClr val="0000CC"/>
    <a:srgbClr val="66FFFF"/>
    <a:srgbClr val="00863D"/>
    <a:srgbClr val="009900"/>
    <a:srgbClr val="7F007F"/>
    <a:srgbClr val="00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emf"/><Relationship Id="rId3" Type="http://schemas.openxmlformats.org/officeDocument/2006/relationships/image" Target="../media/image30.w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wmf"/><Relationship Id="rId10" Type="http://schemas.openxmlformats.org/officeDocument/2006/relationships/image" Target="../media/image37.e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77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77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77.wmf"/><Relationship Id="rId4" Type="http://schemas.openxmlformats.org/officeDocument/2006/relationships/image" Target="../media/image7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3.wmf"/><Relationship Id="rId4" Type="http://schemas.openxmlformats.org/officeDocument/2006/relationships/image" Target="../media/image10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2B29-87E5-4612-85C9-CEFD5FEA6444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C8F1-FB17-47A1-AA08-69BB6648E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5BE5-5FFE-44FD-B9C8-41596E7A1820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65FA-467B-4EBF-B547-9923F5560ABB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567-C045-4A30-8F9B-0DBA7CB9639F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1D16-174F-4196-8C42-8ACD9EAF7376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CD0-7B62-418B-90BD-C4656ECBB5F3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EC52-5261-49B8-8AAE-5FD95E0C4D0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EB2A-2277-4973-B843-D337007778DD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653-001D-4CFC-8743-9EE020B201C4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15C6-02F9-4EA9-8F5B-F3BCF504C1B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8F1-B172-4981-BBD0-AC9C14D1E921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7CA-CA4D-43A5-82B9-867F1918DAD0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0D5E-F97E-4E00-8F18-704DBA7FCD4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emf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41.png"/><Relationship Id="rId21" Type="http://schemas.openxmlformats.org/officeDocument/2006/relationships/image" Target="../media/image35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4.emf"/><Relationship Id="rId31" Type="http://schemas.openxmlformats.org/officeDocument/2006/relationships/image" Target="../media/image40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38.emf"/><Relationship Id="rId30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8.wmf"/><Relationship Id="rId3" Type="http://schemas.openxmlformats.org/officeDocument/2006/relationships/image" Target="../media/image50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5.emf"/><Relationship Id="rId4" Type="http://schemas.openxmlformats.org/officeDocument/2006/relationships/image" Target="../media/image51.wmf"/><Relationship Id="rId9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0.emf"/><Relationship Id="rId4" Type="http://schemas.openxmlformats.org/officeDocument/2006/relationships/image" Target="../media/image56.wmf"/><Relationship Id="rId9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6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8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77.wmf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11" Type="http://schemas.openxmlformats.org/officeDocument/2006/relationships/image" Target="../media/image82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5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11" Type="http://schemas.openxmlformats.org/officeDocument/2006/relationships/image" Target="../media/image86.e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5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wmf"/><Relationship Id="rId11" Type="http://schemas.openxmlformats.org/officeDocument/2006/relationships/image" Target="../media/image90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5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9.emf"/><Relationship Id="rId4" Type="http://schemas.openxmlformats.org/officeDocument/2006/relationships/image" Target="../media/image93.wmf"/><Relationship Id="rId9" Type="http://schemas.openxmlformats.org/officeDocument/2006/relationships/image" Target="../media/image98.emf"/><Relationship Id="rId14" Type="http://schemas.openxmlformats.org/officeDocument/2006/relationships/image" Target="../media/image9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0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5.emf"/><Relationship Id="rId4" Type="http://schemas.openxmlformats.org/officeDocument/2006/relationships/image" Target="../media/image100.wmf"/><Relationship Id="rId9" Type="http://schemas.openxmlformats.org/officeDocument/2006/relationships/image" Target="../media/image104.emf"/><Relationship Id="rId14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58417" y="3312206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21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43350" y="1716088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313744" y="218598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52775" y="3787713"/>
            <a:ext cx="575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Quadrature Coupler and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Rat-Race Coupler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213" y="4824413"/>
            <a:ext cx="165417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38975" y="142101"/>
            <a:ext cx="193357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7821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424529" y="1010395"/>
            <a:ext cx="3831771" cy="1554514"/>
            <a:chOff x="1904983" y="2111830"/>
            <a:chExt cx="3831771" cy="1554514"/>
          </a:xfrm>
        </p:grpSpPr>
        <p:sp>
          <p:nvSpPr>
            <p:cNvPr id="24" name="Rectangle 23"/>
            <p:cNvSpPr/>
            <p:nvPr/>
          </p:nvSpPr>
          <p:spPr>
            <a:xfrm>
              <a:off x="3069754" y="2329543"/>
              <a:ext cx="1513114" cy="10559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1737" y="2667001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180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Coupler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904983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915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571984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582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2"/>
            <p:cNvGrpSpPr/>
            <p:nvPr/>
          </p:nvGrpSpPr>
          <p:grpSpPr>
            <a:xfrm>
              <a:off x="2243801" y="2152651"/>
              <a:ext cx="312906" cy="369332"/>
              <a:chOff x="7904390" y="1760765"/>
              <a:chExt cx="312906" cy="369332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904390" y="176076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23"/>
            <p:cNvGrpSpPr/>
            <p:nvPr/>
          </p:nvGrpSpPr>
          <p:grpSpPr>
            <a:xfrm>
              <a:off x="4879507" y="2111830"/>
              <a:ext cx="331957" cy="369332"/>
              <a:chOff x="7894864" y="1752601"/>
              <a:chExt cx="331957" cy="36933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89486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26"/>
            <p:cNvGrpSpPr/>
            <p:nvPr/>
          </p:nvGrpSpPr>
          <p:grpSpPr>
            <a:xfrm>
              <a:off x="2264205" y="3243945"/>
              <a:ext cx="312907" cy="369332"/>
              <a:chOff x="7913914" y="1752601"/>
              <a:chExt cx="312907" cy="36933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oup 29"/>
            <p:cNvGrpSpPr/>
            <p:nvPr/>
          </p:nvGrpSpPr>
          <p:grpSpPr>
            <a:xfrm>
              <a:off x="4898559" y="3297012"/>
              <a:ext cx="322432" cy="369332"/>
              <a:chOff x="7913914" y="1762126"/>
              <a:chExt cx="322432" cy="3693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23440" y="176212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16500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56993"/>
              </p:ext>
            </p:extLst>
          </p:nvPr>
        </p:nvGraphicFramePr>
        <p:xfrm>
          <a:off x="2669460" y="2758882"/>
          <a:ext cx="28765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3" imgW="1638300" imgH="914400" progId="Equation.DSMT4">
                  <p:embed/>
                </p:oleObj>
              </mc:Choice>
              <mc:Fallback>
                <p:oleObj name="Equation" r:id="rId3" imgW="1638300" imgH="9144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60" y="2758882"/>
                        <a:ext cx="2876550" cy="1604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21459" y="4651755"/>
            <a:ext cx="831445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rat race is a lossless 4-port (the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matrix is unitary).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All four ports are matched.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device is reciprocal (the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matrix is symmetric).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Port 4 is isolated from port 1, and ports 2 and 3 are isolated from each other.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5426" y="190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Rat-Race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607" y="3904013"/>
            <a:ext cx="81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the “sum port”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 (port 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splits evenly between ports 2 and 3, in phase. </a:t>
            </a:r>
            <a:r>
              <a:rPr lang="en-US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This could be used as a power splitter (alternative to Wilkinson).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572" y="875434"/>
            <a:ext cx="448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rat race can be used as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splitter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21904" y="1592292"/>
            <a:ext cx="7904430" cy="1544989"/>
            <a:chOff x="680341" y="2111830"/>
            <a:chExt cx="7904430" cy="1544989"/>
          </a:xfrm>
        </p:grpSpPr>
        <p:sp>
          <p:nvSpPr>
            <p:cNvPr id="9" name="Rectangle 8"/>
            <p:cNvSpPr/>
            <p:nvPr/>
          </p:nvSpPr>
          <p:spPr>
            <a:xfrm>
              <a:off x="3069754" y="2329543"/>
              <a:ext cx="1513114" cy="10559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62" y="2667001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180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Coupler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904983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915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1984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82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253325" y="2133601"/>
              <a:ext cx="312907" cy="369332"/>
              <a:chOff x="7913914" y="1741715"/>
              <a:chExt cx="312907" cy="36933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913915" y="174171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898557" y="2111830"/>
              <a:ext cx="312907" cy="369332"/>
              <a:chOff x="7913914" y="1752601"/>
              <a:chExt cx="312907" cy="36933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54681" y="3253470"/>
              <a:ext cx="312906" cy="369332"/>
              <a:chOff x="7904390" y="1762126"/>
              <a:chExt cx="312906" cy="36933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04390" y="176212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898559" y="3287487"/>
              <a:ext cx="312907" cy="369332"/>
              <a:chOff x="7913914" y="1752601"/>
              <a:chExt cx="312907" cy="36933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5508155" y="2394857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486383" y="3309256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85784" y="2601686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431954" y="2623456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 phase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9297" y="216625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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89297" y="277585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80341" y="3135086"/>
              <a:ext cx="881742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803558" y="2394858"/>
              <a:ext cx="881742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760016" y="3320148"/>
              <a:ext cx="881742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596726" y="2645228"/>
              <a:ext cx="1988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180</a:t>
              </a:r>
              <a:r>
                <a:rPr lang="en-US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out of phase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8130" name="Object 103"/>
          <p:cNvGraphicFramePr>
            <a:graphicFrameLocks noChangeAspect="1"/>
          </p:cNvGraphicFramePr>
          <p:nvPr/>
        </p:nvGraphicFramePr>
        <p:xfrm>
          <a:off x="1170832" y="4573731"/>
          <a:ext cx="9588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3" imgW="545863" imgH="228501" progId="Equation.DSMT4">
                  <p:embed/>
                </p:oleObj>
              </mc:Choice>
              <mc:Fallback>
                <p:oleObj name="Equation" r:id="rId3" imgW="545863" imgH="22850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832" y="4573731"/>
                        <a:ext cx="958850" cy="4016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103"/>
          <p:cNvGraphicFramePr>
            <a:graphicFrameLocks noChangeAspect="1"/>
          </p:cNvGraphicFramePr>
          <p:nvPr/>
        </p:nvGraphicFramePr>
        <p:xfrm>
          <a:off x="1090035" y="5974484"/>
          <a:ext cx="1136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035" y="5974484"/>
                        <a:ext cx="1136650" cy="4016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22698" y="3327691"/>
            <a:ext cx="40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 matched load is usually placed on port 4.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95426" y="190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Rat-Race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5657" y="5294663"/>
            <a:ext cx="81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the “difference port”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 (port 4) splits evenly between ports 1 and 2, 180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out of phase. </a:t>
            </a:r>
            <a:r>
              <a:rPr lang="en-US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This could be used as a </a:t>
            </a:r>
            <a:r>
              <a:rPr lang="en-US" dirty="0" err="1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balun</a:t>
            </a:r>
            <a:r>
              <a:rPr lang="en-US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9737" y="3901542"/>
            <a:ext cx="70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the sum port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 (port 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the sum of the input signals 1 and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1660" y="902524"/>
            <a:ext cx="478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rat race can be used as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combiner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54" name="Object 103"/>
          <p:cNvGraphicFramePr>
            <a:graphicFrameLocks noChangeAspect="1"/>
          </p:cNvGraphicFramePr>
          <p:nvPr/>
        </p:nvGraphicFramePr>
        <p:xfrm>
          <a:off x="1203470" y="4581261"/>
          <a:ext cx="9588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3" imgW="545863" imgH="228501" progId="Equation.DSMT4">
                  <p:embed/>
                </p:oleObj>
              </mc:Choice>
              <mc:Fallback>
                <p:oleObj name="Equation" r:id="rId3" imgW="545863" imgH="228501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470" y="4581261"/>
                        <a:ext cx="958850" cy="401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171143" y="5903629"/>
          <a:ext cx="11366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143" y="5903629"/>
                        <a:ext cx="1136650" cy="401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90550" y="1603173"/>
            <a:ext cx="7796813" cy="1828019"/>
            <a:chOff x="609600" y="1828798"/>
            <a:chExt cx="7796813" cy="1828019"/>
          </a:xfrm>
        </p:grpSpPr>
        <p:sp>
          <p:nvSpPr>
            <p:cNvPr id="10" name="Rectangle 9"/>
            <p:cNvSpPr/>
            <p:nvPr/>
          </p:nvSpPr>
          <p:spPr>
            <a:xfrm>
              <a:off x="3341897" y="2220686"/>
              <a:ext cx="1513114" cy="10559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3880" y="2558144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180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Coupler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177126" y="2471057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88012" y="30371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844127" y="2471057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855012" y="30371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22"/>
            <p:cNvGrpSpPr/>
            <p:nvPr/>
          </p:nvGrpSpPr>
          <p:grpSpPr>
            <a:xfrm>
              <a:off x="2496893" y="2034269"/>
              <a:ext cx="312907" cy="369332"/>
              <a:chOff x="7913914" y="1770290"/>
              <a:chExt cx="312907" cy="36933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13915" y="177029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5170700" y="2002973"/>
              <a:ext cx="312907" cy="369332"/>
              <a:chOff x="7913914" y="1752601"/>
              <a:chExt cx="312907" cy="3693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6"/>
            <p:cNvGrpSpPr/>
            <p:nvPr/>
          </p:nvGrpSpPr>
          <p:grpSpPr>
            <a:xfrm>
              <a:off x="2536348" y="3135088"/>
              <a:ext cx="312907" cy="369332"/>
              <a:chOff x="7913914" y="1752601"/>
              <a:chExt cx="312907" cy="36933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29"/>
            <p:cNvGrpSpPr/>
            <p:nvPr/>
          </p:nvGrpSpPr>
          <p:grpSpPr>
            <a:xfrm>
              <a:off x="5170702" y="3178630"/>
              <a:ext cx="312907" cy="369332"/>
              <a:chOff x="7913914" y="1752601"/>
              <a:chExt cx="312907" cy="3693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13915" y="17526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H="1">
              <a:off x="6172194" y="2286000"/>
              <a:ext cx="8817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150422" y="3200399"/>
              <a:ext cx="8817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957927" y="2492829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61440" y="20574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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1440" y="266700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952484" y="3026229"/>
              <a:ext cx="881742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23315" y="1828798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82ECC"/>
                  </a:solidFill>
                  <a:latin typeface="Arial" pitchFamily="34" charset="0"/>
                  <a:cs typeface="Arial" pitchFamily="34" charset="0"/>
                </a:rPr>
                <a:t>Signal 1</a:t>
              </a:r>
              <a:r>
                <a:rPr lang="en-US" dirty="0" smtClean="0">
                  <a:solidFill>
                    <a:srgbClr val="D82ECC"/>
                  </a:solidFill>
                </a:rPr>
                <a:t>  (</a:t>
              </a:r>
              <a:r>
                <a:rPr lang="en-US" i="1" dirty="0" smtClean="0">
                  <a:solidFill>
                    <a:srgbClr val="D82E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smtClean="0">
                  <a:solidFill>
                    <a:srgbClr val="D82E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solidFill>
                    <a:srgbClr val="D82ECC"/>
                  </a:solidFill>
                </a:rPr>
                <a:t>)</a:t>
              </a:r>
              <a:endParaRPr lang="en-US" dirty="0">
                <a:solidFill>
                  <a:srgbClr val="D82ECC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91398" y="3287485"/>
              <a:ext cx="143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82ECC"/>
                  </a:solidFill>
                  <a:latin typeface="Arial" pitchFamily="34" charset="0"/>
                  <a:cs typeface="Arial" pitchFamily="34" charset="0"/>
                </a:rPr>
                <a:t>Signal 2</a:t>
              </a:r>
              <a:r>
                <a:rPr lang="en-US" dirty="0" smtClean="0">
                  <a:solidFill>
                    <a:srgbClr val="D82ECC"/>
                  </a:solidFill>
                </a:rPr>
                <a:t> (</a:t>
              </a:r>
              <a:r>
                <a:rPr lang="en-US" i="1" dirty="0" smtClean="0">
                  <a:solidFill>
                    <a:srgbClr val="D82E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smtClean="0">
                  <a:solidFill>
                    <a:srgbClr val="D82E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D82ECC"/>
                  </a:solidFill>
                </a:rPr>
                <a:t>)</a:t>
              </a:r>
              <a:endParaRPr lang="en-US" dirty="0">
                <a:solidFill>
                  <a:srgbClr val="D82ECC"/>
                </a:solidFill>
              </a:endParaRPr>
            </a:p>
          </p:txBody>
        </p:sp>
        <p:graphicFrame>
          <p:nvGraphicFramePr>
            <p:cNvPr id="49156" name="Object 103"/>
            <p:cNvGraphicFramePr>
              <a:graphicFrameLocks noChangeAspect="1"/>
            </p:cNvGraphicFramePr>
            <p:nvPr/>
          </p:nvGraphicFramePr>
          <p:xfrm>
            <a:off x="618680" y="2066407"/>
            <a:ext cx="1008248" cy="348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4" name="Equation" r:id="rId7" imgW="736280" imgH="253890" progId="Equation.DSMT4">
                    <p:embed/>
                  </p:oleObj>
                </mc:Choice>
                <mc:Fallback>
                  <p:oleObj name="Equation" r:id="rId7" imgW="736280" imgH="25389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80" y="2066407"/>
                          <a:ext cx="1008248" cy="3480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7" name="Object 103"/>
            <p:cNvGraphicFramePr>
              <a:graphicFrameLocks noChangeAspect="1"/>
            </p:cNvGraphicFramePr>
            <p:nvPr/>
          </p:nvGraphicFramePr>
          <p:xfrm>
            <a:off x="609600" y="3192463"/>
            <a:ext cx="1025525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5" name="Equation" r:id="rId9" imgW="748975" imgH="253890" progId="Equation.DSMT4">
                    <p:embed/>
                  </p:oleObj>
                </mc:Choice>
                <mc:Fallback>
                  <p:oleObj name="Equation" r:id="rId9" imgW="748975" imgH="25389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192463"/>
                          <a:ext cx="1025525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1495426" y="190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Rat-Race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9262" y="5235042"/>
            <a:ext cx="70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the difference port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 (port 4)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the difference of the input signals 1 and 2.</a:t>
            </a: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53779"/>
              </p:ext>
            </p:extLst>
          </p:nvPr>
        </p:nvGraphicFramePr>
        <p:xfrm>
          <a:off x="806450" y="3092450"/>
          <a:ext cx="28765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3" imgW="1638300" imgH="914400" progId="Equation.DSMT4">
                  <p:embed/>
                </p:oleObj>
              </mc:Choice>
              <mc:Fallback>
                <p:oleObj name="Equation" r:id="rId3" imgW="1638300" imgH="9144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092450"/>
                        <a:ext cx="2876550" cy="1604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0250" y="971550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microstrip realization is shown here.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426" y="190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Rat-Race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6463" y="1598613"/>
            <a:ext cx="4708525" cy="3992354"/>
            <a:chOff x="3446463" y="1598613"/>
            <a:chExt cx="4708525" cy="3992354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46463" y="1598613"/>
              <a:ext cx="4708525" cy="36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5056711"/>
                </p:ext>
              </p:extLst>
            </p:nvPr>
          </p:nvGraphicFramePr>
          <p:xfrm>
            <a:off x="4315531" y="2259736"/>
            <a:ext cx="329494" cy="359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2" name="Equation" r:id="rId6" imgW="139680" imgH="152280" progId="Equation.DSMT4">
                    <p:embed/>
                  </p:oleObj>
                </mc:Choice>
                <mc:Fallback>
                  <p:oleObj name="Equation" r:id="rId6" imgW="139680" imgH="15228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5531" y="2259736"/>
                          <a:ext cx="329494" cy="359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725030"/>
                </p:ext>
              </p:extLst>
            </p:nvPr>
          </p:nvGraphicFramePr>
          <p:xfrm>
            <a:off x="6127220" y="5187597"/>
            <a:ext cx="341313" cy="403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3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220" y="5187597"/>
                          <a:ext cx="341313" cy="403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436488" y="6143407"/>
            <a:ext cx="604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 analysis of the rat-race coupler is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given in the Appendix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53779"/>
              </p:ext>
            </p:extLst>
          </p:nvPr>
        </p:nvGraphicFramePr>
        <p:xfrm>
          <a:off x="771525" y="4654550"/>
          <a:ext cx="28765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3" imgW="1638300" imgH="914400" progId="Equation.DSMT4">
                  <p:embed/>
                </p:oleObj>
              </mc:Choice>
              <mc:Fallback>
                <p:oleObj name="Equation" r:id="rId3" imgW="1638300" imgH="914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654550"/>
                        <a:ext cx="2876550" cy="1604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81845" y="28575"/>
            <a:ext cx="64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Magic T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1" y="800100"/>
            <a:ext cx="869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waveguide realization of a 180</a:t>
            </a:r>
            <a:r>
              <a:rPr lang="en-US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coupler is shown here, called a “Magic T.”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l="4390" t="50835" r="16385" b="5195"/>
          <a:stretch>
            <a:fillRect/>
          </a:stretch>
        </p:blipFill>
        <p:spPr>
          <a:xfrm>
            <a:off x="521153" y="1353912"/>
            <a:ext cx="4474029" cy="2579914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5656489" y="2140404"/>
            <a:ext cx="147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“Magic T”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7" name="Picture 5" descr="IEEE Microwave Theory and Techniques Society"/>
          <p:cNvPicPr>
            <a:picLocks noChangeAspect="1" noChangeArrowheads="1"/>
          </p:cNvPicPr>
          <p:nvPr/>
        </p:nvPicPr>
        <p:blipFill>
          <a:blip r:embed="rId6" cstate="print"/>
          <a:srcRect r="80790"/>
          <a:stretch>
            <a:fillRect/>
          </a:stretch>
        </p:blipFill>
        <p:spPr bwMode="auto">
          <a:xfrm>
            <a:off x="5293633" y="4438651"/>
            <a:ext cx="1829707" cy="1190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65991" y="579392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 the logo!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3284" y="4015858"/>
            <a:ext cx="515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IEEE Microwave Theory and Techniques Society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25" y="3076575"/>
            <a:ext cx="494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Irises are usually used to obtain matching at the ports.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1845" y="28575"/>
            <a:ext cx="64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Monopulse Radar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1" y="789214"/>
            <a:ext cx="695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Rat-Race couplers are often used in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monpulse radar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03" y="1481818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7" name="Object 103"/>
          <p:cNvGraphicFramePr>
            <a:graphicFrameLocks noChangeAspect="1"/>
          </p:cNvGraphicFramePr>
          <p:nvPr/>
        </p:nvGraphicFramePr>
        <p:xfrm>
          <a:off x="890814" y="4723720"/>
          <a:ext cx="20066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8" name="Equation" r:id="rId4" imgW="1142504" imgH="177723" progId="Equation.DSMT4">
                  <p:embed/>
                </p:oleObj>
              </mc:Choice>
              <mc:Fallback>
                <p:oleObj name="Equation" r:id="rId4" imgW="1142504" imgH="177723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14" y="4723720"/>
                        <a:ext cx="20066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506688"/>
              </p:ext>
            </p:extLst>
          </p:nvPr>
        </p:nvGraphicFramePr>
        <p:xfrm>
          <a:off x="633413" y="5208588"/>
          <a:ext cx="26320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Equation" r:id="rId6" imgW="1498320" imgH="507960" progId="Equation.DSMT4">
                  <p:embed/>
                </p:oleObj>
              </mc:Choice>
              <mc:Fallback>
                <p:oleObj name="Equation" r:id="rId6" imgW="1498320" imgH="50796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5208588"/>
                        <a:ext cx="26320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1486" y="4060371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Four antennas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654" y="6467125"/>
            <a:ext cx="8088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https://www.microwaves101.com/encyclopedias/monopulse-comparator-networks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1898" y="4493141"/>
            <a:ext cx="2370503" cy="2008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5433" y="5229105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Rat-Race: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26554" y="1303632"/>
            <a:ext cx="5189765" cy="3228034"/>
            <a:chOff x="3626554" y="1303632"/>
            <a:chExt cx="5189765" cy="3228034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26554" y="1303632"/>
              <a:ext cx="5189765" cy="3228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7464169" y="2976889"/>
              <a:ext cx="11494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from A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17782" y="2987003"/>
              <a:ext cx="11592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from B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00149" y="4211745"/>
              <a:ext cx="11689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from C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5824" y="4211745"/>
              <a:ext cx="11689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from D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44086" y="4128220"/>
              <a:ext cx="1608462" cy="348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77358" y="3929534"/>
              <a:ext cx="132203" cy="43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9584741">
              <a:off x="5544886" y="3772255"/>
              <a:ext cx="133200" cy="255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95048" y="1328150"/>
              <a:ext cx="1434729" cy="343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056984"/>
                </p:ext>
              </p:extLst>
            </p:nvPr>
          </p:nvGraphicFramePr>
          <p:xfrm>
            <a:off x="5378909" y="1400342"/>
            <a:ext cx="1294127" cy="203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0" name="Equation" r:id="rId10" imgW="1130040" imgH="177480" progId="Equation.DSMT4">
                    <p:embed/>
                  </p:oleObj>
                </mc:Choice>
                <mc:Fallback>
                  <p:oleObj name="Equation" r:id="rId10" imgW="1130040" imgH="177480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8909" y="1400342"/>
                          <a:ext cx="1294127" cy="20357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6779348" y="2322679"/>
              <a:ext cx="1390931" cy="26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936566"/>
                </p:ext>
              </p:extLst>
            </p:nvPr>
          </p:nvGraphicFramePr>
          <p:xfrm>
            <a:off x="6824309" y="2372823"/>
            <a:ext cx="1384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1" name="Equation" r:id="rId12" imgW="1384200" imgH="253800" progId="Equation.DSMT4">
                    <p:embed/>
                  </p:oleObj>
                </mc:Choice>
                <mc:Fallback>
                  <p:oleObj name="Equation" r:id="rId12" imgW="1384200" imgH="25380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309" y="2372823"/>
                          <a:ext cx="138430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5406545" y="2658329"/>
              <a:ext cx="1390931" cy="26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497766"/>
                </p:ext>
              </p:extLst>
            </p:nvPr>
          </p:nvGraphicFramePr>
          <p:xfrm>
            <a:off x="5395048" y="2671502"/>
            <a:ext cx="1384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2" name="Equation" r:id="rId14" imgW="1384200" imgH="253800" progId="Equation.DSMT4">
                    <p:embed/>
                  </p:oleObj>
                </mc:Choice>
                <mc:Fallback>
                  <p:oleObj name="Equation" r:id="rId14" imgW="1384200" imgH="253800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048" y="2671502"/>
                          <a:ext cx="138430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4450343" y="333120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704490" y="3336862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452211" y="408720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710167" y="40849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974146"/>
                </p:ext>
              </p:extLst>
            </p:nvPr>
          </p:nvGraphicFramePr>
          <p:xfrm>
            <a:off x="4135321" y="3484956"/>
            <a:ext cx="180223" cy="19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3" name="Equation" r:id="rId16" imgW="323831" imgH="352276" progId="Equation.DSMT4">
                    <p:embed/>
                  </p:oleObj>
                </mc:Choice>
                <mc:Fallback>
                  <p:oleObj name="Equation" r:id="rId16" imgW="323831" imgH="352276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321" y="3484956"/>
                          <a:ext cx="180223" cy="196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851014"/>
                </p:ext>
              </p:extLst>
            </p:nvPr>
          </p:nvGraphicFramePr>
          <p:xfrm>
            <a:off x="5029779" y="3294780"/>
            <a:ext cx="206314" cy="24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4" name="Equation" r:id="rId18" imgW="333533" imgH="390451" progId="Equation.DSMT4">
                    <p:embed/>
                  </p:oleObj>
                </mc:Choice>
                <mc:Fallback>
                  <p:oleObj name="Equation" r:id="rId18" imgW="333533" imgH="390451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779" y="3294780"/>
                          <a:ext cx="206314" cy="2416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088477"/>
                </p:ext>
              </p:extLst>
            </p:nvPr>
          </p:nvGraphicFramePr>
          <p:xfrm>
            <a:off x="6138178" y="1649912"/>
            <a:ext cx="197304" cy="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5" name="Equation" r:id="rId20" imgW="139680" imgH="152280" progId="Equation.DSMT4">
                    <p:embed/>
                  </p:oleObj>
                </mc:Choice>
                <mc:Fallback>
                  <p:oleObj name="Equation" r:id="rId20" imgW="139680" imgH="152280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178" y="1649912"/>
                          <a:ext cx="197304" cy="215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644555"/>
                </p:ext>
              </p:extLst>
            </p:nvPr>
          </p:nvGraphicFramePr>
          <p:xfrm>
            <a:off x="6462510" y="2260874"/>
            <a:ext cx="181774" cy="214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6" name="Equation" r:id="rId22" imgW="139680" imgH="164880" progId="Equation.DSMT4">
                    <p:embed/>
                  </p:oleObj>
                </mc:Choice>
                <mc:Fallback>
                  <p:oleObj name="Equation" r:id="rId22" imgW="139680" imgH="164880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2510" y="2260874"/>
                          <a:ext cx="181774" cy="214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007882"/>
                </p:ext>
              </p:extLst>
            </p:nvPr>
          </p:nvGraphicFramePr>
          <p:xfrm>
            <a:off x="6180134" y="3059529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7" name="Equation" r:id="rId24" imgW="180984" imgH="199913" progId="Equation.DSMT4">
                    <p:embed/>
                  </p:oleObj>
                </mc:Choice>
                <mc:Fallback>
                  <p:oleObj name="Equation" r:id="rId24" imgW="180984" imgH="199913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134" y="3059529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1873973"/>
                </p:ext>
              </p:extLst>
            </p:nvPr>
          </p:nvGraphicFramePr>
          <p:xfrm>
            <a:off x="7943627" y="3479497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8" name="Equation" r:id="rId26" imgW="190351" imgH="209624" progId="Equation.DSMT4">
                    <p:embed/>
                  </p:oleObj>
                </mc:Choice>
                <mc:Fallback>
                  <p:oleObj name="Equation" r:id="rId26" imgW="190351" imgH="209624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3627" y="3479497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ectangle 50"/>
            <p:cNvSpPr/>
            <p:nvPr/>
          </p:nvSpPr>
          <p:spPr>
            <a:xfrm>
              <a:off x="6651553" y="3420161"/>
              <a:ext cx="281775" cy="15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95345" y="3416048"/>
              <a:ext cx="281775" cy="15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094307"/>
                </p:ext>
              </p:extLst>
            </p:nvPr>
          </p:nvGraphicFramePr>
          <p:xfrm>
            <a:off x="6990174" y="3335690"/>
            <a:ext cx="18097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9" name="Equation" r:id="rId28" imgW="180984" imgH="209624" progId="Equation.DSMT4">
                    <p:embed/>
                  </p:oleObj>
                </mc:Choice>
                <mc:Fallback>
                  <p:oleObj name="Equation" r:id="rId28" imgW="180984" imgH="209624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0174" y="3335690"/>
                          <a:ext cx="18097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19600"/>
                </p:ext>
              </p:extLst>
            </p:nvPr>
          </p:nvGraphicFramePr>
          <p:xfrm>
            <a:off x="6520341" y="3335690"/>
            <a:ext cx="18097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40" name="Equation" r:id="rId30" imgW="180984" imgH="209624" progId="Equation.DSMT4">
                    <p:embed/>
                  </p:oleObj>
                </mc:Choice>
                <mc:Fallback>
                  <p:oleObj name="Equation" r:id="rId30" imgW="180984" imgH="209624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0341" y="3335690"/>
                          <a:ext cx="18097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>
            <a:xfrm>
              <a:off x="4690390" y="1970123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7010400" y="1988648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214495" y="3312049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705042" y="3311932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>
              <a:off x="3720967" y="2508006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>
              <a:off x="8101348" y="2448370"/>
              <a:ext cx="3269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1845" y="28575"/>
            <a:ext cx="64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Monopulse Radar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8401" y="4728641"/>
            <a:ext cx="5234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difference signals are used to determine the azimuth and elevation of the target.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943" y="6321184"/>
            <a:ext cx="8088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https://www.microwaves101.com/encyclopedias/monopulse-comparator-networks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79" y="1036184"/>
            <a:ext cx="6219438" cy="31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87014"/>
              </p:ext>
            </p:extLst>
          </p:nvPr>
        </p:nvGraphicFramePr>
        <p:xfrm>
          <a:off x="5954807" y="2837748"/>
          <a:ext cx="27654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4" imgW="1942920" imgH="812520" progId="Equation.DSMT4">
                  <p:embed/>
                </p:oleObj>
              </mc:Choice>
              <mc:Fallback>
                <p:oleObj name="Equation" r:id="rId4" imgW="19429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4807" y="2837748"/>
                        <a:ext cx="276542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0179" y="1987550"/>
            <a:ext cx="4976574" cy="2170792"/>
            <a:chOff x="340179" y="1987550"/>
            <a:chExt cx="4976574" cy="217079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7737453"/>
                </p:ext>
              </p:extLst>
            </p:nvPr>
          </p:nvGraphicFramePr>
          <p:xfrm>
            <a:off x="2460968" y="3857953"/>
            <a:ext cx="1351751" cy="300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8" name="Equation" r:id="rId6" imgW="799920" imgH="177480" progId="Equation.DSMT4">
                    <p:embed/>
                  </p:oleObj>
                </mc:Choice>
                <mc:Fallback>
                  <p:oleObj name="Equation" r:id="rId6" imgW="799920" imgH="177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0968" y="3857953"/>
                          <a:ext cx="1351751" cy="3003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650197"/>
                </p:ext>
              </p:extLst>
            </p:nvPr>
          </p:nvGraphicFramePr>
          <p:xfrm>
            <a:off x="340179" y="2902879"/>
            <a:ext cx="1642857" cy="341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9" name="Equation" r:id="rId8" imgW="977760" imgH="203040" progId="Equation.DSMT4">
                    <p:embed/>
                  </p:oleObj>
                </mc:Choice>
                <mc:Fallback>
                  <p:oleObj name="Equation" r:id="rId8" imgW="977760" imgH="2030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79" y="2902879"/>
                          <a:ext cx="1642857" cy="34137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06576"/>
                </p:ext>
              </p:extLst>
            </p:nvPr>
          </p:nvGraphicFramePr>
          <p:xfrm>
            <a:off x="3887068" y="3247322"/>
            <a:ext cx="1429685" cy="3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0" name="Equation" r:id="rId10" imgW="927000" imgH="228600" progId="Equation.DSMT4">
                    <p:embed/>
                  </p:oleObj>
                </mc:Choice>
                <mc:Fallback>
                  <p:oleObj name="Equation" r:id="rId10" imgW="92700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7068" y="3247322"/>
                          <a:ext cx="1429685" cy="352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1766298"/>
                </p:ext>
              </p:extLst>
            </p:nvPr>
          </p:nvGraphicFramePr>
          <p:xfrm>
            <a:off x="1573212" y="1987550"/>
            <a:ext cx="318489" cy="345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1" name="Equation" r:id="rId12" imgW="152280" imgH="164880" progId="Equation.DSMT4">
                    <p:embed/>
                  </p:oleObj>
                </mc:Choice>
                <mc:Fallback>
                  <p:oleObj name="Equation" r:id="rId12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73212" y="1987550"/>
                          <a:ext cx="318489" cy="345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024797"/>
                </p:ext>
              </p:extLst>
            </p:nvPr>
          </p:nvGraphicFramePr>
          <p:xfrm>
            <a:off x="1599089" y="3719990"/>
            <a:ext cx="277999" cy="301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2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599089" y="3719990"/>
                          <a:ext cx="277999" cy="3011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Straight Arrow Connector 8"/>
          <p:cNvCxnSpPr/>
          <p:nvPr/>
        </p:nvCxnSpPr>
        <p:spPr>
          <a:xfrm flipV="1">
            <a:off x="7315771" y="4021156"/>
            <a:ext cx="0" cy="556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39280" y="4758011"/>
            <a:ext cx="282031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between the two antenna signals maps into the phase difference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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which maps into the angle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175" y="1685795"/>
            <a:ext cx="236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1 Excitation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analysis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54467"/>
              </p:ext>
            </p:extLst>
          </p:nvPr>
        </p:nvGraphicFramePr>
        <p:xfrm>
          <a:off x="2054224" y="5281050"/>
          <a:ext cx="1127125" cy="99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3" imgW="545863" imgH="482391" progId="Equation.DSMT4">
                  <p:embed/>
                </p:oleObj>
              </mc:Choice>
              <mc:Fallback>
                <p:oleObj name="Equation" r:id="rId3" imgW="545863" imgH="482391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4" y="5281050"/>
                        <a:ext cx="1127125" cy="99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301" name="Object 133"/>
          <p:cNvGraphicFramePr>
            <a:graphicFrameLocks noChangeAspect="1"/>
          </p:cNvGraphicFramePr>
          <p:nvPr/>
        </p:nvGraphicFramePr>
        <p:xfrm>
          <a:off x="5956300" y="4868863"/>
          <a:ext cx="18986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5" imgW="1168400" imgH="736600" progId="Equation.DSMT4">
                  <p:embed/>
                </p:oleObj>
              </mc:Choice>
              <mc:Fallback>
                <p:oleObj name="Equation" r:id="rId5" imgW="1168400" imgH="7366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868863"/>
                        <a:ext cx="18986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2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91271"/>
              </p:ext>
            </p:extLst>
          </p:nvPr>
        </p:nvGraphicFramePr>
        <p:xfrm>
          <a:off x="6456970" y="3229111"/>
          <a:ext cx="8509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7" imgW="609600" imgH="228600" progId="Equation.DSMT4">
                  <p:embed/>
                </p:oleObj>
              </mc:Choice>
              <mc:Fallback>
                <p:oleObj name="Equation" r:id="rId7" imgW="609600" imgH="2286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970" y="3229111"/>
                        <a:ext cx="8509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9699669">
            <a:off x="5087678" y="2798590"/>
            <a:ext cx="51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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1430" y="0"/>
            <a:ext cx="254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304" name="Picture 1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552700"/>
            <a:ext cx="52578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05" name="Picture 1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6325" y="1730375"/>
            <a:ext cx="3733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47850" y="847725"/>
            <a:ext cx="515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Here we analyze the quadrature coupler. 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3264" y="4441826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admittance of open-circuited stub: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8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075" y="1276350"/>
            <a:ext cx="24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1 Excitation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“odd” problem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21766"/>
              </p:ext>
            </p:extLst>
          </p:nvPr>
        </p:nvGraphicFramePr>
        <p:xfrm>
          <a:off x="2355850" y="5400675"/>
          <a:ext cx="9318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3" imgW="609336" imgH="482391" progId="Equation.DSMT4">
                  <p:embed/>
                </p:oleObj>
              </mc:Choice>
              <mc:Fallback>
                <p:oleObj name="Equation" r:id="rId3" imgW="609336" imgH="482391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5400675"/>
                        <a:ext cx="9318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13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938148"/>
              </p:ext>
            </p:extLst>
          </p:nvPr>
        </p:nvGraphicFramePr>
        <p:xfrm>
          <a:off x="5999162" y="4842474"/>
          <a:ext cx="20224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5" imgW="1244600" imgH="736600" progId="Equation.DSMT4">
                  <p:embed/>
                </p:oleObj>
              </mc:Choice>
              <mc:Fallback>
                <p:oleObj name="Equation" r:id="rId5" imgW="1244600" imgH="7366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2" y="4842474"/>
                        <a:ext cx="20224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4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61323"/>
              </p:ext>
            </p:extLst>
          </p:nvPr>
        </p:nvGraphicFramePr>
        <p:xfrm>
          <a:off x="6420762" y="2780114"/>
          <a:ext cx="850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7" imgW="609600" imgH="228600" progId="Equation.DSMT4">
                  <p:embed/>
                </p:oleObj>
              </mc:Choice>
              <mc:Fallback>
                <p:oleObj name="Equation" r:id="rId7" imgW="609600" imgH="2286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762" y="2780114"/>
                        <a:ext cx="850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19699669">
            <a:off x="5087678" y="2465215"/>
            <a:ext cx="51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</a:t>
            </a:r>
            <a:endParaRPr lang="en-US" sz="3600" dirty="0"/>
          </a:p>
        </p:txBody>
      </p:sp>
      <p:pic>
        <p:nvPicPr>
          <p:cNvPr id="8316" name="Picture 1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2198" y="1171184"/>
            <a:ext cx="37338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3687" y="2588160"/>
            <a:ext cx="5257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33264" y="4441826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admittance of short-circuited stub: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5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" y="1752600"/>
            <a:ext cx="345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the general case: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997518"/>
              </p:ext>
            </p:extLst>
          </p:nvPr>
        </p:nvGraphicFramePr>
        <p:xfrm>
          <a:off x="700088" y="2317750"/>
          <a:ext cx="2143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1" name="Equation" r:id="rId3" imgW="1498320" imgH="457200" progId="Equation.DSMT4">
                  <p:embed/>
                </p:oleObj>
              </mc:Choice>
              <mc:Fallback>
                <p:oleObj name="Equation" r:id="rId3" imgW="1498320" imgH="45720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317750"/>
                        <a:ext cx="2143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82738"/>
              </p:ext>
            </p:extLst>
          </p:nvPr>
        </p:nvGraphicFramePr>
        <p:xfrm>
          <a:off x="655172" y="3749675"/>
          <a:ext cx="418194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2" name="Equation" r:id="rId5" imgW="3302000" imgH="914400" progId="Equation.DSMT4">
                  <p:embed/>
                </p:oleObj>
              </mc:Choice>
              <mc:Fallback>
                <p:oleObj name="Equation" r:id="rId5" imgW="3302000" imgH="91440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72" y="3749675"/>
                        <a:ext cx="4181942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96" name="Object 180"/>
          <p:cNvGraphicFramePr>
            <a:graphicFrameLocks noChangeAspect="1"/>
          </p:cNvGraphicFramePr>
          <p:nvPr/>
        </p:nvGraphicFramePr>
        <p:xfrm>
          <a:off x="811213" y="5870841"/>
          <a:ext cx="5322887" cy="58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" name="Equation" r:id="rId7" imgW="2768600" imgH="304800" progId="Equation.DSMT4">
                  <p:embed/>
                </p:oleObj>
              </mc:Choice>
              <mc:Fallback>
                <p:oleObj name="Equation" r:id="rId7" imgW="2768600" imgH="304800" progId="Equation.DSMT4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5870841"/>
                        <a:ext cx="5322887" cy="587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1550" y="500545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Quarter-wave line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0" y="4991100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Shunt load on line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4" name="Rectangle 208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37" name="Rectangle 221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38" name="Rectangle 222"/>
          <p:cNvSpPr>
            <a:spLocks noChangeArrowheads="1"/>
          </p:cNvSpPr>
          <p:nvPr/>
        </p:nvSpPr>
        <p:spPr bwMode="auto">
          <a:xfrm>
            <a:off x="0" y="283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39" name="Object 223"/>
          <p:cNvGraphicFramePr>
            <a:graphicFrameLocks noChangeAspect="1"/>
          </p:cNvGraphicFramePr>
          <p:nvPr/>
        </p:nvGraphicFramePr>
        <p:xfrm>
          <a:off x="5345113" y="3887788"/>
          <a:ext cx="36576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" name="Equation" r:id="rId9" imgW="3086100" imgH="787400" progId="Equation.DSMT4">
                  <p:embed/>
                </p:oleObj>
              </mc:Choice>
              <mc:Fallback>
                <p:oleObj name="Equation" r:id="rId9" imgW="3086100" imgH="787400" progId="Equation.DSMT4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3887788"/>
                        <a:ext cx="36576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077075" y="34290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general: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40" name="Object 224"/>
          <p:cNvGraphicFramePr>
            <a:graphicFrameLocks noChangeAspect="1"/>
          </p:cNvGraphicFramePr>
          <p:nvPr/>
        </p:nvGraphicFramePr>
        <p:xfrm>
          <a:off x="6853815" y="5095751"/>
          <a:ext cx="16414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" name="Equation" r:id="rId11" imgW="1384300" imgH="482600" progId="Equation.DSMT4">
                  <p:embed/>
                </p:oleObj>
              </mc:Choice>
              <mc:Fallback>
                <p:oleObj name="Equation" r:id="rId11" imgW="1384300" imgH="482600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815" y="5095751"/>
                        <a:ext cx="16414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c 45"/>
          <p:cNvSpPr/>
          <p:nvPr/>
        </p:nvSpPr>
        <p:spPr>
          <a:xfrm>
            <a:off x="5019675" y="3705226"/>
            <a:ext cx="819150" cy="495300"/>
          </a:xfrm>
          <a:prstGeom prst="arc">
            <a:avLst>
              <a:gd name="adj1" fmla="val 11594688"/>
              <a:gd name="adj2" fmla="val 0"/>
            </a:avLst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442" name="Picture 2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0975" y="89535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1968" y="0"/>
            <a:ext cx="538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(90</a:t>
            </a:r>
            <a:r>
              <a:rPr lang="en-US" sz="3600" kern="0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Coupler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174" y="927438"/>
            <a:ext cx="820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“A quadrature coupler is one in which the input is split into two signals (usually with a goal of equal magnitudes) that are 90 degrees apart in phase. Types of quadrature couplers include branchline couplers (also known as quadrature hybrid* couplers), Lange couplers and overlay couplers.”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075" y="2858185"/>
            <a:ext cx="7515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http://www.microwaves101.com/encyclopedia/Quadrature_couplers.cfm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2126" y="2434317"/>
            <a:ext cx="354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Taken from “Microwaves 101”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450" y="3476625"/>
            <a:ext cx="691515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coupler is very useful for obtaining circular polarization: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is a 90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phase difference between ports 2 and 3.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72" name="Picture 128" descr="http://www.google.com/url?source=imglanding&amp;ct=img&amp;q=http://www.bakersfieldads.net/East-Bakersfield-/Manufacturing-/05-00995-narda-4034C-quadrature-hybrid-coupler-3DB-rf.jpg&amp;sa=X&amp;ei=xoHOToKgM-bi0QHmxIAP&amp;ved=0CAsQ8wc&amp;usg=AFQjCNFsm8TUGgl8ag2fyCC_ZfYSGPlA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330" y="4428948"/>
            <a:ext cx="1644650" cy="1827390"/>
          </a:xfrm>
          <a:prstGeom prst="rect">
            <a:avLst/>
          </a:prstGeom>
          <a:noFill/>
        </p:spPr>
      </p:pic>
      <p:pic>
        <p:nvPicPr>
          <p:cNvPr id="6274" name="Picture 130" descr="COUPLERS.jpg (19187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042" y="4582349"/>
            <a:ext cx="2825750" cy="1599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77971" y="4749740"/>
            <a:ext cx="250371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term “hybrid” denotes the fact that there is an equal (3 dB) power split to the output ports.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0148"/>
              </p:ext>
            </p:extLst>
          </p:nvPr>
        </p:nvGraphicFramePr>
        <p:xfrm>
          <a:off x="1749487" y="1424296"/>
          <a:ext cx="3741737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" name="Equation" r:id="rId3" imgW="2463800" imgH="3225800" progId="Equation.DSMT4">
                  <p:embed/>
                </p:oleObj>
              </mc:Choice>
              <mc:Fallback>
                <p:oleObj name="Equation" r:id="rId3" imgW="2463800" imgH="32258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87" y="1424296"/>
                        <a:ext cx="3741737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9675" y="942975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04" name="Object 164"/>
          <p:cNvGraphicFramePr>
            <a:graphicFrameLocks noChangeAspect="1"/>
          </p:cNvGraphicFramePr>
          <p:nvPr/>
        </p:nvGraphicFramePr>
        <p:xfrm>
          <a:off x="5732463" y="5346700"/>
          <a:ext cx="27082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" name="Equation" r:id="rId5" imgW="1892300" imgH="457200" progId="Equation.DSMT4">
                  <p:embed/>
                </p:oleObj>
              </mc:Choice>
              <mc:Fallback>
                <p:oleObj name="Equation" r:id="rId5" imgW="1892300" imgH="4572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5346700"/>
                        <a:ext cx="27082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0148"/>
              </p:ext>
            </p:extLst>
          </p:nvPr>
        </p:nvGraphicFramePr>
        <p:xfrm>
          <a:off x="1978025" y="1906588"/>
          <a:ext cx="425767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3" imgW="3124200" imgH="2984500" progId="Equation.DSMT4">
                  <p:embed/>
                </p:oleObj>
              </mc:Choice>
              <mc:Fallback>
                <p:oleObj name="Equation" r:id="rId3" imgW="3124200" imgH="2984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906588"/>
                        <a:ext cx="4257675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2025" y="1038225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Continuing with the algebra,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391435"/>
              </p:ext>
            </p:extLst>
          </p:nvPr>
        </p:nvGraphicFramePr>
        <p:xfrm>
          <a:off x="2284413" y="1768474"/>
          <a:ext cx="3916362" cy="13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3" imgW="2070100" imgH="736600" progId="Equation.DSMT4">
                  <p:embed/>
                </p:oleObj>
              </mc:Choice>
              <mc:Fallback>
                <p:oleObj name="Equation" r:id="rId3" imgW="2070100" imgH="736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1768474"/>
                        <a:ext cx="3916362" cy="1396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44697"/>
              </p:ext>
            </p:extLst>
          </p:nvPr>
        </p:nvGraphicFramePr>
        <p:xfrm>
          <a:off x="2126964" y="4285419"/>
          <a:ext cx="28035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5" imgW="1524000" imgH="863600" progId="Equation.DSMT4">
                  <p:embed/>
                </p:oleObj>
              </mc:Choice>
              <mc:Fallback>
                <p:oleObj name="Equation" r:id="rId5" imgW="1524000" imgH="863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964" y="4285419"/>
                        <a:ext cx="2803525" cy="1587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6825" y="104775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3695700"/>
            <a:ext cx="624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Convert this to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parameters (use Table 4.2 in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Pozar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4235" y="4665301"/>
            <a:ext cx="25812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We are describing a two-port device here, in the even and odd mode cases.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4512" y="5740175"/>
            <a:ext cx="366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2 matrix, not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4 matrix.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69242"/>
              </p:ext>
            </p:extLst>
          </p:nvPr>
        </p:nvGraphicFramePr>
        <p:xfrm>
          <a:off x="469583" y="3972230"/>
          <a:ext cx="2048450" cy="97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" name="Equation" r:id="rId3" imgW="1066800" imgH="508000" progId="Equation.DSMT4">
                  <p:embed/>
                </p:oleObj>
              </mc:Choice>
              <mc:Fallback>
                <p:oleObj name="Equation" r:id="rId3" imgW="1066800" imgH="5080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3" y="3972230"/>
                        <a:ext cx="2048450" cy="97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38084"/>
              </p:ext>
            </p:extLst>
          </p:nvPr>
        </p:nvGraphicFramePr>
        <p:xfrm>
          <a:off x="1911349" y="6042025"/>
          <a:ext cx="938389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" name="Equation" r:id="rId5" imgW="444307" imgH="228501" progId="Equation.DSMT4">
                  <p:embed/>
                </p:oleObj>
              </mc:Choice>
              <mc:Fallback>
                <p:oleObj name="Equation" r:id="rId5" imgW="444307" imgH="228501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49" y="6042025"/>
                        <a:ext cx="938389" cy="482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77733"/>
              </p:ext>
            </p:extLst>
          </p:nvPr>
        </p:nvGraphicFramePr>
        <p:xfrm>
          <a:off x="3648075" y="4052888"/>
          <a:ext cx="4506913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" name="Equation" r:id="rId7" imgW="2781300" imgH="889000" progId="Equation.DSMT4">
                  <p:embed/>
                </p:oleObj>
              </mc:Choice>
              <mc:Fallback>
                <p:oleObj name="Equation" r:id="rId7" imgW="2781300" imgH="8890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052888"/>
                        <a:ext cx="4506913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1050" y="60579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94" name="Object 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28062"/>
              </p:ext>
            </p:extLst>
          </p:nvPr>
        </p:nvGraphicFramePr>
        <p:xfrm>
          <a:off x="2801938" y="4246563"/>
          <a:ext cx="428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246563"/>
                        <a:ext cx="428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88799"/>
              </p:ext>
            </p:extLst>
          </p:nvPr>
        </p:nvGraphicFramePr>
        <p:xfrm>
          <a:off x="5438774" y="6048375"/>
          <a:ext cx="2913944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" name="Equation" r:id="rId11" imgW="1498600" imgH="228600" progId="Equation.DSMT4">
                  <p:embed/>
                </p:oleObj>
              </mc:Choice>
              <mc:Fallback>
                <p:oleObj name="Equation" r:id="rId11" imgW="1498600" imgH="228600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4" y="6048375"/>
                        <a:ext cx="2913944" cy="444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81400" y="602932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symmetry: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96" name="Picture 2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11349" y="1468438"/>
            <a:ext cx="5413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497" name="Object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15257"/>
              </p:ext>
            </p:extLst>
          </p:nvPr>
        </p:nvGraphicFramePr>
        <p:xfrm>
          <a:off x="917540" y="1599013"/>
          <a:ext cx="1279729" cy="36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" name="Equation" r:id="rId14" imgW="850531" imgH="241195" progId="Equation.DSMT4">
                  <p:embed/>
                </p:oleObj>
              </mc:Choice>
              <mc:Fallback>
                <p:oleObj name="Equation" r:id="rId14" imgW="850531" imgH="241195" progId="Equation.DSMT4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40" y="1599013"/>
                        <a:ext cx="1279729" cy="36227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82" y="85019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even and odd mode cases together: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1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36"/>
              </p:ext>
            </p:extLst>
          </p:nvPr>
        </p:nvGraphicFramePr>
        <p:xfrm>
          <a:off x="3995738" y="3381375"/>
          <a:ext cx="41116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Equation" r:id="rId3" imgW="2717800" imgH="1320800" progId="Equation.DSMT4">
                  <p:embed/>
                </p:oleObj>
              </mc:Choice>
              <mc:Fallback>
                <p:oleObj name="Equation" r:id="rId3" imgW="2717800" imgH="1320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381375"/>
                        <a:ext cx="4111625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08048"/>
              </p:ext>
            </p:extLst>
          </p:nvPr>
        </p:nvGraphicFramePr>
        <p:xfrm>
          <a:off x="4333874" y="5724525"/>
          <a:ext cx="299501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Equation" r:id="rId5" imgW="1637589" imgH="406224" progId="Equation.DSMT4">
                  <p:embed/>
                </p:oleObj>
              </mc:Choice>
              <mc:Fallback>
                <p:oleObj name="Equation" r:id="rId5" imgW="1637589" imgH="406224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4" y="5724525"/>
                        <a:ext cx="2995017" cy="742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9625" y="5895975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symmetry and reciprocity: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2443" name="Object 155"/>
          <p:cNvGraphicFramePr>
            <a:graphicFrameLocks noChangeAspect="1"/>
          </p:cNvGraphicFramePr>
          <p:nvPr/>
        </p:nvGraphicFramePr>
        <p:xfrm>
          <a:off x="509588" y="3298825"/>
          <a:ext cx="19256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Equation" r:id="rId7" imgW="1079500" imgH="508000" progId="Equation.DSMT4">
                  <p:embed/>
                </p:oleObj>
              </mc:Choice>
              <mc:Fallback>
                <p:oleObj name="Equation" r:id="rId7" imgW="1079500" imgH="50800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298825"/>
                        <a:ext cx="1925637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4" name="Object 156"/>
          <p:cNvGraphicFramePr>
            <a:graphicFrameLocks noChangeAspect="1"/>
          </p:cNvGraphicFramePr>
          <p:nvPr/>
        </p:nvGraphicFramePr>
        <p:xfrm>
          <a:off x="2935288" y="3522663"/>
          <a:ext cx="428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522663"/>
                        <a:ext cx="428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46" name="Picture 1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776288"/>
            <a:ext cx="5413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448" name="Object 160"/>
          <p:cNvGraphicFramePr>
            <a:graphicFrameLocks noChangeAspect="1"/>
          </p:cNvGraphicFramePr>
          <p:nvPr/>
        </p:nvGraphicFramePr>
        <p:xfrm>
          <a:off x="616403" y="1422854"/>
          <a:ext cx="12795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" name="Equation" r:id="rId12" imgW="850531" imgH="241195" progId="Equation.DSMT4">
                  <p:embed/>
                </p:oleObj>
              </mc:Choice>
              <mc:Fallback>
                <p:oleObj name="Equation" r:id="rId12" imgW="850531" imgH="241195" progId="Equation.DSMT4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03" y="1422854"/>
                        <a:ext cx="1279525" cy="361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52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36019"/>
              </p:ext>
            </p:extLst>
          </p:nvPr>
        </p:nvGraphicFramePr>
        <p:xfrm>
          <a:off x="693738" y="3270250"/>
          <a:ext cx="19923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Equation" r:id="rId3" imgW="1079500" imgH="508000" progId="Equation.DSMT4">
                  <p:embed/>
                </p:oleObj>
              </mc:Choice>
              <mc:Fallback>
                <p:oleObj name="Equation" r:id="rId3" imgW="1079500" imgH="5080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270250"/>
                        <a:ext cx="19923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224366"/>
              </p:ext>
            </p:extLst>
          </p:nvPr>
        </p:nvGraphicFramePr>
        <p:xfrm>
          <a:off x="4302125" y="5705475"/>
          <a:ext cx="3024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6" name="Equation" r:id="rId5" imgW="1612900" imgH="406400" progId="Equation.DSMT4">
                  <p:embed/>
                </p:oleObj>
              </mc:Choice>
              <mc:Fallback>
                <p:oleObj name="Equation" r:id="rId5" imgW="1612900" imgH="4064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705475"/>
                        <a:ext cx="3024188" cy="762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6750" y="5886450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symmetry and reciprocity: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3519" name="Object 207"/>
          <p:cNvGraphicFramePr>
            <a:graphicFrameLocks noChangeAspect="1"/>
          </p:cNvGraphicFramePr>
          <p:nvPr/>
        </p:nvGraphicFramePr>
        <p:xfrm>
          <a:off x="3697288" y="3411538"/>
          <a:ext cx="5072062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7" name="Equation" r:id="rId7" imgW="3479800" imgH="1320800" progId="Equation.DSMT4">
                  <p:embed/>
                </p:oleObj>
              </mc:Choice>
              <mc:Fallback>
                <p:oleObj name="Equation" r:id="rId7" imgW="3479800" imgH="13208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411538"/>
                        <a:ext cx="5072062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0" name="Object 208"/>
          <p:cNvGraphicFramePr>
            <a:graphicFrameLocks noChangeAspect="1"/>
          </p:cNvGraphicFramePr>
          <p:nvPr/>
        </p:nvGraphicFramePr>
        <p:xfrm>
          <a:off x="2849563" y="3541713"/>
          <a:ext cx="428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8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541713"/>
                        <a:ext cx="428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22" name="Picture 2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41513" y="842963"/>
            <a:ext cx="5413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524" name="Object 212"/>
          <p:cNvGraphicFramePr>
            <a:graphicFrameLocks noChangeAspect="1"/>
          </p:cNvGraphicFramePr>
          <p:nvPr/>
        </p:nvGraphicFramePr>
        <p:xfrm>
          <a:off x="594178" y="1444172"/>
          <a:ext cx="12795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" name="Equation" r:id="rId12" imgW="850531" imgH="241195" progId="Equation.DSMT4">
                  <p:embed/>
                </p:oleObj>
              </mc:Choice>
              <mc:Fallback>
                <p:oleObj name="Equation" r:id="rId12" imgW="850531" imgH="241195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78" y="1444172"/>
                        <a:ext cx="1279525" cy="361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63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97973"/>
              </p:ext>
            </p:extLst>
          </p:nvPr>
        </p:nvGraphicFramePr>
        <p:xfrm>
          <a:off x="500063" y="3975100"/>
          <a:ext cx="1854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Equation" r:id="rId3" imgW="1079500" imgH="508000" progId="Equation.DSMT4">
                  <p:embed/>
                </p:oleObj>
              </mc:Choice>
              <mc:Fallback>
                <p:oleObj name="Equation" r:id="rId3" imgW="1079500" imgH="50800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975100"/>
                        <a:ext cx="1854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54485"/>
              </p:ext>
            </p:extLst>
          </p:nvPr>
        </p:nvGraphicFramePr>
        <p:xfrm>
          <a:off x="4343399" y="5829300"/>
          <a:ext cx="2657299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5" imgW="1460500" imgH="228600" progId="Equation.DSMT4">
                  <p:embed/>
                </p:oleObj>
              </mc:Choice>
              <mc:Fallback>
                <p:oleObj name="Equation" r:id="rId5" imgW="1460500" imgH="22860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399" y="5829300"/>
                        <a:ext cx="2657299" cy="415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475" y="5829300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symmetry and reciprocity: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4541" name="Object 205"/>
          <p:cNvGraphicFramePr>
            <a:graphicFrameLocks noChangeAspect="1"/>
          </p:cNvGraphicFramePr>
          <p:nvPr/>
        </p:nvGraphicFramePr>
        <p:xfrm>
          <a:off x="2859088" y="4071938"/>
          <a:ext cx="57150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7" imgW="3759200" imgH="419100" progId="Equation.DSMT4">
                  <p:embed/>
                </p:oleObj>
              </mc:Choice>
              <mc:Fallback>
                <p:oleObj name="Equation" r:id="rId7" imgW="3759200" imgH="41910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071938"/>
                        <a:ext cx="57150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" name="Object 206"/>
          <p:cNvGraphicFramePr>
            <a:graphicFrameLocks noChangeAspect="1"/>
          </p:cNvGraphicFramePr>
          <p:nvPr/>
        </p:nvGraphicFramePr>
        <p:xfrm>
          <a:off x="2316163" y="4237038"/>
          <a:ext cx="428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237038"/>
                        <a:ext cx="428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3" name="Picture 20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5813" y="1119188"/>
            <a:ext cx="5413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A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5" name="Object 209"/>
          <p:cNvGraphicFramePr>
            <a:graphicFrameLocks noChangeAspect="1"/>
          </p:cNvGraphicFramePr>
          <p:nvPr/>
        </p:nvGraphicFramePr>
        <p:xfrm>
          <a:off x="626382" y="1694997"/>
          <a:ext cx="12795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Equation" r:id="rId12" imgW="850531" imgH="241195" progId="Equation.DSMT4">
                  <p:embed/>
                </p:oleObj>
              </mc:Choice>
              <mc:Fallback>
                <p:oleObj name="Equation" r:id="rId12" imgW="850531" imgH="241195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82" y="1694997"/>
                        <a:ext cx="1279525" cy="361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88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26128" y="569322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2085" y="570955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Schematic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70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462" y="1641475"/>
            <a:ext cx="47085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71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666875"/>
            <a:ext cx="4237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1067" y="847725"/>
            <a:ext cx="556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Here we analyze the Rat-Race Ring coupler. 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554" y="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41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276" y="886157"/>
            <a:ext cx="264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1 Excitation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24096">
            <a:off x="4849536" y="2388745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Symbol"/>
              </a:rPr>
              <a:t></a:t>
            </a:r>
            <a:endParaRPr lang="en-US" sz="4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6281738" y="3494087"/>
          <a:ext cx="2138362" cy="108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3" imgW="1625600" imgH="825500" progId="Equation.DSMT4">
                  <p:embed/>
                </p:oleObj>
              </mc:Choice>
              <mc:Fallback>
                <p:oleObj name="Equation" r:id="rId3" imgW="1625600" imgH="8255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494087"/>
                        <a:ext cx="2138362" cy="1085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728148" y="5235451"/>
          <a:ext cx="10985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Equation" r:id="rId5" imgW="787058" imgH="482391" progId="Equation.DSMT4">
                  <p:embed/>
                </p:oleObj>
              </mc:Choice>
              <mc:Fallback>
                <p:oleObj name="Equation" r:id="rId5" imgW="787058" imgH="48239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148" y="5235451"/>
                        <a:ext cx="10985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6326188" y="5045075"/>
          <a:ext cx="21828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Equation" r:id="rId7" imgW="1714500" imgH="825500" progId="Equation.DSMT4">
                  <p:embed/>
                </p:oleObj>
              </mc:Choice>
              <mc:Fallback>
                <p:oleObj name="Equation" r:id="rId7" imgW="1714500" imgH="8255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5045075"/>
                        <a:ext cx="21828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88" y="1687513"/>
            <a:ext cx="423703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1675" y="1055688"/>
            <a:ext cx="25336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28182"/>
              </p:ext>
            </p:extLst>
          </p:nvPr>
        </p:nvGraphicFramePr>
        <p:xfrm>
          <a:off x="6259704" y="1825941"/>
          <a:ext cx="269926" cy="23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704" y="1825941"/>
                        <a:ext cx="269926" cy="233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33433"/>
              </p:ext>
            </p:extLst>
          </p:nvPr>
        </p:nvGraphicFramePr>
        <p:xfrm>
          <a:off x="7703009" y="1849288"/>
          <a:ext cx="273668" cy="20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Equation" r:id="rId13" imgW="215640" imgH="164880" progId="Equation.DSMT4">
                  <p:embed/>
                </p:oleObj>
              </mc:Choice>
              <mc:Fallback>
                <p:oleObj name="Equation" r:id="rId13" imgW="215640" imgH="1648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009" y="1849288"/>
                        <a:ext cx="273668" cy="209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341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699669">
            <a:off x="5087678" y="2179465"/>
            <a:ext cx="51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</a:t>
            </a:r>
            <a:endParaRPr lang="en-US" sz="3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3594" name="Object 42"/>
          <p:cNvGraphicFramePr>
            <a:graphicFrameLocks noChangeAspect="1"/>
          </p:cNvGraphicFramePr>
          <p:nvPr/>
        </p:nvGraphicFramePr>
        <p:xfrm>
          <a:off x="6024563" y="3551238"/>
          <a:ext cx="2184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3" imgW="1714500" imgH="825500" progId="Equation.DSMT4">
                  <p:embed/>
                </p:oleObj>
              </mc:Choice>
              <mc:Fallback>
                <p:oleObj name="Equation" r:id="rId3" imgW="1714500" imgH="8255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3551238"/>
                        <a:ext cx="2184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6" name="Object 44"/>
          <p:cNvGraphicFramePr>
            <a:graphicFrameLocks noChangeAspect="1"/>
          </p:cNvGraphicFramePr>
          <p:nvPr/>
        </p:nvGraphicFramePr>
        <p:xfrm>
          <a:off x="5981700" y="4949825"/>
          <a:ext cx="22637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5" imgW="1778000" imgH="825500" progId="Equation.DSMT4">
                  <p:embed/>
                </p:oleObj>
              </mc:Choice>
              <mc:Fallback>
                <p:oleObj name="Equation" r:id="rId5" imgW="1778000" imgH="8255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949825"/>
                        <a:ext cx="22637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45"/>
          <p:cNvGraphicFramePr>
            <a:graphicFrameLocks noChangeAspect="1"/>
          </p:cNvGraphicFramePr>
          <p:nvPr/>
        </p:nvGraphicFramePr>
        <p:xfrm>
          <a:off x="1719263" y="5454650"/>
          <a:ext cx="10985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Equation" r:id="rId7" imgW="787058" imgH="482391" progId="Equation.DSMT4">
                  <p:embed/>
                </p:oleObj>
              </mc:Choice>
              <mc:Fallback>
                <p:oleObj name="Equation" r:id="rId7" imgW="787058" imgH="482391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454650"/>
                        <a:ext cx="10985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98" name="Picture 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1728788"/>
            <a:ext cx="4233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276" y="886157"/>
            <a:ext cx="264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1 Excitation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“odd” problem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95949" y="960438"/>
            <a:ext cx="2700051" cy="2163762"/>
            <a:chOff x="5695949" y="960438"/>
            <a:chExt cx="2700051" cy="2163762"/>
          </a:xfrm>
        </p:grpSpPr>
        <p:pic>
          <p:nvPicPr>
            <p:cNvPr id="23599" name="Picture 4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95949" y="960438"/>
              <a:ext cx="2700051" cy="216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1034487"/>
                </p:ext>
              </p:extLst>
            </p:nvPr>
          </p:nvGraphicFramePr>
          <p:xfrm>
            <a:off x="6167637" y="1823244"/>
            <a:ext cx="2667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" name="Equation" r:id="rId11" imgW="266626" imgH="219001" progId="Equation.DSMT4">
                    <p:embed/>
                  </p:oleObj>
                </mc:Choice>
                <mc:Fallback>
                  <p:oleObj name="Equation" r:id="rId11" imgW="266626" imgH="219001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7637" y="1823244"/>
                          <a:ext cx="2667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423701"/>
                </p:ext>
              </p:extLst>
            </p:nvPr>
          </p:nvGraphicFramePr>
          <p:xfrm>
            <a:off x="7748912" y="1813958"/>
            <a:ext cx="284220" cy="217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4" name="Equation" r:id="rId13" imgW="215640" imgH="164880" progId="Equation.DSMT4">
                    <p:embed/>
                  </p:oleObj>
                </mc:Choice>
                <mc:Fallback>
                  <p:oleObj name="Equation" r:id="rId13" imgW="215640" imgH="164880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8912" y="1813958"/>
                          <a:ext cx="284220" cy="217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01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2422303" y="924917"/>
            <a:ext cx="3831771" cy="1514211"/>
            <a:chOff x="1904983" y="2121355"/>
            <a:chExt cx="3831771" cy="1514211"/>
          </a:xfrm>
        </p:grpSpPr>
        <p:sp>
          <p:nvSpPr>
            <p:cNvPr id="24" name="Rectangle 23"/>
            <p:cNvSpPr/>
            <p:nvPr/>
          </p:nvSpPr>
          <p:spPr>
            <a:xfrm>
              <a:off x="3069754" y="2329543"/>
              <a:ext cx="1513114" cy="10559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14662" y="2667001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Coupler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904983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915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571984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582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2"/>
            <p:cNvGrpSpPr/>
            <p:nvPr/>
          </p:nvGrpSpPr>
          <p:grpSpPr>
            <a:xfrm>
              <a:off x="2243801" y="2152651"/>
              <a:ext cx="303439" cy="338554"/>
              <a:chOff x="7904390" y="1760765"/>
              <a:chExt cx="303439" cy="338554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904390" y="176076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23"/>
            <p:cNvGrpSpPr/>
            <p:nvPr/>
          </p:nvGrpSpPr>
          <p:grpSpPr>
            <a:xfrm>
              <a:off x="4898557" y="2121355"/>
              <a:ext cx="308006" cy="338554"/>
              <a:chOff x="7913914" y="1762126"/>
              <a:chExt cx="308006" cy="33855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23440" y="176212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2264205" y="3253470"/>
              <a:ext cx="298481" cy="338554"/>
              <a:chOff x="7913914" y="1762126"/>
              <a:chExt cx="298481" cy="33855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913915" y="176212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29"/>
            <p:cNvGrpSpPr/>
            <p:nvPr/>
          </p:nvGrpSpPr>
          <p:grpSpPr>
            <a:xfrm>
              <a:off x="4898559" y="3297012"/>
              <a:ext cx="308006" cy="338554"/>
              <a:chOff x="7913914" y="1762126"/>
              <a:chExt cx="308006" cy="33855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913914" y="1786618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23440" y="176212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42924" y="4726503"/>
            <a:ext cx="82677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quadrature hybrid is a lossless 4-port (the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matrix is unitary ).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four ports are matched.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device is reciprocal (the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matrix is symmetric.)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Port 4 is isolated from port 1, and ports 2 and 3 are isolated from each other.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7873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5" name="Object 117"/>
          <p:cNvGraphicFramePr>
            <a:graphicFrameLocks noChangeAspect="1"/>
          </p:cNvGraphicFramePr>
          <p:nvPr/>
        </p:nvGraphicFramePr>
        <p:xfrm>
          <a:off x="2795525" y="2665145"/>
          <a:ext cx="27622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Equation" r:id="rId3" imgW="1498600" imgH="914400" progId="Equation.DSMT4">
                  <p:embed/>
                </p:oleObj>
              </mc:Choice>
              <mc:Fallback>
                <p:oleObj name="Equation" r:id="rId3" imgW="1498600" imgH="914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25" y="2665145"/>
                        <a:ext cx="2762250" cy="1685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8558"/>
              </p:ext>
            </p:extLst>
          </p:nvPr>
        </p:nvGraphicFramePr>
        <p:xfrm>
          <a:off x="1705017" y="1800990"/>
          <a:ext cx="526573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3" imgW="3327400" imgH="2692400" progId="Equation.DSMT4">
                  <p:embed/>
                </p:oleObj>
              </mc:Choice>
              <mc:Fallback>
                <p:oleObj name="Equation" r:id="rId3" imgW="3327400" imgH="26924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017" y="1800990"/>
                        <a:ext cx="526573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423" y="1052945"/>
            <a:ext cx="513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Proceeding as for the 90</a:t>
            </a:r>
            <a:r>
              <a:rPr lang="en-US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coupler,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2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73282"/>
              </p:ext>
            </p:extLst>
          </p:nvPr>
        </p:nvGraphicFramePr>
        <p:xfrm>
          <a:off x="1377809" y="1771265"/>
          <a:ext cx="3486984" cy="147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3" imgW="1803400" imgH="762000" progId="Equation.DSMT4">
                  <p:embed/>
                </p:oleObj>
              </mc:Choice>
              <mc:Fallback>
                <p:oleObj name="Equation" r:id="rId3" imgW="1803400" imgH="7620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809" y="1771265"/>
                        <a:ext cx="3486984" cy="14739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3458"/>
              </p:ext>
            </p:extLst>
          </p:nvPr>
        </p:nvGraphicFramePr>
        <p:xfrm>
          <a:off x="1964074" y="4613724"/>
          <a:ext cx="2615189" cy="94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5" imgW="1270000" imgH="457200" progId="Equation.DSMT4">
                  <p:embed/>
                </p:oleObj>
              </mc:Choice>
              <mc:Fallback>
                <p:oleObj name="Equation" r:id="rId5" imgW="1270000" imgH="457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074" y="4613724"/>
                        <a:ext cx="2615189" cy="9413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699" y="1125228"/>
            <a:ext cx="6803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Converting from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 to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107394" y="3617443"/>
            <a:ext cx="328550" cy="571500"/>
          </a:xfrm>
          <a:prstGeom prst="down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8655" y="3760177"/>
            <a:ext cx="2243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Table 4.2 in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Pozar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3795" y="2056168"/>
            <a:ext cx="25812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We are describing a two-port device here, in the even and odd mode cases.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3181" y="3068913"/>
            <a:ext cx="370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2 matrix, not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4 matrix.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2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1748"/>
              </p:ext>
            </p:extLst>
          </p:nvPr>
        </p:nvGraphicFramePr>
        <p:xfrm>
          <a:off x="1108075" y="5467350"/>
          <a:ext cx="2692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4" name="Equation" r:id="rId3" imgW="1675673" imgH="634725" progId="Equation.DSMT4">
                  <p:embed/>
                </p:oleObj>
              </mc:Choice>
              <mc:Fallback>
                <p:oleObj name="Equation" r:id="rId3" imgW="1675673" imgH="634725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467350"/>
                        <a:ext cx="26924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3" name="Object 83"/>
          <p:cNvGraphicFramePr>
            <a:graphicFrameLocks noChangeAspect="1"/>
          </p:cNvGraphicFramePr>
          <p:nvPr/>
        </p:nvGraphicFramePr>
        <p:xfrm>
          <a:off x="1549257" y="1880465"/>
          <a:ext cx="17859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Equation" r:id="rId5" imgW="1066800" imgH="508000" progId="Equation.DSMT4">
                  <p:embed/>
                </p:oleObj>
              </mc:Choice>
              <mc:Fallback>
                <p:oleObj name="Equation" r:id="rId5" imgW="1066800" imgH="5080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257" y="1880465"/>
                        <a:ext cx="17859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4" name="Object 84"/>
          <p:cNvGraphicFramePr>
            <a:graphicFrameLocks noChangeAspect="1"/>
          </p:cNvGraphicFramePr>
          <p:nvPr/>
        </p:nvGraphicFramePr>
        <p:xfrm>
          <a:off x="1487488" y="4281488"/>
          <a:ext cx="1909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Equation" r:id="rId7" imgW="1079500" imgH="508000" progId="Equation.DSMT4">
                  <p:embed/>
                </p:oleObj>
              </mc:Choice>
              <mc:Fallback>
                <p:oleObj name="Equation" r:id="rId7" imgW="1079500" imgH="50800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281488"/>
                        <a:ext cx="19097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321" y="768927"/>
            <a:ext cx="769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parameters coming from port 1 excitation, 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65" name="Object 85"/>
          <p:cNvGraphicFramePr>
            <a:graphicFrameLocks noChangeAspect="1"/>
          </p:cNvGraphicFramePr>
          <p:nvPr/>
        </p:nvGraphicFramePr>
        <p:xfrm>
          <a:off x="4437063" y="1524000"/>
          <a:ext cx="3360737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Equation" r:id="rId9" imgW="2006600" imgH="1066800" progId="Equation.DSMT4">
                  <p:embed/>
                </p:oleObj>
              </mc:Choice>
              <mc:Fallback>
                <p:oleObj name="Equation" r:id="rId9" imgW="2006600" imgH="10668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1524000"/>
                        <a:ext cx="3360737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6" name="Object 86"/>
          <p:cNvGraphicFramePr>
            <a:graphicFrameLocks noChangeAspect="1"/>
          </p:cNvGraphicFramePr>
          <p:nvPr/>
        </p:nvGraphicFramePr>
        <p:xfrm>
          <a:off x="4367213" y="4003675"/>
          <a:ext cx="3751262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Equation" r:id="rId11" imgW="2120900" imgH="1295400" progId="Equation.DSMT4">
                  <p:embed/>
                </p:oleObj>
              </mc:Choice>
              <mc:Fallback>
                <p:oleObj name="Equation" r:id="rId11" imgW="2120900" imgH="12954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4003675"/>
                        <a:ext cx="3751262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7" name="Object 87"/>
          <p:cNvGraphicFramePr>
            <a:graphicFrameLocks noChangeAspect="1"/>
          </p:cNvGraphicFramePr>
          <p:nvPr/>
        </p:nvGraphicFramePr>
        <p:xfrm>
          <a:off x="1690977" y="2995035"/>
          <a:ext cx="12636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Equation" r:id="rId13" imgW="787058" imgH="444307" progId="Equation.DSMT4">
                  <p:embed/>
                </p:oleObj>
              </mc:Choice>
              <mc:Fallback>
                <p:oleObj name="Equation" r:id="rId13" imgW="787058" imgH="444307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977" y="2995035"/>
                        <a:ext cx="12636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61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7040"/>
              </p:ext>
            </p:extLst>
          </p:nvPr>
        </p:nvGraphicFramePr>
        <p:xfrm>
          <a:off x="1401410" y="2190172"/>
          <a:ext cx="1688587" cy="108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Equation" r:id="rId3" imgW="990170" imgH="634725" progId="Equation.DSMT4">
                  <p:embed/>
                </p:oleObj>
              </mc:Choice>
              <mc:Fallback>
                <p:oleObj name="Equation" r:id="rId3" imgW="990170" imgH="634725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10" y="2190172"/>
                        <a:ext cx="1688587" cy="1086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29060"/>
              </p:ext>
            </p:extLst>
          </p:nvPr>
        </p:nvGraphicFramePr>
        <p:xfrm>
          <a:off x="3074988" y="4849813"/>
          <a:ext cx="27559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Equation" r:id="rId5" imgW="1460500" imgH="876300" progId="Equation.DSMT4">
                  <p:embed/>
                </p:oleObj>
              </mc:Choice>
              <mc:Fallback>
                <p:oleObj name="Equation" r:id="rId5" imgW="1460500" imgH="8763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4849813"/>
                        <a:ext cx="2755900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3" name="Object 79"/>
          <p:cNvGraphicFramePr>
            <a:graphicFrameLocks noChangeAspect="1"/>
          </p:cNvGraphicFramePr>
          <p:nvPr/>
        </p:nvGraphicFramePr>
        <p:xfrm>
          <a:off x="1416050" y="1030288"/>
          <a:ext cx="18938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Equation" r:id="rId7" imgW="1079500" imgH="508000" progId="Equation.DSMT4">
                  <p:embed/>
                </p:oleObj>
              </mc:Choice>
              <mc:Fallback>
                <p:oleObj name="Equation" r:id="rId7" imgW="1079500" imgH="508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030288"/>
                        <a:ext cx="18938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826" y="4016375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Similarly, exciting port 2, and using symmetry and reciprocity,  we have the following results (derivation omitted):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21586" name="Object 82"/>
          <p:cNvGraphicFramePr>
            <a:graphicFrameLocks noChangeAspect="1"/>
          </p:cNvGraphicFramePr>
          <p:nvPr/>
        </p:nvGraphicFramePr>
        <p:xfrm>
          <a:off x="3829050" y="952500"/>
          <a:ext cx="3675063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tion" r:id="rId9" imgW="2057400" imgH="1295400" progId="Equation.DSMT4">
                  <p:embed/>
                </p:oleObj>
              </mc:Choice>
              <mc:Fallback>
                <p:oleObj name="Equation" r:id="rId9" imgW="2057400" imgH="12954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952500"/>
                        <a:ext cx="3675063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20409" y="0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B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607" y="4142139"/>
            <a:ext cx="7641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port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splits evenly between ports 2 and 3, with a 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difference.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19063" indent="-11906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signal from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port 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splits evenly between ports 2 and 3, with a -90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difference.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067" y="904009"/>
            <a:ext cx="605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quadrature coupler is usually used as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splitter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721904" y="1860717"/>
            <a:ext cx="8028117" cy="1504686"/>
            <a:chOff x="680341" y="2130880"/>
            <a:chExt cx="8028117" cy="1504686"/>
          </a:xfrm>
        </p:grpSpPr>
        <p:sp>
          <p:nvSpPr>
            <p:cNvPr id="9" name="Rectangle 8"/>
            <p:cNvSpPr/>
            <p:nvPr/>
          </p:nvSpPr>
          <p:spPr>
            <a:xfrm>
              <a:off x="3069754" y="2329543"/>
              <a:ext cx="1513114" cy="10559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612" y="2667001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Coupler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904983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915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1984" y="2579914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82869" y="3145971"/>
              <a:ext cx="1153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2"/>
            <p:cNvGrpSpPr/>
            <p:nvPr/>
          </p:nvGrpSpPr>
          <p:grpSpPr>
            <a:xfrm>
              <a:off x="2253325" y="2162176"/>
              <a:ext cx="298481" cy="338554"/>
              <a:chOff x="7913914" y="1770290"/>
              <a:chExt cx="298481" cy="33855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913915" y="177029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23"/>
            <p:cNvGrpSpPr/>
            <p:nvPr/>
          </p:nvGrpSpPr>
          <p:grpSpPr>
            <a:xfrm>
              <a:off x="4898557" y="2130880"/>
              <a:ext cx="317531" cy="338554"/>
              <a:chOff x="7913914" y="1771651"/>
              <a:chExt cx="317531" cy="33855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32965" y="177165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2254681" y="3262995"/>
              <a:ext cx="303439" cy="338554"/>
              <a:chOff x="7904390" y="1771651"/>
              <a:chExt cx="303439" cy="33855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04390" y="177165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29"/>
            <p:cNvGrpSpPr/>
            <p:nvPr/>
          </p:nvGrpSpPr>
          <p:grpSpPr>
            <a:xfrm>
              <a:off x="4898559" y="3297012"/>
              <a:ext cx="308006" cy="338554"/>
              <a:chOff x="7913914" y="1762126"/>
              <a:chExt cx="308006" cy="33855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913914" y="1796143"/>
                <a:ext cx="293915" cy="2939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23440" y="176212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5508155" y="2394857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486383" y="3309256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85784" y="2601686"/>
              <a:ext cx="881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992312" y="2544845"/>
              <a:ext cx="17956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+90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out of phase</a:t>
              </a:r>
            </a:p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 </a:t>
              </a:r>
              <a:r>
                <a:rPr lang="en-US" sz="16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sz="1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90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endPara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80341" y="3135086"/>
              <a:ext cx="881742" cy="0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803558" y="2394858"/>
              <a:ext cx="881742" cy="0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817166" y="3320148"/>
              <a:ext cx="881742" cy="0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964071" y="2568109"/>
              <a:ext cx="1744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-90</a:t>
              </a:r>
              <a:r>
                <a:rPr lang="en-US" sz="1600" baseline="30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16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out of phase</a:t>
              </a:r>
            </a:p>
            <a:p>
              <a:pPr algn="ctr"/>
              <a:r>
                <a:rPr lang="en-US" sz="1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 </a:t>
              </a:r>
              <a:r>
                <a:rPr lang="en-US" sz="16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-90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endPara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8130" name="Object 103"/>
          <p:cNvGraphicFramePr>
            <a:graphicFrameLocks noChangeAspect="1"/>
          </p:cNvGraphicFramePr>
          <p:nvPr/>
        </p:nvGraphicFramePr>
        <p:xfrm>
          <a:off x="1068388" y="4792663"/>
          <a:ext cx="10922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3" imgW="622030" imgH="228501" progId="Equation.DSMT4">
                  <p:embed/>
                </p:oleObj>
              </mc:Choice>
              <mc:Fallback>
                <p:oleObj name="Equation" r:id="rId3" imgW="622030" imgH="22850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792663"/>
                        <a:ext cx="1092200" cy="401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103"/>
          <p:cNvGraphicFramePr>
            <a:graphicFrameLocks noChangeAspect="1"/>
          </p:cNvGraphicFramePr>
          <p:nvPr/>
        </p:nvGraphicFramePr>
        <p:xfrm>
          <a:off x="1023938" y="6164263"/>
          <a:ext cx="12700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6164263"/>
                        <a:ext cx="1270000" cy="401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457450" y="481965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be used to produce right-handed circular polarization.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76500" y="6172200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 be used to produce left-handed circular polarization.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4073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8388" y="3518191"/>
            <a:ext cx="40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 matched load is usually placed on port 4.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4550" y="695325"/>
            <a:ext cx="301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Branch-Line Coupler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875" y="126682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microstrip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realization of a quadrature hybrid (branch-line coupler) is shown here.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275" y="4889170"/>
            <a:ext cx="8734425" cy="907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Notes: 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We only need to study what happens when we excite port 1, since the structure is physically symmetric.</a:t>
            </a:r>
          </a:p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We use even/odd mode analysis (exciting ports 1 and 4) to figure out what happens when we excite port 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4073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592" y="1893207"/>
            <a:ext cx="5746832" cy="25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70765" y="6135410"/>
            <a:ext cx="646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analysis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 the branch-line coupler is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given in the Appendix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4725" y="8477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25583"/>
              </p:ext>
            </p:extLst>
          </p:nvPr>
        </p:nvGraphicFramePr>
        <p:xfrm>
          <a:off x="1664154" y="4440462"/>
          <a:ext cx="2571750" cy="156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3" imgW="1498600" imgH="914400" progId="Equation.DSMT4">
                  <p:embed/>
                </p:oleObj>
              </mc:Choice>
              <mc:Fallback>
                <p:oleObj name="Equation" r:id="rId3" imgW="1498600" imgH="9144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154" y="4440462"/>
                        <a:ext cx="2571750" cy="156920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5498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8526" y="4813707"/>
            <a:ext cx="3539218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input power to port 1 divides evenly between ports 2 and 3, with ports 2 and 3 being 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out of phase.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18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5167" y="1495878"/>
            <a:ext cx="5808889" cy="259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80393" y="5855776"/>
            <a:ext cx="40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 matched load is usually placed on port 4.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5498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72886"/>
            <a:ext cx="878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coupled-line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coupler is one that uses coupled lines (microstrip, stripline) with no direct connection between all of the ports.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99" y="1741715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Please see the Pozar book for more details.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96885" y="2492827"/>
            <a:ext cx="4512248" cy="2569029"/>
            <a:chOff x="2503714" y="2405742"/>
            <a:chExt cx="4512248" cy="256902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30285" y="4974771"/>
              <a:ext cx="38753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4527549" y="4397602"/>
            <a:ext cx="654050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1" name="Equation" r:id="rId3" imgW="380835" imgH="241195" progId="Equation.DSMT4">
                    <p:embed/>
                  </p:oleObj>
                </mc:Choice>
                <mc:Fallback>
                  <p:oleObj name="Equation" r:id="rId3" imgW="380835" imgH="241195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549" y="4397602"/>
                          <a:ext cx="654050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786742" y="3265714"/>
              <a:ext cx="3929743" cy="19594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97627" y="3744685"/>
              <a:ext cx="3929743" cy="19594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2712721" y="2982554"/>
              <a:ext cx="353785" cy="20138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6445696" y="2979289"/>
              <a:ext cx="353785" cy="20138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2723606" y="4023490"/>
              <a:ext cx="353785" cy="20138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6454142" y="4026757"/>
              <a:ext cx="353785" cy="20138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4600" y="240574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93971" y="244928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3714" y="441959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3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15743" y="443048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91886" y="5780314"/>
            <a:ext cx="83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coupler has a 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difference between the output ports (ports 2 and 3), and can be used to obtain an equal (-3 dB) power split or another split ratio.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5498" y="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Quadrature Coupler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824" y="1456452"/>
            <a:ext cx="4227058" cy="36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1377" y="5467291"/>
            <a:ext cx="780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One feed port produces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RHCP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the other feed port produced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LHCP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813" y="871695"/>
            <a:ext cx="825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Circularly-polarized microstrip antennas can be fed with a 90</a:t>
            </a:r>
            <a:r>
              <a:rPr lang="en-US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coupler.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819" y="6231144"/>
            <a:ext cx="8293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This is a better way (higher bandwidth) to get CP than with a simple 90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delay line.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1905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Rat-Race Ring Coupler (180</a:t>
            </a:r>
            <a:r>
              <a:rPr lang="en-US" sz="3200" kern="0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Coupler)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2326152"/>
            <a:ext cx="699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http://www.microwaves101.com/encyclopedia/ratrace_couplers.cfm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0760" y="1891396"/>
            <a:ext cx="332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Taken from “Microwaves 101”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975" y="94494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“Applications of rat-race couplers are numerous, and include mixers and phase shifters. The rat-race gets its name from its circular shape, shown below.”</a:t>
            </a:r>
          </a:p>
        </p:txBody>
      </p:sp>
      <p:pic>
        <p:nvPicPr>
          <p:cNvPr id="16499" name="Picture 115" descr="Microstrip Hybrid Ring Rat Race Cou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957161"/>
            <a:ext cx="2971800" cy="2217761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7591" y="3726479"/>
            <a:ext cx="3228067" cy="2596249"/>
          </a:xfrm>
          <a:prstGeom prst="rect">
            <a:avLst/>
          </a:prstGeom>
          <a:noFill/>
          <a:ln/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389918" y="4299857"/>
            <a:ext cx="2492829" cy="149134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Photograph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a microstrip ring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coupler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00" dirty="0" smtClean="0">
                <a:latin typeface="Arial" pitchFamily="34" charset="0"/>
                <a:cs typeface="Arial" pitchFamily="34" charset="0"/>
              </a:rPr>
            </a:br>
            <a:r>
              <a:rPr lang="en-US" sz="700" dirty="0">
                <a:latin typeface="Arial" pitchFamily="34" charset="0"/>
                <a:cs typeface="Arial" pitchFamily="34" charset="0"/>
              </a:rPr>
              <a:t/>
            </a:r>
            <a:br>
              <a:rPr lang="en-US" sz="700" dirty="0">
                <a:latin typeface="Arial" pitchFamily="34" charset="0"/>
                <a:cs typeface="Arial" pitchFamily="34" charset="0"/>
              </a:rPr>
            </a:br>
            <a:r>
              <a:rPr lang="en-US" sz="1300" dirty="0">
                <a:latin typeface="Arial" pitchFamily="34" charset="0"/>
                <a:cs typeface="Arial" pitchFamily="34" charset="0"/>
              </a:rPr>
              <a:t>Courtesy of M. D.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Abouzahra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MIT Lincoln Laboratory</a:t>
            </a:r>
          </a:p>
        </p:txBody>
      </p:sp>
    </p:spTree>
    <p:extLst>
      <p:ext uri="{BB962C8B-B14F-4D97-AF65-F5344CB8AC3E}">
        <p14:creationId xmlns:p14="http://schemas.microsoft.com/office/powerpoint/2010/main" val="1825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1405</Words>
  <Application>Microsoft Office PowerPoint</Application>
  <PresentationFormat>On-screen Show (4:3)</PresentationFormat>
  <Paragraphs>231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Photograph of a microstrip ring coupler  Courtesy of M. D. Abouzahra, MIT Lincoln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463</cp:revision>
  <dcterms:created xsi:type="dcterms:W3CDTF">2010-12-13T17:34:38Z</dcterms:created>
  <dcterms:modified xsi:type="dcterms:W3CDTF">2019-11-20T02:40:02Z</dcterms:modified>
</cp:coreProperties>
</file>