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00" r:id="rId3"/>
    <p:sldId id="299" r:id="rId4"/>
    <p:sldId id="302" r:id="rId5"/>
    <p:sldId id="336" r:id="rId6"/>
    <p:sldId id="312" r:id="rId7"/>
    <p:sldId id="303" r:id="rId8"/>
    <p:sldId id="304" r:id="rId9"/>
    <p:sldId id="306" r:id="rId10"/>
    <p:sldId id="307" r:id="rId11"/>
    <p:sldId id="308" r:id="rId12"/>
    <p:sldId id="309" r:id="rId13"/>
    <p:sldId id="310" r:id="rId14"/>
    <p:sldId id="311" r:id="rId15"/>
    <p:sldId id="313" r:id="rId16"/>
    <p:sldId id="314" r:id="rId17"/>
    <p:sldId id="315" r:id="rId18"/>
    <p:sldId id="316" r:id="rId19"/>
    <p:sldId id="334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5" r:id="rId33"/>
    <p:sldId id="330" r:id="rId34"/>
    <p:sldId id="331" r:id="rId35"/>
    <p:sldId id="33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FFFF"/>
    <a:srgbClr val="0000FF"/>
    <a:srgbClr val="D82ECC"/>
    <a:srgbClr val="009900"/>
    <a:srgbClr val="0000CC"/>
    <a:srgbClr val="00863D"/>
    <a:srgbClr val="7F007F"/>
    <a:srgbClr val="007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56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3.wmf"/><Relationship Id="rId1" Type="http://schemas.openxmlformats.org/officeDocument/2006/relationships/image" Target="../media/image50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46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71.wmf"/><Relationship Id="rId7" Type="http://schemas.openxmlformats.org/officeDocument/2006/relationships/image" Target="../media/image67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3.wmf"/><Relationship Id="rId10" Type="http://schemas.openxmlformats.org/officeDocument/2006/relationships/image" Target="../media/image11.wmf"/><Relationship Id="rId4" Type="http://schemas.openxmlformats.org/officeDocument/2006/relationships/image" Target="../media/image2.wmf"/><Relationship Id="rId9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6.wmf"/><Relationship Id="rId4" Type="http://schemas.openxmlformats.org/officeDocument/2006/relationships/image" Target="../media/image8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86.wmf"/><Relationship Id="rId7" Type="http://schemas.openxmlformats.org/officeDocument/2006/relationships/image" Target="../media/image63.wmf"/><Relationship Id="rId2" Type="http://schemas.openxmlformats.org/officeDocument/2006/relationships/image" Target="../media/image60.wmf"/><Relationship Id="rId1" Type="http://schemas.openxmlformats.org/officeDocument/2006/relationships/image" Target="../media/image85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87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89.wmf"/><Relationship Id="rId7" Type="http://schemas.openxmlformats.org/officeDocument/2006/relationships/image" Target="../media/image62.wmf"/><Relationship Id="rId2" Type="http://schemas.openxmlformats.org/officeDocument/2006/relationships/image" Target="../media/image87.wmf"/><Relationship Id="rId1" Type="http://schemas.openxmlformats.org/officeDocument/2006/relationships/image" Target="../media/image88.wmf"/><Relationship Id="rId6" Type="http://schemas.openxmlformats.org/officeDocument/2006/relationships/image" Target="../media/image61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Relationship Id="rId9" Type="http://schemas.openxmlformats.org/officeDocument/2006/relationships/image" Target="../media/image6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2.wmf"/><Relationship Id="rId1" Type="http://schemas.openxmlformats.org/officeDocument/2006/relationships/image" Target="../media/image97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103.wmf"/><Relationship Id="rId1" Type="http://schemas.openxmlformats.org/officeDocument/2006/relationships/image" Target="../media/image76.wmf"/><Relationship Id="rId6" Type="http://schemas.openxmlformats.org/officeDocument/2006/relationships/image" Target="../media/image80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4" Type="http://schemas.openxmlformats.org/officeDocument/2006/relationships/image" Target="../media/image109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1.wmf"/><Relationship Id="rId7" Type="http://schemas.openxmlformats.org/officeDocument/2006/relationships/image" Target="../media/image108.wmf"/><Relationship Id="rId2" Type="http://schemas.openxmlformats.org/officeDocument/2006/relationships/image" Target="../media/image110.wmf"/><Relationship Id="rId1" Type="http://schemas.openxmlformats.org/officeDocument/2006/relationships/image" Target="../media/image106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4" Type="http://schemas.openxmlformats.org/officeDocument/2006/relationships/image" Target="../media/image12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35.wmf"/><Relationship Id="rId5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37.wmf"/><Relationship Id="rId5" Type="http://schemas.openxmlformats.org/officeDocument/2006/relationships/image" Target="../media/image33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22B29-87E5-4612-85C9-CEFD5FEA644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BC8F1-FB17-47A1-AA08-69BB6648E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5BE5-5FFE-44FD-B9C8-41596E7A1820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3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65FA-467B-4EBF-B547-9923F5560ABB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8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F567-C045-4A30-8F9B-0DBA7CB9639F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1D16-174F-4196-8C42-8ACD9EAF7376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4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1CD0-7B62-418B-90BD-C4656ECBB5F3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EC52-5261-49B8-8AAE-5FD95E0C4D0E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7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EB2A-2277-4973-B843-D337007778DD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6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8653-001D-4CFC-8743-9EE020B201C4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8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915C6-02F9-4EA9-8F5B-F3BCF504C1BE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7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68F1-B172-4981-BBD0-AC9C14D1E921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3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F7CA-CA4D-43A5-82B9-867F1918DAD0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1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E0D5E-F97E-4E00-8F18-704DBA7FCD4E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F368142-0332-44DF-A358-3E2B7ECE6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9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38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5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41.png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8.bin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6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6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52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5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57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7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5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67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8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88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6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68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9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7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6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7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7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80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10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10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64.w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11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5" Type="http://schemas.openxmlformats.org/officeDocument/2006/relationships/oleObject" Target="../embeddings/oleObject116.bin"/><Relationship Id="rId10" Type="http://schemas.openxmlformats.org/officeDocument/2006/relationships/image" Target="../media/image87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6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123.bin"/><Relationship Id="rId18" Type="http://schemas.openxmlformats.org/officeDocument/2006/relationships/image" Target="../media/image63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12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5" Type="http://schemas.openxmlformats.org/officeDocument/2006/relationships/oleObject" Target="../embeddings/oleObject124.bin"/><Relationship Id="rId10" Type="http://schemas.openxmlformats.org/officeDocument/2006/relationships/image" Target="../media/image90.wmf"/><Relationship Id="rId19" Type="http://schemas.openxmlformats.org/officeDocument/2006/relationships/oleObject" Target="../embeddings/oleObject126.bin"/><Relationship Id="rId4" Type="http://schemas.openxmlformats.org/officeDocument/2006/relationships/image" Target="../media/image88.wmf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6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3" Type="http://schemas.openxmlformats.org/officeDocument/2006/relationships/image" Target="../media/image96.emf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8.bin"/><Relationship Id="rId11" Type="http://schemas.openxmlformats.org/officeDocument/2006/relationships/image" Target="../media/image95.wmf"/><Relationship Id="rId5" Type="http://schemas.openxmlformats.org/officeDocument/2006/relationships/image" Target="../media/image92.wmf"/><Relationship Id="rId10" Type="http://schemas.openxmlformats.org/officeDocument/2006/relationships/oleObject" Target="../embeddings/oleObject130.bin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9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100.wmf"/><Relationship Id="rId3" Type="http://schemas.openxmlformats.org/officeDocument/2006/relationships/oleObject" Target="../embeddings/oleObject131.bin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1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99.wmf"/><Relationship Id="rId5" Type="http://schemas.openxmlformats.org/officeDocument/2006/relationships/image" Target="../media/image102.em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134.bin"/><Relationship Id="rId4" Type="http://schemas.openxmlformats.org/officeDocument/2006/relationships/image" Target="../media/image97.wmf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13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10" Type="http://schemas.openxmlformats.org/officeDocument/2006/relationships/image" Target="../media/image2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142.bin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8.bin"/><Relationship Id="rId10" Type="http://schemas.openxmlformats.org/officeDocument/2006/relationships/image" Target="../media/image104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8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144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4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oleObject" Target="../embeddings/oleObject152.bin"/><Relationship Id="rId18" Type="http://schemas.openxmlformats.org/officeDocument/2006/relationships/image" Target="../media/image115.wmf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113.wmf"/><Relationship Id="rId17" Type="http://schemas.openxmlformats.org/officeDocument/2006/relationships/oleObject" Target="../embeddings/oleObject15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8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8.bin"/><Relationship Id="rId15" Type="http://schemas.openxmlformats.org/officeDocument/2006/relationships/oleObject" Target="../embeddings/oleObject153.bin"/><Relationship Id="rId10" Type="http://schemas.openxmlformats.org/officeDocument/2006/relationships/image" Target="../media/image112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50.bin"/><Relationship Id="rId14" Type="http://schemas.openxmlformats.org/officeDocument/2006/relationships/image" Target="../media/image11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56.bin"/><Relationship Id="rId4" Type="http://schemas.openxmlformats.org/officeDocument/2006/relationships/image" Target="../media/image11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59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6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oleObject" Target="../embeddings/oleObject167.bin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4.bin"/><Relationship Id="rId12" Type="http://schemas.openxmlformats.org/officeDocument/2006/relationships/image" Target="../media/image127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9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66.bin"/><Relationship Id="rId5" Type="http://schemas.openxmlformats.org/officeDocument/2006/relationships/oleObject" Target="../embeddings/oleObject163.bin"/><Relationship Id="rId15" Type="http://schemas.openxmlformats.org/officeDocument/2006/relationships/oleObject" Target="../embeddings/oleObject168.bin"/><Relationship Id="rId10" Type="http://schemas.openxmlformats.org/officeDocument/2006/relationships/image" Target="../media/image126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65.bin"/><Relationship Id="rId14" Type="http://schemas.openxmlformats.org/officeDocument/2006/relationships/image" Target="../media/image12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13.wmf"/><Relationship Id="rId9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8.bin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3.wmf"/><Relationship Id="rId9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29.bin"/><Relationship Id="rId3" Type="http://schemas.openxmlformats.org/officeDocument/2006/relationships/oleObject" Target="../embeddings/oleObject21.bin"/><Relationship Id="rId21" Type="http://schemas.openxmlformats.org/officeDocument/2006/relationships/image" Target="../media/image27.wmf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4.wmf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758417" y="3312206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cs typeface="Arial" pitchFamily="34" charset="0"/>
              </a:rPr>
              <a:t>Notes </a:t>
            </a:r>
            <a:r>
              <a:rPr lang="en-US" sz="2800" b="1" dirty="0" smtClean="0">
                <a:solidFill>
                  <a:srgbClr val="0000FF"/>
                </a:solidFill>
                <a:cs typeface="Arial" pitchFamily="34" charset="0"/>
              </a:rPr>
              <a:t>22</a:t>
            </a:r>
            <a:endParaRPr lang="en-US" sz="28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104900" y="1825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Arial" pitchFamily="34" charset="0"/>
              </a:rPr>
              <a:t>ECE 5317-6351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Arial" pitchFamily="34" charset="0"/>
              </a:rPr>
              <a:t>Microwave Engineering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943350" y="1716088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>
                <a:cs typeface="Arial" pitchFamily="34" charset="0"/>
              </a:rPr>
              <a:t>Fall </a:t>
            </a:r>
            <a:r>
              <a:rPr lang="en-US" sz="2400" b="1" smtClean="0">
                <a:cs typeface="Arial" pitchFamily="34" charset="0"/>
              </a:rPr>
              <a:t>2019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313744" y="2185988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Prof. David R. Jackson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Dept. of ECE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52775" y="3787713"/>
            <a:ext cx="5753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 pitchFamily="34" charset="0"/>
              </a:rPr>
              <a:t>Filter Design Part 1: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  <a:cs typeface="Arial" pitchFamily="34" charset="0"/>
              </a:rPr>
              <a:t>Insertion Loss Method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48" y="3313020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038975" y="142101"/>
            <a:ext cx="1933575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Adapted from notes by Prof. Jeffery T. Williams</a:t>
            </a:r>
          </a:p>
        </p:txBody>
      </p:sp>
    </p:spTree>
    <p:extLst>
      <p:ext uri="{BB962C8B-B14F-4D97-AF65-F5344CB8AC3E}">
        <p14:creationId xmlns:p14="http://schemas.microsoft.com/office/powerpoint/2010/main" val="7821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071" y="0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Low-Pass Filter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898071" y="1030059"/>
            <a:ext cx="3184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Low-pass filter response: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82989" y="1823358"/>
            <a:ext cx="5279118" cy="3165273"/>
            <a:chOff x="1782989" y="1823358"/>
            <a:chExt cx="5279118" cy="3165273"/>
          </a:xfrm>
        </p:grpSpPr>
        <p:grpSp>
          <p:nvGrpSpPr>
            <p:cNvPr id="35" name="Group 34"/>
            <p:cNvGrpSpPr/>
            <p:nvPr/>
          </p:nvGrpSpPr>
          <p:grpSpPr>
            <a:xfrm>
              <a:off x="1782989" y="1823358"/>
              <a:ext cx="5279118" cy="2799444"/>
              <a:chOff x="1717675" y="1801586"/>
              <a:chExt cx="5279118" cy="2799444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329543" y="4016829"/>
                <a:ext cx="419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2944586" y="1801586"/>
                <a:ext cx="0" cy="272687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8071" name="Object 2"/>
              <p:cNvGraphicFramePr>
                <a:graphicFrameLocks noChangeAspect="1"/>
              </p:cNvGraphicFramePr>
              <p:nvPr/>
            </p:nvGraphicFramePr>
            <p:xfrm>
              <a:off x="6726918" y="3909106"/>
              <a:ext cx="269875" cy="244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113" name="Equation" r:id="rId3" imgW="152334" imgH="139639" progId="Equation.DSMT4">
                      <p:embed/>
                    </p:oleObj>
                  </mc:Choice>
                  <mc:Fallback>
                    <p:oleObj name="Equation" r:id="rId3" imgW="152334" imgH="139639" progId="Equation.DSMT4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6918" y="3909106"/>
                            <a:ext cx="269875" cy="244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072" name="Object 2"/>
              <p:cNvGraphicFramePr>
                <a:graphicFrameLocks noChangeAspect="1"/>
              </p:cNvGraphicFramePr>
              <p:nvPr/>
            </p:nvGraphicFramePr>
            <p:xfrm>
              <a:off x="1840139" y="2132693"/>
              <a:ext cx="854075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114" name="Equation" r:id="rId5" imgW="482391" imgH="253890" progId="Equation.DSMT4">
                      <p:embed/>
                    </p:oleObj>
                  </mc:Choice>
                  <mc:Fallback>
                    <p:oleObj name="Equation" r:id="rId5" imgW="482391" imgH="253890" progId="Equation.DSMT4">
                      <p:embed/>
                      <p:pic>
                        <p:nvPicPr>
                          <p:cNvPr id="0" name="Picture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40139" y="2132693"/>
                            <a:ext cx="854075" cy="444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073" name="Object 2"/>
              <p:cNvGraphicFramePr>
                <a:graphicFrameLocks noChangeAspect="1"/>
              </p:cNvGraphicFramePr>
              <p:nvPr/>
            </p:nvGraphicFramePr>
            <p:xfrm>
              <a:off x="1717675" y="3854450"/>
              <a:ext cx="404813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115" name="Equation" r:id="rId7" imgW="228402" imgH="177646" progId="Equation.DSMT4">
                      <p:embed/>
                    </p:oleObj>
                  </mc:Choice>
                  <mc:Fallback>
                    <p:oleObj name="Equation" r:id="rId7" imgW="228402" imgH="177646" progId="Equation.DSMT4">
                      <p:embed/>
                      <p:pic>
                        <p:nvPicPr>
                          <p:cNvPr id="0" name="Picture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7675" y="3854450"/>
                            <a:ext cx="404813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8074" name="Object 2"/>
              <p:cNvGraphicFramePr>
                <a:graphicFrameLocks noChangeAspect="1"/>
              </p:cNvGraphicFramePr>
              <p:nvPr/>
            </p:nvGraphicFramePr>
            <p:xfrm>
              <a:off x="4156075" y="4200980"/>
              <a:ext cx="336550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116" name="Equation" r:id="rId9" imgW="190500" imgH="228600" progId="Equation.DSMT4">
                      <p:embed/>
                    </p:oleObj>
                  </mc:Choice>
                  <mc:Fallback>
                    <p:oleObj name="Equation" r:id="rId9" imgW="190500" imgH="228600" progId="Equation.DSMT4">
                      <p:embed/>
                      <p:pic>
                        <p:nvPicPr>
                          <p:cNvPr id="0" name="Picture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6075" y="4200980"/>
                            <a:ext cx="336550" cy="400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4" name="Straight Connector 23"/>
              <p:cNvCxnSpPr/>
              <p:nvPr/>
            </p:nvCxnSpPr>
            <p:spPr>
              <a:xfrm>
                <a:off x="4310743" y="3864429"/>
                <a:ext cx="0" cy="304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 24"/>
              <p:cNvSpPr/>
              <p:nvPr/>
            </p:nvSpPr>
            <p:spPr>
              <a:xfrm>
                <a:off x="2950029" y="1970314"/>
                <a:ext cx="2852057" cy="2046515"/>
              </a:xfrm>
              <a:custGeom>
                <a:avLst/>
                <a:gdLst>
                  <a:gd name="connsiteX0" fmla="*/ 0 w 2852057"/>
                  <a:gd name="connsiteY0" fmla="*/ 2046515 h 2046515"/>
                  <a:gd name="connsiteX1" fmla="*/ 566057 w 2852057"/>
                  <a:gd name="connsiteY1" fmla="*/ 1959429 h 2046515"/>
                  <a:gd name="connsiteX2" fmla="*/ 1208314 w 2852057"/>
                  <a:gd name="connsiteY2" fmla="*/ 1752600 h 2046515"/>
                  <a:gd name="connsiteX3" fmla="*/ 1752600 w 2852057"/>
                  <a:gd name="connsiteY3" fmla="*/ 1382486 h 2046515"/>
                  <a:gd name="connsiteX4" fmla="*/ 2188028 w 2852057"/>
                  <a:gd name="connsiteY4" fmla="*/ 947057 h 2046515"/>
                  <a:gd name="connsiteX5" fmla="*/ 2852057 w 2852057"/>
                  <a:gd name="connsiteY5" fmla="*/ 0 h 204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2057" h="2046515">
                    <a:moveTo>
                      <a:pt x="0" y="2046515"/>
                    </a:moveTo>
                    <a:cubicBezTo>
                      <a:pt x="182335" y="2027465"/>
                      <a:pt x="364671" y="2008415"/>
                      <a:pt x="566057" y="1959429"/>
                    </a:cubicBezTo>
                    <a:cubicBezTo>
                      <a:pt x="767443" y="1910443"/>
                      <a:pt x="1010557" y="1848757"/>
                      <a:pt x="1208314" y="1752600"/>
                    </a:cubicBezTo>
                    <a:cubicBezTo>
                      <a:pt x="1406071" y="1656443"/>
                      <a:pt x="1589314" y="1516743"/>
                      <a:pt x="1752600" y="1382486"/>
                    </a:cubicBezTo>
                    <a:cubicBezTo>
                      <a:pt x="1915886" y="1248229"/>
                      <a:pt x="2004785" y="1177471"/>
                      <a:pt x="2188028" y="947057"/>
                    </a:cubicBezTo>
                    <a:cubicBezTo>
                      <a:pt x="2371271" y="716643"/>
                      <a:pt x="2611664" y="358321"/>
                      <a:pt x="2852057" y="0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2960914" y="3646718"/>
                <a:ext cx="3483429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8075" name="Object 2"/>
              <p:cNvGraphicFramePr>
                <a:graphicFrameLocks noChangeAspect="1"/>
              </p:cNvGraphicFramePr>
              <p:nvPr/>
            </p:nvGraphicFramePr>
            <p:xfrm>
              <a:off x="2203450" y="3429000"/>
              <a:ext cx="652463" cy="355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117" name="Equation" r:id="rId11" imgW="368140" imgH="203112" progId="Equation.DSMT4">
                      <p:embed/>
                    </p:oleObj>
                  </mc:Choice>
                  <mc:Fallback>
                    <p:oleObj name="Equation" r:id="rId11" imgW="368140" imgH="203112" progId="Equation.DSMT4">
                      <p:embed/>
                      <p:pic>
                        <p:nvPicPr>
                          <p:cNvPr id="0" name="Picture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3450" y="3429000"/>
                            <a:ext cx="652463" cy="355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0" name="Straight Connector 29"/>
              <p:cNvCxnSpPr/>
              <p:nvPr/>
            </p:nvCxnSpPr>
            <p:spPr>
              <a:xfrm flipV="1">
                <a:off x="4310743" y="1828800"/>
                <a:ext cx="0" cy="1676394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3026229" y="2612571"/>
                <a:ext cx="1210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Passband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277035" y="3047999"/>
                <a:ext cx="1172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Stopband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234543" y="3570514"/>
                <a:ext cx="141514" cy="1415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618507" y="4680854"/>
              <a:ext cx="14942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Cutoff frequency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34905" y="5529942"/>
            <a:ext cx="8182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constant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is somewhat arbitrary, and defines the cutoff frequency.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/>
        </p:nvGraphicFramePr>
        <p:xfrm>
          <a:off x="3415847" y="6019347"/>
          <a:ext cx="17986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8" name="Equation" r:id="rId13" imgW="1015559" imgH="253890" progId="Equation.DSMT4">
                  <p:embed/>
                </p:oleObj>
              </mc:Choice>
              <mc:Fallback>
                <p:oleObj name="Equation" r:id="rId13" imgW="1015559" imgH="25389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5847" y="6019347"/>
                        <a:ext cx="17986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071" y="0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Low-Pass Filter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898070" y="1030059"/>
            <a:ext cx="4283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Normalized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low-pass filter response: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82989" y="1823358"/>
            <a:ext cx="5190938" cy="3197932"/>
            <a:chOff x="1782989" y="1823358"/>
            <a:chExt cx="5190938" cy="319793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394857" y="4038601"/>
              <a:ext cx="419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009900" y="1823358"/>
              <a:ext cx="0" cy="27268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807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7923805"/>
                </p:ext>
              </p:extLst>
            </p:nvPr>
          </p:nvGraphicFramePr>
          <p:xfrm>
            <a:off x="6705639" y="3930459"/>
            <a:ext cx="268288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25" name="Equation" r:id="rId3" imgW="152280" imgH="139680" progId="Equation.DSMT4">
                    <p:embed/>
                  </p:oleObj>
                </mc:Choice>
                <mc:Fallback>
                  <p:oleObj name="Equation" r:id="rId3" imgW="152280" imgH="1396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39" y="3930459"/>
                          <a:ext cx="268288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2" name="Object 2"/>
            <p:cNvGraphicFramePr>
              <a:graphicFrameLocks noChangeAspect="1"/>
            </p:cNvGraphicFramePr>
            <p:nvPr/>
          </p:nvGraphicFramePr>
          <p:xfrm>
            <a:off x="1905453" y="2154465"/>
            <a:ext cx="85407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26" name="Equation" r:id="rId5" imgW="482391" imgH="253890" progId="Equation.DSMT4">
                    <p:embed/>
                  </p:oleObj>
                </mc:Choice>
                <mc:Fallback>
                  <p:oleObj name="Equation" r:id="rId5" imgW="482391" imgH="25389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453" y="2154465"/>
                          <a:ext cx="854075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3" name="Object 2"/>
            <p:cNvGraphicFramePr>
              <a:graphicFrameLocks noChangeAspect="1"/>
            </p:cNvGraphicFramePr>
            <p:nvPr/>
          </p:nvGraphicFramePr>
          <p:xfrm>
            <a:off x="1782989" y="3876222"/>
            <a:ext cx="404813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27" name="Equation" r:id="rId7" imgW="228402" imgH="177646" progId="Equation.DSMT4">
                    <p:embed/>
                  </p:oleObj>
                </mc:Choice>
                <mc:Fallback>
                  <p:oleObj name="Equation" r:id="rId7" imgW="228402" imgH="177646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2989" y="3876222"/>
                          <a:ext cx="404813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4" name="Object 2"/>
            <p:cNvGraphicFramePr>
              <a:graphicFrameLocks noChangeAspect="1"/>
            </p:cNvGraphicFramePr>
            <p:nvPr/>
          </p:nvGraphicFramePr>
          <p:xfrm>
            <a:off x="4298950" y="4278313"/>
            <a:ext cx="179388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28" name="Equation" r:id="rId9" imgW="101468" imgH="164885" progId="Equation.DSMT4">
                    <p:embed/>
                  </p:oleObj>
                </mc:Choice>
                <mc:Fallback>
                  <p:oleObj name="Equation" r:id="rId9" imgW="101468" imgH="164885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8950" y="4278313"/>
                          <a:ext cx="179388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Straight Connector 23"/>
            <p:cNvCxnSpPr/>
            <p:nvPr/>
          </p:nvCxnSpPr>
          <p:spPr>
            <a:xfrm>
              <a:off x="4376057" y="3886201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3015343" y="1992086"/>
              <a:ext cx="2852057" cy="2046515"/>
            </a:xfrm>
            <a:custGeom>
              <a:avLst/>
              <a:gdLst>
                <a:gd name="connsiteX0" fmla="*/ 0 w 2852057"/>
                <a:gd name="connsiteY0" fmla="*/ 2046515 h 2046515"/>
                <a:gd name="connsiteX1" fmla="*/ 566057 w 2852057"/>
                <a:gd name="connsiteY1" fmla="*/ 1959429 h 2046515"/>
                <a:gd name="connsiteX2" fmla="*/ 1208314 w 2852057"/>
                <a:gd name="connsiteY2" fmla="*/ 1752600 h 2046515"/>
                <a:gd name="connsiteX3" fmla="*/ 1752600 w 2852057"/>
                <a:gd name="connsiteY3" fmla="*/ 1382486 h 2046515"/>
                <a:gd name="connsiteX4" fmla="*/ 2188028 w 2852057"/>
                <a:gd name="connsiteY4" fmla="*/ 947057 h 2046515"/>
                <a:gd name="connsiteX5" fmla="*/ 2852057 w 2852057"/>
                <a:gd name="connsiteY5" fmla="*/ 0 h 204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2057" h="2046515">
                  <a:moveTo>
                    <a:pt x="0" y="2046515"/>
                  </a:moveTo>
                  <a:cubicBezTo>
                    <a:pt x="182335" y="2027465"/>
                    <a:pt x="364671" y="2008415"/>
                    <a:pt x="566057" y="1959429"/>
                  </a:cubicBezTo>
                  <a:cubicBezTo>
                    <a:pt x="767443" y="1910443"/>
                    <a:pt x="1010557" y="1848757"/>
                    <a:pt x="1208314" y="1752600"/>
                  </a:cubicBezTo>
                  <a:cubicBezTo>
                    <a:pt x="1406071" y="1656443"/>
                    <a:pt x="1589314" y="1516743"/>
                    <a:pt x="1752600" y="1382486"/>
                  </a:cubicBezTo>
                  <a:cubicBezTo>
                    <a:pt x="1915886" y="1248229"/>
                    <a:pt x="2004785" y="1177471"/>
                    <a:pt x="2188028" y="947057"/>
                  </a:cubicBezTo>
                  <a:cubicBezTo>
                    <a:pt x="2371271" y="716643"/>
                    <a:pt x="2611664" y="358321"/>
                    <a:pt x="2852057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026228" y="3668490"/>
              <a:ext cx="348342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8075" name="Object 2"/>
            <p:cNvGraphicFramePr>
              <a:graphicFrameLocks noChangeAspect="1"/>
            </p:cNvGraphicFramePr>
            <p:nvPr/>
          </p:nvGraphicFramePr>
          <p:xfrm>
            <a:off x="2268764" y="3450772"/>
            <a:ext cx="652463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29" name="Equation" r:id="rId11" imgW="368140" imgH="203112" progId="Equation.DSMT4">
                    <p:embed/>
                  </p:oleObj>
                </mc:Choice>
                <mc:Fallback>
                  <p:oleObj name="Equation" r:id="rId11" imgW="368140" imgH="203112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8764" y="3450772"/>
                          <a:ext cx="652463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Connector 29"/>
            <p:cNvCxnSpPr/>
            <p:nvPr/>
          </p:nvCxnSpPr>
          <p:spPr>
            <a:xfrm flipV="1">
              <a:off x="4376057" y="1850572"/>
              <a:ext cx="0" cy="167639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091543" y="2634343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Passband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42349" y="3069771"/>
              <a:ext cx="1172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Stopband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299857" y="3592286"/>
              <a:ext cx="141514" cy="141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07622" y="4713513"/>
              <a:ext cx="14942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Cutoff frequency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6270" y="5478483"/>
            <a:ext cx="867579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design the </a:t>
            </a:r>
            <a:r>
              <a:rPr lang="en-US" sz="16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normalized low-pass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filter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first (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16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 then use scaling and frequency transformation to obtain the final filter (low-pass, high-pass, bandpass,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bandstop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en-US" sz="16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is done in the next set of notes.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071" y="0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Low-Pass Filter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86305" y="988395"/>
            <a:ext cx="3569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Low-pass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filter responses: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8456" y="5344886"/>
            <a:ext cx="777240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Note: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The Chebyshev response shown is called “type 1”, with ripple in the passband. The “type 2” Chebyshev response has ripple in the stopband.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691944" y="1823397"/>
            <a:ext cx="5753687" cy="2872428"/>
            <a:chOff x="1608817" y="1870898"/>
            <a:chExt cx="5753687" cy="287242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220685" y="4158344"/>
              <a:ext cx="419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835728" y="1943101"/>
              <a:ext cx="0" cy="27268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807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346843"/>
                </p:ext>
              </p:extLst>
            </p:nvPr>
          </p:nvGraphicFramePr>
          <p:xfrm>
            <a:off x="6561898" y="4050985"/>
            <a:ext cx="2698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9" name="Equation" r:id="rId3" imgW="152280" imgH="139680" progId="Equation.DSMT4">
                    <p:embed/>
                  </p:oleObj>
                </mc:Choice>
                <mc:Fallback>
                  <p:oleObj name="Equation" r:id="rId3" imgW="152280" imgH="1396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1898" y="4050985"/>
                          <a:ext cx="2698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2" name="Object 2"/>
            <p:cNvGraphicFramePr>
              <a:graphicFrameLocks noChangeAspect="1"/>
            </p:cNvGraphicFramePr>
            <p:nvPr/>
          </p:nvGraphicFramePr>
          <p:xfrm>
            <a:off x="1731281" y="2274208"/>
            <a:ext cx="85407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0" name="Equation" r:id="rId5" imgW="482391" imgH="253890" progId="Equation.DSMT4">
                    <p:embed/>
                  </p:oleObj>
                </mc:Choice>
                <mc:Fallback>
                  <p:oleObj name="Equation" r:id="rId5" imgW="482391" imgH="25389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1281" y="2274208"/>
                          <a:ext cx="854075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3" name="Object 2"/>
            <p:cNvGraphicFramePr>
              <a:graphicFrameLocks noChangeAspect="1"/>
            </p:cNvGraphicFramePr>
            <p:nvPr/>
          </p:nvGraphicFramePr>
          <p:xfrm>
            <a:off x="1608817" y="3995965"/>
            <a:ext cx="404813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1" name="Equation" r:id="rId7" imgW="228402" imgH="177646" progId="Equation.DSMT4">
                    <p:embed/>
                  </p:oleObj>
                </mc:Choice>
                <mc:Fallback>
                  <p:oleObj name="Equation" r:id="rId7" imgW="228402" imgH="177646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8817" y="3995965"/>
                          <a:ext cx="404813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0360762"/>
                </p:ext>
              </p:extLst>
            </p:nvPr>
          </p:nvGraphicFramePr>
          <p:xfrm>
            <a:off x="4047548" y="4343276"/>
            <a:ext cx="33655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2" name="Equation" r:id="rId9" imgW="190440" imgH="228600" progId="Equation.DSMT4">
                    <p:embed/>
                  </p:oleObj>
                </mc:Choice>
                <mc:Fallback>
                  <p:oleObj name="Equation" r:id="rId9" imgW="190440" imgH="2286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7548" y="4343276"/>
                          <a:ext cx="33655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Straight Connector 23"/>
            <p:cNvCxnSpPr/>
            <p:nvPr/>
          </p:nvCxnSpPr>
          <p:spPr>
            <a:xfrm>
              <a:off x="4201885" y="4005944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2841171" y="2067761"/>
              <a:ext cx="2631719" cy="2090583"/>
            </a:xfrm>
            <a:custGeom>
              <a:avLst/>
              <a:gdLst>
                <a:gd name="connsiteX0" fmla="*/ 0 w 2852057"/>
                <a:gd name="connsiteY0" fmla="*/ 2046515 h 2046515"/>
                <a:gd name="connsiteX1" fmla="*/ 566057 w 2852057"/>
                <a:gd name="connsiteY1" fmla="*/ 1959429 h 2046515"/>
                <a:gd name="connsiteX2" fmla="*/ 1208314 w 2852057"/>
                <a:gd name="connsiteY2" fmla="*/ 1752600 h 2046515"/>
                <a:gd name="connsiteX3" fmla="*/ 1752600 w 2852057"/>
                <a:gd name="connsiteY3" fmla="*/ 1382486 h 2046515"/>
                <a:gd name="connsiteX4" fmla="*/ 2188028 w 2852057"/>
                <a:gd name="connsiteY4" fmla="*/ 947057 h 2046515"/>
                <a:gd name="connsiteX5" fmla="*/ 2852057 w 2852057"/>
                <a:gd name="connsiteY5" fmla="*/ 0 h 2046515"/>
                <a:gd name="connsiteX0" fmla="*/ 0 w 2631719"/>
                <a:gd name="connsiteY0" fmla="*/ 2090583 h 2090583"/>
                <a:gd name="connsiteX1" fmla="*/ 566057 w 2631719"/>
                <a:gd name="connsiteY1" fmla="*/ 2003497 h 2090583"/>
                <a:gd name="connsiteX2" fmla="*/ 1208314 w 2631719"/>
                <a:gd name="connsiteY2" fmla="*/ 1796668 h 2090583"/>
                <a:gd name="connsiteX3" fmla="*/ 1752600 w 2631719"/>
                <a:gd name="connsiteY3" fmla="*/ 1426554 h 2090583"/>
                <a:gd name="connsiteX4" fmla="*/ 2188028 w 2631719"/>
                <a:gd name="connsiteY4" fmla="*/ 991125 h 2090583"/>
                <a:gd name="connsiteX5" fmla="*/ 2631719 w 2631719"/>
                <a:gd name="connsiteY5" fmla="*/ 0 h 2090583"/>
                <a:gd name="connsiteX0" fmla="*/ 0 w 2631719"/>
                <a:gd name="connsiteY0" fmla="*/ 2090583 h 2090583"/>
                <a:gd name="connsiteX1" fmla="*/ 566057 w 2631719"/>
                <a:gd name="connsiteY1" fmla="*/ 2003497 h 2090583"/>
                <a:gd name="connsiteX2" fmla="*/ 1208314 w 2631719"/>
                <a:gd name="connsiteY2" fmla="*/ 1796668 h 2090583"/>
                <a:gd name="connsiteX3" fmla="*/ 1752600 w 2631719"/>
                <a:gd name="connsiteY3" fmla="*/ 1426554 h 2090583"/>
                <a:gd name="connsiteX4" fmla="*/ 2254130 w 2631719"/>
                <a:gd name="connsiteY4" fmla="*/ 869939 h 2090583"/>
                <a:gd name="connsiteX5" fmla="*/ 2631719 w 2631719"/>
                <a:gd name="connsiteY5" fmla="*/ 0 h 2090583"/>
                <a:gd name="connsiteX0" fmla="*/ 0 w 2631719"/>
                <a:gd name="connsiteY0" fmla="*/ 2090583 h 2090583"/>
                <a:gd name="connsiteX1" fmla="*/ 566057 w 2631719"/>
                <a:gd name="connsiteY1" fmla="*/ 2003497 h 2090583"/>
                <a:gd name="connsiteX2" fmla="*/ 1208314 w 2631719"/>
                <a:gd name="connsiteY2" fmla="*/ 1796668 h 2090583"/>
                <a:gd name="connsiteX3" fmla="*/ 1752600 w 2631719"/>
                <a:gd name="connsiteY3" fmla="*/ 1426554 h 2090583"/>
                <a:gd name="connsiteX4" fmla="*/ 2254130 w 2631719"/>
                <a:gd name="connsiteY4" fmla="*/ 869939 h 2090583"/>
                <a:gd name="connsiteX5" fmla="*/ 2631719 w 2631719"/>
                <a:gd name="connsiteY5" fmla="*/ 0 h 2090583"/>
                <a:gd name="connsiteX0" fmla="*/ 0 w 2631719"/>
                <a:gd name="connsiteY0" fmla="*/ 2090583 h 2090583"/>
                <a:gd name="connsiteX1" fmla="*/ 566057 w 2631719"/>
                <a:gd name="connsiteY1" fmla="*/ 2003497 h 2090583"/>
                <a:gd name="connsiteX2" fmla="*/ 1208314 w 2631719"/>
                <a:gd name="connsiteY2" fmla="*/ 1796668 h 2090583"/>
                <a:gd name="connsiteX3" fmla="*/ 1752600 w 2631719"/>
                <a:gd name="connsiteY3" fmla="*/ 1426554 h 2090583"/>
                <a:gd name="connsiteX4" fmla="*/ 2254130 w 2631719"/>
                <a:gd name="connsiteY4" fmla="*/ 869939 h 2090583"/>
                <a:gd name="connsiteX5" fmla="*/ 2631719 w 2631719"/>
                <a:gd name="connsiteY5" fmla="*/ 0 h 2090583"/>
                <a:gd name="connsiteX0" fmla="*/ 0 w 2631719"/>
                <a:gd name="connsiteY0" fmla="*/ 2090583 h 2090583"/>
                <a:gd name="connsiteX1" fmla="*/ 566057 w 2631719"/>
                <a:gd name="connsiteY1" fmla="*/ 2003497 h 2090583"/>
                <a:gd name="connsiteX2" fmla="*/ 1208314 w 2631719"/>
                <a:gd name="connsiteY2" fmla="*/ 1796668 h 2090583"/>
                <a:gd name="connsiteX3" fmla="*/ 1752600 w 2631719"/>
                <a:gd name="connsiteY3" fmla="*/ 1426554 h 2090583"/>
                <a:gd name="connsiteX4" fmla="*/ 2254130 w 2631719"/>
                <a:gd name="connsiteY4" fmla="*/ 869939 h 2090583"/>
                <a:gd name="connsiteX5" fmla="*/ 2631719 w 2631719"/>
                <a:gd name="connsiteY5" fmla="*/ 0 h 2090583"/>
                <a:gd name="connsiteX0" fmla="*/ 0 w 2631719"/>
                <a:gd name="connsiteY0" fmla="*/ 2090583 h 2090583"/>
                <a:gd name="connsiteX1" fmla="*/ 566057 w 2631719"/>
                <a:gd name="connsiteY1" fmla="*/ 2003497 h 2090583"/>
                <a:gd name="connsiteX2" fmla="*/ 1208314 w 2631719"/>
                <a:gd name="connsiteY2" fmla="*/ 1796668 h 2090583"/>
                <a:gd name="connsiteX3" fmla="*/ 1752600 w 2631719"/>
                <a:gd name="connsiteY3" fmla="*/ 1426554 h 2090583"/>
                <a:gd name="connsiteX4" fmla="*/ 2254130 w 2631719"/>
                <a:gd name="connsiteY4" fmla="*/ 869939 h 2090583"/>
                <a:gd name="connsiteX5" fmla="*/ 2631719 w 2631719"/>
                <a:gd name="connsiteY5" fmla="*/ 0 h 2090583"/>
                <a:gd name="connsiteX0" fmla="*/ 0 w 2631719"/>
                <a:gd name="connsiteY0" fmla="*/ 2090583 h 2090583"/>
                <a:gd name="connsiteX1" fmla="*/ 566057 w 2631719"/>
                <a:gd name="connsiteY1" fmla="*/ 2003497 h 2090583"/>
                <a:gd name="connsiteX2" fmla="*/ 1208314 w 2631719"/>
                <a:gd name="connsiteY2" fmla="*/ 1796668 h 2090583"/>
                <a:gd name="connsiteX3" fmla="*/ 1752600 w 2631719"/>
                <a:gd name="connsiteY3" fmla="*/ 1426554 h 2090583"/>
                <a:gd name="connsiteX4" fmla="*/ 2232097 w 2631719"/>
                <a:gd name="connsiteY4" fmla="*/ 891972 h 2090583"/>
                <a:gd name="connsiteX5" fmla="*/ 2631719 w 2631719"/>
                <a:gd name="connsiteY5" fmla="*/ 0 h 209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1719" h="2090583">
                  <a:moveTo>
                    <a:pt x="0" y="2090583"/>
                  </a:moveTo>
                  <a:cubicBezTo>
                    <a:pt x="182335" y="2071533"/>
                    <a:pt x="364671" y="2052483"/>
                    <a:pt x="566057" y="2003497"/>
                  </a:cubicBezTo>
                  <a:cubicBezTo>
                    <a:pt x="767443" y="1954511"/>
                    <a:pt x="1010557" y="1892825"/>
                    <a:pt x="1208314" y="1796668"/>
                  </a:cubicBezTo>
                  <a:cubicBezTo>
                    <a:pt x="1406071" y="1700511"/>
                    <a:pt x="1581970" y="1577337"/>
                    <a:pt x="1752600" y="1426554"/>
                  </a:cubicBezTo>
                  <a:cubicBezTo>
                    <a:pt x="1923231" y="1275771"/>
                    <a:pt x="2048854" y="1122386"/>
                    <a:pt x="2232097" y="891972"/>
                  </a:cubicBezTo>
                  <a:cubicBezTo>
                    <a:pt x="2426357" y="562406"/>
                    <a:pt x="2446410" y="380355"/>
                    <a:pt x="2631719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852056" y="3788233"/>
              <a:ext cx="348342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8075" name="Object 2"/>
            <p:cNvGraphicFramePr>
              <a:graphicFrameLocks noChangeAspect="1"/>
            </p:cNvGraphicFramePr>
            <p:nvPr/>
          </p:nvGraphicFramePr>
          <p:xfrm>
            <a:off x="2094592" y="3570515"/>
            <a:ext cx="652463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3" name="Equation" r:id="rId11" imgW="368140" imgH="203112" progId="Equation.DSMT4">
                    <p:embed/>
                  </p:oleObj>
                </mc:Choice>
                <mc:Fallback>
                  <p:oleObj name="Equation" r:id="rId11" imgW="368140" imgH="203112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4592" y="3570515"/>
                          <a:ext cx="652463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Connector 29"/>
            <p:cNvCxnSpPr/>
            <p:nvPr/>
          </p:nvCxnSpPr>
          <p:spPr>
            <a:xfrm flipV="1">
              <a:off x="4201885" y="1970315"/>
              <a:ext cx="0" cy="167639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2841172" y="1870898"/>
              <a:ext cx="2059367" cy="2276558"/>
            </a:xfrm>
            <a:custGeom>
              <a:avLst/>
              <a:gdLst>
                <a:gd name="connsiteX0" fmla="*/ 0 w 2166257"/>
                <a:gd name="connsiteY0" fmla="*/ 2155372 h 2180772"/>
                <a:gd name="connsiteX1" fmla="*/ 163286 w 2166257"/>
                <a:gd name="connsiteY1" fmla="*/ 2013858 h 2180772"/>
                <a:gd name="connsiteX2" fmla="*/ 489857 w 2166257"/>
                <a:gd name="connsiteY2" fmla="*/ 1828800 h 2180772"/>
                <a:gd name="connsiteX3" fmla="*/ 783772 w 2166257"/>
                <a:gd name="connsiteY3" fmla="*/ 1828800 h 2180772"/>
                <a:gd name="connsiteX4" fmla="*/ 1110343 w 2166257"/>
                <a:gd name="connsiteY4" fmla="*/ 2144486 h 2180772"/>
                <a:gd name="connsiteX5" fmla="*/ 1317172 w 2166257"/>
                <a:gd name="connsiteY5" fmla="*/ 2046515 h 2180772"/>
                <a:gd name="connsiteX6" fmla="*/ 1556657 w 2166257"/>
                <a:gd name="connsiteY6" fmla="*/ 1796143 h 2180772"/>
                <a:gd name="connsiteX7" fmla="*/ 1861457 w 2166257"/>
                <a:gd name="connsiteY7" fmla="*/ 1186543 h 2180772"/>
                <a:gd name="connsiteX8" fmla="*/ 2111829 w 2166257"/>
                <a:gd name="connsiteY8" fmla="*/ 348343 h 2180772"/>
                <a:gd name="connsiteX9" fmla="*/ 2166257 w 2166257"/>
                <a:gd name="connsiteY9" fmla="*/ 0 h 2180772"/>
                <a:gd name="connsiteX0" fmla="*/ 0 w 2166257"/>
                <a:gd name="connsiteY0" fmla="*/ 2155372 h 2169886"/>
                <a:gd name="connsiteX1" fmla="*/ 163286 w 2166257"/>
                <a:gd name="connsiteY1" fmla="*/ 2013858 h 2169886"/>
                <a:gd name="connsiteX2" fmla="*/ 489857 w 2166257"/>
                <a:gd name="connsiteY2" fmla="*/ 1828800 h 2169886"/>
                <a:gd name="connsiteX3" fmla="*/ 783772 w 2166257"/>
                <a:gd name="connsiteY3" fmla="*/ 1828800 h 2169886"/>
                <a:gd name="connsiteX4" fmla="*/ 958326 w 2166257"/>
                <a:gd name="connsiteY4" fmla="*/ 2133600 h 2169886"/>
                <a:gd name="connsiteX5" fmla="*/ 1317172 w 2166257"/>
                <a:gd name="connsiteY5" fmla="*/ 2046515 h 2169886"/>
                <a:gd name="connsiteX6" fmla="*/ 1556657 w 2166257"/>
                <a:gd name="connsiteY6" fmla="*/ 1796143 h 2169886"/>
                <a:gd name="connsiteX7" fmla="*/ 1861457 w 2166257"/>
                <a:gd name="connsiteY7" fmla="*/ 1186543 h 2169886"/>
                <a:gd name="connsiteX8" fmla="*/ 2111829 w 2166257"/>
                <a:gd name="connsiteY8" fmla="*/ 348343 h 2169886"/>
                <a:gd name="connsiteX9" fmla="*/ 2166257 w 2166257"/>
                <a:gd name="connsiteY9" fmla="*/ 0 h 2169886"/>
                <a:gd name="connsiteX0" fmla="*/ 0 w 2166257"/>
                <a:gd name="connsiteY0" fmla="*/ 2155372 h 2169886"/>
                <a:gd name="connsiteX1" fmla="*/ 163286 w 2166257"/>
                <a:gd name="connsiteY1" fmla="*/ 2013858 h 2169886"/>
                <a:gd name="connsiteX2" fmla="*/ 375844 w 2166257"/>
                <a:gd name="connsiteY2" fmla="*/ 1817915 h 2169886"/>
                <a:gd name="connsiteX3" fmla="*/ 783772 w 2166257"/>
                <a:gd name="connsiteY3" fmla="*/ 1828800 h 2169886"/>
                <a:gd name="connsiteX4" fmla="*/ 958326 w 2166257"/>
                <a:gd name="connsiteY4" fmla="*/ 2133600 h 2169886"/>
                <a:gd name="connsiteX5" fmla="*/ 1317172 w 2166257"/>
                <a:gd name="connsiteY5" fmla="*/ 2046515 h 2169886"/>
                <a:gd name="connsiteX6" fmla="*/ 1556657 w 2166257"/>
                <a:gd name="connsiteY6" fmla="*/ 1796143 h 2169886"/>
                <a:gd name="connsiteX7" fmla="*/ 1861457 w 2166257"/>
                <a:gd name="connsiteY7" fmla="*/ 1186543 h 2169886"/>
                <a:gd name="connsiteX8" fmla="*/ 2111829 w 2166257"/>
                <a:gd name="connsiteY8" fmla="*/ 348343 h 2169886"/>
                <a:gd name="connsiteX9" fmla="*/ 2166257 w 2166257"/>
                <a:gd name="connsiteY9" fmla="*/ 0 h 2169886"/>
                <a:gd name="connsiteX0" fmla="*/ 0 w 2166257"/>
                <a:gd name="connsiteY0" fmla="*/ 2155372 h 2169886"/>
                <a:gd name="connsiteX1" fmla="*/ 163286 w 2166257"/>
                <a:gd name="connsiteY1" fmla="*/ 2013858 h 2169886"/>
                <a:gd name="connsiteX2" fmla="*/ 375844 w 2166257"/>
                <a:gd name="connsiteY2" fmla="*/ 1817915 h 2169886"/>
                <a:gd name="connsiteX3" fmla="*/ 682427 w 2166257"/>
                <a:gd name="connsiteY3" fmla="*/ 1828800 h 2169886"/>
                <a:gd name="connsiteX4" fmla="*/ 958326 w 2166257"/>
                <a:gd name="connsiteY4" fmla="*/ 2133600 h 2169886"/>
                <a:gd name="connsiteX5" fmla="*/ 1317172 w 2166257"/>
                <a:gd name="connsiteY5" fmla="*/ 2046515 h 2169886"/>
                <a:gd name="connsiteX6" fmla="*/ 1556657 w 2166257"/>
                <a:gd name="connsiteY6" fmla="*/ 1796143 h 2169886"/>
                <a:gd name="connsiteX7" fmla="*/ 1861457 w 2166257"/>
                <a:gd name="connsiteY7" fmla="*/ 1186543 h 2169886"/>
                <a:gd name="connsiteX8" fmla="*/ 2111829 w 2166257"/>
                <a:gd name="connsiteY8" fmla="*/ 348343 h 2169886"/>
                <a:gd name="connsiteX9" fmla="*/ 2166257 w 2166257"/>
                <a:gd name="connsiteY9" fmla="*/ 0 h 2169886"/>
                <a:gd name="connsiteX0" fmla="*/ 0 w 2166257"/>
                <a:gd name="connsiteY0" fmla="*/ 2155372 h 2164443"/>
                <a:gd name="connsiteX1" fmla="*/ 163286 w 2166257"/>
                <a:gd name="connsiteY1" fmla="*/ 2013858 h 2164443"/>
                <a:gd name="connsiteX2" fmla="*/ 375844 w 2166257"/>
                <a:gd name="connsiteY2" fmla="*/ 1817915 h 2164443"/>
                <a:gd name="connsiteX3" fmla="*/ 682427 w 2166257"/>
                <a:gd name="connsiteY3" fmla="*/ 1828800 h 2164443"/>
                <a:gd name="connsiteX4" fmla="*/ 958326 w 2166257"/>
                <a:gd name="connsiteY4" fmla="*/ 2133600 h 2164443"/>
                <a:gd name="connsiteX5" fmla="*/ 1367843 w 2166257"/>
                <a:gd name="connsiteY5" fmla="*/ 2013858 h 2164443"/>
                <a:gd name="connsiteX6" fmla="*/ 1556657 w 2166257"/>
                <a:gd name="connsiteY6" fmla="*/ 1796143 h 2164443"/>
                <a:gd name="connsiteX7" fmla="*/ 1861457 w 2166257"/>
                <a:gd name="connsiteY7" fmla="*/ 1186543 h 2164443"/>
                <a:gd name="connsiteX8" fmla="*/ 2111829 w 2166257"/>
                <a:gd name="connsiteY8" fmla="*/ 348343 h 2164443"/>
                <a:gd name="connsiteX9" fmla="*/ 2166257 w 2166257"/>
                <a:gd name="connsiteY9" fmla="*/ 0 h 2164443"/>
                <a:gd name="connsiteX0" fmla="*/ 0 w 2166257"/>
                <a:gd name="connsiteY0" fmla="*/ 2155372 h 2164443"/>
                <a:gd name="connsiteX1" fmla="*/ 163286 w 2166257"/>
                <a:gd name="connsiteY1" fmla="*/ 2013858 h 2164443"/>
                <a:gd name="connsiteX2" fmla="*/ 401181 w 2166257"/>
                <a:gd name="connsiteY2" fmla="*/ 1850572 h 2164443"/>
                <a:gd name="connsiteX3" fmla="*/ 682427 w 2166257"/>
                <a:gd name="connsiteY3" fmla="*/ 1828800 h 2164443"/>
                <a:gd name="connsiteX4" fmla="*/ 958326 w 2166257"/>
                <a:gd name="connsiteY4" fmla="*/ 2133600 h 2164443"/>
                <a:gd name="connsiteX5" fmla="*/ 1367843 w 2166257"/>
                <a:gd name="connsiteY5" fmla="*/ 2013858 h 2164443"/>
                <a:gd name="connsiteX6" fmla="*/ 1556657 w 2166257"/>
                <a:gd name="connsiteY6" fmla="*/ 1796143 h 2164443"/>
                <a:gd name="connsiteX7" fmla="*/ 1861457 w 2166257"/>
                <a:gd name="connsiteY7" fmla="*/ 1186543 h 2164443"/>
                <a:gd name="connsiteX8" fmla="*/ 2111829 w 2166257"/>
                <a:gd name="connsiteY8" fmla="*/ 348343 h 2164443"/>
                <a:gd name="connsiteX9" fmla="*/ 2166257 w 2166257"/>
                <a:gd name="connsiteY9" fmla="*/ 0 h 2164443"/>
                <a:gd name="connsiteX0" fmla="*/ 0 w 2166257"/>
                <a:gd name="connsiteY0" fmla="*/ 2155372 h 2155372"/>
                <a:gd name="connsiteX1" fmla="*/ 163286 w 2166257"/>
                <a:gd name="connsiteY1" fmla="*/ 2013858 h 2155372"/>
                <a:gd name="connsiteX2" fmla="*/ 401181 w 2166257"/>
                <a:gd name="connsiteY2" fmla="*/ 1850572 h 2155372"/>
                <a:gd name="connsiteX3" fmla="*/ 682427 w 2166257"/>
                <a:gd name="connsiteY3" fmla="*/ 1828800 h 2155372"/>
                <a:gd name="connsiteX4" fmla="*/ 1034335 w 2166257"/>
                <a:gd name="connsiteY4" fmla="*/ 2122714 h 2155372"/>
                <a:gd name="connsiteX5" fmla="*/ 1367843 w 2166257"/>
                <a:gd name="connsiteY5" fmla="*/ 2013858 h 2155372"/>
                <a:gd name="connsiteX6" fmla="*/ 1556657 w 2166257"/>
                <a:gd name="connsiteY6" fmla="*/ 1796143 h 2155372"/>
                <a:gd name="connsiteX7" fmla="*/ 1861457 w 2166257"/>
                <a:gd name="connsiteY7" fmla="*/ 1186543 h 2155372"/>
                <a:gd name="connsiteX8" fmla="*/ 2111829 w 2166257"/>
                <a:gd name="connsiteY8" fmla="*/ 348343 h 2155372"/>
                <a:gd name="connsiteX9" fmla="*/ 2166257 w 2166257"/>
                <a:gd name="connsiteY9" fmla="*/ 0 h 2155372"/>
                <a:gd name="connsiteX0" fmla="*/ 0 w 2204261"/>
                <a:gd name="connsiteY0" fmla="*/ 2155372 h 2155372"/>
                <a:gd name="connsiteX1" fmla="*/ 163286 w 2204261"/>
                <a:gd name="connsiteY1" fmla="*/ 2013858 h 2155372"/>
                <a:gd name="connsiteX2" fmla="*/ 401181 w 2204261"/>
                <a:gd name="connsiteY2" fmla="*/ 1850572 h 2155372"/>
                <a:gd name="connsiteX3" fmla="*/ 682427 w 2204261"/>
                <a:gd name="connsiteY3" fmla="*/ 1828800 h 2155372"/>
                <a:gd name="connsiteX4" fmla="*/ 1034335 w 2204261"/>
                <a:gd name="connsiteY4" fmla="*/ 2122714 h 2155372"/>
                <a:gd name="connsiteX5" fmla="*/ 1367843 w 2204261"/>
                <a:gd name="connsiteY5" fmla="*/ 2013858 h 2155372"/>
                <a:gd name="connsiteX6" fmla="*/ 1556657 w 2204261"/>
                <a:gd name="connsiteY6" fmla="*/ 1796143 h 2155372"/>
                <a:gd name="connsiteX7" fmla="*/ 1861457 w 2204261"/>
                <a:gd name="connsiteY7" fmla="*/ 1186543 h 2155372"/>
                <a:gd name="connsiteX8" fmla="*/ 2111829 w 2204261"/>
                <a:gd name="connsiteY8" fmla="*/ 348343 h 2155372"/>
                <a:gd name="connsiteX9" fmla="*/ 2204261 w 2204261"/>
                <a:gd name="connsiteY9" fmla="*/ 0 h 2155372"/>
                <a:gd name="connsiteX0" fmla="*/ 0 w 2396573"/>
                <a:gd name="connsiteY0" fmla="*/ 2276558 h 2276558"/>
                <a:gd name="connsiteX1" fmla="*/ 163286 w 2396573"/>
                <a:gd name="connsiteY1" fmla="*/ 2135044 h 2276558"/>
                <a:gd name="connsiteX2" fmla="*/ 401181 w 2396573"/>
                <a:gd name="connsiteY2" fmla="*/ 1971758 h 2276558"/>
                <a:gd name="connsiteX3" fmla="*/ 682427 w 2396573"/>
                <a:gd name="connsiteY3" fmla="*/ 1949986 h 2276558"/>
                <a:gd name="connsiteX4" fmla="*/ 1034335 w 2396573"/>
                <a:gd name="connsiteY4" fmla="*/ 2243900 h 2276558"/>
                <a:gd name="connsiteX5" fmla="*/ 1367843 w 2396573"/>
                <a:gd name="connsiteY5" fmla="*/ 2135044 h 2276558"/>
                <a:gd name="connsiteX6" fmla="*/ 1556657 w 2396573"/>
                <a:gd name="connsiteY6" fmla="*/ 1917329 h 2276558"/>
                <a:gd name="connsiteX7" fmla="*/ 1861457 w 2396573"/>
                <a:gd name="connsiteY7" fmla="*/ 1307729 h 2276558"/>
                <a:gd name="connsiteX8" fmla="*/ 2111829 w 2396573"/>
                <a:gd name="connsiteY8" fmla="*/ 469529 h 2276558"/>
                <a:gd name="connsiteX9" fmla="*/ 2396573 w 2396573"/>
                <a:gd name="connsiteY9" fmla="*/ 0 h 2276558"/>
                <a:gd name="connsiteX0" fmla="*/ 0 w 2396573"/>
                <a:gd name="connsiteY0" fmla="*/ 2276558 h 2276558"/>
                <a:gd name="connsiteX1" fmla="*/ 163286 w 2396573"/>
                <a:gd name="connsiteY1" fmla="*/ 2135044 h 2276558"/>
                <a:gd name="connsiteX2" fmla="*/ 401181 w 2396573"/>
                <a:gd name="connsiteY2" fmla="*/ 1971758 h 2276558"/>
                <a:gd name="connsiteX3" fmla="*/ 682427 w 2396573"/>
                <a:gd name="connsiteY3" fmla="*/ 1949986 h 2276558"/>
                <a:gd name="connsiteX4" fmla="*/ 1034335 w 2396573"/>
                <a:gd name="connsiteY4" fmla="*/ 2243900 h 2276558"/>
                <a:gd name="connsiteX5" fmla="*/ 1367843 w 2396573"/>
                <a:gd name="connsiteY5" fmla="*/ 2135044 h 2276558"/>
                <a:gd name="connsiteX6" fmla="*/ 1556657 w 2396573"/>
                <a:gd name="connsiteY6" fmla="*/ 1917329 h 2276558"/>
                <a:gd name="connsiteX7" fmla="*/ 1861457 w 2396573"/>
                <a:gd name="connsiteY7" fmla="*/ 1307729 h 2276558"/>
                <a:gd name="connsiteX8" fmla="*/ 2124651 w 2396573"/>
                <a:gd name="connsiteY8" fmla="*/ 480546 h 2276558"/>
                <a:gd name="connsiteX9" fmla="*/ 2396573 w 2396573"/>
                <a:gd name="connsiteY9" fmla="*/ 0 h 2276558"/>
                <a:gd name="connsiteX0" fmla="*/ 0 w 2396573"/>
                <a:gd name="connsiteY0" fmla="*/ 2276558 h 2276558"/>
                <a:gd name="connsiteX1" fmla="*/ 163286 w 2396573"/>
                <a:gd name="connsiteY1" fmla="*/ 2135044 h 2276558"/>
                <a:gd name="connsiteX2" fmla="*/ 401181 w 2396573"/>
                <a:gd name="connsiteY2" fmla="*/ 1971758 h 2276558"/>
                <a:gd name="connsiteX3" fmla="*/ 682427 w 2396573"/>
                <a:gd name="connsiteY3" fmla="*/ 1949986 h 2276558"/>
                <a:gd name="connsiteX4" fmla="*/ 1034335 w 2396573"/>
                <a:gd name="connsiteY4" fmla="*/ 2243900 h 2276558"/>
                <a:gd name="connsiteX5" fmla="*/ 1367843 w 2396573"/>
                <a:gd name="connsiteY5" fmla="*/ 2135044 h 2276558"/>
                <a:gd name="connsiteX6" fmla="*/ 1556657 w 2396573"/>
                <a:gd name="connsiteY6" fmla="*/ 1917329 h 2276558"/>
                <a:gd name="connsiteX7" fmla="*/ 1861457 w 2396573"/>
                <a:gd name="connsiteY7" fmla="*/ 1307729 h 2276558"/>
                <a:gd name="connsiteX8" fmla="*/ 2163113 w 2396573"/>
                <a:gd name="connsiteY8" fmla="*/ 491563 h 2276558"/>
                <a:gd name="connsiteX9" fmla="*/ 2396573 w 2396573"/>
                <a:gd name="connsiteY9" fmla="*/ 0 h 2276558"/>
                <a:gd name="connsiteX0" fmla="*/ 0 w 2396573"/>
                <a:gd name="connsiteY0" fmla="*/ 2276558 h 2276558"/>
                <a:gd name="connsiteX1" fmla="*/ 163286 w 2396573"/>
                <a:gd name="connsiteY1" fmla="*/ 2135044 h 2276558"/>
                <a:gd name="connsiteX2" fmla="*/ 401181 w 2396573"/>
                <a:gd name="connsiteY2" fmla="*/ 1971758 h 2276558"/>
                <a:gd name="connsiteX3" fmla="*/ 682427 w 2396573"/>
                <a:gd name="connsiteY3" fmla="*/ 1949986 h 2276558"/>
                <a:gd name="connsiteX4" fmla="*/ 1034335 w 2396573"/>
                <a:gd name="connsiteY4" fmla="*/ 2243900 h 2276558"/>
                <a:gd name="connsiteX5" fmla="*/ 1367843 w 2396573"/>
                <a:gd name="connsiteY5" fmla="*/ 2135044 h 2276558"/>
                <a:gd name="connsiteX6" fmla="*/ 1556657 w 2396573"/>
                <a:gd name="connsiteY6" fmla="*/ 1917329 h 2276558"/>
                <a:gd name="connsiteX7" fmla="*/ 1861457 w 2396573"/>
                <a:gd name="connsiteY7" fmla="*/ 1307729 h 2276558"/>
                <a:gd name="connsiteX8" fmla="*/ 2214397 w 2396573"/>
                <a:gd name="connsiteY8" fmla="*/ 491563 h 2276558"/>
                <a:gd name="connsiteX9" fmla="*/ 2396573 w 2396573"/>
                <a:gd name="connsiteY9" fmla="*/ 0 h 2276558"/>
                <a:gd name="connsiteX0" fmla="*/ 0 w 2396573"/>
                <a:gd name="connsiteY0" fmla="*/ 2276558 h 2276558"/>
                <a:gd name="connsiteX1" fmla="*/ 163286 w 2396573"/>
                <a:gd name="connsiteY1" fmla="*/ 2135044 h 2276558"/>
                <a:gd name="connsiteX2" fmla="*/ 401181 w 2396573"/>
                <a:gd name="connsiteY2" fmla="*/ 1971758 h 2276558"/>
                <a:gd name="connsiteX3" fmla="*/ 682427 w 2396573"/>
                <a:gd name="connsiteY3" fmla="*/ 1949986 h 2276558"/>
                <a:gd name="connsiteX4" fmla="*/ 1034335 w 2396573"/>
                <a:gd name="connsiteY4" fmla="*/ 2243900 h 2276558"/>
                <a:gd name="connsiteX5" fmla="*/ 1367843 w 2396573"/>
                <a:gd name="connsiteY5" fmla="*/ 2135044 h 2276558"/>
                <a:gd name="connsiteX6" fmla="*/ 1556657 w 2396573"/>
                <a:gd name="connsiteY6" fmla="*/ 1917329 h 2276558"/>
                <a:gd name="connsiteX7" fmla="*/ 1861457 w 2396573"/>
                <a:gd name="connsiteY7" fmla="*/ 1307729 h 2276558"/>
                <a:gd name="connsiteX8" fmla="*/ 2214397 w 2396573"/>
                <a:gd name="connsiteY8" fmla="*/ 480547 h 2276558"/>
                <a:gd name="connsiteX9" fmla="*/ 2396573 w 2396573"/>
                <a:gd name="connsiteY9" fmla="*/ 0 h 2276558"/>
                <a:gd name="connsiteX0" fmla="*/ 0 w 2396573"/>
                <a:gd name="connsiteY0" fmla="*/ 2276558 h 2276558"/>
                <a:gd name="connsiteX1" fmla="*/ 163286 w 2396573"/>
                <a:gd name="connsiteY1" fmla="*/ 2135044 h 2276558"/>
                <a:gd name="connsiteX2" fmla="*/ 401181 w 2396573"/>
                <a:gd name="connsiteY2" fmla="*/ 1971758 h 2276558"/>
                <a:gd name="connsiteX3" fmla="*/ 682427 w 2396573"/>
                <a:gd name="connsiteY3" fmla="*/ 1949986 h 2276558"/>
                <a:gd name="connsiteX4" fmla="*/ 1034335 w 2396573"/>
                <a:gd name="connsiteY4" fmla="*/ 2243900 h 2276558"/>
                <a:gd name="connsiteX5" fmla="*/ 1367843 w 2396573"/>
                <a:gd name="connsiteY5" fmla="*/ 2135044 h 2276558"/>
                <a:gd name="connsiteX6" fmla="*/ 1556657 w 2396573"/>
                <a:gd name="connsiteY6" fmla="*/ 1917329 h 2276558"/>
                <a:gd name="connsiteX7" fmla="*/ 1861457 w 2396573"/>
                <a:gd name="connsiteY7" fmla="*/ 1307729 h 2276558"/>
                <a:gd name="connsiteX8" fmla="*/ 2214397 w 2396573"/>
                <a:gd name="connsiteY8" fmla="*/ 480547 h 2276558"/>
                <a:gd name="connsiteX9" fmla="*/ 2396573 w 2396573"/>
                <a:gd name="connsiteY9" fmla="*/ 0 h 2276558"/>
                <a:gd name="connsiteX0" fmla="*/ 0 w 2396573"/>
                <a:gd name="connsiteY0" fmla="*/ 2276558 h 2276558"/>
                <a:gd name="connsiteX1" fmla="*/ 163286 w 2396573"/>
                <a:gd name="connsiteY1" fmla="*/ 2135044 h 2276558"/>
                <a:gd name="connsiteX2" fmla="*/ 401181 w 2396573"/>
                <a:gd name="connsiteY2" fmla="*/ 1971758 h 2276558"/>
                <a:gd name="connsiteX3" fmla="*/ 682427 w 2396573"/>
                <a:gd name="connsiteY3" fmla="*/ 1949986 h 2276558"/>
                <a:gd name="connsiteX4" fmla="*/ 1034335 w 2396573"/>
                <a:gd name="connsiteY4" fmla="*/ 2243900 h 2276558"/>
                <a:gd name="connsiteX5" fmla="*/ 1367843 w 2396573"/>
                <a:gd name="connsiteY5" fmla="*/ 2135044 h 2276558"/>
                <a:gd name="connsiteX6" fmla="*/ 1556657 w 2396573"/>
                <a:gd name="connsiteY6" fmla="*/ 1917329 h 2276558"/>
                <a:gd name="connsiteX7" fmla="*/ 1861457 w 2396573"/>
                <a:gd name="connsiteY7" fmla="*/ 1307729 h 2276558"/>
                <a:gd name="connsiteX8" fmla="*/ 2214397 w 2396573"/>
                <a:gd name="connsiteY8" fmla="*/ 480547 h 2276558"/>
                <a:gd name="connsiteX9" fmla="*/ 2396573 w 2396573"/>
                <a:gd name="connsiteY9" fmla="*/ 0 h 2276558"/>
                <a:gd name="connsiteX0" fmla="*/ 0 w 2396573"/>
                <a:gd name="connsiteY0" fmla="*/ 2276558 h 2276558"/>
                <a:gd name="connsiteX1" fmla="*/ 163286 w 2396573"/>
                <a:gd name="connsiteY1" fmla="*/ 2135044 h 2276558"/>
                <a:gd name="connsiteX2" fmla="*/ 401181 w 2396573"/>
                <a:gd name="connsiteY2" fmla="*/ 1971758 h 2276558"/>
                <a:gd name="connsiteX3" fmla="*/ 682427 w 2396573"/>
                <a:gd name="connsiteY3" fmla="*/ 1949986 h 2276558"/>
                <a:gd name="connsiteX4" fmla="*/ 1034335 w 2396573"/>
                <a:gd name="connsiteY4" fmla="*/ 2243900 h 2276558"/>
                <a:gd name="connsiteX5" fmla="*/ 1367843 w 2396573"/>
                <a:gd name="connsiteY5" fmla="*/ 2135044 h 2276558"/>
                <a:gd name="connsiteX6" fmla="*/ 1556657 w 2396573"/>
                <a:gd name="connsiteY6" fmla="*/ 1917329 h 2276558"/>
                <a:gd name="connsiteX7" fmla="*/ 1861457 w 2396573"/>
                <a:gd name="connsiteY7" fmla="*/ 1307729 h 2276558"/>
                <a:gd name="connsiteX8" fmla="*/ 2214397 w 2396573"/>
                <a:gd name="connsiteY8" fmla="*/ 480547 h 2276558"/>
                <a:gd name="connsiteX9" fmla="*/ 2396573 w 2396573"/>
                <a:gd name="connsiteY9" fmla="*/ 0 h 2276558"/>
                <a:gd name="connsiteX0" fmla="*/ 0 w 2396573"/>
                <a:gd name="connsiteY0" fmla="*/ 2276558 h 2276558"/>
                <a:gd name="connsiteX1" fmla="*/ 163286 w 2396573"/>
                <a:gd name="connsiteY1" fmla="*/ 2135044 h 2276558"/>
                <a:gd name="connsiteX2" fmla="*/ 401181 w 2396573"/>
                <a:gd name="connsiteY2" fmla="*/ 1971758 h 2276558"/>
                <a:gd name="connsiteX3" fmla="*/ 682427 w 2396573"/>
                <a:gd name="connsiteY3" fmla="*/ 1949986 h 2276558"/>
                <a:gd name="connsiteX4" fmla="*/ 1034335 w 2396573"/>
                <a:gd name="connsiteY4" fmla="*/ 2243900 h 2276558"/>
                <a:gd name="connsiteX5" fmla="*/ 1367843 w 2396573"/>
                <a:gd name="connsiteY5" fmla="*/ 2135044 h 2276558"/>
                <a:gd name="connsiteX6" fmla="*/ 1556657 w 2396573"/>
                <a:gd name="connsiteY6" fmla="*/ 1917329 h 2276558"/>
                <a:gd name="connsiteX7" fmla="*/ 1861457 w 2396573"/>
                <a:gd name="connsiteY7" fmla="*/ 1307729 h 2276558"/>
                <a:gd name="connsiteX8" fmla="*/ 2240038 w 2396573"/>
                <a:gd name="connsiteY8" fmla="*/ 469530 h 2276558"/>
                <a:gd name="connsiteX9" fmla="*/ 2396573 w 2396573"/>
                <a:gd name="connsiteY9" fmla="*/ 0 h 227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6573" h="2276558">
                  <a:moveTo>
                    <a:pt x="0" y="2276558"/>
                  </a:moveTo>
                  <a:cubicBezTo>
                    <a:pt x="40821" y="2233015"/>
                    <a:pt x="96423" y="2185844"/>
                    <a:pt x="163286" y="2135044"/>
                  </a:cubicBezTo>
                  <a:cubicBezTo>
                    <a:pt x="230150" y="2084244"/>
                    <a:pt x="314658" y="2002601"/>
                    <a:pt x="401181" y="1971758"/>
                  </a:cubicBezTo>
                  <a:cubicBezTo>
                    <a:pt x="487705" y="1940915"/>
                    <a:pt x="576901" y="1904629"/>
                    <a:pt x="682427" y="1949986"/>
                  </a:cubicBezTo>
                  <a:cubicBezTo>
                    <a:pt x="787953" y="1995343"/>
                    <a:pt x="920099" y="2213057"/>
                    <a:pt x="1034335" y="2243900"/>
                  </a:cubicBezTo>
                  <a:cubicBezTo>
                    <a:pt x="1148571" y="2274743"/>
                    <a:pt x="1280789" y="2189472"/>
                    <a:pt x="1367843" y="2135044"/>
                  </a:cubicBezTo>
                  <a:cubicBezTo>
                    <a:pt x="1454897" y="2080616"/>
                    <a:pt x="1474388" y="2055215"/>
                    <a:pt x="1556657" y="1917329"/>
                  </a:cubicBezTo>
                  <a:cubicBezTo>
                    <a:pt x="1638926" y="1779443"/>
                    <a:pt x="1747560" y="1549029"/>
                    <a:pt x="1861457" y="1307729"/>
                  </a:cubicBezTo>
                  <a:cubicBezTo>
                    <a:pt x="1975354" y="1066429"/>
                    <a:pt x="2182904" y="667287"/>
                    <a:pt x="2240038" y="469530"/>
                  </a:cubicBezTo>
                  <a:cubicBezTo>
                    <a:pt x="2309993" y="282790"/>
                    <a:pt x="2394759" y="75293"/>
                    <a:pt x="2396573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474024" y="1992086"/>
              <a:ext cx="424543" cy="605972"/>
            </a:xfrm>
            <a:custGeom>
              <a:avLst/>
              <a:gdLst>
                <a:gd name="connsiteX0" fmla="*/ 0 w 428172"/>
                <a:gd name="connsiteY0" fmla="*/ 0 h 596901"/>
                <a:gd name="connsiteX1" fmla="*/ 32657 w 428172"/>
                <a:gd name="connsiteY1" fmla="*/ 304800 h 596901"/>
                <a:gd name="connsiteX2" fmla="*/ 108857 w 428172"/>
                <a:gd name="connsiteY2" fmla="*/ 555172 h 596901"/>
                <a:gd name="connsiteX3" fmla="*/ 272143 w 428172"/>
                <a:gd name="connsiteY3" fmla="*/ 555172 h 596901"/>
                <a:gd name="connsiteX4" fmla="*/ 402771 w 428172"/>
                <a:gd name="connsiteY4" fmla="*/ 315686 h 596901"/>
                <a:gd name="connsiteX5" fmla="*/ 424543 w 428172"/>
                <a:gd name="connsiteY5" fmla="*/ 87086 h 596901"/>
                <a:gd name="connsiteX6" fmla="*/ 424543 w 428172"/>
                <a:gd name="connsiteY6" fmla="*/ 0 h 596901"/>
                <a:gd name="connsiteX0" fmla="*/ 0 w 428171"/>
                <a:gd name="connsiteY0" fmla="*/ 0 h 596901"/>
                <a:gd name="connsiteX1" fmla="*/ 32657 w 428171"/>
                <a:gd name="connsiteY1" fmla="*/ 304800 h 596901"/>
                <a:gd name="connsiteX2" fmla="*/ 108857 w 428171"/>
                <a:gd name="connsiteY2" fmla="*/ 555172 h 596901"/>
                <a:gd name="connsiteX3" fmla="*/ 272143 w 428171"/>
                <a:gd name="connsiteY3" fmla="*/ 555172 h 596901"/>
                <a:gd name="connsiteX4" fmla="*/ 402771 w 428171"/>
                <a:gd name="connsiteY4" fmla="*/ 315686 h 596901"/>
                <a:gd name="connsiteX5" fmla="*/ 424543 w 428171"/>
                <a:gd name="connsiteY5" fmla="*/ 0 h 596901"/>
                <a:gd name="connsiteX0" fmla="*/ 0 w 424543"/>
                <a:gd name="connsiteY0" fmla="*/ 0 h 595087"/>
                <a:gd name="connsiteX1" fmla="*/ 32657 w 424543"/>
                <a:gd name="connsiteY1" fmla="*/ 304800 h 595087"/>
                <a:gd name="connsiteX2" fmla="*/ 108857 w 424543"/>
                <a:gd name="connsiteY2" fmla="*/ 555172 h 595087"/>
                <a:gd name="connsiteX3" fmla="*/ 315686 w 424543"/>
                <a:gd name="connsiteY3" fmla="*/ 544287 h 595087"/>
                <a:gd name="connsiteX4" fmla="*/ 402771 w 424543"/>
                <a:gd name="connsiteY4" fmla="*/ 315686 h 595087"/>
                <a:gd name="connsiteX5" fmla="*/ 424543 w 424543"/>
                <a:gd name="connsiteY5" fmla="*/ 0 h 595087"/>
                <a:gd name="connsiteX0" fmla="*/ 0 w 424543"/>
                <a:gd name="connsiteY0" fmla="*/ 0 h 605972"/>
                <a:gd name="connsiteX1" fmla="*/ 32657 w 424543"/>
                <a:gd name="connsiteY1" fmla="*/ 304800 h 605972"/>
                <a:gd name="connsiteX2" fmla="*/ 108857 w 424543"/>
                <a:gd name="connsiteY2" fmla="*/ 555172 h 605972"/>
                <a:gd name="connsiteX3" fmla="*/ 315686 w 424543"/>
                <a:gd name="connsiteY3" fmla="*/ 566058 h 605972"/>
                <a:gd name="connsiteX4" fmla="*/ 402771 w 424543"/>
                <a:gd name="connsiteY4" fmla="*/ 315686 h 605972"/>
                <a:gd name="connsiteX5" fmla="*/ 424543 w 424543"/>
                <a:gd name="connsiteY5" fmla="*/ 0 h 60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543" h="605972">
                  <a:moveTo>
                    <a:pt x="0" y="0"/>
                  </a:moveTo>
                  <a:cubicBezTo>
                    <a:pt x="7257" y="106135"/>
                    <a:pt x="14514" y="212271"/>
                    <a:pt x="32657" y="304800"/>
                  </a:cubicBezTo>
                  <a:cubicBezTo>
                    <a:pt x="50800" y="397329"/>
                    <a:pt x="61686" y="511629"/>
                    <a:pt x="108857" y="555172"/>
                  </a:cubicBezTo>
                  <a:cubicBezTo>
                    <a:pt x="156029" y="598715"/>
                    <a:pt x="266700" y="605972"/>
                    <a:pt x="315686" y="566058"/>
                  </a:cubicBezTo>
                  <a:cubicBezTo>
                    <a:pt x="364672" y="526144"/>
                    <a:pt x="384628" y="410029"/>
                    <a:pt x="402771" y="315686"/>
                  </a:cubicBezTo>
                  <a:cubicBezTo>
                    <a:pt x="420914" y="221343"/>
                    <a:pt x="420007" y="65768"/>
                    <a:pt x="424543" y="0"/>
                  </a:cubicBezTo>
                </a:path>
              </a:pathLst>
            </a:cu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974766" y="1981200"/>
              <a:ext cx="424543" cy="605972"/>
            </a:xfrm>
            <a:custGeom>
              <a:avLst/>
              <a:gdLst>
                <a:gd name="connsiteX0" fmla="*/ 0 w 428172"/>
                <a:gd name="connsiteY0" fmla="*/ 0 h 596901"/>
                <a:gd name="connsiteX1" fmla="*/ 32657 w 428172"/>
                <a:gd name="connsiteY1" fmla="*/ 304800 h 596901"/>
                <a:gd name="connsiteX2" fmla="*/ 108857 w 428172"/>
                <a:gd name="connsiteY2" fmla="*/ 555172 h 596901"/>
                <a:gd name="connsiteX3" fmla="*/ 272143 w 428172"/>
                <a:gd name="connsiteY3" fmla="*/ 555172 h 596901"/>
                <a:gd name="connsiteX4" fmla="*/ 402771 w 428172"/>
                <a:gd name="connsiteY4" fmla="*/ 315686 h 596901"/>
                <a:gd name="connsiteX5" fmla="*/ 424543 w 428172"/>
                <a:gd name="connsiteY5" fmla="*/ 87086 h 596901"/>
                <a:gd name="connsiteX6" fmla="*/ 424543 w 428172"/>
                <a:gd name="connsiteY6" fmla="*/ 0 h 596901"/>
                <a:gd name="connsiteX0" fmla="*/ 0 w 428171"/>
                <a:gd name="connsiteY0" fmla="*/ 0 h 596901"/>
                <a:gd name="connsiteX1" fmla="*/ 32657 w 428171"/>
                <a:gd name="connsiteY1" fmla="*/ 304800 h 596901"/>
                <a:gd name="connsiteX2" fmla="*/ 108857 w 428171"/>
                <a:gd name="connsiteY2" fmla="*/ 555172 h 596901"/>
                <a:gd name="connsiteX3" fmla="*/ 272143 w 428171"/>
                <a:gd name="connsiteY3" fmla="*/ 555172 h 596901"/>
                <a:gd name="connsiteX4" fmla="*/ 402771 w 428171"/>
                <a:gd name="connsiteY4" fmla="*/ 315686 h 596901"/>
                <a:gd name="connsiteX5" fmla="*/ 424543 w 428171"/>
                <a:gd name="connsiteY5" fmla="*/ 0 h 596901"/>
                <a:gd name="connsiteX0" fmla="*/ 0 w 424543"/>
                <a:gd name="connsiteY0" fmla="*/ 0 h 595087"/>
                <a:gd name="connsiteX1" fmla="*/ 32657 w 424543"/>
                <a:gd name="connsiteY1" fmla="*/ 304800 h 595087"/>
                <a:gd name="connsiteX2" fmla="*/ 108857 w 424543"/>
                <a:gd name="connsiteY2" fmla="*/ 555172 h 595087"/>
                <a:gd name="connsiteX3" fmla="*/ 315686 w 424543"/>
                <a:gd name="connsiteY3" fmla="*/ 544287 h 595087"/>
                <a:gd name="connsiteX4" fmla="*/ 402771 w 424543"/>
                <a:gd name="connsiteY4" fmla="*/ 315686 h 595087"/>
                <a:gd name="connsiteX5" fmla="*/ 424543 w 424543"/>
                <a:gd name="connsiteY5" fmla="*/ 0 h 595087"/>
                <a:gd name="connsiteX0" fmla="*/ 0 w 424543"/>
                <a:gd name="connsiteY0" fmla="*/ 0 h 605972"/>
                <a:gd name="connsiteX1" fmla="*/ 32657 w 424543"/>
                <a:gd name="connsiteY1" fmla="*/ 304800 h 605972"/>
                <a:gd name="connsiteX2" fmla="*/ 108857 w 424543"/>
                <a:gd name="connsiteY2" fmla="*/ 555172 h 605972"/>
                <a:gd name="connsiteX3" fmla="*/ 315686 w 424543"/>
                <a:gd name="connsiteY3" fmla="*/ 566058 h 605972"/>
                <a:gd name="connsiteX4" fmla="*/ 402771 w 424543"/>
                <a:gd name="connsiteY4" fmla="*/ 315686 h 605972"/>
                <a:gd name="connsiteX5" fmla="*/ 424543 w 424543"/>
                <a:gd name="connsiteY5" fmla="*/ 0 h 60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543" h="605972">
                  <a:moveTo>
                    <a:pt x="0" y="0"/>
                  </a:moveTo>
                  <a:cubicBezTo>
                    <a:pt x="7257" y="106135"/>
                    <a:pt x="14514" y="212271"/>
                    <a:pt x="32657" y="304800"/>
                  </a:cubicBezTo>
                  <a:cubicBezTo>
                    <a:pt x="50800" y="397329"/>
                    <a:pt x="61686" y="511629"/>
                    <a:pt x="108857" y="555172"/>
                  </a:cubicBezTo>
                  <a:cubicBezTo>
                    <a:pt x="156029" y="598715"/>
                    <a:pt x="266700" y="605972"/>
                    <a:pt x="315686" y="566058"/>
                  </a:cubicBezTo>
                  <a:cubicBezTo>
                    <a:pt x="364672" y="526144"/>
                    <a:pt x="384628" y="410029"/>
                    <a:pt x="402771" y="315686"/>
                  </a:cubicBezTo>
                  <a:cubicBezTo>
                    <a:pt x="420914" y="221343"/>
                    <a:pt x="420007" y="65768"/>
                    <a:pt x="424543" y="0"/>
                  </a:cubicBezTo>
                </a:path>
              </a:pathLst>
            </a:cu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98028" y="2333501"/>
              <a:ext cx="1364476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Butterworth</a:t>
              </a:r>
            </a:p>
            <a:p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Chebyshev</a:t>
              </a:r>
            </a:p>
            <a:p>
              <a:r>
                <a:rPr lang="en-US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Elliptic</a:t>
              </a:r>
              <a:endParaRPr lang="en-US" dirty="0">
                <a:solidFill>
                  <a:srgbClr val="0099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2841171" y="2090057"/>
              <a:ext cx="1556658" cy="2113643"/>
            </a:xfrm>
            <a:custGeom>
              <a:avLst/>
              <a:gdLst>
                <a:gd name="connsiteX0" fmla="*/ 0 w 2028371"/>
                <a:gd name="connsiteY0" fmla="*/ 2579915 h 2607129"/>
                <a:gd name="connsiteX1" fmla="*/ 54429 w 2028371"/>
                <a:gd name="connsiteY1" fmla="*/ 2394857 h 2607129"/>
                <a:gd name="connsiteX2" fmla="*/ 217715 w 2028371"/>
                <a:gd name="connsiteY2" fmla="*/ 2198915 h 2607129"/>
                <a:gd name="connsiteX3" fmla="*/ 381000 w 2028371"/>
                <a:gd name="connsiteY3" fmla="*/ 2296886 h 2607129"/>
                <a:gd name="connsiteX4" fmla="*/ 468086 w 2028371"/>
                <a:gd name="connsiteY4" fmla="*/ 2449286 h 2607129"/>
                <a:gd name="connsiteX5" fmla="*/ 566057 w 2028371"/>
                <a:gd name="connsiteY5" fmla="*/ 2569029 h 2607129"/>
                <a:gd name="connsiteX6" fmla="*/ 740229 w 2028371"/>
                <a:gd name="connsiteY6" fmla="*/ 2481943 h 2607129"/>
                <a:gd name="connsiteX7" fmla="*/ 783772 w 2028371"/>
                <a:gd name="connsiteY7" fmla="*/ 2351315 h 2607129"/>
                <a:gd name="connsiteX8" fmla="*/ 914400 w 2028371"/>
                <a:gd name="connsiteY8" fmla="*/ 2220686 h 2607129"/>
                <a:gd name="connsiteX9" fmla="*/ 1088572 w 2028371"/>
                <a:gd name="connsiteY9" fmla="*/ 2394857 h 2607129"/>
                <a:gd name="connsiteX10" fmla="*/ 1197429 w 2028371"/>
                <a:gd name="connsiteY10" fmla="*/ 2579915 h 2607129"/>
                <a:gd name="connsiteX11" fmla="*/ 1219200 w 2028371"/>
                <a:gd name="connsiteY11" fmla="*/ 2558143 h 2607129"/>
                <a:gd name="connsiteX12" fmla="*/ 1556657 w 2028371"/>
                <a:gd name="connsiteY12" fmla="*/ 2373086 h 2607129"/>
                <a:gd name="connsiteX13" fmla="*/ 1643743 w 2028371"/>
                <a:gd name="connsiteY13" fmla="*/ 2231572 h 2607129"/>
                <a:gd name="connsiteX14" fmla="*/ 1807029 w 2028371"/>
                <a:gd name="connsiteY14" fmla="*/ 1785257 h 2607129"/>
                <a:gd name="connsiteX15" fmla="*/ 1905000 w 2028371"/>
                <a:gd name="connsiteY15" fmla="*/ 1371600 h 2607129"/>
                <a:gd name="connsiteX16" fmla="*/ 2002972 w 2028371"/>
                <a:gd name="connsiteY16" fmla="*/ 794657 h 2607129"/>
                <a:gd name="connsiteX17" fmla="*/ 2024743 w 2028371"/>
                <a:gd name="connsiteY17" fmla="*/ 391886 h 2607129"/>
                <a:gd name="connsiteX18" fmla="*/ 2024743 w 2028371"/>
                <a:gd name="connsiteY18" fmla="*/ 0 h 2607129"/>
                <a:gd name="connsiteX0" fmla="*/ 0 w 2024743"/>
                <a:gd name="connsiteY0" fmla="*/ 2188029 h 2215243"/>
                <a:gd name="connsiteX1" fmla="*/ 54429 w 2024743"/>
                <a:gd name="connsiteY1" fmla="*/ 2002971 h 2215243"/>
                <a:gd name="connsiteX2" fmla="*/ 217715 w 2024743"/>
                <a:gd name="connsiteY2" fmla="*/ 1807029 h 2215243"/>
                <a:gd name="connsiteX3" fmla="*/ 381000 w 2024743"/>
                <a:gd name="connsiteY3" fmla="*/ 1905000 h 2215243"/>
                <a:gd name="connsiteX4" fmla="*/ 468086 w 2024743"/>
                <a:gd name="connsiteY4" fmla="*/ 2057400 h 2215243"/>
                <a:gd name="connsiteX5" fmla="*/ 566057 w 2024743"/>
                <a:gd name="connsiteY5" fmla="*/ 2177143 h 2215243"/>
                <a:gd name="connsiteX6" fmla="*/ 740229 w 2024743"/>
                <a:gd name="connsiteY6" fmla="*/ 2090057 h 2215243"/>
                <a:gd name="connsiteX7" fmla="*/ 783772 w 2024743"/>
                <a:gd name="connsiteY7" fmla="*/ 1959429 h 2215243"/>
                <a:gd name="connsiteX8" fmla="*/ 914400 w 2024743"/>
                <a:gd name="connsiteY8" fmla="*/ 1828800 h 2215243"/>
                <a:gd name="connsiteX9" fmla="*/ 1088572 w 2024743"/>
                <a:gd name="connsiteY9" fmla="*/ 2002971 h 2215243"/>
                <a:gd name="connsiteX10" fmla="*/ 1197429 w 2024743"/>
                <a:gd name="connsiteY10" fmla="*/ 2188029 h 2215243"/>
                <a:gd name="connsiteX11" fmla="*/ 1219200 w 2024743"/>
                <a:gd name="connsiteY11" fmla="*/ 2166257 h 2215243"/>
                <a:gd name="connsiteX12" fmla="*/ 1556657 w 2024743"/>
                <a:gd name="connsiteY12" fmla="*/ 1981200 h 2215243"/>
                <a:gd name="connsiteX13" fmla="*/ 1643743 w 2024743"/>
                <a:gd name="connsiteY13" fmla="*/ 1839686 h 2215243"/>
                <a:gd name="connsiteX14" fmla="*/ 1807029 w 2024743"/>
                <a:gd name="connsiteY14" fmla="*/ 1393371 h 2215243"/>
                <a:gd name="connsiteX15" fmla="*/ 1905000 w 2024743"/>
                <a:gd name="connsiteY15" fmla="*/ 979714 h 2215243"/>
                <a:gd name="connsiteX16" fmla="*/ 2002972 w 2024743"/>
                <a:gd name="connsiteY16" fmla="*/ 402771 h 2215243"/>
                <a:gd name="connsiteX17" fmla="*/ 2024743 w 2024743"/>
                <a:gd name="connsiteY17" fmla="*/ 0 h 2215243"/>
                <a:gd name="connsiteX0" fmla="*/ 0 w 2024743"/>
                <a:gd name="connsiteY0" fmla="*/ 2188029 h 2244271"/>
                <a:gd name="connsiteX1" fmla="*/ 54429 w 2024743"/>
                <a:gd name="connsiteY1" fmla="*/ 2002971 h 2244271"/>
                <a:gd name="connsiteX2" fmla="*/ 217715 w 2024743"/>
                <a:gd name="connsiteY2" fmla="*/ 1807029 h 2244271"/>
                <a:gd name="connsiteX3" fmla="*/ 381000 w 2024743"/>
                <a:gd name="connsiteY3" fmla="*/ 1905000 h 2244271"/>
                <a:gd name="connsiteX4" fmla="*/ 468086 w 2024743"/>
                <a:gd name="connsiteY4" fmla="*/ 2057400 h 2244271"/>
                <a:gd name="connsiteX5" fmla="*/ 566057 w 2024743"/>
                <a:gd name="connsiteY5" fmla="*/ 2177143 h 2244271"/>
                <a:gd name="connsiteX6" fmla="*/ 740229 w 2024743"/>
                <a:gd name="connsiteY6" fmla="*/ 2090057 h 2244271"/>
                <a:gd name="connsiteX7" fmla="*/ 783772 w 2024743"/>
                <a:gd name="connsiteY7" fmla="*/ 1959429 h 2244271"/>
                <a:gd name="connsiteX8" fmla="*/ 914400 w 2024743"/>
                <a:gd name="connsiteY8" fmla="*/ 1828800 h 2244271"/>
                <a:gd name="connsiteX9" fmla="*/ 1088572 w 2024743"/>
                <a:gd name="connsiteY9" fmla="*/ 2002971 h 2244271"/>
                <a:gd name="connsiteX10" fmla="*/ 1197429 w 2024743"/>
                <a:gd name="connsiteY10" fmla="*/ 2188029 h 2244271"/>
                <a:gd name="connsiteX11" fmla="*/ 1219200 w 2024743"/>
                <a:gd name="connsiteY11" fmla="*/ 2166257 h 2244271"/>
                <a:gd name="connsiteX12" fmla="*/ 1426029 w 2024743"/>
                <a:gd name="connsiteY12" fmla="*/ 1719942 h 2244271"/>
                <a:gd name="connsiteX13" fmla="*/ 1643743 w 2024743"/>
                <a:gd name="connsiteY13" fmla="*/ 1839686 h 2244271"/>
                <a:gd name="connsiteX14" fmla="*/ 1807029 w 2024743"/>
                <a:gd name="connsiteY14" fmla="*/ 1393371 h 2244271"/>
                <a:gd name="connsiteX15" fmla="*/ 1905000 w 2024743"/>
                <a:gd name="connsiteY15" fmla="*/ 979714 h 2244271"/>
                <a:gd name="connsiteX16" fmla="*/ 2002972 w 2024743"/>
                <a:gd name="connsiteY16" fmla="*/ 402771 h 2244271"/>
                <a:gd name="connsiteX17" fmla="*/ 2024743 w 2024743"/>
                <a:gd name="connsiteY17" fmla="*/ 0 h 2244271"/>
                <a:gd name="connsiteX0" fmla="*/ 0 w 2024743"/>
                <a:gd name="connsiteY0" fmla="*/ 2188029 h 2244271"/>
                <a:gd name="connsiteX1" fmla="*/ 54429 w 2024743"/>
                <a:gd name="connsiteY1" fmla="*/ 2002971 h 2244271"/>
                <a:gd name="connsiteX2" fmla="*/ 217715 w 2024743"/>
                <a:gd name="connsiteY2" fmla="*/ 1807029 h 2244271"/>
                <a:gd name="connsiteX3" fmla="*/ 381000 w 2024743"/>
                <a:gd name="connsiteY3" fmla="*/ 1905000 h 2244271"/>
                <a:gd name="connsiteX4" fmla="*/ 468086 w 2024743"/>
                <a:gd name="connsiteY4" fmla="*/ 2057400 h 2244271"/>
                <a:gd name="connsiteX5" fmla="*/ 566057 w 2024743"/>
                <a:gd name="connsiteY5" fmla="*/ 2177143 h 2244271"/>
                <a:gd name="connsiteX6" fmla="*/ 740229 w 2024743"/>
                <a:gd name="connsiteY6" fmla="*/ 2090057 h 2244271"/>
                <a:gd name="connsiteX7" fmla="*/ 783772 w 2024743"/>
                <a:gd name="connsiteY7" fmla="*/ 1959429 h 2244271"/>
                <a:gd name="connsiteX8" fmla="*/ 914400 w 2024743"/>
                <a:gd name="connsiteY8" fmla="*/ 1828800 h 2244271"/>
                <a:gd name="connsiteX9" fmla="*/ 1088572 w 2024743"/>
                <a:gd name="connsiteY9" fmla="*/ 2002971 h 2244271"/>
                <a:gd name="connsiteX10" fmla="*/ 1197429 w 2024743"/>
                <a:gd name="connsiteY10" fmla="*/ 2188029 h 2244271"/>
                <a:gd name="connsiteX11" fmla="*/ 1219200 w 2024743"/>
                <a:gd name="connsiteY11" fmla="*/ 2166257 h 2244271"/>
                <a:gd name="connsiteX12" fmla="*/ 1426029 w 2024743"/>
                <a:gd name="connsiteY12" fmla="*/ 1719942 h 2244271"/>
                <a:gd name="connsiteX13" fmla="*/ 1524000 w 2024743"/>
                <a:gd name="connsiteY13" fmla="*/ 957944 h 2244271"/>
                <a:gd name="connsiteX14" fmla="*/ 1807029 w 2024743"/>
                <a:gd name="connsiteY14" fmla="*/ 1393371 h 2244271"/>
                <a:gd name="connsiteX15" fmla="*/ 1905000 w 2024743"/>
                <a:gd name="connsiteY15" fmla="*/ 979714 h 2244271"/>
                <a:gd name="connsiteX16" fmla="*/ 2002972 w 2024743"/>
                <a:gd name="connsiteY16" fmla="*/ 402771 h 2244271"/>
                <a:gd name="connsiteX17" fmla="*/ 2024743 w 2024743"/>
                <a:gd name="connsiteY17" fmla="*/ 0 h 2244271"/>
                <a:gd name="connsiteX0" fmla="*/ 0 w 2024743"/>
                <a:gd name="connsiteY0" fmla="*/ 2188029 h 2244271"/>
                <a:gd name="connsiteX1" fmla="*/ 54429 w 2024743"/>
                <a:gd name="connsiteY1" fmla="*/ 2002971 h 2244271"/>
                <a:gd name="connsiteX2" fmla="*/ 217715 w 2024743"/>
                <a:gd name="connsiteY2" fmla="*/ 1807029 h 2244271"/>
                <a:gd name="connsiteX3" fmla="*/ 381000 w 2024743"/>
                <a:gd name="connsiteY3" fmla="*/ 1905000 h 2244271"/>
                <a:gd name="connsiteX4" fmla="*/ 468086 w 2024743"/>
                <a:gd name="connsiteY4" fmla="*/ 2057400 h 2244271"/>
                <a:gd name="connsiteX5" fmla="*/ 566057 w 2024743"/>
                <a:gd name="connsiteY5" fmla="*/ 2177143 h 2244271"/>
                <a:gd name="connsiteX6" fmla="*/ 740229 w 2024743"/>
                <a:gd name="connsiteY6" fmla="*/ 2090057 h 2244271"/>
                <a:gd name="connsiteX7" fmla="*/ 783772 w 2024743"/>
                <a:gd name="connsiteY7" fmla="*/ 1959429 h 2244271"/>
                <a:gd name="connsiteX8" fmla="*/ 914400 w 2024743"/>
                <a:gd name="connsiteY8" fmla="*/ 1828800 h 2244271"/>
                <a:gd name="connsiteX9" fmla="*/ 1088572 w 2024743"/>
                <a:gd name="connsiteY9" fmla="*/ 2002971 h 2244271"/>
                <a:gd name="connsiteX10" fmla="*/ 1197429 w 2024743"/>
                <a:gd name="connsiteY10" fmla="*/ 2188029 h 2244271"/>
                <a:gd name="connsiteX11" fmla="*/ 1219200 w 2024743"/>
                <a:gd name="connsiteY11" fmla="*/ 2166257 h 2244271"/>
                <a:gd name="connsiteX12" fmla="*/ 1426029 w 2024743"/>
                <a:gd name="connsiteY12" fmla="*/ 1719942 h 2244271"/>
                <a:gd name="connsiteX13" fmla="*/ 1524000 w 2024743"/>
                <a:gd name="connsiteY13" fmla="*/ 957944 h 2244271"/>
                <a:gd name="connsiteX14" fmla="*/ 1600201 w 2024743"/>
                <a:gd name="connsiteY14" fmla="*/ 413657 h 2244271"/>
                <a:gd name="connsiteX15" fmla="*/ 1905000 w 2024743"/>
                <a:gd name="connsiteY15" fmla="*/ 979714 h 2244271"/>
                <a:gd name="connsiteX16" fmla="*/ 2002972 w 2024743"/>
                <a:gd name="connsiteY16" fmla="*/ 402771 h 2244271"/>
                <a:gd name="connsiteX17" fmla="*/ 2024743 w 2024743"/>
                <a:gd name="connsiteY17" fmla="*/ 0 h 2244271"/>
                <a:gd name="connsiteX0" fmla="*/ 0 w 2061029"/>
                <a:gd name="connsiteY0" fmla="*/ 2233386 h 2289628"/>
                <a:gd name="connsiteX1" fmla="*/ 54429 w 2061029"/>
                <a:gd name="connsiteY1" fmla="*/ 2048328 h 2289628"/>
                <a:gd name="connsiteX2" fmla="*/ 217715 w 2061029"/>
                <a:gd name="connsiteY2" fmla="*/ 1852386 h 2289628"/>
                <a:gd name="connsiteX3" fmla="*/ 381000 w 2061029"/>
                <a:gd name="connsiteY3" fmla="*/ 1950357 h 2289628"/>
                <a:gd name="connsiteX4" fmla="*/ 468086 w 2061029"/>
                <a:gd name="connsiteY4" fmla="*/ 2102757 h 2289628"/>
                <a:gd name="connsiteX5" fmla="*/ 566057 w 2061029"/>
                <a:gd name="connsiteY5" fmla="*/ 2222500 h 2289628"/>
                <a:gd name="connsiteX6" fmla="*/ 740229 w 2061029"/>
                <a:gd name="connsiteY6" fmla="*/ 2135414 h 2289628"/>
                <a:gd name="connsiteX7" fmla="*/ 783772 w 2061029"/>
                <a:gd name="connsiteY7" fmla="*/ 2004786 h 2289628"/>
                <a:gd name="connsiteX8" fmla="*/ 914400 w 2061029"/>
                <a:gd name="connsiteY8" fmla="*/ 1874157 h 2289628"/>
                <a:gd name="connsiteX9" fmla="*/ 1088572 w 2061029"/>
                <a:gd name="connsiteY9" fmla="*/ 2048328 h 2289628"/>
                <a:gd name="connsiteX10" fmla="*/ 1197429 w 2061029"/>
                <a:gd name="connsiteY10" fmla="*/ 2233386 h 2289628"/>
                <a:gd name="connsiteX11" fmla="*/ 1219200 w 2061029"/>
                <a:gd name="connsiteY11" fmla="*/ 2211614 h 2289628"/>
                <a:gd name="connsiteX12" fmla="*/ 1426029 w 2061029"/>
                <a:gd name="connsiteY12" fmla="*/ 1765299 h 2289628"/>
                <a:gd name="connsiteX13" fmla="*/ 1524000 w 2061029"/>
                <a:gd name="connsiteY13" fmla="*/ 1003301 h 2289628"/>
                <a:gd name="connsiteX14" fmla="*/ 1600201 w 2061029"/>
                <a:gd name="connsiteY14" fmla="*/ 459014 h 2289628"/>
                <a:gd name="connsiteX15" fmla="*/ 1676400 w 2061029"/>
                <a:gd name="connsiteY15" fmla="*/ 1814 h 2289628"/>
                <a:gd name="connsiteX16" fmla="*/ 2002972 w 2061029"/>
                <a:gd name="connsiteY16" fmla="*/ 448128 h 2289628"/>
                <a:gd name="connsiteX17" fmla="*/ 2024743 w 2061029"/>
                <a:gd name="connsiteY17" fmla="*/ 45357 h 2289628"/>
                <a:gd name="connsiteX0" fmla="*/ 0 w 2024743"/>
                <a:gd name="connsiteY0" fmla="*/ 2300515 h 2356757"/>
                <a:gd name="connsiteX1" fmla="*/ 54429 w 2024743"/>
                <a:gd name="connsiteY1" fmla="*/ 2115457 h 2356757"/>
                <a:gd name="connsiteX2" fmla="*/ 217715 w 2024743"/>
                <a:gd name="connsiteY2" fmla="*/ 1919515 h 2356757"/>
                <a:gd name="connsiteX3" fmla="*/ 381000 w 2024743"/>
                <a:gd name="connsiteY3" fmla="*/ 2017486 h 2356757"/>
                <a:gd name="connsiteX4" fmla="*/ 468086 w 2024743"/>
                <a:gd name="connsiteY4" fmla="*/ 2169886 h 2356757"/>
                <a:gd name="connsiteX5" fmla="*/ 566057 w 2024743"/>
                <a:gd name="connsiteY5" fmla="*/ 2289629 h 2356757"/>
                <a:gd name="connsiteX6" fmla="*/ 740229 w 2024743"/>
                <a:gd name="connsiteY6" fmla="*/ 2202543 h 2356757"/>
                <a:gd name="connsiteX7" fmla="*/ 783772 w 2024743"/>
                <a:gd name="connsiteY7" fmla="*/ 2071915 h 2356757"/>
                <a:gd name="connsiteX8" fmla="*/ 914400 w 2024743"/>
                <a:gd name="connsiteY8" fmla="*/ 1941286 h 2356757"/>
                <a:gd name="connsiteX9" fmla="*/ 1088572 w 2024743"/>
                <a:gd name="connsiteY9" fmla="*/ 2115457 h 2356757"/>
                <a:gd name="connsiteX10" fmla="*/ 1197429 w 2024743"/>
                <a:gd name="connsiteY10" fmla="*/ 2300515 h 2356757"/>
                <a:gd name="connsiteX11" fmla="*/ 1219200 w 2024743"/>
                <a:gd name="connsiteY11" fmla="*/ 2278743 h 2356757"/>
                <a:gd name="connsiteX12" fmla="*/ 1426029 w 2024743"/>
                <a:gd name="connsiteY12" fmla="*/ 1832428 h 2356757"/>
                <a:gd name="connsiteX13" fmla="*/ 1524000 w 2024743"/>
                <a:gd name="connsiteY13" fmla="*/ 1070430 h 2356757"/>
                <a:gd name="connsiteX14" fmla="*/ 1600201 w 2024743"/>
                <a:gd name="connsiteY14" fmla="*/ 526143 h 2356757"/>
                <a:gd name="connsiteX15" fmla="*/ 1676400 w 2024743"/>
                <a:gd name="connsiteY15" fmla="*/ 68943 h 2356757"/>
                <a:gd name="connsiteX16" fmla="*/ 2024743 w 2024743"/>
                <a:gd name="connsiteY16" fmla="*/ 112486 h 2356757"/>
                <a:gd name="connsiteX0" fmla="*/ 0 w 1676400"/>
                <a:gd name="connsiteY0" fmla="*/ 2231572 h 2287814"/>
                <a:gd name="connsiteX1" fmla="*/ 54429 w 1676400"/>
                <a:gd name="connsiteY1" fmla="*/ 2046514 h 2287814"/>
                <a:gd name="connsiteX2" fmla="*/ 217715 w 1676400"/>
                <a:gd name="connsiteY2" fmla="*/ 1850572 h 2287814"/>
                <a:gd name="connsiteX3" fmla="*/ 381000 w 1676400"/>
                <a:gd name="connsiteY3" fmla="*/ 1948543 h 2287814"/>
                <a:gd name="connsiteX4" fmla="*/ 468086 w 1676400"/>
                <a:gd name="connsiteY4" fmla="*/ 2100943 h 2287814"/>
                <a:gd name="connsiteX5" fmla="*/ 566057 w 1676400"/>
                <a:gd name="connsiteY5" fmla="*/ 2220686 h 2287814"/>
                <a:gd name="connsiteX6" fmla="*/ 740229 w 1676400"/>
                <a:gd name="connsiteY6" fmla="*/ 2133600 h 2287814"/>
                <a:gd name="connsiteX7" fmla="*/ 783772 w 1676400"/>
                <a:gd name="connsiteY7" fmla="*/ 2002972 h 2287814"/>
                <a:gd name="connsiteX8" fmla="*/ 914400 w 1676400"/>
                <a:gd name="connsiteY8" fmla="*/ 1872343 h 2287814"/>
                <a:gd name="connsiteX9" fmla="*/ 1088572 w 1676400"/>
                <a:gd name="connsiteY9" fmla="*/ 2046514 h 2287814"/>
                <a:gd name="connsiteX10" fmla="*/ 1197429 w 1676400"/>
                <a:gd name="connsiteY10" fmla="*/ 2231572 h 2287814"/>
                <a:gd name="connsiteX11" fmla="*/ 1219200 w 1676400"/>
                <a:gd name="connsiteY11" fmla="*/ 2209800 h 2287814"/>
                <a:gd name="connsiteX12" fmla="*/ 1426029 w 1676400"/>
                <a:gd name="connsiteY12" fmla="*/ 1763485 h 2287814"/>
                <a:gd name="connsiteX13" fmla="*/ 1524000 w 1676400"/>
                <a:gd name="connsiteY13" fmla="*/ 1001487 h 2287814"/>
                <a:gd name="connsiteX14" fmla="*/ 1600201 w 1676400"/>
                <a:gd name="connsiteY14" fmla="*/ 457200 h 2287814"/>
                <a:gd name="connsiteX15" fmla="*/ 1676400 w 1676400"/>
                <a:gd name="connsiteY15" fmla="*/ 0 h 2287814"/>
                <a:gd name="connsiteX0" fmla="*/ 0 w 1676400"/>
                <a:gd name="connsiteY0" fmla="*/ 2231572 h 2287814"/>
                <a:gd name="connsiteX1" fmla="*/ 54429 w 1676400"/>
                <a:gd name="connsiteY1" fmla="*/ 2046514 h 2287814"/>
                <a:gd name="connsiteX2" fmla="*/ 217715 w 1676400"/>
                <a:gd name="connsiteY2" fmla="*/ 1850572 h 2287814"/>
                <a:gd name="connsiteX3" fmla="*/ 381000 w 1676400"/>
                <a:gd name="connsiteY3" fmla="*/ 1948543 h 2287814"/>
                <a:gd name="connsiteX4" fmla="*/ 468086 w 1676400"/>
                <a:gd name="connsiteY4" fmla="*/ 2100943 h 2287814"/>
                <a:gd name="connsiteX5" fmla="*/ 566057 w 1676400"/>
                <a:gd name="connsiteY5" fmla="*/ 2220686 h 2287814"/>
                <a:gd name="connsiteX6" fmla="*/ 674915 w 1676400"/>
                <a:gd name="connsiteY6" fmla="*/ 2133600 h 2287814"/>
                <a:gd name="connsiteX7" fmla="*/ 783772 w 1676400"/>
                <a:gd name="connsiteY7" fmla="*/ 2002972 h 2287814"/>
                <a:gd name="connsiteX8" fmla="*/ 914400 w 1676400"/>
                <a:gd name="connsiteY8" fmla="*/ 1872343 h 2287814"/>
                <a:gd name="connsiteX9" fmla="*/ 1088572 w 1676400"/>
                <a:gd name="connsiteY9" fmla="*/ 2046514 h 2287814"/>
                <a:gd name="connsiteX10" fmla="*/ 1197429 w 1676400"/>
                <a:gd name="connsiteY10" fmla="*/ 2231572 h 2287814"/>
                <a:gd name="connsiteX11" fmla="*/ 1219200 w 1676400"/>
                <a:gd name="connsiteY11" fmla="*/ 2209800 h 2287814"/>
                <a:gd name="connsiteX12" fmla="*/ 1426029 w 1676400"/>
                <a:gd name="connsiteY12" fmla="*/ 1763485 h 2287814"/>
                <a:gd name="connsiteX13" fmla="*/ 1524000 w 1676400"/>
                <a:gd name="connsiteY13" fmla="*/ 1001487 h 2287814"/>
                <a:gd name="connsiteX14" fmla="*/ 1600201 w 1676400"/>
                <a:gd name="connsiteY14" fmla="*/ 457200 h 2287814"/>
                <a:gd name="connsiteX15" fmla="*/ 1676400 w 1676400"/>
                <a:gd name="connsiteY15" fmla="*/ 0 h 2287814"/>
                <a:gd name="connsiteX0" fmla="*/ 0 w 1676400"/>
                <a:gd name="connsiteY0" fmla="*/ 2231572 h 2287814"/>
                <a:gd name="connsiteX1" fmla="*/ 54429 w 1676400"/>
                <a:gd name="connsiteY1" fmla="*/ 2046514 h 2287814"/>
                <a:gd name="connsiteX2" fmla="*/ 217715 w 1676400"/>
                <a:gd name="connsiteY2" fmla="*/ 1850572 h 2287814"/>
                <a:gd name="connsiteX3" fmla="*/ 381000 w 1676400"/>
                <a:gd name="connsiteY3" fmla="*/ 1948543 h 2287814"/>
                <a:gd name="connsiteX4" fmla="*/ 468086 w 1676400"/>
                <a:gd name="connsiteY4" fmla="*/ 2100943 h 2287814"/>
                <a:gd name="connsiteX5" fmla="*/ 566057 w 1676400"/>
                <a:gd name="connsiteY5" fmla="*/ 2220686 h 2287814"/>
                <a:gd name="connsiteX6" fmla="*/ 674915 w 1676400"/>
                <a:gd name="connsiteY6" fmla="*/ 2133600 h 2287814"/>
                <a:gd name="connsiteX7" fmla="*/ 783772 w 1676400"/>
                <a:gd name="connsiteY7" fmla="*/ 2002972 h 2287814"/>
                <a:gd name="connsiteX8" fmla="*/ 914400 w 1676400"/>
                <a:gd name="connsiteY8" fmla="*/ 1872343 h 2287814"/>
                <a:gd name="connsiteX9" fmla="*/ 1066801 w 1676400"/>
                <a:gd name="connsiteY9" fmla="*/ 2079171 h 2287814"/>
                <a:gd name="connsiteX10" fmla="*/ 1197429 w 1676400"/>
                <a:gd name="connsiteY10" fmla="*/ 2231572 h 2287814"/>
                <a:gd name="connsiteX11" fmla="*/ 1219200 w 1676400"/>
                <a:gd name="connsiteY11" fmla="*/ 2209800 h 2287814"/>
                <a:gd name="connsiteX12" fmla="*/ 1426029 w 1676400"/>
                <a:gd name="connsiteY12" fmla="*/ 1763485 h 2287814"/>
                <a:gd name="connsiteX13" fmla="*/ 1524000 w 1676400"/>
                <a:gd name="connsiteY13" fmla="*/ 1001487 h 2287814"/>
                <a:gd name="connsiteX14" fmla="*/ 1600201 w 1676400"/>
                <a:gd name="connsiteY14" fmla="*/ 457200 h 2287814"/>
                <a:gd name="connsiteX15" fmla="*/ 1676400 w 1676400"/>
                <a:gd name="connsiteY15" fmla="*/ 0 h 2287814"/>
                <a:gd name="connsiteX0" fmla="*/ 0 w 1676400"/>
                <a:gd name="connsiteY0" fmla="*/ 2231572 h 2266043"/>
                <a:gd name="connsiteX1" fmla="*/ 54429 w 1676400"/>
                <a:gd name="connsiteY1" fmla="*/ 2046514 h 2266043"/>
                <a:gd name="connsiteX2" fmla="*/ 217715 w 1676400"/>
                <a:gd name="connsiteY2" fmla="*/ 1850572 h 2266043"/>
                <a:gd name="connsiteX3" fmla="*/ 381000 w 1676400"/>
                <a:gd name="connsiteY3" fmla="*/ 1948543 h 2266043"/>
                <a:gd name="connsiteX4" fmla="*/ 468086 w 1676400"/>
                <a:gd name="connsiteY4" fmla="*/ 2100943 h 2266043"/>
                <a:gd name="connsiteX5" fmla="*/ 566057 w 1676400"/>
                <a:gd name="connsiteY5" fmla="*/ 2220686 h 2266043"/>
                <a:gd name="connsiteX6" fmla="*/ 674915 w 1676400"/>
                <a:gd name="connsiteY6" fmla="*/ 2133600 h 2266043"/>
                <a:gd name="connsiteX7" fmla="*/ 783772 w 1676400"/>
                <a:gd name="connsiteY7" fmla="*/ 2002972 h 2266043"/>
                <a:gd name="connsiteX8" fmla="*/ 914400 w 1676400"/>
                <a:gd name="connsiteY8" fmla="*/ 1872343 h 2266043"/>
                <a:gd name="connsiteX9" fmla="*/ 1066801 w 1676400"/>
                <a:gd name="connsiteY9" fmla="*/ 2079171 h 2266043"/>
                <a:gd name="connsiteX10" fmla="*/ 1197429 w 1676400"/>
                <a:gd name="connsiteY10" fmla="*/ 2231572 h 2266043"/>
                <a:gd name="connsiteX11" fmla="*/ 1175657 w 1676400"/>
                <a:gd name="connsiteY11" fmla="*/ 2188029 h 2266043"/>
                <a:gd name="connsiteX12" fmla="*/ 1426029 w 1676400"/>
                <a:gd name="connsiteY12" fmla="*/ 1763485 h 2266043"/>
                <a:gd name="connsiteX13" fmla="*/ 1524000 w 1676400"/>
                <a:gd name="connsiteY13" fmla="*/ 1001487 h 2266043"/>
                <a:gd name="connsiteX14" fmla="*/ 1600201 w 1676400"/>
                <a:gd name="connsiteY14" fmla="*/ 457200 h 2266043"/>
                <a:gd name="connsiteX15" fmla="*/ 1676400 w 1676400"/>
                <a:gd name="connsiteY15" fmla="*/ 0 h 2266043"/>
                <a:gd name="connsiteX0" fmla="*/ 0 w 1687286"/>
                <a:gd name="connsiteY0" fmla="*/ 2231572 h 2266043"/>
                <a:gd name="connsiteX1" fmla="*/ 54429 w 1687286"/>
                <a:gd name="connsiteY1" fmla="*/ 2046514 h 2266043"/>
                <a:gd name="connsiteX2" fmla="*/ 217715 w 1687286"/>
                <a:gd name="connsiteY2" fmla="*/ 1850572 h 2266043"/>
                <a:gd name="connsiteX3" fmla="*/ 381000 w 1687286"/>
                <a:gd name="connsiteY3" fmla="*/ 1948543 h 2266043"/>
                <a:gd name="connsiteX4" fmla="*/ 468086 w 1687286"/>
                <a:gd name="connsiteY4" fmla="*/ 2100943 h 2266043"/>
                <a:gd name="connsiteX5" fmla="*/ 566057 w 1687286"/>
                <a:gd name="connsiteY5" fmla="*/ 2220686 h 2266043"/>
                <a:gd name="connsiteX6" fmla="*/ 674915 w 1687286"/>
                <a:gd name="connsiteY6" fmla="*/ 2133600 h 2266043"/>
                <a:gd name="connsiteX7" fmla="*/ 783772 w 1687286"/>
                <a:gd name="connsiteY7" fmla="*/ 2002972 h 2266043"/>
                <a:gd name="connsiteX8" fmla="*/ 914400 w 1687286"/>
                <a:gd name="connsiteY8" fmla="*/ 1872343 h 2266043"/>
                <a:gd name="connsiteX9" fmla="*/ 1066801 w 1687286"/>
                <a:gd name="connsiteY9" fmla="*/ 2079171 h 2266043"/>
                <a:gd name="connsiteX10" fmla="*/ 1197429 w 1687286"/>
                <a:gd name="connsiteY10" fmla="*/ 2231572 h 2266043"/>
                <a:gd name="connsiteX11" fmla="*/ 1175657 w 1687286"/>
                <a:gd name="connsiteY11" fmla="*/ 2188029 h 2266043"/>
                <a:gd name="connsiteX12" fmla="*/ 1426029 w 1687286"/>
                <a:gd name="connsiteY12" fmla="*/ 1763485 h 2266043"/>
                <a:gd name="connsiteX13" fmla="*/ 1524000 w 1687286"/>
                <a:gd name="connsiteY13" fmla="*/ 1001487 h 2266043"/>
                <a:gd name="connsiteX14" fmla="*/ 1600201 w 1687286"/>
                <a:gd name="connsiteY14" fmla="*/ 457200 h 2266043"/>
                <a:gd name="connsiteX15" fmla="*/ 1687286 w 1687286"/>
                <a:gd name="connsiteY15" fmla="*/ 0 h 2266043"/>
                <a:gd name="connsiteX0" fmla="*/ 0 w 1687286"/>
                <a:gd name="connsiteY0" fmla="*/ 2231572 h 2266043"/>
                <a:gd name="connsiteX1" fmla="*/ 54429 w 1687286"/>
                <a:gd name="connsiteY1" fmla="*/ 2046514 h 2266043"/>
                <a:gd name="connsiteX2" fmla="*/ 217715 w 1687286"/>
                <a:gd name="connsiteY2" fmla="*/ 1850572 h 2266043"/>
                <a:gd name="connsiteX3" fmla="*/ 381000 w 1687286"/>
                <a:gd name="connsiteY3" fmla="*/ 1948543 h 2266043"/>
                <a:gd name="connsiteX4" fmla="*/ 468086 w 1687286"/>
                <a:gd name="connsiteY4" fmla="*/ 2100943 h 2266043"/>
                <a:gd name="connsiteX5" fmla="*/ 566057 w 1687286"/>
                <a:gd name="connsiteY5" fmla="*/ 2220686 h 2266043"/>
                <a:gd name="connsiteX6" fmla="*/ 674915 w 1687286"/>
                <a:gd name="connsiteY6" fmla="*/ 2133600 h 2266043"/>
                <a:gd name="connsiteX7" fmla="*/ 783772 w 1687286"/>
                <a:gd name="connsiteY7" fmla="*/ 2002972 h 2266043"/>
                <a:gd name="connsiteX8" fmla="*/ 914400 w 1687286"/>
                <a:gd name="connsiteY8" fmla="*/ 1872343 h 2266043"/>
                <a:gd name="connsiteX9" fmla="*/ 1066801 w 1687286"/>
                <a:gd name="connsiteY9" fmla="*/ 2079171 h 2266043"/>
                <a:gd name="connsiteX10" fmla="*/ 1197429 w 1687286"/>
                <a:gd name="connsiteY10" fmla="*/ 2231572 h 2266043"/>
                <a:gd name="connsiteX11" fmla="*/ 1175657 w 1687286"/>
                <a:gd name="connsiteY11" fmla="*/ 2188029 h 2266043"/>
                <a:gd name="connsiteX12" fmla="*/ 1426029 w 1687286"/>
                <a:gd name="connsiteY12" fmla="*/ 1763485 h 2266043"/>
                <a:gd name="connsiteX13" fmla="*/ 1524000 w 1687286"/>
                <a:gd name="connsiteY13" fmla="*/ 1001487 h 2266043"/>
                <a:gd name="connsiteX14" fmla="*/ 1567544 w 1687286"/>
                <a:gd name="connsiteY14" fmla="*/ 446315 h 2266043"/>
                <a:gd name="connsiteX15" fmla="*/ 1687286 w 1687286"/>
                <a:gd name="connsiteY15" fmla="*/ 0 h 2266043"/>
                <a:gd name="connsiteX0" fmla="*/ 0 w 1621971"/>
                <a:gd name="connsiteY0" fmla="*/ 2253344 h 2287815"/>
                <a:gd name="connsiteX1" fmla="*/ 54429 w 1621971"/>
                <a:gd name="connsiteY1" fmla="*/ 2068286 h 2287815"/>
                <a:gd name="connsiteX2" fmla="*/ 217715 w 1621971"/>
                <a:gd name="connsiteY2" fmla="*/ 1872344 h 2287815"/>
                <a:gd name="connsiteX3" fmla="*/ 381000 w 1621971"/>
                <a:gd name="connsiteY3" fmla="*/ 1970315 h 2287815"/>
                <a:gd name="connsiteX4" fmla="*/ 468086 w 1621971"/>
                <a:gd name="connsiteY4" fmla="*/ 2122715 h 2287815"/>
                <a:gd name="connsiteX5" fmla="*/ 566057 w 1621971"/>
                <a:gd name="connsiteY5" fmla="*/ 2242458 h 2287815"/>
                <a:gd name="connsiteX6" fmla="*/ 674915 w 1621971"/>
                <a:gd name="connsiteY6" fmla="*/ 2155372 h 2287815"/>
                <a:gd name="connsiteX7" fmla="*/ 783772 w 1621971"/>
                <a:gd name="connsiteY7" fmla="*/ 2024744 h 2287815"/>
                <a:gd name="connsiteX8" fmla="*/ 914400 w 1621971"/>
                <a:gd name="connsiteY8" fmla="*/ 1894115 h 2287815"/>
                <a:gd name="connsiteX9" fmla="*/ 1066801 w 1621971"/>
                <a:gd name="connsiteY9" fmla="*/ 2100943 h 2287815"/>
                <a:gd name="connsiteX10" fmla="*/ 1197429 w 1621971"/>
                <a:gd name="connsiteY10" fmla="*/ 2253344 h 2287815"/>
                <a:gd name="connsiteX11" fmla="*/ 1175657 w 1621971"/>
                <a:gd name="connsiteY11" fmla="*/ 2209801 h 2287815"/>
                <a:gd name="connsiteX12" fmla="*/ 1426029 w 1621971"/>
                <a:gd name="connsiteY12" fmla="*/ 1785257 h 2287815"/>
                <a:gd name="connsiteX13" fmla="*/ 1524000 w 1621971"/>
                <a:gd name="connsiteY13" fmla="*/ 1023259 h 2287815"/>
                <a:gd name="connsiteX14" fmla="*/ 1567544 w 1621971"/>
                <a:gd name="connsiteY14" fmla="*/ 468087 h 2287815"/>
                <a:gd name="connsiteX15" fmla="*/ 1621971 w 1621971"/>
                <a:gd name="connsiteY15" fmla="*/ 0 h 2287815"/>
                <a:gd name="connsiteX0" fmla="*/ 0 w 1567544"/>
                <a:gd name="connsiteY0" fmla="*/ 1785257 h 1819728"/>
                <a:gd name="connsiteX1" fmla="*/ 54429 w 1567544"/>
                <a:gd name="connsiteY1" fmla="*/ 1600199 h 1819728"/>
                <a:gd name="connsiteX2" fmla="*/ 217715 w 1567544"/>
                <a:gd name="connsiteY2" fmla="*/ 1404257 h 1819728"/>
                <a:gd name="connsiteX3" fmla="*/ 381000 w 1567544"/>
                <a:gd name="connsiteY3" fmla="*/ 1502228 h 1819728"/>
                <a:gd name="connsiteX4" fmla="*/ 468086 w 1567544"/>
                <a:gd name="connsiteY4" fmla="*/ 1654628 h 1819728"/>
                <a:gd name="connsiteX5" fmla="*/ 566057 w 1567544"/>
                <a:gd name="connsiteY5" fmla="*/ 1774371 h 1819728"/>
                <a:gd name="connsiteX6" fmla="*/ 674915 w 1567544"/>
                <a:gd name="connsiteY6" fmla="*/ 1687285 h 1819728"/>
                <a:gd name="connsiteX7" fmla="*/ 783772 w 1567544"/>
                <a:gd name="connsiteY7" fmla="*/ 1556657 h 1819728"/>
                <a:gd name="connsiteX8" fmla="*/ 914400 w 1567544"/>
                <a:gd name="connsiteY8" fmla="*/ 1426028 h 1819728"/>
                <a:gd name="connsiteX9" fmla="*/ 1066801 w 1567544"/>
                <a:gd name="connsiteY9" fmla="*/ 1632856 h 1819728"/>
                <a:gd name="connsiteX10" fmla="*/ 1197429 w 1567544"/>
                <a:gd name="connsiteY10" fmla="*/ 1785257 h 1819728"/>
                <a:gd name="connsiteX11" fmla="*/ 1175657 w 1567544"/>
                <a:gd name="connsiteY11" fmla="*/ 1741714 h 1819728"/>
                <a:gd name="connsiteX12" fmla="*/ 1426029 w 1567544"/>
                <a:gd name="connsiteY12" fmla="*/ 1317170 h 1819728"/>
                <a:gd name="connsiteX13" fmla="*/ 1524000 w 1567544"/>
                <a:gd name="connsiteY13" fmla="*/ 555172 h 1819728"/>
                <a:gd name="connsiteX14" fmla="*/ 1567544 w 1567544"/>
                <a:gd name="connsiteY14" fmla="*/ 0 h 1819728"/>
                <a:gd name="connsiteX0" fmla="*/ 0 w 1600201"/>
                <a:gd name="connsiteY0" fmla="*/ 2177143 h 2211614"/>
                <a:gd name="connsiteX1" fmla="*/ 54429 w 1600201"/>
                <a:gd name="connsiteY1" fmla="*/ 1992085 h 2211614"/>
                <a:gd name="connsiteX2" fmla="*/ 217715 w 1600201"/>
                <a:gd name="connsiteY2" fmla="*/ 1796143 h 2211614"/>
                <a:gd name="connsiteX3" fmla="*/ 381000 w 1600201"/>
                <a:gd name="connsiteY3" fmla="*/ 1894114 h 2211614"/>
                <a:gd name="connsiteX4" fmla="*/ 468086 w 1600201"/>
                <a:gd name="connsiteY4" fmla="*/ 2046514 h 2211614"/>
                <a:gd name="connsiteX5" fmla="*/ 566057 w 1600201"/>
                <a:gd name="connsiteY5" fmla="*/ 2166257 h 2211614"/>
                <a:gd name="connsiteX6" fmla="*/ 674915 w 1600201"/>
                <a:gd name="connsiteY6" fmla="*/ 2079171 h 2211614"/>
                <a:gd name="connsiteX7" fmla="*/ 783772 w 1600201"/>
                <a:gd name="connsiteY7" fmla="*/ 1948543 h 2211614"/>
                <a:gd name="connsiteX8" fmla="*/ 914400 w 1600201"/>
                <a:gd name="connsiteY8" fmla="*/ 1817914 h 2211614"/>
                <a:gd name="connsiteX9" fmla="*/ 1066801 w 1600201"/>
                <a:gd name="connsiteY9" fmla="*/ 2024742 h 2211614"/>
                <a:gd name="connsiteX10" fmla="*/ 1197429 w 1600201"/>
                <a:gd name="connsiteY10" fmla="*/ 2177143 h 2211614"/>
                <a:gd name="connsiteX11" fmla="*/ 1175657 w 1600201"/>
                <a:gd name="connsiteY11" fmla="*/ 2133600 h 2211614"/>
                <a:gd name="connsiteX12" fmla="*/ 1426029 w 1600201"/>
                <a:gd name="connsiteY12" fmla="*/ 1709056 h 2211614"/>
                <a:gd name="connsiteX13" fmla="*/ 1524000 w 1600201"/>
                <a:gd name="connsiteY13" fmla="*/ 947058 h 2211614"/>
                <a:gd name="connsiteX14" fmla="*/ 1600201 w 1600201"/>
                <a:gd name="connsiteY14" fmla="*/ 0 h 2211614"/>
                <a:gd name="connsiteX0" fmla="*/ 0 w 1600201"/>
                <a:gd name="connsiteY0" fmla="*/ 2177143 h 2211614"/>
                <a:gd name="connsiteX1" fmla="*/ 54429 w 1600201"/>
                <a:gd name="connsiteY1" fmla="*/ 1992085 h 2211614"/>
                <a:gd name="connsiteX2" fmla="*/ 217715 w 1600201"/>
                <a:gd name="connsiteY2" fmla="*/ 1796143 h 2211614"/>
                <a:gd name="connsiteX3" fmla="*/ 381000 w 1600201"/>
                <a:gd name="connsiteY3" fmla="*/ 1894114 h 2211614"/>
                <a:gd name="connsiteX4" fmla="*/ 468086 w 1600201"/>
                <a:gd name="connsiteY4" fmla="*/ 2046514 h 2211614"/>
                <a:gd name="connsiteX5" fmla="*/ 566057 w 1600201"/>
                <a:gd name="connsiteY5" fmla="*/ 2166257 h 2211614"/>
                <a:gd name="connsiteX6" fmla="*/ 674915 w 1600201"/>
                <a:gd name="connsiteY6" fmla="*/ 2079171 h 2211614"/>
                <a:gd name="connsiteX7" fmla="*/ 783772 w 1600201"/>
                <a:gd name="connsiteY7" fmla="*/ 1948543 h 2211614"/>
                <a:gd name="connsiteX8" fmla="*/ 914400 w 1600201"/>
                <a:gd name="connsiteY8" fmla="*/ 1817914 h 2211614"/>
                <a:gd name="connsiteX9" fmla="*/ 990601 w 1600201"/>
                <a:gd name="connsiteY9" fmla="*/ 1894114 h 2211614"/>
                <a:gd name="connsiteX10" fmla="*/ 1066801 w 1600201"/>
                <a:gd name="connsiteY10" fmla="*/ 2024742 h 2211614"/>
                <a:gd name="connsiteX11" fmla="*/ 1197429 w 1600201"/>
                <a:gd name="connsiteY11" fmla="*/ 2177143 h 2211614"/>
                <a:gd name="connsiteX12" fmla="*/ 1175657 w 1600201"/>
                <a:gd name="connsiteY12" fmla="*/ 2133600 h 2211614"/>
                <a:gd name="connsiteX13" fmla="*/ 1426029 w 1600201"/>
                <a:gd name="connsiteY13" fmla="*/ 1709056 h 2211614"/>
                <a:gd name="connsiteX14" fmla="*/ 1524000 w 1600201"/>
                <a:gd name="connsiteY14" fmla="*/ 947058 h 2211614"/>
                <a:gd name="connsiteX15" fmla="*/ 1600201 w 1600201"/>
                <a:gd name="connsiteY15" fmla="*/ 0 h 2211614"/>
                <a:gd name="connsiteX0" fmla="*/ 0 w 1600201"/>
                <a:gd name="connsiteY0" fmla="*/ 2177143 h 2211614"/>
                <a:gd name="connsiteX1" fmla="*/ 54429 w 1600201"/>
                <a:gd name="connsiteY1" fmla="*/ 1992085 h 2211614"/>
                <a:gd name="connsiteX2" fmla="*/ 217715 w 1600201"/>
                <a:gd name="connsiteY2" fmla="*/ 1796143 h 2211614"/>
                <a:gd name="connsiteX3" fmla="*/ 381000 w 1600201"/>
                <a:gd name="connsiteY3" fmla="*/ 1894114 h 2211614"/>
                <a:gd name="connsiteX4" fmla="*/ 468086 w 1600201"/>
                <a:gd name="connsiteY4" fmla="*/ 2046514 h 2211614"/>
                <a:gd name="connsiteX5" fmla="*/ 566057 w 1600201"/>
                <a:gd name="connsiteY5" fmla="*/ 2166257 h 2211614"/>
                <a:gd name="connsiteX6" fmla="*/ 674915 w 1600201"/>
                <a:gd name="connsiteY6" fmla="*/ 2079171 h 2211614"/>
                <a:gd name="connsiteX7" fmla="*/ 783772 w 1600201"/>
                <a:gd name="connsiteY7" fmla="*/ 1948543 h 2211614"/>
                <a:gd name="connsiteX8" fmla="*/ 914400 w 1600201"/>
                <a:gd name="connsiteY8" fmla="*/ 1817914 h 2211614"/>
                <a:gd name="connsiteX9" fmla="*/ 1034144 w 1600201"/>
                <a:gd name="connsiteY9" fmla="*/ 1807028 h 2211614"/>
                <a:gd name="connsiteX10" fmla="*/ 1066801 w 1600201"/>
                <a:gd name="connsiteY10" fmla="*/ 2024742 h 2211614"/>
                <a:gd name="connsiteX11" fmla="*/ 1197429 w 1600201"/>
                <a:gd name="connsiteY11" fmla="*/ 2177143 h 2211614"/>
                <a:gd name="connsiteX12" fmla="*/ 1175657 w 1600201"/>
                <a:gd name="connsiteY12" fmla="*/ 2133600 h 2211614"/>
                <a:gd name="connsiteX13" fmla="*/ 1426029 w 1600201"/>
                <a:gd name="connsiteY13" fmla="*/ 1709056 h 2211614"/>
                <a:gd name="connsiteX14" fmla="*/ 1524000 w 1600201"/>
                <a:gd name="connsiteY14" fmla="*/ 947058 h 2211614"/>
                <a:gd name="connsiteX15" fmla="*/ 1600201 w 1600201"/>
                <a:gd name="connsiteY15" fmla="*/ 0 h 2211614"/>
                <a:gd name="connsiteX0" fmla="*/ 0 w 1600201"/>
                <a:gd name="connsiteY0" fmla="*/ 2177143 h 2211614"/>
                <a:gd name="connsiteX1" fmla="*/ 54429 w 1600201"/>
                <a:gd name="connsiteY1" fmla="*/ 1992085 h 2211614"/>
                <a:gd name="connsiteX2" fmla="*/ 217715 w 1600201"/>
                <a:gd name="connsiteY2" fmla="*/ 1796143 h 2211614"/>
                <a:gd name="connsiteX3" fmla="*/ 381000 w 1600201"/>
                <a:gd name="connsiteY3" fmla="*/ 1894114 h 2211614"/>
                <a:gd name="connsiteX4" fmla="*/ 468086 w 1600201"/>
                <a:gd name="connsiteY4" fmla="*/ 2046514 h 2211614"/>
                <a:gd name="connsiteX5" fmla="*/ 566057 w 1600201"/>
                <a:gd name="connsiteY5" fmla="*/ 2166257 h 2211614"/>
                <a:gd name="connsiteX6" fmla="*/ 674915 w 1600201"/>
                <a:gd name="connsiteY6" fmla="*/ 2079171 h 2211614"/>
                <a:gd name="connsiteX7" fmla="*/ 783772 w 1600201"/>
                <a:gd name="connsiteY7" fmla="*/ 1948543 h 2211614"/>
                <a:gd name="connsiteX8" fmla="*/ 914400 w 1600201"/>
                <a:gd name="connsiteY8" fmla="*/ 1817914 h 2211614"/>
                <a:gd name="connsiteX9" fmla="*/ 1034144 w 1600201"/>
                <a:gd name="connsiteY9" fmla="*/ 1807028 h 2211614"/>
                <a:gd name="connsiteX10" fmla="*/ 1143001 w 1600201"/>
                <a:gd name="connsiteY10" fmla="*/ 1981199 h 2211614"/>
                <a:gd name="connsiteX11" fmla="*/ 1197429 w 1600201"/>
                <a:gd name="connsiteY11" fmla="*/ 2177143 h 2211614"/>
                <a:gd name="connsiteX12" fmla="*/ 1175657 w 1600201"/>
                <a:gd name="connsiteY12" fmla="*/ 2133600 h 2211614"/>
                <a:gd name="connsiteX13" fmla="*/ 1426029 w 1600201"/>
                <a:gd name="connsiteY13" fmla="*/ 1709056 h 2211614"/>
                <a:gd name="connsiteX14" fmla="*/ 1524000 w 1600201"/>
                <a:gd name="connsiteY14" fmla="*/ 947058 h 2211614"/>
                <a:gd name="connsiteX15" fmla="*/ 1600201 w 1600201"/>
                <a:gd name="connsiteY15" fmla="*/ 0 h 2211614"/>
                <a:gd name="connsiteX0" fmla="*/ 0 w 1600201"/>
                <a:gd name="connsiteY0" fmla="*/ 2177143 h 2222500"/>
                <a:gd name="connsiteX1" fmla="*/ 54429 w 1600201"/>
                <a:gd name="connsiteY1" fmla="*/ 1992085 h 2222500"/>
                <a:gd name="connsiteX2" fmla="*/ 217715 w 1600201"/>
                <a:gd name="connsiteY2" fmla="*/ 1796143 h 2222500"/>
                <a:gd name="connsiteX3" fmla="*/ 381000 w 1600201"/>
                <a:gd name="connsiteY3" fmla="*/ 1894114 h 2222500"/>
                <a:gd name="connsiteX4" fmla="*/ 468086 w 1600201"/>
                <a:gd name="connsiteY4" fmla="*/ 2046514 h 2222500"/>
                <a:gd name="connsiteX5" fmla="*/ 566057 w 1600201"/>
                <a:gd name="connsiteY5" fmla="*/ 2166257 h 2222500"/>
                <a:gd name="connsiteX6" fmla="*/ 674915 w 1600201"/>
                <a:gd name="connsiteY6" fmla="*/ 2079171 h 2222500"/>
                <a:gd name="connsiteX7" fmla="*/ 783772 w 1600201"/>
                <a:gd name="connsiteY7" fmla="*/ 1948543 h 2222500"/>
                <a:gd name="connsiteX8" fmla="*/ 914400 w 1600201"/>
                <a:gd name="connsiteY8" fmla="*/ 1817914 h 2222500"/>
                <a:gd name="connsiteX9" fmla="*/ 1034144 w 1600201"/>
                <a:gd name="connsiteY9" fmla="*/ 1807028 h 2222500"/>
                <a:gd name="connsiteX10" fmla="*/ 1143001 w 1600201"/>
                <a:gd name="connsiteY10" fmla="*/ 1981199 h 2222500"/>
                <a:gd name="connsiteX11" fmla="*/ 1197429 w 1600201"/>
                <a:gd name="connsiteY11" fmla="*/ 2177143 h 2222500"/>
                <a:gd name="connsiteX12" fmla="*/ 1426029 w 1600201"/>
                <a:gd name="connsiteY12" fmla="*/ 1709056 h 2222500"/>
                <a:gd name="connsiteX13" fmla="*/ 1524000 w 1600201"/>
                <a:gd name="connsiteY13" fmla="*/ 947058 h 2222500"/>
                <a:gd name="connsiteX14" fmla="*/ 1600201 w 1600201"/>
                <a:gd name="connsiteY14" fmla="*/ 0 h 2222500"/>
                <a:gd name="connsiteX0" fmla="*/ 0 w 1600201"/>
                <a:gd name="connsiteY0" fmla="*/ 2177143 h 2200729"/>
                <a:gd name="connsiteX1" fmla="*/ 54429 w 1600201"/>
                <a:gd name="connsiteY1" fmla="*/ 1992085 h 2200729"/>
                <a:gd name="connsiteX2" fmla="*/ 217715 w 1600201"/>
                <a:gd name="connsiteY2" fmla="*/ 1796143 h 2200729"/>
                <a:gd name="connsiteX3" fmla="*/ 381000 w 1600201"/>
                <a:gd name="connsiteY3" fmla="*/ 1894114 h 2200729"/>
                <a:gd name="connsiteX4" fmla="*/ 468086 w 1600201"/>
                <a:gd name="connsiteY4" fmla="*/ 2046514 h 2200729"/>
                <a:gd name="connsiteX5" fmla="*/ 566057 w 1600201"/>
                <a:gd name="connsiteY5" fmla="*/ 2166257 h 2200729"/>
                <a:gd name="connsiteX6" fmla="*/ 674915 w 1600201"/>
                <a:gd name="connsiteY6" fmla="*/ 2079171 h 2200729"/>
                <a:gd name="connsiteX7" fmla="*/ 783772 w 1600201"/>
                <a:gd name="connsiteY7" fmla="*/ 1948543 h 2200729"/>
                <a:gd name="connsiteX8" fmla="*/ 914400 w 1600201"/>
                <a:gd name="connsiteY8" fmla="*/ 1817914 h 2200729"/>
                <a:gd name="connsiteX9" fmla="*/ 1034144 w 1600201"/>
                <a:gd name="connsiteY9" fmla="*/ 1807028 h 2200729"/>
                <a:gd name="connsiteX10" fmla="*/ 1143001 w 1600201"/>
                <a:gd name="connsiteY10" fmla="*/ 1981199 h 2200729"/>
                <a:gd name="connsiteX11" fmla="*/ 1240972 w 1600201"/>
                <a:gd name="connsiteY11" fmla="*/ 2155372 h 2200729"/>
                <a:gd name="connsiteX12" fmla="*/ 1426029 w 1600201"/>
                <a:gd name="connsiteY12" fmla="*/ 1709056 h 2200729"/>
                <a:gd name="connsiteX13" fmla="*/ 1524000 w 1600201"/>
                <a:gd name="connsiteY13" fmla="*/ 947058 h 2200729"/>
                <a:gd name="connsiteX14" fmla="*/ 1600201 w 1600201"/>
                <a:gd name="connsiteY14" fmla="*/ 0 h 2200729"/>
                <a:gd name="connsiteX0" fmla="*/ 0 w 1600201"/>
                <a:gd name="connsiteY0" fmla="*/ 2177143 h 2215243"/>
                <a:gd name="connsiteX1" fmla="*/ 54429 w 1600201"/>
                <a:gd name="connsiteY1" fmla="*/ 1992085 h 2215243"/>
                <a:gd name="connsiteX2" fmla="*/ 217715 w 1600201"/>
                <a:gd name="connsiteY2" fmla="*/ 1796143 h 2215243"/>
                <a:gd name="connsiteX3" fmla="*/ 381000 w 1600201"/>
                <a:gd name="connsiteY3" fmla="*/ 1894114 h 2215243"/>
                <a:gd name="connsiteX4" fmla="*/ 468086 w 1600201"/>
                <a:gd name="connsiteY4" fmla="*/ 2046514 h 2215243"/>
                <a:gd name="connsiteX5" fmla="*/ 566057 w 1600201"/>
                <a:gd name="connsiteY5" fmla="*/ 2166257 h 2215243"/>
                <a:gd name="connsiteX6" fmla="*/ 674915 w 1600201"/>
                <a:gd name="connsiteY6" fmla="*/ 2079171 h 2215243"/>
                <a:gd name="connsiteX7" fmla="*/ 783772 w 1600201"/>
                <a:gd name="connsiteY7" fmla="*/ 1948543 h 2215243"/>
                <a:gd name="connsiteX8" fmla="*/ 914400 w 1600201"/>
                <a:gd name="connsiteY8" fmla="*/ 1817914 h 2215243"/>
                <a:gd name="connsiteX9" fmla="*/ 1034144 w 1600201"/>
                <a:gd name="connsiteY9" fmla="*/ 1807028 h 2215243"/>
                <a:gd name="connsiteX10" fmla="*/ 1143001 w 1600201"/>
                <a:gd name="connsiteY10" fmla="*/ 2068285 h 2215243"/>
                <a:gd name="connsiteX11" fmla="*/ 1240972 w 1600201"/>
                <a:gd name="connsiteY11" fmla="*/ 2155372 h 2215243"/>
                <a:gd name="connsiteX12" fmla="*/ 1426029 w 1600201"/>
                <a:gd name="connsiteY12" fmla="*/ 1709056 h 2215243"/>
                <a:gd name="connsiteX13" fmla="*/ 1524000 w 1600201"/>
                <a:gd name="connsiteY13" fmla="*/ 947058 h 2215243"/>
                <a:gd name="connsiteX14" fmla="*/ 1600201 w 1600201"/>
                <a:gd name="connsiteY14" fmla="*/ 0 h 2215243"/>
                <a:gd name="connsiteX0" fmla="*/ 0 w 1600201"/>
                <a:gd name="connsiteY0" fmla="*/ 2177143 h 2222501"/>
                <a:gd name="connsiteX1" fmla="*/ 54429 w 1600201"/>
                <a:gd name="connsiteY1" fmla="*/ 1992085 h 2222501"/>
                <a:gd name="connsiteX2" fmla="*/ 217715 w 1600201"/>
                <a:gd name="connsiteY2" fmla="*/ 1796143 h 2222501"/>
                <a:gd name="connsiteX3" fmla="*/ 381000 w 1600201"/>
                <a:gd name="connsiteY3" fmla="*/ 1894114 h 2222501"/>
                <a:gd name="connsiteX4" fmla="*/ 468086 w 1600201"/>
                <a:gd name="connsiteY4" fmla="*/ 2046514 h 2222501"/>
                <a:gd name="connsiteX5" fmla="*/ 566057 w 1600201"/>
                <a:gd name="connsiteY5" fmla="*/ 2166257 h 2222501"/>
                <a:gd name="connsiteX6" fmla="*/ 674915 w 1600201"/>
                <a:gd name="connsiteY6" fmla="*/ 2079171 h 2222501"/>
                <a:gd name="connsiteX7" fmla="*/ 783772 w 1600201"/>
                <a:gd name="connsiteY7" fmla="*/ 1948543 h 2222501"/>
                <a:gd name="connsiteX8" fmla="*/ 914400 w 1600201"/>
                <a:gd name="connsiteY8" fmla="*/ 1817914 h 2222501"/>
                <a:gd name="connsiteX9" fmla="*/ 1034144 w 1600201"/>
                <a:gd name="connsiteY9" fmla="*/ 1807028 h 2222501"/>
                <a:gd name="connsiteX10" fmla="*/ 1153887 w 1600201"/>
                <a:gd name="connsiteY10" fmla="*/ 2111828 h 2222501"/>
                <a:gd name="connsiteX11" fmla="*/ 1240972 w 1600201"/>
                <a:gd name="connsiteY11" fmla="*/ 2155372 h 2222501"/>
                <a:gd name="connsiteX12" fmla="*/ 1426029 w 1600201"/>
                <a:gd name="connsiteY12" fmla="*/ 1709056 h 2222501"/>
                <a:gd name="connsiteX13" fmla="*/ 1524000 w 1600201"/>
                <a:gd name="connsiteY13" fmla="*/ 947058 h 2222501"/>
                <a:gd name="connsiteX14" fmla="*/ 1600201 w 1600201"/>
                <a:gd name="connsiteY14" fmla="*/ 0 h 2222501"/>
                <a:gd name="connsiteX0" fmla="*/ 0 w 1600201"/>
                <a:gd name="connsiteY0" fmla="*/ 2177143 h 2222501"/>
                <a:gd name="connsiteX1" fmla="*/ 54429 w 1600201"/>
                <a:gd name="connsiteY1" fmla="*/ 1992085 h 2222501"/>
                <a:gd name="connsiteX2" fmla="*/ 217715 w 1600201"/>
                <a:gd name="connsiteY2" fmla="*/ 1796143 h 2222501"/>
                <a:gd name="connsiteX3" fmla="*/ 381000 w 1600201"/>
                <a:gd name="connsiteY3" fmla="*/ 1948543 h 2222501"/>
                <a:gd name="connsiteX4" fmla="*/ 468086 w 1600201"/>
                <a:gd name="connsiteY4" fmla="*/ 2046514 h 2222501"/>
                <a:gd name="connsiteX5" fmla="*/ 566057 w 1600201"/>
                <a:gd name="connsiteY5" fmla="*/ 2166257 h 2222501"/>
                <a:gd name="connsiteX6" fmla="*/ 674915 w 1600201"/>
                <a:gd name="connsiteY6" fmla="*/ 2079171 h 2222501"/>
                <a:gd name="connsiteX7" fmla="*/ 783772 w 1600201"/>
                <a:gd name="connsiteY7" fmla="*/ 1948543 h 2222501"/>
                <a:gd name="connsiteX8" fmla="*/ 914400 w 1600201"/>
                <a:gd name="connsiteY8" fmla="*/ 1817914 h 2222501"/>
                <a:gd name="connsiteX9" fmla="*/ 1034144 w 1600201"/>
                <a:gd name="connsiteY9" fmla="*/ 1807028 h 2222501"/>
                <a:gd name="connsiteX10" fmla="*/ 1153887 w 1600201"/>
                <a:gd name="connsiteY10" fmla="*/ 2111828 h 2222501"/>
                <a:gd name="connsiteX11" fmla="*/ 1240972 w 1600201"/>
                <a:gd name="connsiteY11" fmla="*/ 2155372 h 2222501"/>
                <a:gd name="connsiteX12" fmla="*/ 1426029 w 1600201"/>
                <a:gd name="connsiteY12" fmla="*/ 1709056 h 2222501"/>
                <a:gd name="connsiteX13" fmla="*/ 1524000 w 1600201"/>
                <a:gd name="connsiteY13" fmla="*/ 947058 h 2222501"/>
                <a:gd name="connsiteX14" fmla="*/ 1600201 w 1600201"/>
                <a:gd name="connsiteY14" fmla="*/ 0 h 222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0201" h="2222501">
                  <a:moveTo>
                    <a:pt x="0" y="2177143"/>
                  </a:moveTo>
                  <a:cubicBezTo>
                    <a:pt x="9071" y="2116364"/>
                    <a:pt x="18143" y="2055585"/>
                    <a:pt x="54429" y="1992085"/>
                  </a:cubicBezTo>
                  <a:cubicBezTo>
                    <a:pt x="90715" y="1928585"/>
                    <a:pt x="163286" y="1803400"/>
                    <a:pt x="217715" y="1796143"/>
                  </a:cubicBezTo>
                  <a:cubicBezTo>
                    <a:pt x="272144" y="1788886"/>
                    <a:pt x="339272" y="1906815"/>
                    <a:pt x="381000" y="1948543"/>
                  </a:cubicBezTo>
                  <a:cubicBezTo>
                    <a:pt x="422728" y="1990271"/>
                    <a:pt x="437243" y="2010228"/>
                    <a:pt x="468086" y="2046514"/>
                  </a:cubicBezTo>
                  <a:cubicBezTo>
                    <a:pt x="498929" y="2082800"/>
                    <a:pt x="531586" y="2160814"/>
                    <a:pt x="566057" y="2166257"/>
                  </a:cubicBezTo>
                  <a:cubicBezTo>
                    <a:pt x="600529" y="2171700"/>
                    <a:pt x="638629" y="2115457"/>
                    <a:pt x="674915" y="2079171"/>
                  </a:cubicBezTo>
                  <a:cubicBezTo>
                    <a:pt x="711201" y="2042885"/>
                    <a:pt x="743858" y="1992086"/>
                    <a:pt x="783772" y="1948543"/>
                  </a:cubicBezTo>
                  <a:cubicBezTo>
                    <a:pt x="823686" y="1905000"/>
                    <a:pt x="872671" y="1841500"/>
                    <a:pt x="914400" y="1817914"/>
                  </a:cubicBezTo>
                  <a:cubicBezTo>
                    <a:pt x="956129" y="1794328"/>
                    <a:pt x="994230" y="1758042"/>
                    <a:pt x="1034144" y="1807028"/>
                  </a:cubicBezTo>
                  <a:cubicBezTo>
                    <a:pt x="1074058" y="1856014"/>
                    <a:pt x="1119416" y="2053771"/>
                    <a:pt x="1153887" y="2111828"/>
                  </a:cubicBezTo>
                  <a:cubicBezTo>
                    <a:pt x="1188358" y="2169885"/>
                    <a:pt x="1195615" y="2222501"/>
                    <a:pt x="1240972" y="2155372"/>
                  </a:cubicBezTo>
                  <a:cubicBezTo>
                    <a:pt x="1286329" y="2088243"/>
                    <a:pt x="1378858" y="1910442"/>
                    <a:pt x="1426029" y="1709056"/>
                  </a:cubicBezTo>
                  <a:cubicBezTo>
                    <a:pt x="1473200" y="1507670"/>
                    <a:pt x="1494971" y="1231901"/>
                    <a:pt x="1524000" y="947058"/>
                  </a:cubicBezTo>
                  <a:cubicBezTo>
                    <a:pt x="1553029" y="662215"/>
                    <a:pt x="1583873" y="170543"/>
                    <a:pt x="1600201" y="0"/>
                  </a:cubicBezTo>
                </a:path>
              </a:pathLst>
            </a:cu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149435" y="3712029"/>
              <a:ext cx="141514" cy="141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071" y="0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Low-Pass Filter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723898" y="1019173"/>
            <a:ext cx="1703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Comments: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53886" y="1752600"/>
            <a:ext cx="750622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Butterworth design has the flattest response. 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Chebyshev (type 1) design has a constant ripple in the passband.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Chebyshev (type 2) has a constant ripple in the stopband.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elliptic filter has ripple in both the passband and the stopband.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1741" y="4484915"/>
            <a:ext cx="758734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The elliptic filter has the sharpest transition from the passband to the stopband, for given levels of ripple in the passband and stopband.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071" y="0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Low-Pass Filter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09829" y="751114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Comparison of Filter Responses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8753" y="6441363"/>
            <a:ext cx="3639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https://en.wikipedia.org/wiki/Electronic_filter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88342" y="1304109"/>
            <a:ext cx="6607858" cy="4911634"/>
            <a:chOff x="1088342" y="1304109"/>
            <a:chExt cx="6607858" cy="4911634"/>
          </a:xfrm>
        </p:grpSpPr>
        <p:grpSp>
          <p:nvGrpSpPr>
            <p:cNvPr id="16" name="Group 15"/>
            <p:cNvGrpSpPr/>
            <p:nvPr/>
          </p:nvGrpSpPr>
          <p:grpSpPr>
            <a:xfrm>
              <a:off x="1556657" y="1304109"/>
              <a:ext cx="6139543" cy="4911634"/>
              <a:chOff x="1382486" y="1358538"/>
              <a:chExt cx="6139543" cy="4911634"/>
            </a:xfrm>
          </p:grpSpPr>
          <p:pic>
            <p:nvPicPr>
              <p:cNvPr id="9216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2486" y="1358538"/>
                <a:ext cx="6139543" cy="4911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2503320" y="1360715"/>
                <a:ext cx="123463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Butterworth</a:t>
                </a:r>
                <a:endPara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153986" y="1360718"/>
                <a:ext cx="196399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Chebyshev (type 1)</a:t>
                </a:r>
                <a:endPara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73330" y="3842661"/>
                <a:ext cx="196399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Chebyshev (type 2)</a:t>
                </a:r>
                <a:endPara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748705" y="3864432"/>
                <a:ext cx="77457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Elliptic</a:t>
                </a:r>
                <a:endPara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1132115" y="2176941"/>
            <a:ext cx="718457" cy="390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6" name="Equation" r:id="rId4" imgW="508000" imgH="279400" progId="Equation.DSMT4">
                    <p:embed/>
                  </p:oleObj>
                </mc:Choice>
                <mc:Fallback>
                  <p:oleObj name="Equation" r:id="rId4" imgW="508000" imgH="2794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2115" y="2176941"/>
                          <a:ext cx="718457" cy="390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65" name="Object 8"/>
            <p:cNvGraphicFramePr>
              <a:graphicFrameLocks noChangeAspect="1"/>
            </p:cNvGraphicFramePr>
            <p:nvPr/>
          </p:nvGraphicFramePr>
          <p:xfrm>
            <a:off x="1088342" y="4581978"/>
            <a:ext cx="719137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7" name="Equation" r:id="rId6" imgW="508000" imgH="279400" progId="Equation.DSMT4">
                    <p:embed/>
                  </p:oleObj>
                </mc:Choice>
                <mc:Fallback>
                  <p:oleObj name="Equation" r:id="rId6" imgW="508000" imgH="2794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8342" y="4581978"/>
                          <a:ext cx="719137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66" name="Object 8"/>
            <p:cNvGraphicFramePr>
              <a:graphicFrameLocks noChangeAspect="1"/>
            </p:cNvGraphicFramePr>
            <p:nvPr/>
          </p:nvGraphicFramePr>
          <p:xfrm>
            <a:off x="2514600" y="2678113"/>
            <a:ext cx="658813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8" name="Equation" r:id="rId7" imgW="533169" imgH="228501" progId="Equation.DSMT4">
                    <p:embed/>
                  </p:oleObj>
                </mc:Choice>
                <mc:Fallback>
                  <p:oleObj name="Equation" r:id="rId7" imgW="533169" imgH="228501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2678113"/>
                          <a:ext cx="658813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67" name="Object 8"/>
            <p:cNvGraphicFramePr>
              <a:graphicFrameLocks noChangeAspect="1"/>
            </p:cNvGraphicFramePr>
            <p:nvPr/>
          </p:nvGraphicFramePr>
          <p:xfrm>
            <a:off x="5464629" y="2667227"/>
            <a:ext cx="658813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9" name="Equation" r:id="rId9" imgW="533169" imgH="228501" progId="Equation.DSMT4">
                    <p:embed/>
                  </p:oleObj>
                </mc:Choice>
                <mc:Fallback>
                  <p:oleObj name="Equation" r:id="rId9" imgW="533169" imgH="228501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4629" y="2667227"/>
                          <a:ext cx="658813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68" name="Object 8"/>
            <p:cNvGraphicFramePr>
              <a:graphicFrameLocks noChangeAspect="1"/>
            </p:cNvGraphicFramePr>
            <p:nvPr/>
          </p:nvGraphicFramePr>
          <p:xfrm>
            <a:off x="2362200" y="4920571"/>
            <a:ext cx="658813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0" name="Equation" r:id="rId10" imgW="533169" imgH="228501" progId="Equation.DSMT4">
                    <p:embed/>
                  </p:oleObj>
                </mc:Choice>
                <mc:Fallback>
                  <p:oleObj name="Equation" r:id="rId10" imgW="533169" imgH="228501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4920571"/>
                          <a:ext cx="658813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69" name="Object 8"/>
            <p:cNvGraphicFramePr>
              <a:graphicFrameLocks noChangeAspect="1"/>
            </p:cNvGraphicFramePr>
            <p:nvPr/>
          </p:nvGraphicFramePr>
          <p:xfrm>
            <a:off x="5508171" y="4931456"/>
            <a:ext cx="658813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1" name="Equation" r:id="rId11" imgW="533169" imgH="228501" progId="Equation.DSMT4">
                    <p:embed/>
                  </p:oleObj>
                </mc:Choice>
                <mc:Fallback>
                  <p:oleObj name="Equation" r:id="rId11" imgW="533169" imgH="228501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171" y="4931456"/>
                          <a:ext cx="658813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7144" y="0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Butterworth Low-Pass Filter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1241" y="932087"/>
            <a:ext cx="1257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Choose: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4216" name="Object 2"/>
          <p:cNvGraphicFramePr>
            <a:graphicFrameLocks noChangeAspect="1"/>
          </p:cNvGraphicFramePr>
          <p:nvPr/>
        </p:nvGraphicFramePr>
        <p:xfrm>
          <a:off x="1797731" y="1497468"/>
          <a:ext cx="2552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4" name="Equation" r:id="rId3" imgW="1447800" imgH="508000" progId="Equation.DSMT4">
                  <p:embed/>
                </p:oleObj>
              </mc:Choice>
              <mc:Fallback>
                <p:oleObj name="Equation" r:id="rId3" imgW="1447800" imgH="508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731" y="1497468"/>
                        <a:ext cx="2552700" cy="889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20343" y="1785260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order of the filter*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0141" y="2805013"/>
            <a:ext cx="6354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 The first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dirty="0" smtClean="0">
                <a:solidFill>
                  <a:srgbClr val="FF0000"/>
                </a:solidFill>
              </a:rPr>
              <a:t> derivatives of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LR</a:t>
            </a:r>
            <a:r>
              <a:rPr lang="en-US" sz="2000" dirty="0" smtClean="0">
                <a:solidFill>
                  <a:srgbClr val="FF0000"/>
                </a:solidFill>
              </a:rPr>
              <a:t> with respect to </a:t>
            </a:r>
            <a:r>
              <a:rPr lang="en-US" sz="2000" i="1" dirty="0" smtClean="0">
                <a:solidFill>
                  <a:srgbClr val="FF0000"/>
                </a:solidFill>
                <a:sym typeface="Symbol"/>
              </a:rPr>
              <a:t>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 are zero.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3940631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 the band edge: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4217" name="Object 2"/>
          <p:cNvGraphicFramePr>
            <a:graphicFrameLocks noChangeAspect="1"/>
          </p:cNvGraphicFramePr>
          <p:nvPr/>
        </p:nvGraphicFramePr>
        <p:xfrm>
          <a:off x="3407233" y="3939723"/>
          <a:ext cx="17922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5" name="Equation" r:id="rId5" imgW="1015559" imgH="253890" progId="Equation.DSMT4">
                  <p:embed/>
                </p:oleObj>
              </mc:Choice>
              <mc:Fallback>
                <p:oleObj name="Equation" r:id="rId5" imgW="1015559" imgH="25389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233" y="3939723"/>
                        <a:ext cx="179228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153885" y="4778831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Common choice: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4218" name="Object 2"/>
          <p:cNvGraphicFramePr>
            <a:graphicFrameLocks noChangeAspect="1"/>
          </p:cNvGraphicFramePr>
          <p:nvPr/>
        </p:nvGraphicFramePr>
        <p:xfrm>
          <a:off x="3380922" y="4823734"/>
          <a:ext cx="5826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6" name="Equation" r:id="rId7" imgW="329914" imgH="177646" progId="Equation.DSMT4">
                  <p:embed/>
                </p:oleObj>
              </mc:Choice>
              <mc:Fallback>
                <p:oleObj name="Equation" r:id="rId7" imgW="329914" imgH="177646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922" y="4823734"/>
                        <a:ext cx="582613" cy="3111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9" name="Object 2"/>
          <p:cNvGraphicFramePr>
            <a:graphicFrameLocks noChangeAspect="1"/>
          </p:cNvGraphicFramePr>
          <p:nvPr/>
        </p:nvGraphicFramePr>
        <p:xfrm>
          <a:off x="4247550" y="4810074"/>
          <a:ext cx="2422759" cy="347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7" name="Equation" r:id="rId9" imgW="1866090" imgH="253890" progId="Equation.DSMT4">
                  <p:embed/>
                </p:oleObj>
              </mc:Choice>
              <mc:Fallback>
                <p:oleObj name="Equation" r:id="rId9" imgW="1866090" imgH="25389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550" y="4810074"/>
                        <a:ext cx="2422759" cy="347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37923" y="6092043"/>
            <a:ext cx="6771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* As seen later, this will also be the number of (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elements in the filter.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002" y="0"/>
            <a:ext cx="7289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Butterworth Low-Pass Filter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8542" y="870859"/>
            <a:ext cx="2592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High-frequency limit: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4567240" y="893308"/>
          <a:ext cx="12985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6" name="Equation" r:id="rId3" imgW="736600" imgH="228600" progId="Equation.DSMT4">
                  <p:embed/>
                </p:oleObj>
              </mc:Choice>
              <mc:Fallback>
                <p:oleObj name="Equation" r:id="rId3" imgW="73660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40" y="893308"/>
                        <a:ext cx="12985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9" name="Object 2"/>
          <p:cNvGraphicFramePr>
            <a:graphicFrameLocks noChangeAspect="1"/>
          </p:cNvGraphicFramePr>
          <p:nvPr/>
        </p:nvGraphicFramePr>
        <p:xfrm>
          <a:off x="2987903" y="1595208"/>
          <a:ext cx="22161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7" name="Equation" r:id="rId5" imgW="1257300" imgH="508000" progId="Equation.DSMT4">
                  <p:embed/>
                </p:oleObj>
              </mc:Choice>
              <mc:Fallback>
                <p:oleObj name="Equation" r:id="rId5" imgW="1257300" imgH="508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903" y="1595208"/>
                        <a:ext cx="221615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0" name="Object 8"/>
          <p:cNvGraphicFramePr>
            <a:graphicFrameLocks noChangeAspect="1"/>
          </p:cNvGraphicFramePr>
          <p:nvPr/>
        </p:nvGraphicFramePr>
        <p:xfrm>
          <a:off x="1990424" y="2879285"/>
          <a:ext cx="43068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8" name="Equation" r:id="rId7" imgW="2438400" imgH="558800" progId="Equation.DSMT4">
                  <p:embed/>
                </p:oleObj>
              </mc:Choice>
              <mc:Fallback>
                <p:oleObj name="Equation" r:id="rId7" imgW="2438400" imgH="558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424" y="2879285"/>
                        <a:ext cx="4306888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1" name="Object 9"/>
          <p:cNvGraphicFramePr>
            <a:graphicFrameLocks noChangeAspect="1"/>
          </p:cNvGraphicFramePr>
          <p:nvPr/>
        </p:nvGraphicFramePr>
        <p:xfrm>
          <a:off x="2185287" y="4433973"/>
          <a:ext cx="397033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9" name="Equation" r:id="rId9" imgW="2247900" imgH="482600" progId="Equation.DSMT4">
                  <p:embed/>
                </p:oleObj>
              </mc:Choice>
              <mc:Fallback>
                <p:oleObj name="Equation" r:id="rId9" imgW="2247900" imgH="482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287" y="4433973"/>
                        <a:ext cx="3970337" cy="844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6585" y="4208304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9468" y="5901437"/>
            <a:ext cx="645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Conclusion: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IL increases at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dB/decade in the stopband. 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79438" y="2409985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2797" y="0"/>
            <a:ext cx="5801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Chebyshev Low-Pass Filter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1241" y="932087"/>
            <a:ext cx="1257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Choose: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774825" y="1519238"/>
          <a:ext cx="25971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5" name="Equation" r:id="rId3" imgW="1473200" imgH="482600" progId="Equation.DSMT4">
                  <p:embed/>
                </p:oleObj>
              </mc:Choice>
              <mc:Fallback>
                <p:oleObj name="Equation" r:id="rId3" imgW="1473200" imgH="482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1519238"/>
                        <a:ext cx="2597150" cy="8445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20343" y="1785260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=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order of the filter*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974" y="2616532"/>
            <a:ext cx="4642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There is equal ripple in the passband.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1086" y="3289474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 the band edge: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3951519" y="3288566"/>
          <a:ext cx="17922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6" name="Equation" r:id="rId5" imgW="1015559" imgH="253890" progId="Equation.DSMT4">
                  <p:embed/>
                </p:oleObj>
              </mc:Choice>
              <mc:Fallback>
                <p:oleObj name="Equation" r:id="rId5" imgW="1015559" imgH="25389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519" y="3288566"/>
                        <a:ext cx="179228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665514" y="3986160"/>
            <a:ext cx="1584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Ripple level: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3317876" y="3952819"/>
          <a:ext cx="3321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7" name="Equation" r:id="rId7" imgW="1879600" imgH="304800" progId="Equation.DSMT4">
                  <p:embed/>
                </p:oleObj>
              </mc:Choice>
              <mc:Fallback>
                <p:oleObj name="Equation" r:id="rId7" imgW="1879600" imgH="304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6" y="3952819"/>
                        <a:ext cx="33210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6" name="Object 10"/>
          <p:cNvGraphicFramePr>
            <a:graphicFrameLocks noChangeAspect="1"/>
          </p:cNvGraphicFramePr>
          <p:nvPr/>
        </p:nvGraphicFramePr>
        <p:xfrm>
          <a:off x="3122355" y="4986871"/>
          <a:ext cx="3022374" cy="87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8" name="Equation" r:id="rId9" imgW="2108200" imgH="609600" progId="Equation.DSMT4">
                  <p:embed/>
                </p:oleObj>
              </mc:Choice>
              <mc:Fallback>
                <p:oleObj name="Equation" r:id="rId9" imgW="2108200" imgH="609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355" y="4986871"/>
                        <a:ext cx="3022374" cy="874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7" name="Object 11"/>
          <p:cNvGraphicFramePr>
            <a:graphicFrameLocks noChangeAspect="1"/>
          </p:cNvGraphicFramePr>
          <p:nvPr/>
        </p:nvGraphicFramePr>
        <p:xfrm>
          <a:off x="6426915" y="4754880"/>
          <a:ext cx="2177472" cy="1597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9" name="Equation" r:id="rId11" imgW="1714500" imgH="1257300" progId="Equation.DSMT4">
                  <p:embed/>
                </p:oleObj>
              </mc:Choice>
              <mc:Fallback>
                <p:oleObj name="Equation" r:id="rId11" imgW="1714500" imgH="12573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915" y="4754880"/>
                        <a:ext cx="2177472" cy="1597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8" name="Object 12"/>
          <p:cNvGraphicFramePr>
            <a:graphicFrameLocks noChangeAspect="1"/>
          </p:cNvGraphicFramePr>
          <p:nvPr/>
        </p:nvGraphicFramePr>
        <p:xfrm>
          <a:off x="6017080" y="3368166"/>
          <a:ext cx="14287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0" name="Equation" r:id="rId13" imgW="1015559" imgH="253890" progId="Equation.DSMT4">
                  <p:embed/>
                </p:oleObj>
              </mc:Choice>
              <mc:Fallback>
                <p:oleObj name="Equation" r:id="rId13" imgW="1015559" imgH="25389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080" y="3368166"/>
                        <a:ext cx="142875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3125" y="6424446"/>
            <a:ext cx="6771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* As seen later, this will also be the number of (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elements in the filter.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6414" y="0"/>
            <a:ext cx="749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Chebyshev Low-Pass Filter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8542" y="870859"/>
            <a:ext cx="2592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High-frequency limit: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4567240" y="893308"/>
          <a:ext cx="12985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9" name="Equation" r:id="rId3" imgW="736600" imgH="228600" progId="Equation.DSMT4">
                  <p:embed/>
                </p:oleObj>
              </mc:Choice>
              <mc:Fallback>
                <p:oleObj name="Equation" r:id="rId3" imgW="73660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40" y="893308"/>
                        <a:ext cx="12985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9" name="Object 2"/>
          <p:cNvGraphicFramePr>
            <a:graphicFrameLocks noChangeAspect="1"/>
          </p:cNvGraphicFramePr>
          <p:nvPr/>
        </p:nvGraphicFramePr>
        <p:xfrm>
          <a:off x="2883581" y="1551895"/>
          <a:ext cx="26638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0" name="Equation" r:id="rId5" imgW="1511300" imgH="508000" progId="Equation.DSMT4">
                  <p:embed/>
                </p:oleObj>
              </mc:Choice>
              <mc:Fallback>
                <p:oleObj name="Equation" r:id="rId5" imgW="1511300" imgH="508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581" y="1551895"/>
                        <a:ext cx="266382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0" name="Object 8"/>
          <p:cNvGraphicFramePr>
            <a:graphicFrameLocks noChangeAspect="1"/>
          </p:cNvGraphicFramePr>
          <p:nvPr/>
        </p:nvGraphicFramePr>
        <p:xfrm>
          <a:off x="1250365" y="3285523"/>
          <a:ext cx="6994525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1" name="Equation" r:id="rId7" imgW="4660560" imgH="965160" progId="Equation.DSMT4">
                  <p:embed/>
                </p:oleObj>
              </mc:Choice>
              <mc:Fallback>
                <p:oleObj name="Equation" r:id="rId7" imgW="4660560" imgH="9651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365" y="3285523"/>
                        <a:ext cx="6994525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65001" y="4690254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8927" y="2727368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5418304" y="2554164"/>
          <a:ext cx="26955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2" name="Equation" r:id="rId9" imgW="1916868" imgH="253890" progId="Equation.DSMT4">
                  <p:embed/>
                </p:oleObj>
              </mc:Choice>
              <mc:Fallback>
                <p:oleObj name="Equation" r:id="rId9" imgW="1916868" imgH="25389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304" y="2554164"/>
                        <a:ext cx="269557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3" name="Object 13"/>
          <p:cNvGraphicFramePr>
            <a:graphicFrameLocks noChangeAspect="1"/>
          </p:cNvGraphicFramePr>
          <p:nvPr/>
        </p:nvGraphicFramePr>
        <p:xfrm>
          <a:off x="1827078" y="5189937"/>
          <a:ext cx="5396906" cy="768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3" name="Equation" r:id="rId11" imgW="3390840" imgH="482400" progId="Equation.DSMT4">
                  <p:embed/>
                </p:oleObj>
              </mc:Choice>
              <mc:Fallback>
                <p:oleObj name="Equation" r:id="rId11" imgW="3390840" imgH="4824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078" y="5189937"/>
                        <a:ext cx="5396906" cy="76809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6414" y="0"/>
            <a:ext cx="749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Chebyshev Low-Pass Filter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85869" y="1282910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Comparison: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97794" y="5227759"/>
            <a:ext cx="649705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Conclusion: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the stopband, the IL is larger than for the Chebyshev filter, but it increases at the same </a:t>
            </a:r>
            <a:r>
              <a:rPr lang="en-US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for both filters.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7293" name="Object 13"/>
          <p:cNvGraphicFramePr>
            <a:graphicFrameLocks noChangeAspect="1"/>
          </p:cNvGraphicFramePr>
          <p:nvPr/>
        </p:nvGraphicFramePr>
        <p:xfrm>
          <a:off x="2308341" y="3563267"/>
          <a:ext cx="5396906" cy="768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4" name="Equation" r:id="rId3" imgW="3390840" imgH="482400" progId="Equation.DSMT4">
                  <p:embed/>
                </p:oleObj>
              </mc:Choice>
              <mc:Fallback>
                <p:oleObj name="Equation" r:id="rId3" imgW="3390840" imgH="482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341" y="3563267"/>
                        <a:ext cx="5396906" cy="76809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3" name="Object 7"/>
          <p:cNvGraphicFramePr>
            <a:graphicFrameLocks noChangeAspect="1"/>
          </p:cNvGraphicFramePr>
          <p:nvPr/>
        </p:nvGraphicFramePr>
        <p:xfrm>
          <a:off x="2845919" y="2323331"/>
          <a:ext cx="397033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5" name="Equation" r:id="rId5" imgW="3970440" imgH="844560" progId="Equation.DSMT4">
                  <p:embed/>
                </p:oleObj>
              </mc:Choice>
              <mc:Fallback>
                <p:oleObj name="Equation" r:id="rId5" imgW="3970440" imgH="84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5919" y="2323331"/>
                        <a:ext cx="397033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87655" y="252181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Butterworth: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9166" y="375224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Chebyshev: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2863" y="0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Filters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9882" y="1117146"/>
            <a:ext cx="3591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Consider the following circuit: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33014" y="4523108"/>
            <a:ext cx="79537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is the basic filter circuit that we will study. 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filter is assumed to be lossless (consists of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elements). 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714248" y="2071234"/>
            <a:ext cx="4867275" cy="1723798"/>
            <a:chOff x="1714248" y="2071234"/>
            <a:chExt cx="4867275" cy="1723798"/>
          </a:xfrm>
        </p:grpSpPr>
        <p:sp>
          <p:nvSpPr>
            <p:cNvPr id="17" name="Rectangle 16"/>
            <p:cNvSpPr/>
            <p:nvPr/>
          </p:nvSpPr>
          <p:spPr>
            <a:xfrm>
              <a:off x="3724023" y="2140403"/>
              <a:ext cx="1251857" cy="16546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17937" y="275000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Filter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986766" y="2661557"/>
              <a:ext cx="5116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962060" y="3305008"/>
              <a:ext cx="5442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5498394" y="2605771"/>
              <a:ext cx="119743" cy="1197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5618137" y="2646593"/>
              <a:ext cx="474319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6011112" y="2633664"/>
              <a:ext cx="151311" cy="664707"/>
              <a:chOff x="6000479" y="2633664"/>
              <a:chExt cx="151311" cy="664707"/>
            </a:xfrm>
          </p:grpSpPr>
          <p:grpSp>
            <p:nvGrpSpPr>
              <p:cNvPr id="4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Connector 53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/>
            <p:nvPr/>
          </p:nvCxnSpPr>
          <p:spPr>
            <a:xfrm flipH="1">
              <a:off x="3206952" y="2690132"/>
              <a:ext cx="5116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196319" y="3339193"/>
              <a:ext cx="5442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 flipH="1">
              <a:off x="3087210" y="2634346"/>
              <a:ext cx="119743" cy="1197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0657" name="Object 103"/>
            <p:cNvGraphicFramePr>
              <a:graphicFrameLocks noChangeAspect="1"/>
            </p:cNvGraphicFramePr>
            <p:nvPr/>
          </p:nvGraphicFramePr>
          <p:xfrm>
            <a:off x="6246561" y="2785609"/>
            <a:ext cx="334962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6" name="Equation" r:id="rId3" imgW="190500" imgH="228600" progId="Equation.DSMT4">
                    <p:embed/>
                  </p:oleObj>
                </mc:Choice>
                <mc:Fallback>
                  <p:oleObj name="Equation" r:id="rId3" imgW="190500" imgH="2286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6561" y="2785609"/>
                          <a:ext cx="334962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2" name="Straight Connector 61"/>
            <p:cNvCxnSpPr/>
            <p:nvPr/>
          </p:nvCxnSpPr>
          <p:spPr>
            <a:xfrm flipV="1">
              <a:off x="2617762" y="2704851"/>
              <a:ext cx="46944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876170" y="3336472"/>
              <a:ext cx="122853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63"/>
            <p:cNvGrpSpPr/>
            <p:nvPr/>
          </p:nvGrpSpPr>
          <p:grpSpPr>
            <a:xfrm rot="16200000">
              <a:off x="2410662" y="2564947"/>
              <a:ext cx="151311" cy="266699"/>
              <a:chOff x="6912429" y="4024491"/>
              <a:chExt cx="163285" cy="325386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6995604" y="4024491"/>
                <a:ext cx="80110" cy="794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6912429" y="4094117"/>
                <a:ext cx="163285" cy="1850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927669" y="4279971"/>
                <a:ext cx="64359" cy="699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Connector 67"/>
            <p:cNvCxnSpPr/>
            <p:nvPr/>
          </p:nvCxnSpPr>
          <p:spPr>
            <a:xfrm>
              <a:off x="1871331" y="2698297"/>
              <a:ext cx="48109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1714248" y="2707821"/>
              <a:ext cx="304800" cy="619125"/>
              <a:chOff x="1703615" y="2707821"/>
              <a:chExt cx="304800" cy="619125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1866648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721304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graphicFrame>
          <p:nvGraphicFramePr>
            <p:cNvPr id="70658" name="Object 103"/>
            <p:cNvGraphicFramePr>
              <a:graphicFrameLocks noChangeAspect="1"/>
            </p:cNvGraphicFramePr>
            <p:nvPr/>
          </p:nvGraphicFramePr>
          <p:xfrm>
            <a:off x="2130173" y="2071234"/>
            <a:ext cx="871538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7" name="Equation" r:id="rId5" imgW="495085" imgH="228501" progId="Equation.DSMT4">
                    <p:embed/>
                  </p:oleObj>
                </mc:Choice>
                <mc:Fallback>
                  <p:oleObj name="Equation" r:id="rId5" imgW="495085" imgH="228501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0173" y="2071234"/>
                          <a:ext cx="871538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3" name="Straight Connector 52"/>
            <p:cNvCxnSpPr/>
            <p:nvPr/>
          </p:nvCxnSpPr>
          <p:spPr>
            <a:xfrm>
              <a:off x="5587377" y="3298214"/>
              <a:ext cx="4994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5498395" y="3236889"/>
              <a:ext cx="119743" cy="1197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3087209" y="3276097"/>
              <a:ext cx="119743" cy="1197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6327" y="0"/>
            <a:ext cx="6314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Two Element Low-Pass Filter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582327" y="3842657"/>
            <a:ext cx="3605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Normalize impedances by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3678" name="Object 2"/>
          <p:cNvGraphicFramePr>
            <a:graphicFrameLocks noChangeAspect="1"/>
          </p:cNvGraphicFramePr>
          <p:nvPr/>
        </p:nvGraphicFramePr>
        <p:xfrm>
          <a:off x="7080931" y="3585480"/>
          <a:ext cx="143192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1" name="Equation" r:id="rId3" imgW="812800" imgH="685800" progId="Equation.DSMT4">
                  <p:embed/>
                </p:oleObj>
              </mc:Choice>
              <mc:Fallback>
                <p:oleObj name="Equation" r:id="rId3" imgW="812800" imgH="6858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931" y="3585480"/>
                        <a:ext cx="1431925" cy="1200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TextBox 138"/>
          <p:cNvSpPr txBox="1"/>
          <p:nvPr/>
        </p:nvSpPr>
        <p:spPr>
          <a:xfrm>
            <a:off x="856917" y="979714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Original circuit: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11629" y="4811483"/>
            <a:ext cx="140425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This normalization does not change the reflection coefficient.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2659579" y="1539831"/>
            <a:ext cx="4115871" cy="1687286"/>
            <a:chOff x="3205844" y="4223654"/>
            <a:chExt cx="4115871" cy="1687286"/>
          </a:xfrm>
        </p:grpSpPr>
        <p:sp>
          <p:nvSpPr>
            <p:cNvPr id="141" name="Freeform 140"/>
            <p:cNvSpPr/>
            <p:nvPr/>
          </p:nvSpPr>
          <p:spPr>
            <a:xfrm>
              <a:off x="4517573" y="4582883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2" name="Group 24"/>
            <p:cNvGrpSpPr/>
            <p:nvPr/>
          </p:nvGrpSpPr>
          <p:grpSpPr>
            <a:xfrm>
              <a:off x="5779325" y="5235037"/>
              <a:ext cx="359230" cy="119743"/>
              <a:chOff x="5486399" y="2514600"/>
              <a:chExt cx="359230" cy="119743"/>
            </a:xfrm>
          </p:grpSpPr>
          <p:cxnSp>
            <p:nvCxnSpPr>
              <p:cNvPr id="184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3" name="Straight Connector 142"/>
            <p:cNvCxnSpPr/>
            <p:nvPr/>
          </p:nvCxnSpPr>
          <p:spPr>
            <a:xfrm>
              <a:off x="4953001" y="4724397"/>
              <a:ext cx="10341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965373" y="4713512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5964384" y="5365666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5932716" y="4724397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5943602" y="5867396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/>
            <p:cNvSpPr/>
            <p:nvPr/>
          </p:nvSpPr>
          <p:spPr>
            <a:xfrm>
              <a:off x="6357259" y="4691740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6368144" y="5823853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4071259" y="4746169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/>
            <p:cNvSpPr/>
            <p:nvPr/>
          </p:nvSpPr>
          <p:spPr>
            <a:xfrm>
              <a:off x="4038602" y="4702626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4027716" y="5823854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Connector 152"/>
            <p:cNvCxnSpPr/>
            <p:nvPr/>
          </p:nvCxnSpPr>
          <p:spPr>
            <a:xfrm flipH="1">
              <a:off x="4103915" y="5867398"/>
              <a:ext cx="18723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Group 46"/>
            <p:cNvGrpSpPr/>
            <p:nvPr/>
          </p:nvGrpSpPr>
          <p:grpSpPr>
            <a:xfrm>
              <a:off x="6808002" y="4919662"/>
              <a:ext cx="151311" cy="664707"/>
              <a:chOff x="6000479" y="2633664"/>
              <a:chExt cx="151311" cy="664707"/>
            </a:xfrm>
          </p:grpSpPr>
          <p:grpSp>
            <p:nvGrpSpPr>
              <p:cNvPr id="178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6982790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9" name="Straight Connector 178"/>
              <p:cNvCxnSpPr/>
              <p:nvPr/>
            </p:nvCxnSpPr>
            <p:spPr>
              <a:xfrm>
                <a:off x="6062661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5" name="Straight Connector 154"/>
            <p:cNvCxnSpPr/>
            <p:nvPr/>
          </p:nvCxnSpPr>
          <p:spPr>
            <a:xfrm>
              <a:off x="6422573" y="4724397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422573" y="5878283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6869876" y="4735283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6881750" y="5584368"/>
              <a:ext cx="0" cy="293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62"/>
            <p:cNvGrpSpPr/>
            <p:nvPr/>
          </p:nvGrpSpPr>
          <p:grpSpPr>
            <a:xfrm rot="16200000">
              <a:off x="3616509" y="4408033"/>
              <a:ext cx="151311" cy="664707"/>
              <a:chOff x="6000479" y="2633664"/>
              <a:chExt cx="151311" cy="664707"/>
            </a:xfrm>
          </p:grpSpPr>
          <p:grpSp>
            <p:nvGrpSpPr>
              <p:cNvPr id="172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3" name="Straight Connector 172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76"/>
            <p:cNvGrpSpPr/>
            <p:nvPr/>
          </p:nvGrpSpPr>
          <p:grpSpPr>
            <a:xfrm>
              <a:off x="3205844" y="5015590"/>
              <a:ext cx="304800" cy="619125"/>
              <a:chOff x="1703615" y="2707821"/>
              <a:chExt cx="304800" cy="619125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>
                <a:off x="1856015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Oval 168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1721304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161" name="Straight Connector 160"/>
            <p:cNvCxnSpPr/>
            <p:nvPr/>
          </p:nvCxnSpPr>
          <p:spPr>
            <a:xfrm>
              <a:off x="3352801" y="5867396"/>
              <a:ext cx="7075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3363688" y="4733304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3363688" y="5626922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4" name="Object 2"/>
            <p:cNvGraphicFramePr>
              <a:graphicFrameLocks noChangeAspect="1"/>
            </p:cNvGraphicFramePr>
            <p:nvPr/>
          </p:nvGraphicFramePr>
          <p:xfrm>
            <a:off x="3440795" y="4223654"/>
            <a:ext cx="780070" cy="357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42" name="Equation" r:id="rId5" imgW="495085" imgH="228501" progId="Equation.DSMT4">
                    <p:embed/>
                  </p:oleObj>
                </mc:Choice>
                <mc:Fallback>
                  <p:oleObj name="Equation" r:id="rId5" imgW="495085" imgH="228501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0795" y="4223654"/>
                          <a:ext cx="780070" cy="357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5" name="Object 2"/>
            <p:cNvGraphicFramePr>
              <a:graphicFrameLocks noChangeAspect="1"/>
            </p:cNvGraphicFramePr>
            <p:nvPr/>
          </p:nvGraphicFramePr>
          <p:xfrm>
            <a:off x="4940528" y="4270372"/>
            <a:ext cx="21907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43" name="Equation" r:id="rId7" imgW="139639" imgH="152334" progId="Equation.DSMT4">
                    <p:embed/>
                  </p:oleObj>
                </mc:Choice>
                <mc:Fallback>
                  <p:oleObj name="Equation" r:id="rId7" imgW="139639" imgH="152334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0528" y="4270372"/>
                          <a:ext cx="219075" cy="23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" name="Object 2"/>
            <p:cNvGraphicFramePr>
              <a:graphicFrameLocks noChangeAspect="1"/>
            </p:cNvGraphicFramePr>
            <p:nvPr/>
          </p:nvGraphicFramePr>
          <p:xfrm>
            <a:off x="5475289" y="4872489"/>
            <a:ext cx="238125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44" name="Equation" r:id="rId9" imgW="152202" imgH="177569" progId="Equation.DSMT4">
                    <p:embed/>
                  </p:oleObj>
                </mc:Choice>
                <mc:Fallback>
                  <p:oleObj name="Equation" r:id="rId9" imgW="152202" imgH="177569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5289" y="4872489"/>
                          <a:ext cx="238125" cy="277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" name="Object 2"/>
            <p:cNvGraphicFramePr>
              <a:graphicFrameLocks noChangeAspect="1"/>
            </p:cNvGraphicFramePr>
            <p:nvPr/>
          </p:nvGraphicFramePr>
          <p:xfrm>
            <a:off x="7023265" y="5104761"/>
            <a:ext cx="29845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45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3265" y="5104761"/>
                          <a:ext cx="298450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6" name="Group 185"/>
          <p:cNvGrpSpPr/>
          <p:nvPr/>
        </p:nvGrpSpPr>
        <p:grpSpPr>
          <a:xfrm>
            <a:off x="2669475" y="4554538"/>
            <a:ext cx="4155188" cy="1698808"/>
            <a:chOff x="3205844" y="4212132"/>
            <a:chExt cx="4155188" cy="1698808"/>
          </a:xfrm>
        </p:grpSpPr>
        <p:sp>
          <p:nvSpPr>
            <p:cNvPr id="187" name="Freeform 186"/>
            <p:cNvSpPr/>
            <p:nvPr/>
          </p:nvSpPr>
          <p:spPr>
            <a:xfrm>
              <a:off x="4517573" y="4582883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8" name="Group 24"/>
            <p:cNvGrpSpPr/>
            <p:nvPr/>
          </p:nvGrpSpPr>
          <p:grpSpPr>
            <a:xfrm>
              <a:off x="5779325" y="5235037"/>
              <a:ext cx="359230" cy="119743"/>
              <a:chOff x="5486399" y="2514600"/>
              <a:chExt cx="359230" cy="119743"/>
            </a:xfrm>
          </p:grpSpPr>
          <p:cxnSp>
            <p:nvCxnSpPr>
              <p:cNvPr id="230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9" name="Straight Connector 188"/>
            <p:cNvCxnSpPr/>
            <p:nvPr/>
          </p:nvCxnSpPr>
          <p:spPr>
            <a:xfrm>
              <a:off x="4953001" y="4724397"/>
              <a:ext cx="10341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5965373" y="4713512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5964384" y="5365666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5932716" y="4724397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5943602" y="5867396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/>
            <p:cNvSpPr/>
            <p:nvPr/>
          </p:nvSpPr>
          <p:spPr>
            <a:xfrm>
              <a:off x="6357259" y="4691740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6368144" y="5823853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4071259" y="4746169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Oval 196"/>
            <p:cNvSpPr/>
            <p:nvPr/>
          </p:nvSpPr>
          <p:spPr>
            <a:xfrm>
              <a:off x="4038602" y="4702626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4027716" y="5823854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/>
            <p:cNvCxnSpPr/>
            <p:nvPr/>
          </p:nvCxnSpPr>
          <p:spPr>
            <a:xfrm flipH="1">
              <a:off x="4103915" y="5867398"/>
              <a:ext cx="18723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0" name="Group 46"/>
            <p:cNvGrpSpPr/>
            <p:nvPr/>
          </p:nvGrpSpPr>
          <p:grpSpPr>
            <a:xfrm>
              <a:off x="6808002" y="4919662"/>
              <a:ext cx="151311" cy="664707"/>
              <a:chOff x="6000479" y="2633664"/>
              <a:chExt cx="151311" cy="664707"/>
            </a:xfrm>
          </p:grpSpPr>
          <p:grpSp>
            <p:nvGrpSpPr>
              <p:cNvPr id="224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6982790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5" name="Straight Connector 224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1" name="Straight Connector 200"/>
            <p:cNvCxnSpPr/>
            <p:nvPr/>
          </p:nvCxnSpPr>
          <p:spPr>
            <a:xfrm>
              <a:off x="6422573" y="4724397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6422573" y="5878283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6881751" y="4725658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6881750" y="5584368"/>
              <a:ext cx="0" cy="293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" name="Group 62"/>
            <p:cNvGrpSpPr/>
            <p:nvPr/>
          </p:nvGrpSpPr>
          <p:grpSpPr>
            <a:xfrm rot="16200000">
              <a:off x="3616509" y="4408033"/>
              <a:ext cx="151311" cy="664707"/>
              <a:chOff x="6000479" y="2633664"/>
              <a:chExt cx="151311" cy="664707"/>
            </a:xfrm>
          </p:grpSpPr>
          <p:grpSp>
            <p:nvGrpSpPr>
              <p:cNvPr id="218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9" name="Straight Connector 218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up 76"/>
            <p:cNvGrpSpPr/>
            <p:nvPr/>
          </p:nvGrpSpPr>
          <p:grpSpPr>
            <a:xfrm>
              <a:off x="3205844" y="5026607"/>
              <a:ext cx="304800" cy="619125"/>
              <a:chOff x="1703615" y="2718838"/>
              <a:chExt cx="304800" cy="619125"/>
            </a:xfrm>
          </p:grpSpPr>
          <p:cxnSp>
            <p:nvCxnSpPr>
              <p:cNvPr id="214" name="Straight Connector 213"/>
              <p:cNvCxnSpPr/>
              <p:nvPr/>
            </p:nvCxnSpPr>
            <p:spPr>
              <a:xfrm>
                <a:off x="1856015" y="2718838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Oval 214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1721304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207" name="Straight Connector 206"/>
            <p:cNvCxnSpPr/>
            <p:nvPr/>
          </p:nvCxnSpPr>
          <p:spPr>
            <a:xfrm>
              <a:off x="3341784" y="5867396"/>
              <a:ext cx="7075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3354063" y="4733304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3354063" y="5637939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0" name="Object 2"/>
            <p:cNvGraphicFramePr>
              <a:graphicFrameLocks noChangeAspect="1"/>
            </p:cNvGraphicFramePr>
            <p:nvPr/>
          </p:nvGraphicFramePr>
          <p:xfrm>
            <a:off x="3760582" y="4272457"/>
            <a:ext cx="141287" cy="258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46" name="Equation" r:id="rId13" imgW="88707" imgH="164742" progId="Equation.DSMT4">
                    <p:embed/>
                  </p:oleObj>
                </mc:Choice>
                <mc:Fallback>
                  <p:oleObj name="Equation" r:id="rId13" imgW="88707" imgH="164742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0582" y="4272457"/>
                          <a:ext cx="141287" cy="258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1" name="Object 2"/>
            <p:cNvGraphicFramePr>
              <a:graphicFrameLocks noChangeAspect="1"/>
            </p:cNvGraphicFramePr>
            <p:nvPr/>
          </p:nvGraphicFramePr>
          <p:xfrm>
            <a:off x="4911519" y="4212132"/>
            <a:ext cx="277813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47" name="Equation" r:id="rId15" imgW="177646" imgH="228402" progId="Equation.DSMT4">
                    <p:embed/>
                  </p:oleObj>
                </mc:Choice>
                <mc:Fallback>
                  <p:oleObj name="Equation" r:id="rId15" imgW="177646" imgH="228402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1519" y="4212132"/>
                          <a:ext cx="277813" cy="357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2" name="Object 2"/>
            <p:cNvGraphicFramePr>
              <a:graphicFrameLocks noChangeAspect="1"/>
            </p:cNvGraphicFramePr>
            <p:nvPr/>
          </p:nvGraphicFramePr>
          <p:xfrm>
            <a:off x="5446507" y="4832844"/>
            <a:ext cx="296862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48" name="Equation" r:id="rId17" imgW="190500" imgH="228600" progId="Equation.DSMT4">
                    <p:embed/>
                  </p:oleObj>
                </mc:Choice>
                <mc:Fallback>
                  <p:oleObj name="Equation" r:id="rId17" imgW="190500" imgH="22860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6507" y="4832844"/>
                          <a:ext cx="296862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3" name="Object 2"/>
            <p:cNvGraphicFramePr>
              <a:graphicFrameLocks noChangeAspect="1"/>
            </p:cNvGraphicFramePr>
            <p:nvPr/>
          </p:nvGraphicFramePr>
          <p:xfrm>
            <a:off x="6983207" y="5105894"/>
            <a:ext cx="377825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49" name="Equation" r:id="rId19" imgW="241300" imgH="228600" progId="Equation.DSMT4">
                    <p:embed/>
                  </p:oleObj>
                </mc:Choice>
                <mc:Fallback>
                  <p:oleObj name="Equation" r:id="rId19" imgW="241300" imgH="22860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3207" y="5105894"/>
                          <a:ext cx="377825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14700" name="Object 2"/>
          <p:cNvGraphicFramePr>
            <a:graphicFrameLocks noChangeAspect="1"/>
          </p:cNvGraphicFramePr>
          <p:nvPr/>
        </p:nvGraphicFramePr>
        <p:xfrm>
          <a:off x="746125" y="4525963"/>
          <a:ext cx="2932113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6" name="Equation" r:id="rId3" imgW="1663700" imgH="1066800" progId="Equation.DSMT4">
                  <p:embed/>
                </p:oleObj>
              </mc:Choice>
              <mc:Fallback>
                <p:oleObj name="Equation" r:id="rId3" imgW="1663700" imgH="10668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4525963"/>
                        <a:ext cx="2932113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01" name="Object 2"/>
          <p:cNvGraphicFramePr>
            <a:graphicFrameLocks noChangeAspect="1"/>
          </p:cNvGraphicFramePr>
          <p:nvPr/>
        </p:nvGraphicFramePr>
        <p:xfrm>
          <a:off x="5380945" y="4581070"/>
          <a:ext cx="14779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7" name="Equation" r:id="rId5" imgW="838200" imgH="457200" progId="Equation.DSMT4">
                  <p:embed/>
                </p:oleObj>
              </mc:Choice>
              <mc:Fallback>
                <p:oleObj name="Equation" r:id="rId5" imgW="838200" imgH="4572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945" y="4581070"/>
                        <a:ext cx="147796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03" name="Object 15"/>
          <p:cNvGraphicFramePr>
            <a:graphicFrameLocks noChangeAspect="1"/>
          </p:cNvGraphicFramePr>
          <p:nvPr/>
        </p:nvGraphicFramePr>
        <p:xfrm>
          <a:off x="5368470" y="5579381"/>
          <a:ext cx="165735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8" name="Equation" r:id="rId7" imgW="939800" imgH="508000" progId="Equation.DSMT4">
                  <p:embed/>
                </p:oleObj>
              </mc:Choice>
              <mc:Fallback>
                <p:oleObj name="Equation" r:id="rId7" imgW="939800" imgH="5080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470" y="5579381"/>
                        <a:ext cx="165735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TextBox 137"/>
          <p:cNvSpPr txBox="1"/>
          <p:nvPr/>
        </p:nvSpPr>
        <p:spPr>
          <a:xfrm>
            <a:off x="1099457" y="968829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Normalized circuit: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41473" y="0"/>
            <a:ext cx="7750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Two Element Low-Pass Filter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2515095" y="1752601"/>
            <a:ext cx="4155188" cy="2286000"/>
            <a:chOff x="2515095" y="1752601"/>
            <a:chExt cx="4155188" cy="2286000"/>
          </a:xfrm>
        </p:grpSpPr>
        <p:graphicFrame>
          <p:nvGraphicFramePr>
            <p:cNvPr id="114699" name="Object 2"/>
            <p:cNvGraphicFramePr>
              <a:graphicFrameLocks noChangeAspect="1"/>
            </p:cNvGraphicFramePr>
            <p:nvPr/>
          </p:nvGraphicFramePr>
          <p:xfrm>
            <a:off x="2640013" y="3549650"/>
            <a:ext cx="514350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59" name="Equation" r:id="rId9" imgW="291973" imgH="241195" progId="Equation.DSMT4">
                    <p:embed/>
                  </p:oleObj>
                </mc:Choice>
                <mc:Fallback>
                  <p:oleObj name="Equation" r:id="rId9" imgW="291973" imgH="241195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013" y="3549650"/>
                          <a:ext cx="514350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1" name="Straight Connector 110"/>
            <p:cNvCxnSpPr/>
            <p:nvPr/>
          </p:nvCxnSpPr>
          <p:spPr>
            <a:xfrm>
              <a:off x="3401385" y="1752601"/>
              <a:ext cx="0" cy="2286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2515095" y="1775712"/>
              <a:ext cx="4155188" cy="1698808"/>
              <a:chOff x="3205844" y="4212132"/>
              <a:chExt cx="4155188" cy="1698808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4517573" y="4582883"/>
                <a:ext cx="435429" cy="317500"/>
              </a:xfrm>
              <a:custGeom>
                <a:avLst/>
                <a:gdLst>
                  <a:gd name="connsiteX0" fmla="*/ 0 w 957943"/>
                  <a:gd name="connsiteY0" fmla="*/ 322942 h 618671"/>
                  <a:gd name="connsiteX1" fmla="*/ 76200 w 957943"/>
                  <a:gd name="connsiteY1" fmla="*/ 126999 h 618671"/>
                  <a:gd name="connsiteX2" fmla="*/ 217714 w 957943"/>
                  <a:gd name="connsiteY2" fmla="*/ 29028 h 618671"/>
                  <a:gd name="connsiteX3" fmla="*/ 391886 w 957943"/>
                  <a:gd name="connsiteY3" fmla="*/ 170542 h 618671"/>
                  <a:gd name="connsiteX4" fmla="*/ 381000 w 957943"/>
                  <a:gd name="connsiteY4" fmla="*/ 540657 h 618671"/>
                  <a:gd name="connsiteX5" fmla="*/ 283029 w 957943"/>
                  <a:gd name="connsiteY5" fmla="*/ 584199 h 618671"/>
                  <a:gd name="connsiteX6" fmla="*/ 206829 w 957943"/>
                  <a:gd name="connsiteY6" fmla="*/ 442685 h 618671"/>
                  <a:gd name="connsiteX7" fmla="*/ 326571 w 957943"/>
                  <a:gd name="connsiteY7" fmla="*/ 148771 h 618671"/>
                  <a:gd name="connsiteX8" fmla="*/ 457200 w 957943"/>
                  <a:gd name="connsiteY8" fmla="*/ 7257 h 618671"/>
                  <a:gd name="connsiteX9" fmla="*/ 674914 w 957943"/>
                  <a:gd name="connsiteY9" fmla="*/ 192314 h 618671"/>
                  <a:gd name="connsiteX10" fmla="*/ 729343 w 957943"/>
                  <a:gd name="connsiteY10" fmla="*/ 388257 h 618671"/>
                  <a:gd name="connsiteX11" fmla="*/ 707571 w 957943"/>
                  <a:gd name="connsiteY11" fmla="*/ 551542 h 618671"/>
                  <a:gd name="connsiteX12" fmla="*/ 620486 w 957943"/>
                  <a:gd name="connsiteY12" fmla="*/ 595085 h 618671"/>
                  <a:gd name="connsiteX13" fmla="*/ 533400 w 957943"/>
                  <a:gd name="connsiteY13" fmla="*/ 410028 h 618671"/>
                  <a:gd name="connsiteX14" fmla="*/ 609600 w 957943"/>
                  <a:gd name="connsiteY14" fmla="*/ 192314 h 618671"/>
                  <a:gd name="connsiteX15" fmla="*/ 772886 w 957943"/>
                  <a:gd name="connsiteY15" fmla="*/ 29028 h 618671"/>
                  <a:gd name="connsiteX16" fmla="*/ 925286 w 957943"/>
                  <a:gd name="connsiteY16" fmla="*/ 181428 h 618671"/>
                  <a:gd name="connsiteX17" fmla="*/ 957943 w 957943"/>
                  <a:gd name="connsiteY17" fmla="*/ 279399 h 61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943" h="618671">
                    <a:moveTo>
                      <a:pt x="0" y="322942"/>
                    </a:moveTo>
                    <a:cubicBezTo>
                      <a:pt x="19957" y="249463"/>
                      <a:pt x="39914" y="175985"/>
                      <a:pt x="76200" y="126999"/>
                    </a:cubicBezTo>
                    <a:cubicBezTo>
                      <a:pt x="112486" y="78013"/>
                      <a:pt x="165100" y="21771"/>
                      <a:pt x="217714" y="29028"/>
                    </a:cubicBezTo>
                    <a:cubicBezTo>
                      <a:pt x="270328" y="36285"/>
                      <a:pt x="364672" y="85271"/>
                      <a:pt x="391886" y="170542"/>
                    </a:cubicBezTo>
                    <a:cubicBezTo>
                      <a:pt x="419100" y="255813"/>
                      <a:pt x="399143" y="471714"/>
                      <a:pt x="381000" y="540657"/>
                    </a:cubicBezTo>
                    <a:cubicBezTo>
                      <a:pt x="362857" y="609600"/>
                      <a:pt x="312057" y="600528"/>
                      <a:pt x="283029" y="584199"/>
                    </a:cubicBezTo>
                    <a:cubicBezTo>
                      <a:pt x="254001" y="567870"/>
                      <a:pt x="199572" y="515256"/>
                      <a:pt x="206829" y="442685"/>
                    </a:cubicBezTo>
                    <a:cubicBezTo>
                      <a:pt x="214086" y="370114"/>
                      <a:pt x="284843" y="221342"/>
                      <a:pt x="326571" y="148771"/>
                    </a:cubicBezTo>
                    <a:cubicBezTo>
                      <a:pt x="368299" y="76200"/>
                      <a:pt x="399143" y="0"/>
                      <a:pt x="457200" y="7257"/>
                    </a:cubicBezTo>
                    <a:cubicBezTo>
                      <a:pt x="515257" y="14514"/>
                      <a:pt x="629557" y="128814"/>
                      <a:pt x="674914" y="192314"/>
                    </a:cubicBezTo>
                    <a:cubicBezTo>
                      <a:pt x="720271" y="255814"/>
                      <a:pt x="723900" y="328386"/>
                      <a:pt x="729343" y="388257"/>
                    </a:cubicBezTo>
                    <a:cubicBezTo>
                      <a:pt x="734786" y="448128"/>
                      <a:pt x="725714" y="517071"/>
                      <a:pt x="707571" y="551542"/>
                    </a:cubicBezTo>
                    <a:cubicBezTo>
                      <a:pt x="689428" y="586013"/>
                      <a:pt x="649514" y="618671"/>
                      <a:pt x="620486" y="595085"/>
                    </a:cubicBezTo>
                    <a:cubicBezTo>
                      <a:pt x="591458" y="571499"/>
                      <a:pt x="535214" y="477156"/>
                      <a:pt x="533400" y="410028"/>
                    </a:cubicBezTo>
                    <a:cubicBezTo>
                      <a:pt x="531586" y="342900"/>
                      <a:pt x="569686" y="255814"/>
                      <a:pt x="609600" y="192314"/>
                    </a:cubicBezTo>
                    <a:cubicBezTo>
                      <a:pt x="649514" y="128814"/>
                      <a:pt x="720272" y="30842"/>
                      <a:pt x="772886" y="29028"/>
                    </a:cubicBezTo>
                    <a:cubicBezTo>
                      <a:pt x="825500" y="27214"/>
                      <a:pt x="894443" y="139700"/>
                      <a:pt x="925286" y="181428"/>
                    </a:cubicBezTo>
                    <a:cubicBezTo>
                      <a:pt x="956129" y="223156"/>
                      <a:pt x="957036" y="251277"/>
                      <a:pt x="957943" y="279399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24"/>
              <p:cNvGrpSpPr/>
              <p:nvPr/>
            </p:nvGrpSpPr>
            <p:grpSpPr>
              <a:xfrm>
                <a:off x="5779325" y="5235037"/>
                <a:ext cx="359230" cy="119743"/>
                <a:chOff x="5486399" y="2514600"/>
                <a:chExt cx="359230" cy="119743"/>
              </a:xfrm>
            </p:grpSpPr>
            <p:cxnSp>
              <p:nvCxnSpPr>
                <p:cNvPr id="145" name="Straight Connector 21"/>
                <p:cNvCxnSpPr/>
                <p:nvPr/>
              </p:nvCxnSpPr>
              <p:spPr>
                <a:xfrm>
                  <a:off x="5486400" y="2514600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5486399" y="2634343"/>
                  <a:ext cx="3592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/>
              <p:nvPr/>
            </p:nvCxnSpPr>
            <p:spPr>
              <a:xfrm>
                <a:off x="4953001" y="4724397"/>
                <a:ext cx="103414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965373" y="4713512"/>
                <a:ext cx="0" cy="5116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5964384" y="5365666"/>
                <a:ext cx="0" cy="5116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932716" y="4724397"/>
                <a:ext cx="457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5943602" y="5867396"/>
                <a:ext cx="457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6357259" y="4691740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368144" y="5823853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4071259" y="4746169"/>
                <a:ext cx="457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4038602" y="4702626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049750" y="5823854"/>
                <a:ext cx="87086" cy="87086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flipH="1">
                <a:off x="4103915" y="5867398"/>
                <a:ext cx="187234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Group 46"/>
              <p:cNvGrpSpPr/>
              <p:nvPr/>
            </p:nvGrpSpPr>
            <p:grpSpPr>
              <a:xfrm>
                <a:off x="6808002" y="4919662"/>
                <a:ext cx="151311" cy="664707"/>
                <a:chOff x="6000479" y="2633664"/>
                <a:chExt cx="151311" cy="664707"/>
              </a:xfrm>
            </p:grpSpPr>
            <p:grpSp>
              <p:nvGrpSpPr>
                <p:cNvPr id="124" name="Group 46"/>
                <p:cNvGrpSpPr/>
                <p:nvPr/>
              </p:nvGrpSpPr>
              <p:grpSpPr>
                <a:xfrm>
                  <a:off x="6000479" y="2831647"/>
                  <a:ext cx="151311" cy="266699"/>
                  <a:chOff x="6912429" y="4024491"/>
                  <a:chExt cx="163285" cy="325386"/>
                </a:xfrm>
              </p:grpSpPr>
              <p:cxnSp>
                <p:nvCxnSpPr>
                  <p:cNvPr id="142" name="Straight Connector 141"/>
                  <p:cNvCxnSpPr/>
                  <p:nvPr/>
                </p:nvCxnSpPr>
                <p:spPr>
                  <a:xfrm>
                    <a:off x="6982790" y="4024491"/>
                    <a:ext cx="80110" cy="7942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 flipH="1">
                    <a:off x="6912429" y="4094117"/>
                    <a:ext cx="163285" cy="18505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6927669" y="4279971"/>
                    <a:ext cx="64359" cy="69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6072186" y="2633664"/>
                  <a:ext cx="0" cy="197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072186" y="3100389"/>
                  <a:ext cx="0" cy="197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Straight Connector 71"/>
              <p:cNvCxnSpPr/>
              <p:nvPr/>
            </p:nvCxnSpPr>
            <p:spPr>
              <a:xfrm>
                <a:off x="6422573" y="4724397"/>
                <a:ext cx="457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422573" y="5878283"/>
                <a:ext cx="4571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881751" y="4713249"/>
                <a:ext cx="0" cy="2394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881750" y="5584368"/>
                <a:ext cx="0" cy="2939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62"/>
              <p:cNvGrpSpPr/>
              <p:nvPr/>
            </p:nvGrpSpPr>
            <p:grpSpPr>
              <a:xfrm rot="16200000">
                <a:off x="3616509" y="4408033"/>
                <a:ext cx="151311" cy="664707"/>
                <a:chOff x="6000479" y="2633664"/>
                <a:chExt cx="151311" cy="664707"/>
              </a:xfrm>
            </p:grpSpPr>
            <p:grpSp>
              <p:nvGrpSpPr>
                <p:cNvPr id="89" name="Group 46"/>
                <p:cNvGrpSpPr/>
                <p:nvPr/>
              </p:nvGrpSpPr>
              <p:grpSpPr>
                <a:xfrm>
                  <a:off x="6000479" y="2831647"/>
                  <a:ext cx="151311" cy="266699"/>
                  <a:chOff x="6912429" y="4024491"/>
                  <a:chExt cx="163285" cy="325386"/>
                </a:xfrm>
              </p:grpSpPr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6995604" y="4024491"/>
                    <a:ext cx="80110" cy="7942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flipH="1">
                    <a:off x="6912429" y="4094117"/>
                    <a:ext cx="163285" cy="18505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>
                    <a:off x="6927669" y="4279971"/>
                    <a:ext cx="64359" cy="6990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6072186" y="2633664"/>
                  <a:ext cx="0" cy="197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6072186" y="3100389"/>
                  <a:ext cx="0" cy="19798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76"/>
              <p:cNvGrpSpPr/>
              <p:nvPr/>
            </p:nvGrpSpPr>
            <p:grpSpPr>
              <a:xfrm>
                <a:off x="3205844" y="5015590"/>
                <a:ext cx="304800" cy="619125"/>
                <a:chOff x="1703615" y="2707821"/>
                <a:chExt cx="304800" cy="619125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856015" y="2707821"/>
                  <a:ext cx="0" cy="61912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Oval 85"/>
                <p:cNvSpPr/>
                <p:nvPr/>
              </p:nvSpPr>
              <p:spPr>
                <a:xfrm>
                  <a:off x="1713140" y="2879271"/>
                  <a:ext cx="295275" cy="295275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1703615" y="2793546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1721304" y="2896960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cxnSp>
            <p:nvCxnSpPr>
              <p:cNvPr id="78" name="Straight Connector 77"/>
              <p:cNvCxnSpPr/>
              <p:nvPr/>
            </p:nvCxnSpPr>
            <p:spPr>
              <a:xfrm>
                <a:off x="3352801" y="5867396"/>
                <a:ext cx="7075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3354063" y="4733304"/>
                <a:ext cx="0" cy="370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3354063" y="5626922"/>
                <a:ext cx="0" cy="228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1" name="Object 2"/>
              <p:cNvGraphicFramePr>
                <a:graphicFrameLocks noChangeAspect="1"/>
              </p:cNvGraphicFramePr>
              <p:nvPr/>
            </p:nvGraphicFramePr>
            <p:xfrm>
              <a:off x="3760582" y="4272457"/>
              <a:ext cx="141287" cy="258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760" name="Equation" r:id="rId11" imgW="88707" imgH="164742" progId="Equation.DSMT4">
                      <p:embed/>
                    </p:oleObj>
                  </mc:Choice>
                  <mc:Fallback>
                    <p:oleObj name="Equation" r:id="rId11" imgW="88707" imgH="164742" progId="Equation.DSMT4">
                      <p:embed/>
                      <p:pic>
                        <p:nvPicPr>
                          <p:cNvPr id="0" name="Picture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60582" y="4272457"/>
                            <a:ext cx="141287" cy="2587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" name="Object 2"/>
              <p:cNvGraphicFramePr>
                <a:graphicFrameLocks noChangeAspect="1"/>
              </p:cNvGraphicFramePr>
              <p:nvPr/>
            </p:nvGraphicFramePr>
            <p:xfrm>
              <a:off x="4911519" y="4212132"/>
              <a:ext cx="277813" cy="357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761" name="Equation" r:id="rId13" imgW="177646" imgH="228402" progId="Equation.DSMT4">
                      <p:embed/>
                    </p:oleObj>
                  </mc:Choice>
                  <mc:Fallback>
                    <p:oleObj name="Equation" r:id="rId13" imgW="177646" imgH="228402" progId="Equation.DSMT4">
                      <p:embed/>
                      <p:pic>
                        <p:nvPicPr>
                          <p:cNvPr id="0" name="Picture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11519" y="4212132"/>
                            <a:ext cx="277813" cy="3571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" name="Object 2"/>
              <p:cNvGraphicFramePr>
                <a:graphicFrameLocks noChangeAspect="1"/>
              </p:cNvGraphicFramePr>
              <p:nvPr/>
            </p:nvGraphicFramePr>
            <p:xfrm>
              <a:off x="5446507" y="4832844"/>
              <a:ext cx="296862" cy="357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762" name="Equation" r:id="rId15" imgW="190500" imgH="228600" progId="Equation.DSMT4">
                      <p:embed/>
                    </p:oleObj>
                  </mc:Choice>
                  <mc:Fallback>
                    <p:oleObj name="Equation" r:id="rId15" imgW="190500" imgH="228600" progId="Equation.DSMT4">
                      <p:embed/>
                      <p:pic>
                        <p:nvPicPr>
                          <p:cNvPr id="0" name="Picture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46507" y="4832844"/>
                            <a:ext cx="296862" cy="357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4" name="Object 2"/>
              <p:cNvGraphicFramePr>
                <a:graphicFrameLocks noChangeAspect="1"/>
              </p:cNvGraphicFramePr>
              <p:nvPr/>
            </p:nvGraphicFramePr>
            <p:xfrm>
              <a:off x="6983207" y="5105894"/>
              <a:ext cx="377825" cy="357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763" name="Equation" r:id="rId17" imgW="241300" imgH="228600" progId="Equation.DSMT4">
                      <p:embed/>
                    </p:oleObj>
                  </mc:Choice>
                  <mc:Fallback>
                    <p:oleObj name="Equation" r:id="rId17" imgW="241300" imgH="228600" progId="Equation.DSMT4">
                      <p:embed/>
                      <p:pic>
                        <p:nvPicPr>
                          <p:cNvPr id="0" name="Picture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83207" y="5105894"/>
                            <a:ext cx="377825" cy="357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2" name="Right Arrow 111"/>
            <p:cNvSpPr/>
            <p:nvPr/>
          </p:nvSpPr>
          <p:spPr>
            <a:xfrm>
              <a:off x="3211285" y="3635829"/>
              <a:ext cx="457200" cy="217714"/>
            </a:xfrm>
            <a:prstGeom prst="rightArrow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114703" name="Object 15"/>
          <p:cNvGraphicFramePr>
            <a:graphicFrameLocks noChangeAspect="1"/>
          </p:cNvGraphicFramePr>
          <p:nvPr/>
        </p:nvGraphicFramePr>
        <p:xfrm>
          <a:off x="1400504" y="1639001"/>
          <a:ext cx="6611938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5" name="Equation" r:id="rId3" imgW="3746500" imgH="1041400" progId="Equation.DSMT4">
                  <p:embed/>
                </p:oleObj>
              </mc:Choice>
              <mc:Fallback>
                <p:oleObj name="Equation" r:id="rId3" imgW="3746500" imgH="10414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504" y="1639001"/>
                        <a:ext cx="6611938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TextBox 137"/>
          <p:cNvSpPr txBox="1"/>
          <p:nvPr/>
        </p:nvSpPr>
        <p:spPr>
          <a:xfrm>
            <a:off x="483919" y="904504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After some algebra: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41473" y="0"/>
            <a:ext cx="7750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Two Element Low-Pass Filter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57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6162"/>
              </p:ext>
            </p:extLst>
          </p:nvPr>
        </p:nvGraphicFramePr>
        <p:xfrm>
          <a:off x="1352055" y="3908445"/>
          <a:ext cx="7015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6" name="Equation" r:id="rId5" imgW="3974760" imgH="1091880" progId="Equation.DSMT4">
                  <p:embed/>
                </p:oleObj>
              </mc:Choice>
              <mc:Fallback>
                <p:oleObj name="Equation" r:id="rId5" imgW="3974760" imgH="10918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055" y="3908445"/>
                        <a:ext cx="7015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70707" y="326571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5726" name="Object 15"/>
          <p:cNvGraphicFramePr>
            <a:graphicFrameLocks noChangeAspect="1"/>
          </p:cNvGraphicFramePr>
          <p:nvPr/>
        </p:nvGraphicFramePr>
        <p:xfrm>
          <a:off x="2548577" y="6231970"/>
          <a:ext cx="3429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7" name="Equation" r:id="rId7" imgW="1943100" imgH="228600" progId="Equation.DSMT4">
                  <p:embed/>
                </p:oleObj>
              </mc:Choice>
              <mc:Fallback>
                <p:oleObj name="Equation" r:id="rId7" imgW="1943100" imgH="2286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577" y="6231970"/>
                        <a:ext cx="34290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446313" y="914401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 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41473" y="0"/>
            <a:ext cx="7750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Two Element Low-Pass Filter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5722" name="Object 15"/>
          <p:cNvGraphicFramePr>
            <a:graphicFrameLocks noChangeAspect="1"/>
          </p:cNvGraphicFramePr>
          <p:nvPr/>
        </p:nvGraphicFramePr>
        <p:xfrm>
          <a:off x="1589315" y="1530803"/>
          <a:ext cx="340677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4" name="Equation" r:id="rId3" imgW="1930400" imgH="508000" progId="Equation.DSMT4">
                  <p:embed/>
                </p:oleObj>
              </mc:Choice>
              <mc:Fallback>
                <p:oleObj name="Equation" r:id="rId3" imgW="1930400" imgH="508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315" y="1530803"/>
                        <a:ext cx="3406775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1641448" y="3075709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6741" name="Object 15"/>
          <p:cNvGraphicFramePr>
            <a:graphicFrameLocks noChangeAspect="1"/>
          </p:cNvGraphicFramePr>
          <p:nvPr/>
        </p:nvGraphicFramePr>
        <p:xfrm>
          <a:off x="2190750" y="3606800"/>
          <a:ext cx="4075113" cy="269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5" name="Equation" r:id="rId5" imgW="2311400" imgH="1536700" progId="Equation.DSMT4">
                  <p:embed/>
                </p:oleObj>
              </mc:Choice>
              <mc:Fallback>
                <p:oleObj name="Equation" r:id="rId5" imgW="2311400" imgH="15367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3606800"/>
                        <a:ext cx="4075113" cy="269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936171" y="2100944"/>
            <a:ext cx="4517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Choose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Butterworth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response (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):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41476" y="0"/>
            <a:ext cx="7750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Two Element Low-Pass Butterworth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5722" name="Object 15"/>
          <p:cNvGraphicFramePr>
            <a:graphicFrameLocks noChangeAspect="1"/>
          </p:cNvGraphicFramePr>
          <p:nvPr/>
        </p:nvGraphicFramePr>
        <p:xfrm>
          <a:off x="2550507" y="899268"/>
          <a:ext cx="340677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4" name="Equation" r:id="rId3" imgW="1930400" imgH="508000" progId="Equation.DSMT4">
                  <p:embed/>
                </p:oleObj>
              </mc:Choice>
              <mc:Fallback>
                <p:oleObj name="Equation" r:id="rId3" imgW="1930400" imgH="5080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0507" y="899268"/>
                        <a:ext cx="3406775" cy="8905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1279381" y="3537857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7765" name="Object 15"/>
          <p:cNvGraphicFramePr>
            <a:graphicFrameLocks noChangeAspect="1"/>
          </p:cNvGraphicFramePr>
          <p:nvPr/>
        </p:nvGraphicFramePr>
        <p:xfrm>
          <a:off x="3241675" y="2763838"/>
          <a:ext cx="1836738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5" name="Equation" r:id="rId5" imgW="1041400" imgH="508000" progId="Equation.DSMT4">
                  <p:embed/>
                </p:oleObj>
              </mc:Choice>
              <mc:Fallback>
                <p:oleObj name="Equation" r:id="rId5" imgW="1041400" imgH="508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2763838"/>
                        <a:ext cx="1836738" cy="8905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2482850" y="4257675"/>
          <a:ext cx="380365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6" name="Equation" r:id="rId7" imgW="2527300" imgH="1536700" progId="Equation.DSMT4">
                  <p:embed/>
                </p:oleObj>
              </mc:Choice>
              <mc:Fallback>
                <p:oleObj name="Equation" r:id="rId7" imgW="2527300" imgH="15367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4257675"/>
                        <a:ext cx="3803650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9" name="Object 9"/>
          <p:cNvGraphicFramePr>
            <a:graphicFrameLocks noChangeAspect="1"/>
          </p:cNvGraphicFramePr>
          <p:nvPr/>
        </p:nvGraphicFramePr>
        <p:xfrm>
          <a:off x="6171776" y="3063881"/>
          <a:ext cx="725242" cy="31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7" name="Equation" r:id="rId9" imgW="405872" imgH="177569" progId="Equation.DSMT4">
                  <p:embed/>
                </p:oleObj>
              </mc:Choice>
              <mc:Fallback>
                <p:oleObj name="Equation" r:id="rId9" imgW="405872" imgH="177569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1776" y="3063881"/>
                        <a:ext cx="725242" cy="31458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5459104" y="3098042"/>
            <a:ext cx="313899" cy="232012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45707" y="3766782"/>
            <a:ext cx="297521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The order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of the filter is the same as the number of (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 elements.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653143" y="903515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Three equations: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4629" y="0"/>
            <a:ext cx="9084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Two Element Low-Pass Butterworth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0857" y="4953000"/>
            <a:ext cx="1763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equation: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8789" name="Object 7"/>
          <p:cNvGraphicFramePr>
            <a:graphicFrameLocks noChangeAspect="1"/>
          </p:cNvGraphicFramePr>
          <p:nvPr/>
        </p:nvGraphicFramePr>
        <p:xfrm>
          <a:off x="1335086" y="5708990"/>
          <a:ext cx="768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7" name="Equation" r:id="rId3" imgW="457200" imgH="228600" progId="Equation.DSMT4">
                  <p:embed/>
                </p:oleObj>
              </mc:Choice>
              <mc:Fallback>
                <p:oleObj name="Equation" r:id="rId3" imgW="45720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6" y="5708990"/>
                        <a:ext cx="768350" cy="381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1786" y="4953000"/>
            <a:ext cx="1763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equation: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8790" name="Object 7"/>
          <p:cNvGraphicFramePr>
            <a:graphicFrameLocks noChangeAspect="1"/>
          </p:cNvGraphicFramePr>
          <p:nvPr/>
        </p:nvGraphicFramePr>
        <p:xfrm>
          <a:off x="3871464" y="5708990"/>
          <a:ext cx="8318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8" name="Equation" r:id="rId5" imgW="495085" imgH="228501" progId="Equation.DSMT4">
                  <p:embed/>
                </p:oleObj>
              </mc:Choice>
              <mc:Fallback>
                <p:oleObj name="Equation" r:id="rId5" imgW="495085" imgH="228501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464" y="5708990"/>
                        <a:ext cx="831850" cy="381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1" name="Object 7"/>
          <p:cNvGraphicFramePr>
            <a:graphicFrameLocks noChangeAspect="1"/>
          </p:cNvGraphicFramePr>
          <p:nvPr/>
        </p:nvGraphicFramePr>
        <p:xfrm>
          <a:off x="2492375" y="1395413"/>
          <a:ext cx="4479925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9" name="Equation" r:id="rId7" imgW="2527300" imgH="1536700" progId="Equation.DSMT4">
                  <p:embed/>
                </p:oleObj>
              </mc:Choice>
              <mc:Fallback>
                <p:oleObj name="Equation" r:id="rId7" imgW="2527300" imgH="15367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1395413"/>
                        <a:ext cx="4479925" cy="270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32715" y="4953000"/>
            <a:ext cx="1763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equation: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6090332" y="5508171"/>
          <a:ext cx="1471612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0" name="Equation" r:id="rId9" imgW="876300" imgH="469900" progId="Equation.DSMT4">
                  <p:embed/>
                </p:oleObj>
              </mc:Choice>
              <mc:Fallback>
                <p:oleObj name="Equation" r:id="rId9" imgW="876300" imgH="4699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332" y="5508171"/>
                        <a:ext cx="1471612" cy="7826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8085" y="4245429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849086" y="1099458"/>
            <a:ext cx="1896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Unnormalizing: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4629" y="0"/>
            <a:ext cx="9084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Two Element Low-Pass Butterworth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8789" name="Object 7"/>
          <p:cNvGraphicFramePr>
            <a:graphicFrameLocks noChangeAspect="1"/>
          </p:cNvGraphicFramePr>
          <p:nvPr/>
        </p:nvGraphicFramePr>
        <p:xfrm>
          <a:off x="6677912" y="2163062"/>
          <a:ext cx="18351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9" name="Equation" r:id="rId3" imgW="1091726" imgH="482391" progId="Equation.DSMT4">
                  <p:embed/>
                </p:oleObj>
              </mc:Choice>
              <mc:Fallback>
                <p:oleObj name="Equation" r:id="rId3" imgW="1091726" imgH="482391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912" y="2163062"/>
                        <a:ext cx="18351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875393" y="1931536"/>
          <a:ext cx="143192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0" name="Equation" r:id="rId5" imgW="812800" imgH="685800" progId="Equation.DSMT4">
                  <p:embed/>
                </p:oleObj>
              </mc:Choice>
              <mc:Fallback>
                <p:oleObj name="Equation" r:id="rId5" imgW="812800" imgH="685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393" y="1931536"/>
                        <a:ext cx="1431925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3711452" y="1948811"/>
          <a:ext cx="1252538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1" name="Equation" r:id="rId7" imgW="711200" imgH="685800" progId="Equation.DSMT4">
                  <p:embed/>
                </p:oleObj>
              </mc:Choice>
              <mc:Fallback>
                <p:oleObj name="Equation" r:id="rId7" imgW="711200" imgH="685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452" y="1948811"/>
                        <a:ext cx="1252538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>
            <a:off x="2754085" y="2340428"/>
            <a:ext cx="402771" cy="272143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47058" y="3820886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908730" y="4405312"/>
          <a:ext cx="1276350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2" name="Equation" r:id="rId9" imgW="723586" imgH="1180588" progId="Equation.DSMT4">
                  <p:embed/>
                </p:oleObj>
              </mc:Choice>
              <mc:Fallback>
                <p:oleObj name="Equation" r:id="rId9" imgW="723586" imgH="1180588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730" y="4405312"/>
                        <a:ext cx="1276350" cy="2066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44886" y="2296887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205844" y="4223654"/>
            <a:ext cx="4115707" cy="1687286"/>
            <a:chOff x="3205844" y="4223654"/>
            <a:chExt cx="4115707" cy="1687286"/>
          </a:xfrm>
        </p:grpSpPr>
        <p:sp>
          <p:nvSpPr>
            <p:cNvPr id="21" name="Freeform 20"/>
            <p:cNvSpPr/>
            <p:nvPr/>
          </p:nvSpPr>
          <p:spPr>
            <a:xfrm>
              <a:off x="4517573" y="4582883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4"/>
            <p:cNvGrpSpPr/>
            <p:nvPr/>
          </p:nvGrpSpPr>
          <p:grpSpPr>
            <a:xfrm>
              <a:off x="5779325" y="5235037"/>
              <a:ext cx="359230" cy="119743"/>
              <a:chOff x="5486399" y="2514600"/>
              <a:chExt cx="359230" cy="119743"/>
            </a:xfrm>
          </p:grpSpPr>
          <p:cxnSp>
            <p:nvCxnSpPr>
              <p:cNvPr id="64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/>
            <p:cNvCxnSpPr/>
            <p:nvPr/>
          </p:nvCxnSpPr>
          <p:spPr>
            <a:xfrm>
              <a:off x="4953001" y="4724397"/>
              <a:ext cx="10341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965373" y="4713512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964384" y="5365666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932716" y="4724397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943602" y="5867396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6357259" y="4691740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368144" y="5823853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071259" y="4746169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4038602" y="4702626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027716" y="5823854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4103915" y="5867398"/>
              <a:ext cx="18723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46"/>
            <p:cNvGrpSpPr/>
            <p:nvPr/>
          </p:nvGrpSpPr>
          <p:grpSpPr>
            <a:xfrm>
              <a:off x="6808002" y="4919662"/>
              <a:ext cx="151311" cy="664707"/>
              <a:chOff x="6000479" y="2633664"/>
              <a:chExt cx="151311" cy="664707"/>
            </a:xfrm>
          </p:grpSpPr>
          <p:grpSp>
            <p:nvGrpSpPr>
              <p:cNvPr id="58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6982790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/>
              <p:cNvCxnSpPr/>
              <p:nvPr/>
            </p:nvCxnSpPr>
            <p:spPr>
              <a:xfrm>
                <a:off x="6062661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>
              <a:off x="6422573" y="4724397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422573" y="5866408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869876" y="4735283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870733" y="5573351"/>
              <a:ext cx="0" cy="293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62"/>
            <p:cNvGrpSpPr/>
            <p:nvPr/>
          </p:nvGrpSpPr>
          <p:grpSpPr>
            <a:xfrm rot="16200000">
              <a:off x="3616509" y="4408033"/>
              <a:ext cx="151311" cy="664707"/>
              <a:chOff x="6000479" y="2633664"/>
              <a:chExt cx="151311" cy="664707"/>
            </a:xfrm>
          </p:grpSpPr>
          <p:grpSp>
            <p:nvGrpSpPr>
              <p:cNvPr id="52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76"/>
            <p:cNvGrpSpPr/>
            <p:nvPr/>
          </p:nvGrpSpPr>
          <p:grpSpPr>
            <a:xfrm>
              <a:off x="3205844" y="5015590"/>
              <a:ext cx="304800" cy="619125"/>
              <a:chOff x="1703615" y="2707821"/>
              <a:chExt cx="304800" cy="619125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856015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721304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>
              <a:off x="3352801" y="5867396"/>
              <a:ext cx="7075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363688" y="4733304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363688" y="5626922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4" name="Object 2"/>
            <p:cNvGraphicFramePr>
              <a:graphicFrameLocks noChangeAspect="1"/>
            </p:cNvGraphicFramePr>
            <p:nvPr/>
          </p:nvGraphicFramePr>
          <p:xfrm>
            <a:off x="3440795" y="4223654"/>
            <a:ext cx="780070" cy="357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73" name="Equation" r:id="rId11" imgW="495085" imgH="228501" progId="Equation.DSMT4">
                    <p:embed/>
                  </p:oleObj>
                </mc:Choice>
                <mc:Fallback>
                  <p:oleObj name="Equation" r:id="rId11" imgW="495085" imgH="228501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0795" y="4223654"/>
                          <a:ext cx="780070" cy="357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4940528" y="4270372"/>
            <a:ext cx="21907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74" name="Equation" r:id="rId13" imgW="139639" imgH="152334" progId="Equation.DSMT4">
                    <p:embed/>
                  </p:oleObj>
                </mc:Choice>
                <mc:Fallback>
                  <p:oleObj name="Equation" r:id="rId13" imgW="139639" imgH="152334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0528" y="4270372"/>
                          <a:ext cx="219075" cy="23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5475289" y="4872489"/>
            <a:ext cx="238125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75" name="Equation" r:id="rId15" imgW="152202" imgH="177569" progId="Equation.DSMT4">
                    <p:embed/>
                  </p:oleObj>
                </mc:Choice>
                <mc:Fallback>
                  <p:oleObj name="Equation" r:id="rId15" imgW="152202" imgH="177569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5289" y="4872489"/>
                          <a:ext cx="238125" cy="277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7023101" y="5105398"/>
            <a:ext cx="29845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76" name="Equation" r:id="rId17" imgW="190500" imgH="228600" progId="Equation.DSMT4">
                    <p:embed/>
                  </p:oleObj>
                </mc:Choice>
                <mc:Fallback>
                  <p:oleObj name="Equation" r:id="rId17" imgW="190500" imgH="22860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3101" y="5105398"/>
                          <a:ext cx="298450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1055914" y="881744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82ECC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US" sz="2000" b="1" dirty="0">
              <a:solidFill>
                <a:srgbClr val="D82E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4629" y="0"/>
            <a:ext cx="9084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Two Element Low-Pass Butterworth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0486" y="1415142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D82ECC"/>
                </a:solidFill>
                <a:latin typeface="Arial" pitchFamily="34" charset="0"/>
                <a:cs typeface="Arial" pitchFamily="34" charset="0"/>
              </a:rPr>
              <a:t>Design a low-pass </a:t>
            </a:r>
          </a:p>
          <a:p>
            <a:pPr algn="ctr"/>
            <a:r>
              <a:rPr lang="en-US" dirty="0" smtClean="0">
                <a:solidFill>
                  <a:srgbClr val="D82ECC"/>
                </a:solidFill>
                <a:latin typeface="Arial" pitchFamily="34" charset="0"/>
                <a:cs typeface="Arial" pitchFamily="34" charset="0"/>
              </a:rPr>
              <a:t>Butterworth filter</a:t>
            </a:r>
            <a:endParaRPr lang="en-US" dirty="0">
              <a:solidFill>
                <a:srgbClr val="D82E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0842" name="Object 7"/>
          <p:cNvGraphicFramePr>
            <a:graphicFrameLocks noChangeAspect="1"/>
          </p:cNvGraphicFramePr>
          <p:nvPr/>
        </p:nvGraphicFramePr>
        <p:xfrm>
          <a:off x="815543" y="2196647"/>
          <a:ext cx="160020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5" name="Equation" r:id="rId3" imgW="952087" imgH="888614" progId="Equation.DSMT4">
                  <p:embed/>
                </p:oleObj>
              </mc:Choice>
              <mc:Fallback>
                <p:oleObj name="Equation" r:id="rId3" imgW="952087" imgH="888614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543" y="2196647"/>
                        <a:ext cx="1600200" cy="14827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3" name="Object 11"/>
          <p:cNvGraphicFramePr>
            <a:graphicFrameLocks noChangeAspect="1"/>
          </p:cNvGraphicFramePr>
          <p:nvPr/>
        </p:nvGraphicFramePr>
        <p:xfrm>
          <a:off x="733879" y="4394428"/>
          <a:ext cx="1276350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6" name="Equation" r:id="rId5" imgW="723586" imgH="1180588" progId="Equation.DSMT4">
                  <p:embed/>
                </p:oleObj>
              </mc:Choice>
              <mc:Fallback>
                <p:oleObj name="Equation" r:id="rId5" imgW="723586" imgH="1180588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879" y="4394428"/>
                        <a:ext cx="1276350" cy="2066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ight Arrow 65"/>
          <p:cNvSpPr/>
          <p:nvPr/>
        </p:nvSpPr>
        <p:spPr>
          <a:xfrm>
            <a:off x="2536371" y="5214257"/>
            <a:ext cx="511628" cy="348343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0844" name="Object 12"/>
          <p:cNvGraphicFramePr>
            <a:graphicFrameLocks noChangeAspect="1"/>
          </p:cNvGraphicFramePr>
          <p:nvPr/>
        </p:nvGraphicFramePr>
        <p:xfrm>
          <a:off x="3357563" y="4449082"/>
          <a:ext cx="1949450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7" name="Equation" r:id="rId7" imgW="1104900" imgH="1130300" progId="Equation.DSMT4">
                  <p:embed/>
                </p:oleObj>
              </mc:Choice>
              <mc:Fallback>
                <p:oleObj name="Equation" r:id="rId7" imgW="1104900" imgH="11303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4449082"/>
                        <a:ext cx="1949450" cy="1978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5" name="Object 13"/>
          <p:cNvGraphicFramePr>
            <a:graphicFrameLocks noChangeAspect="1"/>
          </p:cNvGraphicFramePr>
          <p:nvPr/>
        </p:nvGraphicFramePr>
        <p:xfrm>
          <a:off x="6232525" y="4816475"/>
          <a:ext cx="1858963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8" name="Equation" r:id="rId9" imgW="1054100" imgH="736600" progId="Equation.DSMT4">
                  <p:embed/>
                </p:oleObj>
              </mc:Choice>
              <mc:Fallback>
                <p:oleObj name="Equation" r:id="rId9" imgW="1054100" imgH="7366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525" y="4816475"/>
                        <a:ext cx="1858963" cy="12890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6" name="Object 14"/>
          <p:cNvGraphicFramePr>
            <a:graphicFrameLocks noChangeAspect="1"/>
          </p:cNvGraphicFramePr>
          <p:nvPr/>
        </p:nvGraphicFramePr>
        <p:xfrm>
          <a:off x="3332163" y="3263900"/>
          <a:ext cx="47529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9" name="Equation" r:id="rId11" imgW="3060700" imgH="254000" progId="Equation.DSMT4">
                  <p:embed/>
                </p:oleObj>
              </mc:Choice>
              <mc:Fallback>
                <p:oleObj name="Equation" r:id="rId11" imgW="3060700" imgH="2540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163" y="3263900"/>
                        <a:ext cx="4752975" cy="392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" name="Group 66"/>
          <p:cNvGrpSpPr/>
          <p:nvPr/>
        </p:nvGrpSpPr>
        <p:grpSpPr>
          <a:xfrm>
            <a:off x="3870862" y="1112319"/>
            <a:ext cx="4115707" cy="1687286"/>
            <a:chOff x="3205844" y="4223654"/>
            <a:chExt cx="4115707" cy="1687286"/>
          </a:xfrm>
        </p:grpSpPr>
        <p:sp>
          <p:nvSpPr>
            <p:cNvPr id="68" name="Freeform 67"/>
            <p:cNvSpPr/>
            <p:nvPr/>
          </p:nvSpPr>
          <p:spPr>
            <a:xfrm>
              <a:off x="4517573" y="4582883"/>
              <a:ext cx="435429" cy="317500"/>
            </a:xfrm>
            <a:custGeom>
              <a:avLst/>
              <a:gdLst>
                <a:gd name="connsiteX0" fmla="*/ 0 w 957943"/>
                <a:gd name="connsiteY0" fmla="*/ 322942 h 618671"/>
                <a:gd name="connsiteX1" fmla="*/ 76200 w 957943"/>
                <a:gd name="connsiteY1" fmla="*/ 126999 h 618671"/>
                <a:gd name="connsiteX2" fmla="*/ 217714 w 957943"/>
                <a:gd name="connsiteY2" fmla="*/ 29028 h 618671"/>
                <a:gd name="connsiteX3" fmla="*/ 391886 w 957943"/>
                <a:gd name="connsiteY3" fmla="*/ 170542 h 618671"/>
                <a:gd name="connsiteX4" fmla="*/ 381000 w 957943"/>
                <a:gd name="connsiteY4" fmla="*/ 540657 h 618671"/>
                <a:gd name="connsiteX5" fmla="*/ 283029 w 957943"/>
                <a:gd name="connsiteY5" fmla="*/ 584199 h 618671"/>
                <a:gd name="connsiteX6" fmla="*/ 206829 w 957943"/>
                <a:gd name="connsiteY6" fmla="*/ 442685 h 618671"/>
                <a:gd name="connsiteX7" fmla="*/ 326571 w 957943"/>
                <a:gd name="connsiteY7" fmla="*/ 148771 h 618671"/>
                <a:gd name="connsiteX8" fmla="*/ 457200 w 957943"/>
                <a:gd name="connsiteY8" fmla="*/ 7257 h 618671"/>
                <a:gd name="connsiteX9" fmla="*/ 674914 w 957943"/>
                <a:gd name="connsiteY9" fmla="*/ 192314 h 618671"/>
                <a:gd name="connsiteX10" fmla="*/ 729343 w 957943"/>
                <a:gd name="connsiteY10" fmla="*/ 388257 h 618671"/>
                <a:gd name="connsiteX11" fmla="*/ 707571 w 957943"/>
                <a:gd name="connsiteY11" fmla="*/ 551542 h 618671"/>
                <a:gd name="connsiteX12" fmla="*/ 620486 w 957943"/>
                <a:gd name="connsiteY12" fmla="*/ 595085 h 618671"/>
                <a:gd name="connsiteX13" fmla="*/ 533400 w 957943"/>
                <a:gd name="connsiteY13" fmla="*/ 410028 h 618671"/>
                <a:gd name="connsiteX14" fmla="*/ 609600 w 957943"/>
                <a:gd name="connsiteY14" fmla="*/ 192314 h 618671"/>
                <a:gd name="connsiteX15" fmla="*/ 772886 w 957943"/>
                <a:gd name="connsiteY15" fmla="*/ 29028 h 618671"/>
                <a:gd name="connsiteX16" fmla="*/ 925286 w 957943"/>
                <a:gd name="connsiteY16" fmla="*/ 181428 h 618671"/>
                <a:gd name="connsiteX17" fmla="*/ 957943 w 957943"/>
                <a:gd name="connsiteY17" fmla="*/ 279399 h 61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943" h="618671">
                  <a:moveTo>
                    <a:pt x="0" y="322942"/>
                  </a:moveTo>
                  <a:cubicBezTo>
                    <a:pt x="19957" y="249463"/>
                    <a:pt x="39914" y="175985"/>
                    <a:pt x="76200" y="126999"/>
                  </a:cubicBezTo>
                  <a:cubicBezTo>
                    <a:pt x="112486" y="78013"/>
                    <a:pt x="165100" y="21771"/>
                    <a:pt x="217714" y="29028"/>
                  </a:cubicBezTo>
                  <a:cubicBezTo>
                    <a:pt x="270328" y="36285"/>
                    <a:pt x="364672" y="85271"/>
                    <a:pt x="391886" y="170542"/>
                  </a:cubicBezTo>
                  <a:cubicBezTo>
                    <a:pt x="419100" y="255813"/>
                    <a:pt x="399143" y="471714"/>
                    <a:pt x="381000" y="540657"/>
                  </a:cubicBezTo>
                  <a:cubicBezTo>
                    <a:pt x="362857" y="609600"/>
                    <a:pt x="312057" y="600528"/>
                    <a:pt x="283029" y="584199"/>
                  </a:cubicBezTo>
                  <a:cubicBezTo>
                    <a:pt x="254001" y="567870"/>
                    <a:pt x="199572" y="515256"/>
                    <a:pt x="206829" y="442685"/>
                  </a:cubicBezTo>
                  <a:cubicBezTo>
                    <a:pt x="214086" y="370114"/>
                    <a:pt x="284843" y="221342"/>
                    <a:pt x="326571" y="148771"/>
                  </a:cubicBezTo>
                  <a:cubicBezTo>
                    <a:pt x="368299" y="76200"/>
                    <a:pt x="399143" y="0"/>
                    <a:pt x="457200" y="7257"/>
                  </a:cubicBezTo>
                  <a:cubicBezTo>
                    <a:pt x="515257" y="14514"/>
                    <a:pt x="629557" y="128814"/>
                    <a:pt x="674914" y="192314"/>
                  </a:cubicBezTo>
                  <a:cubicBezTo>
                    <a:pt x="720271" y="255814"/>
                    <a:pt x="723900" y="328386"/>
                    <a:pt x="729343" y="388257"/>
                  </a:cubicBezTo>
                  <a:cubicBezTo>
                    <a:pt x="734786" y="448128"/>
                    <a:pt x="725714" y="517071"/>
                    <a:pt x="707571" y="551542"/>
                  </a:cubicBezTo>
                  <a:cubicBezTo>
                    <a:pt x="689428" y="586013"/>
                    <a:pt x="649514" y="618671"/>
                    <a:pt x="620486" y="595085"/>
                  </a:cubicBezTo>
                  <a:cubicBezTo>
                    <a:pt x="591458" y="571499"/>
                    <a:pt x="535214" y="477156"/>
                    <a:pt x="533400" y="410028"/>
                  </a:cubicBezTo>
                  <a:cubicBezTo>
                    <a:pt x="531586" y="342900"/>
                    <a:pt x="569686" y="255814"/>
                    <a:pt x="609600" y="192314"/>
                  </a:cubicBezTo>
                  <a:cubicBezTo>
                    <a:pt x="649514" y="128814"/>
                    <a:pt x="720272" y="30842"/>
                    <a:pt x="772886" y="29028"/>
                  </a:cubicBezTo>
                  <a:cubicBezTo>
                    <a:pt x="825500" y="27214"/>
                    <a:pt x="894443" y="139700"/>
                    <a:pt x="925286" y="181428"/>
                  </a:cubicBezTo>
                  <a:cubicBezTo>
                    <a:pt x="956129" y="223156"/>
                    <a:pt x="957036" y="251277"/>
                    <a:pt x="957943" y="27939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24"/>
            <p:cNvGrpSpPr/>
            <p:nvPr/>
          </p:nvGrpSpPr>
          <p:grpSpPr>
            <a:xfrm>
              <a:off x="5779325" y="5235037"/>
              <a:ext cx="359230" cy="119743"/>
              <a:chOff x="5486399" y="2514600"/>
              <a:chExt cx="359230" cy="119743"/>
            </a:xfrm>
          </p:grpSpPr>
          <p:cxnSp>
            <p:nvCxnSpPr>
              <p:cNvPr id="111" name="Straight Connector 21"/>
              <p:cNvCxnSpPr/>
              <p:nvPr/>
            </p:nvCxnSpPr>
            <p:spPr>
              <a:xfrm>
                <a:off x="5486400" y="2514600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5486399" y="2634343"/>
                <a:ext cx="3592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>
              <a:off x="4953001" y="4724397"/>
              <a:ext cx="10341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965373" y="4713512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964384" y="5365666"/>
              <a:ext cx="0" cy="511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932716" y="4724397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943602" y="5867396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6357259" y="4691740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6368144" y="5823853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4071259" y="4746169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4038602" y="4702626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027716" y="5823854"/>
              <a:ext cx="87086" cy="8708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4103915" y="5867398"/>
              <a:ext cx="18723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46"/>
            <p:cNvGrpSpPr/>
            <p:nvPr/>
          </p:nvGrpSpPr>
          <p:grpSpPr>
            <a:xfrm>
              <a:off x="6808002" y="4919662"/>
              <a:ext cx="151311" cy="664707"/>
              <a:chOff x="6000479" y="2633664"/>
              <a:chExt cx="151311" cy="664707"/>
            </a:xfrm>
          </p:grpSpPr>
          <p:grpSp>
            <p:nvGrpSpPr>
              <p:cNvPr id="105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82790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Straight Connector 105"/>
              <p:cNvCxnSpPr/>
              <p:nvPr/>
            </p:nvCxnSpPr>
            <p:spPr>
              <a:xfrm>
                <a:off x="6062661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>
              <a:off x="6422573" y="4724397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422573" y="5866408"/>
              <a:ext cx="4571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869876" y="4735283"/>
              <a:ext cx="0" cy="239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881750" y="5584368"/>
              <a:ext cx="0" cy="2939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62"/>
            <p:cNvGrpSpPr/>
            <p:nvPr/>
          </p:nvGrpSpPr>
          <p:grpSpPr>
            <a:xfrm rot="16200000">
              <a:off x="3616509" y="4408033"/>
              <a:ext cx="151311" cy="664707"/>
              <a:chOff x="6000479" y="2633664"/>
              <a:chExt cx="151311" cy="664707"/>
            </a:xfrm>
          </p:grpSpPr>
          <p:grpSp>
            <p:nvGrpSpPr>
              <p:cNvPr id="99" name="Group 46"/>
              <p:cNvGrpSpPr/>
              <p:nvPr/>
            </p:nvGrpSpPr>
            <p:grpSpPr>
              <a:xfrm>
                <a:off x="6000479" y="2831647"/>
                <a:ext cx="151311" cy="266699"/>
                <a:chOff x="6912429" y="4024491"/>
                <a:chExt cx="163285" cy="325386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6995604" y="4024491"/>
                  <a:ext cx="80110" cy="794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H="1">
                  <a:off x="6912429" y="4094117"/>
                  <a:ext cx="163285" cy="18505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6927669" y="4279971"/>
                  <a:ext cx="64359" cy="6990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0" name="Straight Connector 99"/>
              <p:cNvCxnSpPr/>
              <p:nvPr/>
            </p:nvCxnSpPr>
            <p:spPr>
              <a:xfrm>
                <a:off x="6072186" y="2633664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6072186" y="3100389"/>
                <a:ext cx="0" cy="1979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76"/>
            <p:cNvGrpSpPr/>
            <p:nvPr/>
          </p:nvGrpSpPr>
          <p:grpSpPr>
            <a:xfrm>
              <a:off x="3205844" y="5015590"/>
              <a:ext cx="304800" cy="619125"/>
              <a:chOff x="1703615" y="2707821"/>
              <a:chExt cx="304800" cy="61912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1856015" y="2707821"/>
                <a:ext cx="0" cy="6191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Oval 95"/>
              <p:cNvSpPr/>
              <p:nvPr/>
            </p:nvSpPr>
            <p:spPr>
              <a:xfrm>
                <a:off x="1713140" y="2879271"/>
                <a:ext cx="295275" cy="29527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703615" y="27935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721304" y="2896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>
              <a:off x="3352801" y="5867396"/>
              <a:ext cx="7075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354063" y="4733304"/>
              <a:ext cx="0" cy="370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354063" y="5637939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3440795" y="4223654"/>
            <a:ext cx="780070" cy="357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910" name="Equation" r:id="rId13" imgW="495085" imgH="228501" progId="Equation.DSMT4">
                    <p:embed/>
                  </p:oleObj>
                </mc:Choice>
                <mc:Fallback>
                  <p:oleObj name="Equation" r:id="rId13" imgW="495085" imgH="228501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0795" y="4223654"/>
                          <a:ext cx="780070" cy="357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2"/>
            <p:cNvGraphicFramePr>
              <a:graphicFrameLocks noChangeAspect="1"/>
            </p:cNvGraphicFramePr>
            <p:nvPr/>
          </p:nvGraphicFramePr>
          <p:xfrm>
            <a:off x="4940528" y="4270372"/>
            <a:ext cx="219075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911" name="Equation" r:id="rId15" imgW="139639" imgH="152334" progId="Equation.DSMT4">
                    <p:embed/>
                  </p:oleObj>
                </mc:Choice>
                <mc:Fallback>
                  <p:oleObj name="Equation" r:id="rId15" imgW="139639" imgH="152334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0528" y="4270372"/>
                          <a:ext cx="219075" cy="23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2"/>
            <p:cNvGraphicFramePr>
              <a:graphicFrameLocks noChangeAspect="1"/>
            </p:cNvGraphicFramePr>
            <p:nvPr/>
          </p:nvGraphicFramePr>
          <p:xfrm>
            <a:off x="5475289" y="4872489"/>
            <a:ext cx="238125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912" name="Equation" r:id="rId17" imgW="152202" imgH="177569" progId="Equation.DSMT4">
                    <p:embed/>
                  </p:oleObj>
                </mc:Choice>
                <mc:Fallback>
                  <p:oleObj name="Equation" r:id="rId17" imgW="152202" imgH="177569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5289" y="4872489"/>
                          <a:ext cx="238125" cy="277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2"/>
            <p:cNvGraphicFramePr>
              <a:graphicFrameLocks noChangeAspect="1"/>
            </p:cNvGraphicFramePr>
            <p:nvPr/>
          </p:nvGraphicFramePr>
          <p:xfrm>
            <a:off x="7023101" y="5105398"/>
            <a:ext cx="298450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913" name="Equation" r:id="rId19" imgW="190500" imgH="228600" progId="Equation.DSMT4">
                    <p:embed/>
                  </p:oleObj>
                </mc:Choice>
                <mc:Fallback>
                  <p:oleObj name="Equation" r:id="rId19" imgW="190500" imgH="22860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3101" y="5105398"/>
                          <a:ext cx="298450" cy="357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74629" y="0"/>
            <a:ext cx="9084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Two Element Low-Pass Butterworth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73895" y="957945"/>
            <a:ext cx="3751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D82ECC"/>
                </a:solidFill>
                <a:latin typeface="Arial" pitchFamily="34" charset="0"/>
                <a:cs typeface="Arial" pitchFamily="34" charset="0"/>
              </a:rPr>
              <a:t>Results from Ansys Designer</a:t>
            </a:r>
            <a:endParaRPr lang="en-US" sz="2000" b="1" dirty="0">
              <a:solidFill>
                <a:srgbClr val="D82E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59669" y="1658031"/>
            <a:ext cx="7567160" cy="4197802"/>
            <a:chOff x="259669" y="1658031"/>
            <a:chExt cx="7567160" cy="4197802"/>
          </a:xfrm>
        </p:grpSpPr>
        <p:pic>
          <p:nvPicPr>
            <p:cNvPr id="12186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774" y="1658031"/>
              <a:ext cx="7065055" cy="400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21867" name="Object 11"/>
            <p:cNvGraphicFramePr>
              <a:graphicFrameLocks noChangeAspect="1"/>
            </p:cNvGraphicFramePr>
            <p:nvPr/>
          </p:nvGraphicFramePr>
          <p:xfrm>
            <a:off x="4014560" y="5455783"/>
            <a:ext cx="98425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95" name="Equation" r:id="rId4" imgW="558800" imgH="228600" progId="Equation.DSMT4">
                    <p:embed/>
                  </p:oleObj>
                </mc:Choice>
                <mc:Fallback>
                  <p:oleObj name="Equation" r:id="rId4" imgW="558800" imgH="2286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560" y="5455783"/>
                          <a:ext cx="984250" cy="4000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868" name="Object 12"/>
            <p:cNvGraphicFramePr>
              <a:graphicFrameLocks noChangeAspect="1"/>
            </p:cNvGraphicFramePr>
            <p:nvPr/>
          </p:nvGraphicFramePr>
          <p:xfrm>
            <a:off x="259669" y="3289981"/>
            <a:ext cx="9398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96" name="Equation" r:id="rId6" imgW="533169" imgH="228501" progId="Equation.DSMT4">
                    <p:embed/>
                  </p:oleObj>
                </mc:Choice>
                <mc:Fallback>
                  <p:oleObj name="Equation" r:id="rId6" imgW="533169" imgH="228501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669" y="3289981"/>
                          <a:ext cx="939800" cy="4000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Oval 67"/>
            <p:cNvSpPr/>
            <p:nvPr/>
          </p:nvSpPr>
          <p:spPr>
            <a:xfrm>
              <a:off x="4517571" y="4310743"/>
              <a:ext cx="119743" cy="11974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1869" name="Object 13"/>
            <p:cNvGraphicFramePr>
              <a:graphicFrameLocks noChangeAspect="1"/>
            </p:cNvGraphicFramePr>
            <p:nvPr/>
          </p:nvGraphicFramePr>
          <p:xfrm>
            <a:off x="2374675" y="2821441"/>
            <a:ext cx="1655762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97" name="Equation" r:id="rId8" imgW="939392" imgH="253890" progId="Equation.DSMT4">
                    <p:embed/>
                  </p:oleObj>
                </mc:Choice>
                <mc:Fallback>
                  <p:oleObj name="Equation" r:id="rId8" imgW="939392" imgH="25389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4675" y="2821441"/>
                          <a:ext cx="1655762" cy="4445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Straight Arrow Connector 69"/>
            <p:cNvCxnSpPr/>
            <p:nvPr/>
          </p:nvCxnSpPr>
          <p:spPr>
            <a:xfrm>
              <a:off x="3690257" y="3418114"/>
              <a:ext cx="751114" cy="8599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1870" name="Object 14"/>
            <p:cNvGraphicFramePr>
              <a:graphicFrameLocks noChangeAspect="1"/>
            </p:cNvGraphicFramePr>
            <p:nvPr/>
          </p:nvGraphicFramePr>
          <p:xfrm>
            <a:off x="2641600" y="2005013"/>
            <a:ext cx="371475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98" name="Equation" r:id="rId10" imgW="2108200" imgH="228600" progId="Equation.DSMT4">
                    <p:embed/>
                  </p:oleObj>
                </mc:Choice>
                <mc:Fallback>
                  <p:oleObj name="Equation" r:id="rId10" imgW="2108200" imgH="2286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1600" y="2005013"/>
                          <a:ext cx="3714750" cy="4000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1" name="Straight Arrow Connector 70"/>
            <p:cNvCxnSpPr/>
            <p:nvPr/>
          </p:nvCxnSpPr>
          <p:spPr>
            <a:xfrm>
              <a:off x="4833257" y="2394852"/>
              <a:ext cx="751114" cy="8599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23333" y="0"/>
            <a:ext cx="9187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Two Element Low-Pass Butterworth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715408" y="1023258"/>
            <a:ext cx="3751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D82ECC"/>
                </a:solidFill>
                <a:latin typeface="Arial" pitchFamily="34" charset="0"/>
                <a:cs typeface="Arial" pitchFamily="34" charset="0"/>
              </a:rPr>
              <a:t>Results from Ansys Designer</a:t>
            </a:r>
            <a:endParaRPr lang="en-US" sz="2000" b="1" dirty="0">
              <a:solidFill>
                <a:srgbClr val="D82E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413578"/>
              </p:ext>
            </p:extLst>
          </p:nvPr>
        </p:nvGraphicFramePr>
        <p:xfrm>
          <a:off x="2073275" y="6062663"/>
          <a:ext cx="51768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1" name="Equation" r:id="rId3" imgW="2933640" imgH="279360" progId="Equation.DSMT4">
                  <p:embed/>
                </p:oleObj>
              </mc:Choice>
              <mc:Fallback>
                <p:oleObj name="Equation" r:id="rId3" imgW="2933640" imgH="2793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6062663"/>
                        <a:ext cx="5176838" cy="488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0185" y="1641701"/>
            <a:ext cx="6598954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val 13"/>
          <p:cNvSpPr/>
          <p:nvPr/>
        </p:nvSpPr>
        <p:spPr>
          <a:xfrm>
            <a:off x="4649561" y="2155372"/>
            <a:ext cx="119743" cy="1197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2887" name="Object 7"/>
          <p:cNvGraphicFramePr>
            <a:graphicFrameLocks noChangeAspect="1"/>
          </p:cNvGraphicFramePr>
          <p:nvPr/>
        </p:nvGraphicFramePr>
        <p:xfrm>
          <a:off x="4145416" y="5423581"/>
          <a:ext cx="9842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2" name="Equation" r:id="rId6" imgW="558800" imgH="228600" progId="Equation.DSMT4">
                  <p:embed/>
                </p:oleObj>
              </mc:Choice>
              <mc:Fallback>
                <p:oleObj name="Equation" r:id="rId6" imgW="558800" imgH="228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5416" y="5423581"/>
                        <a:ext cx="984250" cy="400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9" name="Object 9"/>
          <p:cNvGraphicFramePr>
            <a:graphicFrameLocks noChangeAspect="1"/>
          </p:cNvGraphicFramePr>
          <p:nvPr/>
        </p:nvGraphicFramePr>
        <p:xfrm>
          <a:off x="1965077" y="3223450"/>
          <a:ext cx="10509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3" name="Equation" r:id="rId8" imgW="596641" imgH="253890" progId="Equation.DSMT4">
                  <p:embed/>
                </p:oleObj>
              </mc:Choice>
              <mc:Fallback>
                <p:oleObj name="Equation" r:id="rId8" imgW="596641" imgH="25389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077" y="3223450"/>
                        <a:ext cx="1050925" cy="444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0" name="Object 10"/>
          <p:cNvGraphicFramePr>
            <a:graphicFrameLocks noChangeAspect="1"/>
          </p:cNvGraphicFramePr>
          <p:nvPr/>
        </p:nvGraphicFramePr>
        <p:xfrm>
          <a:off x="6420386" y="2503549"/>
          <a:ext cx="10747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4" name="Equation" r:id="rId10" imgW="609336" imgH="253890" progId="Equation.DSMT4">
                  <p:embed/>
                </p:oleObj>
              </mc:Choice>
              <mc:Fallback>
                <p:oleObj name="Equation" r:id="rId10" imgW="609336" imgH="25389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0386" y="2503549"/>
                        <a:ext cx="1074738" cy="444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3" name="Object 13"/>
          <p:cNvGraphicFramePr>
            <a:graphicFrameLocks noChangeAspect="1"/>
          </p:cNvGraphicFramePr>
          <p:nvPr/>
        </p:nvGraphicFramePr>
        <p:xfrm>
          <a:off x="4510171" y="3042269"/>
          <a:ext cx="13890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5" name="Equation" r:id="rId12" imgW="787058" imgH="253890" progId="Equation.DSMT4">
                  <p:embed/>
                </p:oleObj>
              </mc:Choice>
              <mc:Fallback>
                <p:oleObj name="Equation" r:id="rId12" imgW="787058" imgH="25389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171" y="3042269"/>
                        <a:ext cx="1389062" cy="444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 flipV="1">
            <a:off x="4757058" y="2351314"/>
            <a:ext cx="325581" cy="700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013324" y="4019406"/>
          <a:ext cx="34639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6" name="Equation" r:id="rId14" imgW="2324100" imgH="254000" progId="Equation.DSMT4">
                  <p:embed/>
                </p:oleObj>
              </mc:Choice>
              <mc:Fallback>
                <p:oleObj name="Equation" r:id="rId14" imgW="2324100" imgH="2540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324" y="4019406"/>
                        <a:ext cx="3463925" cy="376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7101444" y="3526971"/>
            <a:ext cx="391886" cy="5106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4719" y="0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Filters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36814" y="942974"/>
            <a:ext cx="8006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can think of transmission lines connected at the input and output of the filter.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0902" name="Object 103"/>
          <p:cNvGraphicFramePr>
            <a:graphicFrameLocks noChangeAspect="1"/>
          </p:cNvGraphicFramePr>
          <p:nvPr/>
        </p:nvGraphicFramePr>
        <p:xfrm>
          <a:off x="2776008" y="4302493"/>
          <a:ext cx="1054075" cy="567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4" name="Equation" r:id="rId3" imgW="799753" imgH="431613" progId="Equation.DSMT4">
                  <p:embed/>
                </p:oleObj>
              </mc:Choice>
              <mc:Fallback>
                <p:oleObj name="Equation" r:id="rId3" imgW="799753" imgH="431613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008" y="4302493"/>
                        <a:ext cx="1054075" cy="567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103"/>
          <p:cNvGraphicFramePr>
            <a:graphicFrameLocks noChangeAspect="1"/>
          </p:cNvGraphicFramePr>
          <p:nvPr/>
        </p:nvGraphicFramePr>
        <p:xfrm>
          <a:off x="4733744" y="4842549"/>
          <a:ext cx="2215696" cy="52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5" name="Equation" r:id="rId5" imgW="1384300" imgH="330200" progId="Equation.DSMT4">
                  <p:embed/>
                </p:oleObj>
              </mc:Choice>
              <mc:Fallback>
                <p:oleObj name="Equation" r:id="rId5" imgW="1384300" imgH="330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744" y="4842549"/>
                        <a:ext cx="2215696" cy="526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09451" y="4704901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Power loss ratio: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0906" name="Object 10"/>
          <p:cNvGraphicFramePr>
            <a:graphicFrameLocks noChangeAspect="1"/>
          </p:cNvGraphicFramePr>
          <p:nvPr/>
        </p:nvGraphicFramePr>
        <p:xfrm>
          <a:off x="2941320" y="5701999"/>
          <a:ext cx="29178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6" name="Equation" r:id="rId7" imgW="1841400" imgH="507960" progId="Equation.DSMT4">
                  <p:embed/>
                </p:oleObj>
              </mc:Choice>
              <mc:Fallback>
                <p:oleObj name="Equation" r:id="rId7" imgW="1841400" imgH="5079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320" y="5701999"/>
                        <a:ext cx="29178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1797629" y="1948090"/>
            <a:ext cx="6144883" cy="2151741"/>
            <a:chOff x="1797629" y="1948090"/>
            <a:chExt cx="6144883" cy="2151741"/>
          </a:xfrm>
        </p:grpSpPr>
        <p:grpSp>
          <p:nvGrpSpPr>
            <p:cNvPr id="3" name="Group 23"/>
            <p:cNvGrpSpPr/>
            <p:nvPr/>
          </p:nvGrpSpPr>
          <p:grpSpPr>
            <a:xfrm>
              <a:off x="5596634" y="2867029"/>
              <a:ext cx="1839216" cy="762000"/>
              <a:chOff x="5954485" y="2819403"/>
              <a:chExt cx="1839216" cy="7620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5987142" y="2868839"/>
                <a:ext cx="137022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954485" y="3535136"/>
                <a:ext cx="183921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7141044" y="2819403"/>
                <a:ext cx="119743" cy="11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151931" y="3461660"/>
                <a:ext cx="119743" cy="11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46"/>
            <p:cNvGrpSpPr/>
            <p:nvPr/>
          </p:nvGrpSpPr>
          <p:grpSpPr>
            <a:xfrm>
              <a:off x="7340351" y="3103792"/>
              <a:ext cx="151311" cy="266699"/>
              <a:chOff x="6912429" y="4024491"/>
              <a:chExt cx="163285" cy="325386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6995604" y="4024491"/>
                <a:ext cx="80110" cy="794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6912429" y="4094117"/>
                <a:ext cx="163285" cy="1850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927669" y="4279971"/>
                <a:ext cx="64359" cy="699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>
              <a:off x="7418408" y="2905809"/>
              <a:ext cx="0" cy="1979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424758" y="3372534"/>
              <a:ext cx="0" cy="1979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6"/>
            <p:cNvGrpSpPr/>
            <p:nvPr/>
          </p:nvGrpSpPr>
          <p:grpSpPr>
            <a:xfrm flipH="1">
              <a:off x="1942688" y="2889254"/>
              <a:ext cx="2413001" cy="759278"/>
              <a:chOff x="5409251" y="2819403"/>
              <a:chExt cx="2413001" cy="759278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5411066" y="2881539"/>
                <a:ext cx="167458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409251" y="3518312"/>
                <a:ext cx="24130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>
                <a:off x="6498770" y="2819403"/>
                <a:ext cx="119743" cy="11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498771" y="3458938"/>
                <a:ext cx="119743" cy="11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70657" name="Object 103"/>
            <p:cNvGraphicFramePr>
              <a:graphicFrameLocks noChangeAspect="1"/>
            </p:cNvGraphicFramePr>
            <p:nvPr/>
          </p:nvGraphicFramePr>
          <p:xfrm>
            <a:off x="7607550" y="3057754"/>
            <a:ext cx="334962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77" name="Equation" r:id="rId9" imgW="190500" imgH="228600" progId="Equation.DSMT4">
                    <p:embed/>
                  </p:oleObj>
                </mc:Choice>
                <mc:Fallback>
                  <p:oleObj name="Equation" r:id="rId9" imgW="190500" imgH="2286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7550" y="3057754"/>
                          <a:ext cx="334962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63"/>
            <p:cNvGrpSpPr/>
            <p:nvPr/>
          </p:nvGrpSpPr>
          <p:grpSpPr>
            <a:xfrm rot="16200000">
              <a:off x="2469176" y="2814621"/>
              <a:ext cx="151311" cy="289867"/>
              <a:chOff x="6912429" y="4024491"/>
              <a:chExt cx="163285" cy="353652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6995604" y="4024491"/>
                <a:ext cx="80110" cy="794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6912429" y="4094117"/>
                <a:ext cx="163285" cy="1850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 flipV="1">
                <a:off x="6916390" y="4291249"/>
                <a:ext cx="98173" cy="756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/>
            <p:cNvCxnSpPr/>
            <p:nvPr/>
          </p:nvCxnSpPr>
          <p:spPr>
            <a:xfrm>
              <a:off x="1946570" y="2957203"/>
              <a:ext cx="0" cy="6191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1799973" y="3140529"/>
              <a:ext cx="295275" cy="2952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97629" y="305480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813084" y="3186917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graphicFrame>
          <p:nvGraphicFramePr>
            <p:cNvPr id="70658" name="Object 103"/>
            <p:cNvGraphicFramePr>
              <a:graphicFrameLocks noChangeAspect="1"/>
            </p:cNvGraphicFramePr>
            <p:nvPr/>
          </p:nvGraphicFramePr>
          <p:xfrm>
            <a:off x="2195740" y="2332492"/>
            <a:ext cx="871538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78" name="Equation" r:id="rId11" imgW="495085" imgH="228501" progId="Equation.DSMT4">
                    <p:embed/>
                  </p:oleObj>
                </mc:Choice>
                <mc:Fallback>
                  <p:oleObj name="Equation" r:id="rId11" imgW="495085" imgH="228501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5740" y="2332492"/>
                          <a:ext cx="871538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0" name="Object 103"/>
            <p:cNvGraphicFramePr>
              <a:graphicFrameLocks noChangeAspect="1"/>
            </p:cNvGraphicFramePr>
            <p:nvPr/>
          </p:nvGraphicFramePr>
          <p:xfrm>
            <a:off x="3344409" y="3046866"/>
            <a:ext cx="871537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79" name="Equation" r:id="rId13" imgW="495085" imgH="228501" progId="Equation.DSMT4">
                    <p:embed/>
                  </p:oleObj>
                </mc:Choice>
                <mc:Fallback>
                  <p:oleObj name="Equation" r:id="rId13" imgW="495085" imgH="228501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4409" y="3046866"/>
                          <a:ext cx="871537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1" name="Object 103"/>
            <p:cNvGraphicFramePr>
              <a:graphicFrameLocks noChangeAspect="1"/>
            </p:cNvGraphicFramePr>
            <p:nvPr/>
          </p:nvGraphicFramePr>
          <p:xfrm>
            <a:off x="3265942" y="3831544"/>
            <a:ext cx="246062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80" name="Equation" r:id="rId15" imgW="139639" imgH="152334" progId="Equation.DSMT4">
                    <p:embed/>
                  </p:oleObj>
                </mc:Choice>
                <mc:Fallback>
                  <p:oleObj name="Equation" r:id="rId15" imgW="139639" imgH="152334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5942" y="3831544"/>
                          <a:ext cx="246062" cy="268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Right Arrow 47"/>
            <p:cNvSpPr/>
            <p:nvPr/>
          </p:nvSpPr>
          <p:spPr>
            <a:xfrm>
              <a:off x="3788227" y="2471057"/>
              <a:ext cx="337457" cy="217714"/>
            </a:xfrm>
            <a:prstGeom prst="rightArrow">
              <a:avLst/>
            </a:prstGeom>
            <a:solidFill>
              <a:srgbClr val="D82E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0904" name="Object 103"/>
            <p:cNvGraphicFramePr>
              <a:graphicFrameLocks noChangeAspect="1"/>
            </p:cNvGraphicFramePr>
            <p:nvPr/>
          </p:nvGraphicFramePr>
          <p:xfrm>
            <a:off x="3799114" y="1948090"/>
            <a:ext cx="4016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81" name="Equation" r:id="rId17" imgW="228600" imgH="228600" progId="Equation.DSMT4">
                    <p:embed/>
                  </p:oleObj>
                </mc:Choice>
                <mc:Fallback>
                  <p:oleObj name="Equation" r:id="rId17" imgW="228600" imgH="2286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9114" y="1948090"/>
                          <a:ext cx="401638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Right Arrow 49"/>
            <p:cNvSpPr/>
            <p:nvPr/>
          </p:nvSpPr>
          <p:spPr>
            <a:xfrm>
              <a:off x="6063349" y="2492828"/>
              <a:ext cx="337457" cy="217714"/>
            </a:xfrm>
            <a:prstGeom prst="rightArrow">
              <a:avLst/>
            </a:prstGeom>
            <a:solidFill>
              <a:srgbClr val="D82E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0905" name="Object 103"/>
            <p:cNvGraphicFramePr>
              <a:graphicFrameLocks noChangeAspect="1"/>
            </p:cNvGraphicFramePr>
            <p:nvPr/>
          </p:nvGraphicFramePr>
          <p:xfrm>
            <a:off x="5850845" y="1969408"/>
            <a:ext cx="10668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82" name="Equation" r:id="rId19" imgW="609600" imgH="228600" progId="Equation.DSMT4">
                    <p:embed/>
                  </p:oleObj>
                </mc:Choice>
                <mc:Fallback>
                  <p:oleObj name="Equation" r:id="rId19" imgW="609600" imgH="22860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0845" y="1969408"/>
                          <a:ext cx="106680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Freeform 54"/>
            <p:cNvSpPr/>
            <p:nvPr/>
          </p:nvSpPr>
          <p:spPr>
            <a:xfrm>
              <a:off x="3722914" y="3791857"/>
              <a:ext cx="482601" cy="266700"/>
            </a:xfrm>
            <a:custGeom>
              <a:avLst/>
              <a:gdLst>
                <a:gd name="connsiteX0" fmla="*/ 0 w 482601"/>
                <a:gd name="connsiteY0" fmla="*/ 18143 h 266700"/>
                <a:gd name="connsiteX1" fmla="*/ 359229 w 482601"/>
                <a:gd name="connsiteY1" fmla="*/ 18143 h 266700"/>
                <a:gd name="connsiteX2" fmla="*/ 478972 w 482601"/>
                <a:gd name="connsiteY2" fmla="*/ 127000 h 266700"/>
                <a:gd name="connsiteX3" fmla="*/ 337457 w 482601"/>
                <a:gd name="connsiteY3" fmla="*/ 246743 h 266700"/>
                <a:gd name="connsiteX4" fmla="*/ 130629 w 482601"/>
                <a:gd name="connsiteY4" fmla="*/ 246743 h 266700"/>
                <a:gd name="connsiteX5" fmla="*/ 0 w 482601"/>
                <a:gd name="connsiteY5" fmla="*/ 257629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601" h="266700">
                  <a:moveTo>
                    <a:pt x="0" y="18143"/>
                  </a:moveTo>
                  <a:cubicBezTo>
                    <a:pt x="139700" y="9071"/>
                    <a:pt x="279400" y="0"/>
                    <a:pt x="359229" y="18143"/>
                  </a:cubicBezTo>
                  <a:cubicBezTo>
                    <a:pt x="439058" y="36286"/>
                    <a:pt x="482601" y="88900"/>
                    <a:pt x="478972" y="127000"/>
                  </a:cubicBezTo>
                  <a:cubicBezTo>
                    <a:pt x="475343" y="165100"/>
                    <a:pt x="395514" y="226786"/>
                    <a:pt x="337457" y="246743"/>
                  </a:cubicBezTo>
                  <a:cubicBezTo>
                    <a:pt x="279400" y="266700"/>
                    <a:pt x="186872" y="244929"/>
                    <a:pt x="130629" y="246743"/>
                  </a:cubicBezTo>
                  <a:cubicBezTo>
                    <a:pt x="74386" y="248557"/>
                    <a:pt x="37193" y="253093"/>
                    <a:pt x="0" y="257629"/>
                  </a:cubicBezTo>
                </a:path>
              </a:pathLst>
            </a:cu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0907" name="Object 11"/>
            <p:cNvGraphicFramePr>
              <a:graphicFrameLocks noChangeAspect="1"/>
            </p:cNvGraphicFramePr>
            <p:nvPr/>
          </p:nvGraphicFramePr>
          <p:xfrm>
            <a:off x="5859463" y="3046867"/>
            <a:ext cx="893762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83" name="Equation" r:id="rId21" imgW="508000" imgH="228600" progId="Equation.DSMT4">
                    <p:embed/>
                  </p:oleObj>
                </mc:Choice>
                <mc:Fallback>
                  <p:oleObj name="Equation" r:id="rId21" imgW="508000" imgH="22860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9463" y="3046867"/>
                          <a:ext cx="893762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4" name="Straight Connector 73"/>
            <p:cNvCxnSpPr/>
            <p:nvPr/>
          </p:nvCxnSpPr>
          <p:spPr>
            <a:xfrm>
              <a:off x="6939725" y="2926525"/>
              <a:ext cx="4762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1943100" y="29591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366548" y="2401661"/>
              <a:ext cx="1251857" cy="16546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47762" y="304301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Filter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014761" y="440837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Lossless filter: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0918" name="Object 22"/>
          <p:cNvGraphicFramePr>
            <a:graphicFrameLocks noChangeAspect="1"/>
          </p:cNvGraphicFramePr>
          <p:nvPr/>
        </p:nvGraphicFramePr>
        <p:xfrm>
          <a:off x="843664" y="5157955"/>
          <a:ext cx="1055959" cy="732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4" name="Equation" r:id="rId23" imgW="622080" imgH="431640" progId="Equation.DSMT4">
                  <p:embed/>
                </p:oleObj>
              </mc:Choice>
              <mc:Fallback>
                <p:oleObj name="Equation" r:id="rId23" imgW="622080" imgH="43164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664" y="5157955"/>
                        <a:ext cx="1055959" cy="73270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936171" y="2100944"/>
            <a:ext cx="5739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Choose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Chebyshev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response (arbitrary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value):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67126" y="0"/>
            <a:ext cx="7699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Two Element Low-Pass Chebyshev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5722" name="Object 15"/>
          <p:cNvGraphicFramePr>
            <a:graphicFrameLocks noChangeAspect="1"/>
          </p:cNvGraphicFramePr>
          <p:nvPr/>
        </p:nvGraphicFramePr>
        <p:xfrm>
          <a:off x="2605815" y="899268"/>
          <a:ext cx="340677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8" name="Equation" r:id="rId3" imgW="1930400" imgH="508000" progId="Equation.DSMT4">
                  <p:embed/>
                </p:oleObj>
              </mc:Choice>
              <mc:Fallback>
                <p:oleObj name="Equation" r:id="rId3" imgW="1930400" imgH="508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815" y="899268"/>
                        <a:ext cx="3406775" cy="8905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2253518" y="4998521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3414124" y="5364490"/>
          <a:ext cx="1156875" cy="1258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9" name="Equation" r:id="rId5" imgW="673100" imgH="736600" progId="Equation.DSMT4">
                  <p:embed/>
                </p:oleObj>
              </mc:Choice>
              <mc:Fallback>
                <p:oleObj name="Equation" r:id="rId5" imgW="673100" imgH="736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124" y="5364490"/>
                        <a:ext cx="1156875" cy="1258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7" name="Object 2"/>
          <p:cNvGraphicFramePr>
            <a:graphicFrameLocks noChangeAspect="1"/>
          </p:cNvGraphicFramePr>
          <p:nvPr/>
        </p:nvGraphicFramePr>
        <p:xfrm>
          <a:off x="2989476" y="2638354"/>
          <a:ext cx="25971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0" name="Equation" r:id="rId7" imgW="1473200" imgH="482600" progId="Equation.DSMT4">
                  <p:embed/>
                </p:oleObj>
              </mc:Choice>
              <mc:Fallback>
                <p:oleObj name="Equation" r:id="rId7" imgW="1473200" imgH="482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476" y="2638354"/>
                        <a:ext cx="2597150" cy="8445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6423769" y="3807567"/>
          <a:ext cx="187166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1" name="Equation" r:id="rId9" imgW="1333500" imgH="736600" progId="Equation.DSMT4">
                  <p:embed/>
                </p:oleObj>
              </mc:Choice>
              <mc:Fallback>
                <p:oleObj name="Equation" r:id="rId9" imgW="1333500" imgH="736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769" y="3807567"/>
                        <a:ext cx="1871663" cy="1035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0" name="Object 2"/>
          <p:cNvGraphicFramePr>
            <a:graphicFrameLocks noChangeAspect="1"/>
          </p:cNvGraphicFramePr>
          <p:nvPr/>
        </p:nvGraphicFramePr>
        <p:xfrm>
          <a:off x="1769155" y="3865972"/>
          <a:ext cx="4021070" cy="919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2" name="Equation" r:id="rId11" imgW="2425700" imgH="558800" progId="Equation.DSMT4">
                  <p:embed/>
                </p:oleObj>
              </mc:Choice>
              <mc:Fallback>
                <p:oleObj name="Equation" r:id="rId11" imgW="2425700" imgH="558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155" y="3865972"/>
                        <a:ext cx="4021070" cy="919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74789" y="3565378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6633788" y="2909876"/>
          <a:ext cx="725242" cy="31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3" name="Equation" r:id="rId13" imgW="405872" imgH="177569" progId="Equation.DSMT4">
                  <p:embed/>
                </p:oleObj>
              </mc:Choice>
              <mc:Fallback>
                <p:oleObj name="Equation" r:id="rId13" imgW="405872" imgH="177569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3788" y="2909876"/>
                        <a:ext cx="725242" cy="31458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>
            <a:off x="5921116" y="2944037"/>
            <a:ext cx="313899" cy="232012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100279" y="0"/>
            <a:ext cx="9033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Two Element Low-Pass Chebyshev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2483869" y="1177040"/>
          <a:ext cx="4167188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1" name="Equation" r:id="rId3" imgW="2768600" imgH="1536700" progId="Equation.DSMT4">
                  <p:embed/>
                </p:oleObj>
              </mc:Choice>
              <mc:Fallback>
                <p:oleObj name="Equation" r:id="rId3" imgW="2768600" imgH="15367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869" y="1177040"/>
                        <a:ext cx="4167188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18260" y="830284"/>
            <a:ext cx="1233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2358" name="Object 22"/>
          <p:cNvGraphicFramePr>
            <a:graphicFrameLocks noChangeAspect="1"/>
          </p:cNvGraphicFramePr>
          <p:nvPr/>
        </p:nvGraphicFramePr>
        <p:xfrm>
          <a:off x="903839" y="5458995"/>
          <a:ext cx="64897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2" name="Equation" r:id="rId5" imgW="4318000" imgH="660400" progId="Equation.DSMT4">
                  <p:embed/>
                </p:oleObj>
              </mc:Choice>
              <mc:Fallback>
                <p:oleObj name="Equation" r:id="rId5" imgW="4318000" imgH="6604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839" y="5458995"/>
                        <a:ext cx="6489700" cy="9779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9" name="Object 23"/>
          <p:cNvGraphicFramePr>
            <a:graphicFrameLocks noChangeAspect="1"/>
          </p:cNvGraphicFramePr>
          <p:nvPr/>
        </p:nvGraphicFramePr>
        <p:xfrm>
          <a:off x="1875189" y="4654751"/>
          <a:ext cx="2349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3" name="Equation" r:id="rId7" imgW="1562100" imgH="279400" progId="Equation.DSMT4">
                  <p:embed/>
                </p:oleObj>
              </mc:Choice>
              <mc:Fallback>
                <p:oleObj name="Equation" r:id="rId7" imgW="1562100" imgH="2794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189" y="4654751"/>
                        <a:ext cx="2349500" cy="4064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60" name="Object 24"/>
          <p:cNvGraphicFramePr>
            <a:graphicFrameLocks noChangeAspect="1"/>
          </p:cNvGraphicFramePr>
          <p:nvPr/>
        </p:nvGraphicFramePr>
        <p:xfrm>
          <a:off x="4638308" y="4488180"/>
          <a:ext cx="1943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4" name="Equation" r:id="rId9" imgW="1294838" imgH="495085" progId="Equation.DSMT4">
                  <p:embed/>
                </p:oleObj>
              </mc:Choice>
              <mc:Fallback>
                <p:oleObj name="Equation" r:id="rId9" imgW="1294838" imgH="495085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308" y="4488180"/>
                        <a:ext cx="1943100" cy="736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71638" y="3936733"/>
            <a:ext cx="3813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Solution (please see the Appendix):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3562767" y="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2393550" y="1420885"/>
          <a:ext cx="3602990" cy="1987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0" name="Equation" r:id="rId3" imgW="2768600" imgH="1536700" progId="Equation.DSMT4">
                  <p:embed/>
                </p:oleObj>
              </mc:Choice>
              <mc:Fallback>
                <p:oleObj name="Equation" r:id="rId3" imgW="2768600" imgH="15367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550" y="1420885"/>
                        <a:ext cx="3602990" cy="1987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5844" y="3587338"/>
            <a:ext cx="1763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equation: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2343" name="Object 7"/>
          <p:cNvGraphicFramePr>
            <a:graphicFrameLocks noChangeAspect="1"/>
          </p:cNvGraphicFramePr>
          <p:nvPr/>
        </p:nvGraphicFramePr>
        <p:xfrm>
          <a:off x="1697368" y="4119624"/>
          <a:ext cx="19494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1" name="Equation" r:id="rId5" imgW="1294838" imgH="495085" progId="Equation.DSMT4">
                  <p:embed/>
                </p:oleObj>
              </mc:Choice>
              <mc:Fallback>
                <p:oleObj name="Equation" r:id="rId5" imgW="1294838" imgH="49508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368" y="4119624"/>
                        <a:ext cx="194945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4" name="Object 7"/>
          <p:cNvGraphicFramePr>
            <a:graphicFrameLocks noChangeAspect="1"/>
          </p:cNvGraphicFramePr>
          <p:nvPr/>
        </p:nvGraphicFramePr>
        <p:xfrm>
          <a:off x="2006993" y="4936465"/>
          <a:ext cx="1395412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2" name="Equation" r:id="rId7" imgW="926698" imgH="495085" progId="Equation.DSMT4">
                  <p:embed/>
                </p:oleObj>
              </mc:Choice>
              <mc:Fallback>
                <p:oleObj name="Equation" r:id="rId7" imgW="926698" imgH="49508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993" y="4936465"/>
                        <a:ext cx="1395412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5" name="Object 7"/>
          <p:cNvGraphicFramePr>
            <a:graphicFrameLocks noChangeAspect="1"/>
          </p:cNvGraphicFramePr>
          <p:nvPr/>
        </p:nvGraphicFramePr>
        <p:xfrm>
          <a:off x="1994190" y="5949889"/>
          <a:ext cx="17970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3" name="Equation" r:id="rId9" imgW="1193800" imgH="279400" progId="Equation.DSMT4">
                  <p:embed/>
                </p:oleObj>
              </mc:Choice>
              <mc:Fallback>
                <p:oleObj name="Equation" r:id="rId9" imgW="1193800" imgH="279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4190" y="5949889"/>
                        <a:ext cx="179705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6" name="Object 7"/>
          <p:cNvGraphicFramePr>
            <a:graphicFrameLocks noChangeAspect="1"/>
          </p:cNvGraphicFramePr>
          <p:nvPr/>
        </p:nvGraphicFramePr>
        <p:xfrm>
          <a:off x="5635316" y="3386901"/>
          <a:ext cx="21605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4" name="Equation" r:id="rId11" imgW="1435100" imgH="241300" progId="Equation.DSMT4">
                  <p:embed/>
                </p:oleObj>
              </mc:Choice>
              <mc:Fallback>
                <p:oleObj name="Equation" r:id="rId11" imgW="1435100" imgH="2413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316" y="3386901"/>
                        <a:ext cx="216058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7"/>
          <p:cNvGraphicFramePr>
            <a:graphicFrameLocks noChangeAspect="1"/>
          </p:cNvGraphicFramePr>
          <p:nvPr/>
        </p:nvGraphicFramePr>
        <p:xfrm>
          <a:off x="6170344" y="4152015"/>
          <a:ext cx="23717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5" name="Equation" r:id="rId13" imgW="1574800" imgH="279400" progId="Equation.DSMT4">
                  <p:embed/>
                </p:oleObj>
              </mc:Choice>
              <mc:Fallback>
                <p:oleObj name="Equation" r:id="rId13" imgW="1574800" imgH="279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344" y="4152015"/>
                        <a:ext cx="23717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8" name="Object 7"/>
          <p:cNvGraphicFramePr>
            <a:graphicFrameLocks noChangeAspect="1"/>
          </p:cNvGraphicFramePr>
          <p:nvPr/>
        </p:nvGraphicFramePr>
        <p:xfrm>
          <a:off x="6166593" y="4779901"/>
          <a:ext cx="23526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6" name="Equation" r:id="rId15" imgW="1562100" imgH="279400" progId="Equation.DSMT4">
                  <p:embed/>
                </p:oleObj>
              </mc:Choice>
              <mc:Fallback>
                <p:oleObj name="Equation" r:id="rId15" imgW="1562100" imgH="279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6593" y="4779901"/>
                        <a:ext cx="2352675" cy="4175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>
            <a:off x="1515093" y="5248892"/>
            <a:ext cx="325582" cy="171203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501239" y="6090060"/>
            <a:ext cx="325582" cy="171203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691249" y="4283032"/>
            <a:ext cx="325582" cy="171203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691249" y="4912424"/>
            <a:ext cx="325582" cy="171203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693226" y="3598223"/>
            <a:ext cx="1876301" cy="23394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3742" y="782158"/>
            <a:ext cx="2751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Chebyshev solution: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2349" name="Object 13"/>
          <p:cNvGraphicFramePr>
            <a:graphicFrameLocks noChangeAspect="1"/>
          </p:cNvGraphicFramePr>
          <p:nvPr/>
        </p:nvGraphicFramePr>
        <p:xfrm>
          <a:off x="5823645" y="5491947"/>
          <a:ext cx="2973345" cy="835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7" name="Equation" r:id="rId17" imgW="2476500" imgH="698500" progId="Equation.DSMT4">
                  <p:embed/>
                </p:oleObj>
              </mc:Choice>
              <mc:Fallback>
                <p:oleObj name="Equation" r:id="rId17" imgW="2476500" imgH="6985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645" y="5491947"/>
                        <a:ext cx="2973345" cy="83566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2617487" y="1150179"/>
          <a:ext cx="3706311" cy="2044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3" name="Equation" r:id="rId3" imgW="2768600" imgH="1536700" progId="Equation.DSMT4">
                  <p:embed/>
                </p:oleObj>
              </mc:Choice>
              <mc:Fallback>
                <p:oleObj name="Equation" r:id="rId3" imgW="2768600" imgH="15367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487" y="1150179"/>
                        <a:ext cx="3706311" cy="2044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09454" y="3504211"/>
            <a:ext cx="1763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equation: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3363" name="Object 7"/>
          <p:cNvGraphicFramePr>
            <a:graphicFrameLocks noChangeAspect="1"/>
          </p:cNvGraphicFramePr>
          <p:nvPr/>
        </p:nvGraphicFramePr>
        <p:xfrm>
          <a:off x="1692275" y="4105275"/>
          <a:ext cx="18923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4" name="Equation" r:id="rId5" imgW="1256755" imgH="482391" progId="Equation.DSMT4">
                  <p:embed/>
                </p:oleObj>
              </mc:Choice>
              <mc:Fallback>
                <p:oleObj name="Equation" r:id="rId5" imgW="1256755" imgH="482391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105275"/>
                        <a:ext cx="18923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1918854" y="5388523"/>
            <a:ext cx="325582" cy="232632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3364" name="Object 7"/>
          <p:cNvGraphicFramePr>
            <a:graphicFrameLocks noChangeAspect="1"/>
          </p:cNvGraphicFramePr>
          <p:nvPr/>
        </p:nvGraphicFramePr>
        <p:xfrm>
          <a:off x="2540000" y="5173663"/>
          <a:ext cx="194945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5" name="Equation" r:id="rId7" imgW="1294838" imgH="495085" progId="Equation.DSMT4">
                  <p:embed/>
                </p:oleObj>
              </mc:Choice>
              <mc:Fallback>
                <p:oleObj name="Equation" r:id="rId7" imgW="1294838" imgH="495085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173663"/>
                        <a:ext cx="1949450" cy="7413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80503" y="0"/>
            <a:ext cx="3672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(cont.) 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2675239" y="941093"/>
          <a:ext cx="3841065" cy="2118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6" name="Equation" r:id="rId3" imgW="2768600" imgH="1536700" progId="Equation.DSMT4">
                  <p:embed/>
                </p:oleObj>
              </mc:Choice>
              <mc:Fallback>
                <p:oleObj name="Equation" r:id="rId3" imgW="2768600" imgH="15367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239" y="941093"/>
                        <a:ext cx="3841065" cy="2118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09454" y="3504211"/>
            <a:ext cx="1763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equation: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049483" y="5296395"/>
            <a:ext cx="325582" cy="171203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4389" name="Object 7"/>
          <p:cNvGraphicFramePr>
            <a:graphicFrameLocks noChangeAspect="1"/>
          </p:cNvGraphicFramePr>
          <p:nvPr/>
        </p:nvGraphicFramePr>
        <p:xfrm>
          <a:off x="1443038" y="4130675"/>
          <a:ext cx="36703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7" name="Equation" r:id="rId5" imgW="2438400" imgH="482600" progId="Equation.DSMT4">
                  <p:embed/>
                </p:oleObj>
              </mc:Choice>
              <mc:Fallback>
                <p:oleObj name="Equation" r:id="rId5" imgW="2438400" imgH="482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4130675"/>
                        <a:ext cx="36703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2549979" y="5019222"/>
          <a:ext cx="37084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8" name="Equation" r:id="rId7" imgW="2463800" imgH="482600" progId="Equation.DSMT4">
                  <p:embed/>
                </p:oleObj>
              </mc:Choice>
              <mc:Fallback>
                <p:oleObj name="Equation" r:id="rId7" imgW="2463800" imgH="482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979" y="5019222"/>
                        <a:ext cx="37084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1" name="Object 7"/>
          <p:cNvGraphicFramePr>
            <a:graphicFrameLocks noChangeAspect="1"/>
          </p:cNvGraphicFramePr>
          <p:nvPr/>
        </p:nvGraphicFramePr>
        <p:xfrm>
          <a:off x="2871190" y="5800849"/>
          <a:ext cx="39179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9" name="Equation" r:id="rId9" imgW="2603500" imgH="482600" progId="Equation.DSMT4">
                  <p:embed/>
                </p:oleObj>
              </mc:Choice>
              <mc:Fallback>
                <p:oleObj name="Equation" r:id="rId9" imgW="2603500" imgH="482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190" y="5800849"/>
                        <a:ext cx="39179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2475016" y="6066312"/>
            <a:ext cx="325582" cy="171203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87940" y="6035038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(The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RHS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is known.)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0503" y="0"/>
            <a:ext cx="3672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(cont.) 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8197" y="1010393"/>
            <a:ext cx="2463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equation (cont.):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800100" y="2873827"/>
            <a:ext cx="325582" cy="171203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4391" name="Object 7"/>
          <p:cNvGraphicFramePr>
            <a:graphicFrameLocks noChangeAspect="1"/>
          </p:cNvGraphicFramePr>
          <p:nvPr/>
        </p:nvGraphicFramePr>
        <p:xfrm>
          <a:off x="1143000" y="1585913"/>
          <a:ext cx="33829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2" name="Equation" r:id="rId3" imgW="2247900" imgH="482600" progId="Equation.DSMT4">
                  <p:embed/>
                </p:oleObj>
              </mc:Choice>
              <mc:Fallback>
                <p:oleObj name="Equation" r:id="rId3" imgW="2247900" imgH="482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85913"/>
                        <a:ext cx="33829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4" name="Object 6"/>
          <p:cNvGraphicFramePr>
            <a:graphicFrameLocks noChangeAspect="1"/>
          </p:cNvGraphicFramePr>
          <p:nvPr/>
        </p:nvGraphicFramePr>
        <p:xfrm>
          <a:off x="5202238" y="1560513"/>
          <a:ext cx="25622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3" name="Equation" r:id="rId5" imgW="1701800" imgH="533400" progId="Equation.DSMT4">
                  <p:embed/>
                </p:oleObj>
              </mc:Choice>
              <mc:Fallback>
                <p:oleObj name="Equation" r:id="rId5" imgW="1701800" imgH="5334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1560513"/>
                        <a:ext cx="256222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5" name="Object 7"/>
          <p:cNvGraphicFramePr>
            <a:graphicFrameLocks noChangeAspect="1"/>
          </p:cNvGraphicFramePr>
          <p:nvPr/>
        </p:nvGraphicFramePr>
        <p:xfrm>
          <a:off x="2238375" y="2581275"/>
          <a:ext cx="35163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4" name="Equation" r:id="rId7" imgW="2336800" imgH="482600" progId="Equation.DSMT4">
                  <p:embed/>
                </p:oleObj>
              </mc:Choice>
              <mc:Fallback>
                <p:oleObj name="Equation" r:id="rId7" imgW="2336800" imgH="482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2581275"/>
                        <a:ext cx="35163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6" name="Object 8"/>
          <p:cNvGraphicFramePr>
            <a:graphicFrameLocks noChangeAspect="1"/>
          </p:cNvGraphicFramePr>
          <p:nvPr/>
        </p:nvGraphicFramePr>
        <p:xfrm>
          <a:off x="2719388" y="3533775"/>
          <a:ext cx="39544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5" name="Equation" r:id="rId9" imgW="2628900" imgH="508000" progId="Equation.DSMT4">
                  <p:embed/>
                </p:oleObj>
              </mc:Choice>
              <mc:Fallback>
                <p:oleObj name="Equation" r:id="rId9" imgW="2628900" imgH="5080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3533775"/>
                        <a:ext cx="395446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>
            <a:off x="2178131" y="3821874"/>
            <a:ext cx="325582" cy="171203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603663" y="4686795"/>
            <a:ext cx="325582" cy="171203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5417" name="Object 9"/>
          <p:cNvGraphicFramePr>
            <a:graphicFrameLocks noChangeAspect="1"/>
          </p:cNvGraphicFramePr>
          <p:nvPr/>
        </p:nvGraphicFramePr>
        <p:xfrm>
          <a:off x="3228975" y="4411663"/>
          <a:ext cx="37861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6" name="Equation" r:id="rId11" imgW="2514600" imgH="508000" progId="Equation.DSMT4">
                  <p:embed/>
                </p:oleObj>
              </mc:Choice>
              <mc:Fallback>
                <p:oleObj name="Equation" r:id="rId11" imgW="2514600" imgH="508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4411663"/>
                        <a:ext cx="378618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8" name="Object 10"/>
          <p:cNvGraphicFramePr>
            <a:graphicFrameLocks noChangeAspect="1"/>
          </p:cNvGraphicFramePr>
          <p:nvPr/>
        </p:nvGraphicFramePr>
        <p:xfrm>
          <a:off x="7470775" y="4610100"/>
          <a:ext cx="8604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7" name="Equation" r:id="rId13" imgW="571252" imgH="279279" progId="Equation.DSMT4">
                  <p:embed/>
                </p:oleObj>
              </mc:Choice>
              <mc:Fallback>
                <p:oleObj name="Equation" r:id="rId13" imgW="571252" imgH="279279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775" y="4610100"/>
                        <a:ext cx="86042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>
            <a:off x="1271647" y="5979227"/>
            <a:ext cx="325582" cy="171203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5419" name="Object 11"/>
          <p:cNvGraphicFramePr>
            <a:graphicFrameLocks noChangeAspect="1"/>
          </p:cNvGraphicFramePr>
          <p:nvPr/>
        </p:nvGraphicFramePr>
        <p:xfrm>
          <a:off x="1885950" y="5573713"/>
          <a:ext cx="63468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8" name="Equation" r:id="rId15" imgW="4216400" imgH="660400" progId="Equation.DSMT4">
                  <p:embed/>
                </p:oleObj>
              </mc:Choice>
              <mc:Fallback>
                <p:oleObj name="Equation" r:id="rId15" imgW="4216400" imgH="6604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5573713"/>
                        <a:ext cx="6346825" cy="9874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693875" y="0"/>
            <a:ext cx="3672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Appendix (cont.) 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4719" y="0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Filters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010709" y="3038073"/>
            <a:ext cx="2824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Insertion Loss (dB):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3979" name="Object 10"/>
          <p:cNvGraphicFramePr>
            <a:graphicFrameLocks noChangeAspect="1"/>
          </p:cNvGraphicFramePr>
          <p:nvPr/>
        </p:nvGraphicFramePr>
        <p:xfrm>
          <a:off x="3543434" y="3063576"/>
          <a:ext cx="34480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5" name="Equation" r:id="rId3" imgW="1954951" imgH="253890" progId="Equation.DSMT4">
                  <p:embed/>
                </p:oleObj>
              </mc:Choice>
              <mc:Fallback>
                <p:oleObj name="Equation" r:id="rId3" imgW="1954951" imgH="25389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434" y="3063576"/>
                        <a:ext cx="3448050" cy="447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2" name="Object 10"/>
          <p:cNvGraphicFramePr>
            <a:graphicFrameLocks noChangeAspect="1"/>
          </p:cNvGraphicFramePr>
          <p:nvPr/>
        </p:nvGraphicFramePr>
        <p:xfrm>
          <a:off x="5809663" y="1701077"/>
          <a:ext cx="125253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6" name="Equation" r:id="rId5" imgW="711200" imgH="457200" progId="Equation.DSMT4">
                  <p:embed/>
                </p:oleObj>
              </mc:Choice>
              <mc:Fallback>
                <p:oleObj name="Equation" r:id="rId5" imgW="711200" imgH="4572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9663" y="1701077"/>
                        <a:ext cx="1252537" cy="803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970833" y="1114510"/>
            <a:ext cx="985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Also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398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94531" y="4772832"/>
            <a:ext cx="5336721" cy="187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3985" name="Object 17"/>
          <p:cNvGraphicFramePr>
            <a:graphicFrameLocks noChangeAspect="1"/>
          </p:cNvGraphicFramePr>
          <p:nvPr/>
        </p:nvGraphicFramePr>
        <p:xfrm>
          <a:off x="1399458" y="1670334"/>
          <a:ext cx="33305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7" name="Equation" r:id="rId8" imgW="1892160" imgH="457200" progId="Equation.DSMT4">
                  <p:embed/>
                </p:oleObj>
              </mc:Choice>
              <mc:Fallback>
                <p:oleObj name="Equation" r:id="rId8" imgW="1892160" imgH="4572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458" y="1670334"/>
                        <a:ext cx="33305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35782" y="401373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conversation of energy: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053262" y="1992429"/>
            <a:ext cx="279133" cy="211756"/>
          </a:xfrm>
          <a:prstGeom prst="rightArrow">
            <a:avLst/>
          </a:prstGeom>
          <a:solidFill>
            <a:srgbClr val="66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3994" name="Object 26"/>
          <p:cNvGraphicFramePr>
            <a:graphicFrameLocks noChangeAspect="1"/>
          </p:cNvGraphicFramePr>
          <p:nvPr/>
        </p:nvGraphicFramePr>
        <p:xfrm>
          <a:off x="4477837" y="4019149"/>
          <a:ext cx="1470576" cy="43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8" name="Equation" r:id="rId10" imgW="952200" imgH="279360" progId="Equation.DSMT4">
                  <p:embed/>
                </p:oleObj>
              </mc:Choice>
              <mc:Fallback>
                <p:oleObj name="Equation" r:id="rId10" imgW="952200" imgH="27936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7837" y="4019149"/>
                        <a:ext cx="1470576" cy="43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96691" y="1703671"/>
            <a:ext cx="4119612" cy="2656573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14719" y="0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Filters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3979" name="Object 10"/>
          <p:cNvGraphicFramePr>
            <a:graphicFrameLocks noChangeAspect="1"/>
          </p:cNvGraphicFramePr>
          <p:nvPr/>
        </p:nvGraphicFramePr>
        <p:xfrm>
          <a:off x="2792665" y="2976947"/>
          <a:ext cx="34480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6" name="Equation" r:id="rId3" imgW="1954951" imgH="253890" progId="Equation.DSMT4">
                  <p:embed/>
                </p:oleObj>
              </mc:Choice>
              <mc:Fallback>
                <p:oleObj name="Equation" r:id="rId3" imgW="1954951" imgH="25389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665" y="2976947"/>
                        <a:ext cx="34480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0" name="Object 10"/>
          <p:cNvGraphicFramePr>
            <a:graphicFrameLocks noChangeAspect="1"/>
          </p:cNvGraphicFramePr>
          <p:nvPr/>
        </p:nvGraphicFramePr>
        <p:xfrm>
          <a:off x="2780883" y="1914826"/>
          <a:ext cx="28463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7" name="Equation" r:id="rId5" imgW="1777680" imgH="507960" progId="Equation.DSMT4">
                  <p:embed/>
                </p:oleObj>
              </mc:Choice>
              <mc:Fallback>
                <p:oleObj name="Equation" r:id="rId5" imgW="1777680" imgH="5079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0883" y="1914826"/>
                        <a:ext cx="284638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500744" y="805543"/>
            <a:ext cx="772885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The “insertion loss method” aims at designing a filter to achieve a particular type of response for the function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LR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).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8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0527" y="4599578"/>
            <a:ext cx="5336721" cy="187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9510" name="Object 6"/>
          <p:cNvGraphicFramePr>
            <a:graphicFrameLocks noChangeAspect="1"/>
          </p:cNvGraphicFramePr>
          <p:nvPr/>
        </p:nvGraphicFramePr>
        <p:xfrm>
          <a:off x="2795859" y="3728102"/>
          <a:ext cx="1564388" cy="4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8" name="Equation" r:id="rId8" imgW="952200" imgH="279360" progId="Equation.DSMT4">
                  <p:embed/>
                </p:oleObj>
              </mc:Choice>
              <mc:Fallback>
                <p:oleObj name="Equation" r:id="rId8" imgW="95220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859" y="3728102"/>
                        <a:ext cx="1564388" cy="4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071" y="0"/>
            <a:ext cx="3365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Low-Pass Filter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2613545" y="1036705"/>
            <a:ext cx="4065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Ideal </a:t>
            </a:r>
            <a:r>
              <a:rPr lang="en-US" sz="20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low-pas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 filter response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42704" y="2008417"/>
            <a:ext cx="3738155" cy="2799443"/>
            <a:chOff x="1992539" y="1823359"/>
            <a:chExt cx="3738155" cy="279944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656114" y="4038601"/>
              <a:ext cx="22968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009900" y="1823359"/>
              <a:ext cx="0" cy="24656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8071" name="Object 2"/>
            <p:cNvGraphicFramePr>
              <a:graphicFrameLocks noChangeAspect="1"/>
            </p:cNvGraphicFramePr>
            <p:nvPr/>
          </p:nvGraphicFramePr>
          <p:xfrm>
            <a:off x="5094061" y="3898221"/>
            <a:ext cx="2698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67" name="Equation" r:id="rId3" imgW="152334" imgH="139639" progId="Equation.DSMT4">
                    <p:embed/>
                  </p:oleObj>
                </mc:Choice>
                <mc:Fallback>
                  <p:oleObj name="Equation" r:id="rId3" imgW="152334" imgH="139639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4061" y="3898221"/>
                          <a:ext cx="2698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2" name="Object 2"/>
            <p:cNvGraphicFramePr>
              <a:graphicFrameLocks noChangeAspect="1"/>
            </p:cNvGraphicFramePr>
            <p:nvPr/>
          </p:nvGraphicFramePr>
          <p:xfrm>
            <a:off x="1992539" y="2666095"/>
            <a:ext cx="85407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68" name="Equation" r:id="rId5" imgW="482391" imgH="253890" progId="Equation.DSMT4">
                    <p:embed/>
                  </p:oleObj>
                </mc:Choice>
                <mc:Fallback>
                  <p:oleObj name="Equation" r:id="rId5" imgW="482391" imgH="25389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2539" y="2666095"/>
                          <a:ext cx="854075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3" name="Object 2"/>
            <p:cNvGraphicFramePr>
              <a:graphicFrameLocks noChangeAspect="1"/>
            </p:cNvGraphicFramePr>
            <p:nvPr/>
          </p:nvGraphicFramePr>
          <p:xfrm>
            <a:off x="2185760" y="3897993"/>
            <a:ext cx="404813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69" name="Equation" r:id="rId7" imgW="228402" imgH="177646" progId="Equation.DSMT4">
                    <p:embed/>
                  </p:oleObj>
                </mc:Choice>
                <mc:Fallback>
                  <p:oleObj name="Equation" r:id="rId7" imgW="228402" imgH="177646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5760" y="3897993"/>
                          <a:ext cx="404813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74" name="Object 2"/>
            <p:cNvGraphicFramePr>
              <a:graphicFrameLocks noChangeAspect="1"/>
            </p:cNvGraphicFramePr>
            <p:nvPr/>
          </p:nvGraphicFramePr>
          <p:xfrm>
            <a:off x="4221389" y="4222752"/>
            <a:ext cx="33655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70" name="Equation" r:id="rId9" imgW="190500" imgH="228600" progId="Equation.DSMT4">
                    <p:embed/>
                  </p:oleObj>
                </mc:Choice>
                <mc:Fallback>
                  <p:oleObj name="Equation" r:id="rId9" imgW="190500" imgH="22860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1389" y="4222752"/>
                          <a:ext cx="33655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4" name="Straight Connector 23"/>
            <p:cNvCxnSpPr/>
            <p:nvPr/>
          </p:nvCxnSpPr>
          <p:spPr>
            <a:xfrm>
              <a:off x="4365171" y="3886201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069771" y="3069772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Passband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58577" y="3091541"/>
              <a:ext cx="1172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Stopband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993571" y="4016828"/>
              <a:ext cx="1360714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365171" y="2275114"/>
              <a:ext cx="0" cy="17526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3193" name="Object 8"/>
            <p:cNvGraphicFramePr>
              <a:graphicFrameLocks noChangeAspect="1"/>
            </p:cNvGraphicFramePr>
            <p:nvPr/>
          </p:nvGraphicFramePr>
          <p:xfrm>
            <a:off x="4210957" y="1926772"/>
            <a:ext cx="269875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71" name="Equation" r:id="rId11" imgW="152202" imgH="126835" progId="Equation.DSMT4">
                    <p:embed/>
                  </p:oleObj>
                </mc:Choice>
                <mc:Fallback>
                  <p:oleObj name="Equation" r:id="rId11" imgW="152202" imgH="126835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0957" y="1926772"/>
                          <a:ext cx="269875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3194" name="Object 10"/>
          <p:cNvGraphicFramePr>
            <a:graphicFrameLocks noChangeAspect="1"/>
          </p:cNvGraphicFramePr>
          <p:nvPr/>
        </p:nvGraphicFramePr>
        <p:xfrm>
          <a:off x="3458256" y="5491163"/>
          <a:ext cx="22145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2" name="Equation" r:id="rId13" imgW="1257300" imgH="457200" progId="Equation.DSMT4">
                  <p:embed/>
                </p:oleObj>
              </mc:Choice>
              <mc:Fallback>
                <p:oleObj name="Equation" r:id="rId13" imgW="1257300" imgH="4572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256" y="5491163"/>
                        <a:ext cx="221456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909686" y="1910442"/>
            <a:ext cx="3781924" cy="2799443"/>
            <a:chOff x="4909686" y="1910442"/>
            <a:chExt cx="3781924" cy="2799443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617030" y="4125684"/>
              <a:ext cx="22968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5970816" y="1910442"/>
              <a:ext cx="0" cy="24656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8054977" y="3985304"/>
            <a:ext cx="2698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73" name="Equation" r:id="rId15" imgW="152334" imgH="139639" progId="Equation.DSMT4">
                    <p:embed/>
                  </p:oleObj>
                </mc:Choice>
                <mc:Fallback>
                  <p:oleObj name="Equation" r:id="rId15" imgW="152334" imgH="139639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4977" y="3985304"/>
                          <a:ext cx="2698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4909686" y="2795589"/>
            <a:ext cx="898525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74" name="Equation" r:id="rId16" imgW="508000" imgH="279400" progId="Equation.DSMT4">
                    <p:embed/>
                  </p:oleObj>
                </mc:Choice>
                <mc:Fallback>
                  <p:oleObj name="Equation" r:id="rId16" imgW="508000" imgH="27940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9686" y="2795589"/>
                          <a:ext cx="898525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5331734" y="2210704"/>
            <a:ext cx="404813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75" name="Equation" r:id="rId18" imgW="228402" imgH="177646" progId="Equation.DSMT4">
                    <p:embed/>
                  </p:oleObj>
                </mc:Choice>
                <mc:Fallback>
                  <p:oleObj name="Equation" r:id="rId18" imgW="228402" imgH="177646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1734" y="2210704"/>
                          <a:ext cx="404813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2"/>
            <p:cNvGraphicFramePr>
              <a:graphicFrameLocks noChangeAspect="1"/>
            </p:cNvGraphicFramePr>
            <p:nvPr/>
          </p:nvGraphicFramePr>
          <p:xfrm>
            <a:off x="7182305" y="4309835"/>
            <a:ext cx="33655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76" name="Equation" r:id="rId19" imgW="190500" imgH="228600" progId="Equation.DSMT4">
                    <p:embed/>
                  </p:oleObj>
                </mc:Choice>
                <mc:Fallback>
                  <p:oleObj name="Equation" r:id="rId19" imgW="190500" imgH="22860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2305" y="4309835"/>
                          <a:ext cx="33655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9" name="Straight Connector 48"/>
            <p:cNvCxnSpPr/>
            <p:nvPr/>
          </p:nvCxnSpPr>
          <p:spPr>
            <a:xfrm>
              <a:off x="7326087" y="3973284"/>
              <a:ext cx="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030687" y="3156855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Passband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519493" y="3178624"/>
              <a:ext cx="1172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Stopband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5954487" y="2373037"/>
              <a:ext cx="1360714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326087" y="2362197"/>
              <a:ext cx="0" cy="175260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315202" y="4114751"/>
              <a:ext cx="489857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3200" name="Object 9"/>
            <p:cNvGraphicFramePr>
              <a:graphicFrameLocks noChangeAspect="1"/>
            </p:cNvGraphicFramePr>
            <p:nvPr/>
          </p:nvGraphicFramePr>
          <p:xfrm>
            <a:off x="5214938" y="3952875"/>
            <a:ext cx="20320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77" name="Equation" r:id="rId20" imgW="114102" imgH="177492" progId="Equation.DSMT4">
                    <p:embed/>
                  </p:oleObj>
                </mc:Choice>
                <mc:Fallback>
                  <p:oleObj name="Equation" r:id="rId20" imgW="114102" imgH="177492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38" y="3952875"/>
                          <a:ext cx="20320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4719" y="0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Filters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832757" y="1062717"/>
            <a:ext cx="216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Types of filters: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1085" y="1589310"/>
            <a:ext cx="1640193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Low-pass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High-pass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Bandpass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Bandstop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9888" y="4308764"/>
            <a:ext cx="62701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Design the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low-pass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filter first. The other types of filters come from this by using a frequency transformation.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 (This is discussed in the next set of notes.)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8073" y="3707950"/>
            <a:ext cx="2160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Approach: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4719" y="0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Filters (cont.)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832757" y="1062717"/>
            <a:ext cx="339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Common types of filters: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1085" y="1589310"/>
            <a:ext cx="30909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Butterworth (binomial)*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Chebyshev (type I)*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Chebyshev (type II)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Linear phase**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Elliptic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8930" y="4545281"/>
            <a:ext cx="7092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*Discussed in this set of notes and the next set of notes.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** Discussed in the next set of notes.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9130" y="0"/>
            <a:ext cx="6288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Note on Reflection Coefficient</a:t>
            </a:r>
            <a:endParaRPr lang="en-US" sz="3600" kern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8142-0332-44DF-A358-3E2B7ECE6CB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2127856" y="842304"/>
            <a:ext cx="4734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Property of the Power Loss Function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1542759" y="1607219"/>
          <a:ext cx="1790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8" name="Equation" r:id="rId3" imgW="1015559" imgH="253890" progId="Equation.DSMT4">
                  <p:embed/>
                </p:oleObj>
              </mc:Choice>
              <mc:Fallback>
                <p:oleObj name="Equation" r:id="rId3" imgW="1015559" imgH="25389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2759" y="1607219"/>
                        <a:ext cx="1790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2155903" y="3685721"/>
            <a:ext cx="337457" cy="272143"/>
          </a:xfrm>
          <a:prstGeom prst="rightArrow">
            <a:avLst/>
          </a:prstGeom>
          <a:solidFill>
            <a:srgbClr val="66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729791"/>
              </p:ext>
            </p:extLst>
          </p:nvPr>
        </p:nvGraphicFramePr>
        <p:xfrm>
          <a:off x="3050739" y="3440297"/>
          <a:ext cx="30622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9" name="Equation" r:id="rId5" imgW="1739880" imgH="507960" progId="Equation.DSMT4">
                  <p:embed/>
                </p:oleObj>
              </mc:Choice>
              <mc:Fallback>
                <p:oleObj name="Equation" r:id="rId5" imgW="1739880" imgH="507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739" y="3440297"/>
                        <a:ext cx="3062287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>
            <a:off x="2700188" y="3359149"/>
            <a:ext cx="163286" cy="93617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374535" y="4786564"/>
            <a:ext cx="337457" cy="272143"/>
          </a:xfrm>
          <a:prstGeom prst="rightArrow">
            <a:avLst/>
          </a:prstGeom>
          <a:solidFill>
            <a:srgbClr val="66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889493"/>
              </p:ext>
            </p:extLst>
          </p:nvPr>
        </p:nvGraphicFramePr>
        <p:xfrm>
          <a:off x="2946034" y="4643461"/>
          <a:ext cx="31130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0" name="Equation" r:id="rId7" imgW="1764534" imgH="304668" progId="Equation.DSMT4">
                  <p:embed/>
                </p:oleObj>
              </mc:Choice>
              <mc:Fallback>
                <p:oleObj name="Equation" r:id="rId7" imgW="1764534" imgH="304668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034" y="4643461"/>
                        <a:ext cx="31130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>
            <a:off x="2912885" y="5589137"/>
            <a:ext cx="337457" cy="272143"/>
          </a:xfrm>
          <a:prstGeom prst="rightArrow">
            <a:avLst/>
          </a:prstGeom>
          <a:solidFill>
            <a:srgbClr val="66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881642"/>
              </p:ext>
            </p:extLst>
          </p:nvPr>
        </p:nvGraphicFramePr>
        <p:xfrm>
          <a:off x="3461849" y="5514640"/>
          <a:ext cx="31130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1" name="Equation" r:id="rId9" imgW="1765080" imgH="253800" progId="Equation.DSMT4">
                  <p:embed/>
                </p:oleObj>
              </mc:Choice>
              <mc:Fallback>
                <p:oleObj name="Equation" r:id="rId9" imgW="1765080" imgH="253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849" y="5514640"/>
                        <a:ext cx="31130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7" name="Object 2"/>
          <p:cNvGraphicFramePr>
            <a:graphicFrameLocks noChangeAspect="1"/>
          </p:cNvGraphicFramePr>
          <p:nvPr/>
        </p:nvGraphicFramePr>
        <p:xfrm>
          <a:off x="1811564" y="2516991"/>
          <a:ext cx="42513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2" name="Equation" r:id="rId11" imgW="2413000" imgH="254000" progId="Equation.DSMT4">
                  <p:embed/>
                </p:oleObj>
              </mc:Choice>
              <mc:Fallback>
                <p:oleObj name="Equation" r:id="rId11" imgW="2413000" imgH="254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564" y="2516991"/>
                        <a:ext cx="42513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>
            <a:off x="1174666" y="2598490"/>
            <a:ext cx="337457" cy="272143"/>
          </a:xfrm>
          <a:prstGeom prst="rightArrow">
            <a:avLst/>
          </a:prstGeom>
          <a:solidFill>
            <a:srgbClr val="66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17408" y="1552207"/>
            <a:ext cx="5205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(This property holds for the Fourier transform of any real-valued signal. A reflected time-domain signal must be real valued.)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3879" y="6257555"/>
            <a:ext cx="5776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(When we design a filter, we have to keep this in mind!)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9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6045</TotalTime>
  <Words>974</Words>
  <Application>Microsoft Office PowerPoint</Application>
  <PresentationFormat>On-screen Show (4:3)</PresentationFormat>
  <Paragraphs>217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ETUO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rkorupro</dc:creator>
  <cp:lastModifiedBy>Jackson, David R</cp:lastModifiedBy>
  <cp:revision>536</cp:revision>
  <dcterms:created xsi:type="dcterms:W3CDTF">2010-12-13T17:34:38Z</dcterms:created>
  <dcterms:modified xsi:type="dcterms:W3CDTF">2019-11-22T01:53:49Z</dcterms:modified>
</cp:coreProperties>
</file>