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81" r:id="rId3"/>
    <p:sldId id="400" r:id="rId4"/>
    <p:sldId id="401" r:id="rId5"/>
    <p:sldId id="402" r:id="rId6"/>
    <p:sldId id="403" r:id="rId7"/>
    <p:sldId id="404" r:id="rId8"/>
    <p:sldId id="414" r:id="rId9"/>
    <p:sldId id="406" r:id="rId10"/>
    <p:sldId id="407" r:id="rId11"/>
    <p:sldId id="409" r:id="rId12"/>
    <p:sldId id="410" r:id="rId13"/>
    <p:sldId id="412" r:id="rId14"/>
    <p:sldId id="411" r:id="rId15"/>
    <p:sldId id="398" r:id="rId16"/>
    <p:sldId id="383" r:id="rId17"/>
    <p:sldId id="385" r:id="rId18"/>
    <p:sldId id="387" r:id="rId19"/>
    <p:sldId id="413" r:id="rId20"/>
    <p:sldId id="384" r:id="rId21"/>
    <p:sldId id="388" r:id="rId22"/>
    <p:sldId id="382" r:id="rId23"/>
    <p:sldId id="392" r:id="rId24"/>
    <p:sldId id="389" r:id="rId25"/>
    <p:sldId id="393" r:id="rId26"/>
    <p:sldId id="395" r:id="rId27"/>
    <p:sldId id="396" r:id="rId28"/>
    <p:sldId id="3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66FFFF"/>
    <a:srgbClr val="CC00FF"/>
    <a:srgbClr val="FFCCFF"/>
    <a:srgbClr val="D82ECC"/>
    <a:srgbClr val="009900"/>
    <a:srgbClr val="0000CC"/>
    <a:srgbClr val="00863D"/>
    <a:srgbClr val="7F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89" autoAdjust="0"/>
  </p:normalViewPr>
  <p:slideViewPr>
    <p:cSldViewPr snapToGrid="0">
      <p:cViewPr>
        <p:scale>
          <a:sx n="80" d="100"/>
          <a:sy n="80" d="100"/>
        </p:scale>
        <p:origin x="177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3.wmf"/><Relationship Id="rId5" Type="http://schemas.openxmlformats.org/officeDocument/2006/relationships/image" Target="../media/image64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4.wmf"/><Relationship Id="rId3" Type="http://schemas.openxmlformats.org/officeDocument/2006/relationships/image" Target="../media/image107.wmf"/><Relationship Id="rId7" Type="http://schemas.openxmlformats.org/officeDocument/2006/relationships/image" Target="../media/image86.wmf"/><Relationship Id="rId12" Type="http://schemas.openxmlformats.org/officeDocument/2006/relationships/image" Target="../media/image113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84.wmf"/><Relationship Id="rId11" Type="http://schemas.openxmlformats.org/officeDocument/2006/relationships/image" Target="../media/image112.wmf"/><Relationship Id="rId5" Type="http://schemas.openxmlformats.org/officeDocument/2006/relationships/image" Target="../media/image101.wmf"/><Relationship Id="rId10" Type="http://schemas.openxmlformats.org/officeDocument/2006/relationships/image" Target="../media/image111.wmf"/><Relationship Id="rId4" Type="http://schemas.openxmlformats.org/officeDocument/2006/relationships/image" Target="../media/image99.wmf"/><Relationship Id="rId9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85.wmf"/><Relationship Id="rId3" Type="http://schemas.openxmlformats.org/officeDocument/2006/relationships/image" Target="../media/image100.wmf"/><Relationship Id="rId7" Type="http://schemas.openxmlformats.org/officeDocument/2006/relationships/image" Target="../media/image117.wmf"/><Relationship Id="rId12" Type="http://schemas.openxmlformats.org/officeDocument/2006/relationships/image" Target="../media/image110.wmf"/><Relationship Id="rId2" Type="http://schemas.openxmlformats.org/officeDocument/2006/relationships/image" Target="../media/image99.wmf"/><Relationship Id="rId1" Type="http://schemas.openxmlformats.org/officeDocument/2006/relationships/image" Target="../media/image115.wmf"/><Relationship Id="rId6" Type="http://schemas.openxmlformats.org/officeDocument/2006/relationships/image" Target="../media/image116.wmf"/><Relationship Id="rId11" Type="http://schemas.openxmlformats.org/officeDocument/2006/relationships/image" Target="../media/image86.wmf"/><Relationship Id="rId5" Type="http://schemas.openxmlformats.org/officeDocument/2006/relationships/image" Target="../media/image103.wmf"/><Relationship Id="rId10" Type="http://schemas.openxmlformats.org/officeDocument/2006/relationships/image" Target="../media/image84.wmf"/><Relationship Id="rId4" Type="http://schemas.openxmlformats.org/officeDocument/2006/relationships/image" Target="../media/image101.wmf"/><Relationship Id="rId9" Type="http://schemas.openxmlformats.org/officeDocument/2006/relationships/image" Target="../media/image119.wmf"/><Relationship Id="rId14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18.wmf"/><Relationship Id="rId12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4.wmf"/><Relationship Id="rId11" Type="http://schemas.openxmlformats.org/officeDocument/2006/relationships/image" Target="../media/image126.wmf"/><Relationship Id="rId5" Type="http://schemas.openxmlformats.org/officeDocument/2006/relationships/image" Target="../media/image101.wmf"/><Relationship Id="rId10" Type="http://schemas.openxmlformats.org/officeDocument/2006/relationships/image" Target="../media/image125.wmf"/><Relationship Id="rId4" Type="http://schemas.openxmlformats.org/officeDocument/2006/relationships/image" Target="../media/image99.wmf"/><Relationship Id="rId9" Type="http://schemas.openxmlformats.org/officeDocument/2006/relationships/image" Target="../media/image85.wmf"/><Relationship Id="rId14" Type="http://schemas.openxmlformats.org/officeDocument/2006/relationships/image" Target="../media/image12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01.wmf"/><Relationship Id="rId7" Type="http://schemas.openxmlformats.org/officeDocument/2006/relationships/image" Target="../media/image85.wmf"/><Relationship Id="rId12" Type="http://schemas.openxmlformats.org/officeDocument/2006/relationships/image" Target="../media/image133.wmf"/><Relationship Id="rId2" Type="http://schemas.openxmlformats.org/officeDocument/2006/relationships/image" Target="../media/image99.wmf"/><Relationship Id="rId1" Type="http://schemas.openxmlformats.org/officeDocument/2006/relationships/image" Target="../media/image130.wmf"/><Relationship Id="rId6" Type="http://schemas.openxmlformats.org/officeDocument/2006/relationships/image" Target="../media/image119.wmf"/><Relationship Id="rId11" Type="http://schemas.openxmlformats.org/officeDocument/2006/relationships/image" Target="../media/image132.wmf"/><Relationship Id="rId5" Type="http://schemas.openxmlformats.org/officeDocument/2006/relationships/image" Target="../media/image118.wmf"/><Relationship Id="rId10" Type="http://schemas.openxmlformats.org/officeDocument/2006/relationships/image" Target="../media/image127.wmf"/><Relationship Id="rId4" Type="http://schemas.openxmlformats.org/officeDocument/2006/relationships/image" Target="../media/image131.wmf"/><Relationship Id="rId9" Type="http://schemas.openxmlformats.org/officeDocument/2006/relationships/image" Target="../media/image12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4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5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22B29-87E5-4612-85C9-CEFD5FEA6444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C8F1-FB17-47A1-AA08-69BB6648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5BE5-5FFE-44FD-B9C8-41596E7A1820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3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65FA-467B-4EBF-B547-9923F5560ABB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567-C045-4A30-8F9B-0DBA7CB9639F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1D16-174F-4196-8C42-8ACD9EAF7376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CD0-7B62-418B-90BD-C4656ECBB5F3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EC52-5261-49B8-8AAE-5FD95E0C4D0E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EB2A-2277-4973-B843-D337007778DD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653-001D-4CFC-8743-9EE020B201C4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15C6-02F9-4EA9-8F5B-F3BCF504C1BE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68F1-B172-4981-BBD0-AC9C14D1E921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F7CA-CA4D-43A5-82B9-867F1918DAD0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0D5E-F97E-4E00-8F18-704DBA7FCD4E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48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6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7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91.bin"/><Relationship Id="rId18" Type="http://schemas.openxmlformats.org/officeDocument/2006/relationships/oleObject" Target="../embeddings/oleObject94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78.wmf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image" Target="../media/image79.wmf"/><Relationship Id="rId10" Type="http://schemas.openxmlformats.org/officeDocument/2006/relationships/image" Target="../media/image77.wmf"/><Relationship Id="rId19" Type="http://schemas.openxmlformats.org/officeDocument/2006/relationships/image" Target="../media/image81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89.bin"/><Relationship Id="rId14" Type="http://schemas.openxmlformats.org/officeDocument/2006/relationships/oleObject" Target="../embeddings/oleObject9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3.bin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8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104.bin"/><Relationship Id="rId4" Type="http://schemas.openxmlformats.org/officeDocument/2006/relationships/image" Target="../media/image82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87.wmf"/><Relationship Id="rId22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9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06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122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0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10.wmf"/><Relationship Id="rId26" Type="http://schemas.openxmlformats.org/officeDocument/2006/relationships/oleObject" Target="../embeddings/oleObject135.bin"/><Relationship Id="rId3" Type="http://schemas.openxmlformats.org/officeDocument/2006/relationships/oleObject" Target="../embeddings/oleObject123.bin"/><Relationship Id="rId21" Type="http://schemas.openxmlformats.org/officeDocument/2006/relationships/image" Target="../media/image85.wmf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130.bin"/><Relationship Id="rId25" Type="http://schemas.openxmlformats.org/officeDocument/2006/relationships/image" Target="../media/image11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6.wmf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11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27.bin"/><Relationship Id="rId24" Type="http://schemas.openxmlformats.org/officeDocument/2006/relationships/oleObject" Target="../embeddings/oleObject134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23" Type="http://schemas.openxmlformats.org/officeDocument/2006/relationships/image" Target="../media/image111.wmf"/><Relationship Id="rId28" Type="http://schemas.openxmlformats.org/officeDocument/2006/relationships/oleObject" Target="../embeddings/oleObject136.bin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31.bin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84.wmf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11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118.wmf"/><Relationship Id="rId26" Type="http://schemas.openxmlformats.org/officeDocument/2006/relationships/image" Target="../media/image110.wmf"/><Relationship Id="rId3" Type="http://schemas.openxmlformats.org/officeDocument/2006/relationships/oleObject" Target="../embeddings/oleObject137.bin"/><Relationship Id="rId21" Type="http://schemas.openxmlformats.org/officeDocument/2006/relationships/oleObject" Target="../embeddings/oleObject146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144.bin"/><Relationship Id="rId25" Type="http://schemas.openxmlformats.org/officeDocument/2006/relationships/oleObject" Target="../embeddings/oleObject14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29" Type="http://schemas.openxmlformats.org/officeDocument/2006/relationships/image" Target="../media/image8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41.bin"/><Relationship Id="rId24" Type="http://schemas.openxmlformats.org/officeDocument/2006/relationships/image" Target="../media/image86.wmf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23" Type="http://schemas.openxmlformats.org/officeDocument/2006/relationships/oleObject" Target="../embeddings/oleObject147.bin"/><Relationship Id="rId28" Type="http://schemas.openxmlformats.org/officeDocument/2006/relationships/oleObject" Target="../embeddings/oleObject150.bin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145.bin"/><Relationship Id="rId31" Type="http://schemas.openxmlformats.org/officeDocument/2006/relationships/image" Target="../media/image120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16.wmf"/><Relationship Id="rId22" Type="http://schemas.openxmlformats.org/officeDocument/2006/relationships/image" Target="../media/image84.wmf"/><Relationship Id="rId27" Type="http://schemas.openxmlformats.org/officeDocument/2006/relationships/oleObject" Target="../embeddings/oleObject149.bin"/><Relationship Id="rId30" Type="http://schemas.openxmlformats.org/officeDocument/2006/relationships/oleObject" Target="../embeddings/oleObject15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57.bin"/><Relationship Id="rId18" Type="http://schemas.openxmlformats.org/officeDocument/2006/relationships/image" Target="../media/image119.wmf"/><Relationship Id="rId26" Type="http://schemas.openxmlformats.org/officeDocument/2006/relationships/oleObject" Target="../embeddings/oleObject164.bin"/><Relationship Id="rId3" Type="http://schemas.openxmlformats.org/officeDocument/2006/relationships/oleObject" Target="../embeddings/oleObject152.bin"/><Relationship Id="rId21" Type="http://schemas.openxmlformats.org/officeDocument/2006/relationships/oleObject" Target="../embeddings/oleObject161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159.bin"/><Relationship Id="rId25" Type="http://schemas.openxmlformats.org/officeDocument/2006/relationships/image" Target="../media/image12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8.wmf"/><Relationship Id="rId20" Type="http://schemas.openxmlformats.org/officeDocument/2006/relationships/image" Target="../media/image85.wmf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56.bin"/><Relationship Id="rId24" Type="http://schemas.openxmlformats.org/officeDocument/2006/relationships/oleObject" Target="../embeddings/oleObject163.bin"/><Relationship Id="rId32" Type="http://schemas.openxmlformats.org/officeDocument/2006/relationships/image" Target="../media/image129.wmf"/><Relationship Id="rId5" Type="http://schemas.openxmlformats.org/officeDocument/2006/relationships/oleObject" Target="../embeddings/oleObject153.bin"/><Relationship Id="rId15" Type="http://schemas.openxmlformats.org/officeDocument/2006/relationships/oleObject" Target="../embeddings/oleObject158.bin"/><Relationship Id="rId23" Type="http://schemas.openxmlformats.org/officeDocument/2006/relationships/oleObject" Target="../embeddings/oleObject162.bin"/><Relationship Id="rId28" Type="http://schemas.openxmlformats.org/officeDocument/2006/relationships/image" Target="../media/image127.wmf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60.bin"/><Relationship Id="rId31" Type="http://schemas.openxmlformats.org/officeDocument/2006/relationships/oleObject" Target="../embeddings/oleObject167.bin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24.wmf"/><Relationship Id="rId22" Type="http://schemas.openxmlformats.org/officeDocument/2006/relationships/image" Target="../media/image125.wmf"/><Relationship Id="rId27" Type="http://schemas.openxmlformats.org/officeDocument/2006/relationships/oleObject" Target="../embeddings/oleObject165.bin"/><Relationship Id="rId30" Type="http://schemas.openxmlformats.org/officeDocument/2006/relationships/image" Target="../media/image12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73.bin"/><Relationship Id="rId18" Type="http://schemas.openxmlformats.org/officeDocument/2006/relationships/image" Target="../media/image125.wmf"/><Relationship Id="rId26" Type="http://schemas.openxmlformats.org/officeDocument/2006/relationships/image" Target="../media/image132.wmf"/><Relationship Id="rId3" Type="http://schemas.openxmlformats.org/officeDocument/2006/relationships/oleObject" Target="../embeddings/oleObject168.bin"/><Relationship Id="rId21" Type="http://schemas.openxmlformats.org/officeDocument/2006/relationships/image" Target="../media/image126.wmf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75.bin"/><Relationship Id="rId25" Type="http://schemas.openxmlformats.org/officeDocument/2006/relationships/oleObject" Target="../embeddings/oleObject18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5.wmf"/><Relationship Id="rId20" Type="http://schemas.openxmlformats.org/officeDocument/2006/relationships/oleObject" Target="../embeddings/oleObject177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72.bin"/><Relationship Id="rId24" Type="http://schemas.openxmlformats.org/officeDocument/2006/relationships/image" Target="../media/image127.wmf"/><Relationship Id="rId5" Type="http://schemas.openxmlformats.org/officeDocument/2006/relationships/oleObject" Target="../embeddings/oleObject169.bin"/><Relationship Id="rId15" Type="http://schemas.openxmlformats.org/officeDocument/2006/relationships/oleObject" Target="../embeddings/oleObject174.bin"/><Relationship Id="rId23" Type="http://schemas.openxmlformats.org/officeDocument/2006/relationships/oleObject" Target="../embeddings/oleObject179.bin"/><Relationship Id="rId28" Type="http://schemas.openxmlformats.org/officeDocument/2006/relationships/image" Target="../media/image133.wmf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176.bin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19.wmf"/><Relationship Id="rId22" Type="http://schemas.openxmlformats.org/officeDocument/2006/relationships/oleObject" Target="../embeddings/oleObject178.bin"/><Relationship Id="rId27" Type="http://schemas.openxmlformats.org/officeDocument/2006/relationships/oleObject" Target="../embeddings/oleObject18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3" Type="http://schemas.openxmlformats.org/officeDocument/2006/relationships/image" Target="../media/image139.png"/><Relationship Id="rId7" Type="http://schemas.openxmlformats.org/officeDocument/2006/relationships/image" Target="../media/image136.wmf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38.wmf"/><Relationship Id="rId5" Type="http://schemas.openxmlformats.org/officeDocument/2006/relationships/image" Target="../media/image135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3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4.wmf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5.w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1.wmf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13.wmf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58417" y="3312206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cs typeface="Arial" pitchFamily="34" charset="0"/>
              </a:rPr>
              <a:t>24</a:t>
            </a:r>
            <a:endParaRPr 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04900" y="1825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Microwave Engineering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943350" y="1716088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>
                <a:cs typeface="Arial" pitchFamily="34" charset="0"/>
              </a:rPr>
              <a:t>Fall </a:t>
            </a:r>
            <a:r>
              <a:rPr lang="en-US" sz="2400" b="1" smtClean="0">
                <a:cs typeface="Arial" pitchFamily="34" charset="0"/>
              </a:rPr>
              <a:t>2019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313744" y="2185988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Prof. David R.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Dept. of ECE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52775" y="3787713"/>
            <a:ext cx="5753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Filter Design Part 3: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cs typeface="Arial" pitchFamily="34" charset="0"/>
              </a:rPr>
              <a:t>Transmission Line Filters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48" y="3313020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38975" y="142101"/>
            <a:ext cx="1933575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</p:spTree>
    <p:extLst>
      <p:ext uri="{BB962C8B-B14F-4D97-AF65-F5344CB8AC3E}">
        <p14:creationId xmlns:p14="http://schemas.microsoft.com/office/powerpoint/2010/main" val="7821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72887" y="1088571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De-normalized filter: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3178" name="Object 16"/>
          <p:cNvGraphicFramePr>
            <a:graphicFrameLocks noChangeAspect="1"/>
          </p:cNvGraphicFramePr>
          <p:nvPr/>
        </p:nvGraphicFramePr>
        <p:xfrm>
          <a:off x="3222171" y="4770182"/>
          <a:ext cx="2002972" cy="93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72" name="Equation" r:id="rId3" imgW="1079500" imgH="508000" progId="Equation.DSMT4">
                  <p:embed/>
                </p:oleObj>
              </mc:Choice>
              <mc:Fallback>
                <p:oleObj name="Equation" r:id="rId3" imgW="1079500" imgH="5080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171" y="4770182"/>
                        <a:ext cx="2002972" cy="93030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81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800930"/>
              </p:ext>
            </p:extLst>
          </p:nvPr>
        </p:nvGraphicFramePr>
        <p:xfrm>
          <a:off x="1441450" y="4217988"/>
          <a:ext cx="1541463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73" name="Equation" r:id="rId5" imgW="1015920" imgH="1396800" progId="Equation.DSMT4">
                  <p:embed/>
                </p:oleObj>
              </mc:Choice>
              <mc:Fallback>
                <p:oleObj name="Equation" r:id="rId5" imgW="1015920" imgH="139680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217988"/>
                        <a:ext cx="1541463" cy="2114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83" name="Object 103"/>
          <p:cNvGraphicFramePr>
            <a:graphicFrameLocks noChangeAspect="1"/>
          </p:cNvGraphicFramePr>
          <p:nvPr/>
        </p:nvGraphicFramePr>
        <p:xfrm>
          <a:off x="6445930" y="4086453"/>
          <a:ext cx="15017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74" name="Equation" r:id="rId7" imgW="990600" imgH="1498600" progId="Equation.DSMT4">
                  <p:embed/>
                </p:oleObj>
              </mc:Choice>
              <mc:Fallback>
                <p:oleObj name="Equation" r:id="rId7" imgW="990600" imgH="14986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930" y="4086453"/>
                        <a:ext cx="1501775" cy="2266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825335" y="1786619"/>
            <a:ext cx="8122722" cy="1830777"/>
            <a:chOff x="792678" y="1873705"/>
            <a:chExt cx="8122722" cy="1830777"/>
          </a:xfrm>
        </p:grpSpPr>
        <p:sp>
          <p:nvSpPr>
            <p:cNvPr id="68" name="Freeform 67"/>
            <p:cNvSpPr/>
            <p:nvPr/>
          </p:nvSpPr>
          <p:spPr>
            <a:xfrm>
              <a:off x="3371232" y="2353292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24"/>
            <p:cNvGrpSpPr/>
            <p:nvPr/>
          </p:nvGrpSpPr>
          <p:grpSpPr>
            <a:xfrm>
              <a:off x="2518434" y="3014971"/>
              <a:ext cx="359230" cy="119743"/>
              <a:chOff x="5486399" y="2514600"/>
              <a:chExt cx="359230" cy="119743"/>
            </a:xfrm>
          </p:grpSpPr>
          <p:cxnSp>
            <p:nvCxnSpPr>
              <p:cNvPr id="130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2706708" y="2513856"/>
              <a:ext cx="6667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704482" y="250297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703493" y="3136075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821133" y="2494806"/>
              <a:ext cx="5238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354533" y="3656855"/>
              <a:ext cx="1372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648568" y="2505561"/>
              <a:ext cx="10486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1604894" y="2492085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605025" y="361331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681225" y="3656857"/>
              <a:ext cx="2673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12"/>
            <p:cNvGrpSpPr/>
            <p:nvPr/>
          </p:nvGrpSpPr>
          <p:grpSpPr>
            <a:xfrm>
              <a:off x="7069676" y="2422689"/>
              <a:ext cx="602055" cy="1281793"/>
              <a:chOff x="7027470" y="2379145"/>
              <a:chExt cx="602055" cy="1281793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7027471" y="237914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027470" y="3573852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46"/>
              <p:cNvGrpSpPr/>
              <p:nvPr/>
            </p:nvGrpSpPr>
            <p:grpSpPr>
              <a:xfrm>
                <a:off x="7478214" y="2626117"/>
                <a:ext cx="151311" cy="664707"/>
                <a:chOff x="6000479" y="2633664"/>
                <a:chExt cx="151311" cy="664707"/>
              </a:xfrm>
            </p:grpSpPr>
            <p:grpSp>
              <p:nvGrpSpPr>
                <p:cNvPr id="6" name="Group 46"/>
                <p:cNvGrpSpPr/>
                <p:nvPr/>
              </p:nvGrpSpPr>
              <p:grpSpPr>
                <a:xfrm>
                  <a:off x="6000479" y="2831647"/>
                  <a:ext cx="151311" cy="266699"/>
                  <a:chOff x="6912429" y="4024491"/>
                  <a:chExt cx="163285" cy="325386"/>
                </a:xfrm>
              </p:grpSpPr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6982790" y="4024491"/>
                    <a:ext cx="80110" cy="794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flipH="1">
                    <a:off x="6912429" y="4094117"/>
                    <a:ext cx="163285" cy="18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6927669" y="4279971"/>
                    <a:ext cx="64359" cy="6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6072186" y="2633664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6072186" y="3100389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>
                <a:off x="7092785" y="2421327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7092785" y="3626921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7552094" y="2422688"/>
                <a:ext cx="0" cy="239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7552093" y="3290823"/>
                <a:ext cx="0" cy="323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62"/>
            <p:cNvGrpSpPr/>
            <p:nvPr/>
          </p:nvGrpSpPr>
          <p:grpSpPr>
            <a:xfrm rot="16200000">
              <a:off x="1193819" y="2197492"/>
              <a:ext cx="151311" cy="664708"/>
              <a:chOff x="6000479" y="2633664"/>
              <a:chExt cx="151311" cy="664708"/>
            </a:xfrm>
          </p:grpSpPr>
          <p:grpSp>
            <p:nvGrpSpPr>
              <p:cNvPr id="9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6072187" y="3100390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76"/>
            <p:cNvGrpSpPr/>
            <p:nvPr/>
          </p:nvGrpSpPr>
          <p:grpSpPr>
            <a:xfrm>
              <a:off x="792678" y="2805049"/>
              <a:ext cx="304800" cy="619125"/>
              <a:chOff x="1703615" y="2707821"/>
              <a:chExt cx="304800" cy="619125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84" name="Straight Connector 83"/>
            <p:cNvCxnSpPr/>
            <p:nvPr/>
          </p:nvCxnSpPr>
          <p:spPr>
            <a:xfrm>
              <a:off x="930110" y="3656855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51883" y="2522763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951883" y="3416381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2"/>
            <p:cNvGraphicFramePr>
              <a:graphicFrameLocks noChangeAspect="1"/>
            </p:cNvGraphicFramePr>
            <p:nvPr/>
          </p:nvGraphicFramePr>
          <p:xfrm>
            <a:off x="954543" y="1989607"/>
            <a:ext cx="1070201" cy="316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375" name="Equation" r:id="rId9" imgW="761669" imgH="228501" progId="Equation.DSMT4">
                    <p:embed/>
                  </p:oleObj>
                </mc:Choice>
                <mc:Fallback>
                  <p:oleObj name="Equation" r:id="rId9" imgW="761669" imgH="228501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543" y="1989607"/>
                          <a:ext cx="1070201" cy="3165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2130426" y="3272520"/>
            <a:ext cx="27781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376" name="Equation" r:id="rId11" imgW="177646" imgH="228402" progId="Equation.DSMT4">
                    <p:embed/>
                  </p:oleObj>
                </mc:Choice>
                <mc:Fallback>
                  <p:oleObj name="Equation" r:id="rId11" imgW="177646" imgH="228402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0426" y="3272520"/>
                          <a:ext cx="27781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9"/>
            <p:cNvGraphicFramePr>
              <a:graphicFrameLocks noChangeAspect="1"/>
            </p:cNvGraphicFramePr>
            <p:nvPr/>
          </p:nvGraphicFramePr>
          <p:xfrm>
            <a:off x="3435125" y="1873705"/>
            <a:ext cx="27781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377" name="Equation" r:id="rId13" imgW="177646" imgH="228402" progId="Equation.DSMT4">
                    <p:embed/>
                  </p:oleObj>
                </mc:Choice>
                <mc:Fallback>
                  <p:oleObj name="Equation" r:id="rId13" imgW="177646" imgH="228402" progId="Equation.DSMT4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5125" y="1873705"/>
                          <a:ext cx="27781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10"/>
            <p:cNvGraphicFramePr>
              <a:graphicFrameLocks noChangeAspect="1"/>
            </p:cNvGraphicFramePr>
            <p:nvPr/>
          </p:nvGraphicFramePr>
          <p:xfrm>
            <a:off x="3708855" y="3250747"/>
            <a:ext cx="29686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378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855" y="3250747"/>
                          <a:ext cx="29686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Connector 90"/>
            <p:cNvCxnSpPr/>
            <p:nvPr/>
          </p:nvCxnSpPr>
          <p:spPr>
            <a:xfrm>
              <a:off x="4364058" y="2494805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72"/>
            <p:cNvGrpSpPr/>
            <p:nvPr/>
          </p:nvGrpSpPr>
          <p:grpSpPr>
            <a:xfrm>
              <a:off x="4166259" y="3005446"/>
              <a:ext cx="359230" cy="119743"/>
              <a:chOff x="5486399" y="2514600"/>
              <a:chExt cx="359230" cy="119743"/>
            </a:xfrm>
          </p:grpSpPr>
          <p:cxnSp>
            <p:nvCxnSpPr>
              <p:cNvPr id="105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>
              <a:off x="4352307" y="248392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351318" y="3131004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/>
            <p:cNvSpPr/>
            <p:nvPr/>
          </p:nvSpPr>
          <p:spPr>
            <a:xfrm>
              <a:off x="4828557" y="2315192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24"/>
            <p:cNvGrpSpPr/>
            <p:nvPr/>
          </p:nvGrpSpPr>
          <p:grpSpPr>
            <a:xfrm>
              <a:off x="5537859" y="2986396"/>
              <a:ext cx="359230" cy="119743"/>
              <a:chOff x="5486399" y="2514600"/>
              <a:chExt cx="359230" cy="119743"/>
            </a:xfrm>
          </p:grpSpPr>
          <p:cxnSp>
            <p:nvCxnSpPr>
              <p:cNvPr id="103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>
              <a:off x="5723907" y="246487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22918" y="3111954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249883" y="2466230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0" name="Object 10"/>
            <p:cNvGraphicFramePr>
              <a:graphicFrameLocks noChangeAspect="1"/>
            </p:cNvGraphicFramePr>
            <p:nvPr/>
          </p:nvGraphicFramePr>
          <p:xfrm>
            <a:off x="4904696" y="1875066"/>
            <a:ext cx="27781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379" name="Equation" r:id="rId17" imgW="177646" imgH="228402" progId="Equation.DSMT4">
                    <p:embed/>
                  </p:oleObj>
                </mc:Choice>
                <mc:Fallback>
                  <p:oleObj name="Equation" r:id="rId17" imgW="177646" imgH="228402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4696" y="1875066"/>
                          <a:ext cx="27781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"/>
            <p:cNvGraphicFramePr>
              <a:graphicFrameLocks noChangeAspect="1"/>
            </p:cNvGraphicFramePr>
            <p:nvPr/>
          </p:nvGraphicFramePr>
          <p:xfrm>
            <a:off x="5191811" y="3256191"/>
            <a:ext cx="29686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380" name="Equation" r:id="rId19" imgW="190500" imgH="228600" progId="Equation.DSMT4">
                    <p:embed/>
                  </p:oleObj>
                </mc:Choice>
                <mc:Fallback>
                  <p:oleObj name="Equation" r:id="rId19" imgW="190500" imgH="228600" progId="Equation.DSMT4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1811" y="3256191"/>
                          <a:ext cx="29686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/>
          </p:nvGraphicFramePr>
          <p:xfrm>
            <a:off x="7827056" y="2873003"/>
            <a:ext cx="1088344" cy="316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381" name="Equation" r:id="rId21" imgW="774364" imgH="228501" progId="Equation.DSMT4">
                    <p:embed/>
                  </p:oleObj>
                </mc:Choice>
                <mc:Fallback>
                  <p:oleObj name="Equation" r:id="rId21" imgW="774364" imgH="228501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7056" y="2873003"/>
                          <a:ext cx="1088344" cy="316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Freeform 131"/>
            <p:cNvSpPr/>
            <p:nvPr/>
          </p:nvSpPr>
          <p:spPr>
            <a:xfrm>
              <a:off x="6189271" y="2304307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5739740" y="2466230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610597" y="2455344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715247" y="3656855"/>
              <a:ext cx="1372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3184" name="Object 15"/>
            <p:cNvGraphicFramePr>
              <a:graphicFrameLocks noChangeAspect="1"/>
            </p:cNvGraphicFramePr>
            <p:nvPr/>
          </p:nvGraphicFramePr>
          <p:xfrm>
            <a:off x="6309632" y="1896610"/>
            <a:ext cx="277813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382" name="Equation" r:id="rId23" imgW="177646" imgH="228402" progId="Equation.DSMT4">
                    <p:embed/>
                  </p:oleObj>
                </mc:Choice>
                <mc:Fallback>
                  <p:oleObj name="Equation" r:id="rId23" imgW="177646" imgH="228402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9632" y="1896610"/>
                          <a:ext cx="277813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Right Arrow 82"/>
          <p:cNvSpPr/>
          <p:nvPr/>
        </p:nvSpPr>
        <p:spPr>
          <a:xfrm>
            <a:off x="5649686" y="5072743"/>
            <a:ext cx="413657" cy="293914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63183" name="Object 103"/>
          <p:cNvGraphicFramePr>
            <a:graphicFrameLocks noChangeAspect="1"/>
          </p:cNvGraphicFramePr>
          <p:nvPr/>
        </p:nvGraphicFramePr>
        <p:xfrm>
          <a:off x="600302" y="3716338"/>
          <a:ext cx="15017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5" name="Equation" r:id="rId3" imgW="990600" imgH="1498600" progId="Equation.DSMT4">
                  <p:embed/>
                </p:oleObj>
              </mc:Choice>
              <mc:Fallback>
                <p:oleObj name="Equation" r:id="rId3" imgW="990600" imgH="14986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02" y="3716338"/>
                        <a:ext cx="1501775" cy="2266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1"/>
          <p:cNvGrpSpPr/>
          <p:nvPr/>
        </p:nvGrpSpPr>
        <p:grpSpPr>
          <a:xfrm>
            <a:off x="760020" y="1002847"/>
            <a:ext cx="8122722" cy="1830777"/>
            <a:chOff x="792678" y="1873705"/>
            <a:chExt cx="8122722" cy="1830777"/>
          </a:xfrm>
        </p:grpSpPr>
        <p:sp>
          <p:nvSpPr>
            <p:cNvPr id="68" name="Freeform 67"/>
            <p:cNvSpPr/>
            <p:nvPr/>
          </p:nvSpPr>
          <p:spPr>
            <a:xfrm>
              <a:off x="3371232" y="2353292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2518434" y="3014971"/>
              <a:ext cx="359230" cy="119743"/>
              <a:chOff x="5486399" y="2514600"/>
              <a:chExt cx="359230" cy="119743"/>
            </a:xfrm>
          </p:grpSpPr>
          <p:cxnSp>
            <p:nvCxnSpPr>
              <p:cNvPr id="130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2706708" y="2513856"/>
              <a:ext cx="6667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704482" y="250297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703493" y="3136075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821133" y="2494806"/>
              <a:ext cx="5238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354533" y="3656855"/>
              <a:ext cx="1372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648568" y="2516578"/>
              <a:ext cx="10486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1615911" y="2492085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605025" y="361331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681225" y="3656857"/>
              <a:ext cx="2673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12"/>
            <p:cNvGrpSpPr/>
            <p:nvPr/>
          </p:nvGrpSpPr>
          <p:grpSpPr>
            <a:xfrm>
              <a:off x="7069676" y="2422689"/>
              <a:ext cx="602055" cy="1281793"/>
              <a:chOff x="7027470" y="2379145"/>
              <a:chExt cx="602055" cy="1281793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7027471" y="237914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027470" y="3573852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46"/>
              <p:cNvGrpSpPr/>
              <p:nvPr/>
            </p:nvGrpSpPr>
            <p:grpSpPr>
              <a:xfrm>
                <a:off x="7478214" y="2626117"/>
                <a:ext cx="151311" cy="664707"/>
                <a:chOff x="6000479" y="2633664"/>
                <a:chExt cx="151311" cy="664707"/>
              </a:xfrm>
            </p:grpSpPr>
            <p:grpSp>
              <p:nvGrpSpPr>
                <p:cNvPr id="8" name="Group 46"/>
                <p:cNvGrpSpPr/>
                <p:nvPr/>
              </p:nvGrpSpPr>
              <p:grpSpPr>
                <a:xfrm>
                  <a:off x="6000479" y="2831647"/>
                  <a:ext cx="151311" cy="266699"/>
                  <a:chOff x="6912429" y="4024491"/>
                  <a:chExt cx="163285" cy="325386"/>
                </a:xfrm>
              </p:grpSpPr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6982790" y="4024491"/>
                    <a:ext cx="80110" cy="794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flipH="1">
                    <a:off x="6912429" y="4094117"/>
                    <a:ext cx="163285" cy="18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6927669" y="4279971"/>
                    <a:ext cx="64359" cy="6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6072186" y="2633664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6072186" y="3100389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>
                <a:off x="7092785" y="2421327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7092785" y="3626921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7552094" y="2422688"/>
                <a:ext cx="0" cy="239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7552093" y="3290823"/>
                <a:ext cx="0" cy="323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62"/>
            <p:cNvGrpSpPr/>
            <p:nvPr/>
          </p:nvGrpSpPr>
          <p:grpSpPr>
            <a:xfrm rot="16200000">
              <a:off x="1193818" y="2197492"/>
              <a:ext cx="151311" cy="664707"/>
              <a:chOff x="6000479" y="2633664"/>
              <a:chExt cx="151311" cy="664707"/>
            </a:xfrm>
          </p:grpSpPr>
          <p:grpSp>
            <p:nvGrpSpPr>
              <p:cNvPr id="10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76"/>
            <p:cNvGrpSpPr/>
            <p:nvPr/>
          </p:nvGrpSpPr>
          <p:grpSpPr>
            <a:xfrm>
              <a:off x="792678" y="2805049"/>
              <a:ext cx="304800" cy="619125"/>
              <a:chOff x="1703615" y="2707821"/>
              <a:chExt cx="304800" cy="619125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84" name="Straight Connector 83"/>
            <p:cNvCxnSpPr/>
            <p:nvPr/>
          </p:nvCxnSpPr>
          <p:spPr>
            <a:xfrm>
              <a:off x="930110" y="3656855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51883" y="2522763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951883" y="3416381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2"/>
            <p:cNvGraphicFramePr>
              <a:graphicFrameLocks noChangeAspect="1"/>
            </p:cNvGraphicFramePr>
            <p:nvPr/>
          </p:nvGraphicFramePr>
          <p:xfrm>
            <a:off x="954543" y="1989607"/>
            <a:ext cx="1070201" cy="316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36" name="Equation" r:id="rId5" imgW="761669" imgH="228501" progId="Equation.DSMT4">
                    <p:embed/>
                  </p:oleObj>
                </mc:Choice>
                <mc:Fallback>
                  <p:oleObj name="Equation" r:id="rId5" imgW="761669" imgH="228501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543" y="1989607"/>
                          <a:ext cx="1070201" cy="3165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2130426" y="3272520"/>
            <a:ext cx="27781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37" name="Equation" r:id="rId7" imgW="177646" imgH="228402" progId="Equation.DSMT4">
                    <p:embed/>
                  </p:oleObj>
                </mc:Choice>
                <mc:Fallback>
                  <p:oleObj name="Equation" r:id="rId7" imgW="177646" imgH="228402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0426" y="3272520"/>
                          <a:ext cx="27781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9"/>
            <p:cNvGraphicFramePr>
              <a:graphicFrameLocks noChangeAspect="1"/>
            </p:cNvGraphicFramePr>
            <p:nvPr/>
          </p:nvGraphicFramePr>
          <p:xfrm>
            <a:off x="3435125" y="1873705"/>
            <a:ext cx="27781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38" name="Equation" r:id="rId9" imgW="177646" imgH="228402" progId="Equation.DSMT4">
                    <p:embed/>
                  </p:oleObj>
                </mc:Choice>
                <mc:Fallback>
                  <p:oleObj name="Equation" r:id="rId9" imgW="177646" imgH="228402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5125" y="1873705"/>
                          <a:ext cx="27781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10"/>
            <p:cNvGraphicFramePr>
              <a:graphicFrameLocks noChangeAspect="1"/>
            </p:cNvGraphicFramePr>
            <p:nvPr/>
          </p:nvGraphicFramePr>
          <p:xfrm>
            <a:off x="3708855" y="3250747"/>
            <a:ext cx="29686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39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855" y="3250747"/>
                          <a:ext cx="29686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Connector 90"/>
            <p:cNvCxnSpPr/>
            <p:nvPr/>
          </p:nvCxnSpPr>
          <p:spPr>
            <a:xfrm>
              <a:off x="4364058" y="2494805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72"/>
            <p:cNvGrpSpPr/>
            <p:nvPr/>
          </p:nvGrpSpPr>
          <p:grpSpPr>
            <a:xfrm>
              <a:off x="4166259" y="3005446"/>
              <a:ext cx="359230" cy="119743"/>
              <a:chOff x="5486399" y="2514600"/>
              <a:chExt cx="359230" cy="119743"/>
            </a:xfrm>
          </p:grpSpPr>
          <p:cxnSp>
            <p:nvCxnSpPr>
              <p:cNvPr id="105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>
              <a:off x="4352307" y="248392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351318" y="3131004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/>
            <p:cNvSpPr/>
            <p:nvPr/>
          </p:nvSpPr>
          <p:spPr>
            <a:xfrm>
              <a:off x="4828557" y="2315192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24"/>
            <p:cNvGrpSpPr/>
            <p:nvPr/>
          </p:nvGrpSpPr>
          <p:grpSpPr>
            <a:xfrm>
              <a:off x="5537859" y="2986396"/>
              <a:ext cx="359230" cy="119743"/>
              <a:chOff x="5486399" y="2514600"/>
              <a:chExt cx="359230" cy="119743"/>
            </a:xfrm>
          </p:grpSpPr>
          <p:cxnSp>
            <p:nvCxnSpPr>
              <p:cNvPr id="103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>
              <a:off x="5723907" y="246487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22918" y="3122971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249883" y="2466230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0" name="Object 10"/>
            <p:cNvGraphicFramePr>
              <a:graphicFrameLocks noChangeAspect="1"/>
            </p:cNvGraphicFramePr>
            <p:nvPr/>
          </p:nvGraphicFramePr>
          <p:xfrm>
            <a:off x="4904696" y="1875066"/>
            <a:ext cx="27781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40" name="Equation" r:id="rId13" imgW="177646" imgH="228402" progId="Equation.DSMT4">
                    <p:embed/>
                  </p:oleObj>
                </mc:Choice>
                <mc:Fallback>
                  <p:oleObj name="Equation" r:id="rId13" imgW="177646" imgH="228402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4696" y="1875066"/>
                          <a:ext cx="27781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"/>
            <p:cNvGraphicFramePr>
              <a:graphicFrameLocks noChangeAspect="1"/>
            </p:cNvGraphicFramePr>
            <p:nvPr/>
          </p:nvGraphicFramePr>
          <p:xfrm>
            <a:off x="5191811" y="3256191"/>
            <a:ext cx="29686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41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1811" y="3256191"/>
                          <a:ext cx="29686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/>
          </p:nvGraphicFramePr>
          <p:xfrm>
            <a:off x="7827056" y="2873003"/>
            <a:ext cx="1088344" cy="316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42" name="Equation" r:id="rId17" imgW="774364" imgH="228501" progId="Equation.DSMT4">
                    <p:embed/>
                  </p:oleObj>
                </mc:Choice>
                <mc:Fallback>
                  <p:oleObj name="Equation" r:id="rId17" imgW="774364" imgH="228501" progId="Equation.DSMT4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7056" y="2873003"/>
                          <a:ext cx="1088344" cy="316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Freeform 131"/>
            <p:cNvSpPr/>
            <p:nvPr/>
          </p:nvSpPr>
          <p:spPr>
            <a:xfrm>
              <a:off x="6189271" y="2304307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5739740" y="2466230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610597" y="2455344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715247" y="3656855"/>
              <a:ext cx="1372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3184" name="Object 15"/>
            <p:cNvGraphicFramePr>
              <a:graphicFrameLocks noChangeAspect="1"/>
            </p:cNvGraphicFramePr>
            <p:nvPr/>
          </p:nvGraphicFramePr>
          <p:xfrm>
            <a:off x="6309632" y="1896610"/>
            <a:ext cx="277813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43" name="Equation" r:id="rId19" imgW="177646" imgH="228402" progId="Equation.DSMT4">
                    <p:embed/>
                  </p:oleObj>
                </mc:Choice>
                <mc:Fallback>
                  <p:oleObj name="Equation" r:id="rId19" imgW="177646" imgH="228402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9632" y="1896610"/>
                          <a:ext cx="277813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42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19532"/>
              </p:ext>
            </p:extLst>
          </p:nvPr>
        </p:nvGraphicFramePr>
        <p:xfrm>
          <a:off x="2367531" y="4540604"/>
          <a:ext cx="2925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44" name="Equation" r:id="rId21" imgW="1854200" imgH="736600" progId="Equation.DSMT4">
                  <p:embed/>
                </p:oleObj>
              </mc:Choice>
              <mc:Fallback>
                <p:oleObj name="Equation" r:id="rId21" imgW="1854200" imgH="7366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531" y="4540604"/>
                        <a:ext cx="2925763" cy="1143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5442187" y="4976032"/>
            <a:ext cx="391886" cy="27214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52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21030"/>
              </p:ext>
            </p:extLst>
          </p:nvPr>
        </p:nvGraphicFramePr>
        <p:xfrm>
          <a:off x="6060877" y="3715659"/>
          <a:ext cx="27908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45" name="Equation" r:id="rId23" imgW="1765300" imgH="1752600" progId="Equation.DSMT4">
                  <p:embed/>
                </p:oleObj>
              </mc:Choice>
              <mc:Fallback>
                <p:oleObj name="Equation" r:id="rId23" imgW="1765300" imgH="17526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877" y="3715659"/>
                        <a:ext cx="2790825" cy="27432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84718"/>
              </p:ext>
            </p:extLst>
          </p:nvPr>
        </p:nvGraphicFramePr>
        <p:xfrm>
          <a:off x="3440195" y="3491342"/>
          <a:ext cx="1184367" cy="70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46" name="Equation" r:id="rId25" imgW="812520" imgH="482400" progId="Equation.DSMT4">
                  <p:embed/>
                </p:oleObj>
              </mc:Choice>
              <mc:Fallback>
                <p:oleObj name="Equation" r:id="rId25" imgW="812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440195" y="3491342"/>
                        <a:ext cx="1184367" cy="70321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99581" y="309244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Choice: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92658" y="1012372"/>
            <a:ext cx="2845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Microstrip Realization</a:t>
            </a:r>
            <a:endParaRPr lang="en-US" sz="20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68723" y="447593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Figure 8.40 from Pozar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2010" y="393297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(not drawn to scale)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58" y="5338649"/>
            <a:ext cx="82973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TX line can first be used to find the line widths (from the chosen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values), and then used to find the line lengths (from the calculated electrical lengths).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5554" y="1967781"/>
            <a:ext cx="7343775" cy="1745292"/>
            <a:chOff x="865554" y="1967781"/>
            <a:chExt cx="7343775" cy="1745292"/>
          </a:xfrm>
        </p:grpSpPr>
        <p:grpSp>
          <p:nvGrpSpPr>
            <p:cNvPr id="16" name="Group 15"/>
            <p:cNvGrpSpPr/>
            <p:nvPr/>
          </p:nvGrpSpPr>
          <p:grpSpPr>
            <a:xfrm>
              <a:off x="865554" y="1967781"/>
              <a:ext cx="7343775" cy="1151846"/>
              <a:chOff x="900113" y="2710542"/>
              <a:chExt cx="7343775" cy="1151846"/>
            </a:xfrm>
          </p:grpSpPr>
          <p:pic>
            <p:nvPicPr>
              <p:cNvPr id="2662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00113" y="2995613"/>
                <a:ext cx="7343775" cy="86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562600" y="271054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#5</a:t>
                </a:r>
                <a:endParaRPr lang="en-US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75314" y="2732314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#3</a:t>
                </a:r>
                <a:endParaRPr lang="en-US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88028" y="271054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#1</a:t>
                </a:r>
                <a:endParaRPr lang="en-US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82685" y="2928258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#2</a:t>
                </a:r>
                <a:endParaRPr lang="en-US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57056" y="2939144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#4</a:t>
                </a:r>
                <a:endParaRPr lang="en-US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66114" y="2971801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#6</a:t>
                </a:r>
                <a:endParaRPr lang="en-US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6725116"/>
                </p:ext>
              </p:extLst>
            </p:nvPr>
          </p:nvGraphicFramePr>
          <p:xfrm>
            <a:off x="2233033" y="3404697"/>
            <a:ext cx="636026" cy="308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33" name="Equation" r:id="rId4" imgW="419040" imgH="203040" progId="Equation.DSMT4">
                    <p:embed/>
                  </p:oleObj>
                </mc:Choice>
                <mc:Fallback>
                  <p:oleObj name="Equation" r:id="rId4" imgW="4190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33033" y="3404697"/>
                          <a:ext cx="636026" cy="3083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Straight Arrow Connector 4"/>
            <p:cNvCxnSpPr/>
            <p:nvPr/>
          </p:nvCxnSpPr>
          <p:spPr>
            <a:xfrm flipV="1">
              <a:off x="1606018" y="2655445"/>
              <a:ext cx="591793" cy="6524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645210"/>
                </p:ext>
              </p:extLst>
            </p:nvPr>
          </p:nvGraphicFramePr>
          <p:xfrm>
            <a:off x="1127124" y="3361794"/>
            <a:ext cx="531051" cy="292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34" name="Equation" r:id="rId6" imgW="368280" imgH="203040" progId="Equation.DSMT4">
                    <p:embed/>
                  </p:oleObj>
                </mc:Choice>
                <mc:Fallback>
                  <p:oleObj name="Equation" r:id="rId6" imgW="368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27124" y="3361794"/>
                          <a:ext cx="531051" cy="2929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 flipV="1">
              <a:off x="2594615" y="2694709"/>
              <a:ext cx="591793" cy="6524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36201" y="925286"/>
            <a:ext cx="2845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Microstrip Realization</a:t>
            </a:r>
            <a:endParaRPr lang="en-US" sz="20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77415" y="578354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p. 425 of Pozar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2392816"/>
            <a:ext cx="7820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8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90164"/>
              </p:ext>
            </p:extLst>
          </p:nvPr>
        </p:nvGraphicFramePr>
        <p:xfrm>
          <a:off x="2652452" y="1559657"/>
          <a:ext cx="3613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0" name="Equation" r:id="rId4" imgW="2286000" imgH="228600" progId="Equation.DSMT4">
                  <p:embed/>
                </p:oleObj>
              </mc:Choice>
              <mc:Fallback>
                <p:oleObj name="Equation" r:id="rId4" imgW="22860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52" y="1559657"/>
                        <a:ext cx="3613150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7856" y="710294"/>
            <a:ext cx="1111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20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4127" y="5998029"/>
            <a:ext cx="280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Figure 8.41 from Pozar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11754" y="1288323"/>
            <a:ext cx="6140904" cy="4457974"/>
            <a:chOff x="1511754" y="1288323"/>
            <a:chExt cx="6140904" cy="4457974"/>
          </a:xfrm>
        </p:grpSpPr>
        <p:pic>
          <p:nvPicPr>
            <p:cNvPr id="267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1754" y="1288323"/>
              <a:ext cx="6140904" cy="4457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743200" y="3362325"/>
              <a:ext cx="2095500" cy="4616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The dotted line shows the result with substrate loss.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712739" y="3283703"/>
              <a:ext cx="898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Full wave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948100" y="3591480"/>
              <a:ext cx="904256" cy="232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0410" y="1065356"/>
            <a:ext cx="4687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Figure of an Actual Low-Pass Filter 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855" y="1946048"/>
            <a:ext cx="6093751" cy="307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3605" y="0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Richard’s Transformation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9376" y="852065"/>
            <a:ext cx="3222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Richard’s transformation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311" y="6135806"/>
            <a:ext cx="891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(The lumped-element and transmission-line circuits will have the same cutoff frequency.)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317" y="1604930"/>
            <a:ext cx="759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 idea: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Short-circuited and open-circuited transmission lines are chosen to mimic the performance of the lumped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elements, respectively.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317" y="2960003"/>
            <a:ext cx="3028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Richard’s transformation: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2271947" y="3499073"/>
          <a:ext cx="4337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2" name="Equation" r:id="rId3" imgW="2438400" imgH="304800" progId="Equation.DSMT4">
                  <p:embed/>
                </p:oleObj>
              </mc:Choice>
              <mc:Fallback>
                <p:oleObj name="Equation" r:id="rId3" imgW="2438400" imgH="304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947" y="3499073"/>
                        <a:ext cx="4337050" cy="533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78909" y="4385228"/>
            <a:ext cx="508985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Symbol"/>
              <a:buChar char="W"/>
            </a:pP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radian frequency in lumped-element design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radian frequency in transmission line design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1971158" y="5356983"/>
          <a:ext cx="1331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3" name="Equation" r:id="rId5" imgW="748975" imgH="253890" progId="Equation.DSMT4">
                  <p:embed/>
                </p:oleObj>
              </mc:Choice>
              <mc:Fallback>
                <p:oleObj name="Equation" r:id="rId5" imgW="748975" imgH="25389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158" y="5356983"/>
                        <a:ext cx="1331913" cy="444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12499" y="5350857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Require: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613254" y="5467394"/>
            <a:ext cx="337458" cy="272142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13"/>
          <p:cNvGraphicFramePr>
            <a:graphicFrameLocks noChangeAspect="1"/>
          </p:cNvGraphicFramePr>
          <p:nvPr/>
        </p:nvGraphicFramePr>
        <p:xfrm>
          <a:off x="4215824" y="5375092"/>
          <a:ext cx="20780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4" name="Equation" r:id="rId7" imgW="1167893" imgH="304668" progId="Equation.DSMT4">
                  <p:embed/>
                </p:oleObj>
              </mc:Choice>
              <mc:Fallback>
                <p:oleObj name="Equation" r:id="rId7" imgW="1167893" imgH="304668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824" y="5375092"/>
                        <a:ext cx="2078037" cy="533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6611815" y="5464263"/>
          <a:ext cx="15763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5" name="Equation" r:id="rId9" imgW="1066800" imgH="279400" progId="Equation.DSMT4">
                  <p:embed/>
                </p:oleObj>
              </mc:Choice>
              <mc:Fallback>
                <p:oleObj name="Equation" r:id="rId9" imgW="1066800" imgH="2794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815" y="5464263"/>
                        <a:ext cx="15763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6412" y="0"/>
            <a:ext cx="603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Richard’s Transformation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Group 25"/>
          <p:cNvGrpSpPr/>
          <p:nvPr/>
        </p:nvGrpSpPr>
        <p:grpSpPr>
          <a:xfrm>
            <a:off x="4593772" y="2252882"/>
            <a:ext cx="3936499" cy="1349829"/>
            <a:chOff x="3080657" y="2166257"/>
            <a:chExt cx="3936499" cy="134982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736772" y="22098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47657" y="27432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17772" y="2198914"/>
              <a:ext cx="0" cy="5442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24201" y="22098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91544" y="27432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n 9"/>
            <p:cNvSpPr/>
            <p:nvPr/>
          </p:nvSpPr>
          <p:spPr>
            <a:xfrm rot="16200000">
              <a:off x="4566558" y="930728"/>
              <a:ext cx="70758" cy="2552699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 rot="16200000">
              <a:off x="4555673" y="1464127"/>
              <a:ext cx="70758" cy="2552699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80657" y="2166257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91542" y="2699657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81057" y="226422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Short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" name="Object 2"/>
            <p:cNvGraphicFramePr>
              <a:graphicFrameLocks noChangeAspect="1"/>
            </p:cNvGraphicFramePr>
            <p:nvPr/>
          </p:nvGraphicFramePr>
          <p:xfrm>
            <a:off x="4356100" y="2260600"/>
            <a:ext cx="3381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37" name="Equation" r:id="rId3" imgW="190500" imgH="228600" progId="Equation.DSMT4">
                    <p:embed/>
                  </p:oleObj>
                </mc:Choice>
                <mc:Fallback>
                  <p:oleObj name="Equation" r:id="rId3" imgW="190500" imgH="22860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100" y="2260600"/>
                          <a:ext cx="3381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>
            <a:xfrm>
              <a:off x="3320143" y="3004458"/>
              <a:ext cx="2514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5043" name="Object 8"/>
            <p:cNvGraphicFramePr>
              <a:graphicFrameLocks noChangeAspect="1"/>
            </p:cNvGraphicFramePr>
            <p:nvPr/>
          </p:nvGraphicFramePr>
          <p:xfrm>
            <a:off x="4100739" y="3164342"/>
            <a:ext cx="1089613" cy="351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38" name="Equation" r:id="rId5" imgW="736600" imgH="241300" progId="Equation.DSMT4">
                    <p:embed/>
                  </p:oleObj>
                </mc:Choice>
                <mc:Fallback>
                  <p:oleObj name="Equation" r:id="rId5" imgW="736600" imgH="24130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0739" y="3164342"/>
                          <a:ext cx="1089613" cy="3517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Right Arrow 30"/>
          <p:cNvSpPr/>
          <p:nvPr/>
        </p:nvSpPr>
        <p:spPr>
          <a:xfrm>
            <a:off x="3167744" y="2492368"/>
            <a:ext cx="457200" cy="337457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50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13872"/>
              </p:ext>
            </p:extLst>
          </p:nvPr>
        </p:nvGraphicFramePr>
        <p:xfrm>
          <a:off x="2984500" y="3892550"/>
          <a:ext cx="2147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9" name="Equation" r:id="rId7" imgW="1206360" imgH="253800" progId="Equation.DSMT4">
                  <p:embed/>
                </p:oleObj>
              </mc:Choice>
              <mc:Fallback>
                <p:oleObj name="Equation" r:id="rId7" imgW="1206360" imgH="2538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892550"/>
                        <a:ext cx="21478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3101749" y="5742667"/>
          <a:ext cx="10398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0" name="Equation" r:id="rId9" imgW="583947" imgH="228501" progId="Equation.DSMT4">
                  <p:embed/>
                </p:oleObj>
              </mc:Choice>
              <mc:Fallback>
                <p:oleObj name="Equation" r:id="rId9" imgW="583947" imgH="228501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49" y="5742667"/>
                        <a:ext cx="1039812" cy="400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953888" y="1317156"/>
            <a:ext cx="505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Equivalent TL model for a lumped inductor: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54625" y="3875306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Require: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28" name="Object 7"/>
          <p:cNvGraphicFramePr>
            <a:graphicFrameLocks noChangeAspect="1"/>
          </p:cNvGraphicFramePr>
          <p:nvPr/>
        </p:nvGraphicFramePr>
        <p:xfrm>
          <a:off x="2386241" y="4774284"/>
          <a:ext cx="3346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1" name="Equation" r:id="rId11" imgW="1879560" imgH="253800" progId="Equation.DSMT4">
                  <p:embed/>
                </p:oleObj>
              </mc:Choice>
              <mc:Fallback>
                <p:oleObj name="Equation" r:id="rId11" imgW="1879560" imgH="2538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241" y="4774284"/>
                        <a:ext cx="3346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>
          <a:xfrm>
            <a:off x="2362199" y="5823857"/>
            <a:ext cx="402772" cy="27214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279568" y="392973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(same impedance property)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15543" y="5570585"/>
            <a:ext cx="423454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inductor then has the same impedance at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any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frequency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 as does the short-circuited transmission line at corresponding frequency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400" dirty="0" smtClean="0">
                <a:sym typeface="Symbol"/>
              </a:rPr>
              <a:t>.</a:t>
            </a:r>
            <a:endParaRPr lang="en-US" sz="1400" dirty="0"/>
          </a:p>
        </p:txBody>
      </p:sp>
      <p:sp>
        <p:nvSpPr>
          <p:cNvPr id="40" name="Right Arrow 39"/>
          <p:cNvSpPr/>
          <p:nvPr/>
        </p:nvSpPr>
        <p:spPr>
          <a:xfrm>
            <a:off x="1785262" y="4833255"/>
            <a:ext cx="402772" cy="27214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003528" y="1839225"/>
            <a:ext cx="728209" cy="1534886"/>
            <a:chOff x="1003528" y="1752600"/>
            <a:chExt cx="728209" cy="1534886"/>
          </a:xfrm>
        </p:grpSpPr>
        <p:sp>
          <p:nvSpPr>
            <p:cNvPr id="28" name="Freeform 27"/>
            <p:cNvSpPr/>
            <p:nvPr/>
          </p:nvSpPr>
          <p:spPr>
            <a:xfrm rot="5400000">
              <a:off x="1355272" y="2344509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1314613" y="2043957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347270" y="2980128"/>
              <a:ext cx="511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1003528" y="2370364"/>
            <a:ext cx="2476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42" name="Equation" r:id="rId13" imgW="139639" imgH="152334" progId="Equation.DSMT4">
                    <p:embed/>
                  </p:oleObj>
                </mc:Choice>
                <mc:Fallback>
                  <p:oleObj name="Equation" r:id="rId13" imgW="139639" imgH="152334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528" y="2370364"/>
                          <a:ext cx="24765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1524000" y="1752600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556657" y="3200400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50371" y="703790"/>
            <a:ext cx="889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any frequency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, TLs can behave the same as lumped elements at frequency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6412" y="0"/>
            <a:ext cx="603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Richard’s Transformation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156858" y="2351315"/>
            <a:ext cx="457200" cy="337457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50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529797"/>
              </p:ext>
            </p:extLst>
          </p:nvPr>
        </p:nvGraphicFramePr>
        <p:xfrm>
          <a:off x="2973388" y="3892550"/>
          <a:ext cx="2171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5" name="Equation" r:id="rId3" imgW="1218960" imgH="253800" progId="Equation.DSMT4">
                  <p:embed/>
                </p:oleObj>
              </mc:Choice>
              <mc:Fallback>
                <p:oleObj name="Equation" r:id="rId3" imgW="1218960" imgH="2538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3892550"/>
                        <a:ext cx="2171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3101749" y="5742667"/>
          <a:ext cx="10398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6" name="Equation" r:id="rId5" imgW="583947" imgH="228501" progId="Equation.DSMT4">
                  <p:embed/>
                </p:oleObj>
              </mc:Choice>
              <mc:Fallback>
                <p:oleObj name="Equation" r:id="rId5" imgW="583947" imgH="228501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49" y="5742667"/>
                        <a:ext cx="1039812" cy="400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30421" y="1057060"/>
            <a:ext cx="5269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Equivalent TL model for a lumped capacitor: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54625" y="3875306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Require: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28" name="Object 7"/>
          <p:cNvGraphicFramePr>
            <a:graphicFrameLocks noChangeAspect="1"/>
          </p:cNvGraphicFramePr>
          <p:nvPr/>
        </p:nvGraphicFramePr>
        <p:xfrm>
          <a:off x="2386241" y="4774284"/>
          <a:ext cx="3346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7" name="Equation" r:id="rId7" imgW="1879560" imgH="253800" progId="Equation.DSMT4">
                  <p:embed/>
                </p:oleObj>
              </mc:Choice>
              <mc:Fallback>
                <p:oleObj name="Equation" r:id="rId7" imgW="1879560" imgH="2538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241" y="4774284"/>
                        <a:ext cx="3346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>
          <a:xfrm>
            <a:off x="2362199" y="5823857"/>
            <a:ext cx="402772" cy="27214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279570" y="3929733"/>
            <a:ext cx="300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(same admittance property)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86195" y="5557391"/>
            <a:ext cx="423454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capacitor then has the same admittance at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any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frequency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 as does the open-circuited transmission line at corresponding frequency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400" dirty="0" smtClean="0">
                <a:sym typeface="Symbol"/>
              </a:rPr>
              <a:t>.</a:t>
            </a:r>
            <a:endParaRPr lang="en-US" sz="1400" dirty="0"/>
          </a:p>
        </p:txBody>
      </p:sp>
      <p:sp>
        <p:nvSpPr>
          <p:cNvPr id="40" name="Right Arrow 39"/>
          <p:cNvSpPr/>
          <p:nvPr/>
        </p:nvSpPr>
        <p:spPr>
          <a:xfrm>
            <a:off x="1785262" y="4833255"/>
            <a:ext cx="402772" cy="27214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593771" y="2166257"/>
            <a:ext cx="3942912" cy="1349829"/>
            <a:chOff x="4593771" y="2166257"/>
            <a:chExt cx="3942912" cy="134982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249887" y="22098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260772" y="27432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37316" y="22098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04659" y="27432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n 9"/>
            <p:cNvSpPr/>
            <p:nvPr/>
          </p:nvSpPr>
          <p:spPr>
            <a:xfrm rot="16200000">
              <a:off x="6079673" y="930728"/>
              <a:ext cx="70758" cy="2552699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 rot="16200000">
              <a:off x="6068788" y="1464127"/>
              <a:ext cx="70758" cy="2552699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593772" y="2166257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93771" y="2699657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87760" y="2264229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Open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" name="Object 2"/>
            <p:cNvGraphicFramePr>
              <a:graphicFrameLocks noChangeAspect="1"/>
            </p:cNvGraphicFramePr>
            <p:nvPr/>
          </p:nvGraphicFramePr>
          <p:xfrm>
            <a:off x="5486400" y="2260600"/>
            <a:ext cx="11049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88" name="Equation" r:id="rId9" imgW="622030" imgH="228501" progId="Equation.DSMT4">
                    <p:embed/>
                  </p:oleObj>
                </mc:Choice>
                <mc:Fallback>
                  <p:oleObj name="Equation" r:id="rId9" imgW="622030" imgH="228501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2260600"/>
                          <a:ext cx="11049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>
            <a:xfrm>
              <a:off x="4833258" y="3004458"/>
              <a:ext cx="2514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5043" name="Object 8"/>
            <p:cNvGraphicFramePr>
              <a:graphicFrameLocks noChangeAspect="1"/>
            </p:cNvGraphicFramePr>
            <p:nvPr/>
          </p:nvGraphicFramePr>
          <p:xfrm>
            <a:off x="5613854" y="3164342"/>
            <a:ext cx="1089613" cy="351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89" name="Equation" r:id="rId11" imgW="736600" imgH="241300" progId="Equation.DSMT4">
                    <p:embed/>
                  </p:oleObj>
                </mc:Choice>
                <mc:Fallback>
                  <p:oleObj name="Equation" r:id="rId11" imgW="736600" imgH="241300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3854" y="3164342"/>
                          <a:ext cx="1089613" cy="3517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7598229" y="2166258"/>
              <a:ext cx="87086" cy="870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598229" y="2699658"/>
              <a:ext cx="87086" cy="870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2188" y="1894115"/>
            <a:ext cx="866300" cy="1230087"/>
            <a:chOff x="992188" y="1894115"/>
            <a:chExt cx="866300" cy="1230087"/>
          </a:xfrm>
        </p:grpSpPr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992188" y="2347913"/>
            <a:ext cx="271462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90" name="Equation" r:id="rId13" imgW="152202" imgH="177569" progId="Equation.DSMT4">
                    <p:embed/>
                  </p:oleObj>
                </mc:Choice>
                <mc:Fallback>
                  <p:oleObj name="Equation" r:id="rId13" imgW="152202" imgH="177569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188" y="2347913"/>
                          <a:ext cx="271462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" name="Group 24"/>
            <p:cNvGrpSpPr/>
            <p:nvPr/>
          </p:nvGrpSpPr>
          <p:grpSpPr>
            <a:xfrm>
              <a:off x="1499258" y="2452996"/>
              <a:ext cx="359230" cy="119743"/>
              <a:chOff x="5486399" y="2514600"/>
              <a:chExt cx="359230" cy="119743"/>
            </a:xfrm>
          </p:grpSpPr>
          <p:cxnSp>
            <p:nvCxnSpPr>
              <p:cNvPr id="34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1685306" y="193147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84317" y="2578554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643744" y="1894115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643743" y="3037116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6412" y="0"/>
            <a:ext cx="603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Richard’s Transformation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511822"/>
              </p:ext>
            </p:extLst>
          </p:nvPr>
        </p:nvGraphicFramePr>
        <p:xfrm>
          <a:off x="2181225" y="1277938"/>
          <a:ext cx="40909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96" name="Equation" r:id="rId3" imgW="2298600" imgH="304560" progId="Equation.DSMT4">
                  <p:embed/>
                </p:oleObj>
              </mc:Choice>
              <mc:Fallback>
                <p:oleObj name="Equation" r:id="rId3" imgW="2298600" imgH="30456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1277938"/>
                        <a:ext cx="4090988" cy="533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879399"/>
              </p:ext>
            </p:extLst>
          </p:nvPr>
        </p:nvGraphicFramePr>
        <p:xfrm>
          <a:off x="2764292" y="5287162"/>
          <a:ext cx="3358928" cy="127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97" name="Equation" r:id="rId5" imgW="2032000" imgH="787400" progId="Equation.DSMT4">
                  <p:embed/>
                </p:oleObj>
              </mc:Choice>
              <mc:Fallback>
                <p:oleObj name="Equation" r:id="rId5" imgW="2032000" imgH="7874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292" y="5287162"/>
                        <a:ext cx="3358928" cy="1279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895601" y="674914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Illustration of Mapping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40972" y="1970315"/>
            <a:ext cx="7147030" cy="3163435"/>
            <a:chOff x="1240972" y="1970315"/>
            <a:chExt cx="7147030" cy="316343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240972" y="2318657"/>
              <a:ext cx="592182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963896"/>
                </p:ext>
              </p:extLst>
            </p:nvPr>
          </p:nvGraphicFramePr>
          <p:xfrm>
            <a:off x="7346567" y="2196419"/>
            <a:ext cx="2714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98" name="Equation" r:id="rId7" imgW="152334" imgH="139639" progId="Equation.DSMT4">
                    <p:embed/>
                  </p:oleObj>
                </mc:Choice>
                <mc:Fallback>
                  <p:oleObj name="Equation" r:id="rId7" imgW="152334" imgH="139639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6567" y="2196419"/>
                          <a:ext cx="2714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1446670" y="1970315"/>
              <a:ext cx="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35829" y="2122714"/>
              <a:ext cx="0" cy="370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148290"/>
                </p:ext>
              </p:extLst>
            </p:nvPr>
          </p:nvGraphicFramePr>
          <p:xfrm>
            <a:off x="3706586" y="2456090"/>
            <a:ext cx="3397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99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6586" y="2456090"/>
                          <a:ext cx="339725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Connector 50"/>
            <p:cNvCxnSpPr/>
            <p:nvPr/>
          </p:nvCxnSpPr>
          <p:spPr>
            <a:xfrm>
              <a:off x="1240972" y="4430485"/>
              <a:ext cx="592182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9966710"/>
                </p:ext>
              </p:extLst>
            </p:nvPr>
          </p:nvGraphicFramePr>
          <p:xfrm>
            <a:off x="7335158" y="4274457"/>
            <a:ext cx="2936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00" name="Equation" r:id="rId11" imgW="164885" imgH="164885" progId="Equation.DSMT4">
                    <p:embed/>
                  </p:oleObj>
                </mc:Choice>
                <mc:Fallback>
                  <p:oleObj name="Equation" r:id="rId11" imgW="164885" imgH="164885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5158" y="4274457"/>
                          <a:ext cx="2936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Straight Connector 52"/>
            <p:cNvCxnSpPr/>
            <p:nvPr/>
          </p:nvCxnSpPr>
          <p:spPr>
            <a:xfrm>
              <a:off x="1446670" y="4082143"/>
              <a:ext cx="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35829" y="4234542"/>
              <a:ext cx="0" cy="370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5924217"/>
                </p:ext>
              </p:extLst>
            </p:nvPr>
          </p:nvGraphicFramePr>
          <p:xfrm>
            <a:off x="3477307" y="4733700"/>
            <a:ext cx="3397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01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307" y="4733700"/>
                          <a:ext cx="339725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" name="Straight Connector 55"/>
            <p:cNvCxnSpPr/>
            <p:nvPr/>
          </p:nvCxnSpPr>
          <p:spPr>
            <a:xfrm>
              <a:off x="5660578" y="2144485"/>
              <a:ext cx="0" cy="370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6365800"/>
                </p:ext>
              </p:extLst>
            </p:nvPr>
          </p:nvGraphicFramePr>
          <p:xfrm>
            <a:off x="5483117" y="2547258"/>
            <a:ext cx="4746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02" name="Equation" r:id="rId14" imgW="266584" imgH="228501" progId="Equation.DSMT4">
                    <p:embed/>
                  </p:oleObj>
                </mc:Choice>
                <mc:Fallback>
                  <p:oleObj name="Equation" r:id="rId14" imgW="266584" imgH="228501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3117" y="2547258"/>
                          <a:ext cx="4746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8" name="Straight Arrow Connector 57"/>
            <p:cNvCxnSpPr/>
            <p:nvPr/>
          </p:nvCxnSpPr>
          <p:spPr>
            <a:xfrm>
              <a:off x="5720449" y="2492829"/>
              <a:ext cx="2149923" cy="167912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1115450"/>
                </p:ext>
              </p:extLst>
            </p:nvPr>
          </p:nvGraphicFramePr>
          <p:xfrm>
            <a:off x="8016379" y="4082143"/>
            <a:ext cx="271462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03" name="Equation" r:id="rId16" imgW="152202" imgH="126835" progId="Equation.DSMT4">
                    <p:embed/>
                  </p:oleObj>
                </mc:Choice>
                <mc:Fallback>
                  <p:oleObj name="Equation" r:id="rId16" imgW="152202" imgH="126835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6379" y="4082143"/>
                          <a:ext cx="271462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Oval 56"/>
            <p:cNvSpPr/>
            <p:nvPr/>
          </p:nvSpPr>
          <p:spPr>
            <a:xfrm>
              <a:off x="3586843" y="2258784"/>
              <a:ext cx="119743" cy="119743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600706" y="2258784"/>
              <a:ext cx="119743" cy="119743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586843" y="4370613"/>
              <a:ext cx="119743" cy="119743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3178627" y="2381251"/>
              <a:ext cx="163287" cy="190227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2438401" y="2400299"/>
              <a:ext cx="250372" cy="189275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448998" y="2456090"/>
              <a:ext cx="0" cy="181836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1386798" y="2258784"/>
              <a:ext cx="119743" cy="119743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386798" y="4370613"/>
              <a:ext cx="119743" cy="119743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5042" name="Object 2150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678593"/>
                </p:ext>
              </p:extLst>
            </p:nvPr>
          </p:nvGraphicFramePr>
          <p:xfrm>
            <a:off x="1348241" y="4779735"/>
            <a:ext cx="2047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504" name="Equation" r:id="rId18" imgW="114102" imgH="177492" progId="Equation.DSMT4">
                    <p:embed/>
                  </p:oleObj>
                </mc:Choice>
                <mc:Fallback>
                  <p:oleObj name="Equation" r:id="rId18" imgW="114102" imgH="177492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8241" y="4779735"/>
                          <a:ext cx="2047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Straight Arrow Connector 78"/>
            <p:cNvCxnSpPr/>
            <p:nvPr/>
          </p:nvCxnSpPr>
          <p:spPr>
            <a:xfrm flipH="1">
              <a:off x="1790701" y="2390774"/>
              <a:ext cx="125186" cy="189275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464484" y="2480582"/>
              <a:ext cx="956603" cy="175804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746142" y="2492829"/>
              <a:ext cx="1571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Transmission line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71240" y="4604656"/>
              <a:ext cx="1516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Lumped element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635829" y="2467429"/>
              <a:ext cx="0" cy="1836964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7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447" y="0"/>
            <a:ext cx="818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 Design Using Transmission Lines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4550" y="936171"/>
            <a:ext cx="7960834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this set of notes we examine filter design using transmission Lines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35241" y="2459597"/>
            <a:ext cx="73601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We start with a lumped-element design.</a:t>
            </a:r>
          </a:p>
          <a:p>
            <a:pPr marL="288925" indent="-288925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 can use low and high impedance lines to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approximate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lumped elements: works for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series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shunt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elements (what you need in a low-pass design).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2575" indent="-282575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 can also apply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Richard’s transformation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change any lumped element design into one with transmission lines.</a:t>
            </a:r>
          </a:p>
          <a:p>
            <a:pPr marL="282575" indent="-282575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We can also use the </a:t>
            </a:r>
            <a:r>
              <a:rPr lang="en-US" u="sng" dirty="0" smtClean="0">
                <a:latin typeface="Arial" pitchFamily="34" charset="0"/>
                <a:cs typeface="Arial" pitchFamily="34" charset="0"/>
                <a:sym typeface="Symbol"/>
              </a:rPr>
              <a:t>Kuroda identities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to change series TL elements into parallel ones (more convenient for microstrip implementation).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28650" y="183832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Recipe: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1902" y="87088"/>
            <a:ext cx="355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Kuroda’s Identities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1254" y="816430"/>
            <a:ext cx="818605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Kuroda’s Identity #2 is useful for transforming a series shorted TL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into a parallel open-circuited TL.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Right Arrow 182"/>
          <p:cNvSpPr/>
          <p:nvPr/>
        </p:nvSpPr>
        <p:spPr>
          <a:xfrm>
            <a:off x="4049486" y="2928262"/>
            <a:ext cx="468085" cy="30480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" name="Object 2"/>
          <p:cNvGraphicFramePr>
            <a:graphicFrameLocks noChangeAspect="1"/>
          </p:cNvGraphicFramePr>
          <p:nvPr/>
        </p:nvGraphicFramePr>
        <p:xfrm>
          <a:off x="4414654" y="4459389"/>
          <a:ext cx="13462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82" name="Equation" r:id="rId3" imgW="761760" imgH="1168200" progId="Equation.DSMT4">
                  <p:embed/>
                </p:oleObj>
              </mc:Choice>
              <mc:Fallback>
                <p:oleObj name="Equation" r:id="rId3" imgW="761760" imgH="11682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654" y="4459389"/>
                        <a:ext cx="1346200" cy="20367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TextBox 188"/>
          <p:cNvSpPr txBox="1"/>
          <p:nvPr/>
        </p:nvSpPr>
        <p:spPr>
          <a:xfrm>
            <a:off x="2143745" y="1807029"/>
            <a:ext cx="528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TLs all have the same electrical length.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7571" y="5660571"/>
            <a:ext cx="21227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Please see the Pozar book for a derivation.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03263" y="2182592"/>
            <a:ext cx="3117624" cy="3079971"/>
            <a:chOff x="703263" y="2182592"/>
            <a:chExt cx="3117624" cy="307997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374575" y="3864436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352800" y="4408722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94118" y="3864436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861461" y="4397836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n 37"/>
            <p:cNvSpPr/>
            <p:nvPr/>
          </p:nvSpPr>
          <p:spPr>
            <a:xfrm rot="16200000">
              <a:off x="2735039" y="3181358"/>
              <a:ext cx="87086" cy="1366152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624139" y="3936100"/>
            <a:ext cx="4064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83" name="Equation" r:id="rId5" imgW="228600" imgH="228600" progId="Equation.DSMT4">
                    <p:embed/>
                  </p:oleObj>
                </mc:Choice>
                <mc:Fallback>
                  <p:oleObj name="Equation" r:id="rId5" imgW="228600" imgH="228600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4139" y="3936100"/>
                          <a:ext cx="4064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>
              <a:off x="2111832" y="4572006"/>
              <a:ext cx="13389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722917" y="3820894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733801" y="4365180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426483" y="2838003"/>
            <a:ext cx="4048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84" name="Equation" r:id="rId7" imgW="228600" imgH="228600" progId="Equation.DSMT4">
                    <p:embed/>
                  </p:oleObj>
                </mc:Choice>
                <mc:Fallback>
                  <p:oleObj name="Equation" r:id="rId7" imgW="228600" imgH="228600" progId="Equation.DSMT4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483" y="2838003"/>
                          <a:ext cx="40481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2791054" y="4655917"/>
            <a:ext cx="1809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85" name="Equation" r:id="rId9" imgW="101468" imgH="177569" progId="Equation.DSMT4">
                    <p:embed/>
                  </p:oleObj>
                </mc:Choice>
                <mc:Fallback>
                  <p:oleObj name="Equation" r:id="rId9" imgW="101468" imgH="177569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1054" y="4655917"/>
                          <a:ext cx="1809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Connector 48"/>
            <p:cNvCxnSpPr/>
            <p:nvPr/>
          </p:nvCxnSpPr>
          <p:spPr>
            <a:xfrm rot="5400000">
              <a:off x="1709058" y="3657607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175658" y="3668492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698172" y="2416636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1164772" y="240575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n 53"/>
            <p:cNvSpPr/>
            <p:nvPr/>
          </p:nvSpPr>
          <p:spPr>
            <a:xfrm>
              <a:off x="1311731" y="2514606"/>
              <a:ext cx="70756" cy="1083131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1845129" y="2182592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1311729" y="2193477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>
              <a:off x="1616529" y="1954000"/>
              <a:ext cx="0" cy="5442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148444" y="2558149"/>
              <a:ext cx="0" cy="100693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3480" name="Object 8"/>
            <p:cNvGraphicFramePr>
              <a:graphicFrameLocks noChangeAspect="1"/>
            </p:cNvGraphicFramePr>
            <p:nvPr/>
          </p:nvGraphicFramePr>
          <p:xfrm>
            <a:off x="874715" y="2838458"/>
            <a:ext cx="1809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86" name="Equation" r:id="rId11" imgW="101468" imgH="177569" progId="Equation.DSMT4">
                    <p:embed/>
                  </p:oleObj>
                </mc:Choice>
                <mc:Fallback>
                  <p:oleObj name="Equation" r:id="rId11" imgW="101468" imgH="177569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715" y="2838458"/>
                          <a:ext cx="1809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8" name="Straight Connector 67"/>
            <p:cNvCxnSpPr/>
            <p:nvPr/>
          </p:nvCxnSpPr>
          <p:spPr>
            <a:xfrm>
              <a:off x="947061" y="3864436"/>
              <a:ext cx="4245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57944" y="4397835"/>
              <a:ext cx="903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903517" y="4354294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914403" y="3799123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an 109"/>
            <p:cNvSpPr/>
            <p:nvPr/>
          </p:nvSpPr>
          <p:spPr>
            <a:xfrm rot="16200000">
              <a:off x="2724151" y="3714758"/>
              <a:ext cx="87086" cy="1366152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an 111"/>
            <p:cNvSpPr/>
            <p:nvPr/>
          </p:nvSpPr>
          <p:spPr>
            <a:xfrm>
              <a:off x="1856019" y="2558149"/>
              <a:ext cx="70756" cy="1083131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3493" name="Object 21"/>
            <p:cNvGraphicFramePr>
              <a:graphicFrameLocks noChangeAspect="1"/>
            </p:cNvGraphicFramePr>
            <p:nvPr/>
          </p:nvGraphicFramePr>
          <p:xfrm>
            <a:off x="703263" y="5018088"/>
            <a:ext cx="266382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87" name="Equation" r:id="rId13" imgW="1916868" imgH="177723" progId="Equation.DSMT4">
                    <p:embed/>
                  </p:oleObj>
                </mc:Choice>
                <mc:Fallback>
                  <p:oleObj name="Equation" r:id="rId13" imgW="1916868" imgH="177723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263" y="5018088"/>
                          <a:ext cx="2663825" cy="24447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9"/>
          <p:cNvGrpSpPr/>
          <p:nvPr/>
        </p:nvGrpSpPr>
        <p:grpSpPr>
          <a:xfrm>
            <a:off x="5377543" y="2391003"/>
            <a:ext cx="2857499" cy="2757950"/>
            <a:chOff x="5377543" y="2391003"/>
            <a:chExt cx="2857499" cy="2757950"/>
          </a:xfrm>
        </p:grpSpPr>
        <p:grpSp>
          <p:nvGrpSpPr>
            <p:cNvPr id="182" name="Group 181"/>
            <p:cNvGrpSpPr/>
            <p:nvPr/>
          </p:nvGrpSpPr>
          <p:grpSpPr>
            <a:xfrm>
              <a:off x="5377543" y="2830291"/>
              <a:ext cx="2857499" cy="2318662"/>
              <a:chOff x="4539343" y="2895600"/>
              <a:chExt cx="2857499" cy="2318662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6052459" y="2939145"/>
                <a:ext cx="133894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572002" y="2939145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539345" y="3472545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Can 119"/>
              <p:cNvSpPr/>
              <p:nvPr/>
            </p:nvSpPr>
            <p:spPr>
              <a:xfrm rot="16200000">
                <a:off x="5412923" y="2256067"/>
                <a:ext cx="87086" cy="1366152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539343" y="3429002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3" name="Object 2"/>
              <p:cNvGraphicFramePr>
                <a:graphicFrameLocks noChangeAspect="1"/>
              </p:cNvGraphicFramePr>
              <p:nvPr/>
            </p:nvGraphicFramePr>
            <p:xfrm>
              <a:off x="5334680" y="2989038"/>
              <a:ext cx="4064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3688" name="Equation" r:id="rId15" imgW="228600" imgH="228600" progId="Equation.DSMT4">
                      <p:embed/>
                    </p:oleObj>
                  </mc:Choice>
                  <mc:Fallback>
                    <p:oleObj name="Equation" r:id="rId15" imgW="228600" imgH="228600" progId="Equation.DSMT4">
                      <p:embed/>
                      <p:pic>
                        <p:nvPicPr>
                          <p:cNvPr id="0" name="Picture 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4680" y="2989038"/>
                            <a:ext cx="40640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4" name="Straight Arrow Connector 123"/>
              <p:cNvCxnSpPr/>
              <p:nvPr/>
            </p:nvCxnSpPr>
            <p:spPr>
              <a:xfrm>
                <a:off x="4789716" y="3646715"/>
                <a:ext cx="13389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/>
              <p:cNvSpPr/>
              <p:nvPr/>
            </p:nvSpPr>
            <p:spPr>
              <a:xfrm>
                <a:off x="7304311" y="2906489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8" name="Object 2"/>
              <p:cNvGraphicFramePr>
                <a:graphicFrameLocks noChangeAspect="1"/>
              </p:cNvGraphicFramePr>
              <p:nvPr/>
            </p:nvGraphicFramePr>
            <p:xfrm>
              <a:off x="5403624" y="3719740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3689" name="Equation" r:id="rId17" imgW="101468" imgH="177569" progId="Equation.DSMT4">
                      <p:embed/>
                    </p:oleObj>
                  </mc:Choice>
                  <mc:Fallback>
                    <p:oleObj name="Equation" r:id="rId17" imgW="101468" imgH="177569" progId="Equation.DSMT4">
                      <p:embed/>
                      <p:pic>
                        <p:nvPicPr>
                          <p:cNvPr id="0" name="Picture 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03624" y="3719740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8" name="Oval 147"/>
              <p:cNvSpPr/>
              <p:nvPr/>
            </p:nvSpPr>
            <p:spPr>
              <a:xfrm>
                <a:off x="4550229" y="2895602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>
                <a:off x="6019802" y="3483430"/>
                <a:ext cx="133894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/>
              <p:cNvSpPr/>
              <p:nvPr/>
            </p:nvSpPr>
            <p:spPr>
              <a:xfrm rot="5400000">
                <a:off x="7309756" y="3434443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 flipH="1">
                <a:off x="6836239" y="3461657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 flipV="1">
                <a:off x="6498776" y="3733800"/>
                <a:ext cx="598714" cy="1328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33490" name="Object 8"/>
              <p:cNvGraphicFramePr>
                <a:graphicFrameLocks noChangeAspect="1"/>
              </p:cNvGraphicFramePr>
              <p:nvPr/>
            </p:nvGraphicFramePr>
            <p:xfrm>
              <a:off x="6873425" y="4339998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3690" name="Equation" r:id="rId18" imgW="101468" imgH="177569" progId="Equation.DSMT4">
                      <p:embed/>
                    </p:oleObj>
                  </mc:Choice>
                  <mc:Fallback>
                    <p:oleObj name="Equation" r:id="rId18" imgW="101468" imgH="177569" progId="Equation.DSMT4">
                      <p:embed/>
                      <p:pic>
                        <p:nvPicPr>
                          <p:cNvPr id="0" name="Picture 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73425" y="4339998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72" name="Straight Connector 171"/>
              <p:cNvCxnSpPr/>
              <p:nvPr/>
            </p:nvCxnSpPr>
            <p:spPr>
              <a:xfrm flipH="1">
                <a:off x="5791199" y="4245428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Oval 172"/>
              <p:cNvSpPr/>
              <p:nvPr/>
            </p:nvSpPr>
            <p:spPr>
              <a:xfrm>
                <a:off x="5758541" y="4528460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150424" y="5127176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/>
              <p:cNvCxnSpPr/>
              <p:nvPr/>
            </p:nvCxnSpPr>
            <p:spPr>
              <a:xfrm flipH="1">
                <a:off x="6183081" y="4822369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Can 165"/>
              <p:cNvSpPr/>
              <p:nvPr/>
            </p:nvSpPr>
            <p:spPr>
              <a:xfrm rot="12313066">
                <a:off x="6551213" y="3589056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H="1">
                <a:off x="6422579" y="2939143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Can 162"/>
              <p:cNvSpPr/>
              <p:nvPr/>
            </p:nvSpPr>
            <p:spPr>
              <a:xfrm rot="12313066">
                <a:off x="6159323" y="3012113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33491" name="Object 8"/>
              <p:cNvGraphicFramePr>
                <a:graphicFrameLocks noChangeAspect="1"/>
              </p:cNvGraphicFramePr>
              <p:nvPr/>
            </p:nvGraphicFramePr>
            <p:xfrm>
              <a:off x="6162223" y="3871460"/>
              <a:ext cx="4064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3691" name="Equation" r:id="rId19" imgW="228600" imgH="228600" progId="Equation.DSMT4">
                      <p:embed/>
                    </p:oleObj>
                  </mc:Choice>
                  <mc:Fallback>
                    <p:oleObj name="Equation" r:id="rId19" imgW="228600" imgH="228600" progId="Equation.DSMT4">
                      <p:embed/>
                      <p:pic>
                        <p:nvPicPr>
                          <p:cNvPr id="0" name="Picture 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62223" y="3871460"/>
                            <a:ext cx="40640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5" name="Can 144"/>
              <p:cNvSpPr/>
              <p:nvPr/>
            </p:nvSpPr>
            <p:spPr>
              <a:xfrm rot="16200000">
                <a:off x="5402035" y="2789467"/>
                <a:ext cx="87086" cy="1366152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33494" name="Object 22"/>
            <p:cNvGraphicFramePr>
              <a:graphicFrameLocks noChangeAspect="1"/>
            </p:cNvGraphicFramePr>
            <p:nvPr/>
          </p:nvGraphicFramePr>
          <p:xfrm>
            <a:off x="5596165" y="2391003"/>
            <a:ext cx="2522538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92" name="Equation" r:id="rId21" imgW="1816100" imgH="203200" progId="Equation.DSMT4">
                    <p:embed/>
                  </p:oleObj>
                </mc:Choice>
                <mc:Fallback>
                  <p:oleObj name="Equation" r:id="rId21" imgW="1816100" imgH="203200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6165" y="2391003"/>
                          <a:ext cx="2522538" cy="2762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4397" y="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4171" y="806904"/>
            <a:ext cx="8523515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Design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Chebyshev low-pass filter for a matched 50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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load with 3.0 dB of ripple in the passband and a cutoff frequency of 4.0 GHz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943" y="1741714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 type “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 low-pass prototype: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40118" y="2644550"/>
            <a:ext cx="6602862" cy="1793357"/>
            <a:chOff x="1074062" y="2982008"/>
            <a:chExt cx="6602862" cy="1793357"/>
          </a:xfrm>
        </p:grpSpPr>
        <p:sp>
          <p:nvSpPr>
            <p:cNvPr id="16" name="Freeform 15"/>
            <p:cNvSpPr/>
            <p:nvPr/>
          </p:nvSpPr>
          <p:spPr>
            <a:xfrm>
              <a:off x="2785878" y="345683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4"/>
            <p:cNvGrpSpPr/>
            <p:nvPr/>
          </p:nvGrpSpPr>
          <p:grpSpPr>
            <a:xfrm>
              <a:off x="3657105" y="4099462"/>
              <a:ext cx="359230" cy="119743"/>
              <a:chOff x="5486399" y="2514600"/>
              <a:chExt cx="359230" cy="119743"/>
            </a:xfrm>
          </p:grpSpPr>
          <p:cxnSp>
            <p:nvCxnSpPr>
              <p:cNvPr id="62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3216729" y="3588822"/>
              <a:ext cx="6481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43153" y="3577937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42164" y="4220566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48596" y="3588822"/>
              <a:ext cx="530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49957" y="4731821"/>
              <a:ext cx="15711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375311" y="351534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86196" y="4666507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949039" y="3610594"/>
              <a:ext cx="8390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916382" y="3567051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905496" y="468827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981695" y="4731823"/>
              <a:ext cx="1872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46"/>
            <p:cNvGrpSpPr/>
            <p:nvPr/>
          </p:nvGrpSpPr>
          <p:grpSpPr>
            <a:xfrm>
              <a:off x="5826054" y="3762316"/>
              <a:ext cx="151311" cy="664707"/>
              <a:chOff x="6000479" y="2633664"/>
              <a:chExt cx="151311" cy="664707"/>
            </a:xfrm>
          </p:grpSpPr>
          <p:grpSp>
            <p:nvGrpSpPr>
              <p:cNvPr id="56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Connector 56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5440625" y="3557526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40625" y="472093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99803" y="3558887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99802" y="4427022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62"/>
            <p:cNvGrpSpPr/>
            <p:nvPr/>
          </p:nvGrpSpPr>
          <p:grpSpPr>
            <a:xfrm rot="16200000">
              <a:off x="1494289" y="3272458"/>
              <a:ext cx="151311" cy="664707"/>
              <a:chOff x="6000479" y="2633664"/>
              <a:chExt cx="151311" cy="664707"/>
            </a:xfrm>
          </p:grpSpPr>
          <p:grpSp>
            <p:nvGrpSpPr>
              <p:cNvPr id="50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76"/>
            <p:cNvGrpSpPr/>
            <p:nvPr/>
          </p:nvGrpSpPr>
          <p:grpSpPr>
            <a:xfrm>
              <a:off x="1093149" y="3880015"/>
              <a:ext cx="304800" cy="619125"/>
              <a:chOff x="1703615" y="2707821"/>
              <a:chExt cx="304800" cy="61912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1230581" y="4731821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41468" y="3597729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241468" y="4491347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1074062" y="3125544"/>
            <a:ext cx="1233714" cy="287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48" name="Equation" r:id="rId3" imgW="965200" imgH="228600" progId="Equation.DSMT4">
                    <p:embed/>
                  </p:oleObj>
                </mc:Choice>
                <mc:Fallback>
                  <p:oleObj name="Equation" r:id="rId3" imgW="965200" imgH="228600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062" y="3125544"/>
                          <a:ext cx="1233714" cy="287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2"/>
            <p:cNvGraphicFramePr>
              <a:graphicFrameLocks noChangeAspect="1"/>
            </p:cNvGraphicFramePr>
            <p:nvPr/>
          </p:nvGraphicFramePr>
          <p:xfrm>
            <a:off x="2627767" y="2982008"/>
            <a:ext cx="7937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49" name="Equation" r:id="rId5" imgW="508000" imgH="228600" progId="Equation.DSMT4">
                    <p:embed/>
                  </p:oleObj>
                </mc:Choice>
                <mc:Fallback>
                  <p:oleObj name="Equation" r:id="rId5" imgW="508000" imgH="228600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67" y="2982008"/>
                          <a:ext cx="7937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6127524" y="3966936"/>
            <a:ext cx="15494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50" name="Equation" r:id="rId7" imgW="990600" imgH="228600" progId="Equation.DSMT4">
                    <p:embed/>
                  </p:oleObj>
                </mc:Choice>
                <mc:Fallback>
                  <p:oleObj name="Equation" r:id="rId7" imgW="990600" imgH="228600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7524" y="3966936"/>
                          <a:ext cx="154940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Freeform 41"/>
            <p:cNvSpPr/>
            <p:nvPr/>
          </p:nvSpPr>
          <p:spPr>
            <a:xfrm>
              <a:off x="4386078" y="342825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9"/>
            <p:cNvGraphicFramePr>
              <a:graphicFrameLocks noChangeAspect="1"/>
            </p:cNvGraphicFramePr>
            <p:nvPr/>
          </p:nvGraphicFramePr>
          <p:xfrm>
            <a:off x="2730954" y="4201208"/>
            <a:ext cx="8540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51" name="Equation" r:id="rId9" imgW="545863" imgH="228501" progId="Equation.DSMT4">
                    <p:embed/>
                  </p:oleObj>
                </mc:Choice>
                <mc:Fallback>
                  <p:oleObj name="Equation" r:id="rId9" imgW="545863" imgH="228501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954" y="4201208"/>
                          <a:ext cx="854075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0"/>
            <p:cNvGraphicFramePr>
              <a:graphicFrameLocks noChangeAspect="1"/>
            </p:cNvGraphicFramePr>
            <p:nvPr/>
          </p:nvGraphicFramePr>
          <p:xfrm>
            <a:off x="4237492" y="2982008"/>
            <a:ext cx="8128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52" name="Equation" r:id="rId11" imgW="520700" imgH="228600" progId="Equation.DSMT4">
                    <p:embed/>
                  </p:oleObj>
                </mc:Choice>
                <mc:Fallback>
                  <p:oleObj name="Equation" r:id="rId11" imgW="520700" imgH="228600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7492" y="2982008"/>
                          <a:ext cx="8128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>
              <a:off x="4831032" y="3569771"/>
              <a:ext cx="6771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5" name="Object 6"/>
          <p:cNvGraphicFramePr>
            <a:graphicFrameLocks noChangeAspect="1"/>
          </p:cNvGraphicFramePr>
          <p:nvPr/>
        </p:nvGraphicFramePr>
        <p:xfrm>
          <a:off x="6675892" y="1931759"/>
          <a:ext cx="14049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53" name="Equation" r:id="rId13" imgW="799753" imgH="177723" progId="Equation.DSMT4">
                  <p:embed/>
                </p:oleObj>
              </mc:Choice>
              <mc:Fallback>
                <p:oleObj name="Equation" r:id="rId13" imgW="799753" imgH="17772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892" y="1931759"/>
                        <a:ext cx="14049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"/>
          <p:cNvGraphicFramePr>
            <a:graphicFrameLocks noChangeAspect="1"/>
          </p:cNvGraphicFramePr>
          <p:nvPr/>
        </p:nvGraphicFramePr>
        <p:xfrm>
          <a:off x="6886576" y="2245858"/>
          <a:ext cx="10271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54" name="Equation" r:id="rId15" imgW="583947" imgH="228501" progId="Equation.DSMT4">
                  <p:embed/>
                </p:oleObj>
              </mc:Choice>
              <mc:Fallback>
                <p:oleObj name="Equation" r:id="rId15" imgW="583947" imgH="228501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6" y="2245858"/>
                        <a:ext cx="102711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2012257" y="4942055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table: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450359"/>
              </p:ext>
            </p:extLst>
          </p:nvPr>
        </p:nvGraphicFramePr>
        <p:xfrm>
          <a:off x="1898950" y="5468068"/>
          <a:ext cx="17145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55" name="Equation" r:id="rId17" imgW="1130300" imgH="685800" progId="Equation.DSMT4">
                  <p:embed/>
                </p:oleObj>
              </mc:Choice>
              <mc:Fallback>
                <p:oleObj name="Equation" r:id="rId17" imgW="1130300" imgH="6858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950" y="5468068"/>
                        <a:ext cx="17145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1" y="4517572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table: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64425" y="1795463"/>
            <a:ext cx="6351455" cy="1793359"/>
            <a:chOff x="1083424" y="2982006"/>
            <a:chExt cx="6351455" cy="1793359"/>
          </a:xfrm>
        </p:grpSpPr>
        <p:sp>
          <p:nvSpPr>
            <p:cNvPr id="6" name="Freeform 5"/>
            <p:cNvSpPr/>
            <p:nvPr/>
          </p:nvSpPr>
          <p:spPr>
            <a:xfrm>
              <a:off x="2785878" y="345683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4"/>
            <p:cNvGrpSpPr/>
            <p:nvPr/>
          </p:nvGrpSpPr>
          <p:grpSpPr>
            <a:xfrm>
              <a:off x="3657105" y="4099462"/>
              <a:ext cx="359230" cy="119743"/>
              <a:chOff x="5486399" y="2514600"/>
              <a:chExt cx="359230" cy="119743"/>
            </a:xfrm>
          </p:grpSpPr>
          <p:cxnSp>
            <p:nvCxnSpPr>
              <p:cNvPr id="53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3216729" y="3588822"/>
              <a:ext cx="6481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43153" y="3577937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42164" y="4220566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48596" y="3588822"/>
              <a:ext cx="530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49957" y="4731821"/>
              <a:ext cx="15711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375311" y="35240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86196" y="467739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949039" y="3610594"/>
              <a:ext cx="8390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916382" y="3567051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05496" y="468827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981695" y="4731823"/>
              <a:ext cx="1872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46"/>
            <p:cNvGrpSpPr/>
            <p:nvPr/>
          </p:nvGrpSpPr>
          <p:grpSpPr>
            <a:xfrm>
              <a:off x="5826054" y="3762316"/>
              <a:ext cx="151311" cy="729031"/>
              <a:chOff x="6000479" y="2633664"/>
              <a:chExt cx="151311" cy="72903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6000479" y="2831657"/>
                <a:ext cx="151311" cy="266699"/>
                <a:chOff x="6912429" y="4024491"/>
                <a:chExt cx="163285" cy="325385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6912429" y="4104742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6927669" y="4279970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063477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072186" y="3100389"/>
                <a:ext cx="0" cy="2623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5440625" y="356806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40625" y="472093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90178" y="3568512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98886" y="4435731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62"/>
            <p:cNvGrpSpPr/>
            <p:nvPr/>
          </p:nvGrpSpPr>
          <p:grpSpPr>
            <a:xfrm rot="16200000">
              <a:off x="1494289" y="3272458"/>
              <a:ext cx="151311" cy="664707"/>
              <a:chOff x="6000479" y="2633664"/>
              <a:chExt cx="151311" cy="664707"/>
            </a:xfrm>
          </p:grpSpPr>
          <p:grpSp>
            <p:nvGrpSpPr>
              <p:cNvPr id="41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76"/>
            <p:cNvGrpSpPr/>
            <p:nvPr/>
          </p:nvGrpSpPr>
          <p:grpSpPr>
            <a:xfrm>
              <a:off x="1083424" y="3880015"/>
              <a:ext cx="300182" cy="619125"/>
              <a:chOff x="1693890" y="2707821"/>
              <a:chExt cx="300182" cy="61912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841863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69389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693990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17122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1230581" y="4731821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31843" y="3597729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31843" y="4491347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1204912" y="3054436"/>
            <a:ext cx="1211716" cy="357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07" name="Equation" r:id="rId3" imgW="761669" imgH="228501" progId="Equation.DSMT4">
                    <p:embed/>
                  </p:oleObj>
                </mc:Choice>
                <mc:Fallback>
                  <p:oleObj name="Equation" r:id="rId3" imgW="761669" imgH="228501" progId="Equation.DSMT4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4912" y="3054436"/>
                          <a:ext cx="1211716" cy="357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2872240" y="2982006"/>
            <a:ext cx="2571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08" name="Equation" r:id="rId5" imgW="165028" imgH="228501" progId="Equation.DSMT4">
                    <p:embed/>
                  </p:oleObj>
                </mc:Choice>
                <mc:Fallback>
                  <p:oleObj name="Equation" r:id="rId5" imgW="165028" imgH="228501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2240" y="2982006"/>
                          <a:ext cx="257175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6208936" y="3962400"/>
            <a:ext cx="1225943" cy="36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09" name="Equation" r:id="rId7" imgW="774364" imgH="228501" progId="Equation.DSMT4">
                    <p:embed/>
                  </p:oleObj>
                </mc:Choice>
                <mc:Fallback>
                  <p:oleObj name="Equation" r:id="rId7" imgW="774364" imgH="228501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8936" y="3962400"/>
                          <a:ext cx="1225943" cy="36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Freeform 32"/>
            <p:cNvSpPr/>
            <p:nvPr/>
          </p:nvSpPr>
          <p:spPr>
            <a:xfrm>
              <a:off x="4386078" y="3428258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9"/>
            <p:cNvGraphicFramePr>
              <a:graphicFrameLocks noChangeAspect="1"/>
            </p:cNvGraphicFramePr>
            <p:nvPr/>
          </p:nvGraphicFramePr>
          <p:xfrm>
            <a:off x="3313112" y="4244749"/>
            <a:ext cx="296862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10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3112" y="4244749"/>
                          <a:ext cx="296862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0"/>
            <p:cNvGraphicFramePr>
              <a:graphicFrameLocks noChangeAspect="1"/>
            </p:cNvGraphicFramePr>
            <p:nvPr/>
          </p:nvGraphicFramePr>
          <p:xfrm>
            <a:off x="4471079" y="2982006"/>
            <a:ext cx="277812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11" name="Equation" r:id="rId11" imgW="177646" imgH="228402" progId="Equation.DSMT4">
                    <p:embed/>
                  </p:oleObj>
                </mc:Choice>
                <mc:Fallback>
                  <p:oleObj name="Equation" r:id="rId11" imgW="177646" imgH="228402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1079" y="2982006"/>
                          <a:ext cx="277812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>
              <a:off x="4831032" y="3561062"/>
              <a:ext cx="6771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89857" y="979714"/>
            <a:ext cx="36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Final lumped-element design: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2455" name="Object 16"/>
          <p:cNvGraphicFramePr>
            <a:graphicFrameLocks noChangeAspect="1"/>
          </p:cNvGraphicFramePr>
          <p:nvPr/>
        </p:nvGraphicFramePr>
        <p:xfrm>
          <a:off x="3853543" y="5144181"/>
          <a:ext cx="18176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12" name="Equation" r:id="rId13" imgW="1079500" imgH="508000" progId="Equation.DSMT4">
                  <p:embed/>
                </p:oleObj>
              </mc:Choice>
              <mc:Fallback>
                <p:oleObj name="Equation" r:id="rId13" imgW="1079500" imgH="5080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543" y="5144181"/>
                        <a:ext cx="1817688" cy="844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6" name="Object 16"/>
          <p:cNvGraphicFramePr>
            <a:graphicFrameLocks noChangeAspect="1"/>
          </p:cNvGraphicFramePr>
          <p:nvPr/>
        </p:nvGraphicFramePr>
        <p:xfrm>
          <a:off x="6691313" y="5041900"/>
          <a:ext cx="16922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13" name="Equation" r:id="rId15" imgW="1002865" imgH="736280" progId="Equation.DSMT4">
                  <p:embed/>
                </p:oleObj>
              </mc:Choice>
              <mc:Fallback>
                <p:oleObj name="Equation" r:id="rId15" imgW="1002865" imgH="73628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5041900"/>
                        <a:ext cx="1692275" cy="1222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3733801" y="4517571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Denormalization: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79030" y="4528458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Lumped elements: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2457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31233"/>
              </p:ext>
            </p:extLst>
          </p:nvPr>
        </p:nvGraphicFramePr>
        <p:xfrm>
          <a:off x="1263650" y="5022850"/>
          <a:ext cx="16383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14" name="Equation" r:id="rId17" imgW="1079280" imgH="761760" progId="Equation.DSMT4">
                  <p:embed/>
                </p:oleObj>
              </mc:Choice>
              <mc:Fallback>
                <p:oleObj name="Equation" r:id="rId17" imgW="1079280" imgH="76176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5022850"/>
                        <a:ext cx="1638300" cy="1152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98" name="Object 50"/>
          <p:cNvGraphicFramePr>
            <a:graphicFrameLocks noChangeAspect="1"/>
          </p:cNvGraphicFramePr>
          <p:nvPr/>
        </p:nvGraphicFramePr>
        <p:xfrm>
          <a:off x="5966960" y="1485899"/>
          <a:ext cx="23860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15" name="Equation" r:id="rId19" imgW="1511300" imgH="279400" progId="Equation.DSMT4">
                  <p:embed/>
                </p:oleObj>
              </mc:Choice>
              <mc:Fallback>
                <p:oleObj name="Equation" r:id="rId19" imgW="1511300" imgH="2794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960" y="1485899"/>
                        <a:ext cx="238601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04801" y="838200"/>
            <a:ext cx="4944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Convert to TLs (Richard's transformation):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434875"/>
              </p:ext>
            </p:extLst>
          </p:nvPr>
        </p:nvGraphicFramePr>
        <p:xfrm>
          <a:off x="6486632" y="5848839"/>
          <a:ext cx="2187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3" name="Equation" r:id="rId3" imgW="1384300" imgH="228600" progId="Equation.DSMT4">
                  <p:embed/>
                </p:oleObj>
              </mc:Choice>
              <mc:Fallback>
                <p:oleObj name="Equation" r:id="rId3" imgW="1384300" imgH="2286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632" y="5848839"/>
                        <a:ext cx="2187575" cy="3603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2" name="Object 22"/>
          <p:cNvGraphicFramePr>
            <a:graphicFrameLocks noChangeAspect="1"/>
          </p:cNvGraphicFramePr>
          <p:nvPr/>
        </p:nvGraphicFramePr>
        <p:xfrm>
          <a:off x="5902827" y="1312863"/>
          <a:ext cx="29400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4" name="Equation" r:id="rId5" imgW="1651000" imgH="762000" progId="Equation.DSMT4">
                  <p:embed/>
                </p:oleObj>
              </mc:Choice>
              <mc:Fallback>
                <p:oleObj name="Equation" r:id="rId5" imgW="1651000" imgH="7620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827" y="1312863"/>
                        <a:ext cx="2940050" cy="13335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3" name="Object 23"/>
          <p:cNvGraphicFramePr>
            <a:graphicFrameLocks noChangeAspect="1"/>
          </p:cNvGraphicFramePr>
          <p:nvPr/>
        </p:nvGraphicFramePr>
        <p:xfrm>
          <a:off x="6212862" y="2896351"/>
          <a:ext cx="23860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5" name="Equation" r:id="rId7" imgW="1511300" imgH="279400" progId="Equation.DSMT4">
                  <p:embed/>
                </p:oleObj>
              </mc:Choice>
              <mc:Fallback>
                <p:oleObj name="Equation" r:id="rId7" imgW="1511300" imgH="2794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862" y="2896351"/>
                        <a:ext cx="23860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8" name="Group 147"/>
          <p:cNvGrpSpPr/>
          <p:nvPr/>
        </p:nvGrpSpPr>
        <p:grpSpPr>
          <a:xfrm>
            <a:off x="758598" y="1929039"/>
            <a:ext cx="6512995" cy="4591509"/>
            <a:chOff x="1172256" y="1950811"/>
            <a:chExt cx="6512995" cy="459150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467101" y="3643252"/>
              <a:ext cx="6481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09985" y="3643252"/>
              <a:ext cx="530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00329" y="4786251"/>
              <a:ext cx="15711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625683" y="356977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36568" y="473182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99411" y="3665024"/>
              <a:ext cx="7506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166754" y="3621481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55868" y="474270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232067" y="4786253"/>
              <a:ext cx="1872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6"/>
            <p:cNvGrpSpPr/>
            <p:nvPr/>
          </p:nvGrpSpPr>
          <p:grpSpPr>
            <a:xfrm>
              <a:off x="6076426" y="3816746"/>
              <a:ext cx="151311" cy="664707"/>
              <a:chOff x="6000479" y="2633664"/>
              <a:chExt cx="151311" cy="664707"/>
            </a:xfrm>
          </p:grpSpPr>
          <p:grpSp>
            <p:nvGrpSpPr>
              <p:cNvPr id="8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5690997" y="3622973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690997" y="477536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50175" y="3613317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50174" y="4481452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62"/>
            <p:cNvGrpSpPr/>
            <p:nvPr/>
          </p:nvGrpSpPr>
          <p:grpSpPr>
            <a:xfrm rot="16200000">
              <a:off x="1744661" y="3326888"/>
              <a:ext cx="151311" cy="664707"/>
              <a:chOff x="6000479" y="2633664"/>
              <a:chExt cx="151311" cy="664707"/>
            </a:xfrm>
          </p:grpSpPr>
          <p:grpSp>
            <p:nvGrpSpPr>
              <p:cNvPr id="25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76"/>
            <p:cNvGrpSpPr/>
            <p:nvPr/>
          </p:nvGrpSpPr>
          <p:grpSpPr>
            <a:xfrm>
              <a:off x="1343521" y="3934445"/>
              <a:ext cx="304800" cy="619125"/>
              <a:chOff x="1703615" y="2707821"/>
              <a:chExt cx="304800" cy="61912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84839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32190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1480953" y="4786251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91840" y="3652159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91840" y="4545777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1172256" y="3174181"/>
            <a:ext cx="1211716" cy="357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26" name="Equation" r:id="rId9" imgW="761669" imgH="228501" progId="Equation.DSMT4">
                    <p:embed/>
                  </p:oleObj>
                </mc:Choice>
                <mc:Fallback>
                  <p:oleObj name="Equation" r:id="rId9" imgW="761669" imgH="228501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2256" y="3174181"/>
                          <a:ext cx="1211716" cy="357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6459308" y="4016830"/>
            <a:ext cx="1225943" cy="36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27" name="Equation" r:id="rId11" imgW="774364" imgH="228501" progId="Equation.DSMT4">
                    <p:embed/>
                  </p:oleObj>
                </mc:Choice>
                <mc:Fallback>
                  <p:oleObj name="Equation" r:id="rId11" imgW="774364" imgH="228501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9308" y="4016830"/>
                          <a:ext cx="1225943" cy="36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>
              <a:off x="5159829" y="3624201"/>
              <a:ext cx="598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/>
            <p:cNvGrpSpPr/>
            <p:nvPr/>
          </p:nvGrpSpPr>
          <p:grpSpPr>
            <a:xfrm>
              <a:off x="2481943" y="1994354"/>
              <a:ext cx="1035729" cy="1676400"/>
              <a:chOff x="2852057" y="2027010"/>
              <a:chExt cx="1035729" cy="1676400"/>
            </a:xfrm>
          </p:grpSpPr>
          <p:graphicFrame>
            <p:nvGraphicFramePr>
              <p:cNvPr id="70" name="Object 2"/>
              <p:cNvGraphicFramePr>
                <a:graphicFrameLocks noChangeAspect="1"/>
              </p:cNvGraphicFramePr>
              <p:nvPr/>
            </p:nvGraphicFramePr>
            <p:xfrm>
              <a:off x="3382054" y="2682421"/>
              <a:ext cx="404813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28" name="Equation" r:id="rId13" imgW="228600" imgH="228600" progId="Equation.DSMT4">
                      <p:embed/>
                    </p:oleObj>
                  </mc:Choice>
                  <mc:Fallback>
                    <p:oleObj name="Equation" r:id="rId13" imgW="228600" imgH="228600" progId="Equation.DSMT4">
                      <p:embed/>
                      <p:pic>
                        <p:nvPicPr>
                          <p:cNvPr id="0" name="Picture 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2054" y="2682421"/>
                            <a:ext cx="404813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2" name="Straight Connector 71"/>
              <p:cNvCxnSpPr/>
              <p:nvPr/>
            </p:nvCxnSpPr>
            <p:spPr>
              <a:xfrm rot="5400000">
                <a:off x="3664629" y="3502025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3131229" y="3512910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3653743" y="2261054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3120343" y="2250169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Can 75"/>
              <p:cNvSpPr/>
              <p:nvPr/>
            </p:nvSpPr>
            <p:spPr>
              <a:xfrm>
                <a:off x="3267302" y="2359024"/>
                <a:ext cx="70756" cy="1083131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 rot="5400000">
                <a:off x="3800700" y="2027010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rot="5400000">
                <a:off x="3267300" y="203789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rot="5400000">
                <a:off x="3572100" y="1798418"/>
                <a:ext cx="0" cy="5442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3104015" y="2402567"/>
                <a:ext cx="0" cy="1006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Object 8"/>
              <p:cNvGraphicFramePr>
                <a:graphicFrameLocks noChangeAspect="1"/>
              </p:cNvGraphicFramePr>
              <p:nvPr/>
            </p:nvGraphicFramePr>
            <p:xfrm>
              <a:off x="2852057" y="2650219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29" name="Equation" r:id="rId15" imgW="101468" imgH="177569" progId="Equation.DSMT4">
                      <p:embed/>
                    </p:oleObj>
                  </mc:Choice>
                  <mc:Fallback>
                    <p:oleObj name="Equation" r:id="rId15" imgW="101468" imgH="177569" progId="Equation.DSMT4">
                      <p:embed/>
                      <p:pic>
                        <p:nvPicPr>
                          <p:cNvPr id="0" name="Picture 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2057" y="2650219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7" name="Can 86"/>
              <p:cNvSpPr/>
              <p:nvPr/>
            </p:nvSpPr>
            <p:spPr>
              <a:xfrm>
                <a:off x="3811590" y="2369909"/>
                <a:ext cx="70756" cy="1083131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158343" y="1950811"/>
              <a:ext cx="1035729" cy="1676400"/>
              <a:chOff x="2852057" y="2027010"/>
              <a:chExt cx="1035729" cy="1676400"/>
            </a:xfrm>
          </p:grpSpPr>
          <p:graphicFrame>
            <p:nvGraphicFramePr>
              <p:cNvPr id="118" name="Object 2"/>
              <p:cNvGraphicFramePr>
                <a:graphicFrameLocks noChangeAspect="1"/>
              </p:cNvGraphicFramePr>
              <p:nvPr/>
            </p:nvGraphicFramePr>
            <p:xfrm>
              <a:off x="3382054" y="2682421"/>
              <a:ext cx="404813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30" name="Equation" r:id="rId17" imgW="228600" imgH="228600" progId="Equation.DSMT4">
                      <p:embed/>
                    </p:oleObj>
                  </mc:Choice>
                  <mc:Fallback>
                    <p:oleObj name="Equation" r:id="rId17" imgW="228600" imgH="228600" progId="Equation.DSMT4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2054" y="2682421"/>
                            <a:ext cx="404813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9" name="Straight Connector 118"/>
              <p:cNvCxnSpPr/>
              <p:nvPr/>
            </p:nvCxnSpPr>
            <p:spPr>
              <a:xfrm rot="5400000">
                <a:off x="3664629" y="3502025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3131229" y="3512910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3653743" y="2261054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>
                <a:off x="3120343" y="2250169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Can 122"/>
              <p:cNvSpPr/>
              <p:nvPr/>
            </p:nvSpPr>
            <p:spPr>
              <a:xfrm>
                <a:off x="3267302" y="2359024"/>
                <a:ext cx="70756" cy="1083131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5400000">
                <a:off x="3800700" y="2027010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5400000">
                <a:off x="3267300" y="203789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rot="5400000">
                <a:off x="3572100" y="1798418"/>
                <a:ext cx="0" cy="5442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3104015" y="2402567"/>
                <a:ext cx="0" cy="1006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28" name="Object 8"/>
              <p:cNvGraphicFramePr>
                <a:graphicFrameLocks noChangeAspect="1"/>
              </p:cNvGraphicFramePr>
              <p:nvPr/>
            </p:nvGraphicFramePr>
            <p:xfrm>
              <a:off x="2852057" y="2650219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31" name="Equation" r:id="rId19" imgW="101468" imgH="177569" progId="Equation.DSMT4">
                      <p:embed/>
                    </p:oleObj>
                  </mc:Choice>
                  <mc:Fallback>
                    <p:oleObj name="Equation" r:id="rId19" imgW="101468" imgH="177569" progId="Equation.DSMT4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2057" y="2650219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9" name="Can 128"/>
              <p:cNvSpPr/>
              <p:nvPr/>
            </p:nvSpPr>
            <p:spPr>
              <a:xfrm>
                <a:off x="3811590" y="2369909"/>
                <a:ext cx="70756" cy="1083131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860220" y="3657601"/>
              <a:ext cx="1338949" cy="2884719"/>
              <a:chOff x="2860220" y="3657601"/>
              <a:chExt cx="1338949" cy="2884719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 flipH="1">
                <a:off x="3937918" y="4789715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V="1">
                <a:off x="3600455" y="5061858"/>
                <a:ext cx="598714" cy="1328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39" name="Object 8"/>
              <p:cNvGraphicFramePr>
                <a:graphicFrameLocks noChangeAspect="1"/>
              </p:cNvGraphicFramePr>
              <p:nvPr/>
            </p:nvGraphicFramePr>
            <p:xfrm>
              <a:off x="3975104" y="5668056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32" name="Equation" r:id="rId20" imgW="101468" imgH="177569" progId="Equation.DSMT4">
                      <p:embed/>
                    </p:oleObj>
                  </mc:Choice>
                  <mc:Fallback>
                    <p:oleObj name="Equation" r:id="rId20" imgW="101468" imgH="177569" progId="Equation.DSMT4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5104" y="5668056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0" name="Straight Connector 139"/>
              <p:cNvCxnSpPr/>
              <p:nvPr/>
            </p:nvCxnSpPr>
            <p:spPr>
              <a:xfrm flipH="1">
                <a:off x="2892878" y="5573486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Oval 140"/>
              <p:cNvSpPr/>
              <p:nvPr/>
            </p:nvSpPr>
            <p:spPr>
              <a:xfrm>
                <a:off x="2860220" y="5856518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252103" y="645523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 flipH="1">
                <a:off x="3284760" y="6150427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Can 143"/>
              <p:cNvSpPr/>
              <p:nvPr/>
            </p:nvSpPr>
            <p:spPr>
              <a:xfrm rot="12313066">
                <a:off x="3652892" y="4917114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flipH="1">
                <a:off x="3524259" y="3657601"/>
                <a:ext cx="427683" cy="947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Can 145"/>
              <p:cNvSpPr/>
              <p:nvPr/>
            </p:nvSpPr>
            <p:spPr>
              <a:xfrm rot="12313066">
                <a:off x="3261002" y="4340171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47" name="Object 8"/>
              <p:cNvGraphicFramePr>
                <a:graphicFrameLocks noChangeAspect="1"/>
              </p:cNvGraphicFramePr>
              <p:nvPr/>
            </p:nvGraphicFramePr>
            <p:xfrm>
              <a:off x="3263900" y="5199063"/>
              <a:ext cx="404813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33" name="Equation" r:id="rId22" imgW="228600" imgH="228600" progId="Equation.DSMT4">
                      <p:embed/>
                    </p:oleObj>
                  </mc:Choice>
                  <mc:Fallback>
                    <p:oleObj name="Equation" r:id="rId22" imgW="228600" imgH="228600" progId="Equation.DSMT4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900" y="5199063"/>
                            <a:ext cx="404813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49" name="Object 8"/>
          <p:cNvGraphicFramePr>
            <a:graphicFrameLocks noChangeAspect="1"/>
          </p:cNvGraphicFramePr>
          <p:nvPr/>
        </p:nvGraphicFramePr>
        <p:xfrm>
          <a:off x="1214211" y="5275489"/>
          <a:ext cx="12588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4" name="Equation" r:id="rId24" imgW="711200" imgH="228600" progId="Equation.DSMT4">
                  <p:embed/>
                </p:oleObj>
              </mc:Choice>
              <mc:Fallback>
                <p:oleObj name="Equation" r:id="rId24" imgW="711200" imgH="2286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211" y="5275489"/>
                        <a:ext cx="12588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736971"/>
              </p:ext>
            </p:extLst>
          </p:nvPr>
        </p:nvGraphicFramePr>
        <p:xfrm>
          <a:off x="4254665" y="5649921"/>
          <a:ext cx="1762813" cy="3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5" name="Equation" r:id="rId26" imgW="1180800" imgH="253800" progId="Equation.DSMT4">
                  <p:embed/>
                </p:oleObj>
              </mc:Choice>
              <mc:Fallback>
                <p:oleObj name="Equation" r:id="rId26" imgW="1180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54665" y="5649921"/>
                        <a:ext cx="1762813" cy="379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92375"/>
              </p:ext>
            </p:extLst>
          </p:nvPr>
        </p:nvGraphicFramePr>
        <p:xfrm>
          <a:off x="4254665" y="6098629"/>
          <a:ext cx="1880470" cy="37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6" name="Equation" r:id="rId28" imgW="1269720" imgH="253800" progId="Equation.DSMT4">
                  <p:embed/>
                </p:oleObj>
              </mc:Choice>
              <mc:Fallback>
                <p:oleObj name="Equation" r:id="rId28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254665" y="6098629"/>
                        <a:ext cx="1880470" cy="37609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15951" y="525855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Recall: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394858" y="699348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Add extra 50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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transmission lines.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6041570" y="1132115"/>
            <a:ext cx="424544" cy="2362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245839" y="6251059"/>
            <a:ext cx="6170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These extra lines do not affect the filter performance.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5585277" y="5430837"/>
          <a:ext cx="2187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3" name="Equation" r:id="rId3" imgW="1384300" imgH="228600" progId="Equation.DSMT4">
                  <p:embed/>
                </p:oleObj>
              </mc:Choice>
              <mc:Fallback>
                <p:oleObj name="Equation" r:id="rId3" imgW="1384300" imgH="2286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277" y="5430837"/>
                        <a:ext cx="21875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" name="Group 151"/>
          <p:cNvGrpSpPr/>
          <p:nvPr/>
        </p:nvGrpSpPr>
        <p:grpSpPr>
          <a:xfrm>
            <a:off x="529996" y="1197429"/>
            <a:ext cx="8091430" cy="4996549"/>
            <a:chOff x="529996" y="1306286"/>
            <a:chExt cx="8091430" cy="4996549"/>
          </a:xfrm>
        </p:grpSpPr>
        <p:cxnSp>
          <p:nvCxnSpPr>
            <p:cNvPr id="94" name="Straight Arrow Connector 93"/>
            <p:cNvCxnSpPr/>
            <p:nvPr/>
          </p:nvCxnSpPr>
          <p:spPr>
            <a:xfrm flipH="1">
              <a:off x="1894114" y="1306286"/>
              <a:ext cx="696687" cy="239485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22914" y="3425538"/>
              <a:ext cx="5665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73138" y="3425538"/>
              <a:ext cx="5301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74499" y="4568537"/>
              <a:ext cx="12989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97627" y="3447310"/>
              <a:ext cx="3701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08513" y="4568539"/>
              <a:ext cx="14700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659829" y="3352060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70714" y="451410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6"/>
            <p:cNvGrpSpPr/>
            <p:nvPr/>
          </p:nvGrpSpPr>
          <p:grpSpPr>
            <a:xfrm>
              <a:off x="7110572" y="3599032"/>
              <a:ext cx="151311" cy="664707"/>
              <a:chOff x="6000479" y="2633664"/>
              <a:chExt cx="151311" cy="664707"/>
            </a:xfrm>
          </p:grpSpPr>
          <p:grpSp>
            <p:nvGrpSpPr>
              <p:cNvPr id="20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082819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082819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6725143" y="3383356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25143" y="4557653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184321" y="3384717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184320" y="4263738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579146" y="3392882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578893" y="4514110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62"/>
            <p:cNvGrpSpPr/>
            <p:nvPr/>
          </p:nvGrpSpPr>
          <p:grpSpPr>
            <a:xfrm rot="16200000">
              <a:off x="1151738" y="3092973"/>
              <a:ext cx="151311" cy="675340"/>
              <a:chOff x="6000479" y="2612399"/>
              <a:chExt cx="151311" cy="675340"/>
            </a:xfrm>
          </p:grpSpPr>
          <p:grpSp>
            <p:nvGrpSpPr>
              <p:cNvPr id="26" name="Group 46"/>
              <p:cNvGrpSpPr/>
              <p:nvPr/>
            </p:nvGrpSpPr>
            <p:grpSpPr>
              <a:xfrm>
                <a:off x="6000479" y="2821014"/>
                <a:ext cx="151311" cy="266699"/>
                <a:chOff x="6912429" y="4011518"/>
                <a:chExt cx="163285" cy="32538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995604" y="4011518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6912429" y="4081144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927669" y="4266998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6077630" y="261239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072187" y="3089757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76"/>
            <p:cNvGrpSpPr/>
            <p:nvPr/>
          </p:nvGrpSpPr>
          <p:grpSpPr>
            <a:xfrm>
              <a:off x="750217" y="3705846"/>
              <a:ext cx="304800" cy="619125"/>
              <a:chOff x="1687286" y="2707821"/>
              <a:chExt cx="304800" cy="61912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845129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696811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687286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12940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903978" y="4557652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98789" y="3423560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8789" y="4317178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529996" y="2847610"/>
            <a:ext cx="1211716" cy="357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34" name="Equation" r:id="rId5" imgW="761669" imgH="228501" progId="Equation.DSMT4">
                    <p:embed/>
                  </p:oleObj>
                </mc:Choice>
                <mc:Fallback>
                  <p:oleObj name="Equation" r:id="rId5" imgW="761669" imgH="228501" progId="Equation.DSMT4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996" y="2847610"/>
                          <a:ext cx="1211716" cy="357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3296782" y="2818722"/>
            <a:ext cx="2571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35" name="Equation" r:id="rId7" imgW="165028" imgH="228501" progId="Equation.DSMT4">
                    <p:embed/>
                  </p:oleObj>
                </mc:Choice>
                <mc:Fallback>
                  <p:oleObj name="Equation" r:id="rId7" imgW="165028" imgH="228501" progId="Equation.DSMT4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782" y="2818722"/>
                          <a:ext cx="257175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7395483" y="3766459"/>
            <a:ext cx="1225943" cy="36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36" name="Equation" r:id="rId9" imgW="774364" imgH="228501" progId="Equation.DSMT4">
                    <p:embed/>
                  </p:oleObj>
                </mc:Choice>
                <mc:Fallback>
                  <p:oleObj name="Equation" r:id="rId9" imgW="774364" imgH="228501" progId="Equation.DSMT4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5483" y="3766459"/>
                          <a:ext cx="1225943" cy="36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0"/>
            <p:cNvGraphicFramePr>
              <a:graphicFrameLocks noChangeAspect="1"/>
            </p:cNvGraphicFramePr>
            <p:nvPr/>
          </p:nvGraphicFramePr>
          <p:xfrm>
            <a:off x="4895621" y="2818722"/>
            <a:ext cx="277812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37" name="Equation" r:id="rId11" imgW="177646" imgH="228402" progId="Equation.DSMT4">
                    <p:embed/>
                  </p:oleObj>
                </mc:Choice>
                <mc:Fallback>
                  <p:oleObj name="Equation" r:id="rId11" imgW="177646" imgH="228402" progId="Equation.DSMT4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621" y="2818722"/>
                          <a:ext cx="277812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>
              <a:off x="5614804" y="3384716"/>
              <a:ext cx="11343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55771" y="3395601"/>
              <a:ext cx="1959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5549484" y="3338451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538596" y="4514108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560375" y="4571257"/>
              <a:ext cx="1177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719198" y="3403765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708312" y="452499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0650" name="Object 4"/>
            <p:cNvGraphicFramePr>
              <a:graphicFrameLocks noChangeAspect="1"/>
            </p:cNvGraphicFramePr>
            <p:nvPr/>
          </p:nvGraphicFramePr>
          <p:xfrm>
            <a:off x="5503863" y="3833132"/>
            <a:ext cx="128428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38" name="Equation" r:id="rId13" imgW="812447" imgH="228501" progId="Equation.DSMT4">
                    <p:embed/>
                  </p:oleObj>
                </mc:Choice>
                <mc:Fallback>
                  <p:oleObj name="Equation" r:id="rId13" imgW="812447" imgH="228501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3863" y="3833132"/>
                          <a:ext cx="1284287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8" name="Straight Connector 87"/>
            <p:cNvCxnSpPr/>
            <p:nvPr/>
          </p:nvCxnSpPr>
          <p:spPr>
            <a:xfrm>
              <a:off x="1676399" y="3450029"/>
              <a:ext cx="11212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654627" y="4571258"/>
              <a:ext cx="11212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0651" name="Object 4"/>
            <p:cNvGraphicFramePr>
              <a:graphicFrameLocks noChangeAspect="1"/>
            </p:cNvGraphicFramePr>
            <p:nvPr/>
          </p:nvGraphicFramePr>
          <p:xfrm>
            <a:off x="1563688" y="3788682"/>
            <a:ext cx="128587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39" name="Equation" r:id="rId15" imgW="812447" imgH="228501" progId="Equation.DSMT4">
                    <p:embed/>
                  </p:oleObj>
                </mc:Choice>
                <mc:Fallback>
                  <p:oleObj name="Equation" r:id="rId15" imgW="812447" imgH="228501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3688" y="3788682"/>
                          <a:ext cx="1285875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52" name="Object 4"/>
            <p:cNvGraphicFramePr>
              <a:graphicFrameLocks noChangeAspect="1"/>
            </p:cNvGraphicFramePr>
            <p:nvPr/>
          </p:nvGraphicFramePr>
          <p:xfrm>
            <a:off x="6121627" y="2980646"/>
            <a:ext cx="160337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40" name="Equation" r:id="rId17" imgW="101468" imgH="177569" progId="Equation.DSMT4">
                    <p:embed/>
                  </p:oleObj>
                </mc:Choice>
                <mc:Fallback>
                  <p:oleObj name="Equation" r:id="rId17" imgW="101468" imgH="177569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1627" y="2980646"/>
                          <a:ext cx="160337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53" name="Object 4"/>
            <p:cNvGraphicFramePr>
              <a:graphicFrameLocks noChangeAspect="1"/>
            </p:cNvGraphicFramePr>
            <p:nvPr/>
          </p:nvGraphicFramePr>
          <p:xfrm>
            <a:off x="2289179" y="3002871"/>
            <a:ext cx="160338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41" name="Equation" r:id="rId19" imgW="101468" imgH="177569" progId="Equation.DSMT4">
                    <p:embed/>
                  </p:oleObj>
                </mc:Choice>
                <mc:Fallback>
                  <p:oleObj name="Equation" r:id="rId19" imgW="101468" imgH="177569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9179" y="3002871"/>
                          <a:ext cx="160338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" name="Group 102"/>
            <p:cNvGrpSpPr/>
            <p:nvPr/>
          </p:nvGrpSpPr>
          <p:grpSpPr>
            <a:xfrm>
              <a:off x="2710543" y="1765753"/>
              <a:ext cx="1035729" cy="1676400"/>
              <a:chOff x="2852057" y="2027010"/>
              <a:chExt cx="1035729" cy="1676400"/>
            </a:xfrm>
          </p:grpSpPr>
          <p:graphicFrame>
            <p:nvGraphicFramePr>
              <p:cNvPr id="104" name="Object 2"/>
              <p:cNvGraphicFramePr>
                <a:graphicFrameLocks noChangeAspect="1"/>
              </p:cNvGraphicFramePr>
              <p:nvPr/>
            </p:nvGraphicFramePr>
            <p:xfrm>
              <a:off x="3382054" y="2682421"/>
              <a:ext cx="404813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942" name="Equation" r:id="rId21" imgW="228600" imgH="228600" progId="Equation.DSMT4">
                      <p:embed/>
                    </p:oleObj>
                  </mc:Choice>
                  <mc:Fallback>
                    <p:oleObj name="Equation" r:id="rId21" imgW="228600" imgH="228600" progId="Equation.DSMT4">
                      <p:embed/>
                      <p:pic>
                        <p:nvPicPr>
                          <p:cNvPr id="0" name="Picture 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2054" y="2682421"/>
                            <a:ext cx="404813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05" name="Straight Connector 104"/>
              <p:cNvCxnSpPr/>
              <p:nvPr/>
            </p:nvCxnSpPr>
            <p:spPr>
              <a:xfrm rot="5400000">
                <a:off x="3664629" y="3502025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>
                <a:off x="3131229" y="3512910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653743" y="2261054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>
                <a:off x="3120343" y="2250169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Can 108"/>
              <p:cNvSpPr/>
              <p:nvPr/>
            </p:nvSpPr>
            <p:spPr>
              <a:xfrm>
                <a:off x="3267302" y="2359024"/>
                <a:ext cx="70756" cy="1083131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5400000">
                <a:off x="3800700" y="2027010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5400000">
                <a:off x="3267300" y="203789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572100" y="1798418"/>
                <a:ext cx="0" cy="5442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>
                <a:off x="3104015" y="2402567"/>
                <a:ext cx="0" cy="1006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4" name="Object 8"/>
              <p:cNvGraphicFramePr>
                <a:graphicFrameLocks noChangeAspect="1"/>
              </p:cNvGraphicFramePr>
              <p:nvPr/>
            </p:nvGraphicFramePr>
            <p:xfrm>
              <a:off x="2852057" y="2650219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943" name="Equation" r:id="rId23" imgW="101468" imgH="177569" progId="Equation.DSMT4">
                      <p:embed/>
                    </p:oleObj>
                  </mc:Choice>
                  <mc:Fallback>
                    <p:oleObj name="Equation" r:id="rId23" imgW="101468" imgH="177569" progId="Equation.DSMT4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2057" y="2650219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5" name="Can 114"/>
              <p:cNvSpPr/>
              <p:nvPr/>
            </p:nvSpPr>
            <p:spPr>
              <a:xfrm>
                <a:off x="3811590" y="2369909"/>
                <a:ext cx="70756" cy="1083131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354286" y="1754869"/>
              <a:ext cx="1035729" cy="1676400"/>
              <a:chOff x="2852057" y="2027010"/>
              <a:chExt cx="1035729" cy="1676400"/>
            </a:xfrm>
          </p:grpSpPr>
          <p:graphicFrame>
            <p:nvGraphicFramePr>
              <p:cNvPr id="117" name="Object 2"/>
              <p:cNvGraphicFramePr>
                <a:graphicFrameLocks noChangeAspect="1"/>
              </p:cNvGraphicFramePr>
              <p:nvPr/>
            </p:nvGraphicFramePr>
            <p:xfrm>
              <a:off x="3382054" y="2682421"/>
              <a:ext cx="404813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944" name="Equation" r:id="rId25" imgW="228600" imgH="228600" progId="Equation.DSMT4">
                      <p:embed/>
                    </p:oleObj>
                  </mc:Choice>
                  <mc:Fallback>
                    <p:oleObj name="Equation" r:id="rId25" imgW="228600" imgH="228600" progId="Equation.DSMT4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2054" y="2682421"/>
                            <a:ext cx="404813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8" name="Straight Connector 117"/>
              <p:cNvCxnSpPr/>
              <p:nvPr/>
            </p:nvCxnSpPr>
            <p:spPr>
              <a:xfrm rot="5400000">
                <a:off x="3664629" y="3491139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3119197" y="3512910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3653743" y="2261054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3120343" y="2250169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Can 121"/>
              <p:cNvSpPr/>
              <p:nvPr/>
            </p:nvSpPr>
            <p:spPr>
              <a:xfrm>
                <a:off x="3267302" y="2359024"/>
                <a:ext cx="70756" cy="1083131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5400000">
                <a:off x="3800700" y="2027010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5400000">
                <a:off x="3267300" y="203789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 rot="5400000">
                <a:off x="3572100" y="1798418"/>
                <a:ext cx="0" cy="5442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3104015" y="2402567"/>
                <a:ext cx="0" cy="1006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27" name="Object 8"/>
              <p:cNvGraphicFramePr>
                <a:graphicFrameLocks noChangeAspect="1"/>
              </p:cNvGraphicFramePr>
              <p:nvPr/>
            </p:nvGraphicFramePr>
            <p:xfrm>
              <a:off x="2852057" y="2650219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945" name="Equation" r:id="rId27" imgW="101468" imgH="177569" progId="Equation.DSMT4">
                      <p:embed/>
                    </p:oleObj>
                  </mc:Choice>
                  <mc:Fallback>
                    <p:oleObj name="Equation" r:id="rId27" imgW="101468" imgH="177569" progId="Equation.DSMT4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2057" y="2650219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8" name="Can 127"/>
              <p:cNvSpPr/>
              <p:nvPr/>
            </p:nvSpPr>
            <p:spPr>
              <a:xfrm>
                <a:off x="3811590" y="2369909"/>
                <a:ext cx="70756" cy="1083131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3154134" y="3418116"/>
              <a:ext cx="1338949" cy="2884719"/>
              <a:chOff x="2860220" y="3657601"/>
              <a:chExt cx="1338949" cy="2884719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H="1">
                <a:off x="3937918" y="4789715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flipV="1">
                <a:off x="3600455" y="5061858"/>
                <a:ext cx="598714" cy="1328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3" name="Object 8"/>
              <p:cNvGraphicFramePr>
                <a:graphicFrameLocks noChangeAspect="1"/>
              </p:cNvGraphicFramePr>
              <p:nvPr/>
            </p:nvGraphicFramePr>
            <p:xfrm>
              <a:off x="3975104" y="5668056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946" name="Equation" r:id="rId28" imgW="101468" imgH="177569" progId="Equation.DSMT4">
                      <p:embed/>
                    </p:oleObj>
                  </mc:Choice>
                  <mc:Fallback>
                    <p:oleObj name="Equation" r:id="rId28" imgW="101468" imgH="177569" progId="Equation.DSMT4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5104" y="5668056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4" name="Straight Connector 143"/>
              <p:cNvCxnSpPr/>
              <p:nvPr/>
            </p:nvCxnSpPr>
            <p:spPr>
              <a:xfrm flipH="1">
                <a:off x="2892878" y="5573486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/>
              <p:nvPr/>
            </p:nvSpPr>
            <p:spPr>
              <a:xfrm>
                <a:off x="2860220" y="5856518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252103" y="645523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flipH="1">
                <a:off x="3284760" y="6150427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Can 147"/>
              <p:cNvSpPr/>
              <p:nvPr/>
            </p:nvSpPr>
            <p:spPr>
              <a:xfrm rot="12313066">
                <a:off x="3652892" y="4917114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flipH="1">
                <a:off x="3524259" y="3657601"/>
                <a:ext cx="427683" cy="947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Can 149"/>
              <p:cNvSpPr/>
              <p:nvPr/>
            </p:nvSpPr>
            <p:spPr>
              <a:xfrm rot="12313066">
                <a:off x="3261002" y="4340171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51" name="Object 8"/>
              <p:cNvGraphicFramePr>
                <a:graphicFrameLocks noChangeAspect="1"/>
              </p:cNvGraphicFramePr>
              <p:nvPr/>
            </p:nvGraphicFramePr>
            <p:xfrm>
              <a:off x="3263674" y="5198155"/>
              <a:ext cx="404812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947" name="Equation" r:id="rId30" imgW="228600" imgH="228600" progId="Equation.DSMT4">
                      <p:embed/>
                    </p:oleObj>
                  </mc:Choice>
                  <mc:Fallback>
                    <p:oleObj name="Equation" r:id="rId30" imgW="228600" imgH="228600" progId="Equation.DSMT4">
                      <p:embed/>
                      <p:pic>
                        <p:nvPicPr>
                          <p:cNvPr id="0" name="Picture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674" y="5198155"/>
                            <a:ext cx="404812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5857421" y="1468437"/>
          <a:ext cx="2187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79" name="Equation" r:id="rId3" imgW="1384300" imgH="228600" progId="Equation.DSMT4">
                  <p:embed/>
                </p:oleObj>
              </mc:Choice>
              <mc:Fallback>
                <p:oleObj name="Equation" r:id="rId3" imgW="1384300" imgH="22860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421" y="1468437"/>
                        <a:ext cx="21875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2506232" y="816429"/>
            <a:ext cx="344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Apply the Kuroda identity #2: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6808" name="Object 11"/>
          <p:cNvGraphicFramePr>
            <a:graphicFrameLocks noChangeAspect="1"/>
          </p:cNvGraphicFramePr>
          <p:nvPr/>
        </p:nvGraphicFramePr>
        <p:xfrm>
          <a:off x="4548188" y="5559425"/>
          <a:ext cx="11255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80" name="Equation" r:id="rId5" imgW="710891" imgH="482391" progId="Equation.DSMT4">
                  <p:embed/>
                </p:oleObj>
              </mc:Choice>
              <mc:Fallback>
                <p:oleObj name="Equation" r:id="rId5" imgW="710891" imgH="482391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5559425"/>
                        <a:ext cx="1125537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10" name="Object 20"/>
          <p:cNvGraphicFramePr>
            <a:graphicFrameLocks noChangeAspect="1"/>
          </p:cNvGraphicFramePr>
          <p:nvPr/>
        </p:nvGraphicFramePr>
        <p:xfrm>
          <a:off x="2103438" y="5629275"/>
          <a:ext cx="19685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81" name="Equation" r:id="rId7" imgW="1244600" imgH="431800" progId="Equation.DSMT4">
                  <p:embed/>
                </p:oleObj>
              </mc:Choice>
              <mc:Fallback>
                <p:oleObj name="Equation" r:id="rId7" imgW="1244600" imgH="4318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629275"/>
                        <a:ext cx="1968500" cy="681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606196" y="1885732"/>
            <a:ext cx="8091430" cy="3480931"/>
            <a:chOff x="606196" y="1885732"/>
            <a:chExt cx="8091430" cy="348093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752600" y="2467595"/>
              <a:ext cx="26130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79714" y="3610596"/>
              <a:ext cx="33750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736029" y="2437661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23116" y="3577938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6"/>
            <p:cNvGrpSpPr/>
            <p:nvPr/>
          </p:nvGrpSpPr>
          <p:grpSpPr>
            <a:xfrm>
              <a:off x="7186772" y="2684633"/>
              <a:ext cx="151311" cy="664707"/>
              <a:chOff x="6000479" y="2633664"/>
              <a:chExt cx="151311" cy="664707"/>
            </a:xfrm>
          </p:grpSpPr>
          <p:grpSp>
            <p:nvGrpSpPr>
              <p:cNvPr id="4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6801343" y="246895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90457" y="3621482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260521" y="2470318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260520" y="3338453"/>
              <a:ext cx="0" cy="2864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665979" y="243493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763953" y="3556167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2"/>
            <p:cNvGrpSpPr/>
            <p:nvPr/>
          </p:nvGrpSpPr>
          <p:grpSpPr>
            <a:xfrm rot="16200000">
              <a:off x="1243886" y="2140346"/>
              <a:ext cx="151311" cy="664707"/>
              <a:chOff x="6000479" y="2633664"/>
              <a:chExt cx="151311" cy="664707"/>
            </a:xfrm>
          </p:grpSpPr>
          <p:grpSp>
            <p:nvGrpSpPr>
              <p:cNvPr id="6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6"/>
            <p:cNvGrpSpPr/>
            <p:nvPr/>
          </p:nvGrpSpPr>
          <p:grpSpPr>
            <a:xfrm>
              <a:off x="842746" y="2758789"/>
              <a:ext cx="304800" cy="619125"/>
              <a:chOff x="1703615" y="2707821"/>
              <a:chExt cx="304800" cy="61912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32190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991065" y="2465617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91065" y="3370121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606196" y="1889667"/>
            <a:ext cx="1211716" cy="357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82" name="Equation" r:id="rId9" imgW="761669" imgH="228501" progId="Equation.DSMT4">
                    <p:embed/>
                  </p:oleObj>
                </mc:Choice>
                <mc:Fallback>
                  <p:oleObj name="Equation" r:id="rId9" imgW="761669" imgH="228501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196" y="1889667"/>
                          <a:ext cx="1211716" cy="357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7471683" y="2808516"/>
            <a:ext cx="1225943" cy="36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83" name="Equation" r:id="rId11" imgW="774364" imgH="228501" progId="Equation.DSMT4">
                    <p:embed/>
                  </p:oleObj>
                </mc:Choice>
                <mc:Fallback>
                  <p:oleObj name="Equation" r:id="rId11" imgW="774364" imgH="228501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1683" y="2808516"/>
                          <a:ext cx="1225943" cy="36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51" name="Object 4"/>
            <p:cNvGraphicFramePr>
              <a:graphicFrameLocks noChangeAspect="1"/>
            </p:cNvGraphicFramePr>
            <p:nvPr/>
          </p:nvGraphicFramePr>
          <p:xfrm>
            <a:off x="2338388" y="2820988"/>
            <a:ext cx="112553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84" name="Equation" r:id="rId13" imgW="710891" imgH="241195" progId="Equation.DSMT4">
                    <p:embed/>
                  </p:oleObj>
                </mc:Choice>
                <mc:Fallback>
                  <p:oleObj name="Equation" r:id="rId13" imgW="710891" imgH="241195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8388" y="2820988"/>
                          <a:ext cx="112553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52" name="Object 4"/>
            <p:cNvGraphicFramePr>
              <a:graphicFrameLocks noChangeAspect="1"/>
            </p:cNvGraphicFramePr>
            <p:nvPr/>
          </p:nvGraphicFramePr>
          <p:xfrm>
            <a:off x="5718856" y="2066246"/>
            <a:ext cx="160337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85" name="Equation" r:id="rId15" imgW="101468" imgH="177569" progId="Equation.DSMT4">
                    <p:embed/>
                  </p:oleObj>
                </mc:Choice>
                <mc:Fallback>
                  <p:oleObj name="Equation" r:id="rId15" imgW="101468" imgH="177569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8856" y="2066246"/>
                          <a:ext cx="160337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53" name="Object 4"/>
            <p:cNvGraphicFramePr>
              <a:graphicFrameLocks noChangeAspect="1"/>
            </p:cNvGraphicFramePr>
            <p:nvPr/>
          </p:nvGraphicFramePr>
          <p:xfrm>
            <a:off x="2593979" y="2023157"/>
            <a:ext cx="160338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86" name="Equation" r:id="rId17" imgW="101468" imgH="177569" progId="Equation.DSMT4">
                    <p:embed/>
                  </p:oleObj>
                </mc:Choice>
                <mc:Fallback>
                  <p:oleObj name="Equation" r:id="rId17" imgW="101468" imgH="177569" progId="Equation.DSMT4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3979" y="2023157"/>
                          <a:ext cx="160338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7" name="Straight Connector 136"/>
            <p:cNvCxnSpPr/>
            <p:nvPr/>
          </p:nvCxnSpPr>
          <p:spPr>
            <a:xfrm>
              <a:off x="4332514" y="2467594"/>
              <a:ext cx="2438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606876" y="2460173"/>
              <a:ext cx="1338949" cy="2884719"/>
              <a:chOff x="2860220" y="3657601"/>
              <a:chExt cx="1338949" cy="2884719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H="1">
                <a:off x="3937918" y="4789715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flipV="1">
                <a:off x="3600455" y="5061858"/>
                <a:ext cx="598714" cy="1328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3" name="Object 8"/>
              <p:cNvGraphicFramePr>
                <a:graphicFrameLocks noChangeAspect="1"/>
              </p:cNvGraphicFramePr>
              <p:nvPr/>
            </p:nvGraphicFramePr>
            <p:xfrm>
              <a:off x="3975104" y="5668056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087" name="Equation" r:id="rId19" imgW="101468" imgH="177569" progId="Equation.DSMT4">
                      <p:embed/>
                    </p:oleObj>
                  </mc:Choice>
                  <mc:Fallback>
                    <p:oleObj name="Equation" r:id="rId19" imgW="101468" imgH="177569" progId="Equation.DSMT4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5104" y="5668056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4" name="Straight Connector 143"/>
              <p:cNvCxnSpPr/>
              <p:nvPr/>
            </p:nvCxnSpPr>
            <p:spPr>
              <a:xfrm flipH="1">
                <a:off x="2892878" y="5573486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/>
              <p:nvPr/>
            </p:nvSpPr>
            <p:spPr>
              <a:xfrm>
                <a:off x="2860220" y="5856518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252103" y="645523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flipH="1">
                <a:off x="3284760" y="6150427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Can 147"/>
              <p:cNvSpPr/>
              <p:nvPr/>
            </p:nvSpPr>
            <p:spPr>
              <a:xfrm rot="12313066">
                <a:off x="3652892" y="4917114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flipH="1">
                <a:off x="3524259" y="3657601"/>
                <a:ext cx="427683" cy="947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Can 149"/>
              <p:cNvSpPr/>
              <p:nvPr/>
            </p:nvSpPr>
            <p:spPr>
              <a:xfrm rot="12313066">
                <a:off x="3261002" y="4340171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51" name="Object 8"/>
              <p:cNvGraphicFramePr>
                <a:graphicFrameLocks noChangeAspect="1"/>
              </p:cNvGraphicFramePr>
              <p:nvPr/>
            </p:nvGraphicFramePr>
            <p:xfrm>
              <a:off x="3264582" y="5199516"/>
              <a:ext cx="4064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088" name="Equation" r:id="rId21" imgW="228600" imgH="228600" progId="Equation.DSMT4">
                      <p:embed/>
                    </p:oleObj>
                  </mc:Choice>
                  <mc:Fallback>
                    <p:oleObj name="Equation" r:id="rId21" imgW="228600" imgH="228600" progId="Equation.DSMT4">
                      <p:embed/>
                      <p:pic>
                        <p:nvPicPr>
                          <p:cNvPr id="0" name="Picture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582" y="5199516"/>
                            <a:ext cx="40640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2" name="Oval 151"/>
            <p:cNvSpPr/>
            <p:nvPr/>
          </p:nvSpPr>
          <p:spPr>
            <a:xfrm>
              <a:off x="3886665" y="24240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3886665" y="3556167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5679620" y="2481944"/>
              <a:ext cx="1338949" cy="2884719"/>
              <a:chOff x="2860220" y="3657601"/>
              <a:chExt cx="1338949" cy="2884719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 flipH="1">
                <a:off x="3937918" y="4789715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flipV="1">
                <a:off x="3600455" y="5061858"/>
                <a:ext cx="598714" cy="1328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7" name="Object 8"/>
              <p:cNvGraphicFramePr>
                <a:graphicFrameLocks noChangeAspect="1"/>
              </p:cNvGraphicFramePr>
              <p:nvPr/>
            </p:nvGraphicFramePr>
            <p:xfrm>
              <a:off x="3975104" y="5668056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089" name="Equation" r:id="rId23" imgW="101468" imgH="177569" progId="Equation.DSMT4">
                      <p:embed/>
                    </p:oleObj>
                  </mc:Choice>
                  <mc:Fallback>
                    <p:oleObj name="Equation" r:id="rId23" imgW="101468" imgH="177569" progId="Equation.DSMT4">
                      <p:embed/>
                      <p:pic>
                        <p:nvPicPr>
                          <p:cNvPr id="0" name="Picture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5104" y="5668056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8" name="Straight Connector 157"/>
              <p:cNvCxnSpPr/>
              <p:nvPr/>
            </p:nvCxnSpPr>
            <p:spPr>
              <a:xfrm flipH="1">
                <a:off x="2892878" y="5573486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 158"/>
              <p:cNvSpPr/>
              <p:nvPr/>
            </p:nvSpPr>
            <p:spPr>
              <a:xfrm>
                <a:off x="2860220" y="5856518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252103" y="645523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>
                <a:off x="3284760" y="6150427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Can 161"/>
              <p:cNvSpPr/>
              <p:nvPr/>
            </p:nvSpPr>
            <p:spPr>
              <a:xfrm rot="12313066">
                <a:off x="3652892" y="4917114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>
                <a:off x="3524259" y="3657601"/>
                <a:ext cx="427683" cy="947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Can 163"/>
              <p:cNvSpPr/>
              <p:nvPr/>
            </p:nvSpPr>
            <p:spPr>
              <a:xfrm rot="12313066">
                <a:off x="3261002" y="4340171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65" name="Object 8"/>
              <p:cNvGraphicFramePr>
                <a:graphicFrameLocks noChangeAspect="1"/>
              </p:cNvGraphicFramePr>
              <p:nvPr/>
            </p:nvGraphicFramePr>
            <p:xfrm>
              <a:off x="3263900" y="5198382"/>
              <a:ext cx="404813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090" name="Equation" r:id="rId24" imgW="228600" imgH="228600" progId="Equation.DSMT4">
                      <p:embed/>
                    </p:oleObj>
                  </mc:Choice>
                  <mc:Fallback>
                    <p:oleObj name="Equation" r:id="rId24" imgW="228600" imgH="228600" progId="Equation.DSMT4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900" y="5198382"/>
                            <a:ext cx="404813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6" name="Oval 165"/>
            <p:cNvSpPr/>
            <p:nvPr/>
          </p:nvSpPr>
          <p:spPr>
            <a:xfrm>
              <a:off x="4713982" y="24240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4692210" y="35670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4343400" y="3610594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/>
            <p:cNvGrpSpPr/>
            <p:nvPr/>
          </p:nvGrpSpPr>
          <p:grpSpPr>
            <a:xfrm>
              <a:off x="3208563" y="2481944"/>
              <a:ext cx="1338949" cy="2884719"/>
              <a:chOff x="2860220" y="3657601"/>
              <a:chExt cx="1338949" cy="2884719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flipH="1">
                <a:off x="3937918" y="4789715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 flipV="1">
                <a:off x="3600455" y="5061858"/>
                <a:ext cx="598714" cy="1328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7" name="Object 8"/>
              <p:cNvGraphicFramePr>
                <a:graphicFrameLocks noChangeAspect="1"/>
              </p:cNvGraphicFramePr>
              <p:nvPr/>
            </p:nvGraphicFramePr>
            <p:xfrm>
              <a:off x="3975104" y="5668056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091" name="Equation" r:id="rId26" imgW="101468" imgH="177569" progId="Equation.DSMT4">
                      <p:embed/>
                    </p:oleObj>
                  </mc:Choice>
                  <mc:Fallback>
                    <p:oleObj name="Equation" r:id="rId26" imgW="101468" imgH="177569" progId="Equation.DSMT4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5104" y="5668056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78" name="Straight Connector 177"/>
              <p:cNvCxnSpPr/>
              <p:nvPr/>
            </p:nvCxnSpPr>
            <p:spPr>
              <a:xfrm flipH="1">
                <a:off x="2892878" y="5573486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/>
              <p:nvPr/>
            </p:nvSpPr>
            <p:spPr>
              <a:xfrm>
                <a:off x="2860220" y="5856518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252103" y="645523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1" name="Straight Connector 180"/>
              <p:cNvCxnSpPr/>
              <p:nvPr/>
            </p:nvCxnSpPr>
            <p:spPr>
              <a:xfrm flipH="1">
                <a:off x="3284760" y="6150427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Can 181"/>
              <p:cNvSpPr/>
              <p:nvPr/>
            </p:nvSpPr>
            <p:spPr>
              <a:xfrm rot="12313066">
                <a:off x="3652892" y="4917114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 flipH="1">
                <a:off x="3524259" y="3657601"/>
                <a:ext cx="427683" cy="947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Can 183"/>
              <p:cNvSpPr/>
              <p:nvPr/>
            </p:nvSpPr>
            <p:spPr>
              <a:xfrm rot="12313066">
                <a:off x="3261002" y="4340171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85" name="Object 8"/>
              <p:cNvGraphicFramePr>
                <a:graphicFrameLocks noChangeAspect="1"/>
              </p:cNvGraphicFramePr>
              <p:nvPr/>
            </p:nvGraphicFramePr>
            <p:xfrm>
              <a:off x="3263220" y="5198382"/>
              <a:ext cx="4064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092" name="Equation" r:id="rId27" imgW="228600" imgH="228600" progId="Equation.DSMT4">
                      <p:embed/>
                    </p:oleObj>
                  </mc:Choice>
                  <mc:Fallback>
                    <p:oleObj name="Equation" r:id="rId27" imgW="228600" imgH="228600" progId="Equation.DSMT4">
                      <p:embed/>
                      <p:pic>
                        <p:nvPicPr>
                          <p:cNvPr id="0" name="Picture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220" y="5198382"/>
                            <a:ext cx="40640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46807" name="Object 11"/>
            <p:cNvGraphicFramePr>
              <a:graphicFrameLocks noChangeAspect="1"/>
            </p:cNvGraphicFramePr>
            <p:nvPr/>
          </p:nvGraphicFramePr>
          <p:xfrm>
            <a:off x="5191125" y="2820988"/>
            <a:ext cx="11255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93" name="Equation" r:id="rId29" imgW="710891" imgH="241195" progId="Equation.DSMT4">
                    <p:embed/>
                  </p:oleObj>
                </mc:Choice>
                <mc:Fallback>
                  <p:oleObj name="Equation" r:id="rId29" imgW="710891" imgH="241195" progId="Equation.DSMT4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1125" y="2820988"/>
                          <a:ext cx="11255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1"/>
            <p:cNvGraphicFramePr>
              <a:graphicFrameLocks noChangeAspect="1"/>
            </p:cNvGraphicFramePr>
            <p:nvPr/>
          </p:nvGraphicFramePr>
          <p:xfrm>
            <a:off x="3619727" y="1885732"/>
            <a:ext cx="1409473" cy="315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94" name="Equation" r:id="rId31" imgW="1016000" imgH="228600" progId="Equation.DSMT4">
                    <p:embed/>
                  </p:oleObj>
                </mc:Choice>
                <mc:Fallback>
                  <p:oleObj name="Equation" r:id="rId31" imgW="1016000" imgH="228600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9727" y="1885732"/>
                          <a:ext cx="1409473" cy="315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5857421" y="1468437"/>
          <a:ext cx="2187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87" name="Equation" r:id="rId3" imgW="1384300" imgH="228600" progId="Equation.DSMT4">
                  <p:embed/>
                </p:oleObj>
              </mc:Choice>
              <mc:Fallback>
                <p:oleObj name="Equation" r:id="rId3" imgW="1384300" imgH="2286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421" y="1468437"/>
                        <a:ext cx="2187575" cy="3603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3571807" y="805543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Final Design</a:t>
            </a:r>
            <a:endParaRPr lang="en-US" sz="20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7"/>
          <p:cNvGrpSpPr/>
          <p:nvPr/>
        </p:nvGrpSpPr>
        <p:grpSpPr>
          <a:xfrm>
            <a:off x="606196" y="1889667"/>
            <a:ext cx="8091430" cy="3476996"/>
            <a:chOff x="606196" y="1889667"/>
            <a:chExt cx="8091430" cy="34769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752600" y="2467595"/>
              <a:ext cx="26130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79714" y="3610596"/>
              <a:ext cx="33750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736029" y="2437661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23116" y="3577938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6"/>
            <p:cNvGrpSpPr/>
            <p:nvPr/>
          </p:nvGrpSpPr>
          <p:grpSpPr>
            <a:xfrm>
              <a:off x="7186772" y="2684633"/>
              <a:ext cx="151311" cy="664707"/>
              <a:chOff x="6000479" y="2633664"/>
              <a:chExt cx="151311" cy="664707"/>
            </a:xfrm>
          </p:grpSpPr>
          <p:grpSp>
            <p:nvGrpSpPr>
              <p:cNvPr id="4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6801343" y="246895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90457" y="3621482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260521" y="2470318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260520" y="3338453"/>
              <a:ext cx="0" cy="2864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665979" y="2434939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763953" y="3556167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2"/>
            <p:cNvGrpSpPr/>
            <p:nvPr/>
          </p:nvGrpSpPr>
          <p:grpSpPr>
            <a:xfrm rot="16200000">
              <a:off x="1243886" y="2140346"/>
              <a:ext cx="151311" cy="664707"/>
              <a:chOff x="6000479" y="2633664"/>
              <a:chExt cx="151311" cy="664707"/>
            </a:xfrm>
          </p:grpSpPr>
          <p:grpSp>
            <p:nvGrpSpPr>
              <p:cNvPr id="6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6"/>
            <p:cNvGrpSpPr/>
            <p:nvPr/>
          </p:nvGrpSpPr>
          <p:grpSpPr>
            <a:xfrm>
              <a:off x="842746" y="2758789"/>
              <a:ext cx="304800" cy="619125"/>
              <a:chOff x="1703615" y="2707821"/>
              <a:chExt cx="304800" cy="61912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32190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991065" y="2465617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91065" y="3370121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606196" y="1889667"/>
            <a:ext cx="1211716" cy="357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88" name="Equation" r:id="rId5" imgW="761669" imgH="228501" progId="Equation.DSMT4">
                    <p:embed/>
                  </p:oleObj>
                </mc:Choice>
                <mc:Fallback>
                  <p:oleObj name="Equation" r:id="rId5" imgW="761669" imgH="228501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196" y="1889667"/>
                          <a:ext cx="1211716" cy="357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7471683" y="2808516"/>
            <a:ext cx="1225943" cy="36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89" name="Equation" r:id="rId7" imgW="774364" imgH="228501" progId="Equation.DSMT4">
                    <p:embed/>
                  </p:oleObj>
                </mc:Choice>
                <mc:Fallback>
                  <p:oleObj name="Equation" r:id="rId7" imgW="774364" imgH="228501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1683" y="2808516"/>
                          <a:ext cx="1225943" cy="36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51" name="Object 4"/>
            <p:cNvGraphicFramePr>
              <a:graphicFrameLocks noChangeAspect="1"/>
            </p:cNvGraphicFramePr>
            <p:nvPr/>
          </p:nvGraphicFramePr>
          <p:xfrm>
            <a:off x="2716213" y="2828925"/>
            <a:ext cx="35877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90" name="Equation" r:id="rId9" imgW="228600" imgH="228600" progId="Equation.DSMT4">
                    <p:embed/>
                  </p:oleObj>
                </mc:Choice>
                <mc:Fallback>
                  <p:oleObj name="Equation" r:id="rId9" imgW="228600" imgH="228600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6213" y="2828925"/>
                          <a:ext cx="358775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52" name="Object 4"/>
            <p:cNvGraphicFramePr>
              <a:graphicFrameLocks noChangeAspect="1"/>
            </p:cNvGraphicFramePr>
            <p:nvPr/>
          </p:nvGraphicFramePr>
          <p:xfrm>
            <a:off x="5718856" y="2066246"/>
            <a:ext cx="160337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91" name="Equation" r:id="rId11" imgW="101468" imgH="177569" progId="Equation.DSMT4">
                    <p:embed/>
                  </p:oleObj>
                </mc:Choice>
                <mc:Fallback>
                  <p:oleObj name="Equation" r:id="rId11" imgW="101468" imgH="177569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8856" y="2066246"/>
                          <a:ext cx="160337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53" name="Object 4"/>
            <p:cNvGraphicFramePr>
              <a:graphicFrameLocks noChangeAspect="1"/>
            </p:cNvGraphicFramePr>
            <p:nvPr/>
          </p:nvGraphicFramePr>
          <p:xfrm>
            <a:off x="2593979" y="2023157"/>
            <a:ext cx="160338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92" name="Equation" r:id="rId13" imgW="101468" imgH="177569" progId="Equation.DSMT4">
                    <p:embed/>
                  </p:oleObj>
                </mc:Choice>
                <mc:Fallback>
                  <p:oleObj name="Equation" r:id="rId13" imgW="101468" imgH="177569" progId="Equation.DSMT4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3979" y="2023157"/>
                          <a:ext cx="160338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7" name="Straight Connector 136"/>
            <p:cNvCxnSpPr/>
            <p:nvPr/>
          </p:nvCxnSpPr>
          <p:spPr>
            <a:xfrm>
              <a:off x="4332514" y="2467594"/>
              <a:ext cx="2438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39"/>
            <p:cNvGrpSpPr/>
            <p:nvPr/>
          </p:nvGrpSpPr>
          <p:grpSpPr>
            <a:xfrm>
              <a:off x="606876" y="2460173"/>
              <a:ext cx="1338949" cy="2884719"/>
              <a:chOff x="2860220" y="3657601"/>
              <a:chExt cx="1338949" cy="2884719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H="1">
                <a:off x="3937918" y="4789715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flipV="1">
                <a:off x="3600455" y="5061858"/>
                <a:ext cx="598714" cy="1328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3" name="Object 8"/>
              <p:cNvGraphicFramePr>
                <a:graphicFrameLocks noChangeAspect="1"/>
              </p:cNvGraphicFramePr>
              <p:nvPr/>
            </p:nvGraphicFramePr>
            <p:xfrm>
              <a:off x="3975104" y="5668056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093" name="Equation" r:id="rId15" imgW="101468" imgH="177569" progId="Equation.DSMT4">
                      <p:embed/>
                    </p:oleObj>
                  </mc:Choice>
                  <mc:Fallback>
                    <p:oleObj name="Equation" r:id="rId15" imgW="101468" imgH="177569" progId="Equation.DSMT4">
                      <p:embed/>
                      <p:pic>
                        <p:nvPicPr>
                          <p:cNvPr id="0" name="Picture 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5104" y="5668056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4" name="Straight Connector 143"/>
              <p:cNvCxnSpPr/>
              <p:nvPr/>
            </p:nvCxnSpPr>
            <p:spPr>
              <a:xfrm flipH="1">
                <a:off x="2892878" y="5573486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/>
              <p:nvPr/>
            </p:nvSpPr>
            <p:spPr>
              <a:xfrm>
                <a:off x="2860220" y="5856518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252103" y="645523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flipH="1">
                <a:off x="3284760" y="6150427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Can 147"/>
              <p:cNvSpPr/>
              <p:nvPr/>
            </p:nvSpPr>
            <p:spPr>
              <a:xfrm rot="12313066">
                <a:off x="3652892" y="4917114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flipH="1">
                <a:off x="3524259" y="3657601"/>
                <a:ext cx="427683" cy="947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Can 149"/>
              <p:cNvSpPr/>
              <p:nvPr/>
            </p:nvSpPr>
            <p:spPr>
              <a:xfrm rot="12313066">
                <a:off x="3261002" y="4340171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51" name="Object 8"/>
              <p:cNvGraphicFramePr>
                <a:graphicFrameLocks noChangeAspect="1"/>
              </p:cNvGraphicFramePr>
              <p:nvPr/>
            </p:nvGraphicFramePr>
            <p:xfrm>
              <a:off x="3264582" y="5199516"/>
              <a:ext cx="4064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094" name="Equation" r:id="rId17" imgW="228600" imgH="228600" progId="Equation.DSMT4">
                      <p:embed/>
                    </p:oleObj>
                  </mc:Choice>
                  <mc:Fallback>
                    <p:oleObj name="Equation" r:id="rId17" imgW="228600" imgH="228600" progId="Equation.DSMT4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582" y="5199516"/>
                            <a:ext cx="40640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2" name="Oval 151"/>
            <p:cNvSpPr/>
            <p:nvPr/>
          </p:nvSpPr>
          <p:spPr>
            <a:xfrm>
              <a:off x="3886665" y="24240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3886665" y="3556167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53"/>
            <p:cNvGrpSpPr/>
            <p:nvPr/>
          </p:nvGrpSpPr>
          <p:grpSpPr>
            <a:xfrm>
              <a:off x="5679620" y="2481944"/>
              <a:ext cx="1338949" cy="2884719"/>
              <a:chOff x="2860220" y="3657601"/>
              <a:chExt cx="1338949" cy="2884719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 flipH="1">
                <a:off x="3937918" y="4789715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flipV="1">
                <a:off x="3600455" y="5061858"/>
                <a:ext cx="598714" cy="1328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7" name="Object 8"/>
              <p:cNvGraphicFramePr>
                <a:graphicFrameLocks noChangeAspect="1"/>
              </p:cNvGraphicFramePr>
              <p:nvPr/>
            </p:nvGraphicFramePr>
            <p:xfrm>
              <a:off x="3975104" y="5668056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095" name="Equation" r:id="rId19" imgW="101468" imgH="177569" progId="Equation.DSMT4">
                      <p:embed/>
                    </p:oleObj>
                  </mc:Choice>
                  <mc:Fallback>
                    <p:oleObj name="Equation" r:id="rId19" imgW="101468" imgH="177569" progId="Equation.DSMT4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5104" y="5668056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8" name="Straight Connector 157"/>
              <p:cNvCxnSpPr/>
              <p:nvPr/>
            </p:nvCxnSpPr>
            <p:spPr>
              <a:xfrm flipH="1">
                <a:off x="2892878" y="5573486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 158"/>
              <p:cNvSpPr/>
              <p:nvPr/>
            </p:nvSpPr>
            <p:spPr>
              <a:xfrm>
                <a:off x="2860220" y="5856518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252103" y="645523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>
                <a:off x="3284760" y="6150427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Can 161"/>
              <p:cNvSpPr/>
              <p:nvPr/>
            </p:nvSpPr>
            <p:spPr>
              <a:xfrm rot="12313066">
                <a:off x="3652892" y="4917114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>
                <a:off x="3524259" y="3657601"/>
                <a:ext cx="427683" cy="947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Can 163"/>
              <p:cNvSpPr/>
              <p:nvPr/>
            </p:nvSpPr>
            <p:spPr>
              <a:xfrm rot="12313066">
                <a:off x="3261002" y="4340171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65" name="Object 8"/>
              <p:cNvGraphicFramePr>
                <a:graphicFrameLocks noChangeAspect="1"/>
              </p:cNvGraphicFramePr>
              <p:nvPr/>
            </p:nvGraphicFramePr>
            <p:xfrm>
              <a:off x="3263900" y="5198382"/>
              <a:ext cx="404813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096" name="Equation" r:id="rId20" imgW="228600" imgH="228600" progId="Equation.DSMT4">
                      <p:embed/>
                    </p:oleObj>
                  </mc:Choice>
                  <mc:Fallback>
                    <p:oleObj name="Equation" r:id="rId20" imgW="228600" imgH="228600" progId="Equation.DSMT4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900" y="5198382"/>
                            <a:ext cx="404813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6" name="Oval 165"/>
            <p:cNvSpPr/>
            <p:nvPr/>
          </p:nvSpPr>
          <p:spPr>
            <a:xfrm>
              <a:off x="4713982" y="24240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4692210" y="35670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4343400" y="3610594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73"/>
            <p:cNvGrpSpPr/>
            <p:nvPr/>
          </p:nvGrpSpPr>
          <p:grpSpPr>
            <a:xfrm>
              <a:off x="3208563" y="2481944"/>
              <a:ext cx="1338949" cy="2884719"/>
              <a:chOff x="2860220" y="3657601"/>
              <a:chExt cx="1338949" cy="2884719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flipH="1">
                <a:off x="3937918" y="4789715"/>
                <a:ext cx="152393" cy="337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 flipV="1">
                <a:off x="3600455" y="5061858"/>
                <a:ext cx="598714" cy="1328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7" name="Object 8"/>
              <p:cNvGraphicFramePr>
                <a:graphicFrameLocks noChangeAspect="1"/>
              </p:cNvGraphicFramePr>
              <p:nvPr/>
            </p:nvGraphicFramePr>
            <p:xfrm>
              <a:off x="3975104" y="5668056"/>
              <a:ext cx="18097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097" name="Equation" r:id="rId22" imgW="101468" imgH="177569" progId="Equation.DSMT4">
                      <p:embed/>
                    </p:oleObj>
                  </mc:Choice>
                  <mc:Fallback>
                    <p:oleObj name="Equation" r:id="rId22" imgW="101468" imgH="177569" progId="Equation.DSMT4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5104" y="5668056"/>
                            <a:ext cx="18097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78" name="Straight Connector 177"/>
              <p:cNvCxnSpPr/>
              <p:nvPr/>
            </p:nvCxnSpPr>
            <p:spPr>
              <a:xfrm flipH="1">
                <a:off x="2892878" y="5573486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/>
              <p:nvPr/>
            </p:nvSpPr>
            <p:spPr>
              <a:xfrm>
                <a:off x="2860220" y="5856518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252103" y="645523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1" name="Straight Connector 180"/>
              <p:cNvCxnSpPr/>
              <p:nvPr/>
            </p:nvCxnSpPr>
            <p:spPr>
              <a:xfrm flipH="1">
                <a:off x="3284760" y="6150427"/>
                <a:ext cx="174172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Can 181"/>
              <p:cNvSpPr/>
              <p:nvPr/>
            </p:nvSpPr>
            <p:spPr>
              <a:xfrm rot="12313066">
                <a:off x="3652892" y="4917114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 flipH="1">
                <a:off x="3524259" y="3657601"/>
                <a:ext cx="427683" cy="947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Can 183"/>
              <p:cNvSpPr/>
              <p:nvPr/>
            </p:nvSpPr>
            <p:spPr>
              <a:xfrm rot="12313066">
                <a:off x="3261002" y="4340171"/>
                <a:ext cx="75836" cy="1479948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85" name="Object 8"/>
              <p:cNvGraphicFramePr>
                <a:graphicFrameLocks noChangeAspect="1"/>
              </p:cNvGraphicFramePr>
              <p:nvPr/>
            </p:nvGraphicFramePr>
            <p:xfrm>
              <a:off x="3263220" y="5198382"/>
              <a:ext cx="4064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098" name="Equation" r:id="rId23" imgW="228600" imgH="228600" progId="Equation.DSMT4">
                      <p:embed/>
                    </p:oleObj>
                  </mc:Choice>
                  <mc:Fallback>
                    <p:oleObj name="Equation" r:id="rId23" imgW="228600" imgH="228600" progId="Equation.DSMT4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220" y="5198382"/>
                            <a:ext cx="40640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46807" name="Object 11"/>
            <p:cNvGraphicFramePr>
              <a:graphicFrameLocks noChangeAspect="1"/>
            </p:cNvGraphicFramePr>
            <p:nvPr/>
          </p:nvGraphicFramePr>
          <p:xfrm>
            <a:off x="5561013" y="2828925"/>
            <a:ext cx="35877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99" name="Equation" r:id="rId25" imgW="228600" imgH="228600" progId="Equation.DSMT4">
                    <p:embed/>
                  </p:oleObj>
                </mc:Choice>
                <mc:Fallback>
                  <p:oleObj name="Equation" r:id="rId25" imgW="228600" imgH="228600" progId="Equation.DSMT4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1013" y="2828925"/>
                          <a:ext cx="358775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6808" name="Object 11"/>
          <p:cNvGraphicFramePr>
            <a:graphicFrameLocks noChangeAspect="1"/>
          </p:cNvGraphicFramePr>
          <p:nvPr/>
        </p:nvGraphicFramePr>
        <p:xfrm>
          <a:off x="4220028" y="5437188"/>
          <a:ext cx="158591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00" name="Equation" r:id="rId27" imgW="1002865" imgH="736280" progId="Equation.DSMT4">
                  <p:embed/>
                </p:oleObj>
              </mc:Choice>
              <mc:Fallback>
                <p:oleObj name="Equation" r:id="rId27" imgW="1002865" imgH="73628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028" y="5437188"/>
                        <a:ext cx="1585913" cy="11620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987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02" y="2340430"/>
            <a:ext cx="7431541" cy="202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3057205" y="1247495"/>
            <a:ext cx="2845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Microstrip Realization</a:t>
            </a:r>
            <a:endParaRPr lang="en-US" sz="20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57205" y="5509318"/>
            <a:ext cx="280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Figure 8.36 from Pozar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057205" y="0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(cont.)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6084" y="664026"/>
            <a:ext cx="1111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20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2613" y="6248400"/>
            <a:ext cx="280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Figure 8.37 from Pozar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33513" y="1219200"/>
            <a:ext cx="6347731" cy="4354286"/>
            <a:chOff x="1487942" y="1404257"/>
            <a:chExt cx="6347731" cy="4354286"/>
          </a:xfrm>
        </p:grpSpPr>
        <p:pic>
          <p:nvPicPr>
            <p:cNvPr id="2508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1073" y="1404257"/>
              <a:ext cx="6324600" cy="435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3405595" y="1698171"/>
              <a:ext cx="0" cy="34181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3054804" y="3015117"/>
            <a:ext cx="26193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39"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804" y="3015117"/>
                          <a:ext cx="261938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/>
            <p:nvPr/>
          </p:nvCxnSpPr>
          <p:spPr>
            <a:xfrm flipV="1">
              <a:off x="4321630" y="1698171"/>
              <a:ext cx="0" cy="341811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2386" name="Object 2"/>
            <p:cNvGraphicFramePr>
              <a:graphicFrameLocks noChangeAspect="1"/>
            </p:cNvGraphicFramePr>
            <p:nvPr/>
          </p:nvGraphicFramePr>
          <p:xfrm>
            <a:off x="4367213" y="3025549"/>
            <a:ext cx="40322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40" name="Equation" r:id="rId6" imgW="253890" imgH="228501" progId="Equation.DSMT4">
                    <p:embed/>
                  </p:oleObj>
                </mc:Choice>
                <mc:Fallback>
                  <p:oleObj name="Equation" r:id="rId6" imgW="253890" imgH="228501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7213" y="3025549"/>
                          <a:ext cx="403225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2387" name="Object 3"/>
            <p:cNvGraphicFramePr>
              <a:graphicFrameLocks noChangeAspect="1"/>
            </p:cNvGraphicFramePr>
            <p:nvPr/>
          </p:nvGraphicFramePr>
          <p:xfrm>
            <a:off x="1487942" y="2137682"/>
            <a:ext cx="5238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41" name="Equation" r:id="rId8" imgW="330057" imgH="203112" progId="Equation.DSMT4">
                    <p:embed/>
                  </p:oleObj>
                </mc:Choice>
                <mc:Fallback>
                  <p:oleObj name="Equation" r:id="rId8" imgW="330057" imgH="203112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942" y="2137682"/>
                          <a:ext cx="52387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>
            <a:xfrm flipV="1">
              <a:off x="2167467" y="1981201"/>
              <a:ext cx="702733" cy="21166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40000" y="1937809"/>
              <a:ext cx="863600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3122384" y="5681399"/>
          <a:ext cx="2647045" cy="3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2" name="Equation" r:id="rId10" imgW="1803400" imgH="254000" progId="Equation.DSMT4">
                  <p:embed/>
                </p:oleObj>
              </mc:Choice>
              <mc:Fallback>
                <p:oleObj name="Equation" r:id="rId10" imgW="1803400" imgH="25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384" y="5681399"/>
                        <a:ext cx="2647045" cy="3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52362" y="3202442"/>
            <a:ext cx="184967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passband repeats with the TL filter!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03558" y="1742321"/>
            <a:ext cx="1556021" cy="135220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843" y="2527528"/>
            <a:ext cx="56571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35313" y="0"/>
            <a:ext cx="849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Approximate Realization of Lumped Elements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704" y="1992087"/>
            <a:ext cx="7273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Narrow and wide sections of microstrip line can be used to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approximately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realize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series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lumped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shunt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elements. </a:t>
            </a:r>
          </a:p>
          <a:p>
            <a:pPr marL="231775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Although approximate, this is a simple technique.</a:t>
            </a:r>
          </a:p>
          <a:p>
            <a:pPr marL="231775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works well for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low-pass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filters (where we need series 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shunt 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elements).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43" y="1295401"/>
            <a:ext cx="283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Approximate method: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3217" y="0"/>
            <a:ext cx="860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Approximate Realization of Lumped Elements (cont.)</a:t>
            </a:r>
            <a:endParaRPr lang="en-US" sz="28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50030" y="1589314"/>
            <a:ext cx="3124200" cy="1330325"/>
            <a:chOff x="2895601" y="2133600"/>
            <a:chExt cx="3124200" cy="133032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551716" y="217714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562601" y="271054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39145" y="217714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906488" y="2710543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n 14"/>
            <p:cNvSpPr/>
            <p:nvPr/>
          </p:nvSpPr>
          <p:spPr>
            <a:xfrm rot="16200000">
              <a:off x="4381502" y="898071"/>
              <a:ext cx="70758" cy="2552699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 rot="16200000">
              <a:off x="4370617" y="1431470"/>
              <a:ext cx="70758" cy="2552699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895601" y="2133600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906486" y="2667000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4013200" y="2227263"/>
            <a:ext cx="6540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60" name="Equation" r:id="rId3" imgW="368300" imgH="228600" progId="Equation.DSMT4">
                    <p:embed/>
                  </p:oleObj>
                </mc:Choice>
                <mc:Fallback>
                  <p:oleObj name="Equation" r:id="rId3" imgW="368300" imgH="228600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200" y="2227263"/>
                          <a:ext cx="6540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>
              <a:off x="3135087" y="2971801"/>
              <a:ext cx="2514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932715" y="2133600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21829" y="2667000"/>
              <a:ext cx="87086" cy="870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2932" name="Object 8"/>
            <p:cNvGraphicFramePr>
              <a:graphicFrameLocks noChangeAspect="1"/>
            </p:cNvGraphicFramePr>
            <p:nvPr/>
          </p:nvGraphicFramePr>
          <p:xfrm>
            <a:off x="4325938" y="3152775"/>
            <a:ext cx="1793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61" name="Equation" r:id="rId5" imgW="101468" imgH="177569" progId="Equation.DSMT4">
                    <p:embed/>
                  </p:oleObj>
                </mc:Choice>
                <mc:Fallback>
                  <p:oleObj name="Equation" r:id="rId5" imgW="101468" imgH="177569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5938" y="3152775"/>
                          <a:ext cx="1793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579536" y="687358"/>
            <a:ext cx="7233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Consider a section of transmission line (e.g., microstrip line):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2933" name="Object 20"/>
          <p:cNvGraphicFramePr>
            <a:graphicFrameLocks noChangeAspect="1"/>
          </p:cNvGraphicFramePr>
          <p:nvPr/>
        </p:nvGraphicFramePr>
        <p:xfrm>
          <a:off x="1482725" y="3245531"/>
          <a:ext cx="24479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62" name="Equation" r:id="rId7" imgW="1548728" imgH="253890" progId="Equation.DSMT4">
                  <p:embed/>
                </p:oleObj>
              </mc:Choice>
              <mc:Fallback>
                <p:oleObj name="Equation" r:id="rId7" imgW="1548728" imgH="25389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3245531"/>
                        <a:ext cx="24479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4" name="Object 20"/>
          <p:cNvGraphicFramePr>
            <a:graphicFrameLocks noChangeAspect="1"/>
          </p:cNvGraphicFramePr>
          <p:nvPr/>
        </p:nvGraphicFramePr>
        <p:xfrm>
          <a:off x="5168447" y="3267529"/>
          <a:ext cx="25685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63" name="Equation" r:id="rId9" imgW="1625600" imgH="254000" progId="Equation.DSMT4">
                  <p:embed/>
                </p:oleObj>
              </mc:Choice>
              <mc:Fallback>
                <p:oleObj name="Equation" r:id="rId9" imgW="1625600" imgH="2540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447" y="3267529"/>
                        <a:ext cx="25685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456171" y="4732255"/>
            <a:ext cx="4514850" cy="1558925"/>
            <a:chOff x="2651126" y="2947988"/>
            <a:chExt cx="4514850" cy="1558925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2679701" y="3142727"/>
              <a:ext cx="728517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3370263" y="2947988"/>
              <a:ext cx="879475" cy="390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3370263" y="2947988"/>
              <a:ext cx="879475" cy="390525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4264811" y="3143251"/>
              <a:ext cx="1136178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5419726" y="2965450"/>
              <a:ext cx="879475" cy="3730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5414702" y="2965450"/>
              <a:ext cx="879475" cy="37306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6299201" y="3152775"/>
              <a:ext cx="825994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4797426" y="3152775"/>
              <a:ext cx="1588" cy="474663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4391026" y="3627438"/>
              <a:ext cx="884238" cy="374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4391026" y="3627438"/>
              <a:ext cx="884238" cy="374650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4797426" y="4002088"/>
              <a:ext cx="1588" cy="4762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2679701" y="4478338"/>
              <a:ext cx="4457700" cy="158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4" name="Object 59"/>
            <p:cNvGraphicFramePr>
              <a:graphicFrameLocks noChangeAspect="1"/>
            </p:cNvGraphicFramePr>
            <p:nvPr/>
          </p:nvGraphicFramePr>
          <p:xfrm>
            <a:off x="4629088" y="3631730"/>
            <a:ext cx="429800" cy="358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64" name="Equation" r:id="rId11" imgW="228600" imgH="228600" progId="Equation.DSMT4">
                    <p:embed/>
                  </p:oleObj>
                </mc:Choice>
                <mc:Fallback>
                  <p:oleObj name="Equation" r:id="rId11" imgW="228600" imgH="228600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9088" y="3631730"/>
                          <a:ext cx="429800" cy="358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60"/>
            <p:cNvGraphicFramePr>
              <a:graphicFrameLocks noChangeAspect="1"/>
            </p:cNvGraphicFramePr>
            <p:nvPr/>
          </p:nvGraphicFramePr>
          <p:xfrm>
            <a:off x="3425388" y="3003563"/>
            <a:ext cx="814098" cy="2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65" name="Equation" r:id="rId13" imgW="545863" imgH="228501" progId="Equation.DSMT4">
                    <p:embed/>
                  </p:oleObj>
                </mc:Choice>
                <mc:Fallback>
                  <p:oleObj name="Equation" r:id="rId13" imgW="545863" imgH="228501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388" y="3003563"/>
                          <a:ext cx="814098" cy="284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61"/>
            <p:cNvGraphicFramePr>
              <a:graphicFrameLocks noChangeAspect="1"/>
            </p:cNvGraphicFramePr>
            <p:nvPr/>
          </p:nvGraphicFramePr>
          <p:xfrm>
            <a:off x="5432425" y="2989263"/>
            <a:ext cx="8334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66" name="Equation" r:id="rId15" imgW="558800" imgH="228600" progId="Equation.DSMT4">
                    <p:embed/>
                  </p:oleObj>
                </mc:Choice>
                <mc:Fallback>
                  <p:oleObj name="Equation" r:id="rId15" imgW="558800" imgH="228600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2425" y="2989263"/>
                          <a:ext cx="833438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7089776" y="3115762"/>
              <a:ext cx="58738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30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7108826" y="4448175"/>
              <a:ext cx="57150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29" y="65"/>
                </a:cxn>
                <a:cxn ang="0">
                  <a:pos x="129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29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0" y="130"/>
                    <a:pt x="129" y="101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2651126" y="3110738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2651126" y="4441324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11086" y="406037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3217" y="0"/>
            <a:ext cx="860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Approximate Realization of Lumped Elements (cont.)</a:t>
            </a:r>
            <a:endParaRPr lang="en-US" sz="28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296" y="868398"/>
            <a:ext cx="3475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Element values in the model: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293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987591"/>
              </p:ext>
            </p:extLst>
          </p:nvPr>
        </p:nvGraphicFramePr>
        <p:xfrm>
          <a:off x="1244673" y="1762161"/>
          <a:ext cx="25479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87" name="Equation" r:id="rId3" imgW="1612800" imgH="253800" progId="Equation.DSMT4">
                  <p:embed/>
                </p:oleObj>
              </mc:Choice>
              <mc:Fallback>
                <p:oleObj name="Equation" r:id="rId3" imgW="1612800" imgH="2538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73" y="1762161"/>
                        <a:ext cx="25479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43357"/>
              </p:ext>
            </p:extLst>
          </p:nvPr>
        </p:nvGraphicFramePr>
        <p:xfrm>
          <a:off x="1245353" y="2393758"/>
          <a:ext cx="20272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88" name="Equation" r:id="rId5" imgW="1282700" imgH="254000" progId="Equation.DSMT4">
                  <p:embed/>
                </p:oleObj>
              </mc:Choice>
              <mc:Fallback>
                <p:oleObj name="Equation" r:id="rId5" imgW="1282700" imgH="2540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353" y="2393758"/>
                        <a:ext cx="20272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86241"/>
              </p:ext>
            </p:extLst>
          </p:nvPr>
        </p:nvGraphicFramePr>
        <p:xfrm>
          <a:off x="5512509" y="1785021"/>
          <a:ext cx="3372743" cy="146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89" name="Equation" r:id="rId7" imgW="2387520" imgH="1041120" progId="Equation.DSMT4">
                  <p:embed/>
                </p:oleObj>
              </mc:Choice>
              <mc:Fallback>
                <p:oleObj name="Equation" r:id="rId7" imgW="2387520" imgH="104112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509" y="1785021"/>
                        <a:ext cx="3372743" cy="1467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31680"/>
              </p:ext>
            </p:extLst>
          </p:nvPr>
        </p:nvGraphicFramePr>
        <p:xfrm>
          <a:off x="6073111" y="3445761"/>
          <a:ext cx="2199859" cy="49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90" name="Equation" r:id="rId9" imgW="1752600" imgH="393700" progId="Equation.DSMT4">
                  <p:embed/>
                </p:oleObj>
              </mc:Choice>
              <mc:Fallback>
                <p:oleObj name="Equation" r:id="rId9" imgW="1752600" imgH="3937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111" y="3445761"/>
                        <a:ext cx="2199859" cy="492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093280" y="1299618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Details of calculation: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053401" y="4387624"/>
            <a:ext cx="4514850" cy="2081763"/>
            <a:chOff x="2053401" y="4387624"/>
            <a:chExt cx="4514850" cy="2081763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2081976" y="5112052"/>
              <a:ext cx="728517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2772538" y="4917313"/>
              <a:ext cx="879475" cy="390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3222171" y="5112576"/>
              <a:ext cx="2024743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5701476" y="5100066"/>
              <a:ext cx="825994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2081976" y="6447663"/>
              <a:ext cx="4457700" cy="158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6492051" y="5063053"/>
              <a:ext cx="58738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30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6511101" y="6406483"/>
              <a:ext cx="57150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29" y="65"/>
                </a:cxn>
                <a:cxn ang="0">
                  <a:pos x="129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29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0" y="130"/>
                    <a:pt x="129" y="101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2053401" y="5080063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2053401" y="6410649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53965" name="Object 20"/>
            <p:cNvGraphicFramePr>
              <a:graphicFrameLocks noChangeAspect="1"/>
            </p:cNvGraphicFramePr>
            <p:nvPr/>
          </p:nvGraphicFramePr>
          <p:xfrm>
            <a:off x="2379664" y="4420054"/>
            <a:ext cx="150336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091" name="Equation" r:id="rId11" imgW="952087" imgH="253890" progId="Equation.DSMT4">
                    <p:embed/>
                  </p:oleObj>
                </mc:Choice>
                <mc:Fallback>
                  <p:oleObj name="Equation" r:id="rId11" imgW="952087" imgH="253890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9664" y="4420054"/>
                          <a:ext cx="1503362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3966" name="Object 20"/>
            <p:cNvGraphicFramePr>
              <a:graphicFrameLocks noChangeAspect="1"/>
            </p:cNvGraphicFramePr>
            <p:nvPr/>
          </p:nvGraphicFramePr>
          <p:xfrm>
            <a:off x="4589918" y="4387624"/>
            <a:ext cx="150336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092" name="Equation" r:id="rId13" imgW="952087" imgH="253890" progId="Equation.DSMT4">
                    <p:embed/>
                  </p:oleObj>
                </mc:Choice>
                <mc:Fallback>
                  <p:oleObj name="Equation" r:id="rId13" imgW="952087" imgH="253890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9918" y="4387624"/>
                          <a:ext cx="1503362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3967" name="Object 6"/>
            <p:cNvGraphicFramePr>
              <a:graphicFrameLocks noChangeAspect="1"/>
            </p:cNvGraphicFramePr>
            <p:nvPr/>
          </p:nvGraphicFramePr>
          <p:xfrm>
            <a:off x="4695826" y="5607504"/>
            <a:ext cx="14652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093" name="Equation" r:id="rId14" imgW="926698" imgH="253890" progId="Equation.DSMT4">
                    <p:embed/>
                  </p:oleObj>
                </mc:Choice>
                <mc:Fallback>
                  <p:oleObj name="Equation" r:id="rId14" imgW="926698" imgH="253890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826" y="5607504"/>
                          <a:ext cx="14652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Freeform 41"/>
            <p:cNvSpPr/>
            <p:nvPr/>
          </p:nvSpPr>
          <p:spPr>
            <a:xfrm>
              <a:off x="2774992" y="4959061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246050" y="4958797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00944" y="5120853"/>
              <a:ext cx="359230" cy="1334375"/>
              <a:chOff x="1499258" y="1921703"/>
              <a:chExt cx="359230" cy="1183075"/>
            </a:xfrm>
          </p:grpSpPr>
          <p:grpSp>
            <p:nvGrpSpPr>
              <p:cNvPr id="45" name="Group 24"/>
              <p:cNvGrpSpPr/>
              <p:nvPr/>
            </p:nvGrpSpPr>
            <p:grpSpPr>
              <a:xfrm>
                <a:off x="1499258" y="2443228"/>
                <a:ext cx="359230" cy="129511"/>
                <a:chOff x="5486399" y="2504832"/>
                <a:chExt cx="359230" cy="129511"/>
              </a:xfrm>
            </p:grpSpPr>
            <p:cxnSp>
              <p:nvCxnSpPr>
                <p:cNvPr id="48" name="Straight Connector 21"/>
                <p:cNvCxnSpPr/>
                <p:nvPr/>
              </p:nvCxnSpPr>
              <p:spPr>
                <a:xfrm>
                  <a:off x="5486400" y="2504832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/>
              <p:cNvCxnSpPr/>
              <p:nvPr/>
            </p:nvCxnSpPr>
            <p:spPr>
              <a:xfrm>
                <a:off x="1685306" y="1921703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684317" y="2578554"/>
                <a:ext cx="0" cy="52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Straight Arrow Connector 2"/>
          <p:cNvCxnSpPr/>
          <p:nvPr/>
        </p:nvCxnSpPr>
        <p:spPr>
          <a:xfrm flipH="1">
            <a:off x="4042181" y="1962186"/>
            <a:ext cx="108410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3217" y="0"/>
            <a:ext cx="860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Approximate Realization of Lumped Elements (cont.)</a:t>
            </a:r>
            <a:endParaRPr lang="en-US" sz="28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147" y="859971"/>
            <a:ext cx="1181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2933" name="Object 20"/>
          <p:cNvGraphicFramePr>
            <a:graphicFrameLocks noChangeAspect="1"/>
          </p:cNvGraphicFramePr>
          <p:nvPr/>
        </p:nvGraphicFramePr>
        <p:xfrm>
          <a:off x="1886631" y="914173"/>
          <a:ext cx="16430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04" name="Equation" r:id="rId3" imgW="1040948" imgH="228501" progId="Equation.DSMT4">
                  <p:embed/>
                </p:oleObj>
              </mc:Choice>
              <mc:Fallback>
                <p:oleObj name="Equation" r:id="rId3" imgW="1040948" imgH="228501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631" y="914173"/>
                        <a:ext cx="16430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2136406" y="2270880"/>
            <a:ext cx="728517" cy="0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826968" y="2076141"/>
            <a:ext cx="879475" cy="390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3276601" y="2271404"/>
            <a:ext cx="2024743" cy="0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755906" y="2280928"/>
            <a:ext cx="825994" cy="0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2136406" y="3606491"/>
            <a:ext cx="4457700" cy="1588"/>
          </a:xfrm>
          <a:prstGeom prst="line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"/>
          <p:cNvSpPr>
            <a:spLocks/>
          </p:cNvSpPr>
          <p:nvPr/>
        </p:nvSpPr>
        <p:spPr bwMode="auto">
          <a:xfrm>
            <a:off x="6546481" y="2243915"/>
            <a:ext cx="58738" cy="58738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65" y="130"/>
              </a:cxn>
              <a:cxn ang="0">
                <a:pos x="130" y="65"/>
              </a:cxn>
              <a:cxn ang="0">
                <a:pos x="130" y="65"/>
              </a:cxn>
              <a:cxn ang="0">
                <a:pos x="65" y="0"/>
              </a:cxn>
              <a:cxn ang="0">
                <a:pos x="0" y="65"/>
              </a:cxn>
            </a:cxnLst>
            <a:rect l="0" t="0" r="r" b="b"/>
            <a:pathLst>
              <a:path w="130" h="130">
                <a:moveTo>
                  <a:pt x="0" y="65"/>
                </a:moveTo>
                <a:cubicBezTo>
                  <a:pt x="0" y="101"/>
                  <a:pt x="29" y="130"/>
                  <a:pt x="65" y="130"/>
                </a:cubicBezTo>
                <a:cubicBezTo>
                  <a:pt x="101" y="130"/>
                  <a:pt x="130" y="101"/>
                  <a:pt x="130" y="65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29"/>
                  <a:pt x="101" y="0"/>
                  <a:pt x="65" y="0"/>
                </a:cubicBezTo>
                <a:cubicBezTo>
                  <a:pt x="29" y="0"/>
                  <a:pt x="0" y="29"/>
                  <a:pt x="0" y="65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24"/>
          <p:cNvSpPr>
            <a:spLocks/>
          </p:cNvSpPr>
          <p:nvPr/>
        </p:nvSpPr>
        <p:spPr bwMode="auto">
          <a:xfrm>
            <a:off x="6565531" y="3576328"/>
            <a:ext cx="57150" cy="58738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65" y="130"/>
              </a:cxn>
              <a:cxn ang="0">
                <a:pos x="129" y="65"/>
              </a:cxn>
              <a:cxn ang="0">
                <a:pos x="129" y="65"/>
              </a:cxn>
              <a:cxn ang="0">
                <a:pos x="65" y="0"/>
              </a:cxn>
              <a:cxn ang="0">
                <a:pos x="0" y="65"/>
              </a:cxn>
            </a:cxnLst>
            <a:rect l="0" t="0" r="r" b="b"/>
            <a:pathLst>
              <a:path w="129" h="130">
                <a:moveTo>
                  <a:pt x="0" y="65"/>
                </a:moveTo>
                <a:cubicBezTo>
                  <a:pt x="0" y="101"/>
                  <a:pt x="29" y="130"/>
                  <a:pt x="65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29"/>
                  <a:pt x="100" y="0"/>
                  <a:pt x="65" y="0"/>
                </a:cubicBezTo>
                <a:cubicBezTo>
                  <a:pt x="29" y="0"/>
                  <a:pt x="0" y="29"/>
                  <a:pt x="0" y="65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0"/>
          <p:cNvSpPr>
            <a:spLocks/>
          </p:cNvSpPr>
          <p:nvPr/>
        </p:nvSpPr>
        <p:spPr bwMode="auto">
          <a:xfrm>
            <a:off x="2107831" y="2238891"/>
            <a:ext cx="57150" cy="58738"/>
          </a:xfrm>
          <a:custGeom>
            <a:avLst/>
            <a:gdLst/>
            <a:ahLst/>
            <a:cxnLst>
              <a:cxn ang="0">
                <a:pos x="130" y="65"/>
              </a:cxn>
              <a:cxn ang="0">
                <a:pos x="65" y="0"/>
              </a:cxn>
              <a:cxn ang="0">
                <a:pos x="0" y="65"/>
              </a:cxn>
              <a:cxn ang="0">
                <a:pos x="0" y="65"/>
              </a:cxn>
              <a:cxn ang="0">
                <a:pos x="65" y="130"/>
              </a:cxn>
              <a:cxn ang="0">
                <a:pos x="130" y="65"/>
              </a:cxn>
            </a:cxnLst>
            <a:rect l="0" t="0" r="r" b="b"/>
            <a:pathLst>
              <a:path w="130" h="130">
                <a:moveTo>
                  <a:pt x="130" y="65"/>
                </a:moveTo>
                <a:cubicBezTo>
                  <a:pt x="130" y="29"/>
                  <a:pt x="101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01"/>
                  <a:pt x="29" y="130"/>
                  <a:pt x="65" y="130"/>
                </a:cubicBezTo>
                <a:cubicBezTo>
                  <a:pt x="101" y="130"/>
                  <a:pt x="130" y="101"/>
                  <a:pt x="130" y="65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3"/>
          <p:cNvSpPr>
            <a:spLocks/>
          </p:cNvSpPr>
          <p:nvPr/>
        </p:nvSpPr>
        <p:spPr bwMode="auto">
          <a:xfrm>
            <a:off x="2107831" y="3569477"/>
            <a:ext cx="57150" cy="58738"/>
          </a:xfrm>
          <a:custGeom>
            <a:avLst/>
            <a:gdLst/>
            <a:ahLst/>
            <a:cxnLst>
              <a:cxn ang="0">
                <a:pos x="130" y="65"/>
              </a:cxn>
              <a:cxn ang="0">
                <a:pos x="65" y="0"/>
              </a:cxn>
              <a:cxn ang="0">
                <a:pos x="0" y="65"/>
              </a:cxn>
              <a:cxn ang="0">
                <a:pos x="0" y="65"/>
              </a:cxn>
              <a:cxn ang="0">
                <a:pos x="65" y="130"/>
              </a:cxn>
              <a:cxn ang="0">
                <a:pos x="130" y="65"/>
              </a:cxn>
            </a:cxnLst>
            <a:rect l="0" t="0" r="r" b="b"/>
            <a:pathLst>
              <a:path w="130" h="130">
                <a:moveTo>
                  <a:pt x="130" y="65"/>
                </a:moveTo>
                <a:cubicBezTo>
                  <a:pt x="130" y="29"/>
                  <a:pt x="101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01"/>
                  <a:pt x="29" y="130"/>
                  <a:pt x="65" y="130"/>
                </a:cubicBezTo>
                <a:cubicBezTo>
                  <a:pt x="101" y="130"/>
                  <a:pt x="130" y="101"/>
                  <a:pt x="130" y="65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53965" name="Object 20"/>
          <p:cNvGraphicFramePr>
            <a:graphicFrameLocks noChangeAspect="1"/>
          </p:cNvGraphicFramePr>
          <p:nvPr/>
        </p:nvGraphicFramePr>
        <p:xfrm>
          <a:off x="2434094" y="1578882"/>
          <a:ext cx="15033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05" name="Equation" r:id="rId5" imgW="952087" imgH="253890" progId="Equation.DSMT4">
                  <p:embed/>
                </p:oleObj>
              </mc:Choice>
              <mc:Fallback>
                <p:oleObj name="Equation" r:id="rId5" imgW="952087" imgH="25389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094" y="1578882"/>
                        <a:ext cx="15033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6" name="Object 20"/>
          <p:cNvGraphicFramePr>
            <a:graphicFrameLocks noChangeAspect="1"/>
          </p:cNvGraphicFramePr>
          <p:nvPr/>
        </p:nvGraphicFramePr>
        <p:xfrm>
          <a:off x="4644348" y="1546452"/>
          <a:ext cx="15033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06" name="Equation" r:id="rId7" imgW="952087" imgH="253890" progId="Equation.DSMT4">
                  <p:embed/>
                </p:oleObj>
              </mc:Choice>
              <mc:Fallback>
                <p:oleObj name="Equation" r:id="rId7" imgW="952087" imgH="25389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348" y="1546452"/>
                        <a:ext cx="15033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7" name="Object 6"/>
          <p:cNvGraphicFramePr>
            <a:graphicFrameLocks noChangeAspect="1"/>
          </p:cNvGraphicFramePr>
          <p:nvPr/>
        </p:nvGraphicFramePr>
        <p:xfrm>
          <a:off x="4750256" y="2766332"/>
          <a:ext cx="14652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07" name="Equation" r:id="rId8" imgW="926698" imgH="253890" progId="Equation.DSMT4">
                  <p:embed/>
                </p:oleObj>
              </mc:Choice>
              <mc:Fallback>
                <p:oleObj name="Equation" r:id="rId8" imgW="926698" imgH="25389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256" y="2766332"/>
                        <a:ext cx="14652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reeform 41"/>
          <p:cNvSpPr/>
          <p:nvPr/>
        </p:nvSpPr>
        <p:spPr>
          <a:xfrm>
            <a:off x="2829422" y="2117889"/>
            <a:ext cx="435429" cy="317500"/>
          </a:xfrm>
          <a:custGeom>
            <a:avLst/>
            <a:gdLst>
              <a:gd name="connsiteX0" fmla="*/ 0 w 957943"/>
              <a:gd name="connsiteY0" fmla="*/ 322942 h 618671"/>
              <a:gd name="connsiteX1" fmla="*/ 76200 w 957943"/>
              <a:gd name="connsiteY1" fmla="*/ 126999 h 618671"/>
              <a:gd name="connsiteX2" fmla="*/ 217714 w 957943"/>
              <a:gd name="connsiteY2" fmla="*/ 29028 h 618671"/>
              <a:gd name="connsiteX3" fmla="*/ 391886 w 957943"/>
              <a:gd name="connsiteY3" fmla="*/ 170542 h 618671"/>
              <a:gd name="connsiteX4" fmla="*/ 381000 w 957943"/>
              <a:gd name="connsiteY4" fmla="*/ 540657 h 618671"/>
              <a:gd name="connsiteX5" fmla="*/ 283029 w 957943"/>
              <a:gd name="connsiteY5" fmla="*/ 584199 h 618671"/>
              <a:gd name="connsiteX6" fmla="*/ 206829 w 957943"/>
              <a:gd name="connsiteY6" fmla="*/ 442685 h 618671"/>
              <a:gd name="connsiteX7" fmla="*/ 326571 w 957943"/>
              <a:gd name="connsiteY7" fmla="*/ 148771 h 618671"/>
              <a:gd name="connsiteX8" fmla="*/ 457200 w 957943"/>
              <a:gd name="connsiteY8" fmla="*/ 7257 h 618671"/>
              <a:gd name="connsiteX9" fmla="*/ 674914 w 957943"/>
              <a:gd name="connsiteY9" fmla="*/ 192314 h 618671"/>
              <a:gd name="connsiteX10" fmla="*/ 729343 w 957943"/>
              <a:gd name="connsiteY10" fmla="*/ 388257 h 618671"/>
              <a:gd name="connsiteX11" fmla="*/ 707571 w 957943"/>
              <a:gd name="connsiteY11" fmla="*/ 551542 h 618671"/>
              <a:gd name="connsiteX12" fmla="*/ 620486 w 957943"/>
              <a:gd name="connsiteY12" fmla="*/ 595085 h 618671"/>
              <a:gd name="connsiteX13" fmla="*/ 533400 w 957943"/>
              <a:gd name="connsiteY13" fmla="*/ 410028 h 618671"/>
              <a:gd name="connsiteX14" fmla="*/ 609600 w 957943"/>
              <a:gd name="connsiteY14" fmla="*/ 192314 h 618671"/>
              <a:gd name="connsiteX15" fmla="*/ 772886 w 957943"/>
              <a:gd name="connsiteY15" fmla="*/ 29028 h 618671"/>
              <a:gd name="connsiteX16" fmla="*/ 925286 w 957943"/>
              <a:gd name="connsiteY16" fmla="*/ 181428 h 618671"/>
              <a:gd name="connsiteX17" fmla="*/ 957943 w 957943"/>
              <a:gd name="connsiteY17" fmla="*/ 279399 h 61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7943" h="618671">
                <a:moveTo>
                  <a:pt x="0" y="322942"/>
                </a:moveTo>
                <a:cubicBezTo>
                  <a:pt x="19957" y="249463"/>
                  <a:pt x="39914" y="175985"/>
                  <a:pt x="76200" y="126999"/>
                </a:cubicBezTo>
                <a:cubicBezTo>
                  <a:pt x="112486" y="78013"/>
                  <a:pt x="165100" y="21771"/>
                  <a:pt x="217714" y="29028"/>
                </a:cubicBezTo>
                <a:cubicBezTo>
                  <a:pt x="270328" y="36285"/>
                  <a:pt x="364672" y="85271"/>
                  <a:pt x="391886" y="170542"/>
                </a:cubicBezTo>
                <a:cubicBezTo>
                  <a:pt x="419100" y="255813"/>
                  <a:pt x="399143" y="471714"/>
                  <a:pt x="381000" y="540657"/>
                </a:cubicBezTo>
                <a:cubicBezTo>
                  <a:pt x="362857" y="609600"/>
                  <a:pt x="312057" y="600528"/>
                  <a:pt x="283029" y="584199"/>
                </a:cubicBezTo>
                <a:cubicBezTo>
                  <a:pt x="254001" y="567870"/>
                  <a:pt x="199572" y="515256"/>
                  <a:pt x="206829" y="442685"/>
                </a:cubicBezTo>
                <a:cubicBezTo>
                  <a:pt x="214086" y="370114"/>
                  <a:pt x="284843" y="221342"/>
                  <a:pt x="326571" y="148771"/>
                </a:cubicBezTo>
                <a:cubicBezTo>
                  <a:pt x="368299" y="76200"/>
                  <a:pt x="399143" y="0"/>
                  <a:pt x="457200" y="7257"/>
                </a:cubicBezTo>
                <a:cubicBezTo>
                  <a:pt x="515257" y="14514"/>
                  <a:pt x="629557" y="128814"/>
                  <a:pt x="674914" y="192314"/>
                </a:cubicBezTo>
                <a:cubicBezTo>
                  <a:pt x="720271" y="255814"/>
                  <a:pt x="723900" y="328386"/>
                  <a:pt x="729343" y="388257"/>
                </a:cubicBezTo>
                <a:cubicBezTo>
                  <a:pt x="734786" y="448128"/>
                  <a:pt x="725714" y="517071"/>
                  <a:pt x="707571" y="551542"/>
                </a:cubicBezTo>
                <a:cubicBezTo>
                  <a:pt x="689428" y="586013"/>
                  <a:pt x="649514" y="618671"/>
                  <a:pt x="620486" y="595085"/>
                </a:cubicBezTo>
                <a:cubicBezTo>
                  <a:pt x="591458" y="571499"/>
                  <a:pt x="535214" y="477156"/>
                  <a:pt x="533400" y="410028"/>
                </a:cubicBezTo>
                <a:cubicBezTo>
                  <a:pt x="531586" y="342900"/>
                  <a:pt x="569686" y="255814"/>
                  <a:pt x="609600" y="192314"/>
                </a:cubicBezTo>
                <a:cubicBezTo>
                  <a:pt x="649514" y="128814"/>
                  <a:pt x="720272" y="30842"/>
                  <a:pt x="772886" y="29028"/>
                </a:cubicBezTo>
                <a:cubicBezTo>
                  <a:pt x="825500" y="27214"/>
                  <a:pt x="894443" y="139700"/>
                  <a:pt x="925286" y="181428"/>
                </a:cubicBezTo>
                <a:cubicBezTo>
                  <a:pt x="956129" y="223156"/>
                  <a:pt x="957036" y="251277"/>
                  <a:pt x="957943" y="27939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300480" y="2139659"/>
            <a:ext cx="435429" cy="317500"/>
          </a:xfrm>
          <a:custGeom>
            <a:avLst/>
            <a:gdLst>
              <a:gd name="connsiteX0" fmla="*/ 0 w 957943"/>
              <a:gd name="connsiteY0" fmla="*/ 322942 h 618671"/>
              <a:gd name="connsiteX1" fmla="*/ 76200 w 957943"/>
              <a:gd name="connsiteY1" fmla="*/ 126999 h 618671"/>
              <a:gd name="connsiteX2" fmla="*/ 217714 w 957943"/>
              <a:gd name="connsiteY2" fmla="*/ 29028 h 618671"/>
              <a:gd name="connsiteX3" fmla="*/ 391886 w 957943"/>
              <a:gd name="connsiteY3" fmla="*/ 170542 h 618671"/>
              <a:gd name="connsiteX4" fmla="*/ 381000 w 957943"/>
              <a:gd name="connsiteY4" fmla="*/ 540657 h 618671"/>
              <a:gd name="connsiteX5" fmla="*/ 283029 w 957943"/>
              <a:gd name="connsiteY5" fmla="*/ 584199 h 618671"/>
              <a:gd name="connsiteX6" fmla="*/ 206829 w 957943"/>
              <a:gd name="connsiteY6" fmla="*/ 442685 h 618671"/>
              <a:gd name="connsiteX7" fmla="*/ 326571 w 957943"/>
              <a:gd name="connsiteY7" fmla="*/ 148771 h 618671"/>
              <a:gd name="connsiteX8" fmla="*/ 457200 w 957943"/>
              <a:gd name="connsiteY8" fmla="*/ 7257 h 618671"/>
              <a:gd name="connsiteX9" fmla="*/ 674914 w 957943"/>
              <a:gd name="connsiteY9" fmla="*/ 192314 h 618671"/>
              <a:gd name="connsiteX10" fmla="*/ 729343 w 957943"/>
              <a:gd name="connsiteY10" fmla="*/ 388257 h 618671"/>
              <a:gd name="connsiteX11" fmla="*/ 707571 w 957943"/>
              <a:gd name="connsiteY11" fmla="*/ 551542 h 618671"/>
              <a:gd name="connsiteX12" fmla="*/ 620486 w 957943"/>
              <a:gd name="connsiteY12" fmla="*/ 595085 h 618671"/>
              <a:gd name="connsiteX13" fmla="*/ 533400 w 957943"/>
              <a:gd name="connsiteY13" fmla="*/ 410028 h 618671"/>
              <a:gd name="connsiteX14" fmla="*/ 609600 w 957943"/>
              <a:gd name="connsiteY14" fmla="*/ 192314 h 618671"/>
              <a:gd name="connsiteX15" fmla="*/ 772886 w 957943"/>
              <a:gd name="connsiteY15" fmla="*/ 29028 h 618671"/>
              <a:gd name="connsiteX16" fmla="*/ 925286 w 957943"/>
              <a:gd name="connsiteY16" fmla="*/ 181428 h 618671"/>
              <a:gd name="connsiteX17" fmla="*/ 957943 w 957943"/>
              <a:gd name="connsiteY17" fmla="*/ 279399 h 61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7943" h="618671">
                <a:moveTo>
                  <a:pt x="0" y="322942"/>
                </a:moveTo>
                <a:cubicBezTo>
                  <a:pt x="19957" y="249463"/>
                  <a:pt x="39914" y="175985"/>
                  <a:pt x="76200" y="126999"/>
                </a:cubicBezTo>
                <a:cubicBezTo>
                  <a:pt x="112486" y="78013"/>
                  <a:pt x="165100" y="21771"/>
                  <a:pt x="217714" y="29028"/>
                </a:cubicBezTo>
                <a:cubicBezTo>
                  <a:pt x="270328" y="36285"/>
                  <a:pt x="364672" y="85271"/>
                  <a:pt x="391886" y="170542"/>
                </a:cubicBezTo>
                <a:cubicBezTo>
                  <a:pt x="419100" y="255813"/>
                  <a:pt x="399143" y="471714"/>
                  <a:pt x="381000" y="540657"/>
                </a:cubicBezTo>
                <a:cubicBezTo>
                  <a:pt x="362857" y="609600"/>
                  <a:pt x="312057" y="600528"/>
                  <a:pt x="283029" y="584199"/>
                </a:cubicBezTo>
                <a:cubicBezTo>
                  <a:pt x="254001" y="567870"/>
                  <a:pt x="199572" y="515256"/>
                  <a:pt x="206829" y="442685"/>
                </a:cubicBezTo>
                <a:cubicBezTo>
                  <a:pt x="214086" y="370114"/>
                  <a:pt x="284843" y="221342"/>
                  <a:pt x="326571" y="148771"/>
                </a:cubicBezTo>
                <a:cubicBezTo>
                  <a:pt x="368299" y="76200"/>
                  <a:pt x="399143" y="0"/>
                  <a:pt x="457200" y="7257"/>
                </a:cubicBezTo>
                <a:cubicBezTo>
                  <a:pt x="515257" y="14514"/>
                  <a:pt x="629557" y="128814"/>
                  <a:pt x="674914" y="192314"/>
                </a:cubicBezTo>
                <a:cubicBezTo>
                  <a:pt x="720271" y="255814"/>
                  <a:pt x="723900" y="328386"/>
                  <a:pt x="729343" y="388257"/>
                </a:cubicBezTo>
                <a:cubicBezTo>
                  <a:pt x="734786" y="448128"/>
                  <a:pt x="725714" y="517071"/>
                  <a:pt x="707571" y="551542"/>
                </a:cubicBezTo>
                <a:cubicBezTo>
                  <a:pt x="689428" y="586013"/>
                  <a:pt x="649514" y="618671"/>
                  <a:pt x="620486" y="595085"/>
                </a:cubicBezTo>
                <a:cubicBezTo>
                  <a:pt x="591458" y="571499"/>
                  <a:pt x="535214" y="477156"/>
                  <a:pt x="533400" y="410028"/>
                </a:cubicBezTo>
                <a:cubicBezTo>
                  <a:pt x="531586" y="342900"/>
                  <a:pt x="569686" y="255814"/>
                  <a:pt x="609600" y="192314"/>
                </a:cubicBezTo>
                <a:cubicBezTo>
                  <a:pt x="649514" y="128814"/>
                  <a:pt x="720272" y="30842"/>
                  <a:pt x="772886" y="29028"/>
                </a:cubicBezTo>
                <a:cubicBezTo>
                  <a:pt x="825500" y="27214"/>
                  <a:pt x="894443" y="139700"/>
                  <a:pt x="925286" y="181428"/>
                </a:cubicBezTo>
                <a:cubicBezTo>
                  <a:pt x="956129" y="223156"/>
                  <a:pt x="957036" y="251277"/>
                  <a:pt x="957943" y="27939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3"/>
          <p:cNvGrpSpPr/>
          <p:nvPr/>
        </p:nvGrpSpPr>
        <p:grpSpPr>
          <a:xfrm>
            <a:off x="4155374" y="2279681"/>
            <a:ext cx="359230" cy="1334375"/>
            <a:chOff x="1499258" y="1921703"/>
            <a:chExt cx="359230" cy="1183075"/>
          </a:xfrm>
        </p:grpSpPr>
        <p:grpSp>
          <p:nvGrpSpPr>
            <p:cNvPr id="4" name="Group 24"/>
            <p:cNvGrpSpPr/>
            <p:nvPr/>
          </p:nvGrpSpPr>
          <p:grpSpPr>
            <a:xfrm>
              <a:off x="1499258" y="2443228"/>
              <a:ext cx="359230" cy="129511"/>
              <a:chOff x="5486399" y="2504832"/>
              <a:chExt cx="359230" cy="129511"/>
            </a:xfrm>
          </p:grpSpPr>
          <p:cxnSp>
            <p:nvCxnSpPr>
              <p:cNvPr id="48" name="Straight Connector 21"/>
              <p:cNvCxnSpPr/>
              <p:nvPr/>
            </p:nvCxnSpPr>
            <p:spPr>
              <a:xfrm>
                <a:off x="5486400" y="2504832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1685306" y="1921703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84317" y="2578554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Down Arrow 68"/>
          <p:cNvSpPr/>
          <p:nvPr/>
        </p:nvSpPr>
        <p:spPr>
          <a:xfrm>
            <a:off x="4191000" y="3962400"/>
            <a:ext cx="337457" cy="402771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682092" y="88148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(narrow and short microstrip line)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910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2344"/>
              </p:ext>
            </p:extLst>
          </p:nvPr>
        </p:nvGraphicFramePr>
        <p:xfrm>
          <a:off x="5889625" y="4244975"/>
          <a:ext cx="1922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08" name="Equation" r:id="rId10" imgW="1066680" imgH="253800" progId="Equation.DSMT4">
                  <p:embed/>
                </p:oleObj>
              </mc:Choice>
              <mc:Fallback>
                <p:oleObj name="Equation" r:id="rId10" imgW="1066680" imgH="2538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4244975"/>
                        <a:ext cx="1922463" cy="4460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40488" y="4573588"/>
            <a:ext cx="4514850" cy="2026427"/>
            <a:chOff x="2140488" y="4573588"/>
            <a:chExt cx="4514850" cy="2026427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79949" y="5242680"/>
              <a:ext cx="1913080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2169063" y="6578291"/>
              <a:ext cx="4457700" cy="158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6579138" y="5215715"/>
              <a:ext cx="58738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30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6598188" y="6537242"/>
              <a:ext cx="57150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29" y="65"/>
                </a:cxn>
                <a:cxn ang="0">
                  <a:pos x="129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29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0" y="130"/>
                    <a:pt x="129" y="101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2140488" y="5210691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2140488" y="6541277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7679662"/>
                </p:ext>
              </p:extLst>
            </p:nvPr>
          </p:nvGraphicFramePr>
          <p:xfrm>
            <a:off x="3703638" y="4573588"/>
            <a:ext cx="11430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209" name="Equation" r:id="rId12" imgW="723600" imgH="253800" progId="Equation.DSMT4">
                    <p:embed/>
                  </p:oleObj>
                </mc:Choice>
                <mc:Fallback>
                  <p:oleObj name="Equation" r:id="rId12" imgW="723600" imgH="25380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3638" y="4573588"/>
                          <a:ext cx="11430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Freeform 53"/>
            <p:cNvSpPr/>
            <p:nvPr/>
          </p:nvSpPr>
          <p:spPr>
            <a:xfrm>
              <a:off x="4113936" y="5100574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>
              <a:off x="4574805" y="5242549"/>
              <a:ext cx="2021937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3698352"/>
                </p:ext>
              </p:extLst>
            </p:nvPr>
          </p:nvGraphicFramePr>
          <p:xfrm>
            <a:off x="4214350" y="5500211"/>
            <a:ext cx="252165" cy="29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210" name="Equation" r:id="rId14" imgW="139680" imgH="164880" progId="Equation.DSMT4">
                    <p:embed/>
                  </p:oleObj>
                </mc:Choice>
                <mc:Fallback>
                  <p:oleObj name="Equation" r:id="rId14" imgW="1396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214350" y="5500211"/>
                          <a:ext cx="252165" cy="298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463591" y="5916138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Series inductor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3217" y="0"/>
            <a:ext cx="860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Approximate Realization of Lumped Elements (cont.)</a:t>
            </a:r>
            <a:endParaRPr lang="en-US" sz="28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147" y="859971"/>
            <a:ext cx="1181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173147" y="1546452"/>
            <a:ext cx="4514850" cy="2088614"/>
            <a:chOff x="2107831" y="1546452"/>
            <a:chExt cx="4514850" cy="2088614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2136406" y="2270880"/>
              <a:ext cx="728517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2826968" y="2076141"/>
              <a:ext cx="879475" cy="390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3276601" y="2271404"/>
              <a:ext cx="2024743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5755906" y="2280928"/>
              <a:ext cx="825994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2136406" y="3606491"/>
              <a:ext cx="4457700" cy="158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6546481" y="2243915"/>
              <a:ext cx="58738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30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6565531" y="3576328"/>
              <a:ext cx="57150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29" y="65"/>
                </a:cxn>
                <a:cxn ang="0">
                  <a:pos x="129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29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0" y="130"/>
                    <a:pt x="129" y="101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2107831" y="2238891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2107831" y="3569477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53965" name="Object 20"/>
            <p:cNvGraphicFramePr>
              <a:graphicFrameLocks noChangeAspect="1"/>
            </p:cNvGraphicFramePr>
            <p:nvPr/>
          </p:nvGraphicFramePr>
          <p:xfrm>
            <a:off x="2434094" y="1578882"/>
            <a:ext cx="150336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20" name="Equation" r:id="rId3" imgW="952087" imgH="253890" progId="Equation.DSMT4">
                    <p:embed/>
                  </p:oleObj>
                </mc:Choice>
                <mc:Fallback>
                  <p:oleObj name="Equation" r:id="rId3" imgW="952087" imgH="25389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4094" y="1578882"/>
                          <a:ext cx="1503362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3966" name="Object 20"/>
            <p:cNvGraphicFramePr>
              <a:graphicFrameLocks noChangeAspect="1"/>
            </p:cNvGraphicFramePr>
            <p:nvPr/>
          </p:nvGraphicFramePr>
          <p:xfrm>
            <a:off x="4644348" y="1546452"/>
            <a:ext cx="150336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21" name="Equation" r:id="rId5" imgW="952087" imgH="253890" progId="Equation.DSMT4">
                    <p:embed/>
                  </p:oleObj>
                </mc:Choice>
                <mc:Fallback>
                  <p:oleObj name="Equation" r:id="rId5" imgW="952087" imgH="25389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348" y="1546452"/>
                          <a:ext cx="1503362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3967" name="Object 6"/>
            <p:cNvGraphicFramePr>
              <a:graphicFrameLocks noChangeAspect="1"/>
            </p:cNvGraphicFramePr>
            <p:nvPr/>
          </p:nvGraphicFramePr>
          <p:xfrm>
            <a:off x="4750256" y="2766332"/>
            <a:ext cx="14652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22" name="Equation" r:id="rId6" imgW="926698" imgH="253890" progId="Equation.DSMT4">
                    <p:embed/>
                  </p:oleObj>
                </mc:Choice>
                <mc:Fallback>
                  <p:oleObj name="Equation" r:id="rId6" imgW="926698" imgH="25389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0256" y="2766332"/>
                          <a:ext cx="14652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Freeform 41"/>
            <p:cNvSpPr/>
            <p:nvPr/>
          </p:nvSpPr>
          <p:spPr>
            <a:xfrm>
              <a:off x="2829422" y="2117889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300480" y="2139659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3"/>
            <p:cNvGrpSpPr/>
            <p:nvPr/>
          </p:nvGrpSpPr>
          <p:grpSpPr>
            <a:xfrm>
              <a:off x="4155374" y="2279681"/>
              <a:ext cx="359230" cy="1334375"/>
              <a:chOff x="1499258" y="1921703"/>
              <a:chExt cx="359230" cy="1183075"/>
            </a:xfrm>
          </p:grpSpPr>
          <p:grpSp>
            <p:nvGrpSpPr>
              <p:cNvPr id="4" name="Group 24"/>
              <p:cNvGrpSpPr/>
              <p:nvPr/>
            </p:nvGrpSpPr>
            <p:grpSpPr>
              <a:xfrm>
                <a:off x="1499258" y="2443228"/>
                <a:ext cx="359230" cy="129511"/>
                <a:chOff x="5486399" y="2504832"/>
                <a:chExt cx="359230" cy="129511"/>
              </a:xfrm>
            </p:grpSpPr>
            <p:cxnSp>
              <p:nvCxnSpPr>
                <p:cNvPr id="48" name="Straight Connector 21"/>
                <p:cNvCxnSpPr/>
                <p:nvPr/>
              </p:nvCxnSpPr>
              <p:spPr>
                <a:xfrm>
                  <a:off x="5486400" y="2504832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/>
              <p:cNvCxnSpPr/>
              <p:nvPr/>
            </p:nvCxnSpPr>
            <p:spPr>
              <a:xfrm>
                <a:off x="1685306" y="1921703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684317" y="2578554"/>
                <a:ext cx="0" cy="52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Down Arrow 68"/>
          <p:cNvSpPr/>
          <p:nvPr/>
        </p:nvSpPr>
        <p:spPr>
          <a:xfrm>
            <a:off x="4256709" y="4147457"/>
            <a:ext cx="337457" cy="402771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0103" name="Object 20"/>
          <p:cNvGraphicFramePr>
            <a:graphicFrameLocks noChangeAspect="1"/>
          </p:cNvGraphicFramePr>
          <p:nvPr/>
        </p:nvGraphicFramePr>
        <p:xfrm>
          <a:off x="1885950" y="914400"/>
          <a:ext cx="16430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23" name="Equation" r:id="rId8" imgW="1040948" imgH="228501" progId="Equation.DSMT4">
                  <p:embed/>
                </p:oleObj>
              </mc:Choice>
              <mc:Fallback>
                <p:oleObj name="Equation" r:id="rId8" imgW="1040948" imgH="228501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914400"/>
                        <a:ext cx="164306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3668482" y="90351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(wide and short microstrip line)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013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850252"/>
              </p:ext>
            </p:extLst>
          </p:nvPr>
        </p:nvGraphicFramePr>
        <p:xfrm>
          <a:off x="6178550" y="4157663"/>
          <a:ext cx="221138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24" name="Equation" r:id="rId10" imgW="1180800" imgH="393480" progId="Equation.DSMT4">
                  <p:embed/>
                </p:oleObj>
              </mc:Choice>
              <mc:Fallback>
                <p:oleObj name="Equation" r:id="rId10" imgW="1180800" imgH="39348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4157663"/>
                        <a:ext cx="2211388" cy="7286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40488" y="5221577"/>
            <a:ext cx="4514850" cy="1378438"/>
            <a:chOff x="2140488" y="5221577"/>
            <a:chExt cx="4514850" cy="1378438"/>
          </a:xfrm>
        </p:grpSpPr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2179949" y="5253566"/>
              <a:ext cx="4427680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2169063" y="6578291"/>
              <a:ext cx="4457700" cy="158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6579138" y="5226601"/>
              <a:ext cx="58738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30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6598188" y="6537242"/>
              <a:ext cx="57150" cy="5873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5" y="130"/>
                </a:cxn>
                <a:cxn ang="0">
                  <a:pos x="129" y="65"/>
                </a:cxn>
                <a:cxn ang="0">
                  <a:pos x="129" y="65"/>
                </a:cxn>
                <a:cxn ang="0">
                  <a:pos x="65" y="0"/>
                </a:cxn>
                <a:cxn ang="0">
                  <a:pos x="0" y="65"/>
                </a:cxn>
              </a:cxnLst>
              <a:rect l="0" t="0" r="r" b="b"/>
              <a:pathLst>
                <a:path w="129" h="130">
                  <a:moveTo>
                    <a:pt x="0" y="65"/>
                  </a:moveTo>
                  <a:cubicBezTo>
                    <a:pt x="0" y="101"/>
                    <a:pt x="29" y="130"/>
                    <a:pt x="65" y="130"/>
                  </a:cubicBezTo>
                  <a:cubicBezTo>
                    <a:pt x="100" y="130"/>
                    <a:pt x="129" y="101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2140488" y="5221577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2140488" y="6541277"/>
              <a:ext cx="57150" cy="58738"/>
            </a:xfrm>
            <a:custGeom>
              <a:avLst/>
              <a:gdLst/>
              <a:ahLst/>
              <a:cxnLst>
                <a:cxn ang="0">
                  <a:pos x="130" y="65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65" y="130"/>
                </a:cxn>
                <a:cxn ang="0">
                  <a:pos x="130" y="65"/>
                </a:cxn>
              </a:cxnLst>
              <a:rect l="0" t="0" r="r" b="b"/>
              <a:pathLst>
                <a:path w="130" h="130">
                  <a:moveTo>
                    <a:pt x="130" y="65"/>
                  </a:move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" name="Group 43"/>
            <p:cNvGrpSpPr/>
            <p:nvPr/>
          </p:nvGrpSpPr>
          <p:grpSpPr>
            <a:xfrm>
              <a:off x="4231574" y="5262367"/>
              <a:ext cx="359230" cy="1334375"/>
              <a:chOff x="1499258" y="1921703"/>
              <a:chExt cx="359230" cy="1183075"/>
            </a:xfrm>
          </p:grpSpPr>
          <p:grpSp>
            <p:nvGrpSpPr>
              <p:cNvPr id="66" name="Group 24"/>
              <p:cNvGrpSpPr/>
              <p:nvPr/>
            </p:nvGrpSpPr>
            <p:grpSpPr>
              <a:xfrm>
                <a:off x="1499258" y="2443228"/>
                <a:ext cx="359230" cy="129511"/>
                <a:chOff x="5486399" y="2504832"/>
                <a:chExt cx="359230" cy="129511"/>
              </a:xfrm>
            </p:grpSpPr>
            <p:cxnSp>
              <p:nvCxnSpPr>
                <p:cNvPr id="71" name="Straight Connector 21"/>
                <p:cNvCxnSpPr/>
                <p:nvPr/>
              </p:nvCxnSpPr>
              <p:spPr>
                <a:xfrm>
                  <a:off x="5486400" y="2504832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/>
              <p:cNvCxnSpPr/>
              <p:nvPr/>
            </p:nvCxnSpPr>
            <p:spPr>
              <a:xfrm>
                <a:off x="1685306" y="1921703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684317" y="2578554"/>
                <a:ext cx="0" cy="52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592238"/>
                </p:ext>
              </p:extLst>
            </p:nvPr>
          </p:nvGraphicFramePr>
          <p:xfrm>
            <a:off x="4833938" y="5738813"/>
            <a:ext cx="14049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25" name="Equation" r:id="rId12" imgW="888840" imgH="253800" progId="Equation.DSMT4">
                    <p:embed/>
                  </p:oleObj>
                </mc:Choice>
                <mc:Fallback>
                  <p:oleObj name="Equation" r:id="rId12" imgW="888840" imgH="25380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3938" y="5738813"/>
                          <a:ext cx="1404937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086885"/>
                </p:ext>
              </p:extLst>
            </p:nvPr>
          </p:nvGraphicFramePr>
          <p:xfrm>
            <a:off x="3931558" y="5455315"/>
            <a:ext cx="242998" cy="283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26" name="Equation" r:id="rId14" imgW="152280" imgH="177480" progId="Equation.DSMT4">
                    <p:embed/>
                  </p:oleObj>
                </mc:Choice>
                <mc:Fallback>
                  <p:oleObj name="Equation" r:id="rId14" imgW="152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931558" y="5455315"/>
                          <a:ext cx="242998" cy="2834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2214092" y="6014459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Shunt capacitor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642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73891"/>
              </p:ext>
            </p:extLst>
          </p:nvPr>
        </p:nvGraphicFramePr>
        <p:xfrm>
          <a:off x="2892425" y="3319463"/>
          <a:ext cx="36544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8" name="Equation" r:id="rId3" imgW="2311200" imgH="279360" progId="Equation.DSMT4">
                  <p:embed/>
                </p:oleObj>
              </mc:Choice>
              <mc:Fallback>
                <p:oleObj name="Equation" r:id="rId3" imgW="2311200" imgH="279360" progId="Equation.DSMT4">
                  <p:embed/>
                  <p:pic>
                    <p:nvPicPr>
                      <p:cNvPr id="2642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319463"/>
                        <a:ext cx="36544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035175"/>
              </p:ext>
            </p:extLst>
          </p:nvPr>
        </p:nvGraphicFramePr>
        <p:xfrm>
          <a:off x="2921000" y="3884613"/>
          <a:ext cx="38147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9" name="Equation" r:id="rId5" imgW="2412720" imgH="431640" progId="Equation.DSMT4">
                  <p:embed/>
                </p:oleObj>
              </mc:Choice>
              <mc:Fallback>
                <p:oleObj name="Equation" r:id="rId5" imgW="2412720" imgH="431640" progId="Equation.DSMT4">
                  <p:embed/>
                  <p:pic>
                    <p:nvPicPr>
                      <p:cNvPr id="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884613"/>
                        <a:ext cx="38147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014423"/>
              </p:ext>
            </p:extLst>
          </p:nvPr>
        </p:nvGraphicFramePr>
        <p:xfrm>
          <a:off x="2900687" y="5116364"/>
          <a:ext cx="48593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0" name="Equation" r:id="rId7" imgW="3073320" imgH="736560" progId="Equation.DSMT4">
                  <p:embed/>
                </p:oleObj>
              </mc:Choice>
              <mc:Fallback>
                <p:oleObj name="Equation" r:id="rId7" imgW="3073320" imgH="736560" progId="Equation.DSMT4">
                  <p:embed/>
                  <p:pic>
                    <p:nvPicPr>
                      <p:cNvPr id="2642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687" y="5116364"/>
                        <a:ext cx="4859338" cy="11525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ight Arrow 82"/>
          <p:cNvSpPr/>
          <p:nvPr/>
        </p:nvSpPr>
        <p:spPr>
          <a:xfrm>
            <a:off x="2063935" y="5469397"/>
            <a:ext cx="391886" cy="27214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83217" y="0"/>
            <a:ext cx="860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Approximate Realization of Lumped Elements (cont.)</a:t>
            </a:r>
            <a:endParaRPr lang="en-US" sz="28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57179"/>
              </p:ext>
            </p:extLst>
          </p:nvPr>
        </p:nvGraphicFramePr>
        <p:xfrm>
          <a:off x="1252538" y="1485900"/>
          <a:ext cx="16224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1" name="Equation" r:id="rId9" imgW="965160" imgH="253800" progId="Equation.DSMT4">
                  <p:embed/>
                </p:oleObj>
              </mc:Choice>
              <mc:Fallback>
                <p:oleObj name="Equation" r:id="rId9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2538" y="1485900"/>
                        <a:ext cx="16224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99890"/>
              </p:ext>
            </p:extLst>
          </p:nvPr>
        </p:nvGraphicFramePr>
        <p:xfrm>
          <a:off x="1203325" y="2019300"/>
          <a:ext cx="18510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2" name="Equation" r:id="rId11" imgW="1054080" imgH="393480" progId="Equation.DSMT4">
                  <p:embed/>
                </p:oleObj>
              </mc:Choice>
              <mc:Fallback>
                <p:oleObj name="Equation" r:id="rId11" imgW="1054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3325" y="2019300"/>
                        <a:ext cx="185102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2198" y="881164"/>
            <a:ext cx="3502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previous derivation: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3330831" y="1576558"/>
            <a:ext cx="242371" cy="1134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98496" y="1953933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for the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lengths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lines  that are needed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369554"/>
              </p:ext>
            </p:extLst>
          </p:nvPr>
        </p:nvGraphicFramePr>
        <p:xfrm>
          <a:off x="5164931" y="2417330"/>
          <a:ext cx="1598613" cy="33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3" name="Equation" r:id="rId13" imgW="1104840" imgH="228600" progId="Equation.DSMT4">
                  <p:embed/>
                </p:oleObj>
              </mc:Choice>
              <mc:Fallback>
                <p:oleObj name="Equation" r:id="rId13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64931" y="2417330"/>
                        <a:ext cx="1598613" cy="33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05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4397" y="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2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715" y="806904"/>
            <a:ext cx="8632372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Design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Butterworth stepped-impedance low-pass filter for a matched 50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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load with a cutoff frequency of 2.5 GHz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Choose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low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= 20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,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high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= 120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.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6145" y="4898572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table: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" name="Object 103"/>
          <p:cNvGraphicFramePr>
            <a:graphicFrameLocks noChangeAspect="1"/>
          </p:cNvGraphicFramePr>
          <p:nvPr/>
        </p:nvGraphicFramePr>
        <p:xfrm>
          <a:off x="3838575" y="4530725"/>
          <a:ext cx="1579563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25" name="Equation" r:id="rId3" imgW="1041400" imgH="1371600" progId="Equation.DSMT4">
                  <p:embed/>
                </p:oleObj>
              </mc:Choice>
              <mc:Fallback>
                <p:oleObj name="Equation" r:id="rId3" imgW="1041400" imgH="13716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4530725"/>
                        <a:ext cx="1579563" cy="2076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1698171" y="399505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 type “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792678" y="1873250"/>
            <a:ext cx="8051285" cy="1831232"/>
            <a:chOff x="792678" y="1873250"/>
            <a:chExt cx="8051285" cy="1831232"/>
          </a:xfrm>
        </p:grpSpPr>
        <p:sp>
          <p:nvSpPr>
            <p:cNvPr id="68" name="Freeform 67"/>
            <p:cNvSpPr/>
            <p:nvPr/>
          </p:nvSpPr>
          <p:spPr>
            <a:xfrm>
              <a:off x="3371232" y="2353292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24"/>
            <p:cNvGrpSpPr/>
            <p:nvPr/>
          </p:nvGrpSpPr>
          <p:grpSpPr>
            <a:xfrm>
              <a:off x="2518434" y="3014971"/>
              <a:ext cx="359230" cy="119743"/>
              <a:chOff x="5486399" y="2514600"/>
              <a:chExt cx="359230" cy="119743"/>
            </a:xfrm>
          </p:grpSpPr>
          <p:cxnSp>
            <p:nvCxnSpPr>
              <p:cNvPr id="130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2706708" y="2513856"/>
              <a:ext cx="6667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704482" y="250297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703493" y="3136075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821133" y="2494806"/>
              <a:ext cx="5238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354533" y="3656855"/>
              <a:ext cx="1372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648568" y="2516578"/>
              <a:ext cx="10486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1615911" y="2492085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605025" y="361331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681225" y="3656857"/>
              <a:ext cx="2673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112"/>
            <p:cNvGrpSpPr/>
            <p:nvPr/>
          </p:nvGrpSpPr>
          <p:grpSpPr>
            <a:xfrm>
              <a:off x="7069676" y="2422689"/>
              <a:ext cx="602055" cy="1281793"/>
              <a:chOff x="7027470" y="2379145"/>
              <a:chExt cx="602055" cy="1281793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7027471" y="2379145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027470" y="3573852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9" name="Group 46"/>
              <p:cNvGrpSpPr/>
              <p:nvPr/>
            </p:nvGrpSpPr>
            <p:grpSpPr>
              <a:xfrm>
                <a:off x="7478214" y="2626117"/>
                <a:ext cx="151311" cy="664707"/>
                <a:chOff x="6000479" y="2633664"/>
                <a:chExt cx="151311" cy="664707"/>
              </a:xfrm>
            </p:grpSpPr>
            <p:grpSp>
              <p:nvGrpSpPr>
                <p:cNvPr id="124" name="Group 46"/>
                <p:cNvGrpSpPr/>
                <p:nvPr/>
              </p:nvGrpSpPr>
              <p:grpSpPr>
                <a:xfrm>
                  <a:off x="6000479" y="2831647"/>
                  <a:ext cx="151311" cy="266699"/>
                  <a:chOff x="6912429" y="4024491"/>
                  <a:chExt cx="163285" cy="325386"/>
                </a:xfrm>
              </p:grpSpPr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6982790" y="4024491"/>
                    <a:ext cx="80110" cy="794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flipH="1">
                    <a:off x="6912429" y="4094117"/>
                    <a:ext cx="163285" cy="18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6927669" y="4279971"/>
                    <a:ext cx="64359" cy="6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6072186" y="2633664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6072186" y="3100389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>
                <a:off x="7092785" y="2421327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7092785" y="3626921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7552094" y="2422688"/>
                <a:ext cx="0" cy="239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7552093" y="3290823"/>
                <a:ext cx="0" cy="323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62"/>
            <p:cNvGrpSpPr/>
            <p:nvPr/>
          </p:nvGrpSpPr>
          <p:grpSpPr>
            <a:xfrm rot="16200000">
              <a:off x="1193818" y="2197492"/>
              <a:ext cx="151311" cy="664707"/>
              <a:chOff x="6000479" y="2633664"/>
              <a:chExt cx="151311" cy="664707"/>
            </a:xfrm>
          </p:grpSpPr>
          <p:grpSp>
            <p:nvGrpSpPr>
              <p:cNvPr id="111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76"/>
            <p:cNvGrpSpPr/>
            <p:nvPr/>
          </p:nvGrpSpPr>
          <p:grpSpPr>
            <a:xfrm>
              <a:off x="792678" y="2805049"/>
              <a:ext cx="304800" cy="619125"/>
              <a:chOff x="1703615" y="2707821"/>
              <a:chExt cx="304800" cy="619125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84" name="Straight Connector 83"/>
            <p:cNvCxnSpPr/>
            <p:nvPr/>
          </p:nvCxnSpPr>
          <p:spPr>
            <a:xfrm>
              <a:off x="930110" y="3656855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51883" y="2522763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951883" y="3416381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2"/>
            <p:cNvGraphicFramePr>
              <a:graphicFrameLocks noChangeAspect="1"/>
            </p:cNvGraphicFramePr>
            <p:nvPr/>
          </p:nvGraphicFramePr>
          <p:xfrm>
            <a:off x="1016000" y="1989138"/>
            <a:ext cx="9445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26" name="Equation" r:id="rId5" imgW="672808" imgH="228501" progId="Equation.DSMT4">
                    <p:embed/>
                  </p:oleObj>
                </mc:Choice>
                <mc:Fallback>
                  <p:oleObj name="Equation" r:id="rId5" imgW="672808" imgH="228501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000" y="1989138"/>
                          <a:ext cx="944563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2090738" y="3250294"/>
            <a:ext cx="35718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27" name="Equation" r:id="rId7" imgW="228600" imgH="228600" progId="Equation.DSMT4">
                    <p:embed/>
                  </p:oleObj>
                </mc:Choice>
                <mc:Fallback>
                  <p:oleObj name="Equation" r:id="rId7" imgW="228600" imgH="228600" progId="Equation.DSMT4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0738" y="3250294"/>
                          <a:ext cx="357187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9"/>
            <p:cNvGraphicFramePr>
              <a:graphicFrameLocks noChangeAspect="1"/>
            </p:cNvGraphicFramePr>
            <p:nvPr/>
          </p:nvGraphicFramePr>
          <p:xfrm>
            <a:off x="3395663" y="1873250"/>
            <a:ext cx="35718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28" name="Equation" r:id="rId9" imgW="228600" imgH="228600" progId="Equation.DSMT4">
                    <p:embed/>
                  </p:oleObj>
                </mc:Choice>
                <mc:Fallback>
                  <p:oleObj name="Equation" r:id="rId9" imgW="228600" imgH="228600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5663" y="1873250"/>
                          <a:ext cx="357187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10"/>
            <p:cNvGraphicFramePr>
              <a:graphicFrameLocks noChangeAspect="1"/>
            </p:cNvGraphicFramePr>
            <p:nvPr/>
          </p:nvGraphicFramePr>
          <p:xfrm>
            <a:off x="3668713" y="3251200"/>
            <a:ext cx="37623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29" name="Equation" r:id="rId11" imgW="241300" imgH="228600" progId="Equation.DSMT4">
                    <p:embed/>
                  </p:oleObj>
                </mc:Choice>
                <mc:Fallback>
                  <p:oleObj name="Equation" r:id="rId11" imgW="241300" imgH="228600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8713" y="3251200"/>
                          <a:ext cx="376237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Connector 90"/>
            <p:cNvCxnSpPr/>
            <p:nvPr/>
          </p:nvCxnSpPr>
          <p:spPr>
            <a:xfrm>
              <a:off x="4364058" y="2494805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72"/>
            <p:cNvGrpSpPr/>
            <p:nvPr/>
          </p:nvGrpSpPr>
          <p:grpSpPr>
            <a:xfrm>
              <a:off x="4166259" y="3005446"/>
              <a:ext cx="359230" cy="119743"/>
              <a:chOff x="5486399" y="2514600"/>
              <a:chExt cx="359230" cy="119743"/>
            </a:xfrm>
          </p:grpSpPr>
          <p:cxnSp>
            <p:nvCxnSpPr>
              <p:cNvPr id="105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>
              <a:off x="4352307" y="248392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351318" y="3131004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/>
            <p:cNvSpPr/>
            <p:nvPr/>
          </p:nvSpPr>
          <p:spPr>
            <a:xfrm>
              <a:off x="4828557" y="2315192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24"/>
            <p:cNvGrpSpPr/>
            <p:nvPr/>
          </p:nvGrpSpPr>
          <p:grpSpPr>
            <a:xfrm>
              <a:off x="5537859" y="2986396"/>
              <a:ext cx="359230" cy="119743"/>
              <a:chOff x="5486399" y="2514600"/>
              <a:chExt cx="359230" cy="119743"/>
            </a:xfrm>
          </p:grpSpPr>
          <p:cxnSp>
            <p:nvCxnSpPr>
              <p:cNvPr id="103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>
              <a:off x="5723907" y="2464871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22918" y="3111954"/>
              <a:ext cx="0" cy="52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249883" y="2466230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0" name="Object 10"/>
            <p:cNvGraphicFramePr>
              <a:graphicFrameLocks noChangeAspect="1"/>
            </p:cNvGraphicFramePr>
            <p:nvPr/>
          </p:nvGraphicFramePr>
          <p:xfrm>
            <a:off x="4865688" y="1874838"/>
            <a:ext cx="35718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30" name="Equation" r:id="rId13" imgW="228600" imgH="228600" progId="Equation.DSMT4">
                    <p:embed/>
                  </p:oleObj>
                </mc:Choice>
                <mc:Fallback>
                  <p:oleObj name="Equation" r:id="rId13" imgW="228600" imgH="228600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5688" y="1874838"/>
                          <a:ext cx="357187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"/>
            <p:cNvGraphicFramePr>
              <a:graphicFrameLocks noChangeAspect="1"/>
            </p:cNvGraphicFramePr>
            <p:nvPr/>
          </p:nvGraphicFramePr>
          <p:xfrm>
            <a:off x="5151438" y="3234872"/>
            <a:ext cx="37623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31" name="Equation" r:id="rId15" imgW="241300" imgH="228600" progId="Equation.DSMT4">
                    <p:embed/>
                  </p:oleObj>
                </mc:Choice>
                <mc:Fallback>
                  <p:oleObj name="Equation" r:id="rId15" imgW="241300" imgH="22860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1438" y="3234872"/>
                          <a:ext cx="376237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/>
          </p:nvGraphicFramePr>
          <p:xfrm>
            <a:off x="7897813" y="2873375"/>
            <a:ext cx="946150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32" name="Equation" r:id="rId17" imgW="672808" imgH="228501" progId="Equation.DSMT4">
                    <p:embed/>
                  </p:oleObj>
                </mc:Choice>
                <mc:Fallback>
                  <p:oleObj name="Equation" r:id="rId17" imgW="672808" imgH="228501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7813" y="2873375"/>
                          <a:ext cx="946150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Freeform 131"/>
            <p:cNvSpPr/>
            <p:nvPr/>
          </p:nvSpPr>
          <p:spPr>
            <a:xfrm>
              <a:off x="6189271" y="2304307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5739740" y="2466230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610597" y="2455344"/>
              <a:ext cx="477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715247" y="3656855"/>
              <a:ext cx="13727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2162" name="Object 18"/>
            <p:cNvGraphicFramePr>
              <a:graphicFrameLocks noChangeAspect="1"/>
            </p:cNvGraphicFramePr>
            <p:nvPr/>
          </p:nvGraphicFramePr>
          <p:xfrm>
            <a:off x="6248173" y="1885724"/>
            <a:ext cx="35718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33" name="Equation" r:id="rId19" imgW="228600" imgH="228600" progId="Equation.DSMT4">
                    <p:embed/>
                  </p:oleObj>
                </mc:Choice>
                <mc:Fallback>
                  <p:oleObj name="Equation" r:id="rId19" imgW="228600" imgH="228600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173" y="1885724"/>
                          <a:ext cx="357187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11039</TotalTime>
  <Words>850</Words>
  <Application>Microsoft Office PowerPoint</Application>
  <PresentationFormat>On-screen Show (4:3)</PresentationFormat>
  <Paragraphs>171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rkorupro</dc:creator>
  <cp:lastModifiedBy>Jackson, David R</cp:lastModifiedBy>
  <cp:revision>652</cp:revision>
  <dcterms:created xsi:type="dcterms:W3CDTF">2010-12-13T17:34:38Z</dcterms:created>
  <dcterms:modified xsi:type="dcterms:W3CDTF">2019-12-04T02:22:54Z</dcterms:modified>
</cp:coreProperties>
</file>