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67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61" r:id="rId16"/>
    <p:sldId id="360" r:id="rId17"/>
    <p:sldId id="362" r:id="rId18"/>
    <p:sldId id="402" r:id="rId19"/>
    <p:sldId id="349" r:id="rId20"/>
    <p:sldId id="366" r:id="rId21"/>
    <p:sldId id="403" r:id="rId22"/>
    <p:sldId id="404" r:id="rId23"/>
    <p:sldId id="400" r:id="rId24"/>
    <p:sldId id="401" r:id="rId25"/>
    <p:sldId id="351" r:id="rId26"/>
    <p:sldId id="398" r:id="rId27"/>
    <p:sldId id="397" r:id="rId28"/>
    <p:sldId id="352" r:id="rId29"/>
    <p:sldId id="354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00FF"/>
    <a:srgbClr val="CCECFF"/>
    <a:srgbClr val="FFFF99"/>
    <a:srgbClr val="FFFF66"/>
    <a:srgbClr val="CCFFFF"/>
    <a:srgbClr val="0000CC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91" autoAdjust="0"/>
    <p:restoredTop sz="97494" autoAdjust="0"/>
  </p:normalViewPr>
  <p:slideViewPr>
    <p:cSldViewPr snapToGrid="0">
      <p:cViewPr varScale="1">
        <p:scale>
          <a:sx n="85" d="100"/>
          <a:sy n="85" d="100"/>
        </p:scale>
        <p:origin x="16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67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1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6.wmf"/><Relationship Id="rId5" Type="http://schemas.openxmlformats.org/officeDocument/2006/relationships/image" Target="../media/image61.wmf"/><Relationship Id="rId10" Type="http://schemas.openxmlformats.org/officeDocument/2006/relationships/image" Target="../media/image65.wmf"/><Relationship Id="rId4" Type="http://schemas.openxmlformats.org/officeDocument/2006/relationships/image" Target="../media/image60.wmf"/><Relationship Id="rId9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9.wmf"/><Relationship Id="rId7" Type="http://schemas.openxmlformats.org/officeDocument/2006/relationships/image" Target="../media/image63.wmf"/><Relationship Id="rId12" Type="http://schemas.openxmlformats.org/officeDocument/2006/relationships/image" Target="../media/image94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62.wmf"/><Relationship Id="rId11" Type="http://schemas.openxmlformats.org/officeDocument/2006/relationships/image" Target="../media/image93.wmf"/><Relationship Id="rId5" Type="http://schemas.openxmlformats.org/officeDocument/2006/relationships/image" Target="../media/image61.wmf"/><Relationship Id="rId10" Type="http://schemas.openxmlformats.org/officeDocument/2006/relationships/image" Target="../media/image92.wmf"/><Relationship Id="rId4" Type="http://schemas.openxmlformats.org/officeDocument/2006/relationships/image" Target="../media/image60.wmf"/><Relationship Id="rId9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97.wmf"/><Relationship Id="rId7" Type="http://schemas.openxmlformats.org/officeDocument/2006/relationships/image" Target="../media/image90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10" Type="http://schemas.openxmlformats.org/officeDocument/2006/relationships/image" Target="../media/image102.wmf"/><Relationship Id="rId4" Type="http://schemas.openxmlformats.org/officeDocument/2006/relationships/image" Target="../media/image98.wmf"/><Relationship Id="rId9" Type="http://schemas.openxmlformats.org/officeDocument/2006/relationships/image" Target="../media/image10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image" Target="../media/image106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06.wmf"/><Relationship Id="rId2" Type="http://schemas.openxmlformats.org/officeDocument/2006/relationships/image" Target="../media/image113.wmf"/><Relationship Id="rId1" Type="http://schemas.openxmlformats.org/officeDocument/2006/relationships/image" Target="../media/image111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9.wmf"/><Relationship Id="rId7" Type="http://schemas.openxmlformats.org/officeDocument/2006/relationships/image" Target="../media/image2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1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1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1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1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1.wmf"/><Relationship Id="rId7" Type="http://schemas.openxmlformats.org/officeDocument/2006/relationships/image" Target="../media/image14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3.wmf"/><Relationship Id="rId5" Type="http://schemas.openxmlformats.org/officeDocument/2006/relationships/image" Target="../media/image6.wmf"/><Relationship Id="rId4" Type="http://schemas.openxmlformats.org/officeDocument/2006/relationships/image" Target="../media/image12.wmf"/><Relationship Id="rId9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34.wmf"/><Relationship Id="rId7" Type="http://schemas.openxmlformats.org/officeDocument/2006/relationships/image" Target="../media/image1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16.wmf"/><Relationship Id="rId4" Type="http://schemas.openxmlformats.org/officeDocument/2006/relationships/image" Target="../media/image35.wmf"/><Relationship Id="rId9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2A375401-1611-4C30-913C-0E02E329767E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797FBFC1-83AF-4AF7-8DF9-D5870027C0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9FBE-CAA3-46D1-80EB-61FC61819FF2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1937" y="6492875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8AE101-5309-4E4F-BF1A-80705446FEC3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45457DB-A7B0-4E60-BEFD-118952530E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37.wmf"/><Relationship Id="rId22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12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89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3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0.bin"/><Relationship Id="rId28" Type="http://schemas.openxmlformats.org/officeDocument/2006/relationships/image" Target="../media/image67.wmf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62.wmf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9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7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10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8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90.wmf"/><Relationship Id="rId26" Type="http://schemas.openxmlformats.org/officeDocument/2006/relationships/image" Target="../media/image94.wmf"/><Relationship Id="rId3" Type="http://schemas.openxmlformats.org/officeDocument/2006/relationships/oleObject" Target="../embeddings/oleObject112.bin"/><Relationship Id="rId21" Type="http://schemas.openxmlformats.org/officeDocument/2006/relationships/oleObject" Target="../embeddings/oleObject121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119.bin"/><Relationship Id="rId25" Type="http://schemas.openxmlformats.org/officeDocument/2006/relationships/oleObject" Target="../embeddings/oleObject1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3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16.bin"/><Relationship Id="rId24" Type="http://schemas.openxmlformats.org/officeDocument/2006/relationships/image" Target="../media/image93.wmf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2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120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62.wmf"/><Relationship Id="rId22" Type="http://schemas.openxmlformats.org/officeDocument/2006/relationships/image" Target="../media/image9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124.bin"/><Relationship Id="rId21" Type="http://schemas.openxmlformats.org/officeDocument/2006/relationships/image" Target="../media/image101.wmf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0.wmf"/><Relationship Id="rId20" Type="http://schemas.openxmlformats.org/officeDocument/2006/relationships/oleObject" Target="../embeddings/oleObject133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23" Type="http://schemas.openxmlformats.org/officeDocument/2006/relationships/image" Target="../media/image102.wmf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132.bin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00.wmf"/><Relationship Id="rId22" Type="http://schemas.openxmlformats.org/officeDocument/2006/relationships/oleObject" Target="../embeddings/oleObject13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0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46.bin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0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115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0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4.wmf"/><Relationship Id="rId10" Type="http://schemas.openxmlformats.org/officeDocument/2006/relationships/image" Target="../media/image12.wmf"/><Relationship Id="rId19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0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303425" y="2371725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b="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619624" y="3714750"/>
            <a:ext cx="2680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3886200" y="185420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3352800" y="4248150"/>
            <a:ext cx="5276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Transmission 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Lines</a:t>
            </a:r>
          </a:p>
          <a:p>
            <a:pPr algn="ctr" eaLnBrk="0" hangingPunct="0"/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2:  TL Formulas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7" name="Picture 6" descr="0-R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534025"/>
            <a:ext cx="15287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72" y="331046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23314" y="142101"/>
            <a:ext cx="2049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+mn-lt"/>
              </a:rPr>
              <a:t>Adapted from notes by Prof. Jeffery T. Williams</a:t>
            </a:r>
            <a:endParaRPr lang="en-US" sz="14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5" name="Object 23"/>
          <p:cNvGraphicFramePr>
            <a:graphicFrameLocks noChangeAspect="1"/>
          </p:cNvGraphicFramePr>
          <p:nvPr/>
        </p:nvGraphicFramePr>
        <p:xfrm>
          <a:off x="4792663" y="3556000"/>
          <a:ext cx="37607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85" name="Equation" r:id="rId3" imgW="1993680" imgH="482400" progId="Equation.DSMT4">
                  <p:embed/>
                </p:oleObj>
              </mc:Choice>
              <mc:Fallback>
                <p:oleObj name="Equation" r:id="rId3" imgW="1993680" imgH="482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3556000"/>
                        <a:ext cx="37607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5124450" y="1296988"/>
            <a:ext cx="3636963" cy="461962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Find </a:t>
            </a:r>
            <a:r>
              <a:rPr lang="en-US" sz="2000" b="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2400" b="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(conductance / length)</a:t>
            </a:r>
            <a:endParaRPr lang="en-US" sz="2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3317875" y="2276475"/>
            <a:ext cx="20447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sz="2400" b="0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oaxial</a:t>
            </a: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cable</a:t>
            </a:r>
            <a:endParaRPr lang="en-US" sz="2400" b="0" kern="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22" name="TextBox 81"/>
          <p:cNvSpPr txBox="1">
            <a:spLocks noChangeArrowheads="1"/>
          </p:cNvSpPr>
          <p:nvPr/>
        </p:nvSpPr>
        <p:spPr bwMode="auto">
          <a:xfrm>
            <a:off x="4232275" y="3073400"/>
            <a:ext cx="2154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cs typeface="Arial" charset="0"/>
              </a:rPr>
              <a:t>From Gauss’s law: </a:t>
            </a:r>
          </a:p>
        </p:txBody>
      </p:sp>
      <p:graphicFrame>
        <p:nvGraphicFramePr>
          <p:cNvPr id="192517" name="Object 11"/>
          <p:cNvGraphicFramePr>
            <a:graphicFrameLocks noChangeAspect="1"/>
          </p:cNvGraphicFramePr>
          <p:nvPr/>
        </p:nvGraphicFramePr>
        <p:xfrm>
          <a:off x="4797425" y="4551363"/>
          <a:ext cx="3198813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86" name="Equation" r:id="rId5" imgW="1790640" imgH="965160" progId="Equation.DSMT4">
                  <p:embed/>
                </p:oleObj>
              </mc:Choice>
              <mc:Fallback>
                <p:oleObj name="Equation" r:id="rId5" imgW="1790640" imgH="965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4551363"/>
                        <a:ext cx="3198813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17550" y="81624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11175" y="977900"/>
            <a:ext cx="3309937" cy="2146300"/>
            <a:chOff x="511175" y="977900"/>
            <a:chExt cx="3309937" cy="2146300"/>
          </a:xfrm>
        </p:grpSpPr>
        <p:grpSp>
          <p:nvGrpSpPr>
            <p:cNvPr id="192526" name="Group 32"/>
            <p:cNvGrpSpPr>
              <a:grpSpLocks/>
            </p:cNvGrpSpPr>
            <p:nvPr/>
          </p:nvGrpSpPr>
          <p:grpSpPr bwMode="auto">
            <a:xfrm>
              <a:off x="511175" y="1098550"/>
              <a:ext cx="3309937" cy="2025650"/>
              <a:chOff x="1018" y="692"/>
              <a:chExt cx="2085" cy="1276"/>
            </a:xfrm>
          </p:grpSpPr>
          <p:sp>
            <p:nvSpPr>
              <p:cNvPr id="70" name="Line 5"/>
              <p:cNvSpPr>
                <a:spLocks noChangeShapeType="1"/>
              </p:cNvSpPr>
              <p:nvPr/>
            </p:nvSpPr>
            <p:spPr bwMode="auto">
              <a:xfrm flipV="1">
                <a:off x="1758" y="692"/>
                <a:ext cx="973" cy="5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1" name="Line 6"/>
              <p:cNvSpPr>
                <a:spLocks noChangeShapeType="1"/>
              </p:cNvSpPr>
              <p:nvPr/>
            </p:nvSpPr>
            <p:spPr bwMode="auto">
              <a:xfrm flipV="1">
                <a:off x="2036" y="1177"/>
                <a:ext cx="1067" cy="7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2" name="Line 9"/>
              <p:cNvSpPr>
                <a:spLocks noChangeShapeType="1"/>
              </p:cNvSpPr>
              <p:nvPr/>
            </p:nvSpPr>
            <p:spPr bwMode="auto">
              <a:xfrm flipV="1">
                <a:off x="2224" y="1060"/>
                <a:ext cx="771" cy="49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graphicFrame>
            <p:nvGraphicFramePr>
              <p:cNvPr id="192516" name="Object 10"/>
              <p:cNvGraphicFramePr>
                <a:graphicFrameLocks noChangeAspect="1"/>
              </p:cNvGraphicFramePr>
              <p:nvPr/>
            </p:nvGraphicFramePr>
            <p:xfrm>
              <a:off x="1018" y="1259"/>
              <a:ext cx="304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787" name="Equation" r:id="rId7" imgW="203040" imgH="228600" progId="Equation.DSMT4">
                      <p:embed/>
                    </p:oleObj>
                  </mc:Choice>
                  <mc:Fallback>
                    <p:oleObj name="Equation" r:id="rId7" imgW="203040" imgH="228600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8" y="1259"/>
                            <a:ext cx="304" cy="3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4" name="Oval 30"/>
              <p:cNvSpPr>
                <a:spLocks noChangeArrowheads="1"/>
              </p:cNvSpPr>
              <p:nvPr/>
            </p:nvSpPr>
            <p:spPr bwMode="auto">
              <a:xfrm>
                <a:off x="1568" y="1208"/>
                <a:ext cx="616" cy="760"/>
              </a:xfrm>
              <a:prstGeom prst="ellipse">
                <a:avLst/>
              </a:prstGeom>
              <a:solidFill>
                <a:srgbClr val="DDDDDD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 flipV="1">
                <a:off x="2108" y="810"/>
                <a:ext cx="756" cy="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8" name="Line 17"/>
              <p:cNvSpPr>
                <a:spLocks noChangeShapeType="1"/>
              </p:cNvSpPr>
              <p:nvPr/>
            </p:nvSpPr>
            <p:spPr bwMode="auto">
              <a:xfrm flipV="1">
                <a:off x="1961" y="1578"/>
                <a:ext cx="234" cy="1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9" name="Line 7"/>
              <p:cNvSpPr>
                <a:spLocks noChangeShapeType="1"/>
              </p:cNvSpPr>
              <p:nvPr/>
            </p:nvSpPr>
            <p:spPr bwMode="auto">
              <a:xfrm flipV="1">
                <a:off x="1803" y="1261"/>
                <a:ext cx="257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80" name="Oval 31"/>
              <p:cNvSpPr>
                <a:spLocks noChangeArrowheads="1"/>
              </p:cNvSpPr>
              <p:nvPr/>
            </p:nvSpPr>
            <p:spPr bwMode="auto">
              <a:xfrm>
                <a:off x="1712" y="1392"/>
                <a:ext cx="312" cy="376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>
                <a:off x="1314" y="1494"/>
                <a:ext cx="350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 flipV="1">
              <a:off x="1524000" y="977900"/>
              <a:ext cx="1435100" cy="787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35" name="Object 10"/>
            <p:cNvGraphicFramePr>
              <a:graphicFrameLocks noChangeAspect="1"/>
            </p:cNvGraphicFramePr>
            <p:nvPr/>
          </p:nvGraphicFramePr>
          <p:xfrm>
            <a:off x="1054100" y="1011306"/>
            <a:ext cx="936625" cy="358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88" name="Equation" r:id="rId9" imgW="596880" imgH="228600" progId="Equation.DSMT4">
                    <p:embed/>
                  </p:oleObj>
                </mc:Choice>
                <mc:Fallback>
                  <p:oleObj name="Equation" r:id="rId9" imgW="59688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1011306"/>
                          <a:ext cx="936625" cy="358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1144588" y="4002088"/>
            <a:ext cx="1835150" cy="1665287"/>
            <a:chOff x="935038" y="3792538"/>
            <a:chExt cx="1835150" cy="1665287"/>
          </a:xfrm>
        </p:grpSpPr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935038" y="3792538"/>
              <a:ext cx="1574800" cy="1574800"/>
            </a:xfrm>
            <a:prstGeom prst="ellipse">
              <a:avLst/>
            </a:prstGeom>
            <a:solidFill>
              <a:srgbClr val="DDDDDD"/>
            </a:solidFill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1455738" y="4325938"/>
              <a:ext cx="533400" cy="5334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V="1">
              <a:off x="1731963" y="4375151"/>
              <a:ext cx="149225" cy="222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1733551" y="4589463"/>
              <a:ext cx="295275" cy="67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42" name="Object 22"/>
            <p:cNvGraphicFramePr>
              <a:graphicFrameLocks noChangeAspect="1"/>
            </p:cNvGraphicFramePr>
            <p:nvPr/>
          </p:nvGraphicFramePr>
          <p:xfrm>
            <a:off x="1185863" y="4008438"/>
            <a:ext cx="338138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89" name="Equation" r:id="rId11" imgW="164880" imgH="228600" progId="Equation.DSMT4">
                    <p:embed/>
                  </p:oleObj>
                </mc:Choice>
                <mc:Fallback>
                  <p:oleObj name="Equation" r:id="rId11" imgW="164880" imgH="2286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863" y="4008438"/>
                          <a:ext cx="338138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2"/>
            <p:cNvGraphicFramePr>
              <a:graphicFrameLocks noChangeAspect="1"/>
            </p:cNvGraphicFramePr>
            <p:nvPr/>
          </p:nvGraphicFramePr>
          <p:xfrm>
            <a:off x="2019301" y="4543425"/>
            <a:ext cx="306286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90" name="Equation" r:id="rId13" imgW="215640" imgH="228600" progId="Equation.DSMT4">
                    <p:embed/>
                  </p:oleObj>
                </mc:Choice>
                <mc:Fallback>
                  <p:oleObj name="Equation" r:id="rId13" imgW="215640" imgH="2286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301" y="4543425"/>
                          <a:ext cx="306286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2"/>
            <p:cNvGraphicFramePr>
              <a:graphicFrameLocks noChangeAspect="1"/>
            </p:cNvGraphicFramePr>
            <p:nvPr/>
          </p:nvGraphicFramePr>
          <p:xfrm>
            <a:off x="2319338" y="5133975"/>
            <a:ext cx="4508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91" name="Equation" r:id="rId15" imgW="317160" imgH="228600" progId="Equation.DSMT4">
                    <p:embed/>
                  </p:oleObj>
                </mc:Choice>
                <mc:Fallback>
                  <p:oleObj name="Equation" r:id="rId15" imgW="31716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338" y="5133975"/>
                          <a:ext cx="4508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2"/>
            <p:cNvGraphicFramePr>
              <a:graphicFrameLocks noChangeAspect="1"/>
            </p:cNvGraphicFramePr>
            <p:nvPr/>
          </p:nvGraphicFramePr>
          <p:xfrm>
            <a:off x="1616075" y="4348163"/>
            <a:ext cx="1809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92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075" y="4348163"/>
                          <a:ext cx="1809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2"/>
            <p:cNvGraphicFramePr>
              <a:graphicFrameLocks noChangeAspect="1"/>
            </p:cNvGraphicFramePr>
            <p:nvPr/>
          </p:nvGraphicFramePr>
          <p:xfrm>
            <a:off x="1692275" y="4949825"/>
            <a:ext cx="18097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93" name="Equation" r:id="rId19" imgW="126720" imgH="177480" progId="Equation.DSMT4">
                    <p:embed/>
                  </p:oleObj>
                </mc:Choice>
                <mc:Fallback>
                  <p:oleObj name="Equation" r:id="rId19" imgW="12672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5" y="4949825"/>
                          <a:ext cx="18097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40" name="Object 5"/>
          <p:cNvGraphicFramePr>
            <a:graphicFrameLocks noChangeAspect="1"/>
          </p:cNvGraphicFramePr>
          <p:nvPr/>
        </p:nvGraphicFramePr>
        <p:xfrm>
          <a:off x="3735388" y="1581150"/>
          <a:ext cx="10128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0" name="Equation" r:id="rId3" imgW="558720" imgH="228600" progId="Equation.DSMT4">
                  <p:embed/>
                </p:oleObj>
              </mc:Choice>
              <mc:Fallback>
                <p:oleObj name="Equation" r:id="rId3" imgW="5587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1581150"/>
                        <a:ext cx="10128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787525" y="3751263"/>
            <a:ext cx="1828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</a:t>
            </a:r>
          </a:p>
        </p:txBody>
      </p:sp>
      <p:graphicFrame>
        <p:nvGraphicFramePr>
          <p:cNvPr id="193541" name="Object 8"/>
          <p:cNvGraphicFramePr>
            <a:graphicFrameLocks noChangeAspect="1"/>
          </p:cNvGraphicFramePr>
          <p:nvPr/>
        </p:nvGraphicFramePr>
        <p:xfrm>
          <a:off x="3611563" y="3608325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1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608325"/>
                        <a:ext cx="1143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5881688" y="1757363"/>
          <a:ext cx="2854325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2" name="Equation" r:id="rId7" imgW="1574640" imgH="1117440" progId="Equation.DSMT4">
                  <p:embed/>
                </p:oleObj>
              </mc:Choice>
              <mc:Fallback>
                <p:oleObj name="Equation" r:id="rId7" imgW="1574640" imgH="1117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1757363"/>
                        <a:ext cx="2854325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893763" y="4675188"/>
          <a:ext cx="29464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3" name="Equation" r:id="rId9" imgW="1473120" imgH="901440" progId="Equation.DSMT4">
                  <p:embed/>
                </p:oleObj>
              </mc:Choice>
              <mc:Fallback>
                <p:oleObj name="Equation" r:id="rId9" imgW="1473120" imgH="901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4675188"/>
                        <a:ext cx="29464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5668963" y="5118100"/>
          <a:ext cx="2336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4" name="Equation" r:id="rId11" imgW="1168200" imgH="622080" progId="Equation.DSMT4">
                  <p:embed/>
                </p:oleObj>
              </mc:Choice>
              <mc:Fallback>
                <p:oleObj name="Equation" r:id="rId11" imgW="116820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5118100"/>
                        <a:ext cx="2336800" cy="12446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502150" y="5392738"/>
            <a:ext cx="4841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17550" y="81624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49338" y="1144588"/>
            <a:ext cx="1835150" cy="1665287"/>
            <a:chOff x="935038" y="3792538"/>
            <a:chExt cx="1835150" cy="1665287"/>
          </a:xfrm>
        </p:grpSpPr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935038" y="3792538"/>
              <a:ext cx="1574800" cy="1574800"/>
            </a:xfrm>
            <a:prstGeom prst="ellipse">
              <a:avLst/>
            </a:prstGeom>
            <a:solidFill>
              <a:srgbClr val="DDDDDD"/>
            </a:solidFill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1455738" y="4325938"/>
              <a:ext cx="533400" cy="5334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V="1">
              <a:off x="1731963" y="4375151"/>
              <a:ext cx="149225" cy="222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1733551" y="4589463"/>
              <a:ext cx="295275" cy="67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27" name="Object 22"/>
            <p:cNvGraphicFramePr>
              <a:graphicFrameLocks noChangeAspect="1"/>
            </p:cNvGraphicFramePr>
            <p:nvPr/>
          </p:nvGraphicFramePr>
          <p:xfrm>
            <a:off x="1147763" y="4008438"/>
            <a:ext cx="415925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845" name="Equation" r:id="rId13" imgW="203040" imgH="228600" progId="Equation.DSMT4">
                    <p:embed/>
                  </p:oleObj>
                </mc:Choice>
                <mc:Fallback>
                  <p:oleObj name="Equation" r:id="rId13" imgW="203040" imgH="2286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763" y="4008438"/>
                          <a:ext cx="415925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2"/>
            <p:cNvGraphicFramePr>
              <a:graphicFrameLocks noChangeAspect="1"/>
            </p:cNvGraphicFramePr>
            <p:nvPr/>
          </p:nvGraphicFramePr>
          <p:xfrm>
            <a:off x="2019301" y="4543425"/>
            <a:ext cx="306286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846" name="Equation" r:id="rId15" imgW="215640" imgH="228600" progId="Equation.DSMT4">
                    <p:embed/>
                  </p:oleObj>
                </mc:Choice>
                <mc:Fallback>
                  <p:oleObj name="Equation" r:id="rId15" imgW="21564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301" y="4543425"/>
                          <a:ext cx="306286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2"/>
            <p:cNvGraphicFramePr>
              <a:graphicFrameLocks noChangeAspect="1"/>
            </p:cNvGraphicFramePr>
            <p:nvPr/>
          </p:nvGraphicFramePr>
          <p:xfrm>
            <a:off x="2319338" y="5133975"/>
            <a:ext cx="4508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847" name="Equation" r:id="rId17" imgW="317160" imgH="228600" progId="Equation.DSMT4">
                    <p:embed/>
                  </p:oleObj>
                </mc:Choice>
                <mc:Fallback>
                  <p:oleObj name="Equation" r:id="rId17" imgW="31716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338" y="5133975"/>
                          <a:ext cx="4508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2"/>
            <p:cNvGraphicFramePr>
              <a:graphicFrameLocks noChangeAspect="1"/>
            </p:cNvGraphicFramePr>
            <p:nvPr/>
          </p:nvGraphicFramePr>
          <p:xfrm>
            <a:off x="1616075" y="4348163"/>
            <a:ext cx="1809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848" name="Equation" r:id="rId19" imgW="126720" imgH="139680" progId="Equation.DSMT4">
                    <p:embed/>
                  </p:oleObj>
                </mc:Choice>
                <mc:Fallback>
                  <p:oleObj name="Equation" r:id="rId19" imgW="126720" imgH="1396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075" y="4348163"/>
                          <a:ext cx="1809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2"/>
            <p:cNvGraphicFramePr>
              <a:graphicFrameLocks noChangeAspect="1"/>
            </p:cNvGraphicFramePr>
            <p:nvPr/>
          </p:nvGraphicFramePr>
          <p:xfrm>
            <a:off x="1692275" y="4949825"/>
            <a:ext cx="18097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849" name="Equation" r:id="rId21" imgW="126720" imgH="177480" progId="Equation.DSMT4">
                    <p:embed/>
                  </p:oleObj>
                </mc:Choice>
                <mc:Fallback>
                  <p:oleObj name="Equation" r:id="rId21" imgW="126720" imgH="1774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5" y="4949825"/>
                          <a:ext cx="18097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Box 1178"/>
          <p:cNvSpPr txBox="1">
            <a:spLocks noChangeArrowheads="1"/>
          </p:cNvSpPr>
          <p:nvPr/>
        </p:nvSpPr>
        <p:spPr bwMode="auto">
          <a:xfrm>
            <a:off x="812800" y="975925"/>
            <a:ext cx="193033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Observation:</a:t>
            </a:r>
          </a:p>
        </p:txBody>
      </p:sp>
      <p:graphicFrame>
        <p:nvGraphicFramePr>
          <p:cNvPr id="194563" name="Object 8"/>
          <p:cNvGraphicFramePr>
            <a:graphicFrameLocks noChangeAspect="1"/>
          </p:cNvGraphicFramePr>
          <p:nvPr/>
        </p:nvGraphicFramePr>
        <p:xfrm>
          <a:off x="1844675" y="1733163"/>
          <a:ext cx="23590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3" name="Equation" r:id="rId3" imgW="1180800" imgH="622080" progId="Equation.DSMT4">
                  <p:embed/>
                </p:oleObj>
              </mc:Choice>
              <mc:Fallback>
                <p:oleObj name="Equation" r:id="rId3" imgW="1180800" imgH="622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1733163"/>
                        <a:ext cx="235902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46515"/>
              </p:ext>
            </p:extLst>
          </p:nvPr>
        </p:nvGraphicFramePr>
        <p:xfrm>
          <a:off x="3898230" y="4178281"/>
          <a:ext cx="17319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4" name="Equation" r:id="rId5" imgW="774360" imgH="431640" progId="Equation.DSMT4">
                  <p:embed/>
                </p:oleObj>
              </mc:Choice>
              <mc:Fallback>
                <p:oleObj name="Equation" r:id="rId5" imgW="7743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230" y="4178281"/>
                        <a:ext cx="1731962" cy="965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1809750" y="3209538"/>
          <a:ext cx="2336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5" name="Equation" r:id="rId7" imgW="1168200" imgH="622080" progId="Equation.DSMT4">
                  <p:embed/>
                </p:oleObj>
              </mc:Choice>
              <mc:Fallback>
                <p:oleObj name="Equation" r:id="rId7" imgW="116820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209538"/>
                        <a:ext cx="23368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4876800" y="1928425"/>
          <a:ext cx="1039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6" name="Equation" r:id="rId9" imgW="520560" imgH="228600" progId="Equation.DSMT4">
                  <p:embed/>
                </p:oleObj>
              </mc:Choice>
              <mc:Fallback>
                <p:oleObj name="Equation" r:id="rId9" imgW="52056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28425"/>
                        <a:ext cx="1039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8425" y="6315129"/>
            <a:ext cx="741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 algn="just"/>
            <a:r>
              <a:rPr lang="en-US" sz="1400" b="0" dirty="0" smtClean="0"/>
              <a:t>*This result assumes that the </a:t>
            </a:r>
            <a:r>
              <a:rPr lang="en-US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="0" dirty="0" smtClean="0"/>
              <a:t> term arises only from conductivity, and not polarization loss. </a:t>
            </a:r>
            <a:endParaRPr lang="en-US" sz="1400" b="0" dirty="0"/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1058425" y="5443280"/>
            <a:ext cx="690101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result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actually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holds for </a:t>
            </a:r>
            <a:r>
              <a:rPr lang="en-US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transmission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 that is homogenously filled*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(proof omitted).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99417"/>
              </p:ext>
            </p:extLst>
          </p:nvPr>
        </p:nvGraphicFramePr>
        <p:xfrm>
          <a:off x="1899760" y="1422973"/>
          <a:ext cx="15716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9"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760" y="1422973"/>
                        <a:ext cx="15716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75226" y="2527664"/>
            <a:ext cx="13112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67219"/>
              </p:ext>
            </p:extLst>
          </p:nvPr>
        </p:nvGraphicFramePr>
        <p:xfrm>
          <a:off x="1287463" y="3148013"/>
          <a:ext cx="25923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0" name="Equation" r:id="rId5" imgW="1295280" imgH="431640" progId="Equation.DSMT4">
                  <p:embed/>
                </p:oleObj>
              </mc:Choice>
              <mc:Fallback>
                <p:oleObj name="Equation" r:id="rId5" imgW="129528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3148013"/>
                        <a:ext cx="25923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049327"/>
              </p:ext>
            </p:extLst>
          </p:nvPr>
        </p:nvGraphicFramePr>
        <p:xfrm>
          <a:off x="3363912" y="4284415"/>
          <a:ext cx="21463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1" name="Equation" r:id="rId7" imgW="774360" imgH="393480" progId="Equation.DSMT4">
                  <p:embed/>
                </p:oleObj>
              </mc:Choice>
              <mc:Fallback>
                <p:oleObj name="Equation" r:id="rId7" imgW="7743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2" y="4284415"/>
                        <a:ext cx="2146300" cy="1090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96460" y="927673"/>
            <a:ext cx="19510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 just derived,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73784" y="3288830"/>
            <a:ext cx="343431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latin typeface="Arial" pitchFamily="34" charset="0"/>
                <a:cs typeface="Arial" pitchFamily="34" charset="0"/>
              </a:rPr>
              <a:t>This is the loss tangent that would arise from </a:t>
            </a:r>
            <a:r>
              <a:rPr lang="en-US" sz="1600" b="0" u="sng" dirty="0" smtClean="0">
                <a:latin typeface="Arial" pitchFamily="34" charset="0"/>
                <a:cs typeface="Arial" pitchFamily="34" charset="0"/>
              </a:rPr>
              <a:t>conductivity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79" y="6445076"/>
            <a:ext cx="8292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 algn="just"/>
            <a:r>
              <a:rPr lang="en-US" sz="1400" b="0" dirty="0" smtClean="0"/>
              <a:t>*This result is very general, and allows the </a:t>
            </a:r>
            <a:r>
              <a:rPr lang="en-US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="0" dirty="0" smtClean="0"/>
              <a:t> term to come from </a:t>
            </a:r>
            <a:r>
              <a:rPr lang="en-US" sz="1400" b="0" u="sng" dirty="0" smtClean="0"/>
              <a:t>either</a:t>
            </a:r>
            <a:r>
              <a:rPr lang="en-US" sz="1400" b="0" dirty="0" smtClean="0"/>
              <a:t> conductivity or polarization loss. </a:t>
            </a:r>
            <a:endParaRPr lang="en-US" sz="1400" b="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318553" y="4431935"/>
            <a:ext cx="62386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986553" y="5680882"/>
            <a:ext cx="690101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result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actually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holds for </a:t>
            </a:r>
            <a:r>
              <a:rPr lang="en-US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transmission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 that is homogenously filled*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(proof omitted).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17587" y="954088"/>
            <a:ext cx="680243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Complex Permittivity</a:t>
            </a:r>
            <a:endParaRPr lang="en-US" sz="24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Accounting for Dielectric Loss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81100" y="1581150"/>
            <a:ext cx="6410325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b="0" kern="0" dirty="0" smtClean="0">
                <a:latin typeface="Arial" pitchFamily="34" charset="0"/>
                <a:cs typeface="Arial" pitchFamily="34" charset="0"/>
              </a:rPr>
              <a:t>permittivity becomes </a:t>
            </a:r>
            <a:r>
              <a:rPr lang="en-US" b="0" u="sng" kern="0" dirty="0" smtClean="0">
                <a:latin typeface="Arial" pitchFamily="34" charset="0"/>
                <a:cs typeface="Arial" pitchFamily="34" charset="0"/>
              </a:rPr>
              <a:t>complex</a:t>
            </a:r>
            <a:r>
              <a:rPr lang="en-US" b="0" kern="0" dirty="0" smtClean="0">
                <a:latin typeface="Arial" pitchFamily="34" charset="0"/>
                <a:cs typeface="Arial" pitchFamily="34" charset="0"/>
              </a:rPr>
              <a:t> when there 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 smtClean="0">
                <a:latin typeface="Arial" pitchFamily="34" charset="0"/>
                <a:cs typeface="Arial" pitchFamily="34" charset="0"/>
              </a:rPr>
              <a:t>polarization (molecular friction) loss.</a:t>
            </a:r>
            <a:endParaRPr lang="en-US" b="0" kern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616" name="Object 8"/>
          <p:cNvGraphicFramePr>
            <a:graphicFrameLocks noChangeAspect="1"/>
          </p:cNvGraphicFramePr>
          <p:nvPr/>
        </p:nvGraphicFramePr>
        <p:xfrm>
          <a:off x="3013075" y="2736849"/>
          <a:ext cx="186715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6"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2736849"/>
                        <a:ext cx="186715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>
            <a:off x="4159250" y="3614738"/>
            <a:ext cx="649288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519363" y="4129088"/>
            <a:ext cx="5173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Loss term due to polarization (molecular friction) 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397" y="5106390"/>
            <a:ext cx="750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Example:</a:t>
            </a:r>
            <a:r>
              <a:rPr lang="en-US" sz="1600" b="0" dirty="0" smtClean="0"/>
              <a:t> Distilled water heats up in a microwave oven, even though there is essentially no conductivity!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46162" y="925513"/>
            <a:ext cx="680243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Effective Complex Permittivity</a:t>
            </a:r>
            <a:endParaRPr lang="en-US" sz="24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6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11078"/>
              </p:ext>
            </p:extLst>
          </p:nvPr>
        </p:nvGraphicFramePr>
        <p:xfrm>
          <a:off x="831850" y="2430463"/>
          <a:ext cx="16748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1" name="Equation" r:id="rId3" imgW="914400" imgH="431640" progId="Equation.DSMT4">
                  <p:embed/>
                </p:oleObj>
              </mc:Choice>
              <mc:Fallback>
                <p:oleObj name="Equation" r:id="rId3" imgW="91440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430463"/>
                        <a:ext cx="167481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7" name="TextBox 10"/>
          <p:cNvSpPr txBox="1">
            <a:spLocks noChangeArrowheads="1"/>
          </p:cNvSpPr>
          <p:nvPr/>
        </p:nvSpPr>
        <p:spPr bwMode="auto">
          <a:xfrm>
            <a:off x="3567113" y="2645663"/>
            <a:ext cx="4712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latin typeface="Arial" pitchFamily="34" charset="0"/>
                <a:cs typeface="Arial" pitchFamily="34" charset="0"/>
              </a:rPr>
              <a:t>Effective permittivity that accounts for conductivity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730500" y="2843213"/>
            <a:ext cx="649288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196615" name="Object 8"/>
          <p:cNvGraphicFramePr>
            <a:graphicFrameLocks noChangeAspect="1"/>
          </p:cNvGraphicFramePr>
          <p:nvPr/>
        </p:nvGraphicFramePr>
        <p:xfrm>
          <a:off x="5075238" y="4667250"/>
          <a:ext cx="17430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2" name="Equation" r:id="rId5" imgW="952200" imgH="711000" progId="Equation.DSMT4">
                  <p:embed/>
                </p:oleObj>
              </mc:Choice>
              <mc:Fallback>
                <p:oleObj name="Equation" r:id="rId5" imgW="95220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4667250"/>
                        <a:ext cx="1743075" cy="1304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14499" y="1638300"/>
            <a:ext cx="5933209" cy="36933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0" u="sng" kern="0" dirty="0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en-US" b="0" kern="0" dirty="0" smtClean="0">
                <a:latin typeface="Arial" pitchFamily="34" charset="0"/>
                <a:cs typeface="Arial" pitchFamily="34" charset="0"/>
              </a:rPr>
              <a:t> permittivity accounts for conductive loss.</a:t>
            </a:r>
            <a:endParaRPr lang="en-US" b="0" kern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81013" y="4489450"/>
          <a:ext cx="2627312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3" name="Equation" r:id="rId7" imgW="1434960" imgH="711000" progId="Equation.DSMT4">
                  <p:embed/>
                </p:oleObj>
              </mc:Choice>
              <mc:Fallback>
                <p:oleObj name="Equation" r:id="rId7" imgW="1434960" imgH="711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4489450"/>
                        <a:ext cx="2627312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5775" y="401955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Hence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9675" y="3990975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We then have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Accounting for Dielectric Loss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4737" y="877888"/>
            <a:ext cx="680243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Most general </a:t>
            </a: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expression for loss </a:t>
            </a: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tangent:</a:t>
            </a:r>
            <a:endParaRPr lang="en-US" sz="24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613" name="Object 8"/>
          <p:cNvGraphicFramePr>
            <a:graphicFrameLocks noChangeAspect="1"/>
          </p:cNvGraphicFramePr>
          <p:nvPr/>
        </p:nvGraphicFramePr>
        <p:xfrm>
          <a:off x="2973268" y="1655495"/>
          <a:ext cx="189813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6" name="Equation" r:id="rId3" imgW="876240" imgH="279360" progId="Equation.DSMT4">
                  <p:embed/>
                </p:oleObj>
              </mc:Choice>
              <mc:Fallback>
                <p:oleObj name="Equation" r:id="rId3" imgW="87624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268" y="1655495"/>
                        <a:ext cx="189813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480470"/>
              </p:ext>
            </p:extLst>
          </p:nvPr>
        </p:nvGraphicFramePr>
        <p:xfrm>
          <a:off x="2940517" y="3029825"/>
          <a:ext cx="3117383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7" name="Equation" r:id="rId5" imgW="1460160" imgH="685800" progId="Equation.DSMT4">
                  <p:embed/>
                </p:oleObj>
              </mc:Choice>
              <mc:Fallback>
                <p:oleObj name="Equation" r:id="rId5" imgW="146016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517" y="3029825"/>
                        <a:ext cx="3117383" cy="14652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9" name="TextBox 16"/>
          <p:cNvSpPr txBox="1">
            <a:spLocks noChangeArrowheads="1"/>
          </p:cNvSpPr>
          <p:nvPr/>
        </p:nvSpPr>
        <p:spPr bwMode="auto">
          <a:xfrm>
            <a:off x="1593850" y="5334875"/>
            <a:ext cx="2853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" pitchFamily="34" charset="0"/>
                <a:cs typeface="Arial" pitchFamily="34" charset="0"/>
              </a:rPr>
              <a:t>Loss due to molecular friction</a:t>
            </a:r>
          </a:p>
        </p:txBody>
      </p:sp>
      <p:sp>
        <p:nvSpPr>
          <p:cNvPr id="196620" name="TextBox 17"/>
          <p:cNvSpPr txBox="1">
            <a:spLocks noChangeArrowheads="1"/>
          </p:cNvSpPr>
          <p:nvPr/>
        </p:nvSpPr>
        <p:spPr bwMode="auto">
          <a:xfrm>
            <a:off x="5746750" y="5257088"/>
            <a:ext cx="2374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" pitchFamily="34" charset="0"/>
                <a:cs typeface="Arial" pitchFamily="34" charset="0"/>
              </a:rPr>
              <a:t>Loss due to conductivity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991226" y="3696575"/>
            <a:ext cx="828674" cy="15049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248150" y="3706103"/>
            <a:ext cx="581028" cy="158114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96615" name="Object 8"/>
          <p:cNvGraphicFramePr>
            <a:graphicFrameLocks noChangeAspect="1"/>
          </p:cNvGraphicFramePr>
          <p:nvPr/>
        </p:nvGraphicFramePr>
        <p:xfrm>
          <a:off x="6139440" y="1491920"/>
          <a:ext cx="17430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8" name="Equation" r:id="rId7" imgW="952200" imgH="711000" progId="Equation.DSMT4">
                  <p:embed/>
                </p:oleObj>
              </mc:Choice>
              <mc:Fallback>
                <p:oleObj name="Equation" r:id="rId7" imgW="95220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440" y="1491920"/>
                        <a:ext cx="174307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Accounting for Dielectric Loss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0025" y="6139543"/>
            <a:ext cx="729770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The loss tangent accounts for </a:t>
            </a:r>
            <a:r>
              <a:rPr lang="en-US" b="0" u="sng" dirty="0" smtClean="0"/>
              <a:t>both</a:t>
            </a:r>
            <a:r>
              <a:rPr lang="en-US" b="0" dirty="0" smtClean="0"/>
              <a:t> molecular friction and conductivity.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2287" y="1058863"/>
            <a:ext cx="760253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most practical insulators (e.g., Teflon), we have</a:t>
            </a:r>
            <a:endParaRPr lang="en-US" sz="24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060374"/>
              </p:ext>
            </p:extLst>
          </p:nvPr>
        </p:nvGraphicFramePr>
        <p:xfrm>
          <a:off x="3373438" y="2857909"/>
          <a:ext cx="222091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6" name="Equation" r:id="rId3" imgW="1041120" imgH="533160" progId="Equation.DSMT4">
                  <p:embed/>
                </p:oleObj>
              </mc:Choice>
              <mc:Fallback>
                <p:oleObj name="Equation" r:id="rId3" imgW="104112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2857909"/>
                        <a:ext cx="2220912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253957" name="Object 7"/>
          <p:cNvGraphicFramePr>
            <a:graphicFrameLocks noChangeAspect="1"/>
          </p:cNvGraphicFramePr>
          <p:nvPr/>
        </p:nvGraphicFramePr>
        <p:xfrm>
          <a:off x="3816350" y="1797050"/>
          <a:ext cx="936625" cy="4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7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1797050"/>
                        <a:ext cx="936625" cy="439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628900" y="3276600"/>
            <a:ext cx="485775" cy="28575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976313" y="4648200"/>
            <a:ext cx="7015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loss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tangent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usually (approximately) constant for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practical insulating materials,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over a wide range of frequencies.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1575" y="5686425"/>
            <a:ext cx="668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Typical microwave insulating material (e.g., Teflon):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 = 0.001.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Accounting for Dielectric Loss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Accounting for Dielectric Loss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79265"/>
              </p:ext>
            </p:extLst>
          </p:nvPr>
        </p:nvGraphicFramePr>
        <p:xfrm>
          <a:off x="1822785" y="1798431"/>
          <a:ext cx="5002164" cy="41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0" name="Equation" r:id="rId3" imgW="2743200" imgH="228600" progId="Equation.DSMT4">
                  <p:embed/>
                </p:oleObj>
              </mc:Choice>
              <mc:Fallback>
                <p:oleObj name="Equation" r:id="rId3" imgW="274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2785" y="1798431"/>
                        <a:ext cx="5002164" cy="41684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1575" y="1130968"/>
            <a:ext cx="365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Important point about notation:</a:t>
            </a:r>
            <a:endParaRPr lang="en-US" sz="2000" b="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02184"/>
              </p:ext>
            </p:extLst>
          </p:nvPr>
        </p:nvGraphicFramePr>
        <p:xfrm>
          <a:off x="3161298" y="4319730"/>
          <a:ext cx="2474896" cy="49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1"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1298" y="4319730"/>
                        <a:ext cx="2474896" cy="499979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10874" y="3616879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In this </a:t>
            </a:r>
            <a:r>
              <a:rPr lang="en-US" sz="2000" b="0" dirty="0" smtClean="0">
                <a:solidFill>
                  <a:srgbClr val="0000FF"/>
                </a:solidFill>
              </a:rPr>
              <a:t>case we then write:</a:t>
            </a:r>
            <a:endParaRPr lang="en-US" sz="2000" b="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248030"/>
              </p:ext>
            </p:extLst>
          </p:nvPr>
        </p:nvGraphicFramePr>
        <p:xfrm>
          <a:off x="5339223" y="5761678"/>
          <a:ext cx="26622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2" name="Equation" r:id="rId7" imgW="1511280" imgH="228600" progId="Equation.DSMT4">
                  <p:embed/>
                </p:oleObj>
              </mc:Choice>
              <mc:Fallback>
                <p:oleObj name="Equation" r:id="rId7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9223" y="5761678"/>
                        <a:ext cx="266223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4090737" y="4909898"/>
            <a:ext cx="1101539" cy="879054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7422" y="2398638"/>
            <a:ext cx="423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(We will adopt this convention also.)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725" y="6142869"/>
            <a:ext cx="439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The effective complex relative permittivity</a:t>
            </a:r>
            <a:endParaRPr lang="en-US" b="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46602" y="4924540"/>
            <a:ext cx="2401678" cy="1218329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5070475" y="1031875"/>
            <a:ext cx="3636963" cy="460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Find </a:t>
            </a:r>
            <a:r>
              <a:rPr lang="en-US" sz="2000" b="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 b="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(resistance / length)</a:t>
            </a:r>
            <a:endParaRPr lang="en-US" sz="2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3317875" y="2276475"/>
            <a:ext cx="17303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sz="2000" b="0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oaxial</a:t>
            </a: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cable</a:t>
            </a:r>
            <a:endParaRPr lang="en-US" sz="2000" b="0" kern="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graphicFrame>
        <p:nvGraphicFramePr>
          <p:cNvPr id="197641" name="Object 8"/>
          <p:cNvGraphicFramePr>
            <a:graphicFrameLocks noChangeAspect="1"/>
          </p:cNvGraphicFramePr>
          <p:nvPr/>
        </p:nvGraphicFramePr>
        <p:xfrm>
          <a:off x="6294438" y="1870039"/>
          <a:ext cx="1349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1" name="Equation" r:id="rId3" imgW="736560" imgH="228600" progId="Equation.DSMT4">
                  <p:embed/>
                </p:oleObj>
              </mc:Choice>
              <mc:Fallback>
                <p:oleObj name="Equation" r:id="rId3" imgW="7365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1870039"/>
                        <a:ext cx="1349375" cy="4191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2" name="Object 10"/>
          <p:cNvGraphicFramePr>
            <a:graphicFrameLocks noChangeAspect="1"/>
          </p:cNvGraphicFramePr>
          <p:nvPr/>
        </p:nvGraphicFramePr>
        <p:xfrm>
          <a:off x="6162675" y="2470150"/>
          <a:ext cx="16097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2" name="Equation" r:id="rId5" imgW="990360" imgH="431640" progId="Equation.DSMT4">
                  <p:embed/>
                </p:oleObj>
              </mc:Choice>
              <mc:Fallback>
                <p:oleObj name="Equation" r:id="rId5" imgW="99036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2470150"/>
                        <a:ext cx="1609725" cy="7016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3" name="Object 11"/>
          <p:cNvGraphicFramePr>
            <a:graphicFrameLocks noChangeAspect="1"/>
          </p:cNvGraphicFramePr>
          <p:nvPr/>
        </p:nvGraphicFramePr>
        <p:xfrm>
          <a:off x="6189663" y="3275013"/>
          <a:ext cx="160337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3" name="Equation" r:id="rId7" imgW="977760" imgH="431640" progId="Equation.DSMT4">
                  <p:embed/>
                </p:oleObj>
              </mc:Choice>
              <mc:Fallback>
                <p:oleObj name="Equation" r:id="rId7" imgW="97776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3275013"/>
                        <a:ext cx="1603375" cy="70961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4" name="Object 12"/>
          <p:cNvGraphicFramePr>
            <a:graphicFrameLocks noChangeAspect="1"/>
          </p:cNvGraphicFramePr>
          <p:nvPr/>
        </p:nvGraphicFramePr>
        <p:xfrm>
          <a:off x="4667250" y="4554538"/>
          <a:ext cx="10525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4" name="Equation" r:id="rId9" imgW="711000" imgH="431640" progId="Equation.DSMT4">
                  <p:embed/>
                </p:oleObj>
              </mc:Choice>
              <mc:Fallback>
                <p:oleObj name="Equation" r:id="rId9" imgW="71100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4554538"/>
                        <a:ext cx="1052513" cy="641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5" name="Object 13"/>
          <p:cNvGraphicFramePr>
            <a:graphicFrameLocks noChangeAspect="1"/>
          </p:cNvGraphicFramePr>
          <p:nvPr/>
        </p:nvGraphicFramePr>
        <p:xfrm>
          <a:off x="6446838" y="4543425"/>
          <a:ext cx="10604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5" name="Equation" r:id="rId11" imgW="698400" imgH="431640" progId="Equation.DSMT4">
                  <p:embed/>
                </p:oleObj>
              </mc:Choice>
              <mc:Fallback>
                <p:oleObj name="Equation" r:id="rId11" imgW="69840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4543425"/>
                        <a:ext cx="1060450" cy="655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011574"/>
              </p:ext>
            </p:extLst>
          </p:nvPr>
        </p:nvGraphicFramePr>
        <p:xfrm>
          <a:off x="4314826" y="5415394"/>
          <a:ext cx="15859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6" name="Equation" r:id="rId13" imgW="1066680" imgH="482400" progId="Equation.DSMT4">
                  <p:embed/>
                </p:oleObj>
              </mc:Choice>
              <mc:Fallback>
                <p:oleObj name="Equation" r:id="rId13" imgW="1066680" imgH="482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6" y="5415394"/>
                        <a:ext cx="1585912" cy="719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13992"/>
              </p:ext>
            </p:extLst>
          </p:nvPr>
        </p:nvGraphicFramePr>
        <p:xfrm>
          <a:off x="6189663" y="5410631"/>
          <a:ext cx="167798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7" name="Equation" r:id="rId15" imgW="1054080" imgH="482400" progId="Equation.DSMT4">
                  <p:embed/>
                </p:oleObj>
              </mc:Choice>
              <mc:Fallback>
                <p:oleObj name="Equation" r:id="rId15" imgW="1054080" imgH="482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5410631"/>
                        <a:ext cx="1677988" cy="769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55" name="TextBox 63"/>
          <p:cNvSpPr txBox="1">
            <a:spLocks noChangeArrowheads="1"/>
          </p:cNvSpPr>
          <p:nvPr/>
        </p:nvSpPr>
        <p:spPr bwMode="auto">
          <a:xfrm>
            <a:off x="2763838" y="3082925"/>
            <a:ext cx="3074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0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= surface resistance of metal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5857875" y="2976563"/>
            <a:ext cx="819150" cy="24447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868988" y="3286125"/>
            <a:ext cx="796925" cy="21272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054100" y="977900"/>
            <a:ext cx="2767012" cy="2146300"/>
            <a:chOff x="1054100" y="977900"/>
            <a:chExt cx="2767012" cy="2146300"/>
          </a:xfrm>
        </p:grpSpPr>
        <p:grpSp>
          <p:nvGrpSpPr>
            <p:cNvPr id="197666" name="Group 32"/>
            <p:cNvGrpSpPr>
              <a:grpSpLocks/>
            </p:cNvGrpSpPr>
            <p:nvPr/>
          </p:nvGrpSpPr>
          <p:grpSpPr bwMode="auto">
            <a:xfrm>
              <a:off x="1384300" y="1098550"/>
              <a:ext cx="2436812" cy="2025650"/>
              <a:chOff x="1568" y="692"/>
              <a:chExt cx="1535" cy="1276"/>
            </a:xfrm>
          </p:grpSpPr>
          <p:sp>
            <p:nvSpPr>
              <p:cNvPr id="70" name="Line 5"/>
              <p:cNvSpPr>
                <a:spLocks noChangeShapeType="1"/>
              </p:cNvSpPr>
              <p:nvPr/>
            </p:nvSpPr>
            <p:spPr bwMode="auto">
              <a:xfrm flipV="1">
                <a:off x="1758" y="692"/>
                <a:ext cx="973" cy="5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1" name="Line 6"/>
              <p:cNvSpPr>
                <a:spLocks noChangeShapeType="1"/>
              </p:cNvSpPr>
              <p:nvPr/>
            </p:nvSpPr>
            <p:spPr bwMode="auto">
              <a:xfrm flipV="1">
                <a:off x="2036" y="1177"/>
                <a:ext cx="1067" cy="7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2" name="Line 9"/>
              <p:cNvSpPr>
                <a:spLocks noChangeShapeType="1"/>
              </p:cNvSpPr>
              <p:nvPr/>
            </p:nvSpPr>
            <p:spPr bwMode="auto">
              <a:xfrm flipV="1">
                <a:off x="2224" y="1060"/>
                <a:ext cx="771" cy="49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4" name="Oval 30"/>
              <p:cNvSpPr>
                <a:spLocks noChangeArrowheads="1"/>
              </p:cNvSpPr>
              <p:nvPr/>
            </p:nvSpPr>
            <p:spPr bwMode="auto">
              <a:xfrm>
                <a:off x="1568" y="1208"/>
                <a:ext cx="616" cy="760"/>
              </a:xfrm>
              <a:prstGeom prst="ellipse">
                <a:avLst/>
              </a:prstGeom>
              <a:solidFill>
                <a:srgbClr val="DDDDDD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 flipV="1">
                <a:off x="2108" y="810"/>
                <a:ext cx="756" cy="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8" name="Line 17"/>
              <p:cNvSpPr>
                <a:spLocks noChangeShapeType="1"/>
              </p:cNvSpPr>
              <p:nvPr/>
            </p:nvSpPr>
            <p:spPr bwMode="auto">
              <a:xfrm flipV="1">
                <a:off x="1961" y="1578"/>
                <a:ext cx="234" cy="1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9" name="Line 7"/>
              <p:cNvSpPr>
                <a:spLocks noChangeShapeType="1"/>
              </p:cNvSpPr>
              <p:nvPr/>
            </p:nvSpPr>
            <p:spPr bwMode="auto">
              <a:xfrm flipV="1">
                <a:off x="1803" y="1261"/>
                <a:ext cx="257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80" name="Oval 31"/>
              <p:cNvSpPr>
                <a:spLocks noChangeArrowheads="1"/>
              </p:cNvSpPr>
              <p:nvPr/>
            </p:nvSpPr>
            <p:spPr bwMode="auto">
              <a:xfrm>
                <a:off x="1712" y="1392"/>
                <a:ext cx="312" cy="376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 flipV="1">
              <a:off x="1524000" y="977900"/>
              <a:ext cx="1435100" cy="787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1054100" y="1011306"/>
            <a:ext cx="936625" cy="358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48" name="Equation" r:id="rId17" imgW="596880" imgH="228600" progId="Equation.DSMT4">
                    <p:embed/>
                  </p:oleObj>
                </mc:Choice>
                <mc:Fallback>
                  <p:oleObj name="Equation" r:id="rId17" imgW="59688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1011306"/>
                          <a:ext cx="936625" cy="358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TextBox 50"/>
          <p:cNvSpPr txBox="1"/>
          <p:nvPr/>
        </p:nvSpPr>
        <p:spPr>
          <a:xfrm>
            <a:off x="2808693" y="3510950"/>
            <a:ext cx="286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(This is discussed later.)</a:t>
            </a:r>
            <a:endParaRPr lang="en-US" dirty="0"/>
          </a:p>
        </p:txBody>
      </p:sp>
      <p:sp>
        <p:nvSpPr>
          <p:cNvPr id="42" name="TextBox 63"/>
          <p:cNvSpPr txBox="1">
            <a:spLocks noChangeArrowheads="1"/>
          </p:cNvSpPr>
          <p:nvPr/>
        </p:nvSpPr>
        <p:spPr bwMode="auto">
          <a:xfrm>
            <a:off x="5046344" y="6331336"/>
            <a:ext cx="2257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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skin depth 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of metal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4466" y="4005012"/>
            <a:ext cx="3233778" cy="2486025"/>
            <a:chOff x="492125" y="3817938"/>
            <a:chExt cx="3233778" cy="2486025"/>
          </a:xfrm>
        </p:grpSpPr>
        <p:grpSp>
          <p:nvGrpSpPr>
            <p:cNvPr id="50" name="Group 49"/>
            <p:cNvGrpSpPr/>
            <p:nvPr/>
          </p:nvGrpSpPr>
          <p:grpSpPr>
            <a:xfrm>
              <a:off x="492125" y="3817938"/>
              <a:ext cx="2508250" cy="2486025"/>
              <a:chOff x="1063625" y="3646488"/>
              <a:chExt cx="2508250" cy="2486025"/>
            </a:xfrm>
          </p:grpSpPr>
          <p:graphicFrame>
            <p:nvGraphicFramePr>
              <p:cNvPr id="197638" name="Object 10"/>
              <p:cNvGraphicFramePr>
                <a:graphicFrameLocks noChangeAspect="1"/>
              </p:cNvGraphicFramePr>
              <p:nvPr/>
            </p:nvGraphicFramePr>
            <p:xfrm>
              <a:off x="2095500" y="3646488"/>
              <a:ext cx="849313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049" name="Equation" r:id="rId19" imgW="431640" imgH="228600" progId="Equation.DSMT4">
                      <p:embed/>
                    </p:oleObj>
                  </mc:Choice>
                  <mc:Fallback>
                    <p:oleObj name="Equation" r:id="rId19" imgW="431640" imgH="228600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5500" y="3646488"/>
                            <a:ext cx="849313" cy="450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Oval 12"/>
              <p:cNvSpPr>
                <a:spLocks noChangeArrowheads="1"/>
              </p:cNvSpPr>
              <p:nvPr/>
            </p:nvSpPr>
            <p:spPr bwMode="auto">
              <a:xfrm>
                <a:off x="1063625" y="4557713"/>
                <a:ext cx="1574800" cy="1574800"/>
              </a:xfrm>
              <a:prstGeom prst="ellipse">
                <a:avLst/>
              </a:prstGeom>
              <a:solidFill>
                <a:srgbClr val="DDDDDD"/>
              </a:solidFill>
              <a:ln w="5715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38" name="Oval 13"/>
              <p:cNvSpPr>
                <a:spLocks noChangeArrowheads="1"/>
              </p:cNvSpPr>
              <p:nvPr/>
            </p:nvSpPr>
            <p:spPr bwMode="auto">
              <a:xfrm>
                <a:off x="1584325" y="5091113"/>
                <a:ext cx="533400" cy="533400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40" name="Line 18"/>
              <p:cNvSpPr>
                <a:spLocks noChangeShapeType="1"/>
              </p:cNvSpPr>
              <p:nvPr/>
            </p:nvSpPr>
            <p:spPr bwMode="auto">
              <a:xfrm flipV="1">
                <a:off x="1860550" y="5140326"/>
                <a:ext cx="149225" cy="2222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1862138" y="5354638"/>
                <a:ext cx="295275" cy="6762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graphicFrame>
            <p:nvGraphicFramePr>
              <p:cNvPr id="197639" name="Object 22"/>
              <p:cNvGraphicFramePr>
                <a:graphicFrameLocks noChangeAspect="1"/>
              </p:cNvGraphicFramePr>
              <p:nvPr/>
            </p:nvGraphicFramePr>
            <p:xfrm>
              <a:off x="1276350" y="4773613"/>
              <a:ext cx="414338" cy="466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050" name="Equation" r:id="rId21" imgW="203040" imgH="228600" progId="Equation.DSMT4">
                      <p:embed/>
                    </p:oleObj>
                  </mc:Choice>
                  <mc:Fallback>
                    <p:oleObj name="Equation" r:id="rId21" imgW="203040" imgH="228600" progId="Equation.DSMT4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6350" y="4773613"/>
                            <a:ext cx="414338" cy="466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640" name="Object 8"/>
              <p:cNvGraphicFramePr>
                <a:graphicFrameLocks noChangeAspect="1"/>
              </p:cNvGraphicFramePr>
              <p:nvPr/>
            </p:nvGraphicFramePr>
            <p:xfrm>
              <a:off x="2660650" y="4454525"/>
              <a:ext cx="911225" cy="468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051" name="Equation" r:id="rId23" imgW="444240" imgH="228600" progId="Equation.DSMT4">
                      <p:embed/>
                    </p:oleObj>
                  </mc:Choice>
                  <mc:Fallback>
                    <p:oleObj name="Equation" r:id="rId23" imgW="444240" imgH="228600" progId="Equation.DSMT4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0650" y="4454525"/>
                            <a:ext cx="911225" cy="468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7" name="Straight Arrow Connector 46"/>
              <p:cNvCxnSpPr/>
              <p:nvPr/>
            </p:nvCxnSpPr>
            <p:spPr>
              <a:xfrm rot="10800000" flipV="1">
                <a:off x="1987550" y="4879975"/>
                <a:ext cx="628650" cy="520700"/>
              </a:xfrm>
              <a:prstGeom prst="straightConnector1">
                <a:avLst/>
              </a:prstGeom>
              <a:ln w="1905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1988344" y="4231481"/>
                <a:ext cx="393700" cy="223838"/>
              </a:xfrm>
              <a:prstGeom prst="straightConnector1">
                <a:avLst/>
              </a:prstGeom>
              <a:ln w="1905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8" name="Object 22"/>
              <p:cNvGraphicFramePr>
                <a:graphicFrameLocks noChangeAspect="1"/>
              </p:cNvGraphicFramePr>
              <p:nvPr/>
            </p:nvGraphicFramePr>
            <p:xfrm>
              <a:off x="1711325" y="5119688"/>
              <a:ext cx="180975" cy="198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052" name="Equation" r:id="rId25" imgW="126720" imgH="139680" progId="Equation.DSMT4">
                      <p:embed/>
                    </p:oleObj>
                  </mc:Choice>
                  <mc:Fallback>
                    <p:oleObj name="Equation" r:id="rId25" imgW="126720" imgH="139680" progId="Equation.DSMT4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1325" y="5119688"/>
                            <a:ext cx="180975" cy="198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" name="Object 18"/>
              <p:cNvGraphicFramePr>
                <a:graphicFrameLocks noChangeAspect="1"/>
              </p:cNvGraphicFramePr>
              <p:nvPr/>
            </p:nvGraphicFramePr>
            <p:xfrm>
              <a:off x="1797050" y="5692775"/>
              <a:ext cx="180975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053" name="Equation" r:id="rId27" imgW="126720" imgH="177480" progId="Equation.DSMT4">
                      <p:embed/>
                    </p:oleObj>
                  </mc:Choice>
                  <mc:Fallback>
                    <p:oleObj name="Equation" r:id="rId27" imgW="126720" imgH="177480" progId="Equation.DSMT4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7050" y="5692775"/>
                            <a:ext cx="180975" cy="252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" name="TextBox 3"/>
            <p:cNvSpPr txBox="1"/>
            <p:nvPr/>
          </p:nvSpPr>
          <p:spPr>
            <a:xfrm>
              <a:off x="2298910" y="5082169"/>
              <a:ext cx="1426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/>
                <a:t>Inner conductor</a:t>
              </a:r>
              <a:endParaRPr lang="en-US" sz="1400" b="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35436" y="4208348"/>
              <a:ext cx="1467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/>
                <a:t>Outer conductor</a:t>
              </a:r>
              <a:endParaRPr lang="en-US" sz="1400" b="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85775" y="1895475"/>
            <a:ext cx="830579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this set of notes we develop some general formulas that hold for any transmission line.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We first examine the coaxial cable as an example.</a:t>
            </a:r>
            <a:endParaRPr lang="en-US" sz="24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42360" y="222139"/>
            <a:ext cx="7118350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Overview</a:t>
            </a:r>
            <a:endParaRPr lang="en-US" sz="36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50695" y="3057523"/>
            <a:ext cx="3537284" cy="260934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58788" y="169895"/>
            <a:ext cx="8185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Formulas for (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3655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195865"/>
              </p:ext>
            </p:extLst>
          </p:nvPr>
        </p:nvGraphicFramePr>
        <p:xfrm>
          <a:off x="3209925" y="4983161"/>
          <a:ext cx="22415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4" name="Equation" r:id="rId3" imgW="1002960" imgH="253800" progId="Equation.DSMT4">
                  <p:embed/>
                </p:oleObj>
              </mc:Choice>
              <mc:Fallback>
                <p:oleObj name="Equation" r:id="rId3" imgW="10029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4983161"/>
                        <a:ext cx="22415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54254"/>
              </p:ext>
            </p:extLst>
          </p:nvPr>
        </p:nvGraphicFramePr>
        <p:xfrm>
          <a:off x="2863850" y="3265486"/>
          <a:ext cx="28511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5" name="Equation" r:id="rId5" imgW="1346040" imgH="266400" progId="Equation.DSMT4">
                  <p:embed/>
                </p:oleObj>
              </mc:Choice>
              <mc:Fallback>
                <p:oleObj name="Equation" r:id="rId5" imgW="1346040" imgH="26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265486"/>
                        <a:ext cx="285115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579046"/>
              </p:ext>
            </p:extLst>
          </p:nvPr>
        </p:nvGraphicFramePr>
        <p:xfrm>
          <a:off x="2870200" y="4113211"/>
          <a:ext cx="30670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6" name="Equation" r:id="rId7" imgW="1447560" imgH="266400" progId="Equation.DSMT4">
                  <p:embed/>
                </p:oleObj>
              </mc:Choice>
              <mc:Fallback>
                <p:oleObj name="Equation" r:id="rId7" imgW="1447560" imgH="266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4113211"/>
                        <a:ext cx="306705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66" name="TextBox 50"/>
          <p:cNvSpPr txBox="1">
            <a:spLocks noChangeArrowheads="1"/>
          </p:cNvSpPr>
          <p:nvPr/>
        </p:nvSpPr>
        <p:spPr bwMode="auto">
          <a:xfrm>
            <a:off x="1021649" y="939470"/>
            <a:ext cx="7481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three per-unit-length 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parameters 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can 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 found from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28775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8195"/>
              </p:ext>
            </p:extLst>
          </p:nvPr>
        </p:nvGraphicFramePr>
        <p:xfrm>
          <a:off x="3221037" y="1547543"/>
          <a:ext cx="23653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7" name="Equation" r:id="rId9" imgW="1117440" imgH="241200" progId="Equation.DSMT4">
                  <p:embed/>
                </p:oleObj>
              </mc:Choice>
              <mc:Fallback>
                <p:oleObj name="Equation" r:id="rId9" imgW="1117440" imgH="241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7" y="1547543"/>
                        <a:ext cx="2365375" cy="512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39949"/>
              </p:ext>
            </p:extLst>
          </p:nvPr>
        </p:nvGraphicFramePr>
        <p:xfrm>
          <a:off x="1922320" y="5970085"/>
          <a:ext cx="5258085" cy="644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8" name="Equation" r:id="rId11" imgW="3619440" imgH="444240" progId="Equation.DSMT4">
                  <p:embed/>
                </p:oleObj>
              </mc:Choice>
              <mc:Fallback>
                <p:oleObj name="Equation" r:id="rId11" imgW="3619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22320" y="5970085"/>
                        <a:ext cx="5258085" cy="644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1649" y="2289176"/>
            <a:ext cx="709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values are usually known from the manufacturer.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7484" y="3848951"/>
            <a:ext cx="2394992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rgbClr val="0000FF"/>
                </a:solidFill>
              </a:rPr>
              <a:t>These formulas hold for </a:t>
            </a:r>
            <a:r>
              <a:rPr lang="en-US" sz="1600" b="0" u="sng" dirty="0" smtClean="0">
                <a:solidFill>
                  <a:srgbClr val="0000FF"/>
                </a:solidFill>
              </a:rPr>
              <a:t>any</a:t>
            </a:r>
            <a:r>
              <a:rPr lang="en-US" sz="1600" b="0" dirty="0" smtClean="0">
                <a:solidFill>
                  <a:srgbClr val="0000FF"/>
                </a:solidFill>
              </a:rPr>
              <a:t> homogeneously-filled transmission line.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58788" y="169895"/>
            <a:ext cx="8185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Formulas for (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6566" name="TextBox 50"/>
          <p:cNvSpPr txBox="1">
            <a:spLocks noChangeArrowheads="1"/>
          </p:cNvSpPr>
          <p:nvPr/>
        </p:nvSpPr>
        <p:spPr bwMode="auto">
          <a:xfrm>
            <a:off x="919106" y="1747987"/>
            <a:ext cx="6299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derivation of the previous results follows from: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47392"/>
              </p:ext>
            </p:extLst>
          </p:nvPr>
        </p:nvGraphicFramePr>
        <p:xfrm>
          <a:off x="2472320" y="2736600"/>
          <a:ext cx="1832174" cy="45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7"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2320" y="2736600"/>
                        <a:ext cx="1832174" cy="451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96736"/>
              </p:ext>
            </p:extLst>
          </p:nvPr>
        </p:nvGraphicFramePr>
        <p:xfrm>
          <a:off x="2446673" y="3550069"/>
          <a:ext cx="18145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8" name="Equation" r:id="rId5" imgW="927000" imgH="393480" progId="Equation.DSMT4">
                  <p:embed/>
                </p:oleObj>
              </mc:Choice>
              <mc:Fallback>
                <p:oleObj name="Equation" r:id="rId5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6673" y="3550069"/>
                        <a:ext cx="1814512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>
            <a:off x="4659648" y="2550696"/>
            <a:ext cx="210827" cy="1844103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8938" y="328808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Multiply and divide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453906"/>
              </p:ext>
            </p:extLst>
          </p:nvPr>
        </p:nvGraphicFramePr>
        <p:xfrm>
          <a:off x="2966115" y="5440737"/>
          <a:ext cx="2590139" cy="46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9" name="Equation" r:id="rId7" imgW="1269720" imgH="228600" progId="Equation.DSMT4">
                  <p:embed/>
                </p:oleObj>
              </mc:Choice>
              <mc:Fallback>
                <p:oleObj name="Equation" r:id="rId7" imgW="1269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6115" y="5440737"/>
                        <a:ext cx="2590139" cy="46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02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58788" y="169895"/>
            <a:ext cx="8185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Formulas for (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6566" name="TextBox 50"/>
          <p:cNvSpPr txBox="1">
            <a:spLocks noChangeArrowheads="1"/>
          </p:cNvSpPr>
          <p:nvPr/>
        </p:nvSpPr>
        <p:spPr bwMode="auto">
          <a:xfrm>
            <a:off x="569750" y="1169118"/>
            <a:ext cx="14029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Example:</a:t>
            </a:r>
            <a:endParaRPr lang="en-US" sz="20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9750" y="1827445"/>
            <a:ext cx="51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A transmission line has the following properties: </a:t>
            </a:r>
            <a:endParaRPr lang="en-US" b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836456"/>
              </p:ext>
            </p:extLst>
          </p:nvPr>
        </p:nvGraphicFramePr>
        <p:xfrm>
          <a:off x="1962272" y="2428824"/>
          <a:ext cx="1675241" cy="41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58" name="Equation" r:id="rId3" imgW="1028520" imgH="253800" progId="Equation.DSMT4">
                  <p:embed/>
                </p:oleObj>
              </mc:Choice>
              <mc:Fallback>
                <p:oleObj name="Equation" r:id="rId3" imgW="1028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2272" y="2428824"/>
                        <a:ext cx="1675241" cy="411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005073"/>
              </p:ext>
            </p:extLst>
          </p:nvPr>
        </p:nvGraphicFramePr>
        <p:xfrm>
          <a:off x="1972738" y="2924021"/>
          <a:ext cx="1568519" cy="41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59" name="Equation" r:id="rId5" imgW="901440" imgH="241200" progId="Equation.DSMT4">
                  <p:embed/>
                </p:oleObj>
              </mc:Choice>
              <mc:Fallback>
                <p:oleObj name="Equation" r:id="rId5" imgW="901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2738" y="2924021"/>
                        <a:ext cx="1568519" cy="419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022801"/>
              </p:ext>
            </p:extLst>
          </p:nvPr>
        </p:nvGraphicFramePr>
        <p:xfrm>
          <a:off x="1972739" y="3415417"/>
          <a:ext cx="1490791" cy="316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0" name="Equation" r:id="rId7" imgW="838080" imgH="177480" progId="Equation.DSMT4">
                  <p:embed/>
                </p:oleObj>
              </mc:Choice>
              <mc:Fallback>
                <p:oleObj name="Equation" r:id="rId7" imgW="838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2739" y="3415417"/>
                        <a:ext cx="1490791" cy="316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2059"/>
              </p:ext>
            </p:extLst>
          </p:nvPr>
        </p:nvGraphicFramePr>
        <p:xfrm>
          <a:off x="2397690" y="5005861"/>
          <a:ext cx="27479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1" name="Equation" r:id="rId9" imgW="1498320" imgH="774360" progId="Equation.DSMT4">
                  <p:embed/>
                </p:oleObj>
              </mc:Choice>
              <mc:Fallback>
                <p:oleObj name="Equation" r:id="rId9" imgW="14983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7690" y="5005861"/>
                        <a:ext cx="2747963" cy="1422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8944" y="487519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4192"/>
              </p:ext>
            </p:extLst>
          </p:nvPr>
        </p:nvGraphicFramePr>
        <p:xfrm>
          <a:off x="1962272" y="3884344"/>
          <a:ext cx="1387406" cy="40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2" name="Equation" r:id="rId11" imgW="876240" imgH="253800" progId="Equation.DSMT4">
                  <p:embed/>
                </p:oleObj>
              </mc:Choice>
              <mc:Fallback>
                <p:oleObj name="Equation" r:id="rId11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2272" y="3884344"/>
                        <a:ext cx="1387406" cy="402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93129" y="3905127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(frequency is only needed for 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678906" y="5147813"/>
            <a:ext cx="311513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Note: </a:t>
            </a:r>
          </a:p>
          <a:p>
            <a:pPr algn="ctr"/>
            <a:r>
              <a:rPr lang="en-US" sz="1400" b="0" dirty="0" smtClean="0"/>
              <a:t>We cannot determine </a:t>
            </a:r>
            <a:r>
              <a:rPr lang="en-US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="0" dirty="0" smtClean="0"/>
              <a:t> without knowing the type of transmission line and the dimensions (and the conductivity of the metal).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939110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58788" y="169895"/>
            <a:ext cx="8185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Wavenumber Formulas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TextBox 50"/>
          <p:cNvSpPr txBox="1">
            <a:spLocks noChangeArrowheads="1"/>
          </p:cNvSpPr>
          <p:nvPr/>
        </p:nvSpPr>
        <p:spPr bwMode="auto">
          <a:xfrm>
            <a:off x="674544" y="1127625"/>
            <a:ext cx="36117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General case (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7321" name="Object 9"/>
          <p:cNvGraphicFramePr>
            <a:graphicFrameLocks noChangeAspect="1"/>
          </p:cNvGraphicFramePr>
          <p:nvPr/>
        </p:nvGraphicFramePr>
        <p:xfrm>
          <a:off x="1333500" y="1703388"/>
          <a:ext cx="48879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14" name="Equation" r:id="rId3" imgW="2463480" imgH="253800" progId="Equation.DSMT4">
                  <p:embed/>
                </p:oleObj>
              </mc:Choice>
              <mc:Fallback>
                <p:oleObj name="Equation" r:id="rId3" imgW="246348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703388"/>
                        <a:ext cx="48879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50"/>
          <p:cNvSpPr txBox="1">
            <a:spLocks noChangeArrowheads="1"/>
          </p:cNvSpPr>
          <p:nvPr/>
        </p:nvSpPr>
        <p:spPr bwMode="auto">
          <a:xfrm>
            <a:off x="750744" y="2823075"/>
            <a:ext cx="3135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Lossless case (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L,C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7322" name="Object 10"/>
          <p:cNvGraphicFramePr>
            <a:graphicFrameLocks noChangeAspect="1"/>
          </p:cNvGraphicFramePr>
          <p:nvPr/>
        </p:nvGraphicFramePr>
        <p:xfrm>
          <a:off x="1219200" y="3386138"/>
          <a:ext cx="48879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15" name="Equation" r:id="rId5" imgW="2463480" imgH="266400" progId="Equation.DSMT4">
                  <p:embed/>
                </p:oleObj>
              </mc:Choice>
              <mc:Fallback>
                <p:oleObj name="Equation" r:id="rId5" imgW="2463480" imgH="266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86138"/>
                        <a:ext cx="48879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50"/>
          <p:cNvSpPr txBox="1">
            <a:spLocks noChangeArrowheads="1"/>
          </p:cNvSpPr>
          <p:nvPr/>
        </p:nvSpPr>
        <p:spPr bwMode="auto">
          <a:xfrm>
            <a:off x="779318" y="4480425"/>
            <a:ext cx="3621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Dielectric loss only (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7323" name="Object 11"/>
          <p:cNvGraphicFramePr>
            <a:graphicFrameLocks noChangeAspect="1"/>
          </p:cNvGraphicFramePr>
          <p:nvPr/>
        </p:nvGraphicFramePr>
        <p:xfrm>
          <a:off x="1127125" y="5253038"/>
          <a:ext cx="46339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16" name="Equation" r:id="rId7" imgW="2336760" imgH="266400" progId="Equation.DSMT4">
                  <p:embed/>
                </p:oleObj>
              </mc:Choice>
              <mc:Fallback>
                <p:oleObj name="Equation" r:id="rId7" imgW="2336760" imgH="266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253038"/>
                        <a:ext cx="46339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42980" y="536257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(please see next slide)</a:t>
            </a:r>
            <a:endParaRPr lang="en-US" b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58788" y="169895"/>
            <a:ext cx="8185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Wavenumber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0" name="TextBox 50"/>
          <p:cNvSpPr txBox="1">
            <a:spLocks noChangeArrowheads="1"/>
          </p:cNvSpPr>
          <p:nvPr/>
        </p:nvSpPr>
        <p:spPr bwMode="auto">
          <a:xfrm>
            <a:off x="665018" y="1118100"/>
            <a:ext cx="3621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Dielectric loss only (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7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599584"/>
              </p:ext>
            </p:extLst>
          </p:nvPr>
        </p:nvGraphicFramePr>
        <p:xfrm>
          <a:off x="1430224" y="1720850"/>
          <a:ext cx="418147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99" name="Equation" r:id="rId3" imgW="2108160" imgH="2400120" progId="Equation.DSMT4">
                  <p:embed/>
                </p:oleObj>
              </mc:Choice>
              <mc:Fallback>
                <p:oleObj name="Equation" r:id="rId3" imgW="2108160" imgH="24001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224" y="1720850"/>
                        <a:ext cx="4181475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25251" y="2931009"/>
            <a:ext cx="26186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Note: </a:t>
            </a:r>
          </a:p>
          <a:p>
            <a:pPr algn="ctr"/>
            <a:r>
              <a:rPr lang="en-US" sz="1600" b="0" dirty="0" smtClean="0"/>
              <a:t>The mode stays a perfect </a:t>
            </a:r>
            <a:r>
              <a:rPr lang="en-US" sz="1600" b="0" dirty="0" err="1" smtClean="0"/>
              <a:t>TEM</a:t>
            </a:r>
            <a:r>
              <a:rPr lang="en-US" sz="1600" b="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0" dirty="0" smtClean="0"/>
              <a:t> </a:t>
            </a:r>
            <a:r>
              <a:rPr lang="en-US" sz="1600" b="0" dirty="0" smtClean="0"/>
              <a:t>mode if </a:t>
            </a:r>
            <a:r>
              <a:rPr lang="en-US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1600" b="0" dirty="0" smtClean="0"/>
              <a:t>. </a:t>
            </a:r>
          </a:p>
          <a:p>
            <a:pPr algn="ctr"/>
            <a:r>
              <a:rPr lang="en-US" sz="16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="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dirty="0" smtClean="0"/>
              <a:t>for </a:t>
            </a:r>
            <a:r>
              <a:rPr lang="en-US" sz="1600" b="0" u="sng" dirty="0" smtClean="0"/>
              <a:t>any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TEM</a:t>
            </a:r>
            <a:r>
              <a:rPr lang="en-US" sz="1600" b="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="0" dirty="0" smtClean="0"/>
              <a:t> mode.</a:t>
            </a:r>
            <a:endParaRPr lang="en-US" sz="16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95665"/>
              </p:ext>
            </p:extLst>
          </p:nvPr>
        </p:nvGraphicFramePr>
        <p:xfrm>
          <a:off x="6942046" y="2187791"/>
          <a:ext cx="785096" cy="36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00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2046" y="2187791"/>
                        <a:ext cx="785096" cy="366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74032"/>
              </p:ext>
            </p:extLst>
          </p:nvPr>
        </p:nvGraphicFramePr>
        <p:xfrm>
          <a:off x="6730370" y="4761908"/>
          <a:ext cx="1112837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01" name="Equation" r:id="rId7" imgW="660240" imgH="888840" progId="Equation.DSMT4">
                  <p:embed/>
                </p:oleObj>
              </mc:Choice>
              <mc:Fallback>
                <p:oleObj name="Equation" r:id="rId7" imgW="6602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0370" y="4761908"/>
                        <a:ext cx="1112837" cy="15001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17550" y="92257"/>
            <a:ext cx="78724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Transmission Lines</a:t>
            </a:r>
          </a:p>
        </p:txBody>
      </p:sp>
      <p:graphicFrame>
        <p:nvGraphicFramePr>
          <p:cNvPr id="234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815899"/>
              </p:ext>
            </p:extLst>
          </p:nvPr>
        </p:nvGraphicFramePr>
        <p:xfrm>
          <a:off x="736085" y="1861799"/>
          <a:ext cx="367823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04" name="Equation" r:id="rId3" imgW="1968480" imgH="482400" progId="Equation.DSMT4">
                  <p:embed/>
                </p:oleObj>
              </mc:Choice>
              <mc:Fallback>
                <p:oleObj name="Equation" r:id="rId3" imgW="196848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085" y="1861799"/>
                        <a:ext cx="3678237" cy="9032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37930" y="1202739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Coax</a:t>
            </a:r>
          </a:p>
        </p:txBody>
      </p:sp>
      <p:graphicFrame>
        <p:nvGraphicFramePr>
          <p:cNvPr id="2345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709258"/>
              </p:ext>
            </p:extLst>
          </p:nvPr>
        </p:nvGraphicFramePr>
        <p:xfrm>
          <a:off x="928688" y="3062898"/>
          <a:ext cx="31908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05" name="Equation" r:id="rId5" imgW="1701720" imgH="431640" progId="Equation.DSMT4">
                  <p:embed/>
                </p:oleObj>
              </mc:Choice>
              <mc:Fallback>
                <p:oleObj name="Equation" r:id="rId5" imgW="1701720" imgH="4316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062898"/>
                        <a:ext cx="3190875" cy="8096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23" name="Rectangle 2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23454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574414"/>
              </p:ext>
            </p:extLst>
          </p:nvPr>
        </p:nvGraphicFramePr>
        <p:xfrm>
          <a:off x="5462588" y="4556125"/>
          <a:ext cx="2760662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06" name="Equation" r:id="rId7" imgW="1587240" imgH="1041120" progId="Equation.DSMT4">
                  <p:embed/>
                </p:oleObj>
              </mc:Choice>
              <mc:Fallback>
                <p:oleObj name="Equation" r:id="rId7" imgW="1587240" imgH="10411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4556125"/>
                        <a:ext cx="2760662" cy="1816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5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99703"/>
              </p:ext>
            </p:extLst>
          </p:nvPr>
        </p:nvGraphicFramePr>
        <p:xfrm>
          <a:off x="1235712" y="4301147"/>
          <a:ext cx="10525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07" name="Equation" r:id="rId9" imgW="711000" imgH="431640" progId="Equation.DSMT4">
                  <p:embed/>
                </p:oleObj>
              </mc:Choice>
              <mc:Fallback>
                <p:oleObj name="Equation" r:id="rId9" imgW="711000" imgH="43164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712" y="4301147"/>
                        <a:ext cx="1052513" cy="641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5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08357"/>
              </p:ext>
            </p:extLst>
          </p:nvPr>
        </p:nvGraphicFramePr>
        <p:xfrm>
          <a:off x="2632282" y="4301909"/>
          <a:ext cx="10604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08" name="Equation" r:id="rId11" imgW="698400" imgH="431640" progId="Equation.DSMT4">
                  <p:embed/>
                </p:oleObj>
              </mc:Choice>
              <mc:Fallback>
                <p:oleObj name="Equation" r:id="rId11" imgW="698400" imgH="43164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282" y="4301909"/>
                        <a:ext cx="1060450" cy="655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5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93418"/>
              </p:ext>
            </p:extLst>
          </p:nvPr>
        </p:nvGraphicFramePr>
        <p:xfrm>
          <a:off x="657000" y="5486528"/>
          <a:ext cx="15859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09" name="Equation" r:id="rId13" imgW="1066680" imgH="482400" progId="Equation.DSMT4">
                  <p:embed/>
                </p:oleObj>
              </mc:Choice>
              <mc:Fallback>
                <p:oleObj name="Equation" r:id="rId13" imgW="1066680" imgH="4824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00" y="5486528"/>
                        <a:ext cx="1585912" cy="719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5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446218"/>
              </p:ext>
            </p:extLst>
          </p:nvPr>
        </p:nvGraphicFramePr>
        <p:xfrm>
          <a:off x="2624299" y="5497132"/>
          <a:ext cx="167798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10" name="Equation" r:id="rId15" imgW="1054080" imgH="482400" progId="Equation.DSMT4">
                  <p:embed/>
                </p:oleObj>
              </mc:Choice>
              <mc:Fallback>
                <p:oleObj name="Equation" r:id="rId15" imgW="1054080" imgH="4824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299" y="5497132"/>
                        <a:ext cx="1677988" cy="769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4837113" y="1304925"/>
            <a:ext cx="3917126" cy="2697555"/>
            <a:chOff x="4837113" y="1304925"/>
            <a:chExt cx="3917126" cy="2697555"/>
          </a:xfrm>
        </p:grpSpPr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6142409" y="1550081"/>
              <a:ext cx="1574800" cy="1574800"/>
            </a:xfrm>
            <a:prstGeom prst="ellipse">
              <a:avLst/>
            </a:prstGeom>
            <a:solidFill>
              <a:srgbClr val="DDDDDD"/>
            </a:solidFill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6675809" y="2056493"/>
              <a:ext cx="533400" cy="5334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V="1">
              <a:off x="6939334" y="2132693"/>
              <a:ext cx="149225" cy="222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6940921" y="2347006"/>
              <a:ext cx="295275" cy="67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34533" name="Object 22"/>
            <p:cNvGraphicFramePr>
              <a:graphicFrameLocks noChangeAspect="1"/>
            </p:cNvGraphicFramePr>
            <p:nvPr/>
          </p:nvGraphicFramePr>
          <p:xfrm>
            <a:off x="6640884" y="1607014"/>
            <a:ext cx="598487" cy="371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911" name="Equation" r:id="rId17" imgW="368280" imgH="228600" progId="Equation.DSMT4">
                    <p:embed/>
                  </p:oleObj>
                </mc:Choice>
                <mc:Fallback>
                  <p:oleObj name="Equation" r:id="rId17" imgW="368280" imgH="2286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0884" y="1607014"/>
                          <a:ext cx="598487" cy="371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2"/>
            <p:cNvGraphicFramePr>
              <a:graphicFrameLocks noChangeAspect="1"/>
            </p:cNvGraphicFramePr>
            <p:nvPr/>
          </p:nvGraphicFramePr>
          <p:xfrm>
            <a:off x="6791696" y="2067141"/>
            <a:ext cx="200025" cy="219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912" name="Equation" r:id="rId19" imgW="126720" imgH="139680" progId="Equation.DSMT4">
                    <p:embed/>
                  </p:oleObj>
                </mc:Choice>
                <mc:Fallback>
                  <p:oleObj name="Equation" r:id="rId19" imgW="126720" imgH="139680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1696" y="2067141"/>
                          <a:ext cx="200025" cy="219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2"/>
            <p:cNvGraphicFramePr>
              <a:graphicFrameLocks noChangeAspect="1"/>
            </p:cNvGraphicFramePr>
            <p:nvPr/>
          </p:nvGraphicFramePr>
          <p:xfrm>
            <a:off x="6839321" y="2675618"/>
            <a:ext cx="2000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913" name="Equation" r:id="rId21" imgW="126720" imgH="177480" progId="Equation.DSMT4">
                    <p:embed/>
                  </p:oleObj>
                </mc:Choice>
                <mc:Fallback>
                  <p:oleObj name="Equation" r:id="rId21" imgW="126720" imgH="17748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9321" y="2675618"/>
                          <a:ext cx="200025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554" name="Object 58"/>
            <p:cNvGraphicFramePr>
              <a:graphicFrameLocks noChangeAspect="1"/>
            </p:cNvGraphicFramePr>
            <p:nvPr/>
          </p:nvGraphicFramePr>
          <p:xfrm>
            <a:off x="5164901" y="3323030"/>
            <a:ext cx="3589338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914" name="Equation" r:id="rId23" imgW="2425680" imgH="457200" progId="Equation.DSMT4">
                    <p:embed/>
                  </p:oleObj>
                </mc:Choice>
                <mc:Fallback>
                  <p:oleObj name="Equation" r:id="rId23" imgW="2425680" imgH="457200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4901" y="3323030"/>
                          <a:ext cx="3589338" cy="6794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555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655929"/>
                </p:ext>
              </p:extLst>
            </p:nvPr>
          </p:nvGraphicFramePr>
          <p:xfrm>
            <a:off x="4837113" y="1304925"/>
            <a:ext cx="1579562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915" name="Equation" r:id="rId25" imgW="1066680" imgH="228600" progId="Equation.DSMT4">
                    <p:embed/>
                  </p:oleObj>
                </mc:Choice>
                <mc:Fallback>
                  <p:oleObj name="Equation" r:id="rId25" imgW="1066680" imgH="228600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7113" y="1304925"/>
                          <a:ext cx="1579562" cy="34131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Arrow Connector 23"/>
            <p:cNvCxnSpPr/>
            <p:nvPr/>
          </p:nvCxnSpPr>
          <p:spPr>
            <a:xfrm>
              <a:off x="5997039" y="1710047"/>
              <a:ext cx="415636" cy="5106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38146" y="6385404"/>
            <a:ext cx="415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(skin depth of metal for inner or outer conductors)</a:t>
            </a:r>
            <a:endParaRPr lang="en-US" sz="1400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188433" y="5055817"/>
            <a:ext cx="4737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(surface resistance of metal </a:t>
            </a:r>
            <a:r>
              <a:rPr lang="en-US" sz="1400" b="0" dirty="0"/>
              <a:t>for inner or outer conductors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17550" y="92257"/>
            <a:ext cx="78724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Transmission Lines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23881" y="1087541"/>
            <a:ext cx="13446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Twin-lead </a:t>
            </a:r>
          </a:p>
        </p:txBody>
      </p:sp>
      <p:graphicFrame>
        <p:nvGraphicFramePr>
          <p:cNvPr id="234517" name="Object 21"/>
          <p:cNvGraphicFramePr>
            <a:graphicFrameLocks noChangeAspect="1"/>
          </p:cNvGraphicFramePr>
          <p:nvPr/>
        </p:nvGraphicFramePr>
        <p:xfrm>
          <a:off x="434213" y="1596221"/>
          <a:ext cx="39878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14" name="Equation" r:id="rId3" imgW="2133360" imgH="482400" progId="Equation.DSMT4">
                  <p:embed/>
                </p:oleObj>
              </mc:Choice>
              <mc:Fallback>
                <p:oleObj name="Equation" r:id="rId3" imgW="2133360" imgH="482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13" y="1596221"/>
                        <a:ext cx="3987800" cy="9048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9" name="Object 23"/>
          <p:cNvGraphicFramePr>
            <a:graphicFrameLocks noChangeAspect="1"/>
          </p:cNvGraphicFramePr>
          <p:nvPr/>
        </p:nvGraphicFramePr>
        <p:xfrm>
          <a:off x="860177" y="2664979"/>
          <a:ext cx="27749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15" name="Equation" r:id="rId5" imgW="1549080" imgH="1015920" progId="Equation.DSMT4">
                  <p:embed/>
                </p:oleObj>
              </mc:Choice>
              <mc:Fallback>
                <p:oleObj name="Equation" r:id="rId5" imgW="1549080" imgH="101592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77" y="2664979"/>
                        <a:ext cx="2774950" cy="1816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23" name="Rectangle 2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39527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32838"/>
              </p:ext>
            </p:extLst>
          </p:nvPr>
        </p:nvGraphicFramePr>
        <p:xfrm>
          <a:off x="5472113" y="4740275"/>
          <a:ext cx="2760662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16" name="Equation" r:id="rId7" imgW="1587240" imgH="1041120" progId="Equation.DSMT4">
                  <p:embed/>
                </p:oleObj>
              </mc:Choice>
              <mc:Fallback>
                <p:oleObj name="Equation" r:id="rId7" imgW="1587240" imgH="10411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4740275"/>
                        <a:ext cx="2760662" cy="1816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04989"/>
              </p:ext>
            </p:extLst>
          </p:nvPr>
        </p:nvGraphicFramePr>
        <p:xfrm>
          <a:off x="1486225" y="4825821"/>
          <a:ext cx="939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17" name="Equation" r:id="rId9" imgW="634680" imgH="431640" progId="Equation.DSMT4">
                  <p:embed/>
                </p:oleObj>
              </mc:Choice>
              <mc:Fallback>
                <p:oleObj name="Equation" r:id="rId9" imgW="63468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225" y="4825821"/>
                        <a:ext cx="939800" cy="641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00368"/>
              </p:ext>
            </p:extLst>
          </p:nvPr>
        </p:nvGraphicFramePr>
        <p:xfrm>
          <a:off x="1165550" y="5662433"/>
          <a:ext cx="1549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18" name="Equation" r:id="rId11" imgW="1041120" imgH="482400" progId="Equation.DSMT4">
                  <p:embed/>
                </p:oleObj>
              </mc:Choice>
              <mc:Fallback>
                <p:oleObj name="Equation" r:id="rId11" imgW="1041120" imgH="482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550" y="5662433"/>
                        <a:ext cx="1549400" cy="719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 flipH="1">
            <a:off x="5460866" y="1270655"/>
            <a:ext cx="295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Two identical conductors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275263" y="1638796"/>
            <a:ext cx="3303587" cy="2763651"/>
            <a:chOff x="5275263" y="1638796"/>
            <a:chExt cx="3303587" cy="2763651"/>
          </a:xfrm>
        </p:grpSpPr>
        <p:graphicFrame>
          <p:nvGraphicFramePr>
            <p:cNvPr id="395282" name="Object 18"/>
            <p:cNvGraphicFramePr>
              <a:graphicFrameLocks noChangeAspect="1"/>
            </p:cNvGraphicFramePr>
            <p:nvPr/>
          </p:nvGraphicFramePr>
          <p:xfrm>
            <a:off x="5856865" y="4062722"/>
            <a:ext cx="2255837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19" name="Equation" r:id="rId13" imgW="1523880" imgH="228600" progId="Equation.DSMT4">
                    <p:embed/>
                  </p:oleObj>
                </mc:Choice>
                <mc:Fallback>
                  <p:oleObj name="Equation" r:id="rId13" imgW="152388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6865" y="4062722"/>
                          <a:ext cx="2255837" cy="3397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4545" name="Rectangle 49"/>
            <p:cNvSpPr>
              <a:spLocks noChangeArrowheads="1"/>
            </p:cNvSpPr>
            <p:nvPr/>
          </p:nvSpPr>
          <p:spPr bwMode="auto">
            <a:xfrm>
              <a:off x="5275263" y="1638796"/>
              <a:ext cx="3303587" cy="23109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35" name="Oval 39"/>
            <p:cNvSpPr>
              <a:spLocks noChangeArrowheads="1"/>
            </p:cNvSpPr>
            <p:nvPr/>
          </p:nvSpPr>
          <p:spPr bwMode="auto">
            <a:xfrm>
              <a:off x="5894388" y="2821000"/>
              <a:ext cx="504825" cy="46355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36" name="Oval 40"/>
            <p:cNvSpPr>
              <a:spLocks noChangeArrowheads="1"/>
            </p:cNvSpPr>
            <p:nvPr/>
          </p:nvSpPr>
          <p:spPr bwMode="auto">
            <a:xfrm>
              <a:off x="7397750" y="2828050"/>
              <a:ext cx="504825" cy="46355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38" name="Line 42"/>
            <p:cNvSpPr>
              <a:spLocks noChangeShapeType="1"/>
            </p:cNvSpPr>
            <p:nvPr/>
          </p:nvSpPr>
          <p:spPr bwMode="auto">
            <a:xfrm>
              <a:off x="6124575" y="2542938"/>
              <a:ext cx="155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4540" name="Object 22"/>
            <p:cNvGraphicFramePr>
              <a:graphicFrameLocks noChangeAspect="1"/>
            </p:cNvGraphicFramePr>
            <p:nvPr/>
          </p:nvGraphicFramePr>
          <p:xfrm>
            <a:off x="6642101" y="3329050"/>
            <a:ext cx="615950" cy="38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20" name="Equation" r:id="rId15" imgW="368280" imgH="228600" progId="Equation.DSMT4">
                    <p:embed/>
                  </p:oleObj>
                </mc:Choice>
                <mc:Fallback>
                  <p:oleObj name="Equation" r:id="rId15" imgW="368280" imgH="2286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2101" y="3329050"/>
                          <a:ext cx="615950" cy="382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4541" name="Line 45"/>
            <p:cNvSpPr>
              <a:spLocks noChangeShapeType="1"/>
            </p:cNvSpPr>
            <p:nvPr/>
          </p:nvSpPr>
          <p:spPr bwMode="auto">
            <a:xfrm flipV="1">
              <a:off x="6138863" y="2878149"/>
              <a:ext cx="162257" cy="169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543" name="Line 47"/>
            <p:cNvSpPr>
              <a:spLocks noChangeShapeType="1"/>
            </p:cNvSpPr>
            <p:nvPr/>
          </p:nvSpPr>
          <p:spPr bwMode="auto">
            <a:xfrm flipV="1">
              <a:off x="7643812" y="2909455"/>
              <a:ext cx="182027" cy="1900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546" name="Line 50"/>
            <p:cNvSpPr>
              <a:spLocks noChangeShapeType="1"/>
            </p:cNvSpPr>
            <p:nvPr/>
          </p:nvSpPr>
          <p:spPr bwMode="auto">
            <a:xfrm>
              <a:off x="6138863" y="2244440"/>
              <a:ext cx="0" cy="14087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547" name="Line 51"/>
            <p:cNvSpPr>
              <a:spLocks noChangeShapeType="1"/>
            </p:cNvSpPr>
            <p:nvPr/>
          </p:nvSpPr>
          <p:spPr bwMode="auto">
            <a:xfrm>
              <a:off x="7656513" y="2256315"/>
              <a:ext cx="0" cy="13817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" name="Object 22"/>
            <p:cNvGraphicFramePr>
              <a:graphicFrameLocks noChangeAspect="1"/>
            </p:cNvGraphicFramePr>
            <p:nvPr/>
          </p:nvGraphicFramePr>
          <p:xfrm>
            <a:off x="6381750" y="2682888"/>
            <a:ext cx="20002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21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1750" y="2682888"/>
                          <a:ext cx="20002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2"/>
            <p:cNvGraphicFramePr>
              <a:graphicFrameLocks noChangeAspect="1"/>
            </p:cNvGraphicFramePr>
            <p:nvPr/>
          </p:nvGraphicFramePr>
          <p:xfrm>
            <a:off x="7924800" y="2718513"/>
            <a:ext cx="20002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22" name="Equation" r:id="rId19" imgW="126720" imgH="139680" progId="Equation.DSMT4">
                    <p:embed/>
                  </p:oleObj>
                </mc:Choice>
                <mc:Fallback>
                  <p:oleObj name="Equation" r:id="rId19" imgW="126720" imgH="13968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4800" y="2718513"/>
                          <a:ext cx="20002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2"/>
            <p:cNvGraphicFramePr>
              <a:graphicFrameLocks noChangeAspect="1"/>
            </p:cNvGraphicFramePr>
            <p:nvPr/>
          </p:nvGraphicFramePr>
          <p:xfrm>
            <a:off x="6803200" y="2218903"/>
            <a:ext cx="2000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23" name="Equation" r:id="rId20" imgW="126720" imgH="177480" progId="Equation.DSMT4">
                    <p:embed/>
                  </p:oleObj>
                </mc:Choice>
                <mc:Fallback>
                  <p:oleObj name="Equation" r:id="rId20" imgW="126720" imgH="17748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3200" y="2218903"/>
                          <a:ext cx="200025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5962308"/>
                </p:ext>
              </p:extLst>
            </p:nvPr>
          </p:nvGraphicFramePr>
          <p:xfrm>
            <a:off x="6154738" y="1743075"/>
            <a:ext cx="1579562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24" name="Equation" r:id="rId22" imgW="1066680" imgH="228600" progId="Equation.DSMT4">
                    <p:embed/>
                  </p:oleObj>
                </mc:Choice>
                <mc:Fallback>
                  <p:oleObj name="Equation" r:id="rId22" imgW="106668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4738" y="1743075"/>
                          <a:ext cx="1579562" cy="34131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2833569" y="5848353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(skin depth of metal)</a:t>
            </a:r>
            <a:endParaRPr lang="en-US" sz="14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2587910" y="5007482"/>
            <a:ext cx="244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(surface resistance of metal)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17550" y="81624"/>
            <a:ext cx="78724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Transmission Lines (cont.)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0688" y="1027113"/>
            <a:ext cx="13446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Microstrip</a:t>
            </a:r>
          </a:p>
        </p:txBody>
      </p:sp>
      <p:sp>
        <p:nvSpPr>
          <p:cNvPr id="235554" name="Rectangle 3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58" name="Rectangle 3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7" name="Object 37"/>
          <p:cNvGraphicFramePr>
            <a:graphicFrameLocks noChangeAspect="1"/>
          </p:cNvGraphicFramePr>
          <p:nvPr/>
        </p:nvGraphicFramePr>
        <p:xfrm>
          <a:off x="1728788" y="1063625"/>
          <a:ext cx="12652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81" name="Equation" r:id="rId3" imgW="647640" imgH="203040" progId="Equation.DSMT4">
                  <p:embed/>
                </p:oleObj>
              </mc:Choice>
              <mc:Fallback>
                <p:oleObj name="Equation" r:id="rId3" imgW="647640" imgH="203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1063625"/>
                        <a:ext cx="126523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0" name="Rectangle 4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29225" y="1749879"/>
            <a:ext cx="286488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Approximate CAD formula</a:t>
            </a:r>
            <a:endParaRPr lang="en-US" b="0" dirty="0"/>
          </a:p>
        </p:txBody>
      </p:sp>
      <p:grpSp>
        <p:nvGrpSpPr>
          <p:cNvPr id="2" name="Group 33"/>
          <p:cNvGrpSpPr/>
          <p:nvPr/>
        </p:nvGrpSpPr>
        <p:grpSpPr>
          <a:xfrm>
            <a:off x="2347913" y="5357813"/>
            <a:ext cx="3738562" cy="1073150"/>
            <a:chOff x="2347913" y="5357813"/>
            <a:chExt cx="3738562" cy="1073150"/>
          </a:xfrm>
        </p:grpSpPr>
        <p:sp>
          <p:nvSpPr>
            <p:cNvPr id="29" name="Rectangle 87"/>
            <p:cNvSpPr>
              <a:spLocks noChangeArrowheads="1"/>
            </p:cNvSpPr>
            <p:nvPr/>
          </p:nvSpPr>
          <p:spPr bwMode="auto">
            <a:xfrm>
              <a:off x="2347913" y="6354763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Rectangle 88"/>
            <p:cNvSpPr>
              <a:spLocks noChangeArrowheads="1"/>
            </p:cNvSpPr>
            <p:nvPr/>
          </p:nvSpPr>
          <p:spPr bwMode="auto">
            <a:xfrm>
              <a:off x="2360613" y="5910263"/>
              <a:ext cx="3238500" cy="44450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Rectangle 89"/>
            <p:cNvSpPr>
              <a:spLocks noChangeArrowheads="1"/>
            </p:cNvSpPr>
            <p:nvPr/>
          </p:nvSpPr>
          <p:spPr bwMode="auto">
            <a:xfrm>
              <a:off x="3402013" y="5805488"/>
              <a:ext cx="1117600" cy="1047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rot="5400000">
              <a:off x="5519737" y="6145213"/>
              <a:ext cx="457200" cy="1587"/>
            </a:xfrm>
            <a:prstGeom prst="straightConnector1">
              <a:avLst/>
            </a:prstGeom>
            <a:ln>
              <a:solidFill>
                <a:srgbClr val="40008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2770188" y="5915025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62" name="Line 42"/>
            <p:cNvSpPr>
              <a:spLocks noChangeShapeType="1"/>
            </p:cNvSpPr>
            <p:nvPr/>
          </p:nvSpPr>
          <p:spPr bwMode="auto">
            <a:xfrm>
              <a:off x="4584700" y="58134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3" name="Line 43"/>
            <p:cNvSpPr>
              <a:spLocks noChangeShapeType="1"/>
            </p:cNvSpPr>
            <p:nvPr/>
          </p:nvSpPr>
          <p:spPr bwMode="auto">
            <a:xfrm>
              <a:off x="4551363" y="59086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Line 46"/>
            <p:cNvSpPr>
              <a:spLocks noChangeShapeType="1"/>
            </p:cNvSpPr>
            <p:nvPr/>
          </p:nvSpPr>
          <p:spPr bwMode="auto">
            <a:xfrm flipV="1">
              <a:off x="4900613" y="588168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4900613" y="5445125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9" name="Line 49"/>
            <p:cNvSpPr>
              <a:spLocks noChangeShapeType="1"/>
            </p:cNvSpPr>
            <p:nvPr/>
          </p:nvSpPr>
          <p:spPr bwMode="auto">
            <a:xfrm>
              <a:off x="3455988" y="568007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" name="Object 22"/>
            <p:cNvGraphicFramePr>
              <a:graphicFrameLocks noChangeAspect="1"/>
            </p:cNvGraphicFramePr>
            <p:nvPr/>
          </p:nvGraphicFramePr>
          <p:xfrm>
            <a:off x="3895725" y="5357813"/>
            <a:ext cx="239713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282" name="Equation" r:id="rId5" imgW="152280" imgH="139680" progId="Equation.DSMT4">
                    <p:embed/>
                  </p:oleObj>
                </mc:Choice>
                <mc:Fallback>
                  <p:oleObj name="Equation" r:id="rId5" imgW="152280" imgH="13968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5725" y="5357813"/>
                          <a:ext cx="239713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61" name="Object 22"/>
            <p:cNvGraphicFramePr>
              <a:graphicFrameLocks noChangeAspect="1"/>
            </p:cNvGraphicFramePr>
            <p:nvPr/>
          </p:nvGraphicFramePr>
          <p:xfrm>
            <a:off x="5068888" y="5434013"/>
            <a:ext cx="13970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283" name="Equation" r:id="rId7" imgW="88560" imgH="152280" progId="Equation.DSMT4">
                    <p:embed/>
                  </p:oleObj>
                </mc:Choice>
                <mc:Fallback>
                  <p:oleObj name="Equation" r:id="rId7" imgW="88560" imgH="15228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888" y="5434013"/>
                          <a:ext cx="139700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2"/>
            <p:cNvGraphicFramePr>
              <a:graphicFrameLocks noChangeAspect="1"/>
            </p:cNvGraphicFramePr>
            <p:nvPr/>
          </p:nvGraphicFramePr>
          <p:xfrm>
            <a:off x="5886450" y="5994400"/>
            <a:ext cx="2000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284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6450" y="5994400"/>
                          <a:ext cx="200025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8105" name="Object 3"/>
          <p:cNvGraphicFramePr>
            <a:graphicFrameLocks noChangeAspect="1"/>
          </p:cNvGraphicFramePr>
          <p:nvPr/>
        </p:nvGraphicFramePr>
        <p:xfrm>
          <a:off x="1430337" y="2123168"/>
          <a:ext cx="3065463" cy="100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85" name="Equation" r:id="rId11" imgW="1536480" imgH="482400" progId="Equation.DSMT4">
                  <p:embed/>
                </p:oleObj>
              </mc:Choice>
              <mc:Fallback>
                <p:oleObj name="Equation" r:id="rId11" imgW="15364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7" y="2123168"/>
                        <a:ext cx="3065463" cy="1007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6" name="Object 10"/>
          <p:cNvGraphicFramePr>
            <a:graphicFrameLocks noChangeAspect="1"/>
          </p:cNvGraphicFramePr>
          <p:nvPr/>
        </p:nvGraphicFramePr>
        <p:xfrm>
          <a:off x="1338717" y="3286578"/>
          <a:ext cx="3467100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86" name="Equation" r:id="rId13" imgW="3962160" imgH="1676160" progId="Equation.DSMT4">
                  <p:embed/>
                </p:oleObj>
              </mc:Choice>
              <mc:Fallback>
                <p:oleObj name="Equation" r:id="rId13" imgW="3962160" imgH="1676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717" y="3286578"/>
                        <a:ext cx="3467100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17550" y="81624"/>
            <a:ext cx="78724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Transmission Lines (cont.)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0688" y="1027113"/>
            <a:ext cx="13446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Microstrip</a:t>
            </a:r>
          </a:p>
        </p:txBody>
      </p:sp>
      <p:graphicFrame>
        <p:nvGraphicFramePr>
          <p:cNvPr id="235532" name="Object 12"/>
          <p:cNvGraphicFramePr>
            <a:graphicFrameLocks noChangeAspect="1"/>
          </p:cNvGraphicFramePr>
          <p:nvPr/>
        </p:nvGraphicFramePr>
        <p:xfrm>
          <a:off x="804863" y="1700213"/>
          <a:ext cx="373221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6" name="Equation" r:id="rId3" imgW="2387600" imgH="520700" progId="Equation.DSMT4">
                  <p:embed/>
                </p:oleObj>
              </mc:Choice>
              <mc:Fallback>
                <p:oleObj name="Equation" r:id="rId3" imgW="2387600" imgH="5207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700213"/>
                        <a:ext cx="3732212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4" name="Rectangle 3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3" name="Object 33"/>
          <p:cNvGraphicFramePr>
            <a:graphicFrameLocks noChangeAspect="1"/>
          </p:cNvGraphicFramePr>
          <p:nvPr/>
        </p:nvGraphicFramePr>
        <p:xfrm>
          <a:off x="735013" y="2797175"/>
          <a:ext cx="6624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7" name="Equation" r:id="rId5" imgW="3797300" imgH="495300" progId="Equation.DSMT4">
                  <p:embed/>
                </p:oleObj>
              </mc:Choice>
              <mc:Fallback>
                <p:oleObj name="Equation" r:id="rId5" imgW="3797300" imgH="4953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797175"/>
                        <a:ext cx="66246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8" name="Rectangle 3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7" name="Object 37"/>
          <p:cNvGraphicFramePr>
            <a:graphicFrameLocks noChangeAspect="1"/>
          </p:cNvGraphicFramePr>
          <p:nvPr/>
        </p:nvGraphicFramePr>
        <p:xfrm>
          <a:off x="1752600" y="1063625"/>
          <a:ext cx="12160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8" name="Equation" r:id="rId7" imgW="622030" imgH="203112" progId="Equation.DSMT4">
                  <p:embed/>
                </p:oleObj>
              </mc:Choice>
              <mc:Fallback>
                <p:oleObj name="Equation" r:id="rId7" imgW="622030" imgH="203112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3625"/>
                        <a:ext cx="12160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0" name="Rectangle 4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9" name="Object 39"/>
          <p:cNvGraphicFramePr>
            <a:graphicFrameLocks noChangeAspect="1"/>
          </p:cNvGraphicFramePr>
          <p:nvPr/>
        </p:nvGraphicFramePr>
        <p:xfrm>
          <a:off x="2633663" y="4195763"/>
          <a:ext cx="2813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9" name="Equation" r:id="rId9" imgW="1536700" imgH="457200" progId="Equation.DSMT4">
                  <p:embed/>
                </p:oleObj>
              </mc:Choice>
              <mc:Fallback>
                <p:oleObj name="Equation" r:id="rId9" imgW="1536700" imgH="4572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4195763"/>
                        <a:ext cx="28130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29225" y="1162050"/>
            <a:ext cx="286488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Approximate CAD formula</a:t>
            </a:r>
            <a:endParaRPr lang="en-US" b="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347913" y="5357813"/>
            <a:ext cx="3738562" cy="1073150"/>
            <a:chOff x="2347913" y="5357813"/>
            <a:chExt cx="3738562" cy="1073150"/>
          </a:xfrm>
        </p:grpSpPr>
        <p:sp>
          <p:nvSpPr>
            <p:cNvPr id="29" name="Rectangle 87"/>
            <p:cNvSpPr>
              <a:spLocks noChangeArrowheads="1"/>
            </p:cNvSpPr>
            <p:nvPr/>
          </p:nvSpPr>
          <p:spPr bwMode="auto">
            <a:xfrm>
              <a:off x="2347913" y="6354763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Rectangle 88"/>
            <p:cNvSpPr>
              <a:spLocks noChangeArrowheads="1"/>
            </p:cNvSpPr>
            <p:nvPr/>
          </p:nvSpPr>
          <p:spPr bwMode="auto">
            <a:xfrm>
              <a:off x="2360613" y="5910263"/>
              <a:ext cx="3238500" cy="44450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Rectangle 89"/>
            <p:cNvSpPr>
              <a:spLocks noChangeArrowheads="1"/>
            </p:cNvSpPr>
            <p:nvPr/>
          </p:nvSpPr>
          <p:spPr bwMode="auto">
            <a:xfrm>
              <a:off x="3402013" y="5805488"/>
              <a:ext cx="1117600" cy="1047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rot="5400000">
              <a:off x="5519737" y="6145213"/>
              <a:ext cx="457200" cy="1587"/>
            </a:xfrm>
            <a:prstGeom prst="straightConnector1">
              <a:avLst/>
            </a:prstGeom>
            <a:ln>
              <a:solidFill>
                <a:srgbClr val="40008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2770188" y="5915025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62" name="Line 42"/>
            <p:cNvSpPr>
              <a:spLocks noChangeShapeType="1"/>
            </p:cNvSpPr>
            <p:nvPr/>
          </p:nvSpPr>
          <p:spPr bwMode="auto">
            <a:xfrm>
              <a:off x="4584700" y="58134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3" name="Line 43"/>
            <p:cNvSpPr>
              <a:spLocks noChangeShapeType="1"/>
            </p:cNvSpPr>
            <p:nvPr/>
          </p:nvSpPr>
          <p:spPr bwMode="auto">
            <a:xfrm>
              <a:off x="4551363" y="59086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Line 46"/>
            <p:cNvSpPr>
              <a:spLocks noChangeShapeType="1"/>
            </p:cNvSpPr>
            <p:nvPr/>
          </p:nvSpPr>
          <p:spPr bwMode="auto">
            <a:xfrm flipV="1">
              <a:off x="4900613" y="588168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4900613" y="5445125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9" name="Line 49"/>
            <p:cNvSpPr>
              <a:spLocks noChangeShapeType="1"/>
            </p:cNvSpPr>
            <p:nvPr/>
          </p:nvSpPr>
          <p:spPr bwMode="auto">
            <a:xfrm>
              <a:off x="3455988" y="568007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" name="Object 22"/>
            <p:cNvGraphicFramePr>
              <a:graphicFrameLocks noChangeAspect="1"/>
            </p:cNvGraphicFramePr>
            <p:nvPr/>
          </p:nvGraphicFramePr>
          <p:xfrm>
            <a:off x="3895725" y="5357813"/>
            <a:ext cx="239713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70" name="Equation" r:id="rId11" imgW="152280" imgH="139680" progId="Equation.DSMT4">
                    <p:embed/>
                  </p:oleObj>
                </mc:Choice>
                <mc:Fallback>
                  <p:oleObj name="Equation" r:id="rId11" imgW="152280" imgH="13968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5725" y="5357813"/>
                          <a:ext cx="239713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61" name="Object 22"/>
            <p:cNvGraphicFramePr>
              <a:graphicFrameLocks noChangeAspect="1"/>
            </p:cNvGraphicFramePr>
            <p:nvPr/>
          </p:nvGraphicFramePr>
          <p:xfrm>
            <a:off x="5068888" y="5434013"/>
            <a:ext cx="13970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71" name="Equation" r:id="rId13" imgW="88560" imgH="152280" progId="Equation.DSMT4">
                    <p:embed/>
                  </p:oleObj>
                </mc:Choice>
                <mc:Fallback>
                  <p:oleObj name="Equation" r:id="rId13" imgW="88560" imgH="152280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888" y="5434013"/>
                          <a:ext cx="139700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2"/>
            <p:cNvGraphicFramePr>
              <a:graphicFrameLocks noChangeAspect="1"/>
            </p:cNvGraphicFramePr>
            <p:nvPr/>
          </p:nvGraphicFramePr>
          <p:xfrm>
            <a:off x="5886450" y="5994400"/>
            <a:ext cx="2000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72" name="Equation" r:id="rId15" imgW="126720" imgH="177480" progId="Equation.DSMT4">
                    <p:embed/>
                  </p:oleObj>
                </mc:Choice>
                <mc:Fallback>
                  <p:oleObj name="Equation" r:id="rId15" imgW="126720" imgH="177480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6450" y="5994400"/>
                          <a:ext cx="200025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6267450" y="4229100"/>
            <a:ext cx="2438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</a:t>
            </a:r>
          </a:p>
          <a:p>
            <a:pPr algn="ctr"/>
            <a:r>
              <a:rPr lang="en-US" b="0" dirty="0" smtClean="0"/>
              <a:t>Usually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&gt; 1</a:t>
            </a:r>
            <a:r>
              <a:rPr lang="en-US" b="0" dirty="0" smtClean="0"/>
              <a:t> for a 50 </a:t>
            </a:r>
            <a:r>
              <a:rPr lang="en-US" b="0" dirty="0" smtClean="0">
                <a:sym typeface="Symbol"/>
              </a:rPr>
              <a:t> line.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Transmission Lines (cont.)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0688" y="1027113"/>
            <a:ext cx="13446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Microstrip</a:t>
            </a: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7578" name="Object 10"/>
          <p:cNvGraphicFramePr>
            <a:graphicFrameLocks noChangeAspect="1"/>
          </p:cNvGraphicFramePr>
          <p:nvPr/>
        </p:nvGraphicFramePr>
        <p:xfrm>
          <a:off x="1809750" y="1063625"/>
          <a:ext cx="12160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5" name="Equation" r:id="rId3" imgW="622030" imgH="203112" progId="Equation.DSMT4">
                  <p:embed/>
                </p:oleObj>
              </mc:Choice>
              <mc:Fallback>
                <p:oleObj name="Equation" r:id="rId3" imgW="622030" imgH="20311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1063625"/>
                        <a:ext cx="12160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7595" name="Object 27"/>
          <p:cNvGraphicFramePr>
            <a:graphicFrameLocks noChangeAspect="1"/>
          </p:cNvGraphicFramePr>
          <p:nvPr/>
        </p:nvGraphicFramePr>
        <p:xfrm>
          <a:off x="1978025" y="1628775"/>
          <a:ext cx="37655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6" name="Equation" r:id="rId5" imgW="2400300" imgH="596900" progId="Equation.DSMT4">
                  <p:embed/>
                </p:oleObj>
              </mc:Choice>
              <mc:Fallback>
                <p:oleObj name="Equation" r:id="rId5" imgW="2400300" imgH="5969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628775"/>
                        <a:ext cx="376555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97" name="Object 29"/>
          <p:cNvGraphicFramePr>
            <a:graphicFrameLocks noChangeAspect="1"/>
          </p:cNvGraphicFramePr>
          <p:nvPr/>
        </p:nvGraphicFramePr>
        <p:xfrm>
          <a:off x="1187450" y="2733675"/>
          <a:ext cx="61055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7" name="Equation" r:id="rId7" imgW="3797300" imgH="584200" progId="Equation.DSMT4">
                  <p:embed/>
                </p:oleObj>
              </mc:Choice>
              <mc:Fallback>
                <p:oleObj name="Equation" r:id="rId7" imgW="3797300" imgH="5842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33675"/>
                        <a:ext cx="61055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7598" name="Object 30"/>
          <p:cNvGraphicFramePr>
            <a:graphicFrameLocks noChangeAspect="1"/>
          </p:cNvGraphicFramePr>
          <p:nvPr/>
        </p:nvGraphicFramePr>
        <p:xfrm>
          <a:off x="1746250" y="3979863"/>
          <a:ext cx="48402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8" name="Equation" r:id="rId9" imgW="2997200" imgH="533400" progId="Equation.DSMT4">
                  <p:embed/>
                </p:oleObj>
              </mc:Choice>
              <mc:Fallback>
                <p:oleObj name="Equation" r:id="rId9" imgW="2997200" imgH="5334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979863"/>
                        <a:ext cx="484028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12278" y="1006928"/>
            <a:ext cx="286488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Approximate CAD formula</a:t>
            </a:r>
            <a:endParaRPr lang="en-US" b="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347913" y="5357813"/>
            <a:ext cx="3738562" cy="1073150"/>
            <a:chOff x="2347913" y="5357813"/>
            <a:chExt cx="3738562" cy="1073150"/>
          </a:xfrm>
        </p:grpSpPr>
        <p:sp>
          <p:nvSpPr>
            <p:cNvPr id="47" name="Rectangle 87"/>
            <p:cNvSpPr>
              <a:spLocks noChangeArrowheads="1"/>
            </p:cNvSpPr>
            <p:nvPr/>
          </p:nvSpPr>
          <p:spPr bwMode="auto">
            <a:xfrm>
              <a:off x="2347913" y="6354763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360613" y="5910263"/>
              <a:ext cx="3238500" cy="44450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Rectangle 89"/>
            <p:cNvSpPr>
              <a:spLocks noChangeArrowheads="1"/>
            </p:cNvSpPr>
            <p:nvPr/>
          </p:nvSpPr>
          <p:spPr bwMode="auto">
            <a:xfrm>
              <a:off x="3402013" y="5805488"/>
              <a:ext cx="1117600" cy="1047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rot="5400000">
              <a:off x="5519737" y="6145213"/>
              <a:ext cx="457200" cy="1587"/>
            </a:xfrm>
            <a:prstGeom prst="straightConnector1">
              <a:avLst/>
            </a:prstGeom>
            <a:ln>
              <a:solidFill>
                <a:srgbClr val="40008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2770188" y="5915025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4584700" y="58134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4551363" y="59086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 flipV="1">
              <a:off x="4900613" y="588168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>
              <a:off x="4900613" y="5445125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>
              <a:off x="3455988" y="568007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7" name="Object 22"/>
            <p:cNvGraphicFramePr>
              <a:graphicFrameLocks noChangeAspect="1"/>
            </p:cNvGraphicFramePr>
            <p:nvPr/>
          </p:nvGraphicFramePr>
          <p:xfrm>
            <a:off x="3895725" y="5357813"/>
            <a:ext cx="239713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09" name="Equation" r:id="rId11" imgW="152280" imgH="139680" progId="Equation.DSMT4">
                    <p:embed/>
                  </p:oleObj>
                </mc:Choice>
                <mc:Fallback>
                  <p:oleObj name="Equation" r:id="rId11" imgW="152280" imgH="13968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5725" y="5357813"/>
                          <a:ext cx="239713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22"/>
            <p:cNvGraphicFramePr>
              <a:graphicFrameLocks noChangeAspect="1"/>
            </p:cNvGraphicFramePr>
            <p:nvPr/>
          </p:nvGraphicFramePr>
          <p:xfrm>
            <a:off x="5068888" y="5434013"/>
            <a:ext cx="13970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10" name="Equation" r:id="rId13" imgW="88560" imgH="152280" progId="Equation.DSMT4">
                    <p:embed/>
                  </p:oleObj>
                </mc:Choice>
                <mc:Fallback>
                  <p:oleObj name="Equation" r:id="rId13" imgW="88560" imgH="15228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888" y="5434013"/>
                          <a:ext cx="139700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22"/>
            <p:cNvGraphicFramePr>
              <a:graphicFrameLocks noChangeAspect="1"/>
            </p:cNvGraphicFramePr>
            <p:nvPr/>
          </p:nvGraphicFramePr>
          <p:xfrm>
            <a:off x="5886450" y="5994400"/>
            <a:ext cx="2000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11" name="Equation" r:id="rId15" imgW="126720" imgH="177480" progId="Equation.DSMT4">
                    <p:embed/>
                  </p:oleObj>
                </mc:Choice>
                <mc:Fallback>
                  <p:oleObj name="Equation" r:id="rId15" imgW="126720" imgH="17748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6450" y="5994400"/>
                          <a:ext cx="200025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7550" y="102890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</a:t>
            </a:r>
          </a:p>
        </p:txBody>
      </p:sp>
      <p:sp>
        <p:nvSpPr>
          <p:cNvPr id="185363" name="TextBox 75"/>
          <p:cNvSpPr txBox="1">
            <a:spLocks noChangeArrowheads="1"/>
          </p:cNvSpPr>
          <p:nvPr/>
        </p:nvSpPr>
        <p:spPr bwMode="auto">
          <a:xfrm>
            <a:off x="228600" y="847725"/>
            <a:ext cx="8866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Here we present a “case study” of one particular transmission line, the coaxial cable. </a:t>
            </a:r>
          </a:p>
        </p:txBody>
      </p:sp>
      <p:grpSp>
        <p:nvGrpSpPr>
          <p:cNvPr id="185364" name="Group 107"/>
          <p:cNvGrpSpPr>
            <a:grpSpLocks/>
          </p:cNvGrpSpPr>
          <p:nvPr/>
        </p:nvGrpSpPr>
        <p:grpSpPr bwMode="auto">
          <a:xfrm>
            <a:off x="1512888" y="1800162"/>
            <a:ext cx="2387600" cy="2049524"/>
            <a:chOff x="2119430" y="1873816"/>
            <a:chExt cx="2386893" cy="2049598"/>
          </a:xfrm>
        </p:grpSpPr>
        <p:sp>
          <p:nvSpPr>
            <p:cNvPr id="106" name="Oval 105"/>
            <p:cNvSpPr/>
            <p:nvPr/>
          </p:nvSpPr>
          <p:spPr>
            <a:xfrm>
              <a:off x="2119430" y="2753384"/>
              <a:ext cx="836364" cy="11700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93" name="Line 120"/>
            <p:cNvSpPr>
              <a:spLocks noChangeShapeType="1"/>
            </p:cNvSpPr>
            <p:nvPr/>
          </p:nvSpPr>
          <p:spPr bwMode="auto">
            <a:xfrm flipV="1">
              <a:off x="2333679" y="1873816"/>
              <a:ext cx="1737798" cy="9588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b="0" ker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4" name="Line 121"/>
            <p:cNvSpPr>
              <a:spLocks noChangeShapeType="1"/>
            </p:cNvSpPr>
            <p:nvPr/>
          </p:nvSpPr>
          <p:spPr bwMode="auto">
            <a:xfrm flipV="1">
              <a:off x="2711392" y="2670008"/>
              <a:ext cx="1794931" cy="12017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b="0" ker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5" name="Line 122"/>
            <p:cNvSpPr>
              <a:spLocks noChangeShapeType="1"/>
            </p:cNvSpPr>
            <p:nvPr/>
          </p:nvSpPr>
          <p:spPr bwMode="auto">
            <a:xfrm flipV="1">
              <a:off x="2479685" y="2894677"/>
              <a:ext cx="298362" cy="1809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b="0" ker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6" name="Line 123"/>
            <p:cNvSpPr>
              <a:spLocks noChangeShapeType="1"/>
            </p:cNvSpPr>
            <p:nvPr/>
          </p:nvSpPr>
          <p:spPr bwMode="auto">
            <a:xfrm flipV="1">
              <a:off x="2668542" y="3301092"/>
              <a:ext cx="372952" cy="2667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b="0" ker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7" name="Line 124"/>
            <p:cNvSpPr>
              <a:spLocks noChangeShapeType="1"/>
            </p:cNvSpPr>
            <p:nvPr/>
          </p:nvSpPr>
          <p:spPr bwMode="auto">
            <a:xfrm flipV="1">
              <a:off x="2825658" y="2137412"/>
              <a:ext cx="1245819" cy="7096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b="0" ker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8" name="Line 125"/>
            <p:cNvSpPr>
              <a:spLocks noChangeShapeType="1"/>
            </p:cNvSpPr>
            <p:nvPr/>
          </p:nvSpPr>
          <p:spPr bwMode="auto">
            <a:xfrm flipV="1">
              <a:off x="3073234" y="2488263"/>
              <a:ext cx="1275972" cy="787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b="0" ker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360659" y="3040732"/>
              <a:ext cx="436433" cy="55247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129" name="Text Box 24"/>
          <p:cNvSpPr txBox="1">
            <a:spLocks noChangeArrowheads="1"/>
          </p:cNvSpPr>
          <p:nvPr/>
        </p:nvSpPr>
        <p:spPr bwMode="auto">
          <a:xfrm>
            <a:off x="3118367" y="3899676"/>
            <a:ext cx="2393950" cy="461962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00"/>
                </a:solidFill>
                <a:latin typeface="+mn-lt"/>
                <a:sym typeface="Symbol" pitchFamily="18" charset="2"/>
              </a:rPr>
              <a:t>Find  </a:t>
            </a:r>
            <a:r>
              <a:rPr lang="en-US" sz="2400" b="0" i="1" kern="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C, L, G, R</a:t>
            </a:r>
            <a:endParaRPr lang="en-US" sz="2000" b="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5367" name="TextBox 129"/>
          <p:cNvSpPr txBox="1">
            <a:spLocks noChangeArrowheads="1"/>
          </p:cNvSpPr>
          <p:nvPr/>
        </p:nvSpPr>
        <p:spPr bwMode="auto">
          <a:xfrm>
            <a:off x="616098" y="5741477"/>
            <a:ext cx="8220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We will assume no variation in the 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direction, and take a length of one meter in the 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direction in order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calculate the per-unit-length parameters.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6" name="TextBox 129"/>
          <p:cNvSpPr txBox="1">
            <a:spLocks noChangeArrowheads="1"/>
          </p:cNvSpPr>
          <p:nvPr/>
        </p:nvSpPr>
        <p:spPr bwMode="auto">
          <a:xfrm>
            <a:off x="662168" y="4767522"/>
            <a:ext cx="8220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For a TEM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mode, the shape of  the fields is </a:t>
            </a:r>
            <a:r>
              <a:rPr lang="en-US" b="0" u="sng" dirty="0" smtClean="0">
                <a:latin typeface="Arial" pitchFamily="34" charset="0"/>
                <a:cs typeface="Arial" pitchFamily="34" charset="0"/>
              </a:rPr>
              <a:t>independent of frequency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, and hence we can perform the calculation of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using electrostatics and 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magnetostatics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10188" y="1919288"/>
            <a:ext cx="3257550" cy="1768475"/>
            <a:chOff x="5310188" y="1919288"/>
            <a:chExt cx="3257550" cy="1768475"/>
          </a:xfrm>
        </p:grpSpPr>
        <p:sp>
          <p:nvSpPr>
            <p:cNvPr id="118" name="Oval 9"/>
            <p:cNvSpPr>
              <a:spLocks noChangeArrowheads="1"/>
            </p:cNvSpPr>
            <p:nvPr/>
          </p:nvSpPr>
          <p:spPr bwMode="auto">
            <a:xfrm>
              <a:off x="5310188" y="1919288"/>
              <a:ext cx="1779587" cy="1768475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9" name="Oval 8"/>
            <p:cNvSpPr>
              <a:spLocks noChangeArrowheads="1"/>
            </p:cNvSpPr>
            <p:nvPr/>
          </p:nvSpPr>
          <p:spPr bwMode="auto">
            <a:xfrm>
              <a:off x="5853113" y="2457450"/>
              <a:ext cx="708025" cy="708025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0" name="Line 10"/>
            <p:cNvSpPr>
              <a:spLocks noChangeShapeType="1"/>
            </p:cNvSpPr>
            <p:nvPr/>
          </p:nvSpPr>
          <p:spPr bwMode="auto">
            <a:xfrm flipV="1">
              <a:off x="6194425" y="2579688"/>
              <a:ext cx="231775" cy="255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1" name="Line 12"/>
            <p:cNvSpPr>
              <a:spLocks noChangeShapeType="1"/>
            </p:cNvSpPr>
            <p:nvPr/>
          </p:nvSpPr>
          <p:spPr bwMode="auto">
            <a:xfrm>
              <a:off x="6194425" y="2820988"/>
              <a:ext cx="452438" cy="684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185360" name="Object 16"/>
            <p:cNvGraphicFramePr>
              <a:graphicFrameLocks noChangeAspect="1"/>
            </p:cNvGraphicFramePr>
            <p:nvPr/>
          </p:nvGraphicFramePr>
          <p:xfrm>
            <a:off x="7716838" y="3170238"/>
            <a:ext cx="850900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0" name="Equation" r:id="rId3" imgW="380880" imgH="228600" progId="Equation.DSMT4">
                    <p:embed/>
                  </p:oleObj>
                </mc:Choice>
                <mc:Fallback>
                  <p:oleObj name="Equation" r:id="rId3" imgW="38088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6838" y="3170238"/>
                          <a:ext cx="850900" cy="50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6" name="Straight Arrow Connector 125"/>
            <p:cNvCxnSpPr/>
            <p:nvPr/>
          </p:nvCxnSpPr>
          <p:spPr bwMode="auto">
            <a:xfrm rot="10800000">
              <a:off x="6826250" y="2849563"/>
              <a:ext cx="862013" cy="4048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5361" name="Object 17"/>
            <p:cNvGraphicFramePr>
              <a:graphicFrameLocks noChangeAspect="1"/>
            </p:cNvGraphicFramePr>
            <p:nvPr/>
          </p:nvGraphicFramePr>
          <p:xfrm>
            <a:off x="6057901" y="2514599"/>
            <a:ext cx="240766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1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7901" y="2514599"/>
                          <a:ext cx="240766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62" name="Object 18"/>
            <p:cNvGraphicFramePr>
              <a:graphicFrameLocks noChangeAspect="1"/>
            </p:cNvGraphicFramePr>
            <p:nvPr/>
          </p:nvGraphicFramePr>
          <p:xfrm>
            <a:off x="6191250" y="3194050"/>
            <a:ext cx="24130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2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1250" y="3194050"/>
                          <a:ext cx="241300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grpSp>
        <p:nvGrpSpPr>
          <p:cNvPr id="186382" name="Group 28"/>
          <p:cNvGrpSpPr>
            <a:grpSpLocks/>
          </p:cNvGrpSpPr>
          <p:nvPr/>
        </p:nvGrpSpPr>
        <p:grpSpPr bwMode="auto">
          <a:xfrm>
            <a:off x="935038" y="3792538"/>
            <a:ext cx="1974850" cy="1581150"/>
            <a:chOff x="684" y="2264"/>
            <a:chExt cx="1244" cy="996"/>
          </a:xfrm>
        </p:grpSpPr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1555" y="3028"/>
              <a:ext cx="37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0" i="1" ker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-</a:t>
              </a:r>
              <a:r>
                <a:rPr lang="en-US" b="0" i="1" kern="0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l</a:t>
              </a:r>
              <a:r>
                <a:rPr lang="en-US" b="0" kern="0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684" y="2264"/>
              <a:ext cx="992" cy="992"/>
            </a:xfrm>
            <a:prstGeom prst="ellipse">
              <a:avLst/>
            </a:prstGeom>
            <a:solidFill>
              <a:srgbClr val="DDDDDD"/>
            </a:solidFill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012" y="2600"/>
              <a:ext cx="336" cy="336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1297" y="2716"/>
              <a:ext cx="45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0" i="1" ker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b="0" i="1" kern="0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l</a:t>
              </a:r>
              <a:r>
                <a:rPr lang="en-US" b="0" kern="0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V="1">
              <a:off x="1186" y="2631"/>
              <a:ext cx="94" cy="1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1187" y="2766"/>
              <a:ext cx="186" cy="4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1057" y="2563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i="1" ker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>
              <a:off x="1092" y="3029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i="1" ker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  <p:graphicFrame>
          <p:nvGraphicFramePr>
            <p:cNvPr id="186375" name="Object 22"/>
            <p:cNvGraphicFramePr>
              <a:graphicFrameLocks noChangeAspect="1"/>
            </p:cNvGraphicFramePr>
            <p:nvPr/>
          </p:nvGraphicFramePr>
          <p:xfrm>
            <a:off x="842" y="2400"/>
            <a:ext cx="213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99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" y="2400"/>
                          <a:ext cx="213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6376" name="Object 23"/>
          <p:cNvGraphicFramePr>
            <a:graphicFrameLocks noChangeAspect="1"/>
          </p:cNvGraphicFramePr>
          <p:nvPr/>
        </p:nvGraphicFramePr>
        <p:xfrm>
          <a:off x="4792663" y="3556000"/>
          <a:ext cx="37607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0" name="Equation" r:id="rId5" imgW="1993680" imgH="482400" progId="Equation.DSMT4">
                  <p:embed/>
                </p:oleObj>
              </mc:Choice>
              <mc:Fallback>
                <p:oleObj name="Equation" r:id="rId5" imgW="1993680" imgH="482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3556000"/>
                        <a:ext cx="37607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5124450" y="1296988"/>
            <a:ext cx="3636963" cy="461962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00"/>
                </a:solidFill>
                <a:latin typeface="+mn-lt"/>
                <a:sym typeface="Symbol" pitchFamily="18" charset="2"/>
              </a:rPr>
              <a:t>Find </a:t>
            </a:r>
            <a:r>
              <a:rPr lang="en-US" sz="2400" b="0" i="1" kern="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 </a:t>
            </a:r>
            <a:r>
              <a:rPr lang="en-US" sz="2000" b="0" kern="0" dirty="0">
                <a:solidFill>
                  <a:srgbClr val="000000"/>
                </a:solidFill>
                <a:latin typeface="+mn-lt"/>
                <a:sym typeface="Symbol" pitchFamily="18" charset="2"/>
              </a:rPr>
              <a:t>(capacitance / length)</a:t>
            </a:r>
            <a:endParaRPr lang="en-US" sz="2000" b="0" kern="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86384" name="Group 34"/>
          <p:cNvGrpSpPr>
            <a:grpSpLocks/>
          </p:cNvGrpSpPr>
          <p:nvPr/>
        </p:nvGrpSpPr>
        <p:grpSpPr bwMode="auto">
          <a:xfrm>
            <a:off x="550863" y="977900"/>
            <a:ext cx="4830762" cy="2146300"/>
            <a:chOff x="707" y="536"/>
            <a:chExt cx="3043" cy="1352"/>
          </a:xfrm>
        </p:grpSpPr>
        <p:sp>
          <p:nvSpPr>
            <p:cNvPr id="66" name="Text Box 3"/>
            <p:cNvSpPr txBox="1">
              <a:spLocks noChangeArrowheads="1"/>
            </p:cNvSpPr>
            <p:nvPr/>
          </p:nvSpPr>
          <p:spPr bwMode="auto">
            <a:xfrm>
              <a:off x="2450" y="1354"/>
              <a:ext cx="130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0" kern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C</a:t>
              </a:r>
              <a:r>
                <a:rPr lang="en-US" sz="2400" b="0" kern="0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oaxial</a:t>
              </a:r>
              <a:r>
                <a:rPr lang="en-US" sz="2400" b="0" kern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cable</a:t>
              </a:r>
              <a:endParaRPr lang="en-US" sz="2400" b="0" kern="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707" y="538"/>
              <a:ext cx="98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i="1" kern="0" dirty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sz="2000" b="0" kern="0" dirty="0">
                  <a:solidFill>
                    <a:srgbClr val="000000"/>
                  </a:solidFill>
                  <a:latin typeface="Times New Roman" pitchFamily="18" charset="0"/>
                </a:rPr>
                <a:t> = 1</a:t>
              </a:r>
              <a:r>
                <a:rPr lang="en-US" sz="2000" b="0" i="1" kern="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r>
                <a:rPr lang="en-US" sz="2000" b="0" kern="0" dirty="0">
                  <a:solidFill>
                    <a:srgbClr val="000000"/>
                  </a:solidFill>
                  <a:latin typeface="Times New Roman" pitchFamily="18" charset="0"/>
                </a:rPr>
                <a:t>[</a:t>
              </a:r>
              <a:r>
                <a:rPr lang="en-US" sz="2000" b="0" kern="0" dirty="0">
                  <a:solidFill>
                    <a:srgbClr val="000000"/>
                  </a:solidFill>
                  <a:latin typeface="Times New Roman"/>
                </a:rPr>
                <a:t>m</a:t>
              </a:r>
              <a:r>
                <a:rPr lang="en-US" sz="2000" b="0" kern="0" dirty="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</a:p>
          </p:txBody>
        </p:sp>
        <p:grpSp>
          <p:nvGrpSpPr>
            <p:cNvPr id="186388" name="Group 32"/>
            <p:cNvGrpSpPr>
              <a:grpSpLocks/>
            </p:cNvGrpSpPr>
            <p:nvPr/>
          </p:nvGrpSpPr>
          <p:grpSpPr bwMode="auto">
            <a:xfrm>
              <a:off x="711" y="612"/>
              <a:ext cx="2056" cy="1276"/>
              <a:chOff x="1047" y="692"/>
              <a:chExt cx="2056" cy="1276"/>
            </a:xfrm>
          </p:grpSpPr>
          <p:sp>
            <p:nvSpPr>
              <p:cNvPr id="70" name="Line 5"/>
              <p:cNvSpPr>
                <a:spLocks noChangeShapeType="1"/>
              </p:cNvSpPr>
              <p:nvPr/>
            </p:nvSpPr>
            <p:spPr bwMode="auto">
              <a:xfrm flipV="1">
                <a:off x="1758" y="692"/>
                <a:ext cx="973" cy="5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1" name="Line 6"/>
              <p:cNvSpPr>
                <a:spLocks noChangeShapeType="1"/>
              </p:cNvSpPr>
              <p:nvPr/>
            </p:nvSpPr>
            <p:spPr bwMode="auto">
              <a:xfrm flipV="1">
                <a:off x="2036" y="1177"/>
                <a:ext cx="1067" cy="7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2" name="Line 9"/>
              <p:cNvSpPr>
                <a:spLocks noChangeShapeType="1"/>
              </p:cNvSpPr>
              <p:nvPr/>
            </p:nvSpPr>
            <p:spPr bwMode="auto">
              <a:xfrm flipV="1">
                <a:off x="2224" y="1060"/>
                <a:ext cx="771" cy="49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graphicFrame>
            <p:nvGraphicFramePr>
              <p:cNvPr id="186378" name="Object 10"/>
              <p:cNvGraphicFramePr>
                <a:graphicFrameLocks noChangeAspect="1"/>
              </p:cNvGraphicFramePr>
              <p:nvPr/>
            </p:nvGraphicFramePr>
            <p:xfrm>
              <a:off x="1047" y="1259"/>
              <a:ext cx="247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501" name="Equation" r:id="rId7" imgW="164880" imgH="228600" progId="Equation.DSMT4">
                      <p:embed/>
                    </p:oleObj>
                  </mc:Choice>
                  <mc:Fallback>
                    <p:oleObj name="Equation" r:id="rId7" imgW="164880" imgH="228600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7" y="1259"/>
                            <a:ext cx="247" cy="3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4" name="Oval 30"/>
              <p:cNvSpPr>
                <a:spLocks noChangeArrowheads="1"/>
              </p:cNvSpPr>
              <p:nvPr/>
            </p:nvSpPr>
            <p:spPr bwMode="auto">
              <a:xfrm>
                <a:off x="1568" y="1208"/>
                <a:ext cx="616" cy="760"/>
              </a:xfrm>
              <a:prstGeom prst="ellipse">
                <a:avLst/>
              </a:prstGeom>
              <a:solidFill>
                <a:srgbClr val="DDDDDD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 flipV="1">
                <a:off x="2108" y="810"/>
                <a:ext cx="756" cy="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8" name="Line 17"/>
              <p:cNvSpPr>
                <a:spLocks noChangeShapeType="1"/>
              </p:cNvSpPr>
              <p:nvPr/>
            </p:nvSpPr>
            <p:spPr bwMode="auto">
              <a:xfrm flipV="1">
                <a:off x="1961" y="1578"/>
                <a:ext cx="234" cy="1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79" name="Line 7"/>
              <p:cNvSpPr>
                <a:spLocks noChangeShapeType="1"/>
              </p:cNvSpPr>
              <p:nvPr/>
            </p:nvSpPr>
            <p:spPr bwMode="auto">
              <a:xfrm flipV="1">
                <a:off x="1803" y="1261"/>
                <a:ext cx="257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80" name="Oval 31"/>
              <p:cNvSpPr>
                <a:spLocks noChangeArrowheads="1"/>
              </p:cNvSpPr>
              <p:nvPr/>
            </p:nvSpPr>
            <p:spPr bwMode="auto">
              <a:xfrm>
                <a:off x="1712" y="1392"/>
                <a:ext cx="312" cy="376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>
                <a:off x="1314" y="1494"/>
                <a:ext cx="350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 flipV="1">
              <a:off x="1320" y="536"/>
              <a:ext cx="904" cy="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186385" name="TextBox 81"/>
          <p:cNvSpPr txBox="1">
            <a:spLocks noChangeArrowheads="1"/>
          </p:cNvSpPr>
          <p:nvPr/>
        </p:nvSpPr>
        <p:spPr bwMode="auto">
          <a:xfrm>
            <a:off x="4413250" y="3073400"/>
            <a:ext cx="2372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Gauss’s law: </a:t>
            </a:r>
          </a:p>
        </p:txBody>
      </p:sp>
      <p:graphicFrame>
        <p:nvGraphicFramePr>
          <p:cNvPr id="186379" name="Object 11"/>
          <p:cNvGraphicFramePr>
            <a:graphicFrameLocks noChangeAspect="1"/>
          </p:cNvGraphicFramePr>
          <p:nvPr/>
        </p:nvGraphicFramePr>
        <p:xfrm>
          <a:off x="4797425" y="4551363"/>
          <a:ext cx="3198813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2" name="Equation" r:id="rId8" imgW="1790640" imgH="965160" progId="Equation.DSMT4">
                  <p:embed/>
                </p:oleObj>
              </mc:Choice>
              <mc:Fallback>
                <p:oleObj name="Equation" r:id="rId8" imgW="1790640" imgH="965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4551363"/>
                        <a:ext cx="3198813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306096"/>
              </p:ext>
            </p:extLst>
          </p:nvPr>
        </p:nvGraphicFramePr>
        <p:xfrm>
          <a:off x="327925" y="5800510"/>
          <a:ext cx="4103476" cy="30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3" name="Equation" r:id="rId10" imgW="3124080" imgH="228600" progId="Equation.DSMT4">
                  <p:embed/>
                </p:oleObj>
              </mc:Choice>
              <mc:Fallback>
                <p:oleObj name="Equation" r:id="rId10" imgW="312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925" y="5800510"/>
                        <a:ext cx="4103476" cy="300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3317875" y="2276475"/>
            <a:ext cx="21209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Coaxial</a:t>
            </a: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cable</a:t>
            </a:r>
            <a:endParaRPr lang="en-US" sz="2400" b="0" kern="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400" name="Object 5"/>
          <p:cNvGraphicFramePr>
            <a:graphicFrameLocks noChangeAspect="1"/>
          </p:cNvGraphicFramePr>
          <p:nvPr/>
        </p:nvGraphicFramePr>
        <p:xfrm>
          <a:off x="5727700" y="2954338"/>
          <a:ext cx="299243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8" name="Equation" r:id="rId3" imgW="1650960" imgH="698400" progId="Equation.DSMT4">
                  <p:embed/>
                </p:oleObj>
              </mc:Choice>
              <mc:Fallback>
                <p:oleObj name="Equation" r:id="rId3" imgW="165096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954338"/>
                        <a:ext cx="2992438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870575" y="2463800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967163" y="4632325"/>
            <a:ext cx="1828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</a:t>
            </a:r>
            <a:r>
              <a:rPr lang="en-US" sz="20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have:</a:t>
            </a:r>
            <a:endParaRPr lang="en-US" sz="20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7401" name="Object 8"/>
          <p:cNvGraphicFramePr>
            <a:graphicFrameLocks noChangeAspect="1"/>
          </p:cNvGraphicFramePr>
          <p:nvPr/>
        </p:nvGraphicFramePr>
        <p:xfrm>
          <a:off x="5056188" y="5324475"/>
          <a:ext cx="24606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9" name="Equation" r:id="rId5" imgW="1231560" imgH="622080" progId="Equation.DSMT4">
                  <p:embed/>
                </p:oleObj>
              </mc:Choice>
              <mc:Fallback>
                <p:oleObj name="Equation" r:id="rId5" imgW="1231560" imgH="622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5324475"/>
                        <a:ext cx="2460625" cy="12446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17550" y="81624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57213" y="977900"/>
            <a:ext cx="3263901" cy="2146300"/>
            <a:chOff x="557213" y="977900"/>
            <a:chExt cx="3263901" cy="2146300"/>
          </a:xfrm>
        </p:grpSpPr>
        <p:sp>
          <p:nvSpPr>
            <p:cNvPr id="70" name="Line 5"/>
            <p:cNvSpPr>
              <a:spLocks noChangeShapeType="1"/>
            </p:cNvSpPr>
            <p:nvPr/>
          </p:nvSpPr>
          <p:spPr bwMode="auto">
            <a:xfrm flipV="1">
              <a:off x="1685926" y="1098550"/>
              <a:ext cx="1544638" cy="8651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Line 6"/>
            <p:cNvSpPr>
              <a:spLocks noChangeShapeType="1"/>
            </p:cNvSpPr>
            <p:nvPr/>
          </p:nvSpPr>
          <p:spPr bwMode="auto">
            <a:xfrm flipV="1">
              <a:off x="2127251" y="1868488"/>
              <a:ext cx="1693863" cy="1174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 flipV="1">
              <a:off x="2425701" y="1682750"/>
              <a:ext cx="1223963" cy="7905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187396" name="Object 10"/>
            <p:cNvGraphicFramePr>
              <a:graphicFrameLocks noChangeAspect="1"/>
            </p:cNvGraphicFramePr>
            <p:nvPr/>
          </p:nvGraphicFramePr>
          <p:xfrm>
            <a:off x="557213" y="1998663"/>
            <a:ext cx="392113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70" name="Equation" r:id="rId7" imgW="164880" imgH="228600" progId="Equation.DSMT4">
                    <p:embed/>
                  </p:oleObj>
                </mc:Choice>
                <mc:Fallback>
                  <p:oleObj name="Equation" r:id="rId7" imgW="16488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13" y="1998663"/>
                          <a:ext cx="392113" cy="542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1384301" y="1917700"/>
              <a:ext cx="977900" cy="1206500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V="1">
              <a:off x="2241551" y="1285875"/>
              <a:ext cx="1200150" cy="666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8" name="Line 17"/>
            <p:cNvSpPr>
              <a:spLocks noChangeShapeType="1"/>
            </p:cNvSpPr>
            <p:nvPr/>
          </p:nvSpPr>
          <p:spPr bwMode="auto">
            <a:xfrm flipV="1">
              <a:off x="2008188" y="2505075"/>
              <a:ext cx="371475" cy="2460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9" name="Line 7"/>
            <p:cNvSpPr>
              <a:spLocks noChangeShapeType="1"/>
            </p:cNvSpPr>
            <p:nvPr/>
          </p:nvSpPr>
          <p:spPr bwMode="auto">
            <a:xfrm flipV="1">
              <a:off x="1757363" y="2001838"/>
              <a:ext cx="407988" cy="2476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1612901" y="2209800"/>
              <a:ext cx="495300" cy="5969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981076" y="2371725"/>
              <a:ext cx="555625" cy="746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 flipV="1">
              <a:off x="1524000" y="977900"/>
              <a:ext cx="1435100" cy="787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2" name="Object 10"/>
            <p:cNvGraphicFramePr>
              <a:graphicFrameLocks noChangeAspect="1"/>
            </p:cNvGraphicFramePr>
            <p:nvPr/>
          </p:nvGraphicFramePr>
          <p:xfrm>
            <a:off x="1187450" y="1001781"/>
            <a:ext cx="936625" cy="358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71" name="Equation" r:id="rId9" imgW="596880" imgH="228600" progId="Equation.DSMT4">
                    <p:embed/>
                  </p:oleObj>
                </mc:Choice>
                <mc:Fallback>
                  <p:oleObj name="Equation" r:id="rId9" imgW="59688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450" y="1001781"/>
                          <a:ext cx="936625" cy="358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906463" y="3783013"/>
            <a:ext cx="1835150" cy="1665287"/>
            <a:chOff x="935038" y="3792538"/>
            <a:chExt cx="1835150" cy="1665287"/>
          </a:xfrm>
        </p:grpSpPr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935038" y="3792538"/>
              <a:ext cx="1574800" cy="1574800"/>
            </a:xfrm>
            <a:prstGeom prst="ellipse">
              <a:avLst/>
            </a:prstGeom>
            <a:solidFill>
              <a:srgbClr val="DDDDDD"/>
            </a:solidFill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455738" y="4325938"/>
              <a:ext cx="533400" cy="5334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V="1">
              <a:off x="1731963" y="4375151"/>
              <a:ext cx="149225" cy="222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1733551" y="4589463"/>
              <a:ext cx="295275" cy="67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187394" name="Object 22"/>
            <p:cNvGraphicFramePr>
              <a:graphicFrameLocks noChangeAspect="1"/>
            </p:cNvGraphicFramePr>
            <p:nvPr/>
          </p:nvGraphicFramePr>
          <p:xfrm>
            <a:off x="1185863" y="4008438"/>
            <a:ext cx="338138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72" name="Equation" r:id="rId11" imgW="164880" imgH="228600" progId="Equation.DSMT4">
                    <p:embed/>
                  </p:oleObj>
                </mc:Choice>
                <mc:Fallback>
                  <p:oleObj name="Equation" r:id="rId11" imgW="164880" imgH="2286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863" y="4008438"/>
                          <a:ext cx="338138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2"/>
            <p:cNvGraphicFramePr>
              <a:graphicFrameLocks noChangeAspect="1"/>
            </p:cNvGraphicFramePr>
            <p:nvPr/>
          </p:nvGraphicFramePr>
          <p:xfrm>
            <a:off x="2019301" y="4543425"/>
            <a:ext cx="306286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73" name="Equation" r:id="rId12" imgW="215640" imgH="228600" progId="Equation.DSMT4">
                    <p:embed/>
                  </p:oleObj>
                </mc:Choice>
                <mc:Fallback>
                  <p:oleObj name="Equation" r:id="rId12" imgW="21564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301" y="4543425"/>
                          <a:ext cx="306286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7404" name="Object 22"/>
            <p:cNvGraphicFramePr>
              <a:graphicFrameLocks noChangeAspect="1"/>
            </p:cNvGraphicFramePr>
            <p:nvPr/>
          </p:nvGraphicFramePr>
          <p:xfrm>
            <a:off x="2319338" y="5133975"/>
            <a:ext cx="4508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74" name="Equation" r:id="rId14" imgW="317160" imgH="228600" progId="Equation.DSMT4">
                    <p:embed/>
                  </p:oleObj>
                </mc:Choice>
                <mc:Fallback>
                  <p:oleObj name="Equation" r:id="rId14" imgW="31716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338" y="5133975"/>
                          <a:ext cx="4508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7405" name="Object 22"/>
            <p:cNvGraphicFramePr>
              <a:graphicFrameLocks noChangeAspect="1"/>
            </p:cNvGraphicFramePr>
            <p:nvPr/>
          </p:nvGraphicFramePr>
          <p:xfrm>
            <a:off x="1616075" y="4348163"/>
            <a:ext cx="1809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75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075" y="4348163"/>
                          <a:ext cx="1809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7406" name="Object 22"/>
            <p:cNvGraphicFramePr>
              <a:graphicFrameLocks noChangeAspect="1"/>
            </p:cNvGraphicFramePr>
            <p:nvPr/>
          </p:nvGraphicFramePr>
          <p:xfrm>
            <a:off x="1692275" y="4949825"/>
            <a:ext cx="18097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76" name="Equation" r:id="rId18" imgW="126720" imgH="177480" progId="Equation.DSMT4">
                    <p:embed/>
                  </p:oleObj>
                </mc:Choice>
                <mc:Fallback>
                  <p:oleObj name="Equation" r:id="rId18" imgW="126720" imgH="1774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5" y="4949825"/>
                          <a:ext cx="18097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9" name="Object 23"/>
          <p:cNvGraphicFramePr>
            <a:graphicFrameLocks noChangeAspect="1"/>
          </p:cNvGraphicFramePr>
          <p:nvPr/>
        </p:nvGraphicFramePr>
        <p:xfrm>
          <a:off x="6307138" y="2305050"/>
          <a:ext cx="15398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0" name="Equation" r:id="rId3" imgW="939600" imgH="482400" progId="Equation.DSMT4">
                  <p:embed/>
                </p:oleObj>
              </mc:Choice>
              <mc:Fallback>
                <p:oleObj name="Equation" r:id="rId3" imgW="939600" imgH="482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2305050"/>
                        <a:ext cx="15398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5081588" y="1084263"/>
            <a:ext cx="3413125" cy="40011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Find </a:t>
            </a:r>
            <a:r>
              <a:rPr lang="en-US" sz="2000" b="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(inductance </a:t>
            </a:r>
            <a:r>
              <a:rPr lang="en-US" sz="2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/ length)</a:t>
            </a:r>
            <a:endParaRPr lang="en-US" sz="2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426" name="TextBox 81"/>
          <p:cNvSpPr txBox="1">
            <a:spLocks noChangeArrowheads="1"/>
          </p:cNvSpPr>
          <p:nvPr/>
        </p:nvSpPr>
        <p:spPr bwMode="auto">
          <a:xfrm>
            <a:off x="5621338" y="1816100"/>
            <a:ext cx="228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cs typeface="Arial" charset="0"/>
              </a:rPr>
              <a:t>From Ampere’s law: </a:t>
            </a: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3253344" y="2615685"/>
            <a:ext cx="20193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sz="2400" b="0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oaxial</a:t>
            </a:r>
            <a:r>
              <a:rPr lang="en-US" sz="24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cable</a:t>
            </a:r>
            <a:endParaRPr lang="en-US" sz="2400" b="0" kern="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6210300" y="3270250"/>
          <a:ext cx="20716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1" name="Equation" r:id="rId5" imgW="1206360" imgH="482400" progId="Equation.DSMT4">
                  <p:embed/>
                </p:oleObj>
              </mc:Choice>
              <mc:Fallback>
                <p:oleObj name="Equation" r:id="rId5" imgW="12063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3270250"/>
                        <a:ext cx="207168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757238" y="5428875"/>
          <a:ext cx="17732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2" name="Equation" r:id="rId7" imgW="939600" imgH="469800" progId="Equation.DSMT4">
                  <p:embed/>
                </p:oleObj>
              </mc:Choice>
              <mc:Fallback>
                <p:oleObj name="Equation" r:id="rId7" imgW="9396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5428875"/>
                        <a:ext cx="1773237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9" name="TextBox 237"/>
          <p:cNvSpPr txBox="1">
            <a:spLocks noChangeArrowheads="1"/>
          </p:cNvSpPr>
          <p:nvPr/>
        </p:nvSpPr>
        <p:spPr bwMode="auto">
          <a:xfrm>
            <a:off x="482600" y="5005013"/>
            <a:ext cx="165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cs typeface="Arial" charset="0"/>
              </a:rPr>
              <a:t>Magnetic flux:</a:t>
            </a:r>
          </a:p>
        </p:txBody>
      </p:sp>
      <p:sp>
        <p:nvSpPr>
          <p:cNvPr id="239" name="Text Box 2"/>
          <p:cNvSpPr txBox="1">
            <a:spLocks noChangeArrowheads="1"/>
          </p:cNvSpPr>
          <p:nvPr/>
        </p:nvSpPr>
        <p:spPr bwMode="auto">
          <a:xfrm>
            <a:off x="717550" y="81624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259612" y="3546860"/>
            <a:ext cx="40456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Note:</a:t>
            </a:r>
            <a:r>
              <a:rPr lang="en-US" sz="1400" b="0" dirty="0" smtClean="0"/>
              <a:t> </a:t>
            </a:r>
          </a:p>
          <a:p>
            <a:pPr algn="ctr"/>
            <a:r>
              <a:rPr lang="en-US" sz="1400" b="0" dirty="0" smtClean="0"/>
              <a:t>We ignore “internal inductance” here, and only look at the magnetic field </a:t>
            </a:r>
            <a:r>
              <a:rPr lang="en-US" sz="1400" b="0" i="1" dirty="0" smtClean="0"/>
              <a:t>between</a:t>
            </a:r>
            <a:r>
              <a:rPr lang="en-US" sz="1400" b="0" dirty="0" smtClean="0"/>
              <a:t> the two conductors (accurate for high frequency.</a:t>
            </a:r>
            <a:endParaRPr lang="en-US" sz="1400" b="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616899" y="1043221"/>
            <a:ext cx="3294065" cy="2158932"/>
            <a:chOff x="676275" y="1411356"/>
            <a:chExt cx="3294065" cy="2158932"/>
          </a:xfrm>
        </p:grpSpPr>
        <p:sp>
          <p:nvSpPr>
            <p:cNvPr id="70" name="Line 5"/>
            <p:cNvSpPr>
              <a:spLocks noChangeShapeType="1"/>
            </p:cNvSpPr>
            <p:nvPr/>
          </p:nvSpPr>
          <p:spPr bwMode="auto">
            <a:xfrm flipV="1">
              <a:off x="1835151" y="1533526"/>
              <a:ext cx="1544639" cy="865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Line 6"/>
            <p:cNvSpPr>
              <a:spLocks noChangeShapeType="1"/>
            </p:cNvSpPr>
            <p:nvPr/>
          </p:nvSpPr>
          <p:spPr bwMode="auto">
            <a:xfrm flipV="1">
              <a:off x="2276476" y="2314576"/>
              <a:ext cx="1693864" cy="1174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 flipV="1">
              <a:off x="2574926" y="2128838"/>
              <a:ext cx="1223963" cy="7905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188420" name="Object 10"/>
            <p:cNvGraphicFramePr>
              <a:graphicFrameLocks noChangeAspect="1"/>
            </p:cNvGraphicFramePr>
            <p:nvPr/>
          </p:nvGraphicFramePr>
          <p:xfrm>
            <a:off x="676275" y="2581276"/>
            <a:ext cx="33813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23" name="Equation" r:id="rId9" imgW="190440" imgH="228600" progId="Equation.DSMT4">
                    <p:embed/>
                  </p:oleObj>
                </mc:Choice>
                <mc:Fallback>
                  <p:oleObj name="Equation" r:id="rId9" imgW="19044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275" y="2581276"/>
                          <a:ext cx="33813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1533526" y="2363788"/>
              <a:ext cx="977901" cy="1206500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V="1">
              <a:off x="2390776" y="1731963"/>
              <a:ext cx="1200151" cy="666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8" name="Line 17"/>
            <p:cNvSpPr>
              <a:spLocks noChangeShapeType="1"/>
            </p:cNvSpPr>
            <p:nvPr/>
          </p:nvSpPr>
          <p:spPr bwMode="auto">
            <a:xfrm flipV="1">
              <a:off x="2157414" y="2951163"/>
              <a:ext cx="371475" cy="2460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9" name="Line 7"/>
            <p:cNvSpPr>
              <a:spLocks noChangeShapeType="1"/>
            </p:cNvSpPr>
            <p:nvPr/>
          </p:nvSpPr>
          <p:spPr bwMode="auto">
            <a:xfrm flipV="1">
              <a:off x="1906588" y="2436813"/>
              <a:ext cx="407988" cy="2476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1762126" y="2655888"/>
              <a:ext cx="495300" cy="5969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1130300" y="2817813"/>
              <a:ext cx="555625" cy="746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 flipV="1">
              <a:off x="1673225" y="1423988"/>
              <a:ext cx="1435100" cy="787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rot="10800000" flipV="1">
              <a:off x="2243138" y="2125663"/>
              <a:ext cx="1127125" cy="701675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8424" name="Object 10"/>
            <p:cNvGraphicFramePr>
              <a:graphicFrameLocks noChangeAspect="1"/>
            </p:cNvGraphicFramePr>
            <p:nvPr/>
          </p:nvGraphicFramePr>
          <p:xfrm>
            <a:off x="3465513" y="1885950"/>
            <a:ext cx="22542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24" name="Equation" r:id="rId11" imgW="126720" imgH="152280" progId="Equation.DSMT4">
                    <p:embed/>
                  </p:oleObj>
                </mc:Choice>
                <mc:Fallback>
                  <p:oleObj name="Equation" r:id="rId11" imgW="126720" imgH="1522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513" y="1885950"/>
                          <a:ext cx="22542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10"/>
            <p:cNvGraphicFramePr>
              <a:graphicFrameLocks noChangeAspect="1"/>
            </p:cNvGraphicFramePr>
            <p:nvPr/>
          </p:nvGraphicFramePr>
          <p:xfrm>
            <a:off x="1425575" y="1411356"/>
            <a:ext cx="936625" cy="358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25" name="Equation" r:id="rId13" imgW="596880" imgH="228600" progId="Equation.DSMT4">
                    <p:embed/>
                  </p:oleObj>
                </mc:Choice>
                <mc:Fallback>
                  <p:oleObj name="Equation" r:id="rId13" imgW="59688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5575" y="1411356"/>
                          <a:ext cx="936625" cy="358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2828925" y="5089525"/>
          <a:ext cx="201613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6" name="Equation" r:id="rId15" imgW="114120" imgH="126720" progId="Equation.DSMT4">
                  <p:embed/>
                </p:oleObj>
              </mc:Choice>
              <mc:Fallback>
                <p:oleObj name="Equation" r:id="rId15" imgW="114120" imgH="126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5089525"/>
                        <a:ext cx="201613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" name="Group 111"/>
          <p:cNvGrpSpPr/>
          <p:nvPr/>
        </p:nvGrpSpPr>
        <p:grpSpPr>
          <a:xfrm>
            <a:off x="3370347" y="4412052"/>
            <a:ext cx="5257801" cy="2249735"/>
            <a:chOff x="3097215" y="4257675"/>
            <a:chExt cx="5257801" cy="2249735"/>
          </a:xfrm>
        </p:grpSpPr>
        <p:sp>
          <p:nvSpPr>
            <p:cNvPr id="152" name="Rectangle 179"/>
            <p:cNvSpPr>
              <a:spLocks noChangeArrowheads="1"/>
            </p:cNvSpPr>
            <p:nvPr/>
          </p:nvSpPr>
          <p:spPr bwMode="auto">
            <a:xfrm>
              <a:off x="3943352" y="5314950"/>
              <a:ext cx="4394202" cy="479425"/>
            </a:xfrm>
            <a:prstGeom prst="rect">
              <a:avLst/>
            </a:prstGeom>
            <a:solidFill>
              <a:srgbClr val="99FFCC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3943352" y="5019675"/>
              <a:ext cx="4391026" cy="29368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ln>
                  <a:solidFill>
                    <a:srgbClr val="FF9933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88433" name="Group 58"/>
            <p:cNvGrpSpPr>
              <a:grpSpLocks/>
            </p:cNvGrpSpPr>
            <p:nvPr/>
          </p:nvGrpSpPr>
          <p:grpSpPr bwMode="auto">
            <a:xfrm>
              <a:off x="4032465" y="4714388"/>
              <a:ext cx="195253" cy="195269"/>
              <a:chOff x="945" y="2980"/>
              <a:chExt cx="123" cy="123"/>
            </a:xfrm>
          </p:grpSpPr>
          <p:sp>
            <p:nvSpPr>
              <p:cNvPr id="233" name="Oval 48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34" name="Line 49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35" name="Line 50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34" name="Group 60"/>
            <p:cNvGrpSpPr>
              <a:grpSpLocks/>
            </p:cNvGrpSpPr>
            <p:nvPr/>
          </p:nvGrpSpPr>
          <p:grpSpPr bwMode="auto">
            <a:xfrm>
              <a:off x="4536074" y="4714388"/>
              <a:ext cx="195253" cy="195269"/>
              <a:chOff x="945" y="2980"/>
              <a:chExt cx="123" cy="123"/>
            </a:xfrm>
          </p:grpSpPr>
          <p:sp>
            <p:nvSpPr>
              <p:cNvPr id="230" name="Oval 6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31" name="Line 6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32" name="Line 6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35" name="Group 64"/>
            <p:cNvGrpSpPr>
              <a:grpSpLocks/>
            </p:cNvGrpSpPr>
            <p:nvPr/>
          </p:nvGrpSpPr>
          <p:grpSpPr bwMode="auto">
            <a:xfrm>
              <a:off x="5039684" y="4714388"/>
              <a:ext cx="195253" cy="195269"/>
              <a:chOff x="945" y="2980"/>
              <a:chExt cx="123" cy="123"/>
            </a:xfrm>
          </p:grpSpPr>
          <p:sp>
            <p:nvSpPr>
              <p:cNvPr id="227" name="Oval 65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28" name="Line 66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29" name="Line 67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36" name="Group 68"/>
            <p:cNvGrpSpPr>
              <a:grpSpLocks/>
            </p:cNvGrpSpPr>
            <p:nvPr/>
          </p:nvGrpSpPr>
          <p:grpSpPr bwMode="auto">
            <a:xfrm>
              <a:off x="5543292" y="4714388"/>
              <a:ext cx="195253" cy="195269"/>
              <a:chOff x="945" y="2980"/>
              <a:chExt cx="123" cy="123"/>
            </a:xfrm>
          </p:grpSpPr>
          <p:sp>
            <p:nvSpPr>
              <p:cNvPr id="224" name="Oval 69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25" name="Line 70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26" name="Line 71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37" name="Group 72"/>
            <p:cNvGrpSpPr>
              <a:grpSpLocks/>
            </p:cNvGrpSpPr>
            <p:nvPr/>
          </p:nvGrpSpPr>
          <p:grpSpPr bwMode="auto">
            <a:xfrm>
              <a:off x="6046902" y="4714388"/>
              <a:ext cx="195253" cy="195269"/>
              <a:chOff x="945" y="2980"/>
              <a:chExt cx="123" cy="123"/>
            </a:xfrm>
          </p:grpSpPr>
          <p:sp>
            <p:nvSpPr>
              <p:cNvPr id="221" name="Oval 73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22" name="Line 74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23" name="Line 75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38" name="Group 76"/>
            <p:cNvGrpSpPr>
              <a:grpSpLocks/>
            </p:cNvGrpSpPr>
            <p:nvPr/>
          </p:nvGrpSpPr>
          <p:grpSpPr bwMode="auto">
            <a:xfrm>
              <a:off x="6550511" y="4714388"/>
              <a:ext cx="195253" cy="195269"/>
              <a:chOff x="945" y="2980"/>
              <a:chExt cx="123" cy="123"/>
            </a:xfrm>
          </p:grpSpPr>
          <p:sp>
            <p:nvSpPr>
              <p:cNvPr id="218" name="Oval 77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19" name="Line 78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20" name="Line 79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39" name="Group 80"/>
            <p:cNvGrpSpPr>
              <a:grpSpLocks/>
            </p:cNvGrpSpPr>
            <p:nvPr/>
          </p:nvGrpSpPr>
          <p:grpSpPr bwMode="auto">
            <a:xfrm>
              <a:off x="7054120" y="4714388"/>
              <a:ext cx="195253" cy="195269"/>
              <a:chOff x="945" y="2980"/>
              <a:chExt cx="123" cy="123"/>
            </a:xfrm>
          </p:grpSpPr>
          <p:sp>
            <p:nvSpPr>
              <p:cNvPr id="215" name="Oval 8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16" name="Line 8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17" name="Line 8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40" name="Group 84"/>
            <p:cNvGrpSpPr>
              <a:grpSpLocks/>
            </p:cNvGrpSpPr>
            <p:nvPr/>
          </p:nvGrpSpPr>
          <p:grpSpPr bwMode="auto">
            <a:xfrm>
              <a:off x="7557730" y="4714388"/>
              <a:ext cx="195253" cy="195269"/>
              <a:chOff x="945" y="2980"/>
              <a:chExt cx="123" cy="123"/>
            </a:xfrm>
          </p:grpSpPr>
          <p:sp>
            <p:nvSpPr>
              <p:cNvPr id="212" name="Oval 85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13" name="Line 86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14" name="Line 87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sp>
          <p:nvSpPr>
            <p:cNvPr id="162" name="Line 106"/>
            <p:cNvSpPr>
              <a:spLocks noChangeShapeType="1"/>
            </p:cNvSpPr>
            <p:nvPr/>
          </p:nvSpPr>
          <p:spPr bwMode="auto">
            <a:xfrm>
              <a:off x="3924302" y="4624388"/>
              <a:ext cx="4413252" cy="7937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3" name="Line 109"/>
            <p:cNvSpPr>
              <a:spLocks noChangeShapeType="1"/>
            </p:cNvSpPr>
            <p:nvPr/>
          </p:nvSpPr>
          <p:spPr bwMode="auto">
            <a:xfrm>
              <a:off x="3941764" y="5792788"/>
              <a:ext cx="4413252" cy="7937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188443" name="Group 110"/>
            <p:cNvGrpSpPr>
              <a:grpSpLocks/>
            </p:cNvGrpSpPr>
            <p:nvPr/>
          </p:nvGrpSpPr>
          <p:grpSpPr bwMode="auto">
            <a:xfrm>
              <a:off x="8061342" y="4714388"/>
              <a:ext cx="195253" cy="195269"/>
              <a:chOff x="945" y="2980"/>
              <a:chExt cx="123" cy="123"/>
            </a:xfrm>
          </p:grpSpPr>
          <p:sp>
            <p:nvSpPr>
              <p:cNvPr id="209" name="Oval 111"/>
              <p:cNvSpPr>
                <a:spLocks noChangeArrowheads="1"/>
              </p:cNvSpPr>
              <p:nvPr/>
            </p:nvSpPr>
            <p:spPr bwMode="auto">
              <a:xfrm>
                <a:off x="945" y="2980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10" name="Line 112"/>
              <p:cNvSpPr>
                <a:spLocks noChangeShapeType="1"/>
              </p:cNvSpPr>
              <p:nvPr/>
            </p:nvSpPr>
            <p:spPr bwMode="auto">
              <a:xfrm flipV="1">
                <a:off x="964" y="2995"/>
                <a:ext cx="89" cy="9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11" name="Line 113"/>
              <p:cNvSpPr>
                <a:spLocks noChangeShapeType="1"/>
              </p:cNvSpPr>
              <p:nvPr/>
            </p:nvSpPr>
            <p:spPr bwMode="auto">
              <a:xfrm>
                <a:off x="960" y="300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44" name="Group 144"/>
            <p:cNvGrpSpPr>
              <a:grpSpLocks/>
            </p:cNvGrpSpPr>
            <p:nvPr/>
          </p:nvGrpSpPr>
          <p:grpSpPr bwMode="auto">
            <a:xfrm>
              <a:off x="8075630" y="5508849"/>
              <a:ext cx="195253" cy="195269"/>
              <a:chOff x="4637" y="3304"/>
              <a:chExt cx="123" cy="123"/>
            </a:xfrm>
          </p:grpSpPr>
          <p:sp>
            <p:nvSpPr>
              <p:cNvPr id="207" name="Oval 118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08" name="Oval 119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sp>
          <p:nvSpPr>
            <p:cNvPr id="166" name="Text Box 120"/>
            <p:cNvSpPr txBox="1">
              <a:spLocks noChangeArrowheads="1"/>
            </p:cNvSpPr>
            <p:nvPr/>
          </p:nvSpPr>
          <p:spPr bwMode="auto">
            <a:xfrm>
              <a:off x="7240590" y="5259388"/>
              <a:ext cx="48736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i="1" kern="0" dirty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75" name="Line 131"/>
            <p:cNvSpPr>
              <a:spLocks noChangeShapeType="1"/>
            </p:cNvSpPr>
            <p:nvPr/>
          </p:nvSpPr>
          <p:spPr bwMode="auto">
            <a:xfrm flipH="1" flipV="1">
              <a:off x="5440365" y="5181600"/>
              <a:ext cx="69917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6" name="Line 132"/>
            <p:cNvSpPr>
              <a:spLocks noChangeShapeType="1"/>
            </p:cNvSpPr>
            <p:nvPr/>
          </p:nvSpPr>
          <p:spPr bwMode="auto">
            <a:xfrm>
              <a:off x="5514978" y="4503738"/>
              <a:ext cx="584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7" name="Line 133"/>
            <p:cNvSpPr>
              <a:spLocks noChangeShapeType="1"/>
            </p:cNvSpPr>
            <p:nvPr/>
          </p:nvSpPr>
          <p:spPr bwMode="auto">
            <a:xfrm>
              <a:off x="3984627" y="6100763"/>
              <a:ext cx="4279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8" name="Line 139"/>
            <p:cNvSpPr>
              <a:spLocks noChangeShapeType="1"/>
            </p:cNvSpPr>
            <p:nvPr/>
          </p:nvSpPr>
          <p:spPr bwMode="auto">
            <a:xfrm flipH="1">
              <a:off x="3097215" y="5195888"/>
              <a:ext cx="711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188454" name="Group 145"/>
            <p:cNvGrpSpPr>
              <a:grpSpLocks/>
            </p:cNvGrpSpPr>
            <p:nvPr/>
          </p:nvGrpSpPr>
          <p:grpSpPr bwMode="auto">
            <a:xfrm>
              <a:off x="4542028" y="5508849"/>
              <a:ext cx="195253" cy="195269"/>
              <a:chOff x="4637" y="3304"/>
              <a:chExt cx="123" cy="123"/>
            </a:xfrm>
          </p:grpSpPr>
          <p:sp>
            <p:nvSpPr>
              <p:cNvPr id="205" name="Oval 146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06" name="Oval 147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55" name="Group 148"/>
            <p:cNvGrpSpPr>
              <a:grpSpLocks/>
            </p:cNvGrpSpPr>
            <p:nvPr/>
          </p:nvGrpSpPr>
          <p:grpSpPr bwMode="auto">
            <a:xfrm>
              <a:off x="7570829" y="5508849"/>
              <a:ext cx="195253" cy="195269"/>
              <a:chOff x="4637" y="3304"/>
              <a:chExt cx="123" cy="123"/>
            </a:xfrm>
          </p:grpSpPr>
          <p:sp>
            <p:nvSpPr>
              <p:cNvPr id="203" name="Oval 149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04" name="Oval 150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56" name="Group 151"/>
            <p:cNvGrpSpPr>
              <a:grpSpLocks/>
            </p:cNvGrpSpPr>
            <p:nvPr/>
          </p:nvGrpSpPr>
          <p:grpSpPr bwMode="auto">
            <a:xfrm>
              <a:off x="5046828" y="5508849"/>
              <a:ext cx="195253" cy="195269"/>
              <a:chOff x="4637" y="3304"/>
              <a:chExt cx="123" cy="123"/>
            </a:xfrm>
          </p:grpSpPr>
          <p:sp>
            <p:nvSpPr>
              <p:cNvPr id="201" name="Oval 152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02" name="Oval 153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57" name="Group 154"/>
            <p:cNvGrpSpPr>
              <a:grpSpLocks/>
            </p:cNvGrpSpPr>
            <p:nvPr/>
          </p:nvGrpSpPr>
          <p:grpSpPr bwMode="auto">
            <a:xfrm>
              <a:off x="7066029" y="5508849"/>
              <a:ext cx="195253" cy="195269"/>
              <a:chOff x="4637" y="3304"/>
              <a:chExt cx="123" cy="123"/>
            </a:xfrm>
          </p:grpSpPr>
          <p:sp>
            <p:nvSpPr>
              <p:cNvPr id="199" name="Oval 155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200" name="Oval 156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58" name="Group 157"/>
            <p:cNvGrpSpPr>
              <a:grpSpLocks/>
            </p:cNvGrpSpPr>
            <p:nvPr/>
          </p:nvGrpSpPr>
          <p:grpSpPr bwMode="auto">
            <a:xfrm>
              <a:off x="5551628" y="5508849"/>
              <a:ext cx="195253" cy="195269"/>
              <a:chOff x="4637" y="3304"/>
              <a:chExt cx="123" cy="123"/>
            </a:xfrm>
          </p:grpSpPr>
          <p:sp>
            <p:nvSpPr>
              <p:cNvPr id="197" name="Oval 158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198" name="Oval 159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59" name="Group 160"/>
            <p:cNvGrpSpPr>
              <a:grpSpLocks/>
            </p:cNvGrpSpPr>
            <p:nvPr/>
          </p:nvGrpSpPr>
          <p:grpSpPr bwMode="auto">
            <a:xfrm>
              <a:off x="6561229" y="5508849"/>
              <a:ext cx="195253" cy="195269"/>
              <a:chOff x="4637" y="3304"/>
              <a:chExt cx="123" cy="123"/>
            </a:xfrm>
          </p:grpSpPr>
          <p:sp>
            <p:nvSpPr>
              <p:cNvPr id="195" name="Oval 161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196" name="Oval 162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60" name="Group 163"/>
            <p:cNvGrpSpPr>
              <a:grpSpLocks/>
            </p:cNvGrpSpPr>
            <p:nvPr/>
          </p:nvGrpSpPr>
          <p:grpSpPr bwMode="auto">
            <a:xfrm>
              <a:off x="6056428" y="5508849"/>
              <a:ext cx="195253" cy="195269"/>
              <a:chOff x="4637" y="3304"/>
              <a:chExt cx="123" cy="123"/>
            </a:xfrm>
          </p:grpSpPr>
          <p:sp>
            <p:nvSpPr>
              <p:cNvPr id="193" name="Oval 164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194" name="Oval 165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grpSp>
          <p:nvGrpSpPr>
            <p:cNvPr id="188461" name="Group 166"/>
            <p:cNvGrpSpPr>
              <a:grpSpLocks/>
            </p:cNvGrpSpPr>
            <p:nvPr/>
          </p:nvGrpSpPr>
          <p:grpSpPr bwMode="auto">
            <a:xfrm>
              <a:off x="4037228" y="5508849"/>
              <a:ext cx="195253" cy="195269"/>
              <a:chOff x="4637" y="3304"/>
              <a:chExt cx="123" cy="123"/>
            </a:xfrm>
          </p:grpSpPr>
          <p:sp>
            <p:nvSpPr>
              <p:cNvPr id="191" name="Oval 167"/>
              <p:cNvSpPr>
                <a:spLocks noChangeArrowheads="1"/>
              </p:cNvSpPr>
              <p:nvPr/>
            </p:nvSpPr>
            <p:spPr bwMode="auto">
              <a:xfrm>
                <a:off x="4637" y="3304"/>
                <a:ext cx="123" cy="12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192" name="Oval 168"/>
              <p:cNvSpPr>
                <a:spLocks noChangeArrowheads="1"/>
              </p:cNvSpPr>
              <p:nvPr/>
            </p:nvSpPr>
            <p:spPr bwMode="auto">
              <a:xfrm>
                <a:off x="4668" y="333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sp>
          <p:nvSpPr>
            <p:cNvPr id="188" name="Line 173"/>
            <p:cNvSpPr>
              <a:spLocks noChangeShapeType="1"/>
            </p:cNvSpPr>
            <p:nvPr/>
          </p:nvSpPr>
          <p:spPr bwMode="auto">
            <a:xfrm>
              <a:off x="8347078" y="4613275"/>
              <a:ext cx="0" cy="116840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9" name="Line 177"/>
            <p:cNvSpPr>
              <a:spLocks noChangeShapeType="1"/>
            </p:cNvSpPr>
            <p:nvPr/>
          </p:nvSpPr>
          <p:spPr bwMode="auto">
            <a:xfrm>
              <a:off x="5502277" y="5934075"/>
              <a:ext cx="584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0" name="TextBox 222"/>
            <p:cNvSpPr txBox="1">
              <a:spLocks noChangeArrowheads="1"/>
            </p:cNvSpPr>
            <p:nvPr/>
          </p:nvSpPr>
          <p:spPr bwMode="auto">
            <a:xfrm>
              <a:off x="6551613" y="5027613"/>
              <a:ext cx="15568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400" b="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enter </a:t>
              </a:r>
              <a:r>
                <a:rPr lang="en-US" sz="14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conductor</a:t>
              </a:r>
            </a:p>
          </p:txBody>
        </p:sp>
        <p:graphicFrame>
          <p:nvGraphicFramePr>
            <p:cNvPr id="111" name="Object 10"/>
            <p:cNvGraphicFramePr>
              <a:graphicFrameLocks noChangeAspect="1"/>
            </p:cNvGraphicFramePr>
            <p:nvPr/>
          </p:nvGraphicFramePr>
          <p:xfrm>
            <a:off x="5075238" y="4257675"/>
            <a:ext cx="22542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27" name="Equation" r:id="rId17" imgW="126720" imgH="152280" progId="Equation.DSMT4">
                    <p:embed/>
                  </p:oleObj>
                </mc:Choice>
                <mc:Fallback>
                  <p:oleObj name="Equation" r:id="rId17" imgW="126720" imgH="1522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5238" y="4257675"/>
                          <a:ext cx="22542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0"/>
            <p:cNvGraphicFramePr>
              <a:graphicFrameLocks noChangeAspect="1"/>
            </p:cNvGraphicFramePr>
            <p:nvPr/>
          </p:nvGraphicFramePr>
          <p:xfrm>
            <a:off x="5151438" y="5000625"/>
            <a:ext cx="22542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28" name="Equation" r:id="rId18" imgW="126720" imgH="152280" progId="Equation.DSMT4">
                    <p:embed/>
                  </p:oleObj>
                </mc:Choice>
                <mc:Fallback>
                  <p:oleObj name="Equation" r:id="rId18" imgW="126720" imgH="1522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1438" y="5000625"/>
                          <a:ext cx="22542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0"/>
            <p:cNvGraphicFramePr>
              <a:graphicFrameLocks noChangeAspect="1"/>
            </p:cNvGraphicFramePr>
            <p:nvPr/>
          </p:nvGraphicFramePr>
          <p:xfrm>
            <a:off x="5599032" y="6183497"/>
            <a:ext cx="896772" cy="3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29" name="Equation" r:id="rId19" imgW="571320" imgH="203040" progId="Equation.DSMT4">
                    <p:embed/>
                  </p:oleObj>
                </mc:Choice>
                <mc:Fallback>
                  <p:oleObj name="Equation" r:id="rId19" imgW="571320" imgH="2030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9032" y="6183497"/>
                          <a:ext cx="896772" cy="323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6" name="Object 1"/>
          <p:cNvGraphicFramePr>
            <a:graphicFrameLocks noChangeAspect="1"/>
          </p:cNvGraphicFramePr>
          <p:nvPr/>
        </p:nvGraphicFramePr>
        <p:xfrm>
          <a:off x="6102350" y="1047750"/>
          <a:ext cx="2322513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8" name="Equation" r:id="rId3" imgW="1333440" imgH="1409400" progId="Equation.DSMT4">
                  <p:embed/>
                </p:oleObj>
              </mc:Choice>
              <mc:Fallback>
                <p:oleObj name="Equation" r:id="rId3" imgW="1333440" imgH="140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1047750"/>
                        <a:ext cx="2322513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9" name="Object 1025"/>
          <p:cNvGraphicFramePr>
            <a:graphicFrameLocks noChangeAspect="1"/>
          </p:cNvGraphicFramePr>
          <p:nvPr/>
        </p:nvGraphicFramePr>
        <p:xfrm>
          <a:off x="3689350" y="3956050"/>
          <a:ext cx="26162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9" name="Equation" r:id="rId5" imgW="1511280" imgH="431640" progId="Equation.DSMT4">
                  <p:embed/>
                </p:oleObj>
              </mc:Choice>
              <mc:Fallback>
                <p:oleObj name="Equation" r:id="rId5" imgW="1511280" imgH="43164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3956050"/>
                        <a:ext cx="26162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1026"/>
          <p:cNvGraphicFramePr>
            <a:graphicFrameLocks noChangeAspect="1"/>
          </p:cNvGraphicFramePr>
          <p:nvPr/>
        </p:nvGraphicFramePr>
        <p:xfrm>
          <a:off x="3379788" y="5322888"/>
          <a:ext cx="34067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0" name="Equation" r:id="rId7" imgW="1523880" imgH="431640" progId="Equation.DSMT4">
                  <p:embed/>
                </p:oleObj>
              </mc:Choice>
              <mc:Fallback>
                <p:oleObj name="Equation" r:id="rId7" imgW="1523880" imgH="43164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5322888"/>
                        <a:ext cx="3406775" cy="9652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 Box 1178"/>
          <p:cNvSpPr txBox="1">
            <a:spLocks noChangeArrowheads="1"/>
          </p:cNvSpPr>
          <p:nvPr/>
        </p:nvSpPr>
        <p:spPr bwMode="auto">
          <a:xfrm>
            <a:off x="2058988" y="5580063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</a:p>
        </p:txBody>
      </p:sp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717550" y="60358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09650" y="1297056"/>
            <a:ext cx="3294065" cy="2158932"/>
            <a:chOff x="676275" y="1411356"/>
            <a:chExt cx="3294065" cy="2158932"/>
          </a:xfrm>
        </p:grpSpPr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V="1">
              <a:off x="1835151" y="1533526"/>
              <a:ext cx="1544639" cy="865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2276476" y="2314576"/>
              <a:ext cx="1693864" cy="1174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V="1">
              <a:off x="2574926" y="2128838"/>
              <a:ext cx="1223963" cy="7905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aphicFrame>
          <p:nvGraphicFramePr>
            <p:cNvPr id="30" name="Object 10"/>
            <p:cNvGraphicFramePr>
              <a:graphicFrameLocks noChangeAspect="1"/>
            </p:cNvGraphicFramePr>
            <p:nvPr/>
          </p:nvGraphicFramePr>
          <p:xfrm>
            <a:off x="676275" y="2581276"/>
            <a:ext cx="33813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31" name="Equation" r:id="rId9" imgW="190440" imgH="228600" progId="Equation.DSMT4">
                    <p:embed/>
                  </p:oleObj>
                </mc:Choice>
                <mc:Fallback>
                  <p:oleObj name="Equation" r:id="rId9" imgW="19044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275" y="2581276"/>
                          <a:ext cx="33813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533526" y="2363788"/>
              <a:ext cx="977901" cy="1206500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V="1">
              <a:off x="2390776" y="1731963"/>
              <a:ext cx="1200151" cy="666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V="1">
              <a:off x="2157414" y="2951163"/>
              <a:ext cx="371475" cy="2460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V="1">
              <a:off x="1906588" y="2436813"/>
              <a:ext cx="407988" cy="2476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1762126" y="2655888"/>
              <a:ext cx="495300" cy="5969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1130300" y="2817813"/>
              <a:ext cx="555625" cy="746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1673225" y="1423988"/>
              <a:ext cx="1435100" cy="787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rot="10800000" flipV="1">
              <a:off x="2243138" y="2125663"/>
              <a:ext cx="1127125" cy="701675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3465513" y="1885950"/>
            <a:ext cx="22542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32" name="Equation" r:id="rId11" imgW="126720" imgH="152280" progId="Equation.DSMT4">
                    <p:embed/>
                  </p:oleObj>
                </mc:Choice>
                <mc:Fallback>
                  <p:oleObj name="Equation" r:id="rId11" imgW="126720" imgH="1522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513" y="1885950"/>
                          <a:ext cx="22542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0"/>
            <p:cNvGraphicFramePr>
              <a:graphicFrameLocks noChangeAspect="1"/>
            </p:cNvGraphicFramePr>
            <p:nvPr/>
          </p:nvGraphicFramePr>
          <p:xfrm>
            <a:off x="1425575" y="1411356"/>
            <a:ext cx="936625" cy="358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33" name="Equation" r:id="rId13" imgW="596880" imgH="228600" progId="Equation.DSMT4">
                    <p:embed/>
                  </p:oleObj>
                </mc:Choice>
                <mc:Fallback>
                  <p:oleObj name="Equation" r:id="rId13" imgW="59688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5575" y="1411356"/>
                          <a:ext cx="936625" cy="358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9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74847"/>
              </p:ext>
            </p:extLst>
          </p:nvPr>
        </p:nvGraphicFramePr>
        <p:xfrm>
          <a:off x="1763713" y="3060927"/>
          <a:ext cx="34067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9" name="Equation" r:id="rId3" imgW="1523880" imgH="431640" progId="Equation.DSMT4">
                  <p:embed/>
                </p:oleObj>
              </mc:Choice>
              <mc:Fallback>
                <p:oleObj name="Equation" r:id="rId3" imgW="1523880" imgH="43164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060927"/>
                        <a:ext cx="34067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 Box 1178"/>
          <p:cNvSpPr txBox="1">
            <a:spLocks noChangeArrowheads="1"/>
          </p:cNvSpPr>
          <p:nvPr/>
        </p:nvSpPr>
        <p:spPr bwMode="auto">
          <a:xfrm>
            <a:off x="812800" y="920977"/>
            <a:ext cx="208422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Observations:</a:t>
            </a:r>
            <a:endParaRPr lang="en-US" sz="2400" b="0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4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7754"/>
              </p:ext>
            </p:extLst>
          </p:nvPr>
        </p:nvGraphicFramePr>
        <p:xfrm>
          <a:off x="1793875" y="1678215"/>
          <a:ext cx="24606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0" name="Equation" r:id="rId5" imgW="1231560" imgH="622080" progId="Equation.DSMT4">
                  <p:embed/>
                </p:oleObj>
              </mc:Choice>
              <mc:Fallback>
                <p:oleObj name="Equation" r:id="rId5" imgW="1231560" imgH="622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1678215"/>
                        <a:ext cx="246062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92884"/>
              </p:ext>
            </p:extLst>
          </p:nvPr>
        </p:nvGraphicFramePr>
        <p:xfrm>
          <a:off x="2857527" y="4277860"/>
          <a:ext cx="31511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1" name="Equation" r:id="rId7" imgW="1409400" imgH="253800" progId="Equation.DSMT4">
                  <p:embed/>
                </p:oleObj>
              </mc:Choice>
              <mc:Fallback>
                <p:oleObj name="Equation" r:id="rId7" imgW="140940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27" y="4277860"/>
                        <a:ext cx="3151187" cy="568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4" name="TextBox 26"/>
          <p:cNvSpPr txBox="1">
            <a:spLocks noChangeArrowheads="1"/>
          </p:cNvSpPr>
          <p:nvPr/>
        </p:nvSpPr>
        <p:spPr bwMode="auto">
          <a:xfrm>
            <a:off x="1110120" y="5249703"/>
            <a:ext cx="690101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result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actually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holds for </a:t>
            </a:r>
            <a:r>
              <a:rPr lang="en-US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transmission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 that is homogenously filled*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(proof omitted).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17550" y="70991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3257" y="190448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(independent of frequency)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5496295" y="332754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(independent of frequency)</a:t>
            </a:r>
            <a:endParaRPr lang="en-US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110120" y="6107625"/>
            <a:ext cx="647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55563" algn="just"/>
            <a:r>
              <a:rPr lang="en-US" sz="1400" b="0" dirty="0" smtClean="0"/>
              <a:t>*This result assumes that the permittivity is real. To be more general, for a </a:t>
            </a:r>
            <a:r>
              <a:rPr lang="en-US" sz="1400" b="0" dirty="0" err="1" smtClean="0"/>
              <a:t>lossy</a:t>
            </a:r>
            <a:r>
              <a:rPr lang="en-US" sz="1400" b="0" dirty="0" smtClean="0"/>
              <a:t> line, we replace the permittivity with the real part of the permittivity in this result.</a:t>
            </a:r>
            <a:endParaRPr lang="en-US" sz="14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0" name="Object 1026"/>
          <p:cNvGraphicFramePr>
            <a:graphicFrameLocks noChangeAspect="1"/>
          </p:cNvGraphicFramePr>
          <p:nvPr/>
        </p:nvGraphicFramePr>
        <p:xfrm>
          <a:off x="4835525" y="2986088"/>
          <a:ext cx="2936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0" name="Equation" r:id="rId3" imgW="1523880" imgH="431640" progId="Equation.DSMT4">
                  <p:embed/>
                </p:oleObj>
              </mc:Choice>
              <mc:Fallback>
                <p:oleObj name="Equation" r:id="rId3" imgW="1523880" imgH="43164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2986088"/>
                        <a:ext cx="29368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 Box 1178"/>
          <p:cNvSpPr txBox="1">
            <a:spLocks noChangeArrowheads="1"/>
          </p:cNvSpPr>
          <p:nvPr/>
        </p:nvSpPr>
        <p:spPr bwMode="auto">
          <a:xfrm>
            <a:off x="1052513" y="1439863"/>
            <a:ext cx="39741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a lossless </a:t>
            </a:r>
            <a:r>
              <a:rPr lang="en-US" sz="2000" b="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(or low loss) cable</a:t>
            </a:r>
            <a:r>
              <a:rPr lang="en-US" sz="2000" b="0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91491" name="Object 8"/>
          <p:cNvGraphicFramePr>
            <a:graphicFrameLocks noChangeAspect="1"/>
          </p:cNvGraphicFramePr>
          <p:nvPr/>
        </p:nvGraphicFramePr>
        <p:xfrm>
          <a:off x="995363" y="2882900"/>
          <a:ext cx="22574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1" name="Equation" r:id="rId5" imgW="1231560" imgH="622080" progId="Equation.DSMT4">
                  <p:embed/>
                </p:oleObj>
              </mc:Choice>
              <mc:Fallback>
                <p:oleObj name="Equation" r:id="rId5" imgW="1231560" imgH="622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882900"/>
                        <a:ext cx="22574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2" name="Object 7"/>
          <p:cNvGraphicFramePr>
            <a:graphicFrameLocks noChangeAspect="1"/>
          </p:cNvGraphicFramePr>
          <p:nvPr/>
        </p:nvGraphicFramePr>
        <p:xfrm>
          <a:off x="5215988" y="1124775"/>
          <a:ext cx="133508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2" name="Equation" r:id="rId7" imgW="596880" imgH="444240" progId="Equation.DSMT4">
                  <p:embed/>
                </p:oleObj>
              </mc:Choice>
              <mc:Fallback>
                <p:oleObj name="Equation" r:id="rId7" imgW="59688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988" y="1124775"/>
                        <a:ext cx="1335088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3" name="Object 5"/>
          <p:cNvGraphicFramePr>
            <a:graphicFrameLocks noChangeAspect="1"/>
          </p:cNvGraphicFramePr>
          <p:nvPr/>
        </p:nvGraphicFramePr>
        <p:xfrm>
          <a:off x="2690813" y="4292600"/>
          <a:ext cx="38639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3" name="Equation" r:id="rId9" imgW="1726920" imgH="482400" progId="Equation.DSMT4">
                  <p:embed/>
                </p:oleObj>
              </mc:Choice>
              <mc:Fallback>
                <p:oleObj name="Equation" r:id="rId9" imgW="172692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4292600"/>
                        <a:ext cx="3863975" cy="1079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3398838" y="5703888"/>
          <a:ext cx="24384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4" name="Equation" r:id="rId11" imgW="1600200" imgH="482400" progId="Equation.DSMT4">
                  <p:embed/>
                </p:oleObj>
              </mc:Choice>
              <mc:Fallback>
                <p:oleObj name="Equation" r:id="rId11" imgW="16002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5703888"/>
                        <a:ext cx="24384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17550" y="81624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Coaxial Cable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10634</TotalTime>
  <Words>987</Words>
  <Application>Microsoft Office PowerPoint</Application>
  <PresentationFormat>On-screen Show (4:3)</PresentationFormat>
  <Paragraphs>177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David R</dc:creator>
  <cp:lastModifiedBy>Jackson, David R</cp:lastModifiedBy>
  <cp:revision>1069</cp:revision>
  <dcterms:created xsi:type="dcterms:W3CDTF">2006-08-16T00:00:00Z</dcterms:created>
  <dcterms:modified xsi:type="dcterms:W3CDTF">2019-08-30T00:59:14Z</dcterms:modified>
</cp:coreProperties>
</file>