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2"/>
  </p:notesMasterIdLst>
  <p:sldIdLst>
    <p:sldId id="256" r:id="rId3"/>
    <p:sldId id="285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7" r:id="rId13"/>
    <p:sldId id="288" r:id="rId14"/>
    <p:sldId id="286" r:id="rId15"/>
    <p:sldId id="281" r:id="rId16"/>
    <p:sldId id="282" r:id="rId17"/>
    <p:sldId id="290" r:id="rId18"/>
    <p:sldId id="283" r:id="rId19"/>
    <p:sldId id="289" r:id="rId20"/>
    <p:sldId id="284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66FFFF"/>
    <a:srgbClr val="00863D"/>
    <a:srgbClr val="FFFF99"/>
    <a:srgbClr val="FFFFCC"/>
    <a:srgbClr val="FFFF00"/>
    <a:srgbClr val="0000CC"/>
    <a:srgbClr val="FF505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91" autoAdjust="0"/>
    <p:restoredTop sz="97494" autoAdjust="0"/>
  </p:normalViewPr>
  <p:slideViewPr>
    <p:cSldViewPr snapToGrid="0">
      <p:cViewPr varScale="1">
        <p:scale>
          <a:sx n="87" d="100"/>
          <a:sy n="87" d="100"/>
        </p:scale>
        <p:origin x="156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6" Type="http://schemas.openxmlformats.org/officeDocument/2006/relationships/image" Target="../media/image84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5" Type="http://schemas.openxmlformats.org/officeDocument/2006/relationships/image" Target="../media/image8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90.wmf"/><Relationship Id="rId3" Type="http://schemas.openxmlformats.org/officeDocument/2006/relationships/image" Target="../media/image88.wmf"/><Relationship Id="rId7" Type="http://schemas.openxmlformats.org/officeDocument/2006/relationships/image" Target="../media/image75.wmf"/><Relationship Id="rId12" Type="http://schemas.openxmlformats.org/officeDocument/2006/relationships/image" Target="../media/image89.wmf"/><Relationship Id="rId17" Type="http://schemas.openxmlformats.org/officeDocument/2006/relationships/image" Target="../media/image94.png"/><Relationship Id="rId2" Type="http://schemas.openxmlformats.org/officeDocument/2006/relationships/image" Target="../media/image87.wmf"/><Relationship Id="rId16" Type="http://schemas.openxmlformats.org/officeDocument/2006/relationships/image" Target="../media/image93.png"/><Relationship Id="rId1" Type="http://schemas.openxmlformats.org/officeDocument/2006/relationships/image" Target="../media/image86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5" Type="http://schemas.openxmlformats.org/officeDocument/2006/relationships/image" Target="../media/image92.png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91.png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100.wmf"/><Relationship Id="rId3" Type="http://schemas.openxmlformats.org/officeDocument/2006/relationships/image" Target="../media/image98.wmf"/><Relationship Id="rId7" Type="http://schemas.openxmlformats.org/officeDocument/2006/relationships/image" Target="../media/image75.wmf"/><Relationship Id="rId12" Type="http://schemas.openxmlformats.org/officeDocument/2006/relationships/image" Target="../media/image99.wmf"/><Relationship Id="rId2" Type="http://schemas.openxmlformats.org/officeDocument/2006/relationships/image" Target="../media/image97.wmf"/><Relationship Id="rId16" Type="http://schemas.openxmlformats.org/officeDocument/2006/relationships/image" Target="../media/image103.wmf"/><Relationship Id="rId1" Type="http://schemas.openxmlformats.org/officeDocument/2006/relationships/image" Target="../media/image96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5" Type="http://schemas.openxmlformats.org/officeDocument/2006/relationships/image" Target="../media/image102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10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102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12" Type="http://schemas.openxmlformats.org/officeDocument/2006/relationships/image" Target="../media/image10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75.wmf"/><Relationship Id="rId11" Type="http://schemas.openxmlformats.org/officeDocument/2006/relationships/image" Target="../media/image100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Relationship Id="rId14" Type="http://schemas.openxmlformats.org/officeDocument/2006/relationships/image" Target="../media/image10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12" Type="http://schemas.openxmlformats.org/officeDocument/2006/relationships/image" Target="../media/image118.png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11" Type="http://schemas.openxmlformats.org/officeDocument/2006/relationships/image" Target="../media/image117.png"/><Relationship Id="rId5" Type="http://schemas.openxmlformats.org/officeDocument/2006/relationships/image" Target="../media/image111.wmf"/><Relationship Id="rId10" Type="http://schemas.openxmlformats.org/officeDocument/2006/relationships/image" Target="../media/image116.png"/><Relationship Id="rId4" Type="http://schemas.openxmlformats.org/officeDocument/2006/relationships/image" Target="../media/image110.wmf"/><Relationship Id="rId9" Type="http://schemas.openxmlformats.org/officeDocument/2006/relationships/image" Target="../media/image11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10" Type="http://schemas.openxmlformats.org/officeDocument/2006/relationships/image" Target="../media/image127.wmf"/><Relationship Id="rId4" Type="http://schemas.openxmlformats.org/officeDocument/2006/relationships/image" Target="../media/image122.wmf"/><Relationship Id="rId9" Type="http://schemas.openxmlformats.org/officeDocument/2006/relationships/image" Target="../media/image12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12" Type="http://schemas.openxmlformats.org/officeDocument/2006/relationships/image" Target="../media/image140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11" Type="http://schemas.openxmlformats.org/officeDocument/2006/relationships/image" Target="../media/image139.wmf"/><Relationship Id="rId5" Type="http://schemas.openxmlformats.org/officeDocument/2006/relationships/image" Target="../media/image133.wmf"/><Relationship Id="rId10" Type="http://schemas.openxmlformats.org/officeDocument/2006/relationships/image" Target="../media/image138.wmf"/><Relationship Id="rId4" Type="http://schemas.openxmlformats.org/officeDocument/2006/relationships/image" Target="../media/image132.wmf"/><Relationship Id="rId9" Type="http://schemas.openxmlformats.org/officeDocument/2006/relationships/image" Target="../media/image13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51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50.wmf"/><Relationship Id="rId5" Type="http://schemas.openxmlformats.org/officeDocument/2006/relationships/image" Target="../media/image145.wmf"/><Relationship Id="rId10" Type="http://schemas.openxmlformats.org/officeDocument/2006/relationships/image" Target="../media/image113.wmf"/><Relationship Id="rId4" Type="http://schemas.openxmlformats.org/officeDocument/2006/relationships/image" Target="../media/image144.wmf"/><Relationship Id="rId9" Type="http://schemas.openxmlformats.org/officeDocument/2006/relationships/image" Target="../media/image14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155.wmf"/><Relationship Id="rId7" Type="http://schemas.openxmlformats.org/officeDocument/2006/relationships/image" Target="../media/image159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Relationship Id="rId9" Type="http://schemas.openxmlformats.org/officeDocument/2006/relationships/image" Target="../media/image1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Relationship Id="rId9" Type="http://schemas.openxmlformats.org/officeDocument/2006/relationships/image" Target="../media/image16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1CC5C-F689-45AB-B557-B6548B86211B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140BA-14A3-4A74-99A2-76D8F4FB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C66A-C73D-4F9F-AB66-545C0076A373}" type="datetime1">
              <a:rPr lang="en-US" smtClean="0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ED93-010D-4EE3-88B7-6560FA5FB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DC58-D8BB-420C-82CC-272A71EF33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318863-455F-4130-8EC1-C561972D9255}" type="datetime1">
              <a:rPr lang="en-US" smtClean="0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6562FA3-EE5D-4FE2-8800-C4FBCAF593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4C48BA-EDEE-4582-AC0C-F814C3C834C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9/10/2019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54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11" Type="http://schemas.openxmlformats.org/officeDocument/2006/relationships/image" Target="../media/image63.wmf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67.wmf"/><Relationship Id="rId4" Type="http://schemas.openxmlformats.org/officeDocument/2006/relationships/image" Target="../media/image60.wmf"/><Relationship Id="rId9" Type="http://schemas.openxmlformats.org/officeDocument/2006/relationships/image" Target="../media/image40.png"/><Relationship Id="rId14" Type="http://schemas.openxmlformats.org/officeDocument/2006/relationships/oleObject" Target="../embeddings/oleObject5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s-mag.com/topten5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5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1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34" Type="http://schemas.openxmlformats.org/officeDocument/2006/relationships/oleObject" Target="../embeddings/oleObject71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33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image" Target="../media/image8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79.wmf"/><Relationship Id="rId32" Type="http://schemas.openxmlformats.org/officeDocument/2006/relationships/oleObject" Target="../embeddings/oleObject7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28" Type="http://schemas.openxmlformats.org/officeDocument/2006/relationships/oleObject" Target="../embeddings/oleObject68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64.bin"/><Relationship Id="rId31" Type="http://schemas.openxmlformats.org/officeDocument/2006/relationships/image" Target="../media/image8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image" Target="../media/image85.emf"/><Relationship Id="rId30" Type="http://schemas.openxmlformats.org/officeDocument/2006/relationships/oleObject" Target="../embeddings/oleObject69.bin"/><Relationship Id="rId35" Type="http://schemas.openxmlformats.org/officeDocument/2006/relationships/image" Target="../media/image84.wmf"/><Relationship Id="rId8" Type="http://schemas.openxmlformats.org/officeDocument/2006/relationships/image" Target="../media/image71.w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7.bin"/><Relationship Id="rId18" Type="http://schemas.openxmlformats.org/officeDocument/2006/relationships/image" Target="../media/image76.wmf"/><Relationship Id="rId26" Type="http://schemas.openxmlformats.org/officeDocument/2006/relationships/oleObject" Target="../embeddings/oleObject83.bin"/><Relationship Id="rId21" Type="http://schemas.openxmlformats.org/officeDocument/2006/relationships/oleObject" Target="../embeddings/oleObject81.bin"/><Relationship Id="rId34" Type="http://schemas.openxmlformats.org/officeDocument/2006/relationships/oleObject" Target="../embeddings/oleObject87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79.bin"/><Relationship Id="rId25" Type="http://schemas.openxmlformats.org/officeDocument/2006/relationships/image" Target="../media/image95.emf"/><Relationship Id="rId3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image" Target="../media/image9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79.wmf"/><Relationship Id="rId32" Type="http://schemas.openxmlformats.org/officeDocument/2006/relationships/oleObject" Target="../embeddings/oleObject86.bin"/><Relationship Id="rId37" Type="http://schemas.openxmlformats.org/officeDocument/2006/relationships/image" Target="../media/image94.png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oleObject" Target="../embeddings/oleObject84.bin"/><Relationship Id="rId36" Type="http://schemas.openxmlformats.org/officeDocument/2006/relationships/oleObject" Target="../embeddings/oleObject88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80.bin"/><Relationship Id="rId31" Type="http://schemas.openxmlformats.org/officeDocument/2006/relationships/image" Target="../media/image91.png"/><Relationship Id="rId4" Type="http://schemas.openxmlformats.org/officeDocument/2006/relationships/image" Target="../media/image86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85.bin"/><Relationship Id="rId35" Type="http://schemas.openxmlformats.org/officeDocument/2006/relationships/image" Target="../media/image93.png"/><Relationship Id="rId8" Type="http://schemas.openxmlformats.org/officeDocument/2006/relationships/image" Target="../media/image88.wmf"/><Relationship Id="rId3" Type="http://schemas.openxmlformats.org/officeDocument/2006/relationships/oleObject" Target="../embeddings/oleObject72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4.bin"/><Relationship Id="rId18" Type="http://schemas.openxmlformats.org/officeDocument/2006/relationships/image" Target="../media/image76.wmf"/><Relationship Id="rId26" Type="http://schemas.openxmlformats.org/officeDocument/2006/relationships/image" Target="../media/image99.wmf"/><Relationship Id="rId3" Type="http://schemas.openxmlformats.org/officeDocument/2006/relationships/oleObject" Target="../embeddings/oleObject89.bin"/><Relationship Id="rId21" Type="http://schemas.openxmlformats.org/officeDocument/2006/relationships/oleObject" Target="../embeddings/oleObject98.bin"/><Relationship Id="rId34" Type="http://schemas.openxmlformats.org/officeDocument/2006/relationships/oleObject" Target="../embeddings/oleObject104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96.bin"/><Relationship Id="rId25" Type="http://schemas.openxmlformats.org/officeDocument/2006/relationships/oleObject" Target="../embeddings/oleObject100.bin"/><Relationship Id="rId33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image" Target="../media/image10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93.bin"/><Relationship Id="rId24" Type="http://schemas.openxmlformats.org/officeDocument/2006/relationships/image" Target="../media/image79.wmf"/><Relationship Id="rId32" Type="http://schemas.openxmlformats.org/officeDocument/2006/relationships/oleObject" Target="../embeddings/oleObject10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23" Type="http://schemas.openxmlformats.org/officeDocument/2006/relationships/oleObject" Target="../embeddings/oleObject99.bin"/><Relationship Id="rId28" Type="http://schemas.openxmlformats.org/officeDocument/2006/relationships/oleObject" Target="../embeddings/oleObject101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97.bin"/><Relationship Id="rId31" Type="http://schemas.openxmlformats.org/officeDocument/2006/relationships/image" Target="../media/image101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image" Target="../media/image104.emf"/><Relationship Id="rId30" Type="http://schemas.openxmlformats.org/officeDocument/2006/relationships/oleObject" Target="../embeddings/oleObject102.bin"/><Relationship Id="rId35" Type="http://schemas.openxmlformats.org/officeDocument/2006/relationships/image" Target="../media/image103.wmf"/><Relationship Id="rId8" Type="http://schemas.openxmlformats.org/officeDocument/2006/relationships/image" Target="../media/image9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77.wmf"/><Relationship Id="rId26" Type="http://schemas.openxmlformats.org/officeDocument/2006/relationships/oleObject" Target="../embeddings/oleObject116.bin"/><Relationship Id="rId3" Type="http://schemas.openxmlformats.org/officeDocument/2006/relationships/oleObject" Target="../embeddings/oleObject105.bin"/><Relationship Id="rId21" Type="http://schemas.openxmlformats.org/officeDocument/2006/relationships/oleObject" Target="../embeddings/oleObject114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112.bin"/><Relationship Id="rId25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20" Type="http://schemas.openxmlformats.org/officeDocument/2006/relationships/image" Target="../media/image78.wmf"/><Relationship Id="rId29" Type="http://schemas.openxmlformats.org/officeDocument/2006/relationships/image" Target="../media/image10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09.bin"/><Relationship Id="rId24" Type="http://schemas.openxmlformats.org/officeDocument/2006/relationships/oleObject" Target="../embeddings/oleObject115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23" Type="http://schemas.openxmlformats.org/officeDocument/2006/relationships/image" Target="../media/image104.emf"/><Relationship Id="rId28" Type="http://schemas.openxmlformats.org/officeDocument/2006/relationships/oleObject" Target="../embeddings/oleObject117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113.bin"/><Relationship Id="rId31" Type="http://schemas.openxmlformats.org/officeDocument/2006/relationships/image" Target="../media/image103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75.wmf"/><Relationship Id="rId22" Type="http://schemas.openxmlformats.org/officeDocument/2006/relationships/image" Target="../media/image79.wmf"/><Relationship Id="rId27" Type="http://schemas.openxmlformats.org/officeDocument/2006/relationships/image" Target="../media/image101.wmf"/><Relationship Id="rId30" Type="http://schemas.openxmlformats.org/officeDocument/2006/relationships/oleObject" Target="../embeddings/oleObject11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24.bin"/><Relationship Id="rId18" Type="http://schemas.openxmlformats.org/officeDocument/2006/relationships/image" Target="../media/image114.wmf"/><Relationship Id="rId26" Type="http://schemas.openxmlformats.org/officeDocument/2006/relationships/oleObject" Target="../embeddings/oleObject130.bin"/><Relationship Id="rId3" Type="http://schemas.openxmlformats.org/officeDocument/2006/relationships/oleObject" Target="../embeddings/oleObject119.bin"/><Relationship Id="rId21" Type="http://schemas.openxmlformats.org/officeDocument/2006/relationships/image" Target="../media/image119.emf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126.bin"/><Relationship Id="rId25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wmf"/><Relationship Id="rId20" Type="http://schemas.openxmlformats.org/officeDocument/2006/relationships/image" Target="../media/image11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23.bin"/><Relationship Id="rId24" Type="http://schemas.openxmlformats.org/officeDocument/2006/relationships/oleObject" Target="../embeddings/oleObject129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23" Type="http://schemas.openxmlformats.org/officeDocument/2006/relationships/image" Target="../media/image116.png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27.bin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112.wmf"/><Relationship Id="rId22" Type="http://schemas.openxmlformats.org/officeDocument/2006/relationships/oleObject" Target="../embeddings/oleObject128.bin"/><Relationship Id="rId27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36.bin"/><Relationship Id="rId18" Type="http://schemas.openxmlformats.org/officeDocument/2006/relationships/oleObject" Target="../embeddings/oleObject138.bin"/><Relationship Id="rId3" Type="http://schemas.openxmlformats.org/officeDocument/2006/relationships/oleObject" Target="../embeddings/oleObject131.bin"/><Relationship Id="rId21" Type="http://schemas.openxmlformats.org/officeDocument/2006/relationships/image" Target="../media/image126.wmf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23.wmf"/><Relationship Id="rId17" Type="http://schemas.openxmlformats.org/officeDocument/2006/relationships/image" Target="../media/image12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4.wmf"/><Relationship Id="rId20" Type="http://schemas.openxmlformats.org/officeDocument/2006/relationships/oleObject" Target="../embeddings/oleObject139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23" Type="http://schemas.openxmlformats.org/officeDocument/2006/relationships/image" Target="../media/image127.wmf"/><Relationship Id="rId10" Type="http://schemas.openxmlformats.org/officeDocument/2006/relationships/image" Target="../media/image122.wmf"/><Relationship Id="rId19" Type="http://schemas.openxmlformats.org/officeDocument/2006/relationships/image" Target="../media/image125.png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24.wmf"/><Relationship Id="rId22" Type="http://schemas.openxmlformats.org/officeDocument/2006/relationships/oleObject" Target="../embeddings/oleObject14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46.bin"/><Relationship Id="rId18" Type="http://schemas.openxmlformats.org/officeDocument/2006/relationships/image" Target="../media/image136.wmf"/><Relationship Id="rId26" Type="http://schemas.openxmlformats.org/officeDocument/2006/relationships/image" Target="../media/image140.wmf"/><Relationship Id="rId3" Type="http://schemas.openxmlformats.org/officeDocument/2006/relationships/oleObject" Target="../embeddings/oleObject141.bin"/><Relationship Id="rId21" Type="http://schemas.openxmlformats.org/officeDocument/2006/relationships/oleObject" Target="../embeddings/oleObject150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48.bin"/><Relationship Id="rId25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45.bin"/><Relationship Id="rId24" Type="http://schemas.openxmlformats.org/officeDocument/2006/relationships/image" Target="../media/image139.wmf"/><Relationship Id="rId5" Type="http://schemas.openxmlformats.org/officeDocument/2006/relationships/oleObject" Target="../embeddings/oleObject142.bin"/><Relationship Id="rId15" Type="http://schemas.openxmlformats.org/officeDocument/2006/relationships/oleObject" Target="../embeddings/oleObject147.bin"/><Relationship Id="rId23" Type="http://schemas.openxmlformats.org/officeDocument/2006/relationships/oleObject" Target="../embeddings/oleObject151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49.bin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34.wmf"/><Relationship Id="rId22" Type="http://schemas.openxmlformats.org/officeDocument/2006/relationships/image" Target="../media/image13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image" Target="../media/image145.wmf"/><Relationship Id="rId18" Type="http://schemas.openxmlformats.org/officeDocument/2006/relationships/oleObject" Target="../embeddings/oleObject160.bin"/><Relationship Id="rId26" Type="http://schemas.openxmlformats.org/officeDocument/2006/relationships/oleObject" Target="../embeddings/oleObject164.bin"/><Relationship Id="rId3" Type="http://schemas.openxmlformats.org/officeDocument/2006/relationships/image" Target="../media/image152.png"/><Relationship Id="rId21" Type="http://schemas.openxmlformats.org/officeDocument/2006/relationships/image" Target="../media/image149.wmf"/><Relationship Id="rId7" Type="http://schemas.openxmlformats.org/officeDocument/2006/relationships/image" Target="../media/image142.wmf"/><Relationship Id="rId12" Type="http://schemas.openxmlformats.org/officeDocument/2006/relationships/oleObject" Target="../embeddings/oleObject157.bin"/><Relationship Id="rId17" Type="http://schemas.openxmlformats.org/officeDocument/2006/relationships/image" Target="../media/image147.wmf"/><Relationship Id="rId25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9.bin"/><Relationship Id="rId20" Type="http://schemas.openxmlformats.org/officeDocument/2006/relationships/oleObject" Target="../embeddings/oleObject161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144.wmf"/><Relationship Id="rId24" Type="http://schemas.openxmlformats.org/officeDocument/2006/relationships/oleObject" Target="../embeddings/oleObject163.bin"/><Relationship Id="rId5" Type="http://schemas.openxmlformats.org/officeDocument/2006/relationships/image" Target="../media/image141.wmf"/><Relationship Id="rId15" Type="http://schemas.openxmlformats.org/officeDocument/2006/relationships/image" Target="../media/image146.wmf"/><Relationship Id="rId23" Type="http://schemas.openxmlformats.org/officeDocument/2006/relationships/image" Target="../media/image113.wmf"/><Relationship Id="rId10" Type="http://schemas.openxmlformats.org/officeDocument/2006/relationships/oleObject" Target="../embeddings/oleObject156.bin"/><Relationship Id="rId19" Type="http://schemas.openxmlformats.org/officeDocument/2006/relationships/image" Target="../media/image148.wmf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143.wmf"/><Relationship Id="rId14" Type="http://schemas.openxmlformats.org/officeDocument/2006/relationships/oleObject" Target="../embeddings/oleObject158.bin"/><Relationship Id="rId22" Type="http://schemas.openxmlformats.org/officeDocument/2006/relationships/oleObject" Target="../embeddings/oleObject162.bin"/><Relationship Id="rId27" Type="http://schemas.openxmlformats.org/officeDocument/2006/relationships/image" Target="../media/image15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image" Target="../media/image157.wmf"/><Relationship Id="rId18" Type="http://schemas.openxmlformats.org/officeDocument/2006/relationships/oleObject" Target="../embeddings/oleObject172.bin"/><Relationship Id="rId3" Type="http://schemas.openxmlformats.org/officeDocument/2006/relationships/oleObject" Target="../embeddings/oleObject165.bin"/><Relationship Id="rId21" Type="http://schemas.openxmlformats.org/officeDocument/2006/relationships/image" Target="../media/image161.wmf"/><Relationship Id="rId7" Type="http://schemas.openxmlformats.org/officeDocument/2006/relationships/oleObject" Target="../embeddings/oleObject167.bin"/><Relationship Id="rId12" Type="http://schemas.openxmlformats.org/officeDocument/2006/relationships/oleObject" Target="../embeddings/oleObject169.bin"/><Relationship Id="rId17" Type="http://schemas.openxmlformats.org/officeDocument/2006/relationships/image" Target="../media/image1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1.bin"/><Relationship Id="rId20" Type="http://schemas.openxmlformats.org/officeDocument/2006/relationships/oleObject" Target="../embeddings/oleObject173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54.wmf"/><Relationship Id="rId11" Type="http://schemas.openxmlformats.org/officeDocument/2006/relationships/image" Target="../media/image152.png"/><Relationship Id="rId5" Type="http://schemas.openxmlformats.org/officeDocument/2006/relationships/oleObject" Target="../embeddings/oleObject166.bin"/><Relationship Id="rId15" Type="http://schemas.openxmlformats.org/officeDocument/2006/relationships/image" Target="../media/image158.wmf"/><Relationship Id="rId10" Type="http://schemas.openxmlformats.org/officeDocument/2006/relationships/image" Target="../media/image156.wmf"/><Relationship Id="rId19" Type="http://schemas.openxmlformats.org/officeDocument/2006/relationships/image" Target="../media/image160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68.bin"/><Relationship Id="rId14" Type="http://schemas.openxmlformats.org/officeDocument/2006/relationships/oleObject" Target="../embeddings/oleObject17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179.bin"/><Relationship Id="rId18" Type="http://schemas.openxmlformats.org/officeDocument/2006/relationships/image" Target="../media/image164.wmf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6.bin"/><Relationship Id="rId12" Type="http://schemas.openxmlformats.org/officeDocument/2006/relationships/image" Target="../media/image137.wmf"/><Relationship Id="rId17" Type="http://schemas.openxmlformats.org/officeDocument/2006/relationships/oleObject" Target="../embeddings/oleObject18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9.wmf"/><Relationship Id="rId20" Type="http://schemas.openxmlformats.org/officeDocument/2006/relationships/image" Target="../media/image165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3.wmf"/><Relationship Id="rId11" Type="http://schemas.openxmlformats.org/officeDocument/2006/relationships/oleObject" Target="../embeddings/oleObject178.bin"/><Relationship Id="rId5" Type="http://schemas.openxmlformats.org/officeDocument/2006/relationships/oleObject" Target="../embeddings/oleObject175.bin"/><Relationship Id="rId15" Type="http://schemas.openxmlformats.org/officeDocument/2006/relationships/oleObject" Target="../embeddings/oleObject180.bin"/><Relationship Id="rId10" Type="http://schemas.openxmlformats.org/officeDocument/2006/relationships/image" Target="../media/image136.wmf"/><Relationship Id="rId19" Type="http://schemas.openxmlformats.org/officeDocument/2006/relationships/oleObject" Target="../embeddings/oleObject182.bin"/><Relationship Id="rId4" Type="http://schemas.openxmlformats.org/officeDocument/2006/relationships/image" Target="../media/image162.wmf"/><Relationship Id="rId9" Type="http://schemas.openxmlformats.org/officeDocument/2006/relationships/oleObject" Target="../embeddings/oleObject177.bin"/><Relationship Id="rId14" Type="http://schemas.openxmlformats.org/officeDocument/2006/relationships/image" Target="../media/image13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"/>
          <p:cNvSpPr txBox="1">
            <a:spLocks noChangeArrowheads="1"/>
          </p:cNvSpPr>
          <p:nvPr/>
        </p:nvSpPr>
        <p:spPr bwMode="auto">
          <a:xfrm>
            <a:off x="3055775" y="2333625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Dept. of ECE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96950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ECE 5317-6351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13316" name="Text Box 19"/>
          <p:cNvSpPr txBox="1">
            <a:spLocks noChangeArrowheads="1"/>
          </p:cNvSpPr>
          <p:nvPr/>
        </p:nvSpPr>
        <p:spPr bwMode="auto">
          <a:xfrm>
            <a:off x="3676650" y="1825625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0" name="Picture 41" descr="Smith chart rainb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438400"/>
            <a:ext cx="3257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72" y="331046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390900" y="3876675"/>
            <a:ext cx="1895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914650" y="4410075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Smith Charts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2775" y="113526"/>
            <a:ext cx="20478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+mn-lt"/>
              </a:rPr>
              <a:t>Adapted from notes by Prof. Jeffery T. Williams</a:t>
            </a:r>
            <a:endParaRPr lang="en-US" sz="1400" b="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TextBox 2"/>
          <p:cNvSpPr txBox="1">
            <a:spLocks noChangeArrowheads="1"/>
          </p:cNvSpPr>
          <p:nvPr/>
        </p:nvSpPr>
        <p:spPr bwMode="auto">
          <a:xfrm>
            <a:off x="1149433" y="1153288"/>
            <a:ext cx="102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/>
            <a:r>
              <a:rPr lang="en-US" sz="2400" dirty="0">
                <a:solidFill>
                  <a:srgbClr val="0000FF"/>
                </a:solidFill>
                <a:cs typeface="Arial" charset="0"/>
              </a:rPr>
              <a:t>Note:</a:t>
            </a: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2295525" y="936625"/>
          <a:ext cx="33782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9" name="Equation" r:id="rId3" imgW="1866600" imgH="507960" progId="Equation.DSMT4">
                  <p:embed/>
                </p:oleObj>
              </mc:Choice>
              <mc:Fallback>
                <p:oleObj name="Equation" r:id="rId3" imgW="186660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936625"/>
                        <a:ext cx="33782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2854325" y="2176463"/>
          <a:ext cx="21050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0" name="Equation" r:id="rId5" imgW="1193760" imgH="533160" progId="Equation.DSMT4">
                  <p:embed/>
                </p:oleObj>
              </mc:Choice>
              <mc:Fallback>
                <p:oleObj name="Equation" r:id="rId5" imgW="1193760" imgH="533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2176463"/>
                        <a:ext cx="2105025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693863" y="3500438"/>
          <a:ext cx="55975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1" name="Equation" r:id="rId7" imgW="3200400" imgH="533160" progId="Equation.DSMT4">
                  <p:embed/>
                </p:oleObj>
              </mc:Choice>
              <mc:Fallback>
                <p:oleObj name="Equation" r:id="rId7" imgW="320040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3500438"/>
                        <a:ext cx="55975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5349875" y="2446338"/>
          <a:ext cx="11858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2" name="Equation" r:id="rId9" imgW="761760" imgH="253800" progId="Equation.DSMT4">
                  <p:embed/>
                </p:oleObj>
              </mc:Choice>
              <mc:Fallback>
                <p:oleObj name="Equation" r:id="rId9" imgW="76176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2446338"/>
                        <a:ext cx="11858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9075" y="154938"/>
            <a:ext cx="86487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Admittance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Calculations with the </a:t>
            </a:r>
            <a:r>
              <a:rPr lang="en-US" sz="32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Chart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46043" y="4455370"/>
            <a:ext cx="10207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/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Define: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660400" y="4902200"/>
          <a:ext cx="16668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3" name="Equation" r:id="rId11" imgW="952200" imgH="253800" progId="Equation.DSMT4">
                  <p:embed/>
                </p:oleObj>
              </mc:Choice>
              <mc:Fallback>
                <p:oleObj name="Equation" r:id="rId11" imgW="95220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902200"/>
                        <a:ext cx="16668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3170238" y="4960938"/>
          <a:ext cx="18208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4" name="Equation" r:id="rId13" imgW="1041120" imgH="431640" progId="Equation.DSMT4">
                  <p:embed/>
                </p:oleObj>
              </mc:Choice>
              <mc:Fallback>
                <p:oleObj name="Equation" r:id="rId13" imgW="104112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4960938"/>
                        <a:ext cx="182086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466851" y="6064725"/>
            <a:ext cx="4143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28600"/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Same mathematical form as for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 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26" y="4902333"/>
            <a:ext cx="3286080" cy="8309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Conclusion</a:t>
            </a:r>
            <a:r>
              <a:rPr lang="en-US" sz="1600" dirty="0" smtClean="0"/>
              <a:t>: </a:t>
            </a:r>
          </a:p>
          <a:p>
            <a:pPr algn="ctr"/>
            <a:r>
              <a:rPr lang="en-US" sz="1600" dirty="0" smtClean="0"/>
              <a:t>The </a:t>
            </a:r>
            <a:r>
              <a:rPr lang="en-US" sz="1600" u="sng" dirty="0" smtClean="0"/>
              <a:t>same</a:t>
            </a:r>
            <a:r>
              <a:rPr lang="en-US" sz="1600" dirty="0" smtClean="0"/>
              <a:t> Smith chart can be used as an </a:t>
            </a:r>
            <a:r>
              <a:rPr lang="en-US" sz="1600" u="sng" dirty="0" smtClean="0"/>
              <a:t>admittance</a:t>
            </a:r>
            <a:r>
              <a:rPr lang="en-US" sz="1600" dirty="0" smtClean="0"/>
              <a:t> calculator. </a:t>
            </a:r>
            <a:endParaRPr lang="en-US" sz="16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7834" name="Object 10"/>
          <p:cNvGraphicFramePr>
            <a:graphicFrameLocks noChangeAspect="1"/>
          </p:cNvGraphicFramePr>
          <p:nvPr/>
        </p:nvGraphicFramePr>
        <p:xfrm>
          <a:off x="4799013" y="5946940"/>
          <a:ext cx="1690000" cy="74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5" name="Equation" r:id="rId15" imgW="1028520" imgH="431640" progId="Equation.DSMT4">
                  <p:embed/>
                </p:oleObj>
              </mc:Choice>
              <mc:Fallback>
                <p:oleObj name="Equation" r:id="rId15" imgW="102852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3" y="5946940"/>
                        <a:ext cx="1690000" cy="741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4441371" y="5863813"/>
            <a:ext cx="285008" cy="285007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200171"/>
            <a:ext cx="651720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 flipH="1">
            <a:off x="6565273" y="1925461"/>
            <a:ext cx="174745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 plane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049" y="154938"/>
            <a:ext cx="90201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Admittance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Calculations with the </a:t>
            </a:r>
            <a:r>
              <a:rPr lang="en-US" sz="32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Chart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0005" y="107438"/>
            <a:ext cx="8523783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Impedance or Admittance 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Calculations with the </a:t>
            </a:r>
            <a:r>
              <a:rPr lang="en-US" sz="32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Chart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9424" y="2469422"/>
            <a:ext cx="3222371" cy="120032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dirty="0" smtClean="0">
                <a:cs typeface="Arial" charset="0"/>
              </a:rPr>
              <a:t>The Smith chart can be used for either impedance or admittance calculations, as long as we are consistent. </a:t>
            </a:r>
            <a:endParaRPr lang="en-US" dirty="0"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25" y="4152900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complex plane is either the </a:t>
            </a:r>
            <a:r>
              <a:rPr lang="en-US" dirty="0" smtClean="0">
                <a:sym typeface="Symbol"/>
              </a:rPr>
              <a:t> plane </a:t>
            </a:r>
            <a:r>
              <a:rPr lang="en-US" u="sng" dirty="0" smtClean="0">
                <a:sym typeface="Symbol"/>
              </a:rPr>
              <a:t>or</a:t>
            </a:r>
            <a:r>
              <a:rPr lang="en-US" dirty="0" smtClean="0">
                <a:sym typeface="Symbol"/>
              </a:rPr>
              <a:t> the  plane.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198176" y="1638300"/>
            <a:ext cx="4164013" cy="4543425"/>
            <a:chOff x="3952875" y="2019300"/>
            <a:chExt cx="4164013" cy="454342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2875" y="2019300"/>
              <a:ext cx="4164013" cy="441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219700" y="2124075"/>
              <a:ext cx="1838325" cy="514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86250" y="5486400"/>
              <a:ext cx="190500" cy="1057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91425" y="5505450"/>
              <a:ext cx="190500" cy="1057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43300" y="1666875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Normalized impedance </a:t>
            </a:r>
            <a:r>
              <a:rPr lang="en-US" u="sng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admittance coordinates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TextBox 2"/>
          <p:cNvSpPr txBox="1">
            <a:spLocks noChangeArrowheads="1"/>
          </p:cNvSpPr>
          <p:nvPr/>
        </p:nvSpPr>
        <p:spPr bwMode="auto">
          <a:xfrm>
            <a:off x="915065" y="720665"/>
            <a:ext cx="72569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28600"/>
            <a:r>
              <a:rPr lang="en-US" sz="2000" dirty="0" smtClean="0">
                <a:cs typeface="Arial" charset="0"/>
              </a:rPr>
              <a:t>As an 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alternative </a:t>
            </a:r>
            <a:r>
              <a:rPr lang="en-US" sz="2000" dirty="0" smtClean="0">
                <a:cs typeface="Arial" charset="0"/>
              </a:rPr>
              <a:t>way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to do admittance calculations, we can continue to use the 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original 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  <a:sym typeface="Symbol"/>
              </a:rPr>
              <a:t> plane</a:t>
            </a:r>
            <a:r>
              <a:rPr lang="en-US" sz="2000" dirty="0" smtClean="0">
                <a:cs typeface="Arial" charset="0"/>
                <a:sym typeface="Symbol"/>
              </a:rPr>
              <a:t>, and add </a:t>
            </a:r>
            <a:r>
              <a:rPr lang="en-US" sz="2000" u="sng" dirty="0" smtClean="0">
                <a:cs typeface="Arial" charset="0"/>
                <a:sym typeface="Symbol"/>
              </a:rPr>
              <a:t>admittance</a:t>
            </a:r>
            <a:r>
              <a:rPr lang="en-US" sz="2000" dirty="0" smtClean="0">
                <a:cs typeface="Arial" charset="0"/>
                <a:sym typeface="Symbol"/>
              </a:rPr>
              <a:t> curves to the chart. </a:t>
            </a:r>
            <a:r>
              <a:rPr lang="en-US" sz="2000" dirty="0" smtClean="0">
                <a:cs typeface="Arial" charset="0"/>
              </a:rPr>
              <a:t> </a:t>
            </a:r>
            <a:endParaRPr lang="en-US" sz="2000" dirty="0">
              <a:cs typeface="Arial" charset="0"/>
            </a:endParaRP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2260600" y="1785938"/>
          <a:ext cx="4419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8" name="Equation" r:id="rId3" imgW="2527200" imgH="533160" progId="Equation.DSMT4">
                  <p:embed/>
                </p:oleObj>
              </mc:Choice>
              <mc:Fallback>
                <p:oleObj name="Equation" r:id="rId3" imgW="252720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1785938"/>
                        <a:ext cx="44196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4188" y="107438"/>
            <a:ext cx="82296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Chart</a:t>
            </a:r>
          </a:p>
        </p:txBody>
      </p:sp>
      <p:graphicFrame>
        <p:nvGraphicFramePr>
          <p:cNvPr id="97287" name="Object 4"/>
          <p:cNvGraphicFramePr>
            <a:graphicFrameLocks noChangeAspect="1"/>
          </p:cNvGraphicFramePr>
          <p:nvPr/>
        </p:nvGraphicFramePr>
        <p:xfrm>
          <a:off x="2201863" y="3411538"/>
          <a:ext cx="43307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9" name="Equation" r:id="rId5" imgW="2476440" imgH="533160" progId="Equation.DSMT4">
                  <p:embed/>
                </p:oleObj>
              </mc:Choice>
              <mc:Fallback>
                <p:oleObj name="Equation" r:id="rId5" imgW="2476440" imgH="533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3411538"/>
                        <a:ext cx="43307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514722" y="2920123"/>
            <a:ext cx="8219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 smtClean="0">
                <a:solidFill>
                  <a:srgbClr val="0000FF"/>
                </a:solidFill>
                <a:cs typeface="Arial" charset="0"/>
              </a:rPr>
              <a:t>Compare with previous Smith chart derivation, which started with this equation:</a:t>
            </a:r>
            <a:endParaRPr lang="en-US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482806" y="6403307"/>
            <a:ext cx="8146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sz="1400" b="1" dirty="0" smtClean="0">
                <a:cs typeface="Arial" charset="0"/>
              </a:rPr>
              <a:t>Side note</a:t>
            </a:r>
            <a:r>
              <a:rPr lang="en-US" sz="1400" dirty="0" smtClean="0">
                <a:cs typeface="Arial" charset="0"/>
              </a:rPr>
              <a:t>: A 180</a:t>
            </a:r>
            <a:r>
              <a:rPr lang="en-US" sz="1400" baseline="30000" dirty="0" smtClean="0">
                <a:cs typeface="Arial" charset="0"/>
              </a:rPr>
              <a:t>o</a:t>
            </a:r>
            <a:r>
              <a:rPr lang="en-US" sz="1400" dirty="0" smtClean="0">
                <a:cs typeface="Arial" charset="0"/>
              </a:rPr>
              <a:t> rotation on a Smith chart makes a normalized impedance become its reciprocal. </a:t>
            </a:r>
            <a:endParaRPr lang="en-US" sz="1400" dirty="0">
              <a:cs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3406" y="5624915"/>
            <a:ext cx="4733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5425" indent="-225425" algn="ctr"/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= 1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circle, rotated 180</a:t>
            </a:r>
            <a:r>
              <a:rPr lang="en-US" sz="1600" baseline="30000" dirty="0" smtClean="0">
                <a:sym typeface="Symbol"/>
              </a:rPr>
              <a:t>o</a:t>
            </a:r>
            <a:r>
              <a:rPr lang="en-US" sz="1600" dirty="0" smtClean="0">
                <a:sym typeface="Symbol"/>
              </a:rPr>
              <a:t>, becomes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= 1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circle.</a:t>
            </a:r>
          </a:p>
          <a:p>
            <a:pPr marL="403225" indent="-403225" algn="ctr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= 1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circle, rotated 180</a:t>
            </a:r>
            <a:r>
              <a:rPr lang="en-US" sz="1600" baseline="30000" dirty="0" smtClean="0">
                <a:sym typeface="Symbol"/>
              </a:rPr>
              <a:t>o</a:t>
            </a:r>
            <a:r>
              <a:rPr lang="en-US" sz="1600" dirty="0" smtClean="0">
                <a:sym typeface="Symbol"/>
              </a:rPr>
              <a:t>, becomes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= 1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circle. </a:t>
            </a:r>
            <a:endParaRPr lang="en-US" sz="1600" dirty="0"/>
          </a:p>
        </p:txBody>
      </p:sp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2263775" y="4513263"/>
          <a:ext cx="1441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0" name="Equation" r:id="rId7" imgW="1015920" imgH="507960" progId="Equation.DSMT4">
                  <p:embed/>
                </p:oleObj>
              </mc:Choice>
              <mc:Fallback>
                <p:oleObj name="Equation" r:id="rId7" imgW="101592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4513263"/>
                        <a:ext cx="14414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63239"/>
              </p:ext>
            </p:extLst>
          </p:nvPr>
        </p:nvGraphicFramePr>
        <p:xfrm>
          <a:off x="4973637" y="4683124"/>
          <a:ext cx="160464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1" name="Equation" r:id="rId9" imgW="965160" imgH="253800" progId="Equation.DSMT4">
                  <p:embed/>
                </p:oleObj>
              </mc:Choice>
              <mc:Fallback>
                <p:oleObj name="Equation" r:id="rId9" imgW="96516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7" y="4683124"/>
                        <a:ext cx="160464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4184650" y="4777707"/>
            <a:ext cx="285750" cy="200025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3705225" y="4491229"/>
            <a:ext cx="282881" cy="7679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91837" y="470578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(rotation of 180</a:t>
            </a:r>
            <a:r>
              <a:rPr lang="en-US" baseline="30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454" y="570711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Examples:</a:t>
            </a:r>
            <a:endParaRPr 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4188" y="92963"/>
            <a:ext cx="82296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Chart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52476" y="943120"/>
            <a:ext cx="6634224" cy="5057775"/>
            <a:chOff x="1252476" y="1066945"/>
            <a:chExt cx="6453249" cy="5057775"/>
          </a:xfrm>
        </p:grpSpPr>
        <p:pic>
          <p:nvPicPr>
            <p:cNvPr id="788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2476" y="1066945"/>
              <a:ext cx="6253224" cy="505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 flipH="1">
              <a:off x="6482312" y="1868435"/>
              <a:ext cx="1223413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  <a:sym typeface="Symbol"/>
                </a:rPr>
                <a:t> plane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77335" y="6257925"/>
            <a:ext cx="655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dirty="0" smtClean="0">
                <a:solidFill>
                  <a:srgbClr val="FF0000"/>
                </a:solidFill>
              </a:rPr>
              <a:t> chart is the “mirror image” of the usual Smith chart.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5818188" y="1312863"/>
            <a:ext cx="2328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28600"/>
            <a:r>
              <a:rPr lang="en-US" sz="2000" dirty="0">
                <a:solidFill>
                  <a:schemeClr val="hlink"/>
                </a:solidFill>
                <a:cs typeface="Arial" charset="0"/>
              </a:rPr>
              <a:t>Short-hand version</a:t>
            </a:r>
          </a:p>
        </p:txBody>
      </p:sp>
      <p:pic>
        <p:nvPicPr>
          <p:cNvPr id="798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291013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3890963" y="1611313"/>
            <a:ext cx="477837" cy="1214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206375" y="1597025"/>
            <a:ext cx="477838" cy="1214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355723" y="5721497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  <a:latin typeface="Calibri" pitchFamily="34" charset="0"/>
                <a:sym typeface="Symbol" pitchFamily="18" charset="2"/>
              </a:rPr>
              <a:t> plane</a:t>
            </a:r>
            <a:endParaRPr lang="en-US" sz="2400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1948069"/>
            <a:ext cx="3344824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4188" y="92963"/>
            <a:ext cx="82296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Chart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4188" y="107438"/>
            <a:ext cx="82296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All Four Possibilities for Smith Charts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164013" y="4735513"/>
            <a:ext cx="477837" cy="1214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419599" y="1050520"/>
            <a:ext cx="3162300" cy="2892830"/>
            <a:chOff x="4419599" y="1050520"/>
            <a:chExt cx="3162300" cy="2892830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86592" y="1104900"/>
              <a:ext cx="2401280" cy="254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3"/>
            <p:cNvSpPr txBox="1">
              <a:spLocks noChangeArrowheads="1"/>
            </p:cNvSpPr>
            <p:nvPr/>
          </p:nvSpPr>
          <p:spPr bwMode="auto">
            <a:xfrm>
              <a:off x="4419599" y="1050520"/>
              <a:ext cx="284797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Z</a:t>
              </a:r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chart, used for admittance</a:t>
              </a:r>
              <a:endPara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52975" y="3019425"/>
              <a:ext cx="123825" cy="8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38925" y="3095625"/>
              <a:ext cx="123825" cy="8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3"/>
            <p:cNvSpPr txBox="1">
              <a:spLocks noChangeArrowheads="1"/>
            </p:cNvSpPr>
            <p:nvPr/>
          </p:nvSpPr>
          <p:spPr bwMode="auto">
            <a:xfrm>
              <a:off x="6539230" y="3450820"/>
              <a:ext cx="10426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</a:t>
              </a:r>
              <a:r>
                <a:rPr lang="en-US" sz="1600" dirty="0" smtClean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  <a:sym typeface="Symbol"/>
                </a:rPr>
                <a:t></a:t>
              </a:r>
              <a:r>
                <a:rPr lang="en-US" sz="1600" dirty="0" smtClean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en-US" sz="1600" dirty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plane</a:t>
              </a:r>
              <a:endParaRPr lang="en-US" sz="16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90917" y="1040995"/>
            <a:ext cx="2861957" cy="2940455"/>
            <a:chOff x="1090917" y="1031470"/>
            <a:chExt cx="2861957" cy="2940455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0917" y="1076325"/>
              <a:ext cx="2401280" cy="254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3"/>
            <p:cNvSpPr txBox="1">
              <a:spLocks noChangeArrowheads="1"/>
            </p:cNvSpPr>
            <p:nvPr/>
          </p:nvSpPr>
          <p:spPr bwMode="auto">
            <a:xfrm>
              <a:off x="1104901" y="1031470"/>
              <a:ext cx="276225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Z</a:t>
              </a:r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chart, used for impedance</a:t>
              </a:r>
              <a:endPara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04925" y="3124200"/>
              <a:ext cx="123825" cy="8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162300" y="3124200"/>
              <a:ext cx="123825" cy="8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3"/>
            <p:cNvSpPr txBox="1">
              <a:spLocks noChangeArrowheads="1"/>
            </p:cNvSpPr>
            <p:nvPr/>
          </p:nvSpPr>
          <p:spPr bwMode="auto">
            <a:xfrm>
              <a:off x="2910205" y="3460345"/>
              <a:ext cx="10426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 plane</a:t>
              </a:r>
              <a:endParaRPr lang="en-US" sz="16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29475" y="1419225"/>
            <a:ext cx="1724025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first two are the most common. </a:t>
            </a:r>
          </a:p>
          <a:p>
            <a:pPr algn="ctr"/>
            <a:endParaRPr lang="en-US" sz="600" dirty="0" smtClean="0"/>
          </a:p>
          <a:p>
            <a:pPr algn="ctr"/>
            <a:r>
              <a:rPr lang="en-US" sz="1400" dirty="0" smtClean="0"/>
              <a:t>The third is sometimes convenient. </a:t>
            </a:r>
          </a:p>
          <a:p>
            <a:pPr algn="ctr"/>
            <a:endParaRPr lang="en-US" sz="600" dirty="0" smtClean="0"/>
          </a:p>
          <a:p>
            <a:pPr algn="ctr"/>
            <a:r>
              <a:rPr lang="en-US" sz="1400" dirty="0" smtClean="0"/>
              <a:t>The fourth is almost never used.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1095375" y="1304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667250" y="1314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632788" y="3958120"/>
            <a:ext cx="3011211" cy="2585555"/>
            <a:chOff x="4632788" y="3958120"/>
            <a:chExt cx="3011211" cy="2585555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788" y="4015651"/>
              <a:ext cx="2377611" cy="2528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"/>
            <p:cNvSpPr txBox="1">
              <a:spLocks noChangeArrowheads="1"/>
            </p:cNvSpPr>
            <p:nvPr/>
          </p:nvSpPr>
          <p:spPr bwMode="auto">
            <a:xfrm>
              <a:off x="6601330" y="6194020"/>
              <a:ext cx="10426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</a:t>
              </a:r>
              <a:r>
                <a:rPr lang="en-US" sz="1600" dirty="0" smtClean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  <a:sym typeface="Symbol"/>
                </a:rPr>
                <a:t></a:t>
              </a:r>
              <a:r>
                <a:rPr lang="en-US" sz="1600" dirty="0" smtClean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en-US" sz="1600" dirty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plane</a:t>
              </a:r>
              <a:endParaRPr lang="en-US" sz="16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9175" y="3990975"/>
              <a:ext cx="123825" cy="8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76775" y="424815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24650" y="4171950"/>
              <a:ext cx="133350" cy="704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"/>
            <p:cNvSpPr txBox="1">
              <a:spLocks noChangeArrowheads="1"/>
            </p:cNvSpPr>
            <p:nvPr/>
          </p:nvSpPr>
          <p:spPr bwMode="auto">
            <a:xfrm>
              <a:off x="4762010" y="3958120"/>
              <a:ext cx="285799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Y</a:t>
              </a:r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chart, used for impedance</a:t>
              </a:r>
              <a:endPara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85825" y="3908020"/>
            <a:ext cx="3105274" cy="2624554"/>
            <a:chOff x="885825" y="3908020"/>
            <a:chExt cx="3105274" cy="2624554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6164" y="3981769"/>
              <a:ext cx="2310936" cy="24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3"/>
            <p:cNvSpPr txBox="1">
              <a:spLocks noChangeArrowheads="1"/>
            </p:cNvSpPr>
            <p:nvPr/>
          </p:nvSpPr>
          <p:spPr bwMode="auto">
            <a:xfrm>
              <a:off x="2948430" y="6194020"/>
              <a:ext cx="10426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 plane</a:t>
              </a:r>
              <a:endParaRPr lang="en-US" sz="16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62300" y="3924300"/>
              <a:ext cx="123825" cy="8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14425" y="42005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62075" y="4257675"/>
              <a:ext cx="104775" cy="552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3"/>
            <p:cNvSpPr txBox="1">
              <a:spLocks noChangeArrowheads="1"/>
            </p:cNvSpPr>
            <p:nvPr/>
          </p:nvSpPr>
          <p:spPr bwMode="auto">
            <a:xfrm>
              <a:off x="885825" y="3908020"/>
              <a:ext cx="280987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Y</a:t>
              </a:r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chart, used for admittance</a:t>
              </a:r>
              <a:endPara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4188" y="107438"/>
            <a:ext cx="82296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ZY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Chart</a:t>
            </a:r>
          </a:p>
        </p:txBody>
      </p:sp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7000"/>
            <a:ext cx="48768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164013" y="4735513"/>
            <a:ext cx="477837" cy="1214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49238" y="4710113"/>
            <a:ext cx="477837" cy="1214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4350" y="5934670"/>
            <a:ext cx="56006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convenient for doing matching problems that involve </a:t>
            </a:r>
            <a:r>
              <a:rPr lang="en-US" u="sng" dirty="0" smtClean="0"/>
              <a:t>both</a:t>
            </a:r>
            <a:r>
              <a:rPr lang="en-US" dirty="0" smtClean="0"/>
              <a:t> series and shunt elements (done later).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835740" y="1257300"/>
            <a:ext cx="3842338" cy="4708120"/>
            <a:chOff x="4835740" y="1257300"/>
            <a:chExt cx="3842338" cy="4708120"/>
          </a:xfrm>
        </p:grpSpPr>
        <p:sp>
          <p:nvSpPr>
            <p:cNvPr id="80903" name="Rectangle 3"/>
            <p:cNvSpPr>
              <a:spLocks noChangeArrowheads="1"/>
            </p:cNvSpPr>
            <p:nvPr/>
          </p:nvSpPr>
          <p:spPr bwMode="auto">
            <a:xfrm>
              <a:off x="5886450" y="1257300"/>
              <a:ext cx="23288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228600"/>
              <a:r>
                <a:rPr lang="en-US" sz="2000" dirty="0">
                  <a:solidFill>
                    <a:schemeClr val="hlink"/>
                  </a:solidFill>
                  <a:cs typeface="Arial" charset="0"/>
                </a:rPr>
                <a:t>Short-hand version</a:t>
              </a:r>
            </a:p>
          </p:txBody>
        </p:sp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6491606" y="5508220"/>
              <a:ext cx="12128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</a:t>
              </a:r>
              <a:r>
                <a:rPr lang="en-US" sz="2400" dirty="0">
                  <a:solidFill>
                    <a:schemeClr val="hlink"/>
                  </a:solidFill>
                  <a:latin typeface="Calibri" pitchFamily="34" charset="0"/>
                  <a:sym typeface="Symbol" pitchFamily="18" charset="2"/>
                </a:rPr>
                <a:t> </a:t>
              </a:r>
              <a:r>
                <a:rPr lang="en-US" sz="2400" dirty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plane</a:t>
              </a:r>
              <a:endParaRPr lang="en-US" sz="24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08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6849" y="1871870"/>
              <a:ext cx="3401229" cy="353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4914900" y="1914525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Inductive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5740" y="4991100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Capacitive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3"/>
          <p:cNvSpPr>
            <a:spLocks noChangeArrowheads="1"/>
          </p:cNvSpPr>
          <p:nvPr/>
        </p:nvSpPr>
        <p:spPr bwMode="auto">
          <a:xfrm>
            <a:off x="5188689" y="1102920"/>
            <a:ext cx="3432796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28600"/>
            <a:r>
              <a:rPr lang="en-US" dirty="0" smtClean="0">
                <a:solidFill>
                  <a:schemeClr val="hlink"/>
                </a:solidFill>
                <a:cs typeface="Arial" charset="0"/>
              </a:rPr>
              <a:t>The SWR is given by the value of </a:t>
            </a:r>
            <a:r>
              <a:rPr lang="en-US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chemeClr val="hlink"/>
                </a:solidFill>
                <a:cs typeface="Arial" charset="0"/>
              </a:rPr>
              <a:t> on the positive real axis of the Smith chart (</a:t>
            </a:r>
            <a:r>
              <a:rPr lang="en-US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dirty="0" smtClean="0">
                <a:solidFill>
                  <a:schemeClr val="hlink"/>
                </a:solidFill>
                <a:cs typeface="Arial" charset="0"/>
              </a:rPr>
              <a:t>).</a:t>
            </a:r>
            <a:endParaRPr lang="en-US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4188" y="95563"/>
            <a:ext cx="82296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Standing Wave Ratio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49238" y="4710113"/>
            <a:ext cx="477837" cy="1214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020191" y="2365190"/>
            <a:ext cx="867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28600"/>
            <a:r>
              <a:rPr lang="en-US" sz="2000" dirty="0" smtClean="0">
                <a:solidFill>
                  <a:schemeClr val="hlink"/>
                </a:solidFill>
                <a:cs typeface="Arial" charset="0"/>
              </a:rPr>
              <a:t>Proof:</a:t>
            </a:r>
            <a:endParaRPr lang="en-US" sz="2000" dirty="0">
              <a:solidFill>
                <a:schemeClr val="hlink"/>
              </a:solidFill>
              <a:cs typeface="Arial" charset="0"/>
            </a:endParaRP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6559550" y="2760663"/>
          <a:ext cx="16875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9" name="Equation" r:id="rId3" imgW="965160" imgH="469800" progId="Equation.DSMT4">
                  <p:embed/>
                </p:oleObj>
              </mc:Choice>
              <mc:Fallback>
                <p:oleObj name="Equation" r:id="rId3" imgW="9651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0" y="2760663"/>
                        <a:ext cx="1687513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4"/>
          <p:cNvGraphicFramePr>
            <a:graphicFrameLocks noChangeAspect="1"/>
          </p:cNvGraphicFramePr>
          <p:nvPr/>
        </p:nvGraphicFramePr>
        <p:xfrm>
          <a:off x="6613526" y="3875268"/>
          <a:ext cx="2159000" cy="235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0" name="Equation" r:id="rId5" imgW="1346040" imgH="1409400" progId="Equation.DSMT4">
                  <p:embed/>
                </p:oleObj>
              </mc:Choice>
              <mc:Fallback>
                <p:oleObj name="Equation" r:id="rId5" imgW="1346040" imgH="1409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6" y="3875268"/>
                        <a:ext cx="2159000" cy="2355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3360738" y="5904762"/>
          <a:ext cx="3278187" cy="79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1" name="Equation" r:id="rId7" imgW="2019240" imgH="469800" progId="Equation.DSMT4">
                  <p:embed/>
                </p:oleObj>
              </mc:Choice>
              <mc:Fallback>
                <p:oleObj name="Equation" r:id="rId7" imgW="20192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5904762"/>
                        <a:ext cx="3278187" cy="79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164013" y="4735513"/>
            <a:ext cx="477837" cy="1214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992" y="1544782"/>
            <a:ext cx="416401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2101932" y="3194462"/>
            <a:ext cx="1626920" cy="1626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9550" y="3966335"/>
            <a:ext cx="106878" cy="1068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endCxn id="19" idx="7"/>
          </p:cNvCxnSpPr>
          <p:nvPr/>
        </p:nvCxnSpPr>
        <p:spPr>
          <a:xfrm flipV="1">
            <a:off x="2885704" y="3432719"/>
            <a:ext cx="604891" cy="58114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0355" name="Object 4"/>
          <p:cNvGraphicFramePr>
            <a:graphicFrameLocks noChangeAspect="1"/>
          </p:cNvGraphicFramePr>
          <p:nvPr/>
        </p:nvGraphicFramePr>
        <p:xfrm>
          <a:off x="2681638" y="3334843"/>
          <a:ext cx="4667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2" name="Equation" r:id="rId10" imgW="266400" imgH="253800" progId="Equation.DSMT4">
                  <p:embed/>
                </p:oleObj>
              </mc:Choice>
              <mc:Fallback>
                <p:oleObj name="Equation" r:id="rId10" imgW="2664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638" y="3334843"/>
                        <a:ext cx="4667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223159" y="4975765"/>
            <a:ext cx="142504" cy="1009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98770" y="5033163"/>
            <a:ext cx="142504" cy="1009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3860369" y="4077538"/>
          <a:ext cx="842260" cy="340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3" name="Equation" r:id="rId12" imgW="622080" imgH="241200" progId="Equation.DSMT4">
                  <p:embed/>
                </p:oleObj>
              </mc:Choice>
              <mc:Fallback>
                <p:oleObj name="Equation" r:id="rId12" imgW="62208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369" y="4077538"/>
                        <a:ext cx="842260" cy="3400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3184608" y="4833378"/>
          <a:ext cx="1173636" cy="3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4" name="Equation" r:id="rId14" imgW="799920" imgH="228600" progId="Equation.DSMT4">
                  <p:embed/>
                </p:oleObj>
              </mc:Choice>
              <mc:Fallback>
                <p:oleObj name="Equation" r:id="rId14" imgW="79992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608" y="4833378"/>
                        <a:ext cx="1173636" cy="349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H="1" flipV="1">
            <a:off x="3752603" y="4156365"/>
            <a:ext cx="118753" cy="676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1746601" y="4891891"/>
          <a:ext cx="8382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5" name="Equation" r:id="rId16" imgW="571320" imgH="228600" progId="Equation.DSMT4">
                  <p:embed/>
                </p:oleObj>
              </mc:Choice>
              <mc:Fallback>
                <p:oleObj name="Equation" r:id="rId16" imgW="57132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601" y="4891891"/>
                        <a:ext cx="8382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 23"/>
          <p:cNvSpPr/>
          <p:nvPr/>
        </p:nvSpPr>
        <p:spPr>
          <a:xfrm>
            <a:off x="3135085" y="3800104"/>
            <a:ext cx="122711" cy="237506"/>
          </a:xfrm>
          <a:custGeom>
            <a:avLst/>
            <a:gdLst>
              <a:gd name="connsiteX0" fmla="*/ 0 w 126670"/>
              <a:gd name="connsiteY0" fmla="*/ 0 h 237506"/>
              <a:gd name="connsiteX1" fmla="*/ 71252 w 126670"/>
              <a:gd name="connsiteY1" fmla="*/ 47501 h 237506"/>
              <a:gd name="connsiteX2" fmla="*/ 118753 w 126670"/>
              <a:gd name="connsiteY2" fmla="*/ 178130 h 237506"/>
              <a:gd name="connsiteX3" fmla="*/ 118753 w 126670"/>
              <a:gd name="connsiteY3" fmla="*/ 237506 h 237506"/>
              <a:gd name="connsiteX0" fmla="*/ 0 w 122711"/>
              <a:gd name="connsiteY0" fmla="*/ 0 h 237506"/>
              <a:gd name="connsiteX1" fmla="*/ 71252 w 122711"/>
              <a:gd name="connsiteY1" fmla="*/ 47501 h 237506"/>
              <a:gd name="connsiteX2" fmla="*/ 102851 w 122711"/>
              <a:gd name="connsiteY2" fmla="*/ 130422 h 237506"/>
              <a:gd name="connsiteX3" fmla="*/ 118753 w 122711"/>
              <a:gd name="connsiteY3" fmla="*/ 237506 h 237506"/>
              <a:gd name="connsiteX0" fmla="*/ 0 w 142573"/>
              <a:gd name="connsiteY0" fmla="*/ 0 h 237506"/>
              <a:gd name="connsiteX1" fmla="*/ 71252 w 142573"/>
              <a:gd name="connsiteY1" fmla="*/ 47501 h 237506"/>
              <a:gd name="connsiteX2" fmla="*/ 134656 w 142573"/>
              <a:gd name="connsiteY2" fmla="*/ 130422 h 237506"/>
              <a:gd name="connsiteX3" fmla="*/ 118753 w 142573"/>
              <a:gd name="connsiteY3" fmla="*/ 237506 h 237506"/>
              <a:gd name="connsiteX0" fmla="*/ 0 w 122711"/>
              <a:gd name="connsiteY0" fmla="*/ 0 h 237506"/>
              <a:gd name="connsiteX1" fmla="*/ 71252 w 122711"/>
              <a:gd name="connsiteY1" fmla="*/ 47501 h 237506"/>
              <a:gd name="connsiteX2" fmla="*/ 110802 w 122711"/>
              <a:gd name="connsiteY2" fmla="*/ 130422 h 237506"/>
              <a:gd name="connsiteX3" fmla="*/ 118753 w 122711"/>
              <a:gd name="connsiteY3" fmla="*/ 237506 h 23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11" h="237506">
                <a:moveTo>
                  <a:pt x="0" y="0"/>
                </a:moveTo>
                <a:cubicBezTo>
                  <a:pt x="25730" y="8906"/>
                  <a:pt x="52785" y="25764"/>
                  <a:pt x="71252" y="47501"/>
                </a:cubicBezTo>
                <a:cubicBezTo>
                  <a:pt x="89719" y="69238"/>
                  <a:pt x="102885" y="98755"/>
                  <a:pt x="110802" y="130422"/>
                </a:cubicBezTo>
                <a:cubicBezTo>
                  <a:pt x="118719" y="162089"/>
                  <a:pt x="122711" y="223651"/>
                  <a:pt x="118753" y="237506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161309" y="3930732"/>
            <a:ext cx="961901" cy="985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883233" y="2041451"/>
            <a:ext cx="1762655" cy="18774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576581" y="5632045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</a:t>
            </a:r>
            <a:r>
              <a:rPr lang="en-US" sz="2400" dirty="0">
                <a:solidFill>
                  <a:schemeClr val="hlink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plane</a:t>
            </a:r>
            <a:endParaRPr lang="en-US" sz="2400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50475" y="3385310"/>
            <a:ext cx="106878" cy="106878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0362" name="Object 10"/>
          <p:cNvGraphicFramePr>
            <a:graphicFrameLocks noChangeAspect="1"/>
          </p:cNvGraphicFramePr>
          <p:nvPr/>
        </p:nvGraphicFramePr>
        <p:xfrm>
          <a:off x="3386139" y="2932273"/>
          <a:ext cx="614362" cy="43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6" name="Equation" r:id="rId18" imgW="355320" imgH="253800" progId="Equation.DSMT4">
                  <p:embed/>
                </p:oleObj>
              </mc:Choice>
              <mc:Fallback>
                <p:oleObj name="Equation" r:id="rId18" imgW="35532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9" y="2932273"/>
                        <a:ext cx="614362" cy="437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Box 2"/>
          <p:cNvSpPr txBox="1">
            <a:spLocks noChangeArrowheads="1"/>
          </p:cNvSpPr>
          <p:nvPr/>
        </p:nvSpPr>
        <p:spPr bwMode="auto">
          <a:xfrm>
            <a:off x="1219200" y="1306513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/>
            <a:r>
              <a:rPr lang="en-US" sz="2400" dirty="0">
                <a:cs typeface="Arial" charset="0"/>
              </a:rPr>
              <a:t>At this </a:t>
            </a:r>
            <a:r>
              <a:rPr lang="en-US" sz="2400" dirty="0" smtClean="0">
                <a:cs typeface="Arial" charset="0"/>
              </a:rPr>
              <a:t>link:</a:t>
            </a:r>
            <a:endParaRPr lang="en-US" sz="2400" dirty="0">
              <a:cs typeface="Arial" charset="0"/>
            </a:endParaRPr>
          </a:p>
        </p:txBody>
      </p:sp>
      <p:sp>
        <p:nvSpPr>
          <p:cNvPr id="81925" name="TextBox 3"/>
          <p:cNvSpPr txBox="1">
            <a:spLocks noChangeArrowheads="1"/>
          </p:cNvSpPr>
          <p:nvPr/>
        </p:nvSpPr>
        <p:spPr bwMode="auto">
          <a:xfrm>
            <a:off x="2286001" y="1916113"/>
            <a:ext cx="4762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  <a:hlinkClick r:id="rId3"/>
              </a:rPr>
              <a:t>http://</a:t>
            </a:r>
            <a:r>
              <a:rPr lang="en-US" sz="2000" dirty="0">
                <a:latin typeface="Arial" pitchFamily="34" charset="0"/>
                <a:cs typeface="Arial" pitchFamily="34" charset="0"/>
                <a:hlinkClick r:id="rId3"/>
              </a:rPr>
              <a:t>www.sss-mag.com/topten5.html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6" name="TextBox 4"/>
          <p:cNvSpPr txBox="1">
            <a:spLocks noChangeArrowheads="1"/>
          </p:cNvSpPr>
          <p:nvPr/>
        </p:nvSpPr>
        <p:spPr bwMode="auto">
          <a:xfrm>
            <a:off x="1219200" y="2751138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/>
            <a:r>
              <a:rPr lang="en-US" sz="2400" dirty="0">
                <a:cs typeface="Arial" charset="0"/>
              </a:rPr>
              <a:t>Download the following </a:t>
            </a:r>
            <a:r>
              <a:rPr lang="en-US" sz="2400" dirty="0" smtClean="0">
                <a:cs typeface="Arial" charset="0"/>
              </a:rPr>
              <a:t>zip file:</a:t>
            </a:r>
            <a:endParaRPr lang="en-US" sz="2400" dirty="0">
              <a:cs typeface="Arial" charset="0"/>
            </a:endParaRPr>
          </a:p>
        </p:txBody>
      </p:sp>
      <p:sp>
        <p:nvSpPr>
          <p:cNvPr id="81927" name="TextBox 5"/>
          <p:cNvSpPr txBox="1">
            <a:spLocks noChangeArrowheads="1"/>
          </p:cNvSpPr>
          <p:nvPr/>
        </p:nvSpPr>
        <p:spPr bwMode="auto">
          <a:xfrm>
            <a:off x="2667000" y="3278188"/>
            <a:ext cx="180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smith_v191.zip</a:t>
            </a:r>
          </a:p>
        </p:txBody>
      </p:sp>
      <p:sp>
        <p:nvSpPr>
          <p:cNvPr id="81928" name="TextBox 6"/>
          <p:cNvSpPr txBox="1">
            <a:spLocks noChangeArrowheads="1"/>
          </p:cNvSpPr>
          <p:nvPr/>
        </p:nvSpPr>
        <p:spPr bwMode="auto">
          <a:xfrm>
            <a:off x="1219200" y="4198938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/>
            <a:r>
              <a:rPr lang="en-US" sz="2400" dirty="0">
                <a:cs typeface="Arial" charset="0"/>
              </a:rPr>
              <a:t>Extract the following </a:t>
            </a:r>
            <a:r>
              <a:rPr lang="en-US" sz="2400" dirty="0" smtClean="0">
                <a:cs typeface="Arial" charset="0"/>
              </a:rPr>
              <a:t>files:</a:t>
            </a:r>
            <a:endParaRPr lang="en-US" sz="2400" dirty="0">
              <a:cs typeface="Arial" charset="0"/>
            </a:endParaRPr>
          </a:p>
        </p:txBody>
      </p:sp>
      <p:sp>
        <p:nvSpPr>
          <p:cNvPr id="81929" name="TextBox 7"/>
          <p:cNvSpPr txBox="1">
            <a:spLocks noChangeArrowheads="1"/>
          </p:cNvSpPr>
          <p:nvPr/>
        </p:nvSpPr>
        <p:spPr bwMode="auto">
          <a:xfrm>
            <a:off x="2362199" y="4824413"/>
            <a:ext cx="543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smith.exe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mith.hlp</a:t>
            </a:r>
            <a:r>
              <a:rPr lang="en-US" dirty="0">
                <a:latin typeface="Arial" pitchFamily="34" charset="0"/>
                <a:cs typeface="Arial" pitchFamily="34" charset="0"/>
              </a:rPr>
              <a:t>		smith.pdf</a:t>
            </a:r>
          </a:p>
        </p:txBody>
      </p:sp>
      <p:sp>
        <p:nvSpPr>
          <p:cNvPr id="81930" name="TextBox 8"/>
          <p:cNvSpPr txBox="1">
            <a:spLocks noChangeArrowheads="1"/>
          </p:cNvSpPr>
          <p:nvPr/>
        </p:nvSpPr>
        <p:spPr bwMode="auto">
          <a:xfrm>
            <a:off x="2971800" y="5573713"/>
            <a:ext cx="277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is the application file</a:t>
            </a: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2343150" y="4926013"/>
          <a:ext cx="8905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5" name="Visio" r:id="rId4" imgW="889853" imgH="947400" progId="Visio.Drawing.11">
                  <p:embed/>
                </p:oleObj>
              </mc:Choice>
              <mc:Fallback>
                <p:oleObj name="Visio" r:id="rId4" imgW="889853" imgH="94740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926013"/>
                        <a:ext cx="890588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4188" y="107438"/>
            <a:ext cx="82296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Electronic Smith Chart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4" name="TextBox 6"/>
          <p:cNvSpPr txBox="1">
            <a:spLocks noChangeArrowheads="1"/>
          </p:cNvSpPr>
          <p:nvPr/>
        </p:nvSpPr>
        <p:spPr bwMode="auto">
          <a:xfrm>
            <a:off x="533400" y="338137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/>
            <a:r>
              <a:rPr lang="en-US" sz="2000" dirty="0" smtClean="0">
                <a:solidFill>
                  <a:schemeClr val="hlink"/>
                </a:solidFill>
                <a:cs typeface="Arial" charset="0"/>
              </a:rPr>
              <a:t>Recall:</a:t>
            </a:r>
            <a:endParaRPr lang="en-US" sz="2000" dirty="0">
              <a:solidFill>
                <a:schemeClr val="hlink"/>
              </a:solidFill>
              <a:cs typeface="Arial" charset="0"/>
            </a:endParaRP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851025" y="3540285"/>
          <a:ext cx="4845050" cy="216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5" name="Equation" r:id="rId3" imgW="2971800" imgH="1269720" progId="Equation.DSMT4">
                  <p:embed/>
                </p:oleObj>
              </mc:Choice>
              <mc:Fallback>
                <p:oleObj name="Equation" r:id="rId3" imgW="2971800" imgH="1269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3540285"/>
                        <a:ext cx="4845050" cy="2162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5" name="TextBox 11"/>
          <p:cNvSpPr txBox="1">
            <a:spLocks noChangeArrowheads="1"/>
          </p:cNvSpPr>
          <p:nvPr/>
        </p:nvSpPr>
        <p:spPr bwMode="auto">
          <a:xfrm>
            <a:off x="1143000" y="6096000"/>
            <a:ext cx="4027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Generalized reflection Coefficient:</a:t>
            </a:r>
          </a:p>
        </p:txBody>
      </p:sp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5343525" y="6038850"/>
          <a:ext cx="19081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6" name="Equation" r:id="rId5" imgW="952200" imgH="253800" progId="Equation.DSMT4">
                  <p:embed/>
                </p:oleObj>
              </mc:Choice>
              <mc:Fallback>
                <p:oleObj name="Equation" r:id="rId5" imgW="95220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6038850"/>
                        <a:ext cx="19081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73777" y="120650"/>
            <a:ext cx="775458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Generalized Reflection Coefficient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" name="AutoShape 8"/>
          <p:cNvSpPr>
            <a:spLocks noChangeAspect="1" noChangeArrowheads="1" noTextEdit="1"/>
          </p:cNvSpPr>
          <p:nvPr/>
        </p:nvSpPr>
        <p:spPr bwMode="auto">
          <a:xfrm>
            <a:off x="384175" y="808037"/>
            <a:ext cx="8240713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7353300" y="2667000"/>
          <a:ext cx="1211349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7" name="Equation" r:id="rId7" imgW="850680" imgH="431640" progId="Equation.DSMT4">
                  <p:embed/>
                </p:oleObj>
              </mc:Choice>
              <mc:Fallback>
                <p:oleObj name="Equation" r:id="rId7" imgW="85068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2667000"/>
                        <a:ext cx="1211349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1744663" y="1047750"/>
            <a:ext cx="5543550" cy="2032000"/>
            <a:chOff x="1744663" y="1047750"/>
            <a:chExt cx="5543550" cy="2032000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744663" y="2603499"/>
              <a:ext cx="4040188" cy="1587"/>
            </a:xfrm>
            <a:prstGeom prst="line">
              <a:avLst/>
            </a:prstGeom>
            <a:noFill/>
            <a:ln w="889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744663" y="1628774"/>
              <a:ext cx="4040188" cy="1587"/>
            </a:xfrm>
            <a:prstGeom prst="line">
              <a:avLst/>
            </a:prstGeom>
            <a:noFill/>
            <a:ln w="889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5784850" y="1628774"/>
              <a:ext cx="730250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6472238" y="1584324"/>
              <a:ext cx="88900" cy="88900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93" y="187"/>
                </a:cxn>
                <a:cxn ang="0">
                  <a:pos x="187" y="94"/>
                </a:cxn>
                <a:cxn ang="0">
                  <a:pos x="187" y="94"/>
                </a:cxn>
                <a:cxn ang="0">
                  <a:pos x="93" y="0"/>
                </a:cxn>
                <a:cxn ang="0">
                  <a:pos x="0" y="94"/>
                </a:cxn>
              </a:cxnLst>
              <a:rect l="0" t="0" r="r" b="b"/>
              <a:pathLst>
                <a:path w="187" h="187">
                  <a:moveTo>
                    <a:pt x="0" y="94"/>
                  </a:moveTo>
                  <a:cubicBezTo>
                    <a:pt x="0" y="146"/>
                    <a:pt x="42" y="187"/>
                    <a:pt x="93" y="187"/>
                  </a:cubicBezTo>
                  <a:cubicBezTo>
                    <a:pt x="145" y="187"/>
                    <a:pt x="187" y="146"/>
                    <a:pt x="187" y="94"/>
                  </a:cubicBezTo>
                  <a:cubicBezTo>
                    <a:pt x="187" y="94"/>
                    <a:pt x="187" y="94"/>
                    <a:pt x="187" y="94"/>
                  </a:cubicBezTo>
                  <a:cubicBezTo>
                    <a:pt x="187" y="42"/>
                    <a:pt x="145" y="0"/>
                    <a:pt x="93" y="0"/>
                  </a:cubicBezTo>
                  <a:cubicBezTo>
                    <a:pt x="42" y="0"/>
                    <a:pt x="0" y="42"/>
                    <a:pt x="0" y="94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5784850" y="2603499"/>
              <a:ext cx="730250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6472238" y="2559049"/>
              <a:ext cx="88900" cy="88900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93" y="187"/>
                </a:cxn>
                <a:cxn ang="0">
                  <a:pos x="187" y="93"/>
                </a:cxn>
                <a:cxn ang="0">
                  <a:pos x="187" y="93"/>
                </a:cxn>
                <a:cxn ang="0">
                  <a:pos x="93" y="0"/>
                </a:cxn>
                <a:cxn ang="0">
                  <a:pos x="0" y="93"/>
                </a:cxn>
              </a:cxnLst>
              <a:rect l="0" t="0" r="r" b="b"/>
              <a:pathLst>
                <a:path w="187" h="187">
                  <a:moveTo>
                    <a:pt x="0" y="93"/>
                  </a:moveTo>
                  <a:cubicBezTo>
                    <a:pt x="0" y="145"/>
                    <a:pt x="42" y="187"/>
                    <a:pt x="93" y="187"/>
                  </a:cubicBezTo>
                  <a:cubicBezTo>
                    <a:pt x="145" y="187"/>
                    <a:pt x="187" y="145"/>
                    <a:pt x="187" y="93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42"/>
                    <a:pt x="145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6559550" y="1628774"/>
              <a:ext cx="428625" cy="234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0" y="0"/>
                </a:cxn>
                <a:cxn ang="0">
                  <a:pos x="270" y="148"/>
                </a:cxn>
              </a:cxnLst>
              <a:rect l="0" t="0" r="r" b="b"/>
              <a:pathLst>
                <a:path w="270" h="148">
                  <a:moveTo>
                    <a:pt x="0" y="0"/>
                  </a:moveTo>
                  <a:lnTo>
                    <a:pt x="270" y="0"/>
                  </a:lnTo>
                  <a:lnTo>
                    <a:pt x="270" y="148"/>
                  </a:ln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 flipH="1">
              <a:off x="6559550" y="2606674"/>
              <a:ext cx="428625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V="1">
              <a:off x="6988175" y="2378074"/>
              <a:ext cx="1588" cy="22860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6659563" y="1863724"/>
              <a:ext cx="628650" cy="514350"/>
            </a:xfrm>
            <a:prstGeom prst="rect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9"/>
            <p:cNvSpPr>
              <a:spLocks noChangeShapeType="1"/>
            </p:cNvSpPr>
            <p:nvPr/>
          </p:nvSpPr>
          <p:spPr bwMode="auto">
            <a:xfrm>
              <a:off x="3430588" y="1444624"/>
              <a:ext cx="407987" cy="0"/>
            </a:xfrm>
            <a:prstGeom prst="line">
              <a:avLst/>
            </a:prstGeom>
            <a:noFill/>
            <a:ln w="15875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0"/>
            <p:cNvSpPr>
              <a:spLocks/>
            </p:cNvSpPr>
            <p:nvPr/>
          </p:nvSpPr>
          <p:spPr bwMode="auto">
            <a:xfrm>
              <a:off x="3790950" y="1396999"/>
              <a:ext cx="95250" cy="93662"/>
            </a:xfrm>
            <a:custGeom>
              <a:avLst/>
              <a:gdLst/>
              <a:ahLst/>
              <a:cxnLst>
                <a:cxn ang="0">
                  <a:pos x="198" y="100"/>
                </a:cxn>
                <a:cxn ang="0">
                  <a:pos x="0" y="199"/>
                </a:cxn>
                <a:cxn ang="0">
                  <a:pos x="0" y="0"/>
                </a:cxn>
                <a:cxn ang="0">
                  <a:pos x="198" y="100"/>
                </a:cxn>
              </a:cxnLst>
              <a:rect l="0" t="0" r="r" b="b"/>
              <a:pathLst>
                <a:path w="198" h="199">
                  <a:moveTo>
                    <a:pt x="198" y="100"/>
                  </a:moveTo>
                  <a:lnTo>
                    <a:pt x="0" y="199"/>
                  </a:lnTo>
                  <a:cubicBezTo>
                    <a:pt x="31" y="136"/>
                    <a:pt x="31" y="63"/>
                    <a:pt x="0" y="0"/>
                  </a:cubicBezTo>
                  <a:lnTo>
                    <a:pt x="198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58" name="Object 75"/>
            <p:cNvGraphicFramePr>
              <a:graphicFrameLocks noChangeAspect="1"/>
            </p:cNvGraphicFramePr>
            <p:nvPr/>
          </p:nvGraphicFramePr>
          <p:xfrm>
            <a:off x="2268537" y="1885950"/>
            <a:ext cx="693737" cy="449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98" name="Equation" r:id="rId9" imgW="368280" imgH="228600" progId="Equation.DSMT4">
                    <p:embed/>
                  </p:oleObj>
                </mc:Choice>
                <mc:Fallback>
                  <p:oleObj name="Equation" r:id="rId9" imgW="36828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537" y="1885950"/>
                          <a:ext cx="693737" cy="449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3" name="Straight Connector 62"/>
            <p:cNvCxnSpPr/>
            <p:nvPr/>
          </p:nvCxnSpPr>
          <p:spPr>
            <a:xfrm>
              <a:off x="3724275" y="1066800"/>
              <a:ext cx="0" cy="1914525"/>
            </a:xfrm>
            <a:prstGeom prst="line">
              <a:avLst/>
            </a:prstGeom>
            <a:ln w="28575">
              <a:solidFill>
                <a:srgbClr val="00863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956" name="Object 12"/>
            <p:cNvGraphicFramePr>
              <a:graphicFrameLocks noChangeAspect="1"/>
            </p:cNvGraphicFramePr>
            <p:nvPr/>
          </p:nvGraphicFramePr>
          <p:xfrm>
            <a:off x="4203700" y="1913811"/>
            <a:ext cx="549275" cy="408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99" name="Equation" r:id="rId11" imgW="355320" imgH="253800" progId="Equation.DSMT4">
                    <p:embed/>
                  </p:oleObj>
                </mc:Choice>
                <mc:Fallback>
                  <p:oleObj name="Equation" r:id="rId11" imgW="355320" imgH="2538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3700" y="1913811"/>
                          <a:ext cx="549275" cy="408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7" name="Object 13"/>
            <p:cNvGraphicFramePr>
              <a:graphicFrameLocks noChangeAspect="1"/>
            </p:cNvGraphicFramePr>
            <p:nvPr/>
          </p:nvGraphicFramePr>
          <p:xfrm>
            <a:off x="2736850" y="1047750"/>
            <a:ext cx="50958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00" name="Equation" r:id="rId13" imgW="330120" imgH="253800" progId="Equation.DSMT4">
                    <p:embed/>
                  </p:oleObj>
                </mc:Choice>
                <mc:Fallback>
                  <p:oleObj name="Equation" r:id="rId13" imgW="330120" imgH="2538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850" y="1047750"/>
                          <a:ext cx="509588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8" name="Object 14"/>
            <p:cNvGraphicFramePr>
              <a:graphicFrameLocks noChangeAspect="1"/>
            </p:cNvGraphicFramePr>
            <p:nvPr/>
          </p:nvGraphicFramePr>
          <p:xfrm>
            <a:off x="6270625" y="2794000"/>
            <a:ext cx="53022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01" name="Equation" r:id="rId15" imgW="342720" imgH="177480" progId="Equation.DSMT4">
                    <p:embed/>
                  </p:oleObj>
                </mc:Choice>
                <mc:Fallback>
                  <p:oleObj name="Equation" r:id="rId15" imgW="342720" imgH="1774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0625" y="2794000"/>
                          <a:ext cx="53022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9" name="Object 15"/>
            <p:cNvGraphicFramePr>
              <a:graphicFrameLocks noChangeAspect="1"/>
            </p:cNvGraphicFramePr>
            <p:nvPr/>
          </p:nvGraphicFramePr>
          <p:xfrm>
            <a:off x="3865563" y="2825750"/>
            <a:ext cx="176212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02" name="Equation" r:id="rId17" imgW="114120" imgH="126720" progId="Equation.DSMT4">
                    <p:embed/>
                  </p:oleObj>
                </mc:Choice>
                <mc:Fallback>
                  <p:oleObj name="Equation" r:id="rId17" imgW="114120" imgH="12672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5563" y="2825750"/>
                          <a:ext cx="176212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60" name="Object 16"/>
            <p:cNvGraphicFramePr>
              <a:graphicFrameLocks noChangeAspect="1"/>
            </p:cNvGraphicFramePr>
            <p:nvPr/>
          </p:nvGraphicFramePr>
          <p:xfrm>
            <a:off x="6835775" y="1933575"/>
            <a:ext cx="314325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03" name="Equation" r:id="rId19" imgW="203040" imgH="228600" progId="Equation.DSMT4">
                    <p:embed/>
                  </p:oleObj>
                </mc:Choice>
                <mc:Fallback>
                  <p:oleObj name="Equation" r:id="rId19" imgW="20304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775" y="1933575"/>
                          <a:ext cx="314325" cy="368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61" name="Object 17"/>
            <p:cNvGraphicFramePr>
              <a:graphicFrameLocks noChangeAspect="1"/>
            </p:cNvGraphicFramePr>
            <p:nvPr/>
          </p:nvGraphicFramePr>
          <p:xfrm>
            <a:off x="3816350" y="1719263"/>
            <a:ext cx="217488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04" name="Equation" r:id="rId21" imgW="139680" imgH="139680" progId="Equation.DSMT4">
                    <p:embed/>
                  </p:oleObj>
                </mc:Choice>
                <mc:Fallback>
                  <p:oleObj name="Equation" r:id="rId21" imgW="139680" imgH="1396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350" y="1719263"/>
                          <a:ext cx="217488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62" name="Object 18"/>
            <p:cNvGraphicFramePr>
              <a:graphicFrameLocks noChangeAspect="1"/>
            </p:cNvGraphicFramePr>
            <p:nvPr/>
          </p:nvGraphicFramePr>
          <p:xfrm>
            <a:off x="3816350" y="2339975"/>
            <a:ext cx="217488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05" name="Equation" r:id="rId23" imgW="139680" imgH="101520" progId="Equation.DSMT4">
                    <p:embed/>
                  </p:oleObj>
                </mc:Choice>
                <mc:Fallback>
                  <p:oleObj name="Equation" r:id="rId23" imgW="139680" imgH="10152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350" y="2339975"/>
                          <a:ext cx="217488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915819" y="714760"/>
          <a:ext cx="1408281" cy="69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9" name="Equation" r:id="rId3" imgW="1117440" imgH="457200" progId="Equation.DSMT4">
                  <p:embed/>
                </p:oleObj>
              </mc:Choice>
              <mc:Fallback>
                <p:oleObj name="Equation" r:id="rId3" imgW="1117440" imgH="457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819" y="714760"/>
                        <a:ext cx="1408281" cy="69288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" name="Object 30"/>
          <p:cNvGraphicFramePr>
            <a:graphicFrameLocks noChangeAspect="1"/>
          </p:cNvGraphicFramePr>
          <p:nvPr/>
        </p:nvGraphicFramePr>
        <p:xfrm>
          <a:off x="1153876" y="3132712"/>
          <a:ext cx="15208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0" name="Equation" r:id="rId5" imgW="1117440" imgH="431640" progId="Equation.DSMT4">
                  <p:embed/>
                </p:oleObj>
              </mc:Choice>
              <mc:Fallback>
                <p:oleObj name="Equation" r:id="rId5" imgW="1117440" imgH="4316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876" y="3132712"/>
                        <a:ext cx="15208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" name="Object 32"/>
          <p:cNvGraphicFramePr>
            <a:graphicFrameLocks noChangeAspect="1"/>
          </p:cNvGraphicFramePr>
          <p:nvPr/>
        </p:nvGraphicFramePr>
        <p:xfrm>
          <a:off x="1028700" y="4714875"/>
          <a:ext cx="25273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1" name="Equation" r:id="rId7" imgW="1676160" imgH="761760" progId="Equation.DSMT4">
                  <p:embed/>
                </p:oleObj>
              </mc:Choice>
              <mc:Fallback>
                <p:oleObj name="Equation" r:id="rId7" imgW="1676160" imgH="76176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714875"/>
                        <a:ext cx="2527300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74776" y="43434"/>
            <a:ext cx="711835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411855" y="4280894"/>
            <a:ext cx="332142" cy="461665"/>
            <a:chOff x="411855" y="4280894"/>
            <a:chExt cx="332142" cy="461665"/>
          </a:xfrm>
        </p:grpSpPr>
        <p:sp>
          <p:nvSpPr>
            <p:cNvPr id="19" name="Oval 18"/>
            <p:cNvSpPr/>
            <p:nvPr/>
          </p:nvSpPr>
          <p:spPr>
            <a:xfrm>
              <a:off x="417070" y="4390003"/>
              <a:ext cx="304800" cy="314429"/>
            </a:xfrm>
            <a:prstGeom prst="ellipse">
              <a:avLst/>
            </a:prstGeom>
            <a:noFill/>
            <a:ln w="19050">
              <a:solidFill>
                <a:srgbClr val="00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1855" y="4280894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007FBF"/>
                  </a:solidFill>
                  <a:latin typeface="Calibri"/>
                </a:rPr>
                <a:t>a</a:t>
              </a:r>
              <a:endParaRPr lang="en-US" sz="2400" dirty="0">
                <a:solidFill>
                  <a:srgbClr val="007FBF"/>
                </a:solidFill>
                <a:latin typeface="Calibri"/>
              </a:endParaRP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50"/>
          <p:cNvGrpSpPr/>
          <p:nvPr/>
        </p:nvGrpSpPr>
        <p:grpSpPr>
          <a:xfrm>
            <a:off x="4827461" y="628333"/>
            <a:ext cx="4009577" cy="1646926"/>
            <a:chOff x="4827461" y="628333"/>
            <a:chExt cx="4009577" cy="1646926"/>
          </a:xfrm>
        </p:grpSpPr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5348161" y="179355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5348161" y="115220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7280149" y="115220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7726236" y="111410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4865561" y="115220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4827461" y="111410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4865561" y="179355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827461" y="175545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7280149" y="179355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7726236" y="175545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7752716" y="63309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807199" y="115220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807199" y="1625791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810374" y="130619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7810374" y="130619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5819649" y="62833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6097461" y="114268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6278436" y="108394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8280273" y="182689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4215" name="Object 29"/>
            <p:cNvGraphicFramePr>
              <a:graphicFrameLocks noChangeAspect="1"/>
            </p:cNvGraphicFramePr>
            <p:nvPr/>
          </p:nvGraphicFramePr>
          <p:xfrm>
            <a:off x="6129946" y="660899"/>
            <a:ext cx="552957" cy="32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02" name="Equation" r:id="rId9" imgW="444240" imgH="253800" progId="Equation.DSMT4">
                    <p:embed/>
                  </p:oleObj>
                </mc:Choice>
                <mc:Fallback>
                  <p:oleObj name="Equation" r:id="rId9" imgW="444240" imgH="2538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9946" y="660899"/>
                          <a:ext cx="552957" cy="32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29"/>
            <p:cNvGraphicFramePr>
              <a:graphicFrameLocks noChangeAspect="1"/>
            </p:cNvGraphicFramePr>
            <p:nvPr/>
          </p:nvGraphicFramePr>
          <p:xfrm>
            <a:off x="6070802" y="1308708"/>
            <a:ext cx="5857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03" name="Equation" r:id="rId11" imgW="469800" imgH="253800" progId="Equation.DSMT4">
                    <p:embed/>
                  </p:oleObj>
                </mc:Choice>
                <mc:Fallback>
                  <p:oleObj name="Equation" r:id="rId11" imgW="469800" imgH="2538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802" y="1308708"/>
                          <a:ext cx="585788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217" name="Object 29"/>
            <p:cNvGraphicFramePr>
              <a:graphicFrameLocks noChangeAspect="1"/>
            </p:cNvGraphicFramePr>
            <p:nvPr/>
          </p:nvGraphicFramePr>
          <p:xfrm>
            <a:off x="5977748" y="2045072"/>
            <a:ext cx="569912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04" name="Equation" r:id="rId13" imgW="457200" imgH="177480" progId="Equation.DSMT4">
                    <p:embed/>
                  </p:oleObj>
                </mc:Choice>
                <mc:Fallback>
                  <p:oleObj name="Equation" r:id="rId13" imgW="45720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7748" y="2045072"/>
                          <a:ext cx="569912" cy="23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218" name="Object 29"/>
            <p:cNvGraphicFramePr>
              <a:graphicFrameLocks noChangeAspect="1"/>
            </p:cNvGraphicFramePr>
            <p:nvPr/>
          </p:nvGraphicFramePr>
          <p:xfrm>
            <a:off x="5873312" y="1223828"/>
            <a:ext cx="174625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05" name="Equation" r:id="rId15" imgW="139680" imgH="139680" progId="Equation.DSMT4">
                    <p:embed/>
                  </p:oleObj>
                </mc:Choice>
                <mc:Fallback>
                  <p:oleObj name="Equation" r:id="rId15" imgW="139680" imgH="1396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3312" y="1223828"/>
                          <a:ext cx="174625" cy="18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219" name="Object 29"/>
            <p:cNvGraphicFramePr>
              <a:graphicFrameLocks noChangeAspect="1"/>
            </p:cNvGraphicFramePr>
            <p:nvPr/>
          </p:nvGraphicFramePr>
          <p:xfrm>
            <a:off x="5880100" y="1584325"/>
            <a:ext cx="174625" cy="131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06" name="Equation" r:id="rId17" imgW="139680" imgH="101520" progId="Equation.DSMT4">
                    <p:embed/>
                  </p:oleObj>
                </mc:Choice>
                <mc:Fallback>
                  <p:oleObj name="Equation" r:id="rId17" imgW="139680" imgH="10152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100" y="1584325"/>
                          <a:ext cx="174625" cy="131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220" name="Object 29"/>
            <p:cNvGraphicFramePr>
              <a:graphicFrameLocks noChangeAspect="1"/>
            </p:cNvGraphicFramePr>
            <p:nvPr/>
          </p:nvGraphicFramePr>
          <p:xfrm>
            <a:off x="7894638" y="2002004"/>
            <a:ext cx="427037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07" name="Equation" r:id="rId19" imgW="342720" imgH="177480" progId="Equation.DSMT4">
                    <p:embed/>
                  </p:oleObj>
                </mc:Choice>
                <mc:Fallback>
                  <p:oleObj name="Equation" r:id="rId19" imgW="34272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4638" y="2002004"/>
                          <a:ext cx="427037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221" name="Object 29"/>
            <p:cNvGraphicFramePr>
              <a:graphicFrameLocks noChangeAspect="1"/>
            </p:cNvGraphicFramePr>
            <p:nvPr/>
          </p:nvGraphicFramePr>
          <p:xfrm>
            <a:off x="8695751" y="1738516"/>
            <a:ext cx="141287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08" name="Equation" r:id="rId21" imgW="114120" imgH="126720" progId="Equation.DSMT4">
                    <p:embed/>
                  </p:oleObj>
                </mc:Choice>
                <mc:Fallback>
                  <p:oleObj name="Equation" r:id="rId21" imgW="114120" imgH="12672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95751" y="1738516"/>
                          <a:ext cx="141287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222" name="Object 29"/>
            <p:cNvGraphicFramePr>
              <a:graphicFrameLocks noChangeAspect="1"/>
            </p:cNvGraphicFramePr>
            <p:nvPr/>
          </p:nvGraphicFramePr>
          <p:xfrm>
            <a:off x="7998164" y="1324820"/>
            <a:ext cx="252413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09" name="Equation" r:id="rId23" imgW="203040" imgH="228600" progId="Equation.DSMT4">
                    <p:embed/>
                  </p:oleObj>
                </mc:Choice>
                <mc:Fallback>
                  <p:oleObj name="Equation" r:id="rId23" imgW="20304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8164" y="1324820"/>
                          <a:ext cx="252413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4702" name="Object 29"/>
          <p:cNvGraphicFramePr>
            <a:graphicFrameLocks noChangeAspect="1"/>
          </p:cNvGraphicFramePr>
          <p:nvPr/>
        </p:nvGraphicFramePr>
        <p:xfrm>
          <a:off x="228600" y="1577975"/>
          <a:ext cx="3949700" cy="40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0" name="Equation" r:id="rId25" imgW="2463480" imgH="241200" progId="Equation.DSMT4">
                  <p:embed/>
                </p:oleObj>
              </mc:Choice>
              <mc:Fallback>
                <p:oleObj name="Equation" r:id="rId25" imgW="2463480" imgH="241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77975"/>
                        <a:ext cx="3949700" cy="402656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050620" y="2076450"/>
            <a:ext cx="1725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CC"/>
                </a:solidFill>
              </a:rPr>
              <a:t>Use the </a:t>
            </a:r>
            <a:r>
              <a:rPr lang="en-US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="1" dirty="0" smtClean="0">
                <a:solidFill>
                  <a:srgbClr val="CC00CC"/>
                </a:solidFill>
              </a:rPr>
              <a:t> chart.</a:t>
            </a:r>
            <a:endParaRPr lang="en-US" sz="1600" b="1" dirty="0">
              <a:solidFill>
                <a:srgbClr val="CC00CC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668459" y="2375027"/>
            <a:ext cx="5172075" cy="4089400"/>
            <a:chOff x="3668459" y="2375027"/>
            <a:chExt cx="5172075" cy="4089400"/>
          </a:xfrm>
        </p:grpSpPr>
        <p:grpSp>
          <p:nvGrpSpPr>
            <p:cNvPr id="47" name="Group 46"/>
            <p:cNvGrpSpPr/>
            <p:nvPr/>
          </p:nvGrpSpPr>
          <p:grpSpPr>
            <a:xfrm>
              <a:off x="3668459" y="2375027"/>
              <a:ext cx="5172075" cy="4089400"/>
              <a:chOff x="3668459" y="2375027"/>
              <a:chExt cx="5172075" cy="4089400"/>
            </a:xfrm>
          </p:grpSpPr>
          <p:pic>
            <p:nvPicPr>
              <p:cNvPr id="94216" name="Picture 8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3668459" y="2375027"/>
                <a:ext cx="5172075" cy="408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581650" y="3302969"/>
                <a:ext cx="1066800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chart</a:t>
                </a:r>
                <a:endPara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132070" y="5669280"/>
                <a:ext cx="854721" cy="3385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Calibri"/>
                    <a:sym typeface="Symbol"/>
                  </a:rPr>
                  <a:t>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plane</a:t>
                </a:r>
                <a:endPara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14703" name="Object 15"/>
              <p:cNvGraphicFramePr>
                <a:graphicFrameLocks noChangeAspect="1"/>
              </p:cNvGraphicFramePr>
              <p:nvPr/>
            </p:nvGraphicFramePr>
            <p:xfrm>
              <a:off x="6943725" y="4127500"/>
              <a:ext cx="361950" cy="3274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911" name="Equation" r:id="rId28" imgW="266400" imgH="241200" progId="Equation.DSMT4">
                      <p:embed/>
                    </p:oleObj>
                  </mc:Choice>
                  <mc:Fallback>
                    <p:oleObj name="Equation" r:id="rId28" imgW="266400" imgH="241200" progId="Equation.DSMT4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43725" y="4127500"/>
                            <a:ext cx="361950" cy="32747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4704" name="Object 16"/>
            <p:cNvGraphicFramePr>
              <a:graphicFrameLocks noChangeAspect="1"/>
            </p:cNvGraphicFramePr>
            <p:nvPr/>
          </p:nvGraphicFramePr>
          <p:xfrm>
            <a:off x="6757988" y="3484563"/>
            <a:ext cx="406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12" name="Equation" r:id="rId30" imgW="406080" imgH="228600" progId="Equation.DSMT4">
                    <p:embed/>
                  </p:oleObj>
                </mc:Choice>
                <mc:Fallback>
                  <p:oleObj name="Equation" r:id="rId30" imgW="40608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7988" y="3484563"/>
                          <a:ext cx="4064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705" name="Object 17"/>
            <p:cNvGraphicFramePr>
              <a:graphicFrameLocks noChangeAspect="1"/>
            </p:cNvGraphicFramePr>
            <p:nvPr/>
          </p:nvGraphicFramePr>
          <p:xfrm>
            <a:off x="6073775" y="3048000"/>
            <a:ext cx="444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13" name="Equation" r:id="rId32" imgW="444240" imgH="228600" progId="Equation.DSMT4">
                    <p:embed/>
                  </p:oleObj>
                </mc:Choice>
                <mc:Fallback>
                  <p:oleObj name="Equation" r:id="rId32" imgW="44424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3775" y="3048000"/>
                          <a:ext cx="444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706" name="Object 18"/>
            <p:cNvGraphicFramePr>
              <a:graphicFrameLocks noChangeAspect="1"/>
            </p:cNvGraphicFramePr>
            <p:nvPr/>
          </p:nvGraphicFramePr>
          <p:xfrm>
            <a:off x="6296025" y="5886450"/>
            <a:ext cx="533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14" name="Equation" r:id="rId34" imgW="533160" imgH="228600" progId="Equation.DSMT4">
                    <p:embed/>
                  </p:oleObj>
                </mc:Choice>
                <mc:Fallback>
                  <p:oleObj name="Equation" r:id="rId34" imgW="533160" imgH="2286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6025" y="5886450"/>
                          <a:ext cx="5334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8512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2"/>
          <p:cNvGraphicFramePr>
            <a:graphicFrameLocks noChangeAspect="1"/>
          </p:cNvGraphicFramePr>
          <p:nvPr/>
        </p:nvGraphicFramePr>
        <p:xfrm>
          <a:off x="1058863" y="990600"/>
          <a:ext cx="24860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36" name="Equation" r:id="rId3" imgW="1752480" imgH="761760" progId="Equation.DSMT4">
                  <p:embed/>
                </p:oleObj>
              </mc:Choice>
              <mc:Fallback>
                <p:oleObj name="Equation" r:id="rId3" imgW="175248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990600"/>
                        <a:ext cx="248602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496915" y="729620"/>
            <a:ext cx="346570" cy="461665"/>
            <a:chOff x="496915" y="729620"/>
            <a:chExt cx="346570" cy="461665"/>
          </a:xfrm>
        </p:grpSpPr>
        <p:sp>
          <p:nvSpPr>
            <p:cNvPr id="12" name="Oval 11"/>
            <p:cNvSpPr/>
            <p:nvPr/>
          </p:nvSpPr>
          <p:spPr>
            <a:xfrm>
              <a:off x="512763" y="817463"/>
              <a:ext cx="304800" cy="314429"/>
            </a:xfrm>
            <a:prstGeom prst="ellipse">
              <a:avLst/>
            </a:prstGeom>
            <a:noFill/>
            <a:ln w="19050">
              <a:solidFill>
                <a:srgbClr val="00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6915" y="729620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007FBF"/>
                  </a:solidFill>
                  <a:latin typeface="Calibri"/>
                </a:rPr>
                <a:t>b</a:t>
              </a:r>
              <a:endParaRPr lang="en-US" sz="2400" dirty="0">
                <a:solidFill>
                  <a:srgbClr val="007FBF"/>
                </a:solidFill>
                <a:latin typeface="Calibri"/>
              </a:endParaRPr>
            </a:p>
          </p:txBody>
        </p:sp>
      </p:grpSp>
      <p:graphicFrame>
        <p:nvGraphicFramePr>
          <p:cNvPr id="14" name="Object 32"/>
          <p:cNvGraphicFramePr>
            <a:graphicFrameLocks noChangeAspect="1"/>
          </p:cNvGraphicFramePr>
          <p:nvPr/>
        </p:nvGraphicFramePr>
        <p:xfrm>
          <a:off x="885218" y="4387173"/>
          <a:ext cx="2477872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37" name="Equation" r:id="rId5" imgW="1752480" imgH="761760" progId="Equation.DSMT4">
                  <p:embed/>
                </p:oleObj>
              </mc:Choice>
              <mc:Fallback>
                <p:oleObj name="Equation" r:id="rId5" imgW="1752480" imgH="761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218" y="4387173"/>
                        <a:ext cx="2477872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8"/>
          <p:cNvGrpSpPr/>
          <p:nvPr/>
        </p:nvGrpSpPr>
        <p:grpSpPr>
          <a:xfrm>
            <a:off x="449284" y="3893609"/>
            <a:ext cx="320649" cy="461665"/>
            <a:chOff x="478466" y="2706836"/>
            <a:chExt cx="320649" cy="461665"/>
          </a:xfrm>
        </p:grpSpPr>
        <p:sp>
          <p:nvSpPr>
            <p:cNvPr id="16" name="Oval 15"/>
            <p:cNvSpPr/>
            <p:nvPr/>
          </p:nvSpPr>
          <p:spPr>
            <a:xfrm>
              <a:off x="494314" y="2809777"/>
              <a:ext cx="304801" cy="314429"/>
            </a:xfrm>
            <a:prstGeom prst="ellipse">
              <a:avLst/>
            </a:prstGeom>
            <a:noFill/>
            <a:ln w="19050">
              <a:solidFill>
                <a:srgbClr val="00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8466" y="2706836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007FBF"/>
                  </a:solidFill>
                  <a:latin typeface="Calibri"/>
                </a:rPr>
                <a:t>c</a:t>
              </a:r>
              <a:endParaRPr lang="en-US" sz="2400" dirty="0">
                <a:solidFill>
                  <a:srgbClr val="007FBF"/>
                </a:solidFill>
                <a:latin typeface="Calibri"/>
              </a:endParaRPr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38200" y="51435"/>
            <a:ext cx="711835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1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7358" name="Object 14"/>
          <p:cNvGraphicFramePr>
            <a:graphicFrameLocks noChangeAspect="1"/>
          </p:cNvGraphicFramePr>
          <p:nvPr/>
        </p:nvGraphicFramePr>
        <p:xfrm>
          <a:off x="834454" y="2245678"/>
          <a:ext cx="28273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38" name="Equation" r:id="rId7" imgW="1993680" imgH="203040" progId="Equation.DSMT4">
                  <p:embed/>
                </p:oleObj>
              </mc:Choice>
              <mc:Fallback>
                <p:oleObj name="Equation" r:id="rId7" imgW="19936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454" y="2245678"/>
                        <a:ext cx="2827337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0"/>
          <p:cNvGrpSpPr/>
          <p:nvPr/>
        </p:nvGrpSpPr>
        <p:grpSpPr>
          <a:xfrm>
            <a:off x="4827461" y="686699"/>
            <a:ext cx="4009577" cy="1646926"/>
            <a:chOff x="4827461" y="628333"/>
            <a:chExt cx="4009577" cy="1646926"/>
          </a:xfrm>
        </p:grpSpPr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5348161" y="179355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Line 9"/>
            <p:cNvSpPr>
              <a:spLocks noChangeShapeType="1"/>
            </p:cNvSpPr>
            <p:nvPr/>
          </p:nvSpPr>
          <p:spPr bwMode="auto">
            <a:xfrm>
              <a:off x="5348161" y="115220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7280149" y="115220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7726236" y="111410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4865561" y="115220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4827461" y="111410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4865561" y="179355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4827461" y="175545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7280149" y="179355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7726236" y="175545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7752716" y="63309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7807199" y="115220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7807199" y="1625791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7810374" y="130619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7810374" y="130619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5819649" y="62833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>
              <a:off x="6097461" y="114268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>
              <a:off x="6278436" y="108394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280273" y="182689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29"/>
            <p:cNvGraphicFramePr>
              <a:graphicFrameLocks noChangeAspect="1"/>
            </p:cNvGraphicFramePr>
            <p:nvPr/>
          </p:nvGraphicFramePr>
          <p:xfrm>
            <a:off x="6129946" y="660899"/>
            <a:ext cx="552957" cy="32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39" name="Equation" r:id="rId9" imgW="444240" imgH="253800" progId="Equation.DSMT4">
                    <p:embed/>
                  </p:oleObj>
                </mc:Choice>
                <mc:Fallback>
                  <p:oleObj name="Equation" r:id="rId9" imgW="444240" imgH="25380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9946" y="660899"/>
                          <a:ext cx="552957" cy="32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29"/>
            <p:cNvGraphicFramePr>
              <a:graphicFrameLocks noChangeAspect="1"/>
            </p:cNvGraphicFramePr>
            <p:nvPr/>
          </p:nvGraphicFramePr>
          <p:xfrm>
            <a:off x="6070802" y="1308708"/>
            <a:ext cx="5857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40" name="Equation" r:id="rId11" imgW="469800" imgH="253800" progId="Equation.DSMT4">
                    <p:embed/>
                  </p:oleObj>
                </mc:Choice>
                <mc:Fallback>
                  <p:oleObj name="Equation" r:id="rId11" imgW="469800" imgH="2538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802" y="1308708"/>
                          <a:ext cx="585788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29"/>
            <p:cNvGraphicFramePr>
              <a:graphicFrameLocks noChangeAspect="1"/>
            </p:cNvGraphicFramePr>
            <p:nvPr/>
          </p:nvGraphicFramePr>
          <p:xfrm>
            <a:off x="5977748" y="2045072"/>
            <a:ext cx="569912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41" name="Equation" r:id="rId13" imgW="457200" imgH="177480" progId="Equation.DSMT4">
                    <p:embed/>
                  </p:oleObj>
                </mc:Choice>
                <mc:Fallback>
                  <p:oleObj name="Equation" r:id="rId13" imgW="457200" imgH="1774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7748" y="2045072"/>
                          <a:ext cx="569912" cy="23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29"/>
            <p:cNvGraphicFramePr>
              <a:graphicFrameLocks noChangeAspect="1"/>
            </p:cNvGraphicFramePr>
            <p:nvPr/>
          </p:nvGraphicFramePr>
          <p:xfrm>
            <a:off x="5873312" y="1223828"/>
            <a:ext cx="174625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42" name="Equation" r:id="rId15" imgW="139680" imgH="139680" progId="Equation.DSMT4">
                    <p:embed/>
                  </p:oleObj>
                </mc:Choice>
                <mc:Fallback>
                  <p:oleObj name="Equation" r:id="rId15" imgW="139680" imgH="1396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3312" y="1223828"/>
                          <a:ext cx="174625" cy="18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29"/>
            <p:cNvGraphicFramePr>
              <a:graphicFrameLocks noChangeAspect="1"/>
            </p:cNvGraphicFramePr>
            <p:nvPr/>
          </p:nvGraphicFramePr>
          <p:xfrm>
            <a:off x="5880100" y="1584325"/>
            <a:ext cx="174625" cy="131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43" name="Equation" r:id="rId17" imgW="139680" imgH="101520" progId="Equation.DSMT4">
                    <p:embed/>
                  </p:oleObj>
                </mc:Choice>
                <mc:Fallback>
                  <p:oleObj name="Equation" r:id="rId17" imgW="139680" imgH="10152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100" y="1584325"/>
                          <a:ext cx="174625" cy="131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29"/>
            <p:cNvGraphicFramePr>
              <a:graphicFrameLocks noChangeAspect="1"/>
            </p:cNvGraphicFramePr>
            <p:nvPr/>
          </p:nvGraphicFramePr>
          <p:xfrm>
            <a:off x="7894638" y="2002004"/>
            <a:ext cx="427037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44" name="Equation" r:id="rId19" imgW="342720" imgH="177480" progId="Equation.DSMT4">
                    <p:embed/>
                  </p:oleObj>
                </mc:Choice>
                <mc:Fallback>
                  <p:oleObj name="Equation" r:id="rId19" imgW="34272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4638" y="2002004"/>
                          <a:ext cx="427037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29"/>
            <p:cNvGraphicFramePr>
              <a:graphicFrameLocks noChangeAspect="1"/>
            </p:cNvGraphicFramePr>
            <p:nvPr/>
          </p:nvGraphicFramePr>
          <p:xfrm>
            <a:off x="8695751" y="1738516"/>
            <a:ext cx="141287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45" name="Equation" r:id="rId21" imgW="114120" imgH="126720" progId="Equation.DSMT4">
                    <p:embed/>
                  </p:oleObj>
                </mc:Choice>
                <mc:Fallback>
                  <p:oleObj name="Equation" r:id="rId21" imgW="114120" imgH="12672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95751" y="1738516"/>
                          <a:ext cx="141287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29"/>
            <p:cNvGraphicFramePr>
              <a:graphicFrameLocks noChangeAspect="1"/>
            </p:cNvGraphicFramePr>
            <p:nvPr/>
          </p:nvGraphicFramePr>
          <p:xfrm>
            <a:off x="7998164" y="1324820"/>
            <a:ext cx="252413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46" name="Equation" r:id="rId23" imgW="203040" imgH="228600" progId="Equation.DSMT4">
                    <p:embed/>
                  </p:oleObj>
                </mc:Choice>
                <mc:Fallback>
                  <p:oleObj name="Equation" r:id="rId23" imgW="20304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8164" y="1324820"/>
                          <a:ext cx="252413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" name="Group 78"/>
          <p:cNvGrpSpPr/>
          <p:nvPr/>
        </p:nvGrpSpPr>
        <p:grpSpPr>
          <a:xfrm>
            <a:off x="3680651" y="2354072"/>
            <a:ext cx="5172075" cy="4089400"/>
            <a:chOff x="3680651" y="2354072"/>
            <a:chExt cx="5172075" cy="4089400"/>
          </a:xfrm>
        </p:grpSpPr>
        <p:pic>
          <p:nvPicPr>
            <p:cNvPr id="57359" name="Picture 15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680651" y="2354072"/>
              <a:ext cx="5172075" cy="408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5553074" y="3305636"/>
              <a:ext cx="1085851" cy="338554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chart</a:t>
              </a:r>
              <a:endPara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5217" y="5510784"/>
              <a:ext cx="854721" cy="338554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  <a:sym typeface="Symbol"/>
                </a:rPr>
                <a:t> 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sym typeface="Symbol"/>
                </a:rPr>
                <a:t>plane</a:t>
              </a:r>
              <a:endPara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7367" name="Object 23"/>
            <p:cNvGraphicFramePr>
              <a:graphicFrameLocks noChangeAspect="1"/>
            </p:cNvGraphicFramePr>
            <p:nvPr/>
          </p:nvGraphicFramePr>
          <p:xfrm>
            <a:off x="3758085" y="4377987"/>
            <a:ext cx="522287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47" name="Equation" r:id="rId26" imgW="368280" imgH="241200" progId="Equation.DSMT4">
                    <p:embed/>
                  </p:oleObj>
                </mc:Choice>
                <mc:Fallback>
                  <p:oleObj name="Equation" r:id="rId26" imgW="368280" imgH="2412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8085" y="4377987"/>
                          <a:ext cx="522287" cy="3571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68" name="Object 24"/>
            <p:cNvGraphicFramePr>
              <a:graphicFrameLocks noChangeAspect="1"/>
            </p:cNvGraphicFramePr>
            <p:nvPr/>
          </p:nvGraphicFramePr>
          <p:xfrm>
            <a:off x="3763962" y="4734128"/>
            <a:ext cx="522287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48" name="Equation" r:id="rId28" imgW="368280" imgH="241200" progId="Equation.DSMT4">
                    <p:embed/>
                  </p:oleObj>
                </mc:Choice>
                <mc:Fallback>
                  <p:oleObj name="Equation" r:id="rId28" imgW="368280" imgH="2412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3962" y="4734128"/>
                          <a:ext cx="522287" cy="3571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27" name="Object 15"/>
            <p:cNvGraphicFramePr>
              <a:graphicFrameLocks noChangeAspect="1"/>
            </p:cNvGraphicFramePr>
            <p:nvPr/>
          </p:nvGraphicFramePr>
          <p:xfrm>
            <a:off x="6958013" y="4067175"/>
            <a:ext cx="371475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49" name="Equation" r:id="rId30" imgW="371888" imgH="341406" progId="Equation.DSMT4">
                    <p:embed/>
                  </p:oleObj>
                </mc:Choice>
                <mc:Fallback>
                  <p:oleObj name="Equation" r:id="rId30" imgW="371888" imgH="341406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8013" y="4067175"/>
                          <a:ext cx="371475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28" name="Object 16"/>
            <p:cNvGraphicFramePr>
              <a:graphicFrameLocks noChangeAspect="1"/>
            </p:cNvGraphicFramePr>
            <p:nvPr/>
          </p:nvGraphicFramePr>
          <p:xfrm>
            <a:off x="6792913" y="3414713"/>
            <a:ext cx="414337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50" name="Equation" r:id="rId32" imgW="414564" imgH="237765" progId="Equation.DSMT4">
                    <p:embed/>
                  </p:oleObj>
                </mc:Choice>
                <mc:Fallback>
                  <p:oleObj name="Equation" r:id="rId32" imgW="414564" imgH="237765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2913" y="3414713"/>
                          <a:ext cx="414337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29" name="Object 17"/>
            <p:cNvGraphicFramePr>
              <a:graphicFrameLocks noChangeAspect="1"/>
            </p:cNvGraphicFramePr>
            <p:nvPr/>
          </p:nvGraphicFramePr>
          <p:xfrm>
            <a:off x="6115050" y="3021013"/>
            <a:ext cx="45720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51" name="Equation" r:id="rId34" imgW="457240" imgH="243861" progId="Equation.DSMT4">
                    <p:embed/>
                  </p:oleObj>
                </mc:Choice>
                <mc:Fallback>
                  <p:oleObj name="Equation" r:id="rId34" imgW="457240" imgH="243861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050" y="3021013"/>
                          <a:ext cx="45720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31" name="Object 19"/>
            <p:cNvGraphicFramePr>
              <a:graphicFrameLocks noChangeAspect="1"/>
            </p:cNvGraphicFramePr>
            <p:nvPr/>
          </p:nvGraphicFramePr>
          <p:xfrm>
            <a:off x="6291263" y="5910263"/>
            <a:ext cx="54292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52" name="Equation" r:id="rId36" imgW="542591" imgH="237765" progId="Equation.DSMT4">
                    <p:embed/>
                  </p:oleObj>
                </mc:Choice>
                <mc:Fallback>
                  <p:oleObj name="Equation" r:id="rId36" imgW="542591" imgH="237765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1263" y="5910263"/>
                          <a:ext cx="542925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769938" y="862013"/>
          <a:ext cx="23669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7" name="Equation" r:id="rId3" imgW="1498320" imgH="482400" progId="Equation.DSMT4">
                  <p:embed/>
                </p:oleObj>
              </mc:Choice>
              <mc:Fallback>
                <p:oleObj name="Equation" r:id="rId3" imgW="14983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862013"/>
                        <a:ext cx="2366962" cy="7953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303338" y="3119438"/>
          <a:ext cx="17049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8" name="Equation" r:id="rId5" imgW="1320480" imgH="431640" progId="Equation.DSMT4">
                  <p:embed/>
                </p:oleObj>
              </mc:Choice>
              <mc:Fallback>
                <p:oleObj name="Equation" r:id="rId5" imgW="132048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3119438"/>
                        <a:ext cx="17049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2"/>
          <p:cNvGraphicFramePr>
            <a:graphicFrameLocks noChangeAspect="1"/>
          </p:cNvGraphicFramePr>
          <p:nvPr/>
        </p:nvGraphicFramePr>
        <p:xfrm>
          <a:off x="847282" y="4763388"/>
          <a:ext cx="2695562" cy="108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9" name="Equation" r:id="rId7" imgW="1981080" imgH="761760" progId="Equation.DSMT4">
                  <p:embed/>
                </p:oleObj>
              </mc:Choice>
              <mc:Fallback>
                <p:oleObj name="Equation" r:id="rId7" imgW="1981080" imgH="761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82" y="4763388"/>
                        <a:ext cx="2695562" cy="108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16934" y="14171"/>
            <a:ext cx="711835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2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11855" y="4280894"/>
            <a:ext cx="332142" cy="461665"/>
            <a:chOff x="411855" y="4280894"/>
            <a:chExt cx="332142" cy="461665"/>
          </a:xfrm>
        </p:grpSpPr>
        <p:sp>
          <p:nvSpPr>
            <p:cNvPr id="16" name="Oval 15"/>
            <p:cNvSpPr/>
            <p:nvPr/>
          </p:nvSpPr>
          <p:spPr>
            <a:xfrm>
              <a:off x="417070" y="4390003"/>
              <a:ext cx="304800" cy="314429"/>
            </a:xfrm>
            <a:prstGeom prst="ellipse">
              <a:avLst/>
            </a:prstGeom>
            <a:noFill/>
            <a:ln w="19050">
              <a:solidFill>
                <a:srgbClr val="00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855" y="4280894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007FBF"/>
                  </a:solidFill>
                  <a:latin typeface="Calibri"/>
                </a:rPr>
                <a:t>a</a:t>
              </a:r>
              <a:endParaRPr lang="en-US" sz="2400" dirty="0">
                <a:solidFill>
                  <a:srgbClr val="007FBF"/>
                </a:solidFill>
                <a:latin typeface="Calibri"/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4827461" y="686699"/>
            <a:ext cx="4009577" cy="1646926"/>
            <a:chOff x="4827461" y="628333"/>
            <a:chExt cx="4009577" cy="1646926"/>
          </a:xfrm>
        </p:grpSpPr>
        <p:sp>
          <p:nvSpPr>
            <p:cNvPr id="49" name="Line 8"/>
            <p:cNvSpPr>
              <a:spLocks noChangeShapeType="1"/>
            </p:cNvSpPr>
            <p:nvPr/>
          </p:nvSpPr>
          <p:spPr bwMode="auto">
            <a:xfrm>
              <a:off x="5348161" y="179355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>
              <a:off x="5348161" y="115220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Line 10"/>
            <p:cNvSpPr>
              <a:spLocks noChangeShapeType="1"/>
            </p:cNvSpPr>
            <p:nvPr/>
          </p:nvSpPr>
          <p:spPr bwMode="auto">
            <a:xfrm>
              <a:off x="7280149" y="115220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7726236" y="111410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>
              <a:off x="4865561" y="115220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4827461" y="111410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>
              <a:off x="4865561" y="179355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4827461" y="175545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>
              <a:off x="7280149" y="179355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7726236" y="175545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7752716" y="63309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7807199" y="115220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807199" y="1625791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7810374" y="130619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7810374" y="130619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46"/>
            <p:cNvSpPr>
              <a:spLocks noEditPoints="1"/>
            </p:cNvSpPr>
            <p:nvPr/>
          </p:nvSpPr>
          <p:spPr bwMode="auto">
            <a:xfrm>
              <a:off x="5819649" y="62833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Line 47"/>
            <p:cNvSpPr>
              <a:spLocks noChangeShapeType="1"/>
            </p:cNvSpPr>
            <p:nvPr/>
          </p:nvSpPr>
          <p:spPr bwMode="auto">
            <a:xfrm>
              <a:off x="6097461" y="114268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6278436" y="108394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8280273" y="182689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8" name="Object 29"/>
            <p:cNvGraphicFramePr>
              <a:graphicFrameLocks noChangeAspect="1"/>
            </p:cNvGraphicFramePr>
            <p:nvPr/>
          </p:nvGraphicFramePr>
          <p:xfrm>
            <a:off x="6129946" y="660899"/>
            <a:ext cx="552957" cy="32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50" name="Equation" r:id="rId9" imgW="444240" imgH="253800" progId="Equation.DSMT4">
                    <p:embed/>
                  </p:oleObj>
                </mc:Choice>
                <mc:Fallback>
                  <p:oleObj name="Equation" r:id="rId9" imgW="444240" imgH="25380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9946" y="660899"/>
                          <a:ext cx="552957" cy="32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29"/>
            <p:cNvGraphicFramePr>
              <a:graphicFrameLocks noChangeAspect="1"/>
            </p:cNvGraphicFramePr>
            <p:nvPr/>
          </p:nvGraphicFramePr>
          <p:xfrm>
            <a:off x="6070802" y="1308708"/>
            <a:ext cx="5857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51" name="Equation" r:id="rId11" imgW="469800" imgH="253800" progId="Equation.DSMT4">
                    <p:embed/>
                  </p:oleObj>
                </mc:Choice>
                <mc:Fallback>
                  <p:oleObj name="Equation" r:id="rId11" imgW="469800" imgH="2538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802" y="1308708"/>
                          <a:ext cx="585788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29"/>
            <p:cNvGraphicFramePr>
              <a:graphicFrameLocks noChangeAspect="1"/>
            </p:cNvGraphicFramePr>
            <p:nvPr/>
          </p:nvGraphicFramePr>
          <p:xfrm>
            <a:off x="5977748" y="2045072"/>
            <a:ext cx="569912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52" name="Equation" r:id="rId13" imgW="457200" imgH="177480" progId="Equation.DSMT4">
                    <p:embed/>
                  </p:oleObj>
                </mc:Choice>
                <mc:Fallback>
                  <p:oleObj name="Equation" r:id="rId13" imgW="45720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7748" y="2045072"/>
                          <a:ext cx="569912" cy="23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29"/>
            <p:cNvGraphicFramePr>
              <a:graphicFrameLocks noChangeAspect="1"/>
            </p:cNvGraphicFramePr>
            <p:nvPr/>
          </p:nvGraphicFramePr>
          <p:xfrm>
            <a:off x="5873312" y="1223828"/>
            <a:ext cx="174625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53" name="Equation" r:id="rId15" imgW="139680" imgH="139680" progId="Equation.DSMT4">
                    <p:embed/>
                  </p:oleObj>
                </mc:Choice>
                <mc:Fallback>
                  <p:oleObj name="Equation" r:id="rId15" imgW="139680" imgH="1396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3312" y="1223828"/>
                          <a:ext cx="174625" cy="18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29"/>
            <p:cNvGraphicFramePr>
              <a:graphicFrameLocks noChangeAspect="1"/>
            </p:cNvGraphicFramePr>
            <p:nvPr/>
          </p:nvGraphicFramePr>
          <p:xfrm>
            <a:off x="5880100" y="1584325"/>
            <a:ext cx="174625" cy="131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54" name="Equation" r:id="rId17" imgW="139680" imgH="101520" progId="Equation.DSMT4">
                    <p:embed/>
                  </p:oleObj>
                </mc:Choice>
                <mc:Fallback>
                  <p:oleObj name="Equation" r:id="rId17" imgW="139680" imgH="10152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100" y="1584325"/>
                          <a:ext cx="174625" cy="131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29"/>
            <p:cNvGraphicFramePr>
              <a:graphicFrameLocks noChangeAspect="1"/>
            </p:cNvGraphicFramePr>
            <p:nvPr/>
          </p:nvGraphicFramePr>
          <p:xfrm>
            <a:off x="7894638" y="2002004"/>
            <a:ext cx="427037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55" name="Equation" r:id="rId19" imgW="342720" imgH="177480" progId="Equation.DSMT4">
                    <p:embed/>
                  </p:oleObj>
                </mc:Choice>
                <mc:Fallback>
                  <p:oleObj name="Equation" r:id="rId19" imgW="34272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4638" y="2002004"/>
                          <a:ext cx="427037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29"/>
            <p:cNvGraphicFramePr>
              <a:graphicFrameLocks noChangeAspect="1"/>
            </p:cNvGraphicFramePr>
            <p:nvPr/>
          </p:nvGraphicFramePr>
          <p:xfrm>
            <a:off x="8695751" y="1738516"/>
            <a:ext cx="141287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56" name="Equation" r:id="rId21" imgW="114120" imgH="126720" progId="Equation.DSMT4">
                    <p:embed/>
                  </p:oleObj>
                </mc:Choice>
                <mc:Fallback>
                  <p:oleObj name="Equation" r:id="rId21" imgW="114120" imgH="12672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95751" y="1738516"/>
                          <a:ext cx="141287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29"/>
            <p:cNvGraphicFramePr>
              <a:graphicFrameLocks noChangeAspect="1"/>
            </p:cNvGraphicFramePr>
            <p:nvPr/>
          </p:nvGraphicFramePr>
          <p:xfrm>
            <a:off x="7998164" y="1324820"/>
            <a:ext cx="252413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57" name="Equation" r:id="rId23" imgW="203040" imgH="228600" progId="Equation.DSMT4">
                    <p:embed/>
                  </p:oleObj>
                </mc:Choice>
                <mc:Fallback>
                  <p:oleObj name="Equation" r:id="rId23" imgW="20304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8164" y="1324820"/>
                          <a:ext cx="252413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6750" name="Object 29"/>
          <p:cNvGraphicFramePr>
            <a:graphicFrameLocks noChangeAspect="1"/>
          </p:cNvGraphicFramePr>
          <p:nvPr/>
        </p:nvGraphicFramePr>
        <p:xfrm>
          <a:off x="285750" y="1873250"/>
          <a:ext cx="39290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8" name="Equation" r:id="rId25" imgW="2450880" imgH="241200" progId="Equation.DSMT4">
                  <p:embed/>
                </p:oleObj>
              </mc:Choice>
              <mc:Fallback>
                <p:oleObj name="Equation" r:id="rId25" imgW="2450880" imgH="241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873250"/>
                        <a:ext cx="3929063" cy="4032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203020" y="2371725"/>
            <a:ext cx="1725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CC"/>
                </a:solidFill>
              </a:rPr>
              <a:t>Use the </a:t>
            </a:r>
            <a:r>
              <a:rPr lang="en-US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b="1" dirty="0" smtClean="0">
                <a:solidFill>
                  <a:srgbClr val="CC00CC"/>
                </a:solidFill>
              </a:rPr>
              <a:t> chart.</a:t>
            </a:r>
            <a:endParaRPr lang="en-US" sz="1600" b="1" dirty="0">
              <a:solidFill>
                <a:srgbClr val="CC00CC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675062" y="2349119"/>
            <a:ext cx="5268913" cy="4165600"/>
            <a:chOff x="3675062" y="2349119"/>
            <a:chExt cx="5268913" cy="4165600"/>
          </a:xfrm>
        </p:grpSpPr>
        <p:pic>
          <p:nvPicPr>
            <p:cNvPr id="82955" name="Picture 11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675062" y="2349119"/>
              <a:ext cx="5268913" cy="416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600700" y="3367331"/>
              <a:ext cx="1171575" cy="338554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chart</a:t>
              </a:r>
              <a:endPara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20231" y="5558790"/>
              <a:ext cx="854721" cy="338554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  <a:sym typeface="Symbol"/>
                </a:rPr>
                <a:t> 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sym typeface="Symbol"/>
                </a:rPr>
                <a:t>plane</a:t>
              </a:r>
              <a:endPara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6751" name="Object 15"/>
            <p:cNvGraphicFramePr>
              <a:graphicFrameLocks noChangeAspect="1"/>
            </p:cNvGraphicFramePr>
            <p:nvPr/>
          </p:nvGraphicFramePr>
          <p:xfrm>
            <a:off x="7051674" y="4108449"/>
            <a:ext cx="339725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59" name="Equation" r:id="rId28" imgW="241200" imgH="241200" progId="Equation.DSMT4">
                    <p:embed/>
                  </p:oleObj>
                </mc:Choice>
                <mc:Fallback>
                  <p:oleObj name="Equation" r:id="rId28" imgW="241200" imgH="2412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1674" y="4108449"/>
                          <a:ext cx="339725" cy="3397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752" name="Object 16"/>
            <p:cNvGraphicFramePr>
              <a:graphicFrameLocks noChangeAspect="1"/>
            </p:cNvGraphicFramePr>
            <p:nvPr/>
          </p:nvGraphicFramePr>
          <p:xfrm>
            <a:off x="6184900" y="3076575"/>
            <a:ext cx="5080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60" name="Equation" r:id="rId30" imgW="507960" imgH="228600" progId="Equation.DSMT4">
                    <p:embed/>
                  </p:oleObj>
                </mc:Choice>
                <mc:Fallback>
                  <p:oleObj name="Equation" r:id="rId30" imgW="50796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4900" y="3076575"/>
                          <a:ext cx="5080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753" name="Object 17"/>
            <p:cNvGraphicFramePr>
              <a:graphicFrameLocks noChangeAspect="1"/>
            </p:cNvGraphicFramePr>
            <p:nvPr/>
          </p:nvGraphicFramePr>
          <p:xfrm>
            <a:off x="5664200" y="5972175"/>
            <a:ext cx="406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61" name="Equation" r:id="rId32" imgW="406080" imgH="228600" progId="Equation.DSMT4">
                    <p:embed/>
                  </p:oleObj>
                </mc:Choice>
                <mc:Fallback>
                  <p:oleObj name="Equation" r:id="rId32" imgW="40608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4200" y="5972175"/>
                          <a:ext cx="4064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754" name="Object 18"/>
            <p:cNvGraphicFramePr>
              <a:graphicFrameLocks noChangeAspect="1"/>
            </p:cNvGraphicFramePr>
            <p:nvPr/>
          </p:nvGraphicFramePr>
          <p:xfrm>
            <a:off x="4905375" y="3552825"/>
            <a:ext cx="419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62" name="Equation" r:id="rId34" imgW="419040" imgH="228600" progId="Equation.DSMT4">
                    <p:embed/>
                  </p:oleObj>
                </mc:Choice>
                <mc:Fallback>
                  <p:oleObj name="Equation" r:id="rId34" imgW="419040" imgH="2286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5375" y="3552825"/>
                          <a:ext cx="4191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2"/>
          <p:cNvGraphicFramePr>
            <a:graphicFrameLocks noChangeAspect="1"/>
          </p:cNvGraphicFramePr>
          <p:nvPr/>
        </p:nvGraphicFramePr>
        <p:xfrm>
          <a:off x="1056382" y="1180140"/>
          <a:ext cx="2709491" cy="105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45" name="Equation" r:id="rId3" imgW="2031840" imgH="761760" progId="Equation.DSMT4">
                  <p:embed/>
                </p:oleObj>
              </mc:Choice>
              <mc:Fallback>
                <p:oleObj name="Equation" r:id="rId3" imgW="203184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382" y="1180140"/>
                        <a:ext cx="2709491" cy="1058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2"/>
          <p:cNvGraphicFramePr>
            <a:graphicFrameLocks noChangeAspect="1"/>
          </p:cNvGraphicFramePr>
          <p:nvPr/>
        </p:nvGraphicFramePr>
        <p:xfrm>
          <a:off x="1038226" y="3337997"/>
          <a:ext cx="2484538" cy="1086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46" name="Equation" r:id="rId5" imgW="1815840" imgH="761760" progId="Equation.DSMT4">
                  <p:embed/>
                </p:oleObj>
              </mc:Choice>
              <mc:Fallback>
                <p:oleObj name="Equation" r:id="rId5" imgW="1815840" imgH="761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6" y="3337997"/>
                        <a:ext cx="2484538" cy="1086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38200" y="35437"/>
            <a:ext cx="711835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2 (cont.) 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96915" y="729620"/>
            <a:ext cx="346570" cy="461665"/>
            <a:chOff x="496915" y="729620"/>
            <a:chExt cx="346570" cy="461665"/>
          </a:xfrm>
        </p:grpSpPr>
        <p:sp>
          <p:nvSpPr>
            <p:cNvPr id="16" name="Oval 15"/>
            <p:cNvSpPr/>
            <p:nvPr/>
          </p:nvSpPr>
          <p:spPr>
            <a:xfrm>
              <a:off x="512763" y="817463"/>
              <a:ext cx="304800" cy="314429"/>
            </a:xfrm>
            <a:prstGeom prst="ellipse">
              <a:avLst/>
            </a:prstGeom>
            <a:noFill/>
            <a:ln w="19050">
              <a:solidFill>
                <a:srgbClr val="00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6915" y="729620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007FBF"/>
                  </a:solidFill>
                  <a:latin typeface="Calibri"/>
                </a:rPr>
                <a:t>b</a:t>
              </a:r>
              <a:endParaRPr lang="en-US" sz="2400" dirty="0">
                <a:solidFill>
                  <a:srgbClr val="007FBF"/>
                </a:solidFill>
                <a:latin typeface="Calibri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478466" y="2972661"/>
            <a:ext cx="320649" cy="461665"/>
            <a:chOff x="478466" y="2706836"/>
            <a:chExt cx="320649" cy="461665"/>
          </a:xfrm>
        </p:grpSpPr>
        <p:sp>
          <p:nvSpPr>
            <p:cNvPr id="19" name="Oval 18"/>
            <p:cNvSpPr/>
            <p:nvPr/>
          </p:nvSpPr>
          <p:spPr>
            <a:xfrm>
              <a:off x="494314" y="2809777"/>
              <a:ext cx="304801" cy="314429"/>
            </a:xfrm>
            <a:prstGeom prst="ellipse">
              <a:avLst/>
            </a:prstGeom>
            <a:noFill/>
            <a:ln w="19050">
              <a:solidFill>
                <a:srgbClr val="007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8466" y="2706836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007FBF"/>
                  </a:solidFill>
                  <a:latin typeface="Calibri"/>
                </a:rPr>
                <a:t>c</a:t>
              </a:r>
              <a:endParaRPr lang="en-US" sz="2400" dirty="0">
                <a:solidFill>
                  <a:srgbClr val="007FBF"/>
                </a:solidFill>
                <a:latin typeface="Calibri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1" name="Group 47"/>
          <p:cNvGrpSpPr/>
          <p:nvPr/>
        </p:nvGrpSpPr>
        <p:grpSpPr>
          <a:xfrm>
            <a:off x="4827461" y="829574"/>
            <a:ext cx="4009577" cy="1646926"/>
            <a:chOff x="4827461" y="628333"/>
            <a:chExt cx="4009577" cy="1646926"/>
          </a:xfrm>
        </p:grpSpPr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5348161" y="179355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Line 9"/>
            <p:cNvSpPr>
              <a:spLocks noChangeShapeType="1"/>
            </p:cNvSpPr>
            <p:nvPr/>
          </p:nvSpPr>
          <p:spPr bwMode="auto">
            <a:xfrm>
              <a:off x="5348161" y="115220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7280149" y="115220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7726236" y="111410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4865561" y="115220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4827461" y="111410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4865561" y="179355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4827461" y="175545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7280149" y="179355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7726236" y="175545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7752716" y="63309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7807199" y="115220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7807199" y="1625791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7810374" y="130619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7810374" y="130619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5819649" y="62833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>
              <a:off x="6097461" y="114268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>
              <a:off x="6278436" y="108394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280273" y="182689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29"/>
            <p:cNvGraphicFramePr>
              <a:graphicFrameLocks noChangeAspect="1"/>
            </p:cNvGraphicFramePr>
            <p:nvPr/>
          </p:nvGraphicFramePr>
          <p:xfrm>
            <a:off x="6129946" y="660899"/>
            <a:ext cx="552957" cy="32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47" name="Equation" r:id="rId7" imgW="444240" imgH="253800" progId="Equation.DSMT4">
                    <p:embed/>
                  </p:oleObj>
                </mc:Choice>
                <mc:Fallback>
                  <p:oleObj name="Equation" r:id="rId7" imgW="444240" imgH="25380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9946" y="660899"/>
                          <a:ext cx="552957" cy="32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29"/>
            <p:cNvGraphicFramePr>
              <a:graphicFrameLocks noChangeAspect="1"/>
            </p:cNvGraphicFramePr>
            <p:nvPr/>
          </p:nvGraphicFramePr>
          <p:xfrm>
            <a:off x="6070802" y="1308708"/>
            <a:ext cx="5857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48" name="Equation" r:id="rId9" imgW="469800" imgH="253800" progId="Equation.DSMT4">
                    <p:embed/>
                  </p:oleObj>
                </mc:Choice>
                <mc:Fallback>
                  <p:oleObj name="Equation" r:id="rId9" imgW="469800" imgH="2538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802" y="1308708"/>
                          <a:ext cx="585788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29"/>
            <p:cNvGraphicFramePr>
              <a:graphicFrameLocks noChangeAspect="1"/>
            </p:cNvGraphicFramePr>
            <p:nvPr/>
          </p:nvGraphicFramePr>
          <p:xfrm>
            <a:off x="5977748" y="2045072"/>
            <a:ext cx="569912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49" name="Equation" r:id="rId11" imgW="457200" imgH="177480" progId="Equation.DSMT4">
                    <p:embed/>
                  </p:oleObj>
                </mc:Choice>
                <mc:Fallback>
                  <p:oleObj name="Equation" r:id="rId11" imgW="457200" imgH="1774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7748" y="2045072"/>
                          <a:ext cx="569912" cy="23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29"/>
            <p:cNvGraphicFramePr>
              <a:graphicFrameLocks noChangeAspect="1"/>
            </p:cNvGraphicFramePr>
            <p:nvPr/>
          </p:nvGraphicFramePr>
          <p:xfrm>
            <a:off x="5873312" y="1223828"/>
            <a:ext cx="174625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50" name="Equation" r:id="rId13" imgW="139680" imgH="139680" progId="Equation.DSMT4">
                    <p:embed/>
                  </p:oleObj>
                </mc:Choice>
                <mc:Fallback>
                  <p:oleObj name="Equation" r:id="rId13" imgW="139680" imgH="1396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3312" y="1223828"/>
                          <a:ext cx="174625" cy="18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29"/>
            <p:cNvGraphicFramePr>
              <a:graphicFrameLocks noChangeAspect="1"/>
            </p:cNvGraphicFramePr>
            <p:nvPr/>
          </p:nvGraphicFramePr>
          <p:xfrm>
            <a:off x="5880100" y="1584325"/>
            <a:ext cx="174625" cy="131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51" name="Equation" r:id="rId15" imgW="139680" imgH="101520" progId="Equation.DSMT4">
                    <p:embed/>
                  </p:oleObj>
                </mc:Choice>
                <mc:Fallback>
                  <p:oleObj name="Equation" r:id="rId15" imgW="139680" imgH="10152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100" y="1584325"/>
                          <a:ext cx="174625" cy="131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29"/>
            <p:cNvGraphicFramePr>
              <a:graphicFrameLocks noChangeAspect="1"/>
            </p:cNvGraphicFramePr>
            <p:nvPr/>
          </p:nvGraphicFramePr>
          <p:xfrm>
            <a:off x="7894638" y="2002004"/>
            <a:ext cx="427037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52" name="Equation" r:id="rId17" imgW="342720" imgH="177480" progId="Equation.DSMT4">
                    <p:embed/>
                  </p:oleObj>
                </mc:Choice>
                <mc:Fallback>
                  <p:oleObj name="Equation" r:id="rId17" imgW="342720" imgH="1774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4638" y="2002004"/>
                          <a:ext cx="427037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29"/>
            <p:cNvGraphicFramePr>
              <a:graphicFrameLocks noChangeAspect="1"/>
            </p:cNvGraphicFramePr>
            <p:nvPr/>
          </p:nvGraphicFramePr>
          <p:xfrm>
            <a:off x="8695751" y="1738516"/>
            <a:ext cx="141287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53" name="Equation" r:id="rId19" imgW="114120" imgH="126720" progId="Equation.DSMT4">
                    <p:embed/>
                  </p:oleObj>
                </mc:Choice>
                <mc:Fallback>
                  <p:oleObj name="Equation" r:id="rId19" imgW="114120" imgH="12672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95751" y="1738516"/>
                          <a:ext cx="141287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29"/>
            <p:cNvGraphicFramePr>
              <a:graphicFrameLocks noChangeAspect="1"/>
            </p:cNvGraphicFramePr>
            <p:nvPr/>
          </p:nvGraphicFramePr>
          <p:xfrm>
            <a:off x="7998164" y="1324820"/>
            <a:ext cx="252413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54" name="Equation" r:id="rId21" imgW="203040" imgH="228600" progId="Equation.DSMT4">
                    <p:embed/>
                  </p:oleObj>
                </mc:Choice>
                <mc:Fallback>
                  <p:oleObj name="Equation" r:id="rId21" imgW="20304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8164" y="1324820"/>
                          <a:ext cx="252413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" name="Group 86"/>
          <p:cNvGrpSpPr/>
          <p:nvPr/>
        </p:nvGrpSpPr>
        <p:grpSpPr>
          <a:xfrm>
            <a:off x="3675062" y="2425319"/>
            <a:ext cx="5268913" cy="4165600"/>
            <a:chOff x="3675062" y="2425319"/>
            <a:chExt cx="5268913" cy="4165600"/>
          </a:xfrm>
        </p:grpSpPr>
        <p:pic>
          <p:nvPicPr>
            <p:cNvPr id="80" name="Picture 11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675062" y="2425319"/>
              <a:ext cx="5268913" cy="416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" name="TextBox 80"/>
            <p:cNvSpPr txBox="1"/>
            <p:nvPr/>
          </p:nvSpPr>
          <p:spPr>
            <a:xfrm>
              <a:off x="5600700" y="3443531"/>
              <a:ext cx="1171575" cy="338554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chart</a:t>
              </a:r>
              <a:endPara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20231" y="5634990"/>
              <a:ext cx="854721" cy="338554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  <a:sym typeface="Symbol"/>
                </a:rPr>
                <a:t> 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sym typeface="Symbol"/>
                </a:rPr>
                <a:t>plane</a:t>
              </a:r>
              <a:endPara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3" name="Object 15"/>
            <p:cNvGraphicFramePr>
              <a:graphicFrameLocks noChangeAspect="1"/>
            </p:cNvGraphicFramePr>
            <p:nvPr/>
          </p:nvGraphicFramePr>
          <p:xfrm>
            <a:off x="7051674" y="4184649"/>
            <a:ext cx="339725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55" name="Equation" r:id="rId24" imgW="241200" imgH="241200" progId="Equation.DSMT4">
                    <p:embed/>
                  </p:oleObj>
                </mc:Choice>
                <mc:Fallback>
                  <p:oleObj name="Equation" r:id="rId24" imgW="241200" imgH="2412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1674" y="4184649"/>
                          <a:ext cx="339725" cy="3397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6"/>
            <p:cNvGraphicFramePr>
              <a:graphicFrameLocks noChangeAspect="1"/>
            </p:cNvGraphicFramePr>
            <p:nvPr/>
          </p:nvGraphicFramePr>
          <p:xfrm>
            <a:off x="6184900" y="3152775"/>
            <a:ext cx="5080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56" name="Equation" r:id="rId26" imgW="507960" imgH="228600" progId="Equation.DSMT4">
                    <p:embed/>
                  </p:oleObj>
                </mc:Choice>
                <mc:Fallback>
                  <p:oleObj name="Equation" r:id="rId26" imgW="507960" imgH="2286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4900" y="3152775"/>
                          <a:ext cx="5080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7"/>
            <p:cNvGraphicFramePr>
              <a:graphicFrameLocks noChangeAspect="1"/>
            </p:cNvGraphicFramePr>
            <p:nvPr/>
          </p:nvGraphicFramePr>
          <p:xfrm>
            <a:off x="5664200" y="6048375"/>
            <a:ext cx="406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57" name="Equation" r:id="rId28" imgW="406080" imgH="228600" progId="Equation.DSMT4">
                    <p:embed/>
                  </p:oleObj>
                </mc:Choice>
                <mc:Fallback>
                  <p:oleObj name="Equation" r:id="rId28" imgW="406080" imgH="2286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4200" y="6048375"/>
                          <a:ext cx="4064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8"/>
            <p:cNvGraphicFramePr>
              <a:graphicFrameLocks noChangeAspect="1"/>
            </p:cNvGraphicFramePr>
            <p:nvPr/>
          </p:nvGraphicFramePr>
          <p:xfrm>
            <a:off x="4905375" y="3629025"/>
            <a:ext cx="419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58" name="Equation" r:id="rId30" imgW="419040" imgH="228600" progId="Equation.DSMT4">
                    <p:embed/>
                  </p:oleObj>
                </mc:Choice>
                <mc:Fallback>
                  <p:oleObj name="Equation" r:id="rId30" imgW="41904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5375" y="3629025"/>
                          <a:ext cx="4191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701" y="781469"/>
            <a:ext cx="8146311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 a short-circuited section of air-filled TEM, 50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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transmission 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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to create an impedance of 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 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10 GHz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6013450" y="1797050"/>
          <a:ext cx="20621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45" name="Equation" r:id="rId3" imgW="1460160" imgH="393480" progId="Equation.DSMT4">
                  <p:embed/>
                </p:oleObj>
              </mc:Choice>
              <mc:Fallback>
                <p:oleObj name="Equation" r:id="rId3" imgW="146016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797050"/>
                        <a:ext cx="20621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3990569" y="4771756"/>
          <a:ext cx="35941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46" name="Equation" r:id="rId5" imgW="2412720" imgH="241200" progId="Equation.DSMT4">
                  <p:embed/>
                </p:oleObj>
              </mc:Choice>
              <mc:Fallback>
                <p:oleObj name="Equation" r:id="rId5" imgW="241272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569" y="4771756"/>
                        <a:ext cx="35941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33450" y="0"/>
            <a:ext cx="711835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8072" name="Object 8"/>
          <p:cNvGraphicFramePr>
            <a:graphicFrameLocks noChangeAspect="1"/>
          </p:cNvGraphicFramePr>
          <p:nvPr/>
        </p:nvGraphicFramePr>
        <p:xfrm>
          <a:off x="3948347" y="5395049"/>
          <a:ext cx="22304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47" name="Equation" r:id="rId7" imgW="1498320" imgH="457200" progId="Equation.DSMT4">
                  <p:embed/>
                </p:oleObj>
              </mc:Choice>
              <mc:Fallback>
                <p:oleObj name="Equation" r:id="rId7" imgW="149832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347" y="5395049"/>
                        <a:ext cx="223043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6416537" y="5579867"/>
          <a:ext cx="1133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48" name="Equation" r:id="rId9" imgW="761760" imgH="228600" progId="Equation.DSMT4">
                  <p:embed/>
                </p:oleObj>
              </mc:Choice>
              <mc:Fallback>
                <p:oleObj name="Equation" r:id="rId9" imgW="7617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537" y="5579867"/>
                        <a:ext cx="1133475" cy="355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0"/>
          <p:cNvGrpSpPr/>
          <p:nvPr/>
        </p:nvGrpSpPr>
        <p:grpSpPr>
          <a:xfrm>
            <a:off x="4572000" y="2552513"/>
            <a:ext cx="4572000" cy="1800031"/>
            <a:chOff x="4572000" y="2552513"/>
            <a:chExt cx="4572000" cy="1800031"/>
          </a:xfrm>
        </p:grpSpPr>
        <p:sp>
          <p:nvSpPr>
            <p:cNvPr id="8807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4572000" y="2741613"/>
              <a:ext cx="4572000" cy="159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081" name="Line 17"/>
            <p:cNvSpPr>
              <a:spLocks noChangeShapeType="1"/>
            </p:cNvSpPr>
            <p:nvPr/>
          </p:nvSpPr>
          <p:spPr bwMode="auto">
            <a:xfrm>
              <a:off x="5274628" y="3263900"/>
              <a:ext cx="3024188" cy="1587"/>
            </a:xfrm>
            <a:prstGeom prst="line">
              <a:avLst/>
            </a:prstGeom>
            <a:noFill/>
            <a:ln w="666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086" name="Line 22"/>
            <p:cNvSpPr>
              <a:spLocks noChangeShapeType="1"/>
            </p:cNvSpPr>
            <p:nvPr/>
          </p:nvSpPr>
          <p:spPr bwMode="auto">
            <a:xfrm>
              <a:off x="4845368" y="3659569"/>
              <a:ext cx="406400" cy="1587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087" name="Freeform 23"/>
            <p:cNvSpPr>
              <a:spLocks/>
            </p:cNvSpPr>
            <p:nvPr/>
          </p:nvSpPr>
          <p:spPr bwMode="auto">
            <a:xfrm>
              <a:off x="5235893" y="3624644"/>
              <a:ext cx="69850" cy="69850"/>
            </a:xfrm>
            <a:custGeom>
              <a:avLst/>
              <a:gdLst/>
              <a:ahLst/>
              <a:cxnLst>
                <a:cxn ang="0">
                  <a:pos x="158" y="79"/>
                </a:cxn>
                <a:cxn ang="0">
                  <a:pos x="0" y="158"/>
                </a:cxn>
                <a:cxn ang="0">
                  <a:pos x="0" y="0"/>
                </a:cxn>
                <a:cxn ang="0">
                  <a:pos x="158" y="79"/>
                </a:cxn>
              </a:cxnLst>
              <a:rect l="0" t="0" r="r" b="b"/>
              <a:pathLst>
                <a:path w="158" h="158">
                  <a:moveTo>
                    <a:pt x="158" y="79"/>
                  </a:moveTo>
                  <a:lnTo>
                    <a:pt x="0" y="158"/>
                  </a:lnTo>
                  <a:cubicBezTo>
                    <a:pt x="25" y="108"/>
                    <a:pt x="25" y="49"/>
                    <a:pt x="0" y="0"/>
                  </a:cubicBezTo>
                  <a:lnTo>
                    <a:pt x="158" y="7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089" name="Freeform 25"/>
            <p:cNvSpPr>
              <a:spLocks/>
            </p:cNvSpPr>
            <p:nvPr/>
          </p:nvSpPr>
          <p:spPr bwMode="auto">
            <a:xfrm>
              <a:off x="8330025" y="3263900"/>
              <a:ext cx="320675" cy="17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02" y="111"/>
                </a:cxn>
              </a:cxnLst>
              <a:rect l="0" t="0" r="r" b="b"/>
              <a:pathLst>
                <a:path w="202" h="111">
                  <a:moveTo>
                    <a:pt x="0" y="0"/>
                  </a:moveTo>
                  <a:lnTo>
                    <a:pt x="202" y="0"/>
                  </a:lnTo>
                  <a:lnTo>
                    <a:pt x="202" y="111"/>
                  </a:ln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090" name="Line 26"/>
            <p:cNvSpPr>
              <a:spLocks noChangeShapeType="1"/>
            </p:cNvSpPr>
            <p:nvPr/>
          </p:nvSpPr>
          <p:spPr bwMode="auto">
            <a:xfrm flipH="1">
              <a:off x="8319324" y="3997325"/>
              <a:ext cx="325912" cy="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091" name="Line 27"/>
            <p:cNvSpPr>
              <a:spLocks noChangeShapeType="1"/>
            </p:cNvSpPr>
            <p:nvPr/>
          </p:nvSpPr>
          <p:spPr bwMode="auto">
            <a:xfrm flipV="1">
              <a:off x="8642147" y="3440113"/>
              <a:ext cx="1588" cy="555625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099" name="Line 35"/>
            <p:cNvSpPr>
              <a:spLocks noChangeShapeType="1"/>
            </p:cNvSpPr>
            <p:nvPr/>
          </p:nvSpPr>
          <p:spPr bwMode="auto">
            <a:xfrm flipV="1">
              <a:off x="4845368" y="2976944"/>
              <a:ext cx="1588" cy="684212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88110" name="Object 46"/>
            <p:cNvGraphicFramePr>
              <a:graphicFrameLocks noChangeAspect="1"/>
            </p:cNvGraphicFramePr>
            <p:nvPr/>
          </p:nvGraphicFramePr>
          <p:xfrm>
            <a:off x="4712463" y="2552513"/>
            <a:ext cx="1090930" cy="312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49" name="Equation" r:id="rId11" imgW="838080" imgH="228600" progId="Equation.DSMT4">
                    <p:embed/>
                  </p:oleObj>
                </mc:Choice>
                <mc:Fallback>
                  <p:oleObj name="Equation" r:id="rId11" imgW="838080" imgH="2286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2463" y="2552513"/>
                          <a:ext cx="1090930" cy="312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5292916" y="3989324"/>
              <a:ext cx="3024188" cy="1587"/>
            </a:xfrm>
            <a:prstGeom prst="line">
              <a:avLst/>
            </a:prstGeom>
            <a:noFill/>
            <a:ln w="666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5279136" y="4352544"/>
              <a:ext cx="306019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111" name="Object 47"/>
            <p:cNvGraphicFramePr>
              <a:graphicFrameLocks noChangeAspect="1"/>
            </p:cNvGraphicFramePr>
            <p:nvPr/>
          </p:nvGraphicFramePr>
          <p:xfrm>
            <a:off x="6470684" y="3463286"/>
            <a:ext cx="677862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50" name="Equation" r:id="rId13" imgW="520560" imgH="228600" progId="Equation.DSMT4">
                    <p:embed/>
                  </p:oleObj>
                </mc:Choice>
                <mc:Fallback>
                  <p:oleObj name="Equation" r:id="rId13" imgW="520560" imgH="2286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0684" y="3463286"/>
                          <a:ext cx="677862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112" name="Object 48"/>
            <p:cNvGraphicFramePr>
              <a:graphicFrameLocks noChangeAspect="1"/>
            </p:cNvGraphicFramePr>
            <p:nvPr/>
          </p:nvGraphicFramePr>
          <p:xfrm>
            <a:off x="8202613" y="3514356"/>
            <a:ext cx="298450" cy="24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51" name="Equation" r:id="rId15" imgW="228600" imgH="177480" progId="Equation.DSMT4">
                    <p:embed/>
                  </p:oleObj>
                </mc:Choice>
                <mc:Fallback>
                  <p:oleObj name="Equation" r:id="rId15" imgW="22860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2613" y="3514356"/>
                          <a:ext cx="298450" cy="242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113" name="Object 49"/>
            <p:cNvGraphicFramePr>
              <a:graphicFrameLocks noChangeAspect="1"/>
            </p:cNvGraphicFramePr>
            <p:nvPr/>
          </p:nvGraphicFramePr>
          <p:xfrm>
            <a:off x="6753225" y="4067748"/>
            <a:ext cx="182563" cy="207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52" name="Equation" r:id="rId17" imgW="139680" imgH="152280" progId="Equation.DSMT4">
                    <p:embed/>
                  </p:oleObj>
                </mc:Choice>
                <mc:Fallback>
                  <p:oleObj name="Equation" r:id="rId17" imgW="139680" imgH="1522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3225" y="4067748"/>
                          <a:ext cx="182563" cy="207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114" name="Object 50"/>
          <p:cNvGraphicFramePr>
            <a:graphicFrameLocks noChangeAspect="1"/>
          </p:cNvGraphicFramePr>
          <p:nvPr/>
        </p:nvGraphicFramePr>
        <p:xfrm>
          <a:off x="6283832" y="6282684"/>
          <a:ext cx="12287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53" name="Equation" r:id="rId19" imgW="749160" imgH="203040" progId="Equation.DSMT4">
                  <p:embed/>
                </p:oleObj>
              </mc:Choice>
              <mc:Fallback>
                <p:oleObj name="Equation" r:id="rId19" imgW="749160" imgH="203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832" y="6282684"/>
                        <a:ext cx="1228725" cy="3333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ight Arrow 33"/>
          <p:cNvSpPr/>
          <p:nvPr/>
        </p:nvSpPr>
        <p:spPr>
          <a:xfrm>
            <a:off x="5846324" y="6352161"/>
            <a:ext cx="243192" cy="184826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8496" y="2016994"/>
            <a:ext cx="3962400" cy="4328390"/>
            <a:chOff x="158496" y="2016994"/>
            <a:chExt cx="3962400" cy="4328390"/>
          </a:xfrm>
        </p:grpSpPr>
        <p:sp>
          <p:nvSpPr>
            <p:cNvPr id="12" name="TextBox 11"/>
            <p:cNvSpPr txBox="1"/>
            <p:nvPr/>
          </p:nvSpPr>
          <p:spPr>
            <a:xfrm>
              <a:off x="1743074" y="2016994"/>
              <a:ext cx="1181101" cy="338554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chart</a:t>
              </a:r>
              <a:endPara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403" y="6006830"/>
              <a:ext cx="854721" cy="338554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  <a:sym typeface="Symbol"/>
                </a:rPr>
                <a:t> 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sym typeface="Symbol"/>
                </a:rPr>
                <a:t>plane</a:t>
              </a:r>
              <a:endPara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8074" name="Picture 1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58496" y="2376805"/>
              <a:ext cx="3962400" cy="369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18795" name="Object 11"/>
            <p:cNvGraphicFramePr>
              <a:graphicFrameLocks noChangeAspect="1"/>
            </p:cNvGraphicFramePr>
            <p:nvPr/>
          </p:nvGraphicFramePr>
          <p:xfrm>
            <a:off x="2967038" y="3427413"/>
            <a:ext cx="427037" cy="24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54" name="Equation" r:id="rId22" imgW="426757" imgH="249958" progId="Equation.DSMT4">
                    <p:embed/>
                  </p:oleObj>
                </mc:Choice>
                <mc:Fallback>
                  <p:oleObj name="Equation" r:id="rId22" imgW="426757" imgH="249958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7038" y="3427413"/>
                          <a:ext cx="427037" cy="249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798" name="Object 14"/>
            <p:cNvGraphicFramePr>
              <a:graphicFrameLocks noChangeAspect="1"/>
            </p:cNvGraphicFramePr>
            <p:nvPr/>
          </p:nvGraphicFramePr>
          <p:xfrm>
            <a:off x="2422525" y="2776538"/>
            <a:ext cx="46990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55" name="Equation" r:id="rId24" imgW="469433" imgH="256054" progId="Equation.DSMT4">
                    <p:embed/>
                  </p:oleObj>
                </mc:Choice>
                <mc:Fallback>
                  <p:oleObj name="Equation" r:id="rId24" imgW="469433" imgH="256054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2525" y="2776538"/>
                          <a:ext cx="469900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800" name="Object 16"/>
            <p:cNvGraphicFramePr>
              <a:graphicFrameLocks noChangeAspect="1"/>
            </p:cNvGraphicFramePr>
            <p:nvPr/>
          </p:nvGraphicFramePr>
          <p:xfrm>
            <a:off x="2541588" y="5141913"/>
            <a:ext cx="554037" cy="24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56" name="Equation" r:id="rId26" imgW="554784" imgH="249958" progId="Equation.DSMT4">
                    <p:embed/>
                  </p:oleObj>
                </mc:Choice>
                <mc:Fallback>
                  <p:oleObj name="Equation" r:id="rId26" imgW="554784" imgH="249958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1588" y="5141913"/>
                          <a:ext cx="554037" cy="249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Box 32"/>
          <p:cNvSpPr txBox="1"/>
          <p:nvPr/>
        </p:nvSpPr>
        <p:spPr>
          <a:xfrm>
            <a:off x="3436957" y="1527662"/>
            <a:ext cx="1725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CC"/>
                </a:solidFill>
              </a:rPr>
              <a:t>Use the </a:t>
            </a:r>
            <a:r>
              <a:rPr lang="en-US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="1" dirty="0" smtClean="0">
                <a:solidFill>
                  <a:srgbClr val="CC00CC"/>
                </a:solidFill>
              </a:rPr>
              <a:t> chart.</a:t>
            </a:r>
            <a:endParaRPr lang="en-US" sz="16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840" y="692360"/>
            <a:ext cx="759766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 an open-circuited section of 75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</a:t>
            </a:r>
            <a:r>
              <a:rPr lang="en-US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1/75 S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) air-filled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transmission line at  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=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GHz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create an admittance of 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1/75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5471072" y="5460867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6" name="Equation" r:id="rId3" imgW="838080" imgH="203040" progId="Equation.DSMT4">
                  <p:embed/>
                </p:oleObj>
              </mc:Choice>
              <mc:Fallback>
                <p:oleObj name="Equation" r:id="rId3" imgW="8380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072" y="5460867"/>
                        <a:ext cx="1374775" cy="3333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38200" y="35437"/>
            <a:ext cx="711835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4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4616828" y="4800299"/>
          <a:ext cx="23558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7" name="Equation" r:id="rId5" imgW="1434960" imgH="241200" progId="Equation.DSMT4">
                  <p:embed/>
                </p:oleObj>
              </mc:Choice>
              <mc:Fallback>
                <p:oleObj name="Equation" r:id="rId5" imgW="143496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828" y="4800299"/>
                        <a:ext cx="23558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8" name="Object 10"/>
          <p:cNvGraphicFramePr>
            <a:graphicFrameLocks noChangeAspect="1"/>
          </p:cNvGraphicFramePr>
          <p:nvPr/>
        </p:nvGraphicFramePr>
        <p:xfrm>
          <a:off x="7152010" y="4823134"/>
          <a:ext cx="1133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8" name="Equation" r:id="rId7" imgW="761760" imgH="228600" progId="Equation.DSMT4">
                  <p:embed/>
                </p:oleObj>
              </mc:Choice>
              <mc:Fallback>
                <p:oleObj name="Equation" r:id="rId7" imgW="76176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010" y="4823134"/>
                        <a:ext cx="1133475" cy="355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6"/>
          <p:cNvGrpSpPr/>
          <p:nvPr/>
        </p:nvGrpSpPr>
        <p:grpSpPr>
          <a:xfrm>
            <a:off x="3633788" y="2425700"/>
            <a:ext cx="5095684" cy="1817116"/>
            <a:chOff x="3633788" y="2425700"/>
            <a:chExt cx="5095684" cy="1817116"/>
          </a:xfrm>
        </p:grpSpPr>
        <p:sp>
          <p:nvSpPr>
            <p:cNvPr id="1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4157472" y="2631885"/>
              <a:ext cx="4572000" cy="159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860100" y="3154172"/>
              <a:ext cx="3024188" cy="1587"/>
            </a:xfrm>
            <a:prstGeom prst="line">
              <a:avLst/>
            </a:prstGeom>
            <a:noFill/>
            <a:ln w="666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4430840" y="3549841"/>
              <a:ext cx="406400" cy="1587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4821365" y="3514916"/>
              <a:ext cx="69850" cy="69850"/>
            </a:xfrm>
            <a:custGeom>
              <a:avLst/>
              <a:gdLst/>
              <a:ahLst/>
              <a:cxnLst>
                <a:cxn ang="0">
                  <a:pos x="158" y="79"/>
                </a:cxn>
                <a:cxn ang="0">
                  <a:pos x="0" y="158"/>
                </a:cxn>
                <a:cxn ang="0">
                  <a:pos x="0" y="0"/>
                </a:cxn>
                <a:cxn ang="0">
                  <a:pos x="158" y="79"/>
                </a:cxn>
              </a:cxnLst>
              <a:rect l="0" t="0" r="r" b="b"/>
              <a:pathLst>
                <a:path w="158" h="158">
                  <a:moveTo>
                    <a:pt x="158" y="79"/>
                  </a:moveTo>
                  <a:lnTo>
                    <a:pt x="0" y="158"/>
                  </a:lnTo>
                  <a:cubicBezTo>
                    <a:pt x="25" y="108"/>
                    <a:pt x="25" y="49"/>
                    <a:pt x="0" y="0"/>
                  </a:cubicBezTo>
                  <a:lnTo>
                    <a:pt x="158" y="7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 flipV="1">
              <a:off x="4430840" y="2867216"/>
              <a:ext cx="1588" cy="684212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28" name="Object 46"/>
            <p:cNvGraphicFramePr>
              <a:graphicFrameLocks noChangeAspect="1"/>
            </p:cNvGraphicFramePr>
            <p:nvPr/>
          </p:nvGraphicFramePr>
          <p:xfrm>
            <a:off x="3633788" y="2425700"/>
            <a:ext cx="2563812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49" name="Equation" r:id="rId9" imgW="1968480" imgH="253800" progId="Equation.DSMT4">
                    <p:embed/>
                  </p:oleObj>
                </mc:Choice>
                <mc:Fallback>
                  <p:oleObj name="Equation" r:id="rId9" imgW="1968480" imgH="2538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3788" y="2425700"/>
                          <a:ext cx="2563812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4878388" y="3879596"/>
              <a:ext cx="3024188" cy="1587"/>
            </a:xfrm>
            <a:prstGeom prst="line">
              <a:avLst/>
            </a:prstGeom>
            <a:noFill/>
            <a:ln w="666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4864608" y="4242816"/>
              <a:ext cx="306019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7851648" y="3111424"/>
              <a:ext cx="109728" cy="109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845552" y="3822192"/>
              <a:ext cx="109728" cy="109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aphicFrame>
          <p:nvGraphicFramePr>
            <p:cNvPr id="34" name="Object 47"/>
            <p:cNvGraphicFramePr>
              <a:graphicFrameLocks noChangeAspect="1"/>
            </p:cNvGraphicFramePr>
            <p:nvPr/>
          </p:nvGraphicFramePr>
          <p:xfrm>
            <a:off x="6013484" y="3375737"/>
            <a:ext cx="677862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50" name="Equation" r:id="rId11" imgW="520560" imgH="228600" progId="Equation.DSMT4">
                    <p:embed/>
                  </p:oleObj>
                </mc:Choice>
                <mc:Fallback>
                  <p:oleObj name="Equation" r:id="rId11" imgW="520560" imgH="2286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3484" y="3375737"/>
                          <a:ext cx="677862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48"/>
            <p:cNvGraphicFramePr>
              <a:graphicFrameLocks noChangeAspect="1"/>
            </p:cNvGraphicFramePr>
            <p:nvPr/>
          </p:nvGraphicFramePr>
          <p:xfrm>
            <a:off x="7525257" y="3388265"/>
            <a:ext cx="331787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51" name="Equation" r:id="rId13" imgW="253800" imgH="177480" progId="Equation.DSMT4">
                    <p:embed/>
                  </p:oleObj>
                </mc:Choice>
                <mc:Fallback>
                  <p:oleObj name="Equation" r:id="rId13" imgW="25380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5257" y="3388265"/>
                          <a:ext cx="331787" cy="242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9"/>
            <p:cNvGraphicFramePr>
              <a:graphicFrameLocks noChangeAspect="1"/>
            </p:cNvGraphicFramePr>
            <p:nvPr/>
          </p:nvGraphicFramePr>
          <p:xfrm>
            <a:off x="6325208" y="3970471"/>
            <a:ext cx="182563" cy="207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52" name="Equation" r:id="rId15" imgW="139680" imgH="152280" progId="Equation.DSMT4">
                    <p:embed/>
                  </p:oleObj>
                </mc:Choice>
                <mc:Fallback>
                  <p:oleObj name="Equation" r:id="rId15" imgW="139680" imgH="1522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5208" y="3970471"/>
                          <a:ext cx="182563" cy="207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Right Arrow 37"/>
          <p:cNvSpPr/>
          <p:nvPr/>
        </p:nvSpPr>
        <p:spPr>
          <a:xfrm>
            <a:off x="5020358" y="5531122"/>
            <a:ext cx="243192" cy="184826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3360" y="2165856"/>
            <a:ext cx="3962400" cy="4173448"/>
            <a:chOff x="213360" y="2165856"/>
            <a:chExt cx="3962400" cy="4173448"/>
          </a:xfrm>
        </p:grpSpPr>
        <p:sp>
          <p:nvSpPr>
            <p:cNvPr id="15" name="TextBox 14"/>
            <p:cNvSpPr txBox="1"/>
            <p:nvPr/>
          </p:nvSpPr>
          <p:spPr>
            <a:xfrm>
              <a:off x="1695449" y="2165856"/>
              <a:ext cx="1219201" cy="338554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chart</a:t>
              </a:r>
              <a:endPara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100" y="6000750"/>
              <a:ext cx="854721" cy="338554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  <a:sym typeface="Symbol"/>
                </a:rPr>
                <a:t> 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sym typeface="Symbol"/>
                </a:rPr>
                <a:t>plane</a:t>
              </a:r>
              <a:endPara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9099" name="Picture 1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3360" y="2535301"/>
              <a:ext cx="3962400" cy="369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19821" name="Object 13"/>
            <p:cNvGraphicFramePr>
              <a:graphicFrameLocks noChangeAspect="1"/>
            </p:cNvGraphicFramePr>
            <p:nvPr/>
          </p:nvGraphicFramePr>
          <p:xfrm>
            <a:off x="1357313" y="3354388"/>
            <a:ext cx="427037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53" name="Equation" r:id="rId18" imgW="426757" imgH="243861" progId="Equation.DSMT4">
                    <p:embed/>
                  </p:oleObj>
                </mc:Choice>
                <mc:Fallback>
                  <p:oleObj name="Equation" r:id="rId18" imgW="426757" imgH="243861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313" y="3354388"/>
                          <a:ext cx="427037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824" name="Object 16"/>
            <p:cNvGraphicFramePr>
              <a:graphicFrameLocks noChangeAspect="1"/>
            </p:cNvGraphicFramePr>
            <p:nvPr/>
          </p:nvGraphicFramePr>
          <p:xfrm>
            <a:off x="2260600" y="3124200"/>
            <a:ext cx="5080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54" name="Equation" r:id="rId20" imgW="507960" imgH="228600" progId="Equation.DSMT4">
                    <p:embed/>
                  </p:oleObj>
                </mc:Choice>
                <mc:Fallback>
                  <p:oleObj name="Equation" r:id="rId20" imgW="50796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0600" y="3124200"/>
                          <a:ext cx="5080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825" name="Object 17"/>
            <p:cNvGraphicFramePr>
              <a:graphicFrameLocks noChangeAspect="1"/>
            </p:cNvGraphicFramePr>
            <p:nvPr/>
          </p:nvGraphicFramePr>
          <p:xfrm>
            <a:off x="2273300" y="4962525"/>
            <a:ext cx="406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55" name="Equation" r:id="rId22" imgW="406080" imgH="228600" progId="Equation.DSMT4">
                    <p:embed/>
                  </p:oleObj>
                </mc:Choice>
                <mc:Fallback>
                  <p:oleObj name="Equation" r:id="rId22" imgW="40608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3300" y="4962525"/>
                          <a:ext cx="406400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3538399" y="1479774"/>
            <a:ext cx="1725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CC"/>
                </a:solidFill>
              </a:rPr>
              <a:t>Use the </a:t>
            </a:r>
            <a:r>
              <a:rPr lang="en-US" sz="16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b="1" dirty="0" smtClean="0">
                <a:solidFill>
                  <a:srgbClr val="CC00CC"/>
                </a:solidFill>
              </a:rPr>
              <a:t> chart.</a:t>
            </a:r>
            <a:endParaRPr lang="en-US" sz="16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655088" y="996284"/>
            <a:ext cx="2647666" cy="102358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62025" y="0"/>
            <a:ext cx="711835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5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31284"/>
              </p:ext>
            </p:extLst>
          </p:nvPr>
        </p:nvGraphicFramePr>
        <p:xfrm>
          <a:off x="995363" y="1098550"/>
          <a:ext cx="1047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7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098550"/>
                        <a:ext cx="10477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DDDDDD">
                                    <a:gamma/>
                                    <a:shade val="85882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200162"/>
              </p:ext>
            </p:extLst>
          </p:nvPr>
        </p:nvGraphicFramePr>
        <p:xfrm>
          <a:off x="984250" y="1555750"/>
          <a:ext cx="1933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8" name="Equation" r:id="rId5" imgW="1168200" imgH="228600" progId="Equation.DSMT4">
                  <p:embed/>
                </p:oleObj>
              </mc:Choice>
              <mc:Fallback>
                <p:oleObj name="Equation" r:id="rId5" imgW="1168200" imgH="2286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1555750"/>
                        <a:ext cx="19335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DDDDDD">
                                    <a:gamma/>
                                    <a:shade val="85882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50"/>
          <p:cNvGraphicFramePr>
            <a:graphicFrameLocks noChangeAspect="1"/>
          </p:cNvGraphicFramePr>
          <p:nvPr/>
        </p:nvGraphicFramePr>
        <p:xfrm>
          <a:off x="4545316" y="4948271"/>
          <a:ext cx="28765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9" name="Equation" r:id="rId7" imgW="1739880" imgH="419040" progId="Equation.DSMT4">
                  <p:embed/>
                </p:oleObj>
              </mc:Choice>
              <mc:Fallback>
                <p:oleObj name="Equation" r:id="rId7" imgW="1739880" imgH="41904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316" y="4948271"/>
                        <a:ext cx="287655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51"/>
          <p:cNvGraphicFramePr>
            <a:graphicFrameLocks noChangeAspect="1"/>
          </p:cNvGraphicFramePr>
          <p:nvPr/>
        </p:nvGraphicFramePr>
        <p:xfrm>
          <a:off x="4703763" y="5945188"/>
          <a:ext cx="27511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0" name="Equation" r:id="rId9" imgW="1663560" imgH="241200" progId="Equation.DSMT4">
                  <p:embed/>
                </p:oleObj>
              </mc:Choice>
              <mc:Fallback>
                <p:oleObj name="Equation" r:id="rId9" imgW="1663560" imgH="2412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5945188"/>
                        <a:ext cx="27511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52"/>
          <p:cNvGraphicFramePr>
            <a:graphicFrameLocks noChangeAspect="1"/>
          </p:cNvGraphicFramePr>
          <p:nvPr/>
        </p:nvGraphicFramePr>
        <p:xfrm>
          <a:off x="1243013" y="5776913"/>
          <a:ext cx="23304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1" name="Equation" r:id="rId11" imgW="1409400" imgH="457200" progId="Equation.DSMT4">
                  <p:embed/>
                </p:oleObj>
              </mc:Choice>
              <mc:Fallback>
                <p:oleObj name="Equation" r:id="rId11" imgW="1409400" imgH="4572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5776913"/>
                        <a:ext cx="233045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utoShape 53"/>
          <p:cNvSpPr>
            <a:spLocks noChangeArrowheads="1"/>
          </p:cNvSpPr>
          <p:nvPr/>
        </p:nvSpPr>
        <p:spPr bwMode="auto">
          <a:xfrm>
            <a:off x="3886200" y="6019800"/>
            <a:ext cx="508000" cy="25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9417" y="3327764"/>
            <a:ext cx="243485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this example we will use the “usual” Smith chart (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chart), but as an </a:t>
            </a:r>
            <a:r>
              <a:rPr lang="en-US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admittance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calculator.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25696" y="950976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Single-stub matching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586106" y="1540618"/>
            <a:ext cx="4676798" cy="3233065"/>
            <a:chOff x="3586106" y="1540618"/>
            <a:chExt cx="4676798" cy="3233065"/>
          </a:xfrm>
        </p:grpSpPr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3614681" y="2277739"/>
              <a:ext cx="40608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 flipV="1">
              <a:off x="3614681" y="2963539"/>
              <a:ext cx="40608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7562794" y="2466652"/>
              <a:ext cx="215900" cy="3048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4" name="Line 30"/>
            <p:cNvSpPr>
              <a:spLocks noChangeShapeType="1"/>
            </p:cNvSpPr>
            <p:nvPr/>
          </p:nvSpPr>
          <p:spPr bwMode="auto">
            <a:xfrm>
              <a:off x="7677094" y="2276152"/>
              <a:ext cx="0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 flipH="1">
              <a:off x="7677094" y="2771452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3598806" y="2238052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3586106" y="2961952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9" name="Oval 35"/>
            <p:cNvSpPr>
              <a:spLocks noChangeArrowheads="1"/>
            </p:cNvSpPr>
            <p:nvPr/>
          </p:nvSpPr>
          <p:spPr bwMode="auto">
            <a:xfrm>
              <a:off x="5656206" y="2238052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0" name="Oval 36"/>
            <p:cNvSpPr>
              <a:spLocks noChangeArrowheads="1"/>
            </p:cNvSpPr>
            <p:nvPr/>
          </p:nvSpPr>
          <p:spPr bwMode="auto">
            <a:xfrm>
              <a:off x="5668906" y="2961952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 flipH="1">
              <a:off x="4206819" y="2277739"/>
              <a:ext cx="1473200" cy="127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 flipH="1">
              <a:off x="4219519" y="3004814"/>
              <a:ext cx="1473200" cy="127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>
              <a:off x="4206819" y="3550914"/>
              <a:ext cx="0" cy="720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 flipH="1">
              <a:off x="4283019" y="3208014"/>
              <a:ext cx="1498600" cy="129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7" name="Line 43"/>
            <p:cNvSpPr>
              <a:spLocks noChangeShapeType="1"/>
            </p:cNvSpPr>
            <p:nvPr/>
          </p:nvSpPr>
          <p:spPr bwMode="auto">
            <a:xfrm>
              <a:off x="5654619" y="1950714"/>
              <a:ext cx="1993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graphicFrame>
          <p:nvGraphicFramePr>
            <p:cNvPr id="62" name="Object 49"/>
            <p:cNvGraphicFramePr>
              <a:graphicFrameLocks noChangeAspect="1"/>
            </p:cNvGraphicFramePr>
            <p:nvPr/>
          </p:nvGraphicFramePr>
          <p:xfrm>
            <a:off x="6886542" y="3248768"/>
            <a:ext cx="1344612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82" name="Equation" r:id="rId13" imgW="812520" imgH="241200" progId="Equation.DSMT4">
                    <p:embed/>
                  </p:oleObj>
                </mc:Choice>
                <mc:Fallback>
                  <p:oleObj name="Equation" r:id="rId13" imgW="812520" imgH="241200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6542" y="3248768"/>
                          <a:ext cx="1344612" cy="4032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202" name="Object 50"/>
            <p:cNvGraphicFramePr>
              <a:graphicFrameLocks noChangeAspect="1"/>
            </p:cNvGraphicFramePr>
            <p:nvPr/>
          </p:nvGraphicFramePr>
          <p:xfrm>
            <a:off x="4261695" y="2434820"/>
            <a:ext cx="315912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83" name="Equation" r:id="rId15" imgW="190440" imgH="228600" progId="Equation.DSMT4">
                    <p:embed/>
                  </p:oleObj>
                </mc:Choice>
                <mc:Fallback>
                  <p:oleObj name="Equation" r:id="rId15" imgW="190440" imgH="2286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1695" y="2434820"/>
                          <a:ext cx="315912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203" name="Object 50"/>
            <p:cNvGraphicFramePr>
              <a:graphicFrameLocks noChangeAspect="1"/>
            </p:cNvGraphicFramePr>
            <p:nvPr/>
          </p:nvGraphicFramePr>
          <p:xfrm>
            <a:off x="4433854" y="3355131"/>
            <a:ext cx="377825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84" name="Equation" r:id="rId17" imgW="228600" imgH="228600" progId="Equation.DSMT4">
                    <p:embed/>
                  </p:oleObj>
                </mc:Choice>
                <mc:Fallback>
                  <p:oleObj name="Equation" r:id="rId17" imgW="228600" imgH="2286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3854" y="3355131"/>
                          <a:ext cx="377825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204" name="Object 50"/>
            <p:cNvGraphicFramePr>
              <a:graphicFrameLocks noChangeAspect="1"/>
            </p:cNvGraphicFramePr>
            <p:nvPr/>
          </p:nvGraphicFramePr>
          <p:xfrm>
            <a:off x="7924767" y="2440731"/>
            <a:ext cx="338137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85" name="Equation" r:id="rId19" imgW="203040" imgH="228600" progId="Equation.DSMT4">
                    <p:embed/>
                  </p:oleObj>
                </mc:Choice>
                <mc:Fallback>
                  <p:oleObj name="Equation" r:id="rId19" imgW="20304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4767" y="2440731"/>
                          <a:ext cx="338137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205" name="Object 50"/>
            <p:cNvGraphicFramePr>
              <a:graphicFrameLocks noChangeAspect="1"/>
            </p:cNvGraphicFramePr>
            <p:nvPr/>
          </p:nvGraphicFramePr>
          <p:xfrm>
            <a:off x="6508717" y="1540618"/>
            <a:ext cx="231775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86" name="Equation" r:id="rId21" imgW="139680" imgH="177480" progId="Equation.DSMT4">
                    <p:embed/>
                  </p:oleObj>
                </mc:Choice>
                <mc:Fallback>
                  <p:oleObj name="Equation" r:id="rId21" imgW="13968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8717" y="1540618"/>
                          <a:ext cx="231775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206" name="Object 50"/>
            <p:cNvGraphicFramePr>
              <a:graphicFrameLocks noChangeAspect="1"/>
            </p:cNvGraphicFramePr>
            <p:nvPr/>
          </p:nvGraphicFramePr>
          <p:xfrm>
            <a:off x="4903754" y="4040931"/>
            <a:ext cx="211138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87" name="Equation" r:id="rId23" imgW="126720" imgH="228600" progId="Equation.DSMT4">
                    <p:embed/>
                  </p:oleObj>
                </mc:Choice>
                <mc:Fallback>
                  <p:oleObj name="Equation" r:id="rId23" imgW="12672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3754" y="4040931"/>
                          <a:ext cx="211138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traight Connector 34"/>
            <p:cNvCxnSpPr/>
            <p:nvPr/>
          </p:nvCxnSpPr>
          <p:spPr>
            <a:xfrm>
              <a:off x="5781675" y="2743200"/>
              <a:ext cx="0" cy="17240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ight Arrow 36"/>
            <p:cNvSpPr/>
            <p:nvPr/>
          </p:nvSpPr>
          <p:spPr>
            <a:xfrm>
              <a:off x="5629275" y="4086225"/>
              <a:ext cx="307675" cy="15240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25590" y="4465906"/>
              <a:ext cx="2287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We want </a:t>
              </a:r>
              <a:r>
                <a:rPr lang="en-US" sz="1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4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in</a:t>
              </a:r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1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400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1400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400" i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in,n</a:t>
              </a:r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1)</a:t>
              </a:r>
              <a:endParaRPr lang="en-US" sz="1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68931"/>
              </p:ext>
            </p:extLst>
          </p:nvPr>
        </p:nvGraphicFramePr>
        <p:xfrm>
          <a:off x="3305489" y="3117950"/>
          <a:ext cx="1143000" cy="23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8" name="Equation" r:id="rId25" imgW="1143000" imgH="228600" progId="Equation.DSMT4">
                  <p:embed/>
                </p:oleObj>
              </mc:Choice>
              <mc:Fallback>
                <p:oleObj name="Equation" r:id="rId25" imgW="1143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305489" y="3117950"/>
                        <a:ext cx="1143000" cy="237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33272" y="-25024"/>
            <a:ext cx="711835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5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2" descr="chart_s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563" y="1009650"/>
            <a:ext cx="5224462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Oval 34"/>
          <p:cNvSpPr>
            <a:spLocks noChangeArrowheads="1"/>
          </p:cNvSpPr>
          <p:nvPr/>
        </p:nvSpPr>
        <p:spPr bwMode="auto">
          <a:xfrm>
            <a:off x="3035300" y="2008188"/>
            <a:ext cx="3227388" cy="3263900"/>
          </a:xfrm>
          <a:prstGeom prst="ellipse">
            <a:avLst/>
          </a:prstGeom>
          <a:noFill/>
          <a:ln w="31750">
            <a:solidFill>
              <a:srgbClr val="80008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1" name="Line 38"/>
          <p:cNvSpPr>
            <a:spLocks noChangeShapeType="1"/>
          </p:cNvSpPr>
          <p:nvPr/>
        </p:nvSpPr>
        <p:spPr bwMode="auto">
          <a:xfrm>
            <a:off x="7183438" y="3582988"/>
            <a:ext cx="13065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2" name="Text Box 39"/>
          <p:cNvSpPr txBox="1">
            <a:spLocks noChangeArrowheads="1"/>
          </p:cNvSpPr>
          <p:nvPr/>
        </p:nvSpPr>
        <p:spPr bwMode="auto">
          <a:xfrm rot="2377588">
            <a:off x="5072063" y="2008188"/>
            <a:ext cx="12287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b="1" kern="0" smtClean="0">
              <a:solidFill>
                <a:srgbClr val="0000FF"/>
              </a:solidFill>
              <a:latin typeface="Calibri"/>
            </a:endParaRPr>
          </a:p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smtClean="0">
                <a:solidFill>
                  <a:srgbClr val="800080"/>
                </a:solidFill>
                <a:latin typeface="Calibri"/>
              </a:rPr>
              <a:t>X</a:t>
            </a:r>
          </a:p>
        </p:txBody>
      </p:sp>
      <p:sp>
        <p:nvSpPr>
          <p:cNvPr id="113" name="Text Box 40"/>
          <p:cNvSpPr txBox="1">
            <a:spLocks noChangeArrowheads="1"/>
          </p:cNvSpPr>
          <p:nvPr/>
        </p:nvSpPr>
        <p:spPr bwMode="auto">
          <a:xfrm rot="3457733">
            <a:off x="2674144" y="4058444"/>
            <a:ext cx="12287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b="1" kern="0" dirty="0" smtClean="0">
              <a:solidFill>
                <a:srgbClr val="0000FF"/>
              </a:solidFill>
              <a:latin typeface="Calibri"/>
            </a:endParaRPr>
          </a:p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2C842C"/>
                </a:solidFill>
                <a:latin typeface="Calibri"/>
              </a:rPr>
              <a:t>X</a:t>
            </a:r>
          </a:p>
        </p:txBody>
      </p:sp>
      <p:sp>
        <p:nvSpPr>
          <p:cNvPr id="115" name="Line 42"/>
          <p:cNvSpPr>
            <a:spLocks noChangeShapeType="1"/>
          </p:cNvSpPr>
          <p:nvPr/>
        </p:nvSpPr>
        <p:spPr bwMode="auto">
          <a:xfrm flipV="1">
            <a:off x="4610100" y="1355725"/>
            <a:ext cx="1804988" cy="2227263"/>
          </a:xfrm>
          <a:prstGeom prst="line">
            <a:avLst/>
          </a:prstGeom>
          <a:noFill/>
          <a:ln w="25400">
            <a:solidFill>
              <a:srgbClr val="80008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116" name="Object 43"/>
          <p:cNvGraphicFramePr>
            <a:graphicFrameLocks noChangeAspect="1"/>
          </p:cNvGraphicFramePr>
          <p:nvPr/>
        </p:nvGraphicFramePr>
        <p:xfrm>
          <a:off x="6166822" y="1019152"/>
          <a:ext cx="8699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4" name="Equation" r:id="rId4" imgW="406080" imgH="190440" progId="Equation.DSMT4">
                  <p:embed/>
                </p:oleObj>
              </mc:Choice>
              <mc:Fallback>
                <p:oleObj name="Equation" r:id="rId4" imgW="406080" imgH="19044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6822" y="1019152"/>
                        <a:ext cx="869950" cy="406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45"/>
          <p:cNvGraphicFramePr>
            <a:graphicFrameLocks noChangeAspect="1"/>
          </p:cNvGraphicFramePr>
          <p:nvPr/>
        </p:nvGraphicFramePr>
        <p:xfrm>
          <a:off x="2482850" y="5319713"/>
          <a:ext cx="16398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5" name="Equation" r:id="rId6" imgW="927000" imgH="190440" progId="Equation.DSMT4">
                  <p:embed/>
                </p:oleObj>
              </mc:Choice>
              <mc:Fallback>
                <p:oleObj name="Equation" r:id="rId6" imgW="927000" imgH="19044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5319713"/>
                        <a:ext cx="1639888" cy="4048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Line 46"/>
          <p:cNvSpPr>
            <a:spLocks noChangeShapeType="1"/>
          </p:cNvSpPr>
          <p:nvPr/>
        </p:nvSpPr>
        <p:spPr bwMode="auto">
          <a:xfrm>
            <a:off x="4610100" y="3621088"/>
            <a:ext cx="1765300" cy="2195512"/>
          </a:xfrm>
          <a:prstGeom prst="line">
            <a:avLst/>
          </a:prstGeom>
          <a:noFill/>
          <a:ln w="25400">
            <a:solidFill>
              <a:srgbClr val="80008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120" name="Object 47"/>
          <p:cNvGraphicFramePr>
            <a:graphicFrameLocks noChangeAspect="1"/>
          </p:cNvGraphicFramePr>
          <p:nvPr/>
        </p:nvGraphicFramePr>
        <p:xfrm>
          <a:off x="5416550" y="1816100"/>
          <a:ext cx="95091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6" name="Equation" r:id="rId8" imgW="444240" imgH="164880" progId="Equation.DSMT4">
                  <p:embed/>
                </p:oleObj>
              </mc:Choice>
              <mc:Fallback>
                <p:oleObj name="Equation" r:id="rId8" imgW="444240" imgH="1648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1816100"/>
                        <a:ext cx="950913" cy="3508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48"/>
          <p:cNvGraphicFramePr>
            <a:graphicFrameLocks noChangeAspect="1"/>
          </p:cNvGraphicFramePr>
          <p:nvPr/>
        </p:nvGraphicFramePr>
        <p:xfrm>
          <a:off x="5557838" y="5003800"/>
          <a:ext cx="95091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7" name="Equation" r:id="rId10" imgW="444240" imgH="164880" progId="Equation.DSMT4">
                  <p:embed/>
                </p:oleObj>
              </mc:Choice>
              <mc:Fallback>
                <p:oleObj name="Equation" r:id="rId10" imgW="444240" imgH="1648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5003800"/>
                        <a:ext cx="950912" cy="3508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49"/>
          <p:cNvGraphicFramePr>
            <a:graphicFrameLocks noChangeAspect="1"/>
          </p:cNvGraphicFramePr>
          <p:nvPr/>
        </p:nvGraphicFramePr>
        <p:xfrm>
          <a:off x="6375400" y="5732463"/>
          <a:ext cx="8953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8" name="Equation" r:id="rId12" imgW="419040" imgH="190440" progId="Equation.DSMT4">
                  <p:embed/>
                </p:oleObj>
              </mc:Choice>
              <mc:Fallback>
                <p:oleObj name="Equation" r:id="rId12" imgW="419040" imgH="19044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5732463"/>
                        <a:ext cx="895350" cy="406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Arc 52"/>
          <p:cNvSpPr>
            <a:spLocks/>
          </p:cNvSpPr>
          <p:nvPr/>
        </p:nvSpPr>
        <p:spPr bwMode="auto">
          <a:xfrm rot="19577106" flipH="1">
            <a:off x="1643063" y="3330575"/>
            <a:ext cx="1760537" cy="1535113"/>
          </a:xfrm>
          <a:custGeom>
            <a:avLst/>
            <a:gdLst>
              <a:gd name="T0" fmla="*/ 1248230 w 21454"/>
              <a:gd name="T1" fmla="*/ 0 h 15336"/>
              <a:gd name="T2" fmla="*/ 1760537 w 21454"/>
              <a:gd name="T3" fmla="*/ 1283765 h 15336"/>
              <a:gd name="T4" fmla="*/ 0 w 21454"/>
              <a:gd name="T5" fmla="*/ 1535113 h 15336"/>
              <a:gd name="T6" fmla="*/ 0 60000 65536"/>
              <a:gd name="T7" fmla="*/ 0 60000 65536"/>
              <a:gd name="T8" fmla="*/ 0 60000 65536"/>
              <a:gd name="T9" fmla="*/ 0 w 21454"/>
              <a:gd name="T10" fmla="*/ 0 h 15336"/>
              <a:gd name="T11" fmla="*/ 21454 w 21454"/>
              <a:gd name="T12" fmla="*/ 15336 h 15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54" h="15336" fill="none" extrusionOk="0">
                <a:moveTo>
                  <a:pt x="15210" y="0"/>
                </a:moveTo>
                <a:cubicBezTo>
                  <a:pt x="18683" y="3444"/>
                  <a:pt x="20884" y="7966"/>
                  <a:pt x="21453" y="12825"/>
                </a:cubicBezTo>
              </a:path>
              <a:path w="21454" h="15336" stroke="0" extrusionOk="0">
                <a:moveTo>
                  <a:pt x="15210" y="0"/>
                </a:moveTo>
                <a:cubicBezTo>
                  <a:pt x="18683" y="3444"/>
                  <a:pt x="20884" y="7966"/>
                  <a:pt x="21453" y="12825"/>
                </a:cubicBezTo>
                <a:lnTo>
                  <a:pt x="0" y="15336"/>
                </a:lnTo>
                <a:close/>
              </a:path>
            </a:pathLst>
          </a:custGeom>
          <a:noFill/>
          <a:ln w="22225">
            <a:solidFill>
              <a:srgbClr val="2C842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7" name="Arc 54"/>
          <p:cNvSpPr>
            <a:spLocks/>
          </p:cNvSpPr>
          <p:nvPr/>
        </p:nvSpPr>
        <p:spPr bwMode="auto">
          <a:xfrm flipH="1">
            <a:off x="4533900" y="2314575"/>
            <a:ext cx="1727200" cy="1468438"/>
          </a:xfrm>
          <a:custGeom>
            <a:avLst/>
            <a:gdLst>
              <a:gd name="T0" fmla="*/ 652873 w 21495"/>
              <a:gd name="T1" fmla="*/ 0 h 20014"/>
              <a:gd name="T2" fmla="*/ 1727200 w 21495"/>
              <a:gd name="T3" fmla="*/ 1312159 h 20014"/>
              <a:gd name="T4" fmla="*/ 0 w 21495"/>
              <a:gd name="T5" fmla="*/ 1468438 h 20014"/>
              <a:gd name="T6" fmla="*/ 0 60000 65536"/>
              <a:gd name="T7" fmla="*/ 0 60000 65536"/>
              <a:gd name="T8" fmla="*/ 0 60000 65536"/>
              <a:gd name="T9" fmla="*/ 0 w 21495"/>
              <a:gd name="T10" fmla="*/ 0 h 20014"/>
              <a:gd name="T11" fmla="*/ 21495 w 21495"/>
              <a:gd name="T12" fmla="*/ 20014 h 200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95" h="20014" fill="none" extrusionOk="0">
                <a:moveTo>
                  <a:pt x="8124" y="0"/>
                </a:moveTo>
                <a:cubicBezTo>
                  <a:pt x="15556" y="3017"/>
                  <a:pt x="20703" y="9902"/>
                  <a:pt x="21494" y="17884"/>
                </a:cubicBezTo>
              </a:path>
              <a:path w="21495" h="20014" stroke="0" extrusionOk="0">
                <a:moveTo>
                  <a:pt x="8124" y="0"/>
                </a:moveTo>
                <a:cubicBezTo>
                  <a:pt x="15556" y="3017"/>
                  <a:pt x="20703" y="9902"/>
                  <a:pt x="21494" y="17884"/>
                </a:cubicBezTo>
                <a:lnTo>
                  <a:pt x="0" y="20014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none" w="lg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129" name="Object 56"/>
          <p:cNvGraphicFramePr>
            <a:graphicFrameLocks noChangeAspect="1"/>
          </p:cNvGraphicFramePr>
          <p:nvPr/>
        </p:nvGraphicFramePr>
        <p:xfrm>
          <a:off x="1401763" y="4186238"/>
          <a:ext cx="8683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9" name="Equation" r:id="rId14" imgW="406080" imgH="190440" progId="Equation.DSMT4">
                  <p:embed/>
                </p:oleObj>
              </mc:Choice>
              <mc:Fallback>
                <p:oleObj name="Equation" r:id="rId14" imgW="406080" imgH="19044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4186238"/>
                        <a:ext cx="868362" cy="384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Line 57"/>
          <p:cNvSpPr>
            <a:spLocks noChangeShapeType="1"/>
          </p:cNvSpPr>
          <p:nvPr/>
        </p:nvSpPr>
        <p:spPr bwMode="auto">
          <a:xfrm flipH="1">
            <a:off x="1346200" y="3621088"/>
            <a:ext cx="6905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1" name="Text Box 58"/>
          <p:cNvSpPr txBox="1">
            <a:spLocks noChangeArrowheads="1"/>
          </p:cNvSpPr>
          <p:nvPr/>
        </p:nvSpPr>
        <p:spPr bwMode="auto">
          <a:xfrm rot="2377588">
            <a:off x="5097463" y="4594225"/>
            <a:ext cx="12287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b="1" kern="0" smtClean="0">
              <a:solidFill>
                <a:srgbClr val="0000FF"/>
              </a:solidFill>
              <a:latin typeface="Calibri"/>
            </a:endParaRPr>
          </a:p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smtClean="0">
                <a:solidFill>
                  <a:srgbClr val="800080"/>
                </a:solidFill>
                <a:latin typeface="Calibri"/>
              </a:rPr>
              <a:t>X</a:t>
            </a:r>
          </a:p>
        </p:txBody>
      </p:sp>
      <p:sp>
        <p:nvSpPr>
          <p:cNvPr id="132" name="Line 59"/>
          <p:cNvSpPr>
            <a:spLocks noChangeShapeType="1"/>
          </p:cNvSpPr>
          <p:nvPr/>
        </p:nvSpPr>
        <p:spPr bwMode="auto">
          <a:xfrm flipH="1" flipV="1">
            <a:off x="3073400" y="3967163"/>
            <a:ext cx="39688" cy="192087"/>
          </a:xfrm>
          <a:prstGeom prst="line">
            <a:avLst/>
          </a:prstGeom>
          <a:noFill/>
          <a:ln w="15875">
            <a:solidFill>
              <a:srgbClr val="993366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 flipH="1" flipV="1">
            <a:off x="3033713" y="3544888"/>
            <a:ext cx="1587" cy="192087"/>
          </a:xfrm>
          <a:prstGeom prst="line">
            <a:avLst/>
          </a:prstGeom>
          <a:noFill/>
          <a:ln w="15875">
            <a:solidFill>
              <a:srgbClr val="993366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3074988" y="3044825"/>
            <a:ext cx="76200" cy="192088"/>
          </a:xfrm>
          <a:prstGeom prst="line">
            <a:avLst/>
          </a:prstGeom>
          <a:noFill/>
          <a:ln w="15875">
            <a:solidFill>
              <a:srgbClr val="993366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5" name="Line 62"/>
          <p:cNvSpPr>
            <a:spLocks noChangeShapeType="1"/>
          </p:cNvSpPr>
          <p:nvPr/>
        </p:nvSpPr>
        <p:spPr bwMode="auto">
          <a:xfrm flipV="1">
            <a:off x="3265488" y="2660650"/>
            <a:ext cx="115887" cy="153988"/>
          </a:xfrm>
          <a:prstGeom prst="line">
            <a:avLst/>
          </a:prstGeom>
          <a:noFill/>
          <a:ln w="15875">
            <a:solidFill>
              <a:srgbClr val="993366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6" name="Line 63"/>
          <p:cNvSpPr>
            <a:spLocks noChangeShapeType="1"/>
          </p:cNvSpPr>
          <p:nvPr/>
        </p:nvSpPr>
        <p:spPr bwMode="auto">
          <a:xfrm flipV="1">
            <a:off x="3611563" y="2238375"/>
            <a:ext cx="193675" cy="115888"/>
          </a:xfrm>
          <a:prstGeom prst="line">
            <a:avLst/>
          </a:prstGeom>
          <a:noFill/>
          <a:ln w="15875">
            <a:solidFill>
              <a:srgbClr val="993366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7" name="Line 64"/>
          <p:cNvSpPr>
            <a:spLocks noChangeShapeType="1"/>
          </p:cNvSpPr>
          <p:nvPr/>
        </p:nvSpPr>
        <p:spPr bwMode="auto">
          <a:xfrm flipV="1">
            <a:off x="3995738" y="2084388"/>
            <a:ext cx="192087" cy="77787"/>
          </a:xfrm>
          <a:prstGeom prst="line">
            <a:avLst/>
          </a:prstGeom>
          <a:noFill/>
          <a:ln w="15875">
            <a:solidFill>
              <a:srgbClr val="993366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8" name="Line 65"/>
          <p:cNvSpPr>
            <a:spLocks noChangeShapeType="1"/>
          </p:cNvSpPr>
          <p:nvPr/>
        </p:nvSpPr>
        <p:spPr bwMode="auto">
          <a:xfrm flipV="1">
            <a:off x="4225925" y="2008188"/>
            <a:ext cx="192088" cy="39687"/>
          </a:xfrm>
          <a:prstGeom prst="line">
            <a:avLst/>
          </a:prstGeom>
          <a:noFill/>
          <a:ln w="15875">
            <a:solidFill>
              <a:srgbClr val="993366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9" name="Line 66"/>
          <p:cNvSpPr>
            <a:spLocks noChangeShapeType="1"/>
          </p:cNvSpPr>
          <p:nvPr/>
        </p:nvSpPr>
        <p:spPr bwMode="auto">
          <a:xfrm flipV="1">
            <a:off x="4648200" y="2008188"/>
            <a:ext cx="231775" cy="0"/>
          </a:xfrm>
          <a:prstGeom prst="line">
            <a:avLst/>
          </a:prstGeom>
          <a:noFill/>
          <a:ln w="15875">
            <a:solidFill>
              <a:srgbClr val="993366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0" name="Line 67"/>
          <p:cNvSpPr>
            <a:spLocks noChangeShapeType="1"/>
          </p:cNvSpPr>
          <p:nvPr/>
        </p:nvSpPr>
        <p:spPr bwMode="auto">
          <a:xfrm>
            <a:off x="4918075" y="2008188"/>
            <a:ext cx="231775" cy="76200"/>
          </a:xfrm>
          <a:prstGeom prst="line">
            <a:avLst/>
          </a:prstGeom>
          <a:noFill/>
          <a:ln w="15875">
            <a:solidFill>
              <a:srgbClr val="993366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1" name="Line 68"/>
          <p:cNvSpPr>
            <a:spLocks noChangeShapeType="1"/>
          </p:cNvSpPr>
          <p:nvPr/>
        </p:nvSpPr>
        <p:spPr bwMode="auto">
          <a:xfrm>
            <a:off x="5302250" y="2162175"/>
            <a:ext cx="231775" cy="76200"/>
          </a:xfrm>
          <a:prstGeom prst="line">
            <a:avLst/>
          </a:prstGeom>
          <a:noFill/>
          <a:ln w="15875">
            <a:solidFill>
              <a:srgbClr val="993366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142" name="Object 69"/>
          <p:cNvGraphicFramePr>
            <a:graphicFrameLocks noChangeAspect="1"/>
          </p:cNvGraphicFramePr>
          <p:nvPr/>
        </p:nvGraphicFramePr>
        <p:xfrm>
          <a:off x="138114" y="561373"/>
          <a:ext cx="2747961" cy="98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0" name="Equation" r:id="rId16" imgW="1562040" imgH="558720" progId="Equation.DSMT4">
                  <p:embed/>
                </p:oleObj>
              </mc:Choice>
              <mc:Fallback>
                <p:oleObj name="Equation" r:id="rId16" imgW="1562040" imgH="55872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4" y="561373"/>
                        <a:ext cx="2747961" cy="9848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70"/>
          <p:cNvGraphicFramePr>
            <a:graphicFrameLocks noChangeAspect="1"/>
          </p:cNvGraphicFramePr>
          <p:nvPr/>
        </p:nvGraphicFramePr>
        <p:xfrm>
          <a:off x="6532563" y="265113"/>
          <a:ext cx="25130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1" name="Equation" r:id="rId18" imgW="1282680" imgH="190440" progId="Equation.DSMT4">
                  <p:embed/>
                </p:oleObj>
              </mc:Choice>
              <mc:Fallback>
                <p:oleObj name="Equation" r:id="rId18" imgW="1282680" imgH="19044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265113"/>
                        <a:ext cx="2513012" cy="3698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71"/>
          <p:cNvGraphicFramePr>
            <a:graphicFrameLocks noChangeAspect="1"/>
          </p:cNvGraphicFramePr>
          <p:nvPr/>
        </p:nvGraphicFramePr>
        <p:xfrm>
          <a:off x="6532563" y="595313"/>
          <a:ext cx="25130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2" name="Equation" r:id="rId20" imgW="1282680" imgH="190440" progId="Equation.DSMT4">
                  <p:embed/>
                </p:oleObj>
              </mc:Choice>
              <mc:Fallback>
                <p:oleObj name="Equation" r:id="rId20" imgW="1282680" imgH="19044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595313"/>
                        <a:ext cx="2513012" cy="3698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Line 72"/>
          <p:cNvSpPr>
            <a:spLocks noChangeShapeType="1"/>
          </p:cNvSpPr>
          <p:nvPr/>
        </p:nvSpPr>
        <p:spPr bwMode="auto">
          <a:xfrm flipV="1">
            <a:off x="3200400" y="4495800"/>
            <a:ext cx="0" cy="762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6" name="Text Box 73"/>
          <p:cNvSpPr txBox="1">
            <a:spLocks noChangeArrowheads="1"/>
          </p:cNvSpPr>
          <p:nvPr/>
        </p:nvSpPr>
        <p:spPr bwMode="auto">
          <a:xfrm>
            <a:off x="228600" y="6042025"/>
            <a:ext cx="2914650" cy="59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8000"/>
                </a:solidFill>
                <a:latin typeface="Calibri"/>
              </a:rPr>
              <a:t>wavelengths toward load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D60093"/>
                </a:solidFill>
                <a:latin typeface="Calibri"/>
              </a:rPr>
              <a:t>wavelengths toward generator</a:t>
            </a:r>
          </a:p>
        </p:txBody>
      </p:sp>
      <p:sp>
        <p:nvSpPr>
          <p:cNvPr id="147" name="Line 74"/>
          <p:cNvSpPr>
            <a:spLocks noChangeShapeType="1"/>
          </p:cNvSpPr>
          <p:nvPr/>
        </p:nvSpPr>
        <p:spPr bwMode="auto">
          <a:xfrm>
            <a:off x="660400" y="3695700"/>
            <a:ext cx="0" cy="4699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8" name="Line 75"/>
          <p:cNvSpPr>
            <a:spLocks noChangeShapeType="1"/>
          </p:cNvSpPr>
          <p:nvPr/>
        </p:nvSpPr>
        <p:spPr bwMode="auto">
          <a:xfrm flipV="1">
            <a:off x="660400" y="3073400"/>
            <a:ext cx="0" cy="4699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9" name="Text Box 76"/>
          <p:cNvSpPr txBox="1">
            <a:spLocks noChangeArrowheads="1"/>
          </p:cNvSpPr>
          <p:nvPr/>
        </p:nvSpPr>
        <p:spPr bwMode="auto">
          <a:xfrm>
            <a:off x="301625" y="5610225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Smith chart scale:</a:t>
            </a:r>
          </a:p>
        </p:txBody>
      </p:sp>
      <p:sp>
        <p:nvSpPr>
          <p:cNvPr id="150" name="Line 77"/>
          <p:cNvSpPr>
            <a:spLocks noChangeShapeType="1"/>
          </p:cNvSpPr>
          <p:nvPr/>
        </p:nvSpPr>
        <p:spPr bwMode="auto">
          <a:xfrm>
            <a:off x="355600" y="3619500"/>
            <a:ext cx="584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3" name="Arc 54"/>
          <p:cNvSpPr>
            <a:spLocks/>
          </p:cNvSpPr>
          <p:nvPr/>
        </p:nvSpPr>
        <p:spPr bwMode="auto">
          <a:xfrm flipH="1" flipV="1">
            <a:off x="4546600" y="3482975"/>
            <a:ext cx="1727200" cy="1468438"/>
          </a:xfrm>
          <a:custGeom>
            <a:avLst/>
            <a:gdLst>
              <a:gd name="T0" fmla="*/ 652873 w 21495"/>
              <a:gd name="T1" fmla="*/ 0 h 20014"/>
              <a:gd name="T2" fmla="*/ 1727200 w 21495"/>
              <a:gd name="T3" fmla="*/ 1312159 h 20014"/>
              <a:gd name="T4" fmla="*/ 0 w 21495"/>
              <a:gd name="T5" fmla="*/ 1468438 h 20014"/>
              <a:gd name="T6" fmla="*/ 0 60000 65536"/>
              <a:gd name="T7" fmla="*/ 0 60000 65536"/>
              <a:gd name="T8" fmla="*/ 0 60000 65536"/>
              <a:gd name="T9" fmla="*/ 0 w 21495"/>
              <a:gd name="T10" fmla="*/ 0 h 20014"/>
              <a:gd name="T11" fmla="*/ 21495 w 21495"/>
              <a:gd name="T12" fmla="*/ 20014 h 200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95" h="20014" fill="none" extrusionOk="0">
                <a:moveTo>
                  <a:pt x="8124" y="0"/>
                </a:moveTo>
                <a:cubicBezTo>
                  <a:pt x="15556" y="3017"/>
                  <a:pt x="20703" y="9902"/>
                  <a:pt x="21494" y="17884"/>
                </a:cubicBezTo>
              </a:path>
              <a:path w="21495" h="20014" stroke="0" extrusionOk="0">
                <a:moveTo>
                  <a:pt x="8124" y="0"/>
                </a:moveTo>
                <a:cubicBezTo>
                  <a:pt x="15556" y="3017"/>
                  <a:pt x="20703" y="9902"/>
                  <a:pt x="21494" y="17884"/>
                </a:cubicBezTo>
                <a:lnTo>
                  <a:pt x="0" y="20014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none" w="lg" len="med"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048125" y="1432423"/>
            <a:ext cx="12573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chart 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Slide Number Placeholder 1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0290" y="4676493"/>
            <a:ext cx="1021305" cy="33855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</a:t>
            </a:r>
            <a:r>
              <a:rPr lang="en-US" sz="1600" dirty="0" smtClean="0">
                <a:solidFill>
                  <a:srgbClr val="0000CC"/>
                </a:solidFill>
                <a:latin typeface="Calibri"/>
                <a:sym typeface="Symbol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plane</a:t>
            </a:r>
            <a:endParaRPr lang="en-US"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6607" y="1633205"/>
            <a:ext cx="2281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(We’ll use the first choice.)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1676400" y="3581400"/>
            <a:ext cx="2838451" cy="1685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48"/>
          <p:cNvGraphicFramePr>
            <a:graphicFrameLocks noChangeAspect="1"/>
          </p:cNvGraphicFramePr>
          <p:nvPr/>
        </p:nvGraphicFramePr>
        <p:xfrm>
          <a:off x="7346579" y="3222526"/>
          <a:ext cx="29845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3" name="Equation" r:id="rId22" imgW="228600" imgH="177480" progId="Equation.DSMT4">
                  <p:embed/>
                </p:oleObj>
              </mc:Choice>
              <mc:Fallback>
                <p:oleObj name="Equation" r:id="rId22" imgW="228600" imgH="177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579" y="3222526"/>
                        <a:ext cx="298450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91" name="Object 35"/>
          <p:cNvGraphicFramePr>
            <a:graphicFrameLocks noChangeAspect="1"/>
          </p:cNvGraphicFramePr>
          <p:nvPr/>
        </p:nvGraphicFramePr>
        <p:xfrm>
          <a:off x="1539875" y="3238500"/>
          <a:ext cx="331788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4" name="Equation" r:id="rId24" imgW="253800" imgH="177480" progId="Equation.DSMT4">
                  <p:embed/>
                </p:oleObj>
              </mc:Choice>
              <mc:Fallback>
                <p:oleObj name="Equation" r:id="rId24" imgW="253800" imgH="177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3238500"/>
                        <a:ext cx="331788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92" name="Object 36"/>
          <p:cNvGraphicFramePr>
            <a:graphicFrameLocks noChangeAspect="1"/>
          </p:cNvGraphicFramePr>
          <p:nvPr/>
        </p:nvGraphicFramePr>
        <p:xfrm>
          <a:off x="4389133" y="4575513"/>
          <a:ext cx="5461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5" name="Equation" r:id="rId26" imgW="419040" imgH="228600" progId="Equation.DSMT4">
                  <p:embed/>
                </p:oleObj>
              </mc:Choice>
              <mc:Fallback>
                <p:oleObj name="Equation" r:id="rId26" imgW="41904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33" y="4575513"/>
                        <a:ext cx="546100" cy="312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57656" y="35936"/>
            <a:ext cx="711835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5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" name="Object 48"/>
          <p:cNvGraphicFramePr>
            <a:graphicFrameLocks noChangeAspect="1"/>
          </p:cNvGraphicFramePr>
          <p:nvPr/>
        </p:nvGraphicFramePr>
        <p:xfrm>
          <a:off x="214313" y="2732088"/>
          <a:ext cx="3990975" cy="313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9" name="Equation" r:id="rId3" imgW="1904760" imgH="1498320" progId="Equation.DSMT4">
                  <p:embed/>
                </p:oleObj>
              </mc:Choice>
              <mc:Fallback>
                <p:oleObj name="Equation" r:id="rId3" imgW="1904760" imgH="149832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732088"/>
                        <a:ext cx="3990975" cy="313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49"/>
          <p:cNvGraphicFramePr>
            <a:graphicFrameLocks noChangeAspect="1"/>
          </p:cNvGraphicFramePr>
          <p:nvPr/>
        </p:nvGraphicFramePr>
        <p:xfrm>
          <a:off x="1163638" y="1419225"/>
          <a:ext cx="13874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0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1419225"/>
                        <a:ext cx="1387475" cy="4857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50"/>
          <p:cNvSpPr txBox="1">
            <a:spLocks noChangeArrowheads="1"/>
          </p:cNvSpPr>
          <p:nvPr/>
        </p:nvSpPr>
        <p:spPr bwMode="auto">
          <a:xfrm>
            <a:off x="746125" y="102711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the Smith chart:</a:t>
            </a:r>
          </a:p>
        </p:txBody>
      </p:sp>
      <p:graphicFrame>
        <p:nvGraphicFramePr>
          <p:cNvPr id="74" name="Object 51"/>
          <p:cNvGraphicFramePr>
            <a:graphicFrameLocks noChangeAspect="1"/>
          </p:cNvGraphicFramePr>
          <p:nvPr/>
        </p:nvGraphicFramePr>
        <p:xfrm>
          <a:off x="822325" y="6089650"/>
          <a:ext cx="1701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1" name="Equation" r:id="rId7" imgW="685800" imgH="190440" progId="Equation.DSMT4">
                  <p:embed/>
                </p:oleObj>
              </mc:Choice>
              <mc:Fallback>
                <p:oleObj name="Equation" r:id="rId7" imgW="685800" imgH="19044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6089650"/>
                        <a:ext cx="1701800" cy="4730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52"/>
          <p:cNvSpPr txBox="1">
            <a:spLocks noChangeArrowheads="1"/>
          </p:cNvSpPr>
          <p:nvPr/>
        </p:nvSpPr>
        <p:spPr bwMode="auto">
          <a:xfrm>
            <a:off x="288925" y="2271713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Analytically:</a:t>
            </a: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20807" y="1175248"/>
            <a:ext cx="4866018" cy="4614781"/>
            <a:chOff x="4106532" y="2032498"/>
            <a:chExt cx="4866018" cy="4614781"/>
          </a:xfrm>
        </p:grpSpPr>
        <p:graphicFrame>
          <p:nvGraphicFramePr>
            <p:cNvPr id="62" name="Object 38"/>
            <p:cNvGraphicFramePr>
              <a:graphicFrameLocks noChangeAspect="1"/>
            </p:cNvGraphicFramePr>
            <p:nvPr/>
          </p:nvGraphicFramePr>
          <p:xfrm>
            <a:off x="7718094" y="3820710"/>
            <a:ext cx="58737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2" name="Equation" r:id="rId9" imgW="342720" imgH="152280" progId="Equation.DSMT4">
                    <p:embed/>
                  </p:oleObj>
                </mc:Choice>
                <mc:Fallback>
                  <p:oleObj name="Equation" r:id="rId9" imgW="342720" imgH="15228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8094" y="3820710"/>
                          <a:ext cx="587375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5875">
                              <a:solidFill>
                                <a:srgbClr val="00CCFF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3" name="Picture 39" descr="chart_s64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66932" y="2515785"/>
              <a:ext cx="2957512" cy="295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Arc 40"/>
            <p:cNvSpPr>
              <a:spLocks/>
            </p:cNvSpPr>
            <p:nvPr/>
          </p:nvSpPr>
          <p:spPr bwMode="auto">
            <a:xfrm rot="20873604">
              <a:off x="6911644" y="4055660"/>
              <a:ext cx="1063625" cy="1220788"/>
            </a:xfrm>
            <a:custGeom>
              <a:avLst/>
              <a:gdLst>
                <a:gd name="T0" fmla="*/ 1063625 w 22487"/>
                <a:gd name="T1" fmla="*/ 84607 h 21600"/>
                <a:gd name="T2" fmla="*/ 0 w 22487"/>
                <a:gd name="T3" fmla="*/ 1219658 h 21600"/>
                <a:gd name="T4" fmla="*/ 44414 w 2248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87"/>
                <a:gd name="T10" fmla="*/ 0 h 21600"/>
                <a:gd name="T11" fmla="*/ 22487 w 224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87" h="21600" fill="none" extrusionOk="0">
                  <a:moveTo>
                    <a:pt x="22487" y="1497"/>
                  </a:moveTo>
                  <a:cubicBezTo>
                    <a:pt x="21700" y="12818"/>
                    <a:pt x="12287" y="21599"/>
                    <a:pt x="939" y="21600"/>
                  </a:cubicBezTo>
                  <a:cubicBezTo>
                    <a:pt x="625" y="21600"/>
                    <a:pt x="312" y="21593"/>
                    <a:pt x="0" y="21579"/>
                  </a:cubicBezTo>
                </a:path>
                <a:path w="22487" h="21600" stroke="0" extrusionOk="0">
                  <a:moveTo>
                    <a:pt x="22487" y="1497"/>
                  </a:moveTo>
                  <a:cubicBezTo>
                    <a:pt x="21700" y="12818"/>
                    <a:pt x="12287" y="21599"/>
                    <a:pt x="939" y="21600"/>
                  </a:cubicBezTo>
                  <a:cubicBezTo>
                    <a:pt x="625" y="21600"/>
                    <a:pt x="312" y="21593"/>
                    <a:pt x="0" y="21579"/>
                  </a:cubicBezTo>
                  <a:lnTo>
                    <a:pt x="939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5" name="Line 41"/>
            <p:cNvSpPr>
              <a:spLocks noChangeShapeType="1"/>
            </p:cNvSpPr>
            <p:nvPr/>
          </p:nvSpPr>
          <p:spPr bwMode="auto">
            <a:xfrm>
              <a:off x="6225844" y="3974698"/>
              <a:ext cx="960438" cy="1728787"/>
            </a:xfrm>
            <a:prstGeom prst="line">
              <a:avLst/>
            </a:prstGeom>
            <a:noFill/>
            <a:ln w="15875">
              <a:solidFill>
                <a:srgbClr val="2C842C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6" name="Rectangle 42"/>
            <p:cNvSpPr>
              <a:spLocks noChangeArrowheads="1"/>
            </p:cNvSpPr>
            <p:nvPr/>
          </p:nvSpPr>
          <p:spPr bwMode="auto">
            <a:xfrm rot="20805569">
              <a:off x="6802107" y="5165323"/>
              <a:ext cx="285750" cy="274637"/>
            </a:xfrm>
            <a:prstGeom prst="rect">
              <a:avLst/>
            </a:prstGeom>
            <a:noFill/>
            <a:ln w="1587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smtClean="0">
                  <a:solidFill>
                    <a:srgbClr val="FF0000"/>
                  </a:solidFill>
                  <a:latin typeface="Calibri"/>
                </a:rPr>
                <a:t>X</a:t>
              </a:r>
            </a:p>
          </p:txBody>
        </p:sp>
        <p:graphicFrame>
          <p:nvGraphicFramePr>
            <p:cNvPr id="67" name="Object 43"/>
            <p:cNvGraphicFramePr>
              <a:graphicFrameLocks noChangeAspect="1"/>
            </p:cNvGraphicFramePr>
            <p:nvPr/>
          </p:nvGraphicFramePr>
          <p:xfrm>
            <a:off x="5995657" y="5127223"/>
            <a:ext cx="76993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3" name="Equation" r:id="rId12" imgW="596880" imgH="203040" progId="Equation.DSMT4">
                    <p:embed/>
                  </p:oleObj>
                </mc:Choice>
                <mc:Fallback>
                  <p:oleObj name="Equation" r:id="rId12" imgW="596880" imgH="20304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5657" y="5127223"/>
                          <a:ext cx="769937" cy="2921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44"/>
            <p:cNvGraphicFramePr>
              <a:graphicFrameLocks noChangeAspect="1"/>
            </p:cNvGraphicFramePr>
            <p:nvPr/>
          </p:nvGraphicFramePr>
          <p:xfrm>
            <a:off x="7453313" y="4689475"/>
            <a:ext cx="60642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4" name="Equation" r:id="rId14" imgW="469800" imgH="253800" progId="Equation.DSMT4">
                    <p:embed/>
                  </p:oleObj>
                </mc:Choice>
                <mc:Fallback>
                  <p:oleObj name="Equation" r:id="rId14" imgW="469800" imgH="25380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3313" y="4689475"/>
                          <a:ext cx="606425" cy="3651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45"/>
            <p:cNvGraphicFramePr>
              <a:graphicFrameLocks noChangeAspect="1"/>
            </p:cNvGraphicFramePr>
            <p:nvPr/>
          </p:nvGraphicFramePr>
          <p:xfrm>
            <a:off x="4106532" y="3858810"/>
            <a:ext cx="565150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5" name="Equation" r:id="rId16" imgW="330120" imgH="152280" progId="Equation.DSMT4">
                    <p:embed/>
                  </p:oleObj>
                </mc:Choice>
                <mc:Fallback>
                  <p:oleObj name="Equation" r:id="rId16" imgW="330120" imgH="152280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6532" y="3858810"/>
                          <a:ext cx="565150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5875">
                              <a:solidFill>
                                <a:srgbClr val="00CCFF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5629275" y="2032498"/>
              <a:ext cx="1238250" cy="338554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chart </a:t>
              </a:r>
              <a:endPara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65740" y="5686143"/>
              <a:ext cx="1021305" cy="338554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</a:t>
              </a:r>
              <a:r>
                <a:rPr lang="en-US" sz="1600" dirty="0" smtClean="0">
                  <a:solidFill>
                    <a:srgbClr val="0000CC"/>
                  </a:solidFill>
                  <a:latin typeface="Calibri"/>
                  <a:sym typeface="Symbol"/>
                </a:rPr>
                <a:t> </a:t>
              </a:r>
              <a:r>
                <a:rPr lang="en-US" sz="16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Symbol"/>
                </a:rPr>
                <a:t>plane</a:t>
              </a:r>
              <a:endParaRPr lang="en-US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2889" name="Object 9"/>
            <p:cNvGraphicFramePr>
              <a:graphicFrameLocks noChangeAspect="1"/>
            </p:cNvGraphicFramePr>
            <p:nvPr/>
          </p:nvGraphicFramePr>
          <p:xfrm>
            <a:off x="8318500" y="3800474"/>
            <a:ext cx="654050" cy="350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6" name="Equation" r:id="rId18" imgW="355320" imgH="190440" progId="Equation.DSMT4">
                    <p:embed/>
                  </p:oleObj>
                </mc:Choice>
                <mc:Fallback>
                  <p:oleObj name="Equation" r:id="rId18" imgW="355320" imgH="1904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8500" y="3800474"/>
                          <a:ext cx="654050" cy="350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>
              <a:off x="7562850" y="3981450"/>
              <a:ext cx="20002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2890" name="Object 10"/>
            <p:cNvGraphicFramePr>
              <a:graphicFrameLocks noChangeAspect="1"/>
            </p:cNvGraphicFramePr>
            <p:nvPr/>
          </p:nvGraphicFramePr>
          <p:xfrm>
            <a:off x="6937374" y="5770563"/>
            <a:ext cx="615951" cy="329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7" name="Equation" r:id="rId20" imgW="355320" imgH="190440" progId="Equation.DSMT4">
                    <p:embed/>
                  </p:oleObj>
                </mc:Choice>
                <mc:Fallback>
                  <p:oleObj name="Equation" r:id="rId20" imgW="355320" imgH="19044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7374" y="5770563"/>
                          <a:ext cx="615951" cy="3299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73"/>
            <p:cNvSpPr txBox="1">
              <a:spLocks noChangeArrowheads="1"/>
            </p:cNvSpPr>
            <p:nvPr/>
          </p:nvSpPr>
          <p:spPr bwMode="auto">
            <a:xfrm>
              <a:off x="5191125" y="6308725"/>
              <a:ext cx="2759089" cy="3385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rgbClr val="D60093"/>
                  </a:solidFill>
                  <a:latin typeface="Calibri"/>
                </a:rPr>
                <a:t>wavelengths toward generator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62025" y="0"/>
            <a:ext cx="711835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 5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55063" y="1472534"/>
            <a:ext cx="2647666" cy="1023582"/>
            <a:chOff x="655088" y="996284"/>
            <a:chExt cx="2647666" cy="1023582"/>
          </a:xfrm>
        </p:grpSpPr>
        <p:sp>
          <p:nvSpPr>
            <p:cNvPr id="67" name="Rectangle 66"/>
            <p:cNvSpPr/>
            <p:nvPr/>
          </p:nvSpPr>
          <p:spPr>
            <a:xfrm>
              <a:off x="655088" y="996284"/>
              <a:ext cx="2647666" cy="102358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aphicFrame>
          <p:nvGraphicFramePr>
            <p:cNvPr id="60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3530359"/>
                </p:ext>
              </p:extLst>
            </p:nvPr>
          </p:nvGraphicFramePr>
          <p:xfrm>
            <a:off x="963613" y="1098550"/>
            <a:ext cx="111283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39" name="Equation" r:id="rId3" imgW="672840" imgH="228600" progId="Equation.DSMT4">
                    <p:embed/>
                  </p:oleObj>
                </mc:Choice>
                <mc:Fallback>
                  <p:oleObj name="Equation" r:id="rId3" imgW="672840" imgH="228600" progId="Equation.DSMT4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3613" y="1098550"/>
                          <a:ext cx="1112837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DDDDDD">
                                      <a:gamma/>
                                      <a:shade val="85882"/>
                                      <a:invGamma/>
                                    </a:srgbClr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1688550"/>
                </p:ext>
              </p:extLst>
            </p:nvPr>
          </p:nvGraphicFramePr>
          <p:xfrm>
            <a:off x="984250" y="1555750"/>
            <a:ext cx="19335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40" name="Equation" r:id="rId5" imgW="1168200" imgH="228600" progId="Equation.DSMT4">
                    <p:embed/>
                  </p:oleObj>
                </mc:Choice>
                <mc:Fallback>
                  <p:oleObj name="Equation" r:id="rId5" imgW="1168200" imgH="228600" progId="Equation.DSMT4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4250" y="1555750"/>
                          <a:ext cx="193357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DDDDDD">
                                      <a:gamma/>
                                      <a:shade val="85882"/>
                                      <a:invGamma/>
                                    </a:srgbClr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3624206" y="2026393"/>
            <a:ext cx="4676798" cy="2962796"/>
            <a:chOff x="3206727" y="1657350"/>
            <a:chExt cx="4676798" cy="2962796"/>
          </a:xfrm>
        </p:grpSpPr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3235302" y="2394471"/>
              <a:ext cx="40608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 flipV="1">
              <a:off x="3235302" y="3080271"/>
              <a:ext cx="40608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7183415" y="2583384"/>
              <a:ext cx="215900" cy="3048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4" name="Line 30"/>
            <p:cNvSpPr>
              <a:spLocks noChangeShapeType="1"/>
            </p:cNvSpPr>
            <p:nvPr/>
          </p:nvSpPr>
          <p:spPr bwMode="auto">
            <a:xfrm>
              <a:off x="7297715" y="2392884"/>
              <a:ext cx="0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 flipH="1">
              <a:off x="7297715" y="2888184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3219427" y="2354784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3206727" y="3078684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9" name="Oval 35"/>
            <p:cNvSpPr>
              <a:spLocks noChangeArrowheads="1"/>
            </p:cNvSpPr>
            <p:nvPr/>
          </p:nvSpPr>
          <p:spPr bwMode="auto">
            <a:xfrm>
              <a:off x="5276827" y="2354784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0" name="Oval 36"/>
            <p:cNvSpPr>
              <a:spLocks noChangeArrowheads="1"/>
            </p:cNvSpPr>
            <p:nvPr/>
          </p:nvSpPr>
          <p:spPr bwMode="auto">
            <a:xfrm>
              <a:off x="5289527" y="3078684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 flipH="1">
              <a:off x="3827440" y="2394471"/>
              <a:ext cx="1473200" cy="127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 flipH="1">
              <a:off x="3840140" y="3121546"/>
              <a:ext cx="1473200" cy="127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>
              <a:off x="3827440" y="3667646"/>
              <a:ext cx="0" cy="720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 flipH="1">
              <a:off x="3903640" y="3324746"/>
              <a:ext cx="1498600" cy="129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7" name="Line 43"/>
            <p:cNvSpPr>
              <a:spLocks noChangeShapeType="1"/>
            </p:cNvSpPr>
            <p:nvPr/>
          </p:nvSpPr>
          <p:spPr bwMode="auto">
            <a:xfrm>
              <a:off x="5275240" y="2067446"/>
              <a:ext cx="1993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graphicFrame>
          <p:nvGraphicFramePr>
            <p:cNvPr id="93202" name="Object 50"/>
            <p:cNvGraphicFramePr>
              <a:graphicFrameLocks noChangeAspect="1"/>
            </p:cNvGraphicFramePr>
            <p:nvPr/>
          </p:nvGraphicFramePr>
          <p:xfrm>
            <a:off x="3882316" y="2551552"/>
            <a:ext cx="315912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41" name="Equation" r:id="rId7" imgW="190440" imgH="228600" progId="Equation.DSMT4">
                    <p:embed/>
                  </p:oleObj>
                </mc:Choice>
                <mc:Fallback>
                  <p:oleObj name="Equation" r:id="rId7" imgW="19044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2316" y="2551552"/>
                          <a:ext cx="315912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203" name="Object 50"/>
            <p:cNvGraphicFramePr>
              <a:graphicFrameLocks noChangeAspect="1"/>
            </p:cNvGraphicFramePr>
            <p:nvPr/>
          </p:nvGraphicFramePr>
          <p:xfrm>
            <a:off x="4054475" y="3471863"/>
            <a:ext cx="377825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42" name="Equation" r:id="rId9" imgW="228600" imgH="228600" progId="Equation.DSMT4">
                    <p:embed/>
                  </p:oleObj>
                </mc:Choice>
                <mc:Fallback>
                  <p:oleObj name="Equation" r:id="rId9" imgW="228600" imgH="228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475" y="3471863"/>
                          <a:ext cx="377825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204" name="Object 50"/>
            <p:cNvGraphicFramePr>
              <a:graphicFrameLocks noChangeAspect="1"/>
            </p:cNvGraphicFramePr>
            <p:nvPr/>
          </p:nvGraphicFramePr>
          <p:xfrm>
            <a:off x="7545388" y="2557463"/>
            <a:ext cx="338137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43" name="Equation" r:id="rId11" imgW="203040" imgH="228600" progId="Equation.DSMT4">
                    <p:embed/>
                  </p:oleObj>
                </mc:Choice>
                <mc:Fallback>
                  <p:oleObj name="Equation" r:id="rId11" imgW="203040" imgH="228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5388" y="2557463"/>
                          <a:ext cx="338137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205" name="Object 50"/>
            <p:cNvGraphicFramePr>
              <a:graphicFrameLocks noChangeAspect="1"/>
            </p:cNvGraphicFramePr>
            <p:nvPr/>
          </p:nvGraphicFramePr>
          <p:xfrm>
            <a:off x="6129338" y="1657350"/>
            <a:ext cx="231775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44" name="Equation" r:id="rId13" imgW="139680" imgH="177480" progId="Equation.DSMT4">
                    <p:embed/>
                  </p:oleObj>
                </mc:Choice>
                <mc:Fallback>
                  <p:oleObj name="Equation" r:id="rId13" imgW="139680" imgH="17748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9338" y="1657350"/>
                          <a:ext cx="231775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206" name="Object 50"/>
            <p:cNvGraphicFramePr>
              <a:graphicFrameLocks noChangeAspect="1"/>
            </p:cNvGraphicFramePr>
            <p:nvPr/>
          </p:nvGraphicFramePr>
          <p:xfrm>
            <a:off x="4924425" y="3948113"/>
            <a:ext cx="211138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45" name="Equation" r:id="rId15" imgW="126720" imgH="228600" progId="Equation.DSMT4">
                    <p:embed/>
                  </p:oleObj>
                </mc:Choice>
                <mc:Fallback>
                  <p:oleObj name="Equation" r:id="rId15" imgW="126720" imgH="2286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425" y="3948113"/>
                          <a:ext cx="211138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Box 32"/>
          <p:cNvSpPr txBox="1"/>
          <p:nvPr/>
        </p:nvSpPr>
        <p:spPr>
          <a:xfrm>
            <a:off x="4539996" y="1427226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Single-stub matching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3917" name="Object 13"/>
          <p:cNvGraphicFramePr>
            <a:graphicFrameLocks noChangeAspect="1"/>
          </p:cNvGraphicFramePr>
          <p:nvPr/>
        </p:nvGraphicFramePr>
        <p:xfrm>
          <a:off x="1135063" y="5243513"/>
          <a:ext cx="13874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6" name="Equation" r:id="rId17" imgW="1387440" imgH="485640" progId="Equation.DSMT4">
                  <p:embed/>
                </p:oleObj>
              </mc:Choice>
              <mc:Fallback>
                <p:oleObj name="Equation" r:id="rId17" imgW="1387440" imgH="485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5243513"/>
                        <a:ext cx="13874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8" name="Object 14"/>
          <p:cNvGraphicFramePr>
            <a:graphicFrameLocks noChangeAspect="1"/>
          </p:cNvGraphicFramePr>
          <p:nvPr/>
        </p:nvGraphicFramePr>
        <p:xfrm>
          <a:off x="1127124" y="4575174"/>
          <a:ext cx="1457663" cy="45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7" name="Equation" r:id="rId19" imgW="774360" imgH="241200" progId="Equation.DSMT4">
                  <p:embed/>
                </p:oleObj>
              </mc:Choice>
              <mc:Fallback>
                <p:oleObj name="Equation" r:id="rId19" imgW="774360" imgH="241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4" y="4575174"/>
                        <a:ext cx="1457663" cy="454026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85800" y="39243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Summary: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1312864" y="1685006"/>
          <a:ext cx="2601911" cy="142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1" name="Equation" r:id="rId3" imgW="1473120" imgH="774360" progId="Equation.DSMT4">
                  <p:embed/>
                </p:oleObj>
              </mc:Choice>
              <mc:Fallback>
                <p:oleObj name="Equation" r:id="rId3" imgW="1473120" imgH="774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4" y="1685006"/>
                        <a:ext cx="2601911" cy="142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1" name="TextBox 6"/>
          <p:cNvSpPr txBox="1">
            <a:spLocks noChangeArrowheads="1"/>
          </p:cNvSpPr>
          <p:nvPr/>
        </p:nvSpPr>
        <p:spPr bwMode="auto">
          <a:xfrm>
            <a:off x="762000" y="38862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/>
            <a:r>
              <a:rPr lang="en-US" sz="2000">
                <a:solidFill>
                  <a:schemeClr val="hlink"/>
                </a:solidFill>
                <a:cs typeface="Arial" charset="0"/>
              </a:rPr>
              <a:t>Lossless transmission line (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= 0</a:t>
            </a:r>
            <a:r>
              <a:rPr lang="en-US" sz="2000">
                <a:solidFill>
                  <a:schemeClr val="hlink"/>
                </a:solidFill>
                <a:cs typeface="Arial" charset="0"/>
              </a:rPr>
              <a:t>)</a:t>
            </a: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1539875" y="4495800"/>
          <a:ext cx="25273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2" name="Equation" r:id="rId5" imgW="1218960" imgH="266400" progId="Equation.DSMT4">
                  <p:embed/>
                </p:oleObj>
              </mc:Choice>
              <mc:Fallback>
                <p:oleObj name="Equation" r:id="rId5" imgW="1218960" imgH="266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4495800"/>
                        <a:ext cx="25273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9075" y="109849"/>
            <a:ext cx="82296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Generalized Reflection Coefficient (cont.) </a:t>
            </a:r>
          </a:p>
        </p:txBody>
      </p:sp>
      <p:graphicFrame>
        <p:nvGraphicFramePr>
          <p:cNvPr id="57357" name="Object 13"/>
          <p:cNvGraphicFramePr>
            <a:graphicFrameLocks noChangeAspect="1"/>
          </p:cNvGraphicFramePr>
          <p:nvPr/>
        </p:nvGraphicFramePr>
        <p:xfrm>
          <a:off x="5632450" y="1801813"/>
          <a:ext cx="28448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3" name="Equation" r:id="rId7" imgW="1562040" imgH="253800" progId="Equation.DSMT4">
                  <p:embed/>
                </p:oleObj>
              </mc:Choice>
              <mc:Fallback>
                <p:oleObj name="Equation" r:id="rId7" imgW="1562040" imgH="253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1801813"/>
                        <a:ext cx="28448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9" name="Object 15"/>
          <p:cNvGraphicFramePr>
            <a:graphicFrameLocks noChangeAspect="1"/>
          </p:cNvGraphicFramePr>
          <p:nvPr/>
        </p:nvGraphicFramePr>
        <p:xfrm>
          <a:off x="5961063" y="3268663"/>
          <a:ext cx="2308225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4" name="Equation" r:id="rId9" imgW="1358640" imgH="939600" progId="Equation.DSMT4">
                  <p:embed/>
                </p:oleObj>
              </mc:Choice>
              <mc:Fallback>
                <p:oleObj name="Equation" r:id="rId9" imgW="1358640" imgH="939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3268663"/>
                        <a:ext cx="2308225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16"/>
          <p:cNvGraphicFramePr>
            <a:graphicFrameLocks noChangeAspect="1"/>
          </p:cNvGraphicFramePr>
          <p:nvPr/>
        </p:nvGraphicFramePr>
        <p:xfrm>
          <a:off x="5410200" y="5048250"/>
          <a:ext cx="32337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5" name="Equation" r:id="rId11" imgW="1904760" imgH="507960" progId="Equation.DSMT4">
                  <p:embed/>
                </p:oleObj>
              </mc:Choice>
              <mc:Fallback>
                <p:oleObj name="Equation" r:id="rId11" imgW="1904760" imgH="5079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048250"/>
                        <a:ext cx="3233738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4" name="TextBox 6"/>
          <p:cNvSpPr txBox="1">
            <a:spLocks noChangeArrowheads="1"/>
          </p:cNvSpPr>
          <p:nvPr/>
        </p:nvSpPr>
        <p:spPr bwMode="auto">
          <a:xfrm>
            <a:off x="6677025" y="269557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/>
            <a:r>
              <a:rPr lang="en-US" sz="2000" dirty="0" smtClean="0">
                <a:solidFill>
                  <a:schemeClr val="hlink"/>
                </a:solidFill>
                <a:cs typeface="Arial" charset="0"/>
              </a:rPr>
              <a:t>Proof:</a:t>
            </a:r>
            <a:endParaRPr lang="en-US" sz="2000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71550" y="1085850"/>
            <a:ext cx="274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Different forms for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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1228725"/>
            <a:ext cx="3254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Magnitude property of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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4800" y="152400"/>
            <a:ext cx="82296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Complex 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 Plane</a:t>
            </a:r>
          </a:p>
        </p:txBody>
      </p:sp>
      <p:graphicFrame>
        <p:nvGraphicFramePr>
          <p:cNvPr id="71787" name="Object 107"/>
          <p:cNvGraphicFramePr>
            <a:graphicFrameLocks noChangeAspect="1"/>
          </p:cNvGraphicFramePr>
          <p:nvPr/>
        </p:nvGraphicFramePr>
        <p:xfrm>
          <a:off x="247650" y="781050"/>
          <a:ext cx="2108282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3" name="Equation" r:id="rId3" imgW="1257120" imgH="1574640" progId="Equation.DSMT4">
                  <p:embed/>
                </p:oleObj>
              </mc:Choice>
              <mc:Fallback>
                <p:oleObj name="Equation" r:id="rId3" imgW="1257120" imgH="157464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781050"/>
                        <a:ext cx="2108282" cy="26384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8" name="Freeform 9"/>
          <p:cNvSpPr>
            <a:spLocks/>
          </p:cNvSpPr>
          <p:nvPr/>
        </p:nvSpPr>
        <p:spPr bwMode="auto">
          <a:xfrm>
            <a:off x="2470150" y="2192338"/>
            <a:ext cx="3943350" cy="3824288"/>
          </a:xfrm>
          <a:custGeom>
            <a:avLst/>
            <a:gdLst>
              <a:gd name="T0" fmla="*/ 2484 w 2484"/>
              <a:gd name="T1" fmla="*/ 1204 h 2409"/>
              <a:gd name="T2" fmla="*/ 1242 w 2484"/>
              <a:gd name="T3" fmla="*/ 0 h 2409"/>
              <a:gd name="T4" fmla="*/ 0 w 2484"/>
              <a:gd name="T5" fmla="*/ 1204 h 2409"/>
              <a:gd name="T6" fmla="*/ 1242 w 2484"/>
              <a:gd name="T7" fmla="*/ 2409 h 2409"/>
              <a:gd name="T8" fmla="*/ 2484 w 2484"/>
              <a:gd name="T9" fmla="*/ 1204 h 2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4"/>
              <a:gd name="T16" fmla="*/ 0 h 2409"/>
              <a:gd name="T17" fmla="*/ 2484 w 2484"/>
              <a:gd name="T18" fmla="*/ 2409 h 24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4" h="2409">
                <a:moveTo>
                  <a:pt x="2484" y="1204"/>
                </a:moveTo>
                <a:cubicBezTo>
                  <a:pt x="2484" y="539"/>
                  <a:pt x="1927" y="0"/>
                  <a:pt x="1242" y="0"/>
                </a:cubicBezTo>
                <a:cubicBezTo>
                  <a:pt x="555" y="0"/>
                  <a:pt x="0" y="539"/>
                  <a:pt x="0" y="1204"/>
                </a:cubicBezTo>
                <a:cubicBezTo>
                  <a:pt x="0" y="1869"/>
                  <a:pt x="555" y="2409"/>
                  <a:pt x="1242" y="2409"/>
                </a:cubicBezTo>
                <a:cubicBezTo>
                  <a:pt x="1927" y="2409"/>
                  <a:pt x="2484" y="1869"/>
                  <a:pt x="2484" y="1204"/>
                </a:cubicBezTo>
              </a:path>
            </a:pathLst>
          </a:custGeom>
          <a:noFill/>
          <a:ln w="26988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9" name="Line 10"/>
          <p:cNvSpPr>
            <a:spLocks noChangeShapeType="1"/>
          </p:cNvSpPr>
          <p:nvPr/>
        </p:nvSpPr>
        <p:spPr bwMode="auto">
          <a:xfrm>
            <a:off x="4384675" y="2041525"/>
            <a:ext cx="0" cy="4379913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0" name="Line 12"/>
          <p:cNvSpPr>
            <a:spLocks noChangeShapeType="1"/>
          </p:cNvSpPr>
          <p:nvPr/>
        </p:nvSpPr>
        <p:spPr bwMode="auto">
          <a:xfrm>
            <a:off x="2070100" y="4135438"/>
            <a:ext cx="4521200" cy="0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1" name="Freeform 32"/>
          <p:cNvSpPr>
            <a:spLocks/>
          </p:cNvSpPr>
          <p:nvPr/>
        </p:nvSpPr>
        <p:spPr bwMode="auto">
          <a:xfrm>
            <a:off x="4827588" y="3865563"/>
            <a:ext cx="47625" cy="269875"/>
          </a:xfrm>
          <a:custGeom>
            <a:avLst/>
            <a:gdLst>
              <a:gd name="T0" fmla="*/ 0 w 30"/>
              <a:gd name="T1" fmla="*/ 170 h 170"/>
              <a:gd name="T2" fmla="*/ 1 w 30"/>
              <a:gd name="T3" fmla="*/ 0 h 170"/>
              <a:gd name="T4" fmla="*/ 0 60000 65536"/>
              <a:gd name="T5" fmla="*/ 0 60000 65536"/>
              <a:gd name="T6" fmla="*/ 0 w 30"/>
              <a:gd name="T7" fmla="*/ 0 h 170"/>
              <a:gd name="T8" fmla="*/ 30 w 30"/>
              <a:gd name="T9" fmla="*/ 170 h 1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170">
                <a:moveTo>
                  <a:pt x="0" y="170"/>
                </a:moveTo>
                <a:cubicBezTo>
                  <a:pt x="30" y="118"/>
                  <a:pt x="30" y="53"/>
                  <a:pt x="1" y="0"/>
                </a:cubicBezTo>
              </a:path>
            </a:pathLst>
          </a:custGeom>
          <a:noFill/>
          <a:ln w="15875" cap="rnd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2" name="Freeform 33"/>
          <p:cNvSpPr>
            <a:spLocks/>
          </p:cNvSpPr>
          <p:nvPr/>
        </p:nvSpPr>
        <p:spPr bwMode="auto">
          <a:xfrm>
            <a:off x="4743450" y="3768725"/>
            <a:ext cx="130175" cy="136525"/>
          </a:xfrm>
          <a:custGeom>
            <a:avLst/>
            <a:gdLst>
              <a:gd name="T0" fmla="*/ 38 w 82"/>
              <a:gd name="T1" fmla="*/ 86 h 86"/>
              <a:gd name="T2" fmla="*/ 0 w 82"/>
              <a:gd name="T3" fmla="*/ 0 h 86"/>
              <a:gd name="T4" fmla="*/ 82 w 82"/>
              <a:gd name="T5" fmla="*/ 47 h 86"/>
              <a:gd name="T6" fmla="*/ 38 w 82"/>
              <a:gd name="T7" fmla="*/ 86 h 86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86"/>
              <a:gd name="T14" fmla="*/ 82 w 82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86">
                <a:moveTo>
                  <a:pt x="38" y="86"/>
                </a:moveTo>
                <a:lnTo>
                  <a:pt x="0" y="0"/>
                </a:lnTo>
                <a:lnTo>
                  <a:pt x="82" y="47"/>
                </a:lnTo>
                <a:lnTo>
                  <a:pt x="38" y="86"/>
                </a:lnTo>
                <a:close/>
              </a:path>
            </a:pathLst>
          </a:custGeom>
          <a:solidFill>
            <a:srgbClr val="007FB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3" name="Freeform 34"/>
          <p:cNvSpPr>
            <a:spLocks/>
          </p:cNvSpPr>
          <p:nvPr/>
        </p:nvSpPr>
        <p:spPr bwMode="auto">
          <a:xfrm>
            <a:off x="5527675" y="3824288"/>
            <a:ext cx="42863" cy="311150"/>
          </a:xfrm>
          <a:custGeom>
            <a:avLst/>
            <a:gdLst>
              <a:gd name="T0" fmla="*/ 0 w 27"/>
              <a:gd name="T1" fmla="*/ 196 h 196"/>
              <a:gd name="T2" fmla="*/ 11 w 27"/>
              <a:gd name="T3" fmla="*/ 0 h 196"/>
              <a:gd name="T4" fmla="*/ 0 60000 65536"/>
              <a:gd name="T5" fmla="*/ 0 60000 65536"/>
              <a:gd name="T6" fmla="*/ 0 w 27"/>
              <a:gd name="T7" fmla="*/ 0 h 196"/>
              <a:gd name="T8" fmla="*/ 27 w 27"/>
              <a:gd name="T9" fmla="*/ 196 h 1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" h="196">
                <a:moveTo>
                  <a:pt x="0" y="196"/>
                </a:moveTo>
                <a:cubicBezTo>
                  <a:pt x="23" y="133"/>
                  <a:pt x="27" y="65"/>
                  <a:pt x="11" y="0"/>
                </a:cubicBezTo>
              </a:path>
            </a:pathLst>
          </a:custGeom>
          <a:noFill/>
          <a:ln w="1587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4" name="Freeform 35"/>
          <p:cNvSpPr>
            <a:spLocks/>
          </p:cNvSpPr>
          <p:nvPr/>
        </p:nvSpPr>
        <p:spPr bwMode="auto">
          <a:xfrm>
            <a:off x="5499100" y="3703638"/>
            <a:ext cx="95250" cy="149225"/>
          </a:xfrm>
          <a:custGeom>
            <a:avLst/>
            <a:gdLst>
              <a:gd name="T0" fmla="*/ 4 w 60"/>
              <a:gd name="T1" fmla="*/ 94 h 94"/>
              <a:gd name="T2" fmla="*/ 0 w 60"/>
              <a:gd name="T3" fmla="*/ 0 h 94"/>
              <a:gd name="T4" fmla="*/ 60 w 60"/>
              <a:gd name="T5" fmla="*/ 72 h 94"/>
              <a:gd name="T6" fmla="*/ 4 w 60"/>
              <a:gd name="T7" fmla="*/ 94 h 94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94"/>
              <a:gd name="T14" fmla="*/ 60 w 60"/>
              <a:gd name="T15" fmla="*/ 94 h 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94">
                <a:moveTo>
                  <a:pt x="4" y="94"/>
                </a:moveTo>
                <a:lnTo>
                  <a:pt x="0" y="0"/>
                </a:lnTo>
                <a:lnTo>
                  <a:pt x="60" y="72"/>
                </a:lnTo>
                <a:lnTo>
                  <a:pt x="4" y="9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5" name="Freeform 58"/>
          <p:cNvSpPr>
            <a:spLocks/>
          </p:cNvSpPr>
          <p:nvPr/>
        </p:nvSpPr>
        <p:spPr bwMode="auto">
          <a:xfrm rot="21157091">
            <a:off x="6034088" y="2563813"/>
            <a:ext cx="377825" cy="785813"/>
          </a:xfrm>
          <a:custGeom>
            <a:avLst/>
            <a:gdLst>
              <a:gd name="T0" fmla="*/ 0 w 238"/>
              <a:gd name="T1" fmla="*/ 0 h 495"/>
              <a:gd name="T2" fmla="*/ 238 w 238"/>
              <a:gd name="T3" fmla="*/ 495 h 495"/>
              <a:gd name="T4" fmla="*/ 0 60000 65536"/>
              <a:gd name="T5" fmla="*/ 0 60000 65536"/>
              <a:gd name="T6" fmla="*/ 0 w 238"/>
              <a:gd name="T7" fmla="*/ 0 h 495"/>
              <a:gd name="T8" fmla="*/ 238 w 238"/>
              <a:gd name="T9" fmla="*/ 495 h 4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8" h="495">
                <a:moveTo>
                  <a:pt x="0" y="0"/>
                </a:moveTo>
                <a:cubicBezTo>
                  <a:pt x="120" y="143"/>
                  <a:pt x="202" y="312"/>
                  <a:pt x="238" y="495"/>
                </a:cubicBezTo>
              </a:path>
            </a:pathLst>
          </a:custGeom>
          <a:noFill/>
          <a:ln w="15875" cap="rnd">
            <a:solidFill>
              <a:srgbClr val="00863D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07" name="Rectangle 67"/>
          <p:cNvSpPr>
            <a:spLocks noChangeArrowheads="1"/>
          </p:cNvSpPr>
          <p:nvPr/>
        </p:nvSpPr>
        <p:spPr bwMode="auto">
          <a:xfrm>
            <a:off x="6738938" y="1287463"/>
            <a:ext cx="2019300" cy="738664"/>
          </a:xfrm>
          <a:prstGeom prst="rect">
            <a:avLst/>
          </a:prstGeom>
          <a:noFill/>
          <a:ln w="9525">
            <a:solidFill>
              <a:srgbClr val="00863D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Increasing </a:t>
            </a:r>
            <a:r>
              <a:rPr lang="en-US" sz="1600" i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i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(moving towards </a:t>
            </a:r>
            <a:r>
              <a:rPr lang="en-US" sz="1600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generator)</a:t>
            </a:r>
            <a:endParaRPr lang="en-US" sz="1600" i="1" dirty="0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1774" name="Object 94"/>
          <p:cNvGraphicFramePr>
            <a:graphicFrameLocks noChangeAspect="1"/>
          </p:cNvGraphicFramePr>
          <p:nvPr/>
        </p:nvGraphicFramePr>
        <p:xfrm>
          <a:off x="6804025" y="3957638"/>
          <a:ext cx="6016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4" name="Equation" r:id="rId5" imgW="330120" imgH="177480" progId="Equation.DSMT4">
                  <p:embed/>
                </p:oleObj>
              </mc:Choice>
              <mc:Fallback>
                <p:oleObj name="Equation" r:id="rId5" imgW="330120" imgH="17748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957638"/>
                        <a:ext cx="6016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5" name="Object 95"/>
          <p:cNvGraphicFramePr>
            <a:graphicFrameLocks noChangeAspect="1"/>
          </p:cNvGraphicFramePr>
          <p:nvPr/>
        </p:nvGraphicFramePr>
        <p:xfrm>
          <a:off x="4143375" y="1482725"/>
          <a:ext cx="6016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5" name="Equation" r:id="rId7" imgW="330120" imgH="164880" progId="Equation.DSMT4">
                  <p:embed/>
                </p:oleObj>
              </mc:Choice>
              <mc:Fallback>
                <p:oleObj name="Equation" r:id="rId7" imgW="330120" imgH="16488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482725"/>
                        <a:ext cx="60166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3" name="Line 98"/>
          <p:cNvSpPr>
            <a:spLocks noChangeShapeType="1"/>
          </p:cNvSpPr>
          <p:nvPr/>
        </p:nvSpPr>
        <p:spPr bwMode="auto">
          <a:xfrm flipV="1">
            <a:off x="4391025" y="3133725"/>
            <a:ext cx="866775" cy="9620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4" name="Oval 99"/>
          <p:cNvSpPr>
            <a:spLocks noChangeArrowheads="1"/>
          </p:cNvSpPr>
          <p:nvPr/>
        </p:nvSpPr>
        <p:spPr bwMode="auto">
          <a:xfrm>
            <a:off x="5238750" y="2995613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80" name="Object 100"/>
          <p:cNvGraphicFramePr>
            <a:graphicFrameLocks noChangeAspect="1"/>
          </p:cNvGraphicFramePr>
          <p:nvPr/>
        </p:nvGraphicFramePr>
        <p:xfrm>
          <a:off x="4872038" y="3411538"/>
          <a:ext cx="30003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6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3411538"/>
                        <a:ext cx="300038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1" name="Object 101"/>
          <p:cNvGraphicFramePr>
            <a:graphicFrameLocks noChangeAspect="1"/>
          </p:cNvGraphicFramePr>
          <p:nvPr/>
        </p:nvGraphicFramePr>
        <p:xfrm>
          <a:off x="5307013" y="2606675"/>
          <a:ext cx="3698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7" name="Equation" r:id="rId11" imgW="203040" imgH="228600" progId="Equation.DSMT4">
                  <p:embed/>
                </p:oleObj>
              </mc:Choice>
              <mc:Fallback>
                <p:oleObj name="Equation" r:id="rId11" imgW="203040" imgH="2286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2606675"/>
                        <a:ext cx="3698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" name="Object 102"/>
          <p:cNvGraphicFramePr>
            <a:graphicFrameLocks noChangeAspect="1"/>
          </p:cNvGraphicFramePr>
          <p:nvPr/>
        </p:nvGraphicFramePr>
        <p:xfrm>
          <a:off x="4533900" y="3035300"/>
          <a:ext cx="4841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8" name="Equation" r:id="rId13" imgW="266400" imgH="253800" progId="Equation.DSMT4">
                  <p:embed/>
                </p:oleObj>
              </mc:Choice>
              <mc:Fallback>
                <p:oleObj name="Equation" r:id="rId13" imgW="266400" imgH="25380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3035300"/>
                        <a:ext cx="4841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5" name="Line 103"/>
          <p:cNvSpPr>
            <a:spLocks noChangeShapeType="1"/>
          </p:cNvSpPr>
          <p:nvPr/>
        </p:nvSpPr>
        <p:spPr bwMode="auto">
          <a:xfrm flipV="1">
            <a:off x="4381500" y="3657600"/>
            <a:ext cx="1255713" cy="45085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6" name="Oval 104"/>
          <p:cNvSpPr>
            <a:spLocks noChangeArrowheads="1"/>
          </p:cNvSpPr>
          <p:nvPr/>
        </p:nvSpPr>
        <p:spPr bwMode="auto">
          <a:xfrm>
            <a:off x="5635625" y="3544888"/>
            <a:ext cx="152400" cy="1524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85" name="Object 105"/>
          <p:cNvGraphicFramePr>
            <a:graphicFrameLocks noChangeAspect="1"/>
          </p:cNvGraphicFramePr>
          <p:nvPr/>
        </p:nvGraphicFramePr>
        <p:xfrm>
          <a:off x="5022851" y="4125925"/>
          <a:ext cx="787400" cy="303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9" name="Equation" r:id="rId15" imgW="596880" imgH="228600" progId="Equation.DSMT4">
                  <p:embed/>
                </p:oleObj>
              </mc:Choice>
              <mc:Fallback>
                <p:oleObj name="Equation" r:id="rId15" imgW="596880" imgH="22860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1" y="4125925"/>
                        <a:ext cx="787400" cy="303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6" name="Object 106"/>
          <p:cNvGraphicFramePr>
            <a:graphicFrameLocks noChangeAspect="1"/>
          </p:cNvGraphicFramePr>
          <p:nvPr/>
        </p:nvGraphicFramePr>
        <p:xfrm>
          <a:off x="5903913" y="3411538"/>
          <a:ext cx="255588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0" name="Equation" r:id="rId17" imgW="139680" imgH="152280" progId="Equation.DSMT4">
                  <p:embed/>
                </p:oleObj>
              </mc:Choice>
              <mc:Fallback>
                <p:oleObj name="Equation" r:id="rId17" imgW="139680" imgH="152280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3411538"/>
                        <a:ext cx="255588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7" name="Oval 108"/>
          <p:cNvSpPr>
            <a:spLocks noChangeArrowheads="1"/>
          </p:cNvSpPr>
          <p:nvPr/>
        </p:nvSpPr>
        <p:spPr bwMode="auto">
          <a:xfrm>
            <a:off x="3030538" y="2728913"/>
            <a:ext cx="2770188" cy="27701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0" name="TextBox 6"/>
          <p:cNvSpPr txBox="1">
            <a:spLocks noChangeArrowheads="1"/>
          </p:cNvSpPr>
          <p:nvPr/>
        </p:nvSpPr>
        <p:spPr bwMode="auto">
          <a:xfrm>
            <a:off x="518145" y="4381727"/>
            <a:ext cx="177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8600"/>
            <a:r>
              <a:rPr lang="en-US" sz="2000" dirty="0">
                <a:solidFill>
                  <a:schemeClr val="hlink"/>
                </a:solidFill>
                <a:cs typeface="Arial" charset="0"/>
              </a:rPr>
              <a:t>Lossless line</a:t>
            </a:r>
          </a:p>
        </p:txBody>
      </p:sp>
      <p:graphicFrame>
        <p:nvGraphicFramePr>
          <p:cNvPr id="71788" name="Object 108"/>
          <p:cNvGraphicFramePr>
            <a:graphicFrameLocks noChangeAspect="1"/>
          </p:cNvGraphicFramePr>
          <p:nvPr/>
        </p:nvGraphicFramePr>
        <p:xfrm>
          <a:off x="6838950" y="5326063"/>
          <a:ext cx="9477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1" name="Equation" r:id="rId19" imgW="457200" imgH="177480" progId="Equation.DSMT4">
                  <p:embed/>
                </p:oleObj>
              </mc:Choice>
              <mc:Fallback>
                <p:oleObj name="Equation" r:id="rId19" imgW="457200" imgH="17748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5326063"/>
                        <a:ext cx="947738" cy="368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067425" y="5800725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dirty="0" smtClean="0"/>
              <a:t> distance from load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576945" y="4144488"/>
            <a:ext cx="1793174" cy="52251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09"/>
          <p:cNvGraphicFramePr>
            <a:graphicFrameLocks noChangeAspect="1"/>
          </p:cNvGraphicFramePr>
          <p:nvPr/>
        </p:nvGraphicFramePr>
        <p:xfrm>
          <a:off x="3688546" y="4525172"/>
          <a:ext cx="147184" cy="274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2" name="Equation" r:id="rId21" imgW="88560" imgH="164880" progId="Equation.DSMT4">
                  <p:embed/>
                </p:oleObj>
              </mc:Choice>
              <mc:Fallback>
                <p:oleObj name="Equation" r:id="rId21" imgW="88560" imgH="16488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546" y="4525172"/>
                        <a:ext cx="147184" cy="274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49383" y="5664531"/>
            <a:ext cx="277882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Note</a:t>
            </a:r>
            <a:r>
              <a:rPr lang="en-US" sz="1400" dirty="0" smtClean="0"/>
              <a:t>: </a:t>
            </a:r>
          </a:p>
          <a:p>
            <a:pPr algn="ctr"/>
            <a:r>
              <a:rPr lang="en-US" sz="1400" dirty="0" smtClean="0"/>
              <a:t>Going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/2</a:t>
            </a:r>
            <a:r>
              <a:rPr lang="en-US" sz="1400" dirty="0" smtClean="0">
                <a:sym typeface="Symbol"/>
              </a:rPr>
              <a:t> on the line corresponds to going all the way around the Smith chart.</a:t>
            </a:r>
            <a:endParaRPr lang="en-US" sz="1400" dirty="0"/>
          </a:p>
        </p:txBody>
      </p:sp>
      <p:graphicFrame>
        <p:nvGraphicFramePr>
          <p:cNvPr id="3" name="Object 110"/>
          <p:cNvGraphicFramePr>
            <a:graphicFrameLocks noChangeAspect="1"/>
          </p:cNvGraphicFramePr>
          <p:nvPr/>
        </p:nvGraphicFramePr>
        <p:xfrm>
          <a:off x="6273799" y="2640012"/>
          <a:ext cx="477241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3" name="Equation" r:id="rId23" imgW="330120" imgH="203040" progId="Equation.DSMT4">
                  <p:embed/>
                </p:oleObj>
              </mc:Choice>
              <mc:Fallback>
                <p:oleObj name="Equation" r:id="rId23" imgW="330120" imgH="20304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799" y="2640012"/>
                        <a:ext cx="477241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819900" y="2152650"/>
            <a:ext cx="1927131" cy="307777"/>
          </a:xfrm>
          <a:prstGeom prst="rect">
            <a:avLst/>
          </a:prstGeom>
          <a:noFill/>
          <a:ln>
            <a:solidFill>
              <a:srgbClr val="00863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63D"/>
                </a:solidFill>
              </a:rPr>
              <a:t>Clockwise movement!</a:t>
            </a:r>
            <a:endParaRPr lang="en-US" sz="1400" dirty="0">
              <a:solidFill>
                <a:srgbClr val="0086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944563" y="1055688"/>
          <a:ext cx="25955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4" name="Equation" r:id="rId3" imgW="1358640" imgH="507960" progId="Equation.DSMT4">
                  <p:embed/>
                </p:oleObj>
              </mc:Choice>
              <mc:Fallback>
                <p:oleObj name="Equation" r:id="rId3" imgW="135864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1055688"/>
                        <a:ext cx="259556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768600" y="2241550"/>
          <a:ext cx="33480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5" name="Equation" r:id="rId5" imgW="1739880" imgH="507960" progId="Equation.DSMT4">
                  <p:embed/>
                </p:oleObj>
              </mc:Choice>
              <mc:Fallback>
                <p:oleObj name="Equation" r:id="rId5" imgW="173988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241550"/>
                        <a:ext cx="3348038" cy="1019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5" name="TextBox 4"/>
          <p:cNvSpPr txBox="1">
            <a:spLocks noChangeArrowheads="1"/>
          </p:cNvSpPr>
          <p:nvPr/>
        </p:nvSpPr>
        <p:spPr bwMode="auto">
          <a:xfrm>
            <a:off x="1730892" y="2540062"/>
            <a:ext cx="91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Define</a:t>
            </a: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711576" y="3543077"/>
          <a:ext cx="1593850" cy="43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6" name="Equation" r:id="rId7" imgW="888840" imgH="228600" progId="Equation.DSMT4">
                  <p:embed/>
                </p:oleObj>
              </mc:Choice>
              <mc:Fallback>
                <p:oleObj name="Equation" r:id="rId7" imgW="8888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6" y="3543077"/>
                        <a:ext cx="1593850" cy="430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6" name="TextBox 6"/>
          <p:cNvSpPr txBox="1">
            <a:spLocks noChangeArrowheads="1"/>
          </p:cNvSpPr>
          <p:nvPr/>
        </p:nvSpPr>
        <p:spPr bwMode="auto">
          <a:xfrm>
            <a:off x="922929" y="4160272"/>
            <a:ext cx="2067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</a:rPr>
              <a:t>Hence we have:</a:t>
            </a:r>
            <a:endParaRPr lang="en-US" sz="2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07938" y="95561"/>
            <a:ext cx="82296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Chart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609850" y="4481513"/>
          <a:ext cx="33940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7" name="Equation" r:id="rId9" imgW="1777680" imgH="507960" progId="Equation.DSMT4">
                  <p:embed/>
                </p:oleObj>
              </mc:Choice>
              <mc:Fallback>
                <p:oleObj name="Equation" r:id="rId9" imgW="1777680" imgH="507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4481513"/>
                        <a:ext cx="339407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51096" y="5732353"/>
            <a:ext cx="83676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Next, multiply both sides by the RHS denominator term and equate real and imaginary parts. Then solve the resulting equations for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sym typeface="Symbol"/>
              </a:rPr>
              <a:t>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sym typeface="Symbo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and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sym typeface="Symbol"/>
              </a:rPr>
              <a:t> 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in terms of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sym typeface="Symbol"/>
              </a:rPr>
              <a:t> or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sym typeface="Symbol"/>
              </a:rPr>
              <a:t>.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This gives two equations. 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38875" y="3619500"/>
            <a:ext cx="230755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Note: </a:t>
            </a:r>
          </a:p>
          <a:p>
            <a:pPr algn="ctr"/>
            <a:r>
              <a:rPr lang="en-US" sz="1400" dirty="0" smtClean="0"/>
              <a:t>The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 smtClean="0"/>
              <a:t> dependence is being suppressed here.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2425" y="1190625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1" dirty="0" smtClean="0">
                <a:solidFill>
                  <a:srgbClr val="FF0000"/>
                </a:solidFill>
              </a:rPr>
              <a:t> chart is the “usual” Smith chart.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511692" y="654112"/>
            <a:ext cx="12522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</a:rPr>
              <a:t>Start with</a:t>
            </a:r>
            <a:endParaRPr lang="en-US" sz="2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Box 1"/>
          <p:cNvSpPr txBox="1">
            <a:spLocks noChangeArrowheads="1"/>
          </p:cNvSpPr>
          <p:nvPr/>
        </p:nvSpPr>
        <p:spPr bwMode="auto">
          <a:xfrm>
            <a:off x="393700" y="849313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28600"/>
            <a:r>
              <a:rPr lang="en-US" sz="2400" dirty="0">
                <a:solidFill>
                  <a:srgbClr val="FF0000"/>
                </a:solidFill>
                <a:cs typeface="Arial" charset="0"/>
              </a:rPr>
              <a:t>1)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Equation #1:</a:t>
            </a:r>
            <a:endParaRPr lang="en-US" sz="2400" dirty="0">
              <a:solidFill>
                <a:srgbClr val="FF0000"/>
              </a:solidFill>
              <a:cs typeface="Arial" charset="0"/>
            </a:endParaRP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849563" y="1220788"/>
          <a:ext cx="3690937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7" name="Equation" r:id="rId3" imgW="1942920" imgH="507960" progId="Equation.DSMT4">
                  <p:embed/>
                </p:oleObj>
              </mc:Choice>
              <mc:Fallback>
                <p:oleObj name="Equation" r:id="rId3" imgW="194292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1220788"/>
                        <a:ext cx="3690937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Box 4"/>
          <p:cNvSpPr txBox="1">
            <a:spLocks noChangeArrowheads="1"/>
          </p:cNvSpPr>
          <p:nvPr/>
        </p:nvSpPr>
        <p:spPr bwMode="auto">
          <a:xfrm>
            <a:off x="4700588" y="3089275"/>
            <a:ext cx="4129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Equation for a circle in the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 plane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5778500" y="3665538"/>
          <a:ext cx="212407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8" name="Equation" r:id="rId5" imgW="1282680" imgH="914400" progId="Equation.DSMT4">
                  <p:embed/>
                </p:oleObj>
              </mc:Choice>
              <mc:Fallback>
                <p:oleObj name="Equation" r:id="rId5" imgW="128268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3665538"/>
                        <a:ext cx="212407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6526" y="95000"/>
            <a:ext cx="82296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Chart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667" y="2360427"/>
            <a:ext cx="42459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2917644" y="1228337"/>
          <a:ext cx="35464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Equation" r:id="rId3" imgW="1993680" imgH="507960" progId="Equation.DSMT4">
                  <p:embed/>
                </p:oleObj>
              </mc:Choice>
              <mc:Fallback>
                <p:oleObj name="Equation" r:id="rId3" imgW="199368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644" y="1228337"/>
                        <a:ext cx="354647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TextBox 3"/>
          <p:cNvSpPr txBox="1">
            <a:spLocks noChangeArrowheads="1"/>
          </p:cNvSpPr>
          <p:nvPr/>
        </p:nvSpPr>
        <p:spPr bwMode="auto">
          <a:xfrm>
            <a:off x="4505325" y="2768600"/>
            <a:ext cx="4429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Equation for a circle in the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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plane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6165850" y="3351213"/>
          <a:ext cx="1789113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1" name="Equation" r:id="rId5" imgW="1104840" imgH="939600" progId="Equation.DSMT4">
                  <p:embed/>
                </p:oleObj>
              </mc:Choice>
              <mc:Fallback>
                <p:oleObj name="Equation" r:id="rId5" imgW="110484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3351213"/>
                        <a:ext cx="1789113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79426" y="811213"/>
            <a:ext cx="231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28600"/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2) Equation #2:</a:t>
            </a:r>
            <a:endParaRPr lang="en-US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19300"/>
            <a:ext cx="50292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6526" y="95000"/>
            <a:ext cx="82296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Chart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16401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3876675" y="4746625"/>
            <a:ext cx="477838" cy="1214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247650" y="4745038"/>
            <a:ext cx="477838" cy="1214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846000" y="1387928"/>
            <a:ext cx="232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28600"/>
            <a:r>
              <a:rPr lang="en-US" sz="2000" dirty="0">
                <a:solidFill>
                  <a:schemeClr val="hlink"/>
                </a:solidFill>
                <a:cs typeface="Arial" charset="0"/>
              </a:rPr>
              <a:t>Short-hand version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557338" y="5965825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  <a:latin typeface="Calibri" pitchFamily="34" charset="0"/>
                <a:sym typeface="Symbol" pitchFamily="18" charset="2"/>
              </a:rPr>
              <a:t> plane</a:t>
            </a:r>
            <a:endParaRPr lang="en-US" sz="2400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6415088" y="603250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  <a:latin typeface="Calibri" pitchFamily="34" charset="0"/>
                <a:sym typeface="Symbol" pitchFamily="18" charset="2"/>
              </a:rPr>
              <a:t> plane</a:t>
            </a:r>
            <a:endParaRPr lang="en-US" sz="2400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4" y="2054761"/>
            <a:ext cx="3467101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6526" y="95000"/>
            <a:ext cx="82296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Chart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BED93-010D-4EE3-88B7-6560FA5FB7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74480" y="1214638"/>
            <a:ext cx="6663235" cy="5057775"/>
            <a:chOff x="1174480" y="1214638"/>
            <a:chExt cx="6663235" cy="5057775"/>
          </a:xfrm>
        </p:grpSpPr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4480" y="1214638"/>
              <a:ext cx="6626496" cy="505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 flipH="1">
              <a:off x="6565273" y="1973086"/>
              <a:ext cx="1272442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  <a:sym typeface="Symbol"/>
                </a:rPr>
                <a:t> plane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6526" y="95000"/>
            <a:ext cx="82296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Chart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8747</TotalTime>
  <Words>858</Words>
  <Application>Microsoft Office PowerPoint</Application>
  <PresentationFormat>On-screen Show (4:3)</PresentationFormat>
  <Paragraphs>194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Office Theme</vt:lpstr>
      <vt:lpstr>1_Office Theme</vt:lpstr>
      <vt:lpstr>Equation</vt:lpstr>
      <vt:lpstr>Visio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David Jackson</dc:creator>
  <cp:lastModifiedBy>Jackson, David R</cp:lastModifiedBy>
  <cp:revision>502</cp:revision>
  <dcterms:created xsi:type="dcterms:W3CDTF">2006-08-16T00:00:00Z</dcterms:created>
  <dcterms:modified xsi:type="dcterms:W3CDTF">2019-09-11T00:50:10Z</dcterms:modified>
</cp:coreProperties>
</file>