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4" r:id="rId3"/>
    <p:sldId id="274" r:id="rId4"/>
    <p:sldId id="276" r:id="rId5"/>
    <p:sldId id="327" r:id="rId6"/>
    <p:sldId id="305" r:id="rId7"/>
    <p:sldId id="307" r:id="rId8"/>
    <p:sldId id="306" r:id="rId9"/>
    <p:sldId id="308" r:id="rId10"/>
    <p:sldId id="287" r:id="rId11"/>
    <p:sldId id="309" r:id="rId12"/>
    <p:sldId id="318" r:id="rId13"/>
    <p:sldId id="288" r:id="rId14"/>
    <p:sldId id="315" r:id="rId15"/>
    <p:sldId id="289" r:id="rId16"/>
    <p:sldId id="290" r:id="rId17"/>
    <p:sldId id="291" r:id="rId18"/>
    <p:sldId id="316" r:id="rId19"/>
    <p:sldId id="331" r:id="rId20"/>
    <p:sldId id="292" r:id="rId21"/>
    <p:sldId id="293" r:id="rId22"/>
    <p:sldId id="325" r:id="rId23"/>
    <p:sldId id="328" r:id="rId24"/>
    <p:sldId id="294" r:id="rId25"/>
    <p:sldId id="295" r:id="rId26"/>
    <p:sldId id="320" r:id="rId27"/>
    <p:sldId id="296" r:id="rId28"/>
    <p:sldId id="297" r:id="rId29"/>
    <p:sldId id="326" r:id="rId30"/>
    <p:sldId id="329" r:id="rId31"/>
    <p:sldId id="298" r:id="rId32"/>
    <p:sldId id="311" r:id="rId33"/>
    <p:sldId id="319" r:id="rId34"/>
    <p:sldId id="300" r:id="rId35"/>
    <p:sldId id="332" r:id="rId36"/>
    <p:sldId id="312" r:id="rId37"/>
    <p:sldId id="313" r:id="rId38"/>
    <p:sldId id="314" r:id="rId39"/>
    <p:sldId id="317" r:id="rId40"/>
    <p:sldId id="284" r:id="rId41"/>
    <p:sldId id="321" r:id="rId42"/>
    <p:sldId id="286" r:id="rId43"/>
    <p:sldId id="322" r:id="rId44"/>
    <p:sldId id="330" r:id="rId45"/>
    <p:sldId id="323" r:id="rId46"/>
    <p:sldId id="324" r:id="rId47"/>
    <p:sldId id="333" r:id="rId48"/>
    <p:sldId id="334" r:id="rId49"/>
    <p:sldId id="335" r:id="rId50"/>
    <p:sldId id="336" r:id="rId51"/>
  </p:sldIdLst>
  <p:sldSz cx="9144000" cy="6858000" type="screen4x3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CCFFFF"/>
    <a:srgbClr val="0000FF"/>
    <a:srgbClr val="CCECFF"/>
    <a:srgbClr val="00FFFF"/>
    <a:srgbClr val="CC00FF"/>
    <a:srgbClr val="FFFF66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91" autoAdjust="0"/>
    <p:restoredTop sz="97494" autoAdjust="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75.wmf"/><Relationship Id="rId2" Type="http://schemas.openxmlformats.org/officeDocument/2006/relationships/image" Target="../media/image12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63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2.wmf"/><Relationship Id="rId5" Type="http://schemas.openxmlformats.org/officeDocument/2006/relationships/image" Target="../media/image87.wmf"/><Relationship Id="rId4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97.wmf"/><Relationship Id="rId2" Type="http://schemas.openxmlformats.org/officeDocument/2006/relationships/image" Target="../media/image12.wmf"/><Relationship Id="rId1" Type="http://schemas.openxmlformats.org/officeDocument/2006/relationships/image" Target="../media/image95.wmf"/><Relationship Id="rId6" Type="http://schemas.openxmlformats.org/officeDocument/2006/relationships/image" Target="../media/image74.wmf"/><Relationship Id="rId5" Type="http://schemas.openxmlformats.org/officeDocument/2006/relationships/image" Target="../media/image96.wmf"/><Relationship Id="rId4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50.wmf"/><Relationship Id="rId4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31.wmf"/><Relationship Id="rId1" Type="http://schemas.openxmlformats.org/officeDocument/2006/relationships/image" Target="../media/image126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1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9713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60E488-5BDE-4CD4-9B83-8D51547DD237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87863"/>
            <a:ext cx="57213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D2B5FA-63D3-435D-938D-9B39BEA057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8404-3F60-40FB-BB14-C25C97C3DF9A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B188D-D475-4603-8B93-20775A24F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DB49-0B4B-4B1F-B804-ACB03AF1C3AA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830A6-6F67-4576-8430-BC6CCAA1E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ADF1-9EEA-4573-9FA2-BC3D6F65E126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03CD-6094-40F4-99B5-157388E7F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E5CB-E06F-46C4-87FF-8A7B7283B9D0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1341-6B1C-42DB-8911-E36F6C3AD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3979-BA8C-469F-9359-D7D2AC00A2DE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AFC89-82AC-4F2C-A622-75568C27E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8399-288E-42B9-9C22-2C95AD4E5000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D645-07DA-45C4-AE90-5292532FD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C1E6-FC84-448C-A745-AEBA0EF19A7F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9980-D734-498C-B967-1040CBC6E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B580-3C8B-4E59-B6C8-8A3F7ECFE49C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8187F-E408-43E2-BA27-1B7F4A7BD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BFD2-4933-449B-8670-A6FE2C50C136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6DE75-6BE2-40E1-96F3-9228B8B1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D607-3EF9-4293-BA26-8529A5A25337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2A36-4D46-42F7-A8CD-AEC68F412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78B9-29B8-40EF-9816-474EACC61AD8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EBA43-5578-422E-A0F6-4E03D15C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289C3-66A5-474A-A474-B455EB28FDC1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C0C32E-3748-4D07-9048-56380DEE3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8.jpe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9.jpeg"/><Relationship Id="rId4" Type="http://schemas.openxmlformats.org/officeDocument/2006/relationships/image" Target="../media/image1.png"/><Relationship Id="rId9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14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8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4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1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2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1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0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2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4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3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5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67.bin"/><Relationship Id="rId18" Type="http://schemas.openxmlformats.org/officeDocument/2006/relationships/image" Target="../media/image155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4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5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7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4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180.bin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6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86.bin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68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70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192.bin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74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17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198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74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8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86CB-AB9A-4D3A-BB0E-E341B58C9663}" type="slidenum">
              <a:rPr lang="en-US"/>
              <a:pPr/>
              <a:t>1</a:t>
            </a:fld>
            <a:endParaRPr lang="en-US"/>
          </a:p>
        </p:txBody>
      </p:sp>
      <p:sp>
        <p:nvSpPr>
          <p:cNvPr id="108552" name="Text Box 2"/>
          <p:cNvSpPr txBox="1">
            <a:spLocks noChangeArrowheads="1"/>
          </p:cNvSpPr>
          <p:nvPr/>
        </p:nvSpPr>
        <p:spPr bwMode="auto">
          <a:xfrm>
            <a:off x="3189919" y="216535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08553" name="Rectangle 4"/>
          <p:cNvSpPr>
            <a:spLocks noChangeArrowheads="1"/>
          </p:cNvSpPr>
          <p:nvPr/>
        </p:nvSpPr>
        <p:spPr bwMode="auto">
          <a:xfrm>
            <a:off x="4592410" y="3184072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08555" name="Text Box 19"/>
          <p:cNvSpPr txBox="1">
            <a:spLocks noChangeArrowheads="1"/>
          </p:cNvSpPr>
          <p:nvPr/>
        </p:nvSpPr>
        <p:spPr bwMode="auto">
          <a:xfrm>
            <a:off x="3857625" y="1666875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61" name="Picture 17" descr="wndw-print_img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4933949"/>
            <a:ext cx="3048584" cy="1762125"/>
          </a:xfrm>
          <a:prstGeom prst="rect">
            <a:avLst/>
          </a:prstGeom>
          <a:noFill/>
        </p:spPr>
      </p:pic>
      <p:sp>
        <p:nvSpPr>
          <p:cNvPr id="108557" name="Rectangle 4"/>
          <p:cNvSpPr>
            <a:spLocks noChangeArrowheads="1"/>
          </p:cNvSpPr>
          <p:nvPr/>
        </p:nvSpPr>
        <p:spPr bwMode="auto">
          <a:xfrm>
            <a:off x="2705100" y="3714750"/>
            <a:ext cx="6210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</a:t>
            </a: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1: General Theory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22" y="32342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972300" y="142101"/>
            <a:ext cx="20478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+mn-lt"/>
              </a:rPr>
              <a:t>Adapted from notes by Prof. Jeffery T. Williams</a:t>
            </a:r>
            <a:endParaRPr lang="en-US" sz="1400" b="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D981-BAC5-42CA-9773-64D837451833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2555875" y="2133600"/>
          <a:ext cx="29257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Equation" r:id="rId3" imgW="1040948" imgH="228501" progId="Equation.DSMT4">
                  <p:embed/>
                </p:oleObj>
              </mc:Choice>
              <mc:Fallback>
                <p:oleObj name="Equation" r:id="rId3" imgW="1040948" imgH="228501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33600"/>
                        <a:ext cx="29257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066800" y="1447800"/>
            <a:ext cx="200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Hence, we have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019299" y="3019425"/>
            <a:ext cx="393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Vector Helmholtz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equation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6D49-65DD-466E-B43E-B8831C9E776E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209800" y="1905000"/>
            <a:ext cx="4038600" cy="1905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2801938" y="2971800"/>
          <a:ext cx="28908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Equation" r:id="rId3" imgW="1028700" imgH="228600" progId="Equation.DSMT4">
                  <p:embed/>
                </p:oleObj>
              </mc:Choice>
              <mc:Fallback>
                <p:oleObj name="Equation" r:id="rId3" imgW="10287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971800"/>
                        <a:ext cx="289083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505200" y="1171575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Summary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801938" y="2057400"/>
          <a:ext cx="2641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1" name="Equation" r:id="rId5" imgW="939800" imgH="228600" progId="Equation.DSMT4">
                  <p:embed/>
                </p:oleObj>
              </mc:Choice>
              <mc:Fallback>
                <p:oleObj name="Equation" r:id="rId5" imgW="9398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057400"/>
                        <a:ext cx="2641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8" name="TextBox 2"/>
          <p:cNvSpPr txBox="1">
            <a:spLocks noChangeArrowheads="1"/>
          </p:cNvSpPr>
          <p:nvPr/>
        </p:nvSpPr>
        <p:spPr bwMode="auto">
          <a:xfrm>
            <a:off x="381000" y="5029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 dirty="0">
                <a:solidFill>
                  <a:schemeClr val="hlink"/>
                </a:solidFill>
                <a:cs typeface="Arial" charset="0"/>
              </a:rPr>
              <a:t>These equations are valid for a </a:t>
            </a: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source-free, homogeneous, isotropic, linear material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362199" y="4067175"/>
            <a:ext cx="393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Vector Helmholtz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equation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6D49-65DD-466E-B43E-B8831C9E776E}" type="slidenum">
              <a:rPr lang="en-US"/>
              <a:pPr/>
              <a:t>12</a:t>
            </a:fld>
            <a:endParaRPr lang="en-U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209800" y="1905000"/>
            <a:ext cx="4038600" cy="1905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2678113" y="2952750"/>
          <a:ext cx="31400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7" name="Equation" r:id="rId3" imgW="1117600" imgH="241300" progId="Equation.DSMT4">
                  <p:embed/>
                </p:oleObj>
              </mc:Choice>
              <mc:Fallback>
                <p:oleObj name="Equation" r:id="rId3" imgW="11176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2952750"/>
                        <a:ext cx="31400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47675" y="1104900"/>
            <a:ext cx="7234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</a:rPr>
              <a:t>From the property of the vector Laplacian, we have</a:t>
            </a: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676525" y="2039938"/>
          <a:ext cx="289083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8" name="Equation" r:id="rId5" imgW="1028254" imgH="241195" progId="Equation.DSMT4">
                  <p:embed/>
                </p:oleObj>
              </mc:Choice>
              <mc:Fallback>
                <p:oleObj name="Equation" r:id="rId5" imgW="1028254" imgH="241195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2039938"/>
                        <a:ext cx="2890838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8" name="TextBox 2"/>
          <p:cNvSpPr txBox="1">
            <a:spLocks noChangeArrowheads="1"/>
          </p:cNvSpPr>
          <p:nvPr/>
        </p:nvSpPr>
        <p:spPr bwMode="auto">
          <a:xfrm>
            <a:off x="1057275" y="5476875"/>
            <a:ext cx="1038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/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Recall:</a:t>
            </a:r>
            <a:endParaRPr lang="en-US" sz="2000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238374" y="4105275"/>
            <a:ext cx="393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Scalar Helmholtz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equation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2228975" y="5441125"/>
          <a:ext cx="43592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9" name="Equation" r:id="rId7" imgW="2374900" imgH="279400" progId="Equation.DSMT4">
                  <p:embed/>
                </p:oleObj>
              </mc:Choice>
              <mc:Fallback>
                <p:oleObj name="Equation" r:id="rId7" imgW="2374900" imgH="279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975" y="5441125"/>
                        <a:ext cx="43592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0010" y="4001984"/>
            <a:ext cx="8205850" cy="19594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F6E6-F778-40A3-8D82-CFCA59937C4A}" type="slidenum">
              <a:rPr lang="en-US"/>
              <a:pPr/>
              <a:t>13</a:t>
            </a:fld>
            <a:endParaRPr lang="en-US"/>
          </a:p>
        </p:txBody>
      </p:sp>
      <p:sp>
        <p:nvSpPr>
          <p:cNvPr id="116747" name="Rectangle 1"/>
          <p:cNvSpPr>
            <a:spLocks noChangeArrowheads="1"/>
          </p:cNvSpPr>
          <p:nvPr/>
        </p:nvSpPr>
        <p:spPr bwMode="auto">
          <a:xfrm>
            <a:off x="381000" y="1272629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guided wave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a field variation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direction of the form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086100" y="1898650"/>
          <a:ext cx="1870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6" name="Equation" r:id="rId3" imgW="812447" imgH="253890" progId="Equation.DSMT4">
                  <p:embed/>
                </p:oleObj>
              </mc:Choice>
              <mc:Fallback>
                <p:oleObj name="Equation" r:id="rId3" imgW="812447" imgH="25389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898650"/>
                        <a:ext cx="1870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9" name="TextBox 1"/>
          <p:cNvSpPr txBox="1">
            <a:spLocks noChangeArrowheads="1"/>
          </p:cNvSpPr>
          <p:nvPr/>
        </p:nvSpPr>
        <p:spPr bwMode="auto">
          <a:xfrm>
            <a:off x="1788226" y="95250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Representation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57150" y="4286982"/>
            <a:ext cx="7896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Then all four of the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transverse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field components can be expressed in terms of the two longitudinal ones: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51" name="Object 3"/>
          <p:cNvGraphicFramePr>
            <a:graphicFrameLocks noChangeAspect="1"/>
          </p:cNvGraphicFramePr>
          <p:nvPr/>
        </p:nvGraphicFramePr>
        <p:xfrm>
          <a:off x="3919106" y="5154022"/>
          <a:ext cx="1023504" cy="48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7" name="Equation" r:id="rId5" imgW="558558" imgH="253890" progId="Equation.DSMT4">
                  <p:embed/>
                </p:oleObj>
              </mc:Choice>
              <mc:Fallback>
                <p:oleObj name="Equation" r:id="rId5" imgW="558558" imgH="25389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106" y="5154022"/>
                        <a:ext cx="1023504" cy="48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0104" y="2652156"/>
            <a:ext cx="422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(This is a property of any guided wave.)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F6E6-F778-40A3-8D82-CFCA59937C4A}" type="slidenum">
              <a:rPr lang="en-US"/>
              <a:pPr/>
              <a:t>14</a:t>
            </a:fld>
            <a:endParaRPr lang="en-US"/>
          </a:p>
        </p:txBody>
      </p:sp>
      <p:sp>
        <p:nvSpPr>
          <p:cNvPr id="116747" name="Rectangle 1"/>
          <p:cNvSpPr>
            <a:spLocks noChangeArrowheads="1"/>
          </p:cNvSpPr>
          <p:nvPr/>
        </p:nvSpPr>
        <p:spPr bwMode="auto">
          <a:xfrm>
            <a:off x="381000" y="1070750"/>
            <a:ext cx="5429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Assume a source-free region with a variation</a:t>
            </a: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5635113" y="1061625"/>
          <a:ext cx="700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5" name="Equation" r:id="rId3" imgW="342751" imgH="203112" progId="Equation.DSMT4">
                  <p:embed/>
                </p:oleObj>
              </mc:Choice>
              <mc:Fallback>
                <p:oleObj name="Equation" r:id="rId3" imgW="342751" imgH="203112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113" y="1061625"/>
                        <a:ext cx="700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1038225" y="1832750"/>
          <a:ext cx="2308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6" name="Equation" r:id="rId5" imgW="1028254" imgH="203112" progId="Equation.DSMT4">
                  <p:embed/>
                </p:oleObj>
              </mc:Choice>
              <mc:Fallback>
                <p:oleObj name="Equation" r:id="rId5" imgW="1028254" imgH="203112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832750"/>
                        <a:ext cx="2308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22038" y="3430588"/>
          <a:ext cx="30924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7" name="Equation" r:id="rId7" imgW="1638300" imgH="419100" progId="Equation.DSMT4">
                  <p:embed/>
                </p:oleObj>
              </mc:Choice>
              <mc:Fallback>
                <p:oleObj name="Equation" r:id="rId7" imgW="1638300" imgH="419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38" y="3430588"/>
                        <a:ext cx="30924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495300" y="4414025"/>
          <a:ext cx="35814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8" name="Equation" r:id="rId9" imgW="1828800" imgH="393700" progId="Equation.DSMT4">
                  <p:embed/>
                </p:oleObj>
              </mc:Choice>
              <mc:Fallback>
                <p:oleObj name="Equation" r:id="rId9" imgW="1828800" imgH="3937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414025"/>
                        <a:ext cx="35814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438150" y="5424488"/>
          <a:ext cx="31591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9" name="Equation" r:id="rId11" imgW="1574800" imgH="431800" progId="Equation.DSMT4">
                  <p:embed/>
                </p:oleObj>
              </mc:Choice>
              <mc:Fallback>
                <p:oleObj name="Equation" r:id="rId11" imgW="1574800" imgH="431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5424488"/>
                        <a:ext cx="31591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5103813" y="3387725"/>
          <a:ext cx="31400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0" name="Equation" r:id="rId13" imgW="1625600" imgH="419100" progId="Equation.DSMT4">
                  <p:embed/>
                </p:oleObj>
              </mc:Choice>
              <mc:Fallback>
                <p:oleObj name="Equation" r:id="rId13" imgW="1625600" imgH="4191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3387725"/>
                        <a:ext cx="31400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5091113" y="4527550"/>
          <a:ext cx="3451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1" name="Equation" r:id="rId15" imgW="1765300" imgH="393700" progId="Equation.DSMT4">
                  <p:embed/>
                </p:oleObj>
              </mc:Choice>
              <mc:Fallback>
                <p:oleObj name="Equation" r:id="rId15" imgW="1765300" imgH="3937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527550"/>
                        <a:ext cx="3451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5080000" y="5513388"/>
          <a:ext cx="29400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2" name="Equation" r:id="rId17" imgW="1497950" imgH="431613" progId="Equation.DSMT4">
                  <p:embed/>
                </p:oleObj>
              </mc:Choice>
              <mc:Fallback>
                <p:oleObj name="Equation" r:id="rId17" imgW="1497950" imgH="431613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5513388"/>
                        <a:ext cx="29400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9" name="TextBox 1"/>
          <p:cNvSpPr txBox="1">
            <a:spLocks noChangeArrowheads="1"/>
          </p:cNvSpPr>
          <p:nvPr/>
        </p:nvSpPr>
        <p:spPr bwMode="auto">
          <a:xfrm>
            <a:off x="1574475" y="123700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Representation: Proof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50" name="Object 14"/>
          <p:cNvGraphicFramePr>
            <a:graphicFrameLocks noChangeAspect="1"/>
          </p:cNvGraphicFramePr>
          <p:nvPr/>
        </p:nvGraphicFramePr>
        <p:xfrm>
          <a:off x="5605463" y="1802588"/>
          <a:ext cx="21669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3" name="Equation" r:id="rId19" imgW="965200" imgH="228600" progId="Equation.DSMT4">
                  <p:embed/>
                </p:oleObj>
              </mc:Choice>
              <mc:Fallback>
                <p:oleObj name="Equation" r:id="rId19" imgW="9652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1802588"/>
                        <a:ext cx="21669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1914525" y="2486025"/>
            <a:ext cx="314325" cy="6381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515100" y="2486025"/>
            <a:ext cx="314325" cy="6381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90875" y="2609850"/>
            <a:ext cx="266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Take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components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78F5-F6E5-4E34-BE6E-2F2C43E6294F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4" name="Rectangle 1"/>
          <p:cNvSpPr>
            <a:spLocks noChangeArrowheads="1"/>
          </p:cNvSpPr>
          <p:nvPr/>
        </p:nvSpPr>
        <p:spPr bwMode="auto">
          <a:xfrm>
            <a:off x="514350" y="904875"/>
            <a:ext cx="2577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Combining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1)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5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sz="2000" dirty="0" smtClean="0">
                <a:cs typeface="Arial" charset="0"/>
              </a:rPr>
              <a:t>:</a:t>
            </a:r>
            <a:endParaRPr lang="en-US" sz="2000" dirty="0">
              <a:cs typeface="Arial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979488" y="1752600"/>
          <a:ext cx="5432425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8" name="Equation" r:id="rId3" imgW="3073400" imgH="1981200" progId="Equation.DSMT4">
                  <p:embed/>
                </p:oleObj>
              </mc:Choice>
              <mc:Fallback>
                <p:oleObj name="Equation" r:id="rId3" imgW="3073400" imgH="198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1752600"/>
                        <a:ext cx="5432425" cy="350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7594"/>
              </p:ext>
            </p:extLst>
          </p:nvPr>
        </p:nvGraphicFramePr>
        <p:xfrm>
          <a:off x="6337300" y="4040750"/>
          <a:ext cx="1346200" cy="46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9" name="Equation" r:id="rId5" imgW="837836" imgH="291973" progId="Equation.DSMT4">
                  <p:embed/>
                </p:oleObj>
              </mc:Choice>
              <mc:Fallback>
                <p:oleObj name="Equation" r:id="rId5" imgW="837836" imgH="29197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4040750"/>
                        <a:ext cx="1346200" cy="469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TextBox 8"/>
          <p:cNvSpPr txBox="1">
            <a:spLocks noChangeArrowheads="1"/>
          </p:cNvSpPr>
          <p:nvPr/>
        </p:nvSpPr>
        <p:spPr bwMode="auto">
          <a:xfrm>
            <a:off x="5534026" y="4497903"/>
            <a:ext cx="3267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Cutoff </a:t>
            </a:r>
            <a:r>
              <a:rPr lang="en-US" sz="1600" dirty="0" smtClean="0">
                <a:cs typeface="Arial" charset="0"/>
              </a:rPr>
              <a:t>wavenumber </a:t>
            </a:r>
          </a:p>
          <a:p>
            <a:pPr algn="ctr"/>
            <a:r>
              <a:rPr lang="en-US" sz="1600" dirty="0" smtClean="0">
                <a:cs typeface="Arial" charset="0"/>
              </a:rPr>
              <a:t>(real number, as discussed later)</a:t>
            </a:r>
            <a:endParaRPr lang="en-US" sz="1600" dirty="0">
              <a:cs typeface="Arial" charset="0"/>
            </a:endParaRPr>
          </a:p>
        </p:txBody>
      </p:sp>
      <p:sp>
        <p:nvSpPr>
          <p:cNvPr id="117768" name="TextBox 1"/>
          <p:cNvSpPr txBox="1">
            <a:spLocks noChangeArrowheads="1"/>
          </p:cNvSpPr>
          <p:nvPr/>
        </p:nvSpPr>
        <p:spPr bwMode="auto">
          <a:xfrm>
            <a:off x="1752600" y="76200"/>
            <a:ext cx="657225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Representation: Proof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(cont.)</a:t>
            </a:r>
          </a:p>
        </p:txBody>
      </p:sp>
      <p:sp>
        <p:nvSpPr>
          <p:cNvPr id="117769" name="TextBox 2"/>
          <p:cNvSpPr txBox="1">
            <a:spLocks noChangeArrowheads="1"/>
          </p:cNvSpPr>
          <p:nvPr/>
        </p:nvSpPr>
        <p:spPr bwMode="auto">
          <a:xfrm>
            <a:off x="381000" y="5772150"/>
            <a:ext cx="876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  <a:cs typeface="Arial" charset="0"/>
              </a:rPr>
              <a:t>A similar derivation holds</a:t>
            </a:r>
            <a:r>
              <a:rPr lang="en-US" sz="2000" dirty="0">
                <a:solidFill>
                  <a:schemeClr val="hlink"/>
                </a:solidFill>
              </a:rPr>
              <a:t> for the other three transverse field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1975" y="1562100"/>
            <a:ext cx="3886200" cy="49339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AD6-EB02-4271-AC18-2A00E0176314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838200" y="1752600"/>
          <a:ext cx="3276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6" name="Equation" r:id="rId3" imgW="1866900" imgH="2590800" progId="Equation.DSMT4">
                  <p:embed/>
                </p:oleObj>
              </mc:Choice>
              <mc:Fallback>
                <p:oleObj name="Equation" r:id="rId3" imgW="1866900" imgH="2590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276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9" name="TextBox 2"/>
          <p:cNvSpPr txBox="1">
            <a:spLocks noChangeArrowheads="1"/>
          </p:cNvSpPr>
          <p:nvPr/>
        </p:nvSpPr>
        <p:spPr bwMode="auto">
          <a:xfrm>
            <a:off x="1095374" y="942975"/>
            <a:ext cx="3019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cs typeface="Arial" charset="0"/>
              </a:rPr>
              <a:t>Summary of Results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118791" name="Rectangle 6"/>
          <p:cNvSpPr>
            <a:spLocks noChangeArrowheads="1"/>
          </p:cNvSpPr>
          <p:nvPr/>
        </p:nvSpPr>
        <p:spPr bwMode="auto">
          <a:xfrm>
            <a:off x="4695825" y="2419350"/>
            <a:ext cx="38862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cs typeface="Arial" charset="0"/>
              </a:rPr>
              <a:t>These equations give the transverse field components in terms of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en-US" dirty="0">
                <a:solidFill>
                  <a:srgbClr val="0000FF"/>
                </a:solidFill>
                <a:cs typeface="Arial" charset="0"/>
              </a:rPr>
            </a:br>
            <a:r>
              <a:rPr lang="en-US" u="sng" dirty="0">
                <a:solidFill>
                  <a:srgbClr val="0000FF"/>
                </a:solidFill>
                <a:cs typeface="Arial" charset="0"/>
              </a:rPr>
              <a:t>longitudinal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components,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baseline="-250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and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z.</a:t>
            </a:r>
          </a:p>
        </p:txBody>
      </p:sp>
      <p:sp>
        <p:nvSpPr>
          <p:cNvPr id="118793" name="TextBox 1"/>
          <p:cNvSpPr txBox="1">
            <a:spLocks noChangeArrowheads="1"/>
          </p:cNvSpPr>
          <p:nvPr/>
        </p:nvSpPr>
        <p:spPr bwMode="auto">
          <a:xfrm>
            <a:off x="1752600" y="76200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Representation (cont.)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6019600" y="3806666"/>
          <a:ext cx="1304925" cy="46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Equation" r:id="rId5" imgW="710891" imgH="241195" progId="Equation.DSMT4">
                  <p:embed/>
                </p:oleObj>
              </mc:Choice>
              <mc:Fallback>
                <p:oleObj name="Equation" r:id="rId5" imgW="710891" imgH="241195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600" y="3806666"/>
                        <a:ext cx="1304925" cy="46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6022775" y="4488672"/>
          <a:ext cx="1339850" cy="45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8" name="Equation" r:id="rId7" imgW="850531" imgH="291973" progId="Equation.DSMT4">
                  <p:embed/>
                </p:oleObj>
              </mc:Choice>
              <mc:Fallback>
                <p:oleObj name="Equation" r:id="rId7" imgW="850531" imgH="291973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775" y="4488672"/>
                        <a:ext cx="1339850" cy="45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241B-F9ED-4ADB-A482-C5FCECFED986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2" name="TextBox 1"/>
          <p:cNvSpPr txBox="1">
            <a:spLocks noChangeArrowheads="1"/>
          </p:cNvSpPr>
          <p:nvPr/>
        </p:nvSpPr>
        <p:spPr bwMode="auto">
          <a:xfrm>
            <a:off x="685800" y="1143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cs typeface="Arial" charset="0"/>
              </a:rPr>
              <a:t>Therefore, we only need to solve the Helmholtz equations for the </a:t>
            </a:r>
            <a:r>
              <a:rPr lang="en-US" sz="2000" u="sng" dirty="0">
                <a:solidFill>
                  <a:schemeClr val="hlink"/>
                </a:solidFill>
                <a:cs typeface="Arial" charset="0"/>
              </a:rPr>
              <a:t>longitudinal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 field components (</a:t>
            </a:r>
            <a:r>
              <a:rPr lang="en-US" sz="2000" i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000" i="1" baseline="-25000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 and 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000" i="1" baseline="-25000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).</a:t>
            </a:r>
            <a:endParaRPr lang="en-US" sz="2000" baseline="-25000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2310390" y="2422566"/>
            <a:ext cx="4038600" cy="1905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2777115" y="3470316"/>
          <a:ext cx="31416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6" name="Equation" r:id="rId3" imgW="1117600" imgH="241300" progId="Equation.DSMT4">
                  <p:embed/>
                </p:oleObj>
              </mc:Choice>
              <mc:Fallback>
                <p:oleObj name="Equation" r:id="rId3" imgW="1117600" imgH="2413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115" y="3470316"/>
                        <a:ext cx="31416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796165" y="2557504"/>
          <a:ext cx="28559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name="Equation" r:id="rId5" imgW="1016000" imgH="241300" progId="Equation.DSMT4">
                  <p:embed/>
                </p:oleObj>
              </mc:Choice>
              <mc:Fallback>
                <p:oleObj name="Equation" r:id="rId5" imgW="1016000" imgH="2413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165" y="2557504"/>
                        <a:ext cx="28559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52600" y="76200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Representation (cont.)</a:t>
            </a:r>
          </a:p>
        </p:txBody>
      </p:sp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3417888" y="5616575"/>
          <a:ext cx="18748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Equation" r:id="rId7" imgW="901309" imgH="241195" progId="Equation.DSMT4">
                  <p:embed/>
                </p:oleObj>
              </mc:Choice>
              <mc:Fallback>
                <p:oleObj name="Equation" r:id="rId7" imgW="901309" imgH="241195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5616575"/>
                        <a:ext cx="18748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132613" y="4821382"/>
            <a:ext cx="427512" cy="522514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0135" y="48926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F6E6-F778-40A3-8D82-CFCA59937C4A}" type="slidenum">
              <a:rPr lang="en-US"/>
              <a:pPr/>
              <a:t>18</a:t>
            </a:fld>
            <a:endParaRPr lang="en-US"/>
          </a:p>
        </p:txBody>
      </p:sp>
      <p:sp>
        <p:nvSpPr>
          <p:cNvPr id="116747" name="Rectangle 1"/>
          <p:cNvSpPr>
            <a:spLocks noChangeArrowheads="1"/>
          </p:cNvSpPr>
          <p:nvPr/>
        </p:nvSpPr>
        <p:spPr bwMode="auto">
          <a:xfrm>
            <a:off x="416634" y="961899"/>
            <a:ext cx="3193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Types of guided waves: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9" name="TextBox 1"/>
          <p:cNvSpPr txBox="1">
            <a:spLocks noChangeArrowheads="1"/>
          </p:cNvSpPr>
          <p:nvPr/>
        </p:nvSpPr>
        <p:spPr bwMode="auto">
          <a:xfrm>
            <a:off x="1788226" y="8572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Types of Waveguiding Systems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171" y="1541825"/>
            <a:ext cx="2903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 err="1" smtClean="0"/>
              <a:t>TEM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  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72" y="2216620"/>
            <a:ext cx="269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 err="1" smtClean="0"/>
              <a:t>TM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  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46" y="2938919"/>
            <a:ext cx="265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 err="1" smtClean="0"/>
              <a:t>TE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  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741" y="3649337"/>
            <a:ext cx="3009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Hybrid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  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0-R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338" y="1123208"/>
            <a:ext cx="15287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wndw-print_img_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919" y="2730894"/>
            <a:ext cx="2670959" cy="1543852"/>
          </a:xfrm>
          <a:prstGeom prst="rect">
            <a:avLst/>
          </a:prstGeom>
          <a:noFill/>
        </p:spPr>
      </p:pic>
      <p:pic>
        <p:nvPicPr>
          <p:cNvPr id="16" name="Picture 10" descr="Fiber-op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602" y="4782233"/>
            <a:ext cx="1546761" cy="19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4744426" y="4938589"/>
            <a:ext cx="3935413" cy="1579007"/>
            <a:chOff x="533400" y="1958136"/>
            <a:chExt cx="3935820" cy="1578226"/>
          </a:xfrm>
        </p:grpSpPr>
        <p:sp>
          <p:nvSpPr>
            <p:cNvPr id="18" name="Rectangle 87"/>
            <p:cNvSpPr>
              <a:spLocks noChangeArrowheads="1"/>
            </p:cNvSpPr>
            <p:nvPr/>
          </p:nvSpPr>
          <p:spPr bwMode="auto">
            <a:xfrm>
              <a:off x="533400" y="3064076"/>
              <a:ext cx="3251536" cy="7616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Rectangle 88"/>
            <p:cNvSpPr>
              <a:spLocks noChangeArrowheads="1"/>
            </p:cNvSpPr>
            <p:nvPr/>
          </p:nvSpPr>
          <p:spPr bwMode="auto">
            <a:xfrm>
              <a:off x="546101" y="2619796"/>
              <a:ext cx="3238835" cy="44428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Rectangle 89"/>
            <p:cNvSpPr>
              <a:spLocks noChangeArrowheads="1"/>
            </p:cNvSpPr>
            <p:nvPr/>
          </p:nvSpPr>
          <p:spPr bwMode="auto">
            <a:xfrm>
              <a:off x="1587609" y="2556327"/>
              <a:ext cx="1117716" cy="6346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Text Box 101"/>
            <p:cNvSpPr txBox="1">
              <a:spLocks noChangeArrowheads="1"/>
            </p:cNvSpPr>
            <p:nvPr/>
          </p:nvSpPr>
          <p:spPr bwMode="auto">
            <a:xfrm>
              <a:off x="1574908" y="3167213"/>
              <a:ext cx="1185063" cy="369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="0" kern="0" dirty="0" err="1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icrostrip</a:t>
              </a:r>
              <a:endParaRPr lang="en-US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704897" y="2855423"/>
              <a:ext cx="456974" cy="1587"/>
            </a:xfrm>
            <a:prstGeom prst="straightConnector1">
              <a:avLst/>
            </a:prstGeom>
            <a:ln>
              <a:solidFill>
                <a:srgbClr val="400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4050077" y="2645183"/>
              <a:ext cx="419143" cy="3998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998815" y="1958136"/>
              <a:ext cx="336585" cy="3665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0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605074" y="2402416"/>
              <a:ext cx="1095488" cy="15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955719" y="2624556"/>
              <a:ext cx="419143" cy="3998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42002" y="1304318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TEM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4688" y="3713405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TM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TE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2643" y="509466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Hybrid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2893" y="498036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Hybrid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0225" name="Object 1"/>
          <p:cNvGraphicFramePr>
            <a:graphicFrameLocks noChangeAspect="1"/>
          </p:cNvGraphicFramePr>
          <p:nvPr/>
        </p:nvGraphicFramePr>
        <p:xfrm>
          <a:off x="7250113" y="1704974"/>
          <a:ext cx="765614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1" name="Equation" r:id="rId6" imgW="494870" imgH="253780" progId="Equation.DSMT4">
                  <p:embed/>
                </p:oleObj>
              </mc:Choice>
              <mc:Fallback>
                <p:oleObj name="Equation" r:id="rId6" imgW="494870" imgH="2537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1704974"/>
                        <a:ext cx="765614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7023300" y="4158115"/>
          <a:ext cx="685799" cy="38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2" name="Equation" r:id="rId8" imgW="469800" imgH="253800" progId="Equation.DSMT4">
                  <p:embed/>
                </p:oleObj>
              </mc:Choice>
              <mc:Fallback>
                <p:oleObj name="Equation" r:id="rId8" imgW="4698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300" y="4158115"/>
                        <a:ext cx="685799" cy="385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F6E6-F778-40A3-8D82-CFCA59937C4A}" type="slidenum">
              <a:rPr lang="en-US"/>
              <a:pPr/>
              <a:t>19</a:t>
            </a:fld>
            <a:endParaRPr lang="en-US"/>
          </a:p>
        </p:txBody>
      </p:sp>
      <p:sp>
        <p:nvSpPr>
          <p:cNvPr id="116749" name="TextBox 1"/>
          <p:cNvSpPr txBox="1">
            <a:spLocks noChangeArrowheads="1"/>
          </p:cNvSpPr>
          <p:nvPr/>
        </p:nvSpPr>
        <p:spPr bwMode="auto">
          <a:xfrm>
            <a:off x="1788226" y="8572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7" descr="wndw-print_img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505" y="2905840"/>
            <a:ext cx="4178044" cy="241496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686244" y="5843656"/>
            <a:ext cx="364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Two types of modes: TE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TM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045" y="1403595"/>
            <a:ext cx="7741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 We assume that the boundary is PEC.</a:t>
            </a:r>
          </a:p>
          <a:p>
            <a:pPr marL="280988" indent="-280988"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We assume that the inside is filled with a homogenous isotropic linear material (could be air)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78287" y="3235571"/>
            <a:ext cx="29542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example of a waveguide</a:t>
            </a:r>
          </a:p>
          <a:p>
            <a:pPr algn="ctr"/>
            <a:r>
              <a:rPr lang="en-US" dirty="0" smtClean="0"/>
              <a:t> (rectangular waveguide)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1C81-A727-4846-8BEB-276ED37ED9A7}" type="slidenum">
              <a:rPr lang="en-US"/>
              <a:pPr/>
              <a:t>2</a:t>
            </a:fld>
            <a:endParaRPr lang="en-US"/>
          </a:p>
        </p:txBody>
      </p:sp>
      <p:sp>
        <p:nvSpPr>
          <p:cNvPr id="148483" name="TextBox 6"/>
          <p:cNvSpPr txBox="1">
            <a:spLocks noChangeArrowheads="1"/>
          </p:cNvSpPr>
          <p:nvPr/>
        </p:nvSpPr>
        <p:spPr bwMode="auto">
          <a:xfrm>
            <a:off x="381000" y="932848"/>
            <a:ext cx="8458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>
              <a:spcAft>
                <a:spcPts val="600"/>
              </a:spcAft>
            </a:pPr>
            <a:r>
              <a:rPr lang="en-US" sz="2000" dirty="0">
                <a:solidFill>
                  <a:schemeClr val="hlink"/>
                </a:solidFill>
                <a:cs typeface="Arial" charset="0"/>
              </a:rPr>
              <a:t>In general terms, a </a:t>
            </a:r>
            <a:r>
              <a:rPr lang="en-US" sz="2000" u="sng" dirty="0" smtClean="0">
                <a:solidFill>
                  <a:schemeClr val="hlink"/>
                </a:solidFill>
                <a:cs typeface="Arial" charset="0"/>
              </a:rPr>
              <a:t>waveguiding system</a:t>
            </a: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 is 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a </a:t>
            </a: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system 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that confines electromagnetic energy and channels it from one point to another</a:t>
            </a: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. </a:t>
            </a:r>
          </a:p>
          <a:p>
            <a:pPr algn="ctr" defTabSz="228600"/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(This is opposed to a wireless system that uses antennas.)</a:t>
            </a:r>
            <a:endParaRPr lang="en-US" sz="2000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48484" name="TextBox 7"/>
          <p:cNvSpPr txBox="1">
            <a:spLocks noChangeArrowheads="1"/>
          </p:cNvSpPr>
          <p:nvPr/>
        </p:nvSpPr>
        <p:spPr bwMode="auto">
          <a:xfrm>
            <a:off x="2828924" y="22092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/>
            <a:r>
              <a:rPr lang="en-US" sz="2400" dirty="0">
                <a:solidFill>
                  <a:srgbClr val="CC00FF"/>
                </a:solidFill>
                <a:cs typeface="Arial" charset="0"/>
              </a:rPr>
              <a:t>Examples</a:t>
            </a:r>
          </a:p>
        </p:txBody>
      </p:sp>
      <p:sp>
        <p:nvSpPr>
          <p:cNvPr id="148485" name="TextBox 16"/>
          <p:cNvSpPr txBox="1">
            <a:spLocks noChangeArrowheads="1"/>
          </p:cNvSpPr>
          <p:nvPr/>
        </p:nvSpPr>
        <p:spPr bwMode="auto">
          <a:xfrm>
            <a:off x="635269" y="2741603"/>
            <a:ext cx="45415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cs typeface="Arial" charset="0"/>
              </a:rPr>
              <a:t>  Coax</a:t>
            </a:r>
          </a:p>
          <a:p>
            <a:pPr defTabSz="228600"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cs typeface="Arial" charset="0"/>
              </a:rPr>
              <a:t>  Twin lead (twisted pair)</a:t>
            </a:r>
          </a:p>
          <a:p>
            <a:pPr defTabSz="228600">
              <a:spcAft>
                <a:spcPts val="0"/>
              </a:spcAft>
              <a:buFont typeface="Arial" charset="0"/>
              <a:buChar char="–"/>
            </a:pPr>
            <a:r>
              <a:rPr lang="en-US" sz="2000" dirty="0">
                <a:cs typeface="Arial" charset="0"/>
              </a:rPr>
              <a:t>  </a:t>
            </a:r>
            <a:r>
              <a:rPr lang="en-US" sz="2000" dirty="0" smtClean="0">
                <a:cs typeface="Arial" charset="0"/>
              </a:rPr>
              <a:t>Printed circuit lines</a:t>
            </a:r>
            <a:r>
              <a:rPr lang="en-US" sz="2000" dirty="0">
                <a:cs typeface="Arial" charset="0"/>
              </a:rPr>
              <a:t>	(e.g. microstrip</a:t>
            </a:r>
            <a:r>
              <a:rPr lang="en-US" sz="2000" dirty="0" smtClean="0">
                <a:cs typeface="Arial" charset="0"/>
              </a:rPr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148486" name="TextBox 17"/>
          <p:cNvSpPr txBox="1">
            <a:spLocks noChangeArrowheads="1"/>
          </p:cNvSpPr>
          <p:nvPr/>
        </p:nvSpPr>
        <p:spPr bwMode="auto">
          <a:xfrm>
            <a:off x="5337200" y="2724307"/>
            <a:ext cx="335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cs typeface="Arial" charset="0"/>
              </a:rPr>
              <a:t>  Parallel plate waveguide</a:t>
            </a:r>
          </a:p>
          <a:p>
            <a:pPr defTabSz="228600"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cs typeface="Arial" charset="0"/>
              </a:rPr>
              <a:t>  Rectangular waveguide</a:t>
            </a:r>
          </a:p>
          <a:p>
            <a:pPr defTabSz="228600">
              <a:spcAft>
                <a:spcPts val="600"/>
              </a:spcAft>
              <a:buFont typeface="Arial" charset="0"/>
              <a:buChar char="–"/>
            </a:pPr>
            <a:r>
              <a:rPr lang="en-US" sz="2000" dirty="0">
                <a:cs typeface="Arial" charset="0"/>
              </a:rPr>
              <a:t>  Circular waveguide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Introduction 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839903" y="5988017"/>
            <a:ext cx="78486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In microwave engineering, the term “waveguide” is often used to mean rectangular or circular waveguide (i.e., a hollow pipe of metal).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6894084" y="2692671"/>
            <a:ext cx="279132" cy="3161899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43047" y="4533505"/>
            <a:ext cx="1303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Waveguides</a:t>
            </a:r>
            <a:endParaRPr lang="en-US" sz="1600" dirty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84197" y="5127059"/>
            <a:ext cx="4523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  <a:buFont typeface="Arial" charset="0"/>
              <a:buChar char="–"/>
            </a:pPr>
            <a:r>
              <a:rPr lang="en-US" sz="2000" dirty="0" smtClean="0">
                <a:cs typeface="Arial" charset="0"/>
              </a:rPr>
              <a:t>  </a:t>
            </a:r>
            <a:r>
              <a:rPr lang="en-US" sz="2000" dirty="0">
                <a:cs typeface="Arial" charset="0"/>
              </a:rPr>
              <a:t>Optical </a:t>
            </a:r>
            <a:r>
              <a:rPr lang="en-US" sz="2000" dirty="0" smtClean="0">
                <a:cs typeface="Arial" charset="0"/>
              </a:rPr>
              <a:t>fiber (dielectric waveguide)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2730369" y="2175315"/>
            <a:ext cx="279132" cy="4212658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6448" y="4531901"/>
            <a:ext cx="1941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Transmission Lines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4837-C3D6-4CF4-8B6A-C7BA65C176EE}" type="slidenum">
              <a:rPr lang="en-US"/>
              <a:pPr/>
              <a:t>20</a:t>
            </a:fld>
            <a:endParaRPr lang="en-US"/>
          </a:p>
        </p:txBody>
      </p:sp>
      <p:sp>
        <p:nvSpPr>
          <p:cNvPr id="120840" name="TextBox 1"/>
          <p:cNvSpPr txBox="1">
            <a:spLocks noChangeArrowheads="1"/>
          </p:cNvSpPr>
          <p:nvPr/>
        </p:nvSpPr>
        <p:spPr bwMode="auto">
          <a:xfrm>
            <a:off x="1600200" y="180975"/>
            <a:ext cx="6115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</a:t>
            </a: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50660"/>
              </p:ext>
            </p:extLst>
          </p:nvPr>
        </p:nvGraphicFramePr>
        <p:xfrm>
          <a:off x="1016000" y="10668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5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06680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2" name="Rectangle 4"/>
          <p:cNvSpPr>
            <a:spLocks noChangeArrowheads="1"/>
          </p:cNvSpPr>
          <p:nvPr/>
        </p:nvSpPr>
        <p:spPr bwMode="auto">
          <a:xfrm>
            <a:off x="2068421" y="1981200"/>
            <a:ext cx="4408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cs typeface="Arial" charset="0"/>
              </a:rPr>
              <a:t>In general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44" name="Rectangle 8"/>
          <p:cNvSpPr>
            <a:spLocks noChangeArrowheads="1"/>
          </p:cNvSpPr>
          <p:nvPr/>
        </p:nvSpPr>
        <p:spPr bwMode="auto">
          <a:xfrm>
            <a:off x="604098" y="3073400"/>
            <a:ext cx="7139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To find the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TE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field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solutions (away from any sources),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solve</a:t>
            </a:r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3254828" y="3618675"/>
          <a:ext cx="227782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6" name="Equation" r:id="rId5" imgW="1040948" imgH="241195" progId="Equation.DSMT4">
                  <p:embed/>
                </p:oleObj>
              </mc:Choice>
              <mc:Fallback>
                <p:oleObj name="Equation" r:id="rId5" imgW="1040948" imgH="241195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828" y="3618675"/>
                        <a:ext cx="227782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2511425" y="4648200"/>
          <a:ext cx="36226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7" name="Equation" r:id="rId7" imgW="1854200" imgH="482600" progId="Equation.DSMT4">
                  <p:embed/>
                </p:oleObj>
              </mc:Choice>
              <mc:Fallback>
                <p:oleObj name="Equation" r:id="rId7" imgW="1854200" imgH="482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4648200"/>
                        <a:ext cx="36226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33676" y="1125319"/>
            <a:ext cx="572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The electric field is “transverse” (perpendicular) to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50" y="42386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DF89-BB84-4A2E-915C-319857A9621B}" type="slidenum">
              <a:rPr lang="en-US"/>
              <a:pPr/>
              <a:t>21</a:t>
            </a:fld>
            <a:endParaRPr lang="en-US"/>
          </a:p>
        </p:txBody>
      </p:sp>
      <p:sp>
        <p:nvSpPr>
          <p:cNvPr id="121864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6705600" cy="82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ecall that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field solutions we seek are assumed to vary as 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889125" y="2195041"/>
          <a:ext cx="1368425" cy="43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9" name="Equation" r:id="rId3" imgW="812447" imgH="253890" progId="Equation.DSMT4">
                  <p:embed/>
                </p:oleObj>
              </mc:Choice>
              <mc:Fallback>
                <p:oleObj name="Equation" r:id="rId3" imgW="812447" imgH="25389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195041"/>
                        <a:ext cx="1368425" cy="430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808413" y="2333625"/>
          <a:ext cx="320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0" name="Equation" r:id="rId5" imgW="1815312" imgH="266584" progId="Equation.DSMT4">
                  <p:embed/>
                </p:oleObj>
              </mc:Choice>
              <mc:Fallback>
                <p:oleObj name="Equation" r:id="rId5" imgW="1815312" imgH="266584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2333625"/>
                        <a:ext cx="320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42963" y="3135313"/>
          <a:ext cx="32654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1" name="Equation" r:id="rId7" imgW="2235200" imgH="711200" progId="Equation.DSMT4">
                  <p:embed/>
                </p:oleObj>
              </mc:Choice>
              <mc:Fallback>
                <p:oleObj name="Equation" r:id="rId7" imgW="2235200" imgH="71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3135313"/>
                        <a:ext cx="32654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4645225" y="3462400"/>
          <a:ext cx="9667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2" name="Equation" r:id="rId9" imgW="761669" imgH="241195" progId="Equation.DSMT4">
                  <p:embed/>
                </p:oleObj>
              </mc:Choice>
              <mc:Fallback>
                <p:oleObj name="Equation" r:id="rId9" imgW="761669" imgH="241195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225" y="3462400"/>
                        <a:ext cx="9667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771525" y="4305300"/>
          <a:ext cx="32019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3" name="Equation" r:id="rId11" imgW="1993900" imgH="482600" progId="Equation.DSMT4">
                  <p:embed/>
                </p:oleObj>
              </mc:Choice>
              <mc:Fallback>
                <p:oleObj name="Equation" r:id="rId11" imgW="1993900" imgH="482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305300"/>
                        <a:ext cx="32019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2762250" y="771524"/>
          <a:ext cx="3177604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4" name="Equation" r:id="rId13" imgW="1854200" imgH="482600" progId="Equation.DSMT4">
                  <p:embed/>
                </p:oleObj>
              </mc:Choice>
              <mc:Fallback>
                <p:oleObj name="Equation" r:id="rId13" imgW="1854200" imgH="482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771524"/>
                        <a:ext cx="3177604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95350" y="76200"/>
            <a:ext cx="756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714375" y="5362575"/>
          <a:ext cx="3813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5" name="Equation" r:id="rId15" imgW="2374900" imgH="482600" progId="Equation.DSMT4">
                  <p:embed/>
                </p:oleObj>
              </mc:Choice>
              <mc:Fallback>
                <p:oleObj name="Equation" r:id="rId15" imgW="2374900" imgH="482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362575"/>
                        <a:ext cx="3813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DF89-BB84-4A2E-915C-319857A9621B}" type="slidenum">
              <a:rPr lang="en-US"/>
              <a:pPr/>
              <a:t>22</a:t>
            </a:fld>
            <a:endParaRPr lang="en-US"/>
          </a:p>
        </p:txBody>
      </p:sp>
      <p:sp>
        <p:nvSpPr>
          <p:cNvPr id="121865" name="TextBox 8"/>
          <p:cNvSpPr txBox="1">
            <a:spLocks noChangeArrowheads="1"/>
          </p:cNvSpPr>
          <p:nvPr/>
        </p:nvSpPr>
        <p:spPr bwMode="auto">
          <a:xfrm>
            <a:off x="250256" y="5971947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We need to solve the eigenvalue problem subject 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to the appropriate boundary </a:t>
            </a: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conditions.</a:t>
            </a:r>
            <a:endParaRPr lang="en-US" sz="1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95350" y="76200"/>
            <a:ext cx="756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560839" y="787167"/>
          <a:ext cx="35290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9" name="Equation" r:id="rId3" imgW="2197100" imgH="482600" progId="Equation.DSMT4">
                  <p:embed/>
                </p:oleObj>
              </mc:Choice>
              <mc:Fallback>
                <p:oleObj name="Equation" r:id="rId3" imgW="21971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839" y="787167"/>
                        <a:ext cx="35290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02654" y="304088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(2D Eigenvalue problem)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771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77350"/>
              </p:ext>
            </p:extLst>
          </p:nvPr>
        </p:nvGraphicFramePr>
        <p:xfrm>
          <a:off x="3047269" y="3497870"/>
          <a:ext cx="2516571" cy="71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0" name="Equation" r:id="rId5" imgW="1688760" imgH="482400" progId="Equation.DSMT4">
                  <p:embed/>
                </p:oleObj>
              </mc:Choice>
              <mc:Fallback>
                <p:oleObj name="Equation" r:id="rId5" imgW="168876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269" y="3497870"/>
                        <a:ext cx="2516571" cy="718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84297" y="5221606"/>
            <a:ext cx="564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(A proof of this may be found in the ECE 6340 notes.)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1223" y="477382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this type of eigenvalue problem, the eigenvalue is always </a:t>
            </a:r>
            <a:r>
              <a:rPr lang="en-US" u="sng" dirty="0" smtClean="0"/>
              <a:t>real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771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35405"/>
              </p:ext>
            </p:extLst>
          </p:nvPr>
        </p:nvGraphicFramePr>
        <p:xfrm>
          <a:off x="2828289" y="2187073"/>
          <a:ext cx="2850616" cy="68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1" name="Equation" r:id="rId7" imgW="2006280" imgH="482400" progId="Equation.DSMT4">
                  <p:embed/>
                </p:oleObj>
              </mc:Choice>
              <mc:Fallback>
                <p:oleObj name="Equation" r:id="rId7" imgW="2006280" imgH="482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289" y="2187073"/>
                        <a:ext cx="2850616" cy="685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071486" y="1626669"/>
            <a:ext cx="288758" cy="385011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81626" y="167479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Change notation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DF89-BB84-4A2E-915C-319857A9621B}" type="slidenum">
              <a:rPr lang="en-US"/>
              <a:pPr/>
              <a:t>23</a:t>
            </a:fld>
            <a:endParaRPr lang="en-US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95350" y="76200"/>
            <a:ext cx="756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11035"/>
              </p:ext>
            </p:extLst>
          </p:nvPr>
        </p:nvGraphicFramePr>
        <p:xfrm>
          <a:off x="2261959" y="1111491"/>
          <a:ext cx="35290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3" name="Equation" r:id="rId3" imgW="2197100" imgH="482600" progId="Equation.DSMT4">
                  <p:embed/>
                </p:oleObj>
              </mc:Choice>
              <mc:Fallback>
                <p:oleObj name="Equation" r:id="rId3" imgW="2197100" imgH="482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959" y="1111491"/>
                        <a:ext cx="35290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76301" y="3817472"/>
            <a:ext cx="2962275" cy="2283291"/>
            <a:chOff x="5905501" y="1836272"/>
            <a:chExt cx="2962275" cy="2283291"/>
          </a:xfrm>
        </p:grpSpPr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7608450" y="1836272"/>
              <a:ext cx="1259326" cy="1044108"/>
            </a:xfrm>
            <a:custGeom>
              <a:avLst/>
              <a:gdLst>
                <a:gd name="connsiteX0" fmla="*/ 2113 w 10018"/>
                <a:gd name="connsiteY0" fmla="*/ 647 h 10082"/>
                <a:gd name="connsiteX1" fmla="*/ 372 w 10018"/>
                <a:gd name="connsiteY1" fmla="*/ 5419 h 10082"/>
                <a:gd name="connsiteX2" fmla="*/ 4356 w 10018"/>
                <a:gd name="connsiteY2" fmla="*/ 9607 h 10082"/>
                <a:gd name="connsiteX3" fmla="*/ 8667 w 10018"/>
                <a:gd name="connsiteY3" fmla="*/ 8272 h 10082"/>
                <a:gd name="connsiteX4" fmla="*/ 9579 w 10018"/>
                <a:gd name="connsiteY4" fmla="*/ 2589 h 10082"/>
                <a:gd name="connsiteX5" fmla="*/ 6032 w 10018"/>
                <a:gd name="connsiteY5" fmla="*/ 1523 h 10082"/>
                <a:gd name="connsiteX6" fmla="*/ 2113 w 10018"/>
                <a:gd name="connsiteY6" fmla="*/ 647 h 10082"/>
                <a:gd name="connsiteX0" fmla="*/ 2113 w 10004"/>
                <a:gd name="connsiteY0" fmla="*/ 647 h 9996"/>
                <a:gd name="connsiteX1" fmla="*/ 372 w 10004"/>
                <a:gd name="connsiteY1" fmla="*/ 5419 h 9996"/>
                <a:gd name="connsiteX2" fmla="*/ 4356 w 10004"/>
                <a:gd name="connsiteY2" fmla="*/ 9607 h 9996"/>
                <a:gd name="connsiteX3" fmla="*/ 8583 w 10004"/>
                <a:gd name="connsiteY3" fmla="*/ 7754 h 9996"/>
                <a:gd name="connsiteX4" fmla="*/ 9579 w 10004"/>
                <a:gd name="connsiteY4" fmla="*/ 2589 h 9996"/>
                <a:gd name="connsiteX5" fmla="*/ 6032 w 10004"/>
                <a:gd name="connsiteY5" fmla="*/ 1523 h 9996"/>
                <a:gd name="connsiteX6" fmla="*/ 2113 w 10004"/>
                <a:gd name="connsiteY6" fmla="*/ 647 h 9996"/>
                <a:gd name="connsiteX0" fmla="*/ 2112 w 10014"/>
                <a:gd name="connsiteY0" fmla="*/ 647 h 10035"/>
                <a:gd name="connsiteX1" fmla="*/ 372 w 10014"/>
                <a:gd name="connsiteY1" fmla="*/ 5421 h 10035"/>
                <a:gd name="connsiteX2" fmla="*/ 4354 w 10014"/>
                <a:gd name="connsiteY2" fmla="*/ 9611 h 10035"/>
                <a:gd name="connsiteX3" fmla="*/ 8664 w 10014"/>
                <a:gd name="connsiteY3" fmla="*/ 7964 h 10035"/>
                <a:gd name="connsiteX4" fmla="*/ 9575 w 10014"/>
                <a:gd name="connsiteY4" fmla="*/ 2590 h 10035"/>
                <a:gd name="connsiteX5" fmla="*/ 6030 w 10014"/>
                <a:gd name="connsiteY5" fmla="*/ 1524 h 10035"/>
                <a:gd name="connsiteX6" fmla="*/ 2112 w 10014"/>
                <a:gd name="connsiteY6" fmla="*/ 647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4" h="10035">
                  <a:moveTo>
                    <a:pt x="2112" y="647"/>
                  </a:moveTo>
                  <a:cubicBezTo>
                    <a:pt x="1174" y="1295"/>
                    <a:pt x="0" y="3923"/>
                    <a:pt x="372" y="5421"/>
                  </a:cubicBezTo>
                  <a:cubicBezTo>
                    <a:pt x="745" y="6919"/>
                    <a:pt x="2972" y="9187"/>
                    <a:pt x="4354" y="9611"/>
                  </a:cubicBezTo>
                  <a:cubicBezTo>
                    <a:pt x="5736" y="10035"/>
                    <a:pt x="7798" y="9132"/>
                    <a:pt x="8664" y="7964"/>
                  </a:cubicBezTo>
                  <a:cubicBezTo>
                    <a:pt x="9529" y="6796"/>
                    <a:pt x="10014" y="3663"/>
                    <a:pt x="9575" y="2590"/>
                  </a:cubicBezTo>
                  <a:cubicBezTo>
                    <a:pt x="9136" y="1517"/>
                    <a:pt x="7276" y="1841"/>
                    <a:pt x="6030" y="1524"/>
                  </a:cubicBezTo>
                  <a:cubicBezTo>
                    <a:pt x="4783" y="1206"/>
                    <a:pt x="3052" y="0"/>
                    <a:pt x="2112" y="647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 rot="14172630">
              <a:off x="6849658" y="1876855"/>
              <a:ext cx="1083462" cy="2009510"/>
            </a:xfrm>
            <a:prstGeom prst="can">
              <a:avLst>
                <a:gd name="adj" fmla="val 8386"/>
              </a:avLst>
            </a:prstGeom>
            <a:solidFill>
              <a:srgbClr val="FF993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5905501" y="2970446"/>
              <a:ext cx="1399524" cy="985077"/>
            </a:xfrm>
            <a:custGeom>
              <a:avLst/>
              <a:gdLst/>
              <a:ahLst/>
              <a:cxnLst>
                <a:cxn ang="0">
                  <a:pos x="248" y="51"/>
                </a:cxn>
                <a:cxn ang="0">
                  <a:pos x="44" y="423"/>
                </a:cxn>
                <a:cxn ang="0">
                  <a:pos x="511" y="750"/>
                </a:cxn>
                <a:cxn ang="0">
                  <a:pos x="930" y="629"/>
                </a:cxn>
                <a:cxn ang="0">
                  <a:pos x="1125" y="202"/>
                </a:cxn>
                <a:cxn ang="0">
                  <a:pos x="708" y="119"/>
                </a:cxn>
                <a:cxn ang="0">
                  <a:pos x="248" y="51"/>
                </a:cxn>
              </a:cxnLst>
              <a:rect l="0" t="0" r="r" b="b"/>
              <a:pathLst>
                <a:path w="1162" h="784">
                  <a:moveTo>
                    <a:pt x="248" y="51"/>
                  </a:moveTo>
                  <a:cubicBezTo>
                    <a:pt x="138" y="101"/>
                    <a:pt x="0" y="306"/>
                    <a:pt x="44" y="423"/>
                  </a:cubicBezTo>
                  <a:cubicBezTo>
                    <a:pt x="87" y="540"/>
                    <a:pt x="363" y="716"/>
                    <a:pt x="511" y="750"/>
                  </a:cubicBezTo>
                  <a:cubicBezTo>
                    <a:pt x="659" y="784"/>
                    <a:pt x="828" y="720"/>
                    <a:pt x="930" y="629"/>
                  </a:cubicBezTo>
                  <a:cubicBezTo>
                    <a:pt x="1032" y="538"/>
                    <a:pt x="1162" y="287"/>
                    <a:pt x="1125" y="202"/>
                  </a:cubicBezTo>
                  <a:cubicBezTo>
                    <a:pt x="1088" y="117"/>
                    <a:pt x="855" y="144"/>
                    <a:pt x="708" y="119"/>
                  </a:cubicBezTo>
                  <a:cubicBezTo>
                    <a:pt x="562" y="94"/>
                    <a:pt x="358" y="0"/>
                    <a:pt x="248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H="1">
              <a:off x="7267793" y="2392146"/>
              <a:ext cx="404608" cy="282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 flipV="1">
              <a:off x="7291159" y="2175699"/>
              <a:ext cx="1501598" cy="1013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63"/>
            <p:cNvSpPr>
              <a:spLocks noChangeShapeType="1"/>
            </p:cNvSpPr>
            <p:nvPr/>
          </p:nvSpPr>
          <p:spPr bwMode="auto">
            <a:xfrm flipV="1">
              <a:off x="6204007" y="1896533"/>
              <a:ext cx="1690989" cy="11424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 flipV="1">
              <a:off x="7042738" y="2707400"/>
              <a:ext cx="1574157" cy="10428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4" name="Object 24"/>
            <p:cNvGraphicFramePr>
              <a:graphicFrameLocks noChangeAspect="1"/>
            </p:cNvGraphicFramePr>
            <p:nvPr/>
          </p:nvGraphicFramePr>
          <p:xfrm>
            <a:off x="7780338" y="2159000"/>
            <a:ext cx="21907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94" name="Equation" r:id="rId5" imgW="114102" imgH="126780" progId="Equation.DSMT4">
                    <p:embed/>
                  </p:oleObj>
                </mc:Choice>
                <mc:Fallback>
                  <p:oleObj name="Equation" r:id="rId5" imgW="114102" imgH="1267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0338" y="2159000"/>
                          <a:ext cx="21907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/>
            <p:cNvGraphicFramePr>
              <a:graphicFrameLocks noChangeAspect="1"/>
            </p:cNvGraphicFramePr>
            <p:nvPr/>
          </p:nvGraphicFramePr>
          <p:xfrm>
            <a:off x="6342063" y="3211513"/>
            <a:ext cx="315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95" name="Equation" r:id="rId7" imgW="165028" imgH="228501" progId="Equation.DSMT4">
                    <p:embed/>
                  </p:oleObj>
                </mc:Choice>
                <mc:Fallback>
                  <p:oleObj name="Equation" r:id="rId7" imgW="165028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2063" y="3211513"/>
                          <a:ext cx="315912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6"/>
            <p:cNvGraphicFramePr>
              <a:graphicFrameLocks noChangeAspect="1"/>
            </p:cNvGraphicFramePr>
            <p:nvPr/>
          </p:nvGraphicFramePr>
          <p:xfrm>
            <a:off x="7105650" y="3810000"/>
            <a:ext cx="255424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96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5650" y="3810000"/>
                          <a:ext cx="255424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ight Arrow 37"/>
          <p:cNvSpPr/>
          <p:nvPr/>
        </p:nvSpPr>
        <p:spPr>
          <a:xfrm>
            <a:off x="4457700" y="4657725"/>
            <a:ext cx="457200" cy="32385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73920" y="3033948"/>
            <a:ext cx="680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Hence, TE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modes exist inside of a waveguide (conducting pipe).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95751" y="3813175"/>
            <a:ext cx="3651312" cy="2717272"/>
            <a:chOff x="4595751" y="3813175"/>
            <a:chExt cx="3651312" cy="2717272"/>
          </a:xfrm>
        </p:grpSpPr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6124576" y="4303946"/>
              <a:ext cx="1399524" cy="985077"/>
            </a:xfrm>
            <a:custGeom>
              <a:avLst/>
              <a:gdLst/>
              <a:ahLst/>
              <a:cxnLst>
                <a:cxn ang="0">
                  <a:pos x="248" y="51"/>
                </a:cxn>
                <a:cxn ang="0">
                  <a:pos x="44" y="423"/>
                </a:cxn>
                <a:cxn ang="0">
                  <a:pos x="511" y="750"/>
                </a:cxn>
                <a:cxn ang="0">
                  <a:pos x="930" y="629"/>
                </a:cxn>
                <a:cxn ang="0">
                  <a:pos x="1125" y="202"/>
                </a:cxn>
                <a:cxn ang="0">
                  <a:pos x="708" y="119"/>
                </a:cxn>
                <a:cxn ang="0">
                  <a:pos x="248" y="51"/>
                </a:cxn>
              </a:cxnLst>
              <a:rect l="0" t="0" r="r" b="b"/>
              <a:pathLst>
                <a:path w="1162" h="784">
                  <a:moveTo>
                    <a:pt x="248" y="51"/>
                  </a:moveTo>
                  <a:cubicBezTo>
                    <a:pt x="138" y="101"/>
                    <a:pt x="0" y="306"/>
                    <a:pt x="44" y="423"/>
                  </a:cubicBezTo>
                  <a:cubicBezTo>
                    <a:pt x="87" y="540"/>
                    <a:pt x="363" y="716"/>
                    <a:pt x="511" y="750"/>
                  </a:cubicBezTo>
                  <a:cubicBezTo>
                    <a:pt x="659" y="784"/>
                    <a:pt x="828" y="720"/>
                    <a:pt x="930" y="629"/>
                  </a:cubicBezTo>
                  <a:cubicBezTo>
                    <a:pt x="1032" y="538"/>
                    <a:pt x="1162" y="287"/>
                    <a:pt x="1125" y="202"/>
                  </a:cubicBezTo>
                  <a:cubicBezTo>
                    <a:pt x="1088" y="117"/>
                    <a:pt x="855" y="144"/>
                    <a:pt x="708" y="119"/>
                  </a:cubicBezTo>
                  <a:cubicBezTo>
                    <a:pt x="562" y="94"/>
                    <a:pt x="358" y="0"/>
                    <a:pt x="248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6" name="Object 25"/>
            <p:cNvGraphicFramePr>
              <a:graphicFrameLocks noChangeAspect="1"/>
            </p:cNvGraphicFramePr>
            <p:nvPr/>
          </p:nvGraphicFramePr>
          <p:xfrm>
            <a:off x="6561138" y="4545013"/>
            <a:ext cx="315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97"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1138" y="4545013"/>
                          <a:ext cx="315912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6"/>
            <p:cNvGraphicFramePr>
              <a:graphicFrameLocks noChangeAspect="1"/>
            </p:cNvGraphicFramePr>
            <p:nvPr/>
          </p:nvGraphicFramePr>
          <p:xfrm>
            <a:off x="7324725" y="5143500"/>
            <a:ext cx="255424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98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5" y="5143500"/>
                          <a:ext cx="255424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2" name="Object 8"/>
            <p:cNvGraphicFramePr>
              <a:graphicFrameLocks noChangeAspect="1"/>
            </p:cNvGraphicFramePr>
            <p:nvPr/>
          </p:nvGraphicFramePr>
          <p:xfrm>
            <a:off x="6554788" y="3813175"/>
            <a:ext cx="85566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99" name="Equation" r:id="rId13" imgW="533169" imgH="253890" progId="Equation.DSMT4">
                    <p:embed/>
                  </p:oleObj>
                </mc:Choice>
                <mc:Fallback>
                  <p:oleObj name="Equation" r:id="rId13" imgW="533169" imgH="25389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4788" y="3813175"/>
                          <a:ext cx="85566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3" name="Object 11"/>
            <p:cNvGraphicFramePr>
              <a:graphicFrameLocks noChangeAspect="1"/>
            </p:cNvGraphicFramePr>
            <p:nvPr/>
          </p:nvGraphicFramePr>
          <p:xfrm>
            <a:off x="7650163" y="4457700"/>
            <a:ext cx="5969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00" name="Equation" r:id="rId15" imgW="355138" imgH="177569" progId="Equation.DSMT4">
                    <p:embed/>
                  </p:oleObj>
                </mc:Choice>
                <mc:Fallback>
                  <p:oleObj name="Equation" r:id="rId15" imgW="355138" imgH="177569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0163" y="4457700"/>
                          <a:ext cx="5969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4" name="Object 8"/>
            <p:cNvGraphicFramePr>
              <a:graphicFrameLocks noChangeAspect="1"/>
            </p:cNvGraphicFramePr>
            <p:nvPr/>
          </p:nvGraphicFramePr>
          <p:xfrm>
            <a:off x="5537200" y="5538788"/>
            <a:ext cx="793750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01" name="Equation" r:id="rId17" imgW="495085" imgH="393529" progId="Equation.DSMT4">
                    <p:embed/>
                  </p:oleObj>
                </mc:Choice>
                <mc:Fallback>
                  <p:oleObj name="Equation" r:id="rId17" imgW="495085" imgH="393529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7200" y="5538788"/>
                          <a:ext cx="793750" cy="630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flipV="1">
              <a:off x="5953125" y="5162550"/>
              <a:ext cx="400050" cy="2952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95751" y="6222670"/>
              <a:ext cx="2521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Neumann boundary condition</a:t>
              </a:r>
              <a:endParaRPr lang="en-US" sz="1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85577" y="2208397"/>
            <a:ext cx="831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solution to the eigenvalue problem can always be found for a PEC boundary (proof omitted).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2740" y="1256283"/>
            <a:ext cx="257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Neumann boundary condition (see below)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E640-C692-47E3-B347-40296E8EE76C}" type="slidenum">
              <a:rPr lang="en-US"/>
              <a:pPr/>
              <a:t>24</a:t>
            </a:fld>
            <a:endParaRPr lang="en-US"/>
          </a:p>
        </p:txBody>
      </p:sp>
      <p:sp>
        <p:nvSpPr>
          <p:cNvPr id="122890" name="TextBox 2"/>
          <p:cNvSpPr txBox="1">
            <a:spLocks noChangeArrowheads="1"/>
          </p:cNvSpPr>
          <p:nvPr/>
        </p:nvSpPr>
        <p:spPr bwMode="auto">
          <a:xfrm>
            <a:off x="381000" y="828675"/>
            <a:ext cx="5448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Once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the solution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for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 is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obtained, we use </a:t>
            </a:r>
            <a:endParaRPr lang="en-US" sz="2000" baseline="30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301750" y="1371600"/>
          <a:ext cx="453803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8" name="Equation" r:id="rId3" imgW="2679700" imgH="889000" progId="Equation.DSMT4">
                  <p:embed/>
                </p:oleObj>
              </mc:Choice>
              <mc:Fallback>
                <p:oleObj name="Equation" r:id="rId3" imgW="2679700" imgH="889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371600"/>
                        <a:ext cx="453803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1" name="TextBox 4"/>
          <p:cNvSpPr txBox="1">
            <a:spLocks noChangeArrowheads="1"/>
          </p:cNvSpPr>
          <p:nvPr/>
        </p:nvSpPr>
        <p:spPr bwMode="auto">
          <a:xfrm>
            <a:off x="4953000" y="52531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cs typeface="Arial" charset="0"/>
              </a:rPr>
              <a:t>TE wave impedance</a:t>
            </a:r>
          </a:p>
        </p:txBody>
      </p:sp>
      <p:sp>
        <p:nvSpPr>
          <p:cNvPr id="122892" name="TextBox 5"/>
          <p:cNvSpPr txBox="1">
            <a:spLocks noChangeArrowheads="1"/>
          </p:cNvSpPr>
          <p:nvPr/>
        </p:nvSpPr>
        <p:spPr bwMode="auto">
          <a:xfrm>
            <a:off x="6781800" y="555865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</a:t>
            </a:r>
            <a:endParaRPr lang="en-US" baseline="-25000">
              <a:latin typeface="Calibri" pitchFamily="34" charset="0"/>
            </a:endParaRP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5579423" y="5715248"/>
          <a:ext cx="1308265" cy="8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9" name="Equation" r:id="rId5" imgW="634725" imgH="431613" progId="Equation.DSMT4">
                  <p:embed/>
                </p:oleObj>
              </mc:Choice>
              <mc:Fallback>
                <p:oleObj name="Equation" r:id="rId5" imgW="63472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423" y="5715248"/>
                        <a:ext cx="1308265" cy="88962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562100" y="3522662"/>
          <a:ext cx="1905000" cy="74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Equation" r:id="rId7" imgW="1104900" imgH="457200" progId="Equation.DSMT4">
                  <p:embed/>
                </p:oleObj>
              </mc:Choice>
              <mc:Fallback>
                <p:oleObj name="Equation" r:id="rId7" imgW="1104900" imgH="457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522662"/>
                        <a:ext cx="1905000" cy="74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3" name="TextBox 8"/>
          <p:cNvSpPr txBox="1">
            <a:spLocks noChangeArrowheads="1"/>
          </p:cNvSpPr>
          <p:nvPr/>
        </p:nvSpPr>
        <p:spPr bwMode="auto">
          <a:xfrm>
            <a:off x="381000" y="3036375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For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a wave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propagating in the positive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direction (top sign):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1400174" y="5319712"/>
          <a:ext cx="1872519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1" name="Equation" r:id="rId9" imgW="1092200" imgH="457200" progId="Equation.DSMT4">
                  <p:embed/>
                </p:oleObj>
              </mc:Choice>
              <mc:Fallback>
                <p:oleObj name="Equation" r:id="rId9" imgW="1092200" imgH="457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4" y="5319712"/>
                        <a:ext cx="1872519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04851" y="76200"/>
            <a:ext cx="7934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00050" y="472922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For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a wave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propagating in the negative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direction (bottom sign):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A36B-B726-43C0-A833-9A5574845661}" type="slidenum">
              <a:rPr lang="en-US"/>
              <a:pPr/>
              <a:t>25</a:t>
            </a:fld>
            <a:endParaRPr lang="en-US"/>
          </a:p>
        </p:txBody>
      </p:sp>
      <p:sp>
        <p:nvSpPr>
          <p:cNvPr id="123913" name="TextBox 1"/>
          <p:cNvSpPr txBox="1">
            <a:spLocks noChangeArrowheads="1"/>
          </p:cNvSpPr>
          <p:nvPr/>
        </p:nvSpPr>
        <p:spPr bwMode="auto">
          <a:xfrm>
            <a:off x="533400" y="904875"/>
            <a:ext cx="7753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For a wave propagating in the positive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direction, we also have: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2139950" y="2417763"/>
          <a:ext cx="2657475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1" name="Equation" r:id="rId3" imgW="1650960" imgH="1218960" progId="Equation.DSMT4">
                  <p:embed/>
                </p:oleObj>
              </mc:Choice>
              <mc:Fallback>
                <p:oleObj name="Equation" r:id="rId3" imgW="1650960" imgH="1218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417763"/>
                        <a:ext cx="2657475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352675" y="1533525"/>
          <a:ext cx="3663950" cy="47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2" name="Equation" r:id="rId5" imgW="1981200" imgH="254000" progId="Equation.DSMT4">
                  <p:embed/>
                </p:oleObj>
              </mc:Choice>
              <mc:Fallback>
                <p:oleObj name="Equation" r:id="rId5" imgW="1981200" imgH="254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1533525"/>
                        <a:ext cx="3663950" cy="47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57200" y="4800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Similarly, for  a wave propagating in the negative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direction,      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106613" y="5586413"/>
          <a:ext cx="18573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3" name="Equation" r:id="rId7" imgW="1091726" imgH="431613" progId="Equation.DSMT4">
                  <p:embed/>
                </p:oleObj>
              </mc:Choice>
              <mc:Fallback>
                <p:oleObj name="Equation" r:id="rId7" imgW="1091726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5586413"/>
                        <a:ext cx="18573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33425" y="76200"/>
            <a:ext cx="772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5683250" y="2401888"/>
          <a:ext cx="12255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4" name="Equation" r:id="rId9" imgW="761669" imgH="710891" progId="Equation.DSMT4">
                  <p:embed/>
                </p:oleObj>
              </mc:Choice>
              <mc:Fallback>
                <p:oleObj name="Equation" r:id="rId9" imgW="761669" imgH="71089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2401888"/>
                        <a:ext cx="1225550" cy="10429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A36B-B726-43C0-A833-9A5574845661}" type="slidenum">
              <a:rPr lang="en-US"/>
              <a:pPr/>
              <a:t>26</a:t>
            </a:fld>
            <a:endParaRPr lang="en-US"/>
          </a:p>
        </p:txBody>
      </p:sp>
      <p:sp>
        <p:nvSpPr>
          <p:cNvPr id="123913" name="TextBox 1"/>
          <p:cNvSpPr txBox="1">
            <a:spLocks noChangeArrowheads="1"/>
          </p:cNvSpPr>
          <p:nvPr/>
        </p:nvSpPr>
        <p:spPr bwMode="auto">
          <a:xfrm>
            <a:off x="342901" y="1400175"/>
            <a:ext cx="4305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Summarizing both cases, we have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1989622" y="3638249"/>
            <a:ext cx="4738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cs typeface="Arial" charset="0"/>
              </a:rPr>
              <a:t>+ sign: wave propagating in the +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direction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cs typeface="Arial" charset="0"/>
              </a:rPr>
              <a:t> - sign: wave propagating in the  -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direction            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1951038" y="2159000"/>
          <a:ext cx="43037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9" name="Equation" r:id="rId3" imgW="1866900" imgH="431800" progId="Equation.DSMT4">
                  <p:embed/>
                </p:oleObj>
              </mc:Choice>
              <mc:Fallback>
                <p:oleObj name="Equation" r:id="rId3" imgW="18669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159000"/>
                        <a:ext cx="4303712" cy="908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3425" y="76200"/>
            <a:ext cx="772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E3D5-464E-4ED3-8B14-BB3AFD6469A0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10392"/>
              </p:ext>
            </p:extLst>
          </p:nvPr>
        </p:nvGraphicFramePr>
        <p:xfrm>
          <a:off x="1350600" y="864692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2" name="Equation" r:id="rId3" imgW="711000" imgH="228600" progId="Equation.DSMT4">
                  <p:embed/>
                </p:oleObj>
              </mc:Choice>
              <mc:Fallback>
                <p:oleObj name="Equation" r:id="rId3" imgW="7110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600" y="864692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81100" y="85725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Magnetic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2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80606" y="1643360"/>
            <a:ext cx="429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cs typeface="Arial" charset="0"/>
              </a:rPr>
              <a:t>In general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95350" y="2905125"/>
            <a:ext cx="7139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To find the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TE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field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solutions (away from any sources),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solve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289300" y="3609975"/>
          <a:ext cx="17256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3" name="Equation" r:id="rId5" imgW="1002865" imgH="241195" progId="Equation.DSMT4">
                  <p:embed/>
                </p:oleObj>
              </mc:Choice>
              <mc:Fallback>
                <p:oleObj name="Equation" r:id="rId5" imgW="1002865" imgH="241195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3609975"/>
                        <a:ext cx="17256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2533650" y="4667250"/>
          <a:ext cx="3176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4" name="Equation" r:id="rId7" imgW="1828800" imgH="482600" progId="Equation.DSMT4">
                  <p:embed/>
                </p:oleObj>
              </mc:Choice>
              <mc:Fallback>
                <p:oleObj name="Equation" r:id="rId7" imgW="1828800" imgH="482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667250"/>
                        <a:ext cx="3176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1675" y="41910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7976" y="888803"/>
            <a:ext cx="572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The magnetic field is “transverse” (perpendicular) to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4C8D-F08A-435E-8807-02360E1BF490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873125" y="4569693"/>
          <a:ext cx="3594100" cy="87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1" name="Equation" r:id="rId3" imgW="1981200" imgH="482600" progId="Equation.DSMT4">
                  <p:embed/>
                </p:oleObj>
              </mc:Choice>
              <mc:Fallback>
                <p:oleObj name="Equation" r:id="rId3" imgW="1981200" imgH="482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569693"/>
                        <a:ext cx="3594100" cy="875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912813" y="3187064"/>
          <a:ext cx="3935412" cy="124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2" name="Equation" r:id="rId5" imgW="2247900" imgH="711200" progId="Equation.DSMT4">
                  <p:embed/>
                </p:oleObj>
              </mc:Choice>
              <mc:Fallback>
                <p:oleObj name="Equation" r:id="rId5" imgW="2247900" imgH="711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3187064"/>
                        <a:ext cx="3935412" cy="1245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5478463" y="3619500"/>
          <a:ext cx="9667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3" name="Equation" r:id="rId7" imgW="761669" imgH="241195" progId="Equation.DSMT4">
                  <p:embed/>
                </p:oleObj>
              </mc:Choice>
              <mc:Fallback>
                <p:oleObj name="Equation" r:id="rId7" imgW="761669" imgH="241195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3619500"/>
                        <a:ext cx="9667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85801" y="142875"/>
            <a:ext cx="8067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Magnetic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2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892175" y="5678322"/>
          <a:ext cx="4175125" cy="86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4" name="Equation" r:id="rId9" imgW="2336800" imgH="482600" progId="Equation.DSMT4">
                  <p:embed/>
                </p:oleObj>
              </mc:Choice>
              <mc:Fallback>
                <p:oleObj name="Equation" r:id="rId9" imgW="2336800" imgH="482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5678322"/>
                        <a:ext cx="4175125" cy="862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2943225" y="819150"/>
          <a:ext cx="3176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" name="Equation" r:id="rId11" imgW="1828800" imgH="482600" progId="Equation.DSMT4">
                  <p:embed/>
                </p:oleObj>
              </mc:Choice>
              <mc:Fallback>
                <p:oleObj name="Equation" r:id="rId11" imgW="1828800" imgH="482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819150"/>
                        <a:ext cx="3176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6705600" cy="82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ecall that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field solutions we seek are assumed to vary as 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298825" y="2486025"/>
          <a:ext cx="31321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6" name="Equation" r:id="rId13" imgW="1777229" imgH="266584" progId="Equation.DSMT4">
                  <p:embed/>
                </p:oleObj>
              </mc:Choice>
              <mc:Fallback>
                <p:oleObj name="Equation" r:id="rId13" imgW="1777229" imgH="26658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2486025"/>
                        <a:ext cx="31321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6" name="Object 14"/>
          <p:cNvGraphicFramePr>
            <a:graphicFrameLocks noChangeAspect="1"/>
          </p:cNvGraphicFramePr>
          <p:nvPr/>
        </p:nvGraphicFramePr>
        <p:xfrm>
          <a:off x="1889125" y="2195513"/>
          <a:ext cx="13684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" name="Equation" r:id="rId15" imgW="812447" imgH="253890" progId="Equation.DSMT4">
                  <p:embed/>
                </p:oleObj>
              </mc:Choice>
              <mc:Fallback>
                <p:oleObj name="Equation" r:id="rId15" imgW="812447" imgH="25389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195513"/>
                        <a:ext cx="13684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DF89-BB84-4A2E-915C-319857A9621B}" type="slidenum">
              <a:rPr lang="en-US"/>
              <a:pPr/>
              <a:t>29</a:t>
            </a:fld>
            <a:endParaRPr lang="en-US"/>
          </a:p>
        </p:txBody>
      </p:sp>
      <p:sp>
        <p:nvSpPr>
          <p:cNvPr id="121865" name="TextBox 8"/>
          <p:cNvSpPr txBox="1">
            <a:spLocks noChangeArrowheads="1"/>
          </p:cNvSpPr>
          <p:nvPr/>
        </p:nvSpPr>
        <p:spPr bwMode="auto">
          <a:xfrm>
            <a:off x="304174" y="4101708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We need to solve the eigenvalue problem subject 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to the appropriate boundary </a:t>
            </a: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conditions.</a:t>
            </a:r>
            <a:endParaRPr lang="en-US" sz="1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95350" y="76200"/>
            <a:ext cx="756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Electric 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524125" y="1123950"/>
          <a:ext cx="34877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4" name="Equation" r:id="rId3" imgW="2171700" imgH="482600" progId="Equation.DSMT4">
                  <p:embed/>
                </p:oleObj>
              </mc:Choice>
              <mc:Fallback>
                <p:oleObj name="Equation" r:id="rId3" imgW="2171700" imgH="482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23950"/>
                        <a:ext cx="34877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95625" y="212407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(Eigenvalue problem)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771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9509"/>
              </p:ext>
            </p:extLst>
          </p:nvPr>
        </p:nvGraphicFramePr>
        <p:xfrm>
          <a:off x="3188787" y="2895069"/>
          <a:ext cx="22844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5" name="Equation" r:id="rId5" imgW="1422400" imgH="482600" progId="Equation.DSMT4">
                  <p:embed/>
                </p:oleObj>
              </mc:Choice>
              <mc:Fallback>
                <p:oleObj name="Equation" r:id="rId5" imgW="1422400" imgH="482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787" y="2895069"/>
                        <a:ext cx="22844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47825" y="5353050"/>
            <a:ext cx="564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(A proof of this may be found in the ECE 6340 notes.)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7750" y="491490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this type of eigenvalue problem, the eigenvalue is always </a:t>
            </a:r>
            <a:r>
              <a:rPr lang="en-US" u="sng" dirty="0" smtClean="0"/>
              <a:t>real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581775" y="4381500"/>
            <a:ext cx="1409700" cy="2257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4029-DF35-48E7-BFCC-14315D25CEE0}" type="slidenum">
              <a:rPr lang="en-US"/>
              <a:pPr/>
              <a:t>3</a:t>
            </a:fld>
            <a:endParaRPr lang="en-US"/>
          </a:p>
        </p:txBody>
      </p:sp>
      <p:sp>
        <p:nvSpPr>
          <p:cNvPr id="94216" name="TextBox 1"/>
          <p:cNvSpPr txBox="1">
            <a:spLocks noChangeArrowheads="1"/>
          </p:cNvSpPr>
          <p:nvPr/>
        </p:nvSpPr>
        <p:spPr bwMode="auto">
          <a:xfrm>
            <a:off x="142875" y="228600"/>
            <a:ext cx="868680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Notation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for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Waveguiding Systems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217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/>
            <a:r>
              <a:rPr lang="en-US" sz="2000" dirty="0">
                <a:solidFill>
                  <a:schemeClr val="hlink"/>
                </a:solidFill>
                <a:cs typeface="Arial" charset="0"/>
              </a:rPr>
              <a:t>Assume </a:t>
            </a:r>
            <a:r>
              <a:rPr lang="en-US" sz="2000" i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000" i="1" baseline="30000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000" i="1" baseline="30000" dirty="0" err="1">
                <a:solidFill>
                  <a:schemeClr val="hlink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</a:t>
            </a:r>
            <a:r>
              <a:rPr lang="en-US" sz="2000" i="1" baseline="30000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000" dirty="0">
                <a:solidFill>
                  <a:schemeClr val="hlink"/>
                </a:solidFill>
                <a:cs typeface="Arial" charset="0"/>
              </a:rPr>
              <a:t> time dependence and homogeneous source-free materials.</a:t>
            </a:r>
          </a:p>
        </p:txBody>
      </p:sp>
      <p:sp>
        <p:nvSpPr>
          <p:cNvPr id="94218" name="TextBox 3"/>
          <p:cNvSpPr txBox="1">
            <a:spLocks noChangeArrowheads="1"/>
          </p:cNvSpPr>
          <p:nvPr/>
        </p:nvSpPr>
        <p:spPr bwMode="auto">
          <a:xfrm>
            <a:off x="419100" y="161925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 dirty="0">
                <a:cs typeface="Arial" charset="0"/>
              </a:rPr>
              <a:t>Assume wave propagation in the </a:t>
            </a:r>
            <a:r>
              <a:rPr lang="en-US" sz="2000" dirty="0">
                <a:cs typeface="Arial" charset="0"/>
                <a:sym typeface="Symbol" pitchFamily="18" charset="2"/>
              </a:rPr>
              <a:t> </a:t>
            </a:r>
            <a:r>
              <a:rPr lang="en-US" sz="2000" i="1" dirty="0">
                <a:latin typeface="Times New Roman" pitchFamily="18" charset="0"/>
                <a:cs typeface="Arial" charset="0"/>
                <a:sym typeface="Symbol" pitchFamily="18" charset="2"/>
              </a:rPr>
              <a:t>z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direction:</a:t>
            </a:r>
            <a:endParaRPr lang="en-US" sz="2000" dirty="0">
              <a:cs typeface="Arial" charset="0"/>
            </a:endParaRP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827338" y="2124075"/>
          <a:ext cx="14827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9" name="Equation" r:id="rId3" imgW="723586" imgH="203112" progId="Equation.DSMT4">
                  <p:embed/>
                </p:oleObj>
              </mc:Choice>
              <mc:Fallback>
                <p:oleObj name="Equation" r:id="rId3" imgW="723586" imgH="20311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124075"/>
                        <a:ext cx="14827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736600" y="3810000"/>
          <a:ext cx="48799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0" name="Equation" r:id="rId5" imgW="2463800" imgH="279400" progId="Equation.DSMT4">
                  <p:embed/>
                </p:oleObj>
              </mc:Choice>
              <mc:Fallback>
                <p:oleObj name="Equation" r:id="rId5" imgW="2463800" imgH="2794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810000"/>
                        <a:ext cx="48799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703263" y="5486400"/>
          <a:ext cx="47021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1" name="Equation" r:id="rId7" imgW="2501900" imgH="279400" progId="Equation.DSMT4">
                  <p:embed/>
                </p:oleObj>
              </mc:Choice>
              <mc:Fallback>
                <p:oleObj name="Equation" r:id="rId7" imgW="2501900" imgH="2794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486400"/>
                        <a:ext cx="47021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143125" y="2664611"/>
          <a:ext cx="2657475" cy="39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2" name="Equation" r:id="rId9" imgW="1612900" imgH="228600" progId="Equation.DSMT4">
                  <p:embed/>
                </p:oleObj>
              </mc:Choice>
              <mc:Fallback>
                <p:oleObj name="Equation" r:id="rId9" imgW="1612900" imgH="2286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664611"/>
                        <a:ext cx="2657475" cy="391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>
            <a:off x="2324100" y="4914900"/>
            <a:ext cx="685800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48768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2" name="TextBox 15"/>
          <p:cNvSpPr txBox="1">
            <a:spLocks noChangeArrowheads="1"/>
          </p:cNvSpPr>
          <p:nvPr/>
        </p:nvSpPr>
        <p:spPr bwMode="auto">
          <a:xfrm>
            <a:off x="257175" y="4572000"/>
            <a:ext cx="2028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Transverse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components</a:t>
            </a:r>
          </a:p>
        </p:txBody>
      </p:sp>
      <p:graphicFrame>
        <p:nvGraphicFramePr>
          <p:cNvPr id="942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84717"/>
              </p:ext>
            </p:extLst>
          </p:nvPr>
        </p:nvGraphicFramePr>
        <p:xfrm>
          <a:off x="6642727" y="4490484"/>
          <a:ext cx="1227298" cy="57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3" name="Equation" r:id="rId11" imgW="927100" imgH="431800" progId="Equation.DSMT4">
                  <p:embed/>
                </p:oleObj>
              </mc:Choice>
              <mc:Fallback>
                <p:oleObj name="Equation" r:id="rId11" imgW="9271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727" y="4490484"/>
                        <a:ext cx="1227298" cy="572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27272"/>
              </p:ext>
            </p:extLst>
          </p:nvPr>
        </p:nvGraphicFramePr>
        <p:xfrm>
          <a:off x="6710363" y="5924550"/>
          <a:ext cx="10477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4" name="Equation" r:id="rId13" imgW="774360" imgH="533160" progId="Equation.DSMT4">
                  <p:embed/>
                </p:oleObj>
              </mc:Choice>
              <mc:Fallback>
                <p:oleObj name="Equation" r:id="rId13" imgW="774360" imgH="53316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5924550"/>
                        <a:ext cx="10477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28911" y="6377050"/>
            <a:ext cx="5644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Note:</a:t>
            </a:r>
            <a:r>
              <a:rPr lang="en-US" sz="1400" dirty="0" smtClean="0"/>
              <a:t> Lower case letters denote 2-D fields (the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 smtClean="0"/>
              <a:t> term is suppressed).</a:t>
            </a:r>
            <a:endParaRPr lang="en-US" sz="1400" dirty="0"/>
          </a:p>
        </p:txBody>
      </p:sp>
      <p:graphicFrame>
        <p:nvGraphicFramePr>
          <p:cNvPr id="942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773446"/>
              </p:ext>
            </p:extLst>
          </p:nvPr>
        </p:nvGraphicFramePr>
        <p:xfrm>
          <a:off x="6761076" y="5160759"/>
          <a:ext cx="9906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5" name="Equation" r:id="rId15" imgW="748975" imgH="203112" progId="Equation.DSMT4">
                  <p:embed/>
                </p:oleObj>
              </mc:Choice>
              <mc:Fallback>
                <p:oleObj name="Equation" r:id="rId15" imgW="748975" imgH="203112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076" y="5160759"/>
                        <a:ext cx="9906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581669"/>
              </p:ext>
            </p:extLst>
          </p:nvPr>
        </p:nvGraphicFramePr>
        <p:xfrm>
          <a:off x="6695198" y="5574185"/>
          <a:ext cx="10763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6" name="Equation" r:id="rId17" imgW="812447" imgH="228501" progId="Equation.DSMT4">
                  <p:embed/>
                </p:oleObj>
              </mc:Choice>
              <mc:Fallback>
                <p:oleObj name="Equation" r:id="rId17" imgW="812447" imgH="228501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198" y="5574185"/>
                        <a:ext cx="107632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67926"/>
              </p:ext>
            </p:extLst>
          </p:nvPr>
        </p:nvGraphicFramePr>
        <p:xfrm>
          <a:off x="3009399" y="3057028"/>
          <a:ext cx="817732" cy="4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7" name="Equation" r:id="rId19" imgW="469900" imgH="228600" progId="Equation.DSMT4">
                  <p:embed/>
                </p:oleObj>
              </mc:Choice>
              <mc:Fallback>
                <p:oleObj name="Equation" r:id="rId19" imgW="469900" imgH="2286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399" y="3057028"/>
                        <a:ext cx="817732" cy="41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867400" y="1591261"/>
            <a:ext cx="2962275" cy="2283291"/>
            <a:chOff x="5905501" y="1836272"/>
            <a:chExt cx="2962275" cy="2283291"/>
          </a:xfrm>
        </p:grpSpPr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7608450" y="1836272"/>
              <a:ext cx="1259326" cy="1044108"/>
            </a:xfrm>
            <a:custGeom>
              <a:avLst/>
              <a:gdLst>
                <a:gd name="connsiteX0" fmla="*/ 2113 w 10018"/>
                <a:gd name="connsiteY0" fmla="*/ 647 h 10082"/>
                <a:gd name="connsiteX1" fmla="*/ 372 w 10018"/>
                <a:gd name="connsiteY1" fmla="*/ 5419 h 10082"/>
                <a:gd name="connsiteX2" fmla="*/ 4356 w 10018"/>
                <a:gd name="connsiteY2" fmla="*/ 9607 h 10082"/>
                <a:gd name="connsiteX3" fmla="*/ 8667 w 10018"/>
                <a:gd name="connsiteY3" fmla="*/ 8272 h 10082"/>
                <a:gd name="connsiteX4" fmla="*/ 9579 w 10018"/>
                <a:gd name="connsiteY4" fmla="*/ 2589 h 10082"/>
                <a:gd name="connsiteX5" fmla="*/ 6032 w 10018"/>
                <a:gd name="connsiteY5" fmla="*/ 1523 h 10082"/>
                <a:gd name="connsiteX6" fmla="*/ 2113 w 10018"/>
                <a:gd name="connsiteY6" fmla="*/ 647 h 10082"/>
                <a:gd name="connsiteX0" fmla="*/ 2113 w 10004"/>
                <a:gd name="connsiteY0" fmla="*/ 647 h 9996"/>
                <a:gd name="connsiteX1" fmla="*/ 372 w 10004"/>
                <a:gd name="connsiteY1" fmla="*/ 5419 h 9996"/>
                <a:gd name="connsiteX2" fmla="*/ 4356 w 10004"/>
                <a:gd name="connsiteY2" fmla="*/ 9607 h 9996"/>
                <a:gd name="connsiteX3" fmla="*/ 8583 w 10004"/>
                <a:gd name="connsiteY3" fmla="*/ 7754 h 9996"/>
                <a:gd name="connsiteX4" fmla="*/ 9579 w 10004"/>
                <a:gd name="connsiteY4" fmla="*/ 2589 h 9996"/>
                <a:gd name="connsiteX5" fmla="*/ 6032 w 10004"/>
                <a:gd name="connsiteY5" fmla="*/ 1523 h 9996"/>
                <a:gd name="connsiteX6" fmla="*/ 2113 w 10004"/>
                <a:gd name="connsiteY6" fmla="*/ 647 h 9996"/>
                <a:gd name="connsiteX0" fmla="*/ 2112 w 10014"/>
                <a:gd name="connsiteY0" fmla="*/ 647 h 10035"/>
                <a:gd name="connsiteX1" fmla="*/ 372 w 10014"/>
                <a:gd name="connsiteY1" fmla="*/ 5421 h 10035"/>
                <a:gd name="connsiteX2" fmla="*/ 4354 w 10014"/>
                <a:gd name="connsiteY2" fmla="*/ 9611 h 10035"/>
                <a:gd name="connsiteX3" fmla="*/ 8664 w 10014"/>
                <a:gd name="connsiteY3" fmla="*/ 7964 h 10035"/>
                <a:gd name="connsiteX4" fmla="*/ 9575 w 10014"/>
                <a:gd name="connsiteY4" fmla="*/ 2590 h 10035"/>
                <a:gd name="connsiteX5" fmla="*/ 6030 w 10014"/>
                <a:gd name="connsiteY5" fmla="*/ 1524 h 10035"/>
                <a:gd name="connsiteX6" fmla="*/ 2112 w 10014"/>
                <a:gd name="connsiteY6" fmla="*/ 647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4" h="10035">
                  <a:moveTo>
                    <a:pt x="2112" y="647"/>
                  </a:moveTo>
                  <a:cubicBezTo>
                    <a:pt x="1174" y="1295"/>
                    <a:pt x="0" y="3923"/>
                    <a:pt x="372" y="5421"/>
                  </a:cubicBezTo>
                  <a:cubicBezTo>
                    <a:pt x="745" y="6919"/>
                    <a:pt x="2972" y="9187"/>
                    <a:pt x="4354" y="9611"/>
                  </a:cubicBezTo>
                  <a:cubicBezTo>
                    <a:pt x="5736" y="10035"/>
                    <a:pt x="7798" y="9132"/>
                    <a:pt x="8664" y="7964"/>
                  </a:cubicBezTo>
                  <a:cubicBezTo>
                    <a:pt x="9529" y="6796"/>
                    <a:pt x="10014" y="3663"/>
                    <a:pt x="9575" y="2590"/>
                  </a:cubicBezTo>
                  <a:cubicBezTo>
                    <a:pt x="9136" y="1517"/>
                    <a:pt x="7276" y="1841"/>
                    <a:pt x="6030" y="1524"/>
                  </a:cubicBezTo>
                  <a:cubicBezTo>
                    <a:pt x="4783" y="1206"/>
                    <a:pt x="3052" y="0"/>
                    <a:pt x="2112" y="647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39"/>
            <p:cNvSpPr>
              <a:spLocks noChangeArrowheads="1"/>
            </p:cNvSpPr>
            <p:nvPr/>
          </p:nvSpPr>
          <p:spPr bwMode="auto">
            <a:xfrm rot="14172630">
              <a:off x="6849658" y="1876855"/>
              <a:ext cx="1083462" cy="2009510"/>
            </a:xfrm>
            <a:prstGeom prst="can">
              <a:avLst>
                <a:gd name="adj" fmla="val 8386"/>
              </a:avLst>
            </a:prstGeom>
            <a:solidFill>
              <a:srgbClr val="FF993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5905501" y="2970446"/>
              <a:ext cx="1399524" cy="985077"/>
            </a:xfrm>
            <a:custGeom>
              <a:avLst/>
              <a:gdLst/>
              <a:ahLst/>
              <a:cxnLst>
                <a:cxn ang="0">
                  <a:pos x="248" y="51"/>
                </a:cxn>
                <a:cxn ang="0">
                  <a:pos x="44" y="423"/>
                </a:cxn>
                <a:cxn ang="0">
                  <a:pos x="511" y="750"/>
                </a:cxn>
                <a:cxn ang="0">
                  <a:pos x="930" y="629"/>
                </a:cxn>
                <a:cxn ang="0">
                  <a:pos x="1125" y="202"/>
                </a:cxn>
                <a:cxn ang="0">
                  <a:pos x="708" y="119"/>
                </a:cxn>
                <a:cxn ang="0">
                  <a:pos x="248" y="51"/>
                </a:cxn>
              </a:cxnLst>
              <a:rect l="0" t="0" r="r" b="b"/>
              <a:pathLst>
                <a:path w="1162" h="784">
                  <a:moveTo>
                    <a:pt x="248" y="51"/>
                  </a:moveTo>
                  <a:cubicBezTo>
                    <a:pt x="138" y="101"/>
                    <a:pt x="0" y="306"/>
                    <a:pt x="44" y="423"/>
                  </a:cubicBezTo>
                  <a:cubicBezTo>
                    <a:pt x="87" y="540"/>
                    <a:pt x="363" y="716"/>
                    <a:pt x="511" y="750"/>
                  </a:cubicBezTo>
                  <a:cubicBezTo>
                    <a:pt x="659" y="784"/>
                    <a:pt x="828" y="720"/>
                    <a:pt x="930" y="629"/>
                  </a:cubicBezTo>
                  <a:cubicBezTo>
                    <a:pt x="1032" y="538"/>
                    <a:pt x="1162" y="287"/>
                    <a:pt x="1125" y="202"/>
                  </a:cubicBezTo>
                  <a:cubicBezTo>
                    <a:pt x="1088" y="117"/>
                    <a:pt x="855" y="144"/>
                    <a:pt x="708" y="119"/>
                  </a:cubicBezTo>
                  <a:cubicBezTo>
                    <a:pt x="562" y="94"/>
                    <a:pt x="358" y="0"/>
                    <a:pt x="248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 flipH="1">
              <a:off x="7267793" y="2392146"/>
              <a:ext cx="404608" cy="282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61"/>
            <p:cNvSpPr>
              <a:spLocks noChangeShapeType="1"/>
            </p:cNvSpPr>
            <p:nvPr/>
          </p:nvSpPr>
          <p:spPr bwMode="auto">
            <a:xfrm flipV="1">
              <a:off x="7291159" y="2175699"/>
              <a:ext cx="1501598" cy="1013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63"/>
            <p:cNvSpPr>
              <a:spLocks noChangeShapeType="1"/>
            </p:cNvSpPr>
            <p:nvPr/>
          </p:nvSpPr>
          <p:spPr bwMode="auto">
            <a:xfrm flipV="1">
              <a:off x="6204007" y="1896533"/>
              <a:ext cx="1690989" cy="11424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64"/>
            <p:cNvSpPr>
              <a:spLocks noChangeShapeType="1"/>
            </p:cNvSpPr>
            <p:nvPr/>
          </p:nvSpPr>
          <p:spPr bwMode="auto">
            <a:xfrm flipV="1">
              <a:off x="7042738" y="2707400"/>
              <a:ext cx="1574157" cy="10428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4232" name="Object 24"/>
            <p:cNvGraphicFramePr>
              <a:graphicFrameLocks noChangeAspect="1"/>
            </p:cNvGraphicFramePr>
            <p:nvPr/>
          </p:nvGraphicFramePr>
          <p:xfrm>
            <a:off x="7780338" y="2159000"/>
            <a:ext cx="21907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88" name="Equation" r:id="rId21" imgW="114102" imgH="126780" progId="Equation.DSMT4">
                    <p:embed/>
                  </p:oleObj>
                </mc:Choice>
                <mc:Fallback>
                  <p:oleObj name="Equation" r:id="rId21" imgW="114102" imgH="1267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0338" y="2159000"/>
                          <a:ext cx="21907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33" name="Object 25"/>
            <p:cNvGraphicFramePr>
              <a:graphicFrameLocks noChangeAspect="1"/>
            </p:cNvGraphicFramePr>
            <p:nvPr/>
          </p:nvGraphicFramePr>
          <p:xfrm>
            <a:off x="6342063" y="3211513"/>
            <a:ext cx="315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89" name="Equation" r:id="rId23" imgW="165028" imgH="228501" progId="Equation.DSMT4">
                    <p:embed/>
                  </p:oleObj>
                </mc:Choice>
                <mc:Fallback>
                  <p:oleObj name="Equation" r:id="rId23" imgW="165028" imgH="228501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2063" y="3211513"/>
                          <a:ext cx="315912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34" name="Object 26"/>
            <p:cNvGraphicFramePr>
              <a:graphicFrameLocks noChangeAspect="1"/>
            </p:cNvGraphicFramePr>
            <p:nvPr/>
          </p:nvGraphicFramePr>
          <p:xfrm>
            <a:off x="7105650" y="3810000"/>
            <a:ext cx="255424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90" name="Equation" r:id="rId25" imgW="152202" imgH="177569" progId="Equation.DSMT4">
                    <p:embed/>
                  </p:oleObj>
                </mc:Choice>
                <mc:Fallback>
                  <p:oleObj name="Equation" r:id="rId25" imgW="152202" imgH="177569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5650" y="3810000"/>
                          <a:ext cx="255424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729895" y="3833970"/>
            <a:ext cx="3381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Example of </a:t>
            </a:r>
            <a:r>
              <a:rPr lang="en-US" sz="1200" dirty="0" err="1" smtClean="0"/>
              <a:t>waveguiding</a:t>
            </a:r>
            <a:r>
              <a:rPr lang="en-US" sz="1200" dirty="0" smtClean="0"/>
              <a:t> system (a waveguide)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DF89-BB84-4A2E-915C-319857A9621B}" type="slidenum">
              <a:rPr lang="en-US"/>
              <a:pPr/>
              <a:t>30</a:t>
            </a:fld>
            <a:endParaRPr lang="en-US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7175" y="76200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Magnetic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01682"/>
              </p:ext>
            </p:extLst>
          </p:nvPr>
        </p:nvGraphicFramePr>
        <p:xfrm>
          <a:off x="2138855" y="1034379"/>
          <a:ext cx="34893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5" name="Equation" r:id="rId3" imgW="2171700" imgH="482600" progId="Equation.DSMT4">
                  <p:embed/>
                </p:oleObj>
              </mc:Choice>
              <mc:Fallback>
                <p:oleObj name="Equation" r:id="rId3" imgW="21717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855" y="1034379"/>
                        <a:ext cx="34893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5577" y="2208397"/>
            <a:ext cx="816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solution to the eigenvalue problem can always be found for a PEC boundary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(proof omitted).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981076" y="3817472"/>
            <a:ext cx="2962275" cy="2283291"/>
            <a:chOff x="5905501" y="1836272"/>
            <a:chExt cx="2962275" cy="2283291"/>
          </a:xfrm>
        </p:grpSpPr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7608450" y="1836272"/>
              <a:ext cx="1259326" cy="1044108"/>
            </a:xfrm>
            <a:custGeom>
              <a:avLst/>
              <a:gdLst>
                <a:gd name="connsiteX0" fmla="*/ 2113 w 10018"/>
                <a:gd name="connsiteY0" fmla="*/ 647 h 10082"/>
                <a:gd name="connsiteX1" fmla="*/ 372 w 10018"/>
                <a:gd name="connsiteY1" fmla="*/ 5419 h 10082"/>
                <a:gd name="connsiteX2" fmla="*/ 4356 w 10018"/>
                <a:gd name="connsiteY2" fmla="*/ 9607 h 10082"/>
                <a:gd name="connsiteX3" fmla="*/ 8667 w 10018"/>
                <a:gd name="connsiteY3" fmla="*/ 8272 h 10082"/>
                <a:gd name="connsiteX4" fmla="*/ 9579 w 10018"/>
                <a:gd name="connsiteY4" fmla="*/ 2589 h 10082"/>
                <a:gd name="connsiteX5" fmla="*/ 6032 w 10018"/>
                <a:gd name="connsiteY5" fmla="*/ 1523 h 10082"/>
                <a:gd name="connsiteX6" fmla="*/ 2113 w 10018"/>
                <a:gd name="connsiteY6" fmla="*/ 647 h 10082"/>
                <a:gd name="connsiteX0" fmla="*/ 2113 w 10004"/>
                <a:gd name="connsiteY0" fmla="*/ 647 h 9996"/>
                <a:gd name="connsiteX1" fmla="*/ 372 w 10004"/>
                <a:gd name="connsiteY1" fmla="*/ 5419 h 9996"/>
                <a:gd name="connsiteX2" fmla="*/ 4356 w 10004"/>
                <a:gd name="connsiteY2" fmla="*/ 9607 h 9996"/>
                <a:gd name="connsiteX3" fmla="*/ 8583 w 10004"/>
                <a:gd name="connsiteY3" fmla="*/ 7754 h 9996"/>
                <a:gd name="connsiteX4" fmla="*/ 9579 w 10004"/>
                <a:gd name="connsiteY4" fmla="*/ 2589 h 9996"/>
                <a:gd name="connsiteX5" fmla="*/ 6032 w 10004"/>
                <a:gd name="connsiteY5" fmla="*/ 1523 h 9996"/>
                <a:gd name="connsiteX6" fmla="*/ 2113 w 10004"/>
                <a:gd name="connsiteY6" fmla="*/ 647 h 9996"/>
                <a:gd name="connsiteX0" fmla="*/ 2112 w 10014"/>
                <a:gd name="connsiteY0" fmla="*/ 647 h 10035"/>
                <a:gd name="connsiteX1" fmla="*/ 372 w 10014"/>
                <a:gd name="connsiteY1" fmla="*/ 5421 h 10035"/>
                <a:gd name="connsiteX2" fmla="*/ 4354 w 10014"/>
                <a:gd name="connsiteY2" fmla="*/ 9611 h 10035"/>
                <a:gd name="connsiteX3" fmla="*/ 8664 w 10014"/>
                <a:gd name="connsiteY3" fmla="*/ 7964 h 10035"/>
                <a:gd name="connsiteX4" fmla="*/ 9575 w 10014"/>
                <a:gd name="connsiteY4" fmla="*/ 2590 h 10035"/>
                <a:gd name="connsiteX5" fmla="*/ 6030 w 10014"/>
                <a:gd name="connsiteY5" fmla="*/ 1524 h 10035"/>
                <a:gd name="connsiteX6" fmla="*/ 2112 w 10014"/>
                <a:gd name="connsiteY6" fmla="*/ 647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4" h="10035">
                  <a:moveTo>
                    <a:pt x="2112" y="647"/>
                  </a:moveTo>
                  <a:cubicBezTo>
                    <a:pt x="1174" y="1295"/>
                    <a:pt x="0" y="3923"/>
                    <a:pt x="372" y="5421"/>
                  </a:cubicBezTo>
                  <a:cubicBezTo>
                    <a:pt x="745" y="6919"/>
                    <a:pt x="2972" y="9187"/>
                    <a:pt x="4354" y="9611"/>
                  </a:cubicBezTo>
                  <a:cubicBezTo>
                    <a:pt x="5736" y="10035"/>
                    <a:pt x="7798" y="9132"/>
                    <a:pt x="8664" y="7964"/>
                  </a:cubicBezTo>
                  <a:cubicBezTo>
                    <a:pt x="9529" y="6796"/>
                    <a:pt x="10014" y="3663"/>
                    <a:pt x="9575" y="2590"/>
                  </a:cubicBezTo>
                  <a:cubicBezTo>
                    <a:pt x="9136" y="1517"/>
                    <a:pt x="7276" y="1841"/>
                    <a:pt x="6030" y="1524"/>
                  </a:cubicBezTo>
                  <a:cubicBezTo>
                    <a:pt x="4783" y="1206"/>
                    <a:pt x="3052" y="0"/>
                    <a:pt x="2112" y="647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 rot="14172630">
              <a:off x="6849658" y="1876855"/>
              <a:ext cx="1083462" cy="2009510"/>
            </a:xfrm>
            <a:prstGeom prst="can">
              <a:avLst>
                <a:gd name="adj" fmla="val 8386"/>
              </a:avLst>
            </a:prstGeom>
            <a:solidFill>
              <a:srgbClr val="FF993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5905501" y="2970446"/>
              <a:ext cx="1399524" cy="985077"/>
            </a:xfrm>
            <a:custGeom>
              <a:avLst/>
              <a:gdLst/>
              <a:ahLst/>
              <a:cxnLst>
                <a:cxn ang="0">
                  <a:pos x="248" y="51"/>
                </a:cxn>
                <a:cxn ang="0">
                  <a:pos x="44" y="423"/>
                </a:cxn>
                <a:cxn ang="0">
                  <a:pos x="511" y="750"/>
                </a:cxn>
                <a:cxn ang="0">
                  <a:pos x="930" y="629"/>
                </a:cxn>
                <a:cxn ang="0">
                  <a:pos x="1125" y="202"/>
                </a:cxn>
                <a:cxn ang="0">
                  <a:pos x="708" y="119"/>
                </a:cxn>
                <a:cxn ang="0">
                  <a:pos x="248" y="51"/>
                </a:cxn>
              </a:cxnLst>
              <a:rect l="0" t="0" r="r" b="b"/>
              <a:pathLst>
                <a:path w="1162" h="784">
                  <a:moveTo>
                    <a:pt x="248" y="51"/>
                  </a:moveTo>
                  <a:cubicBezTo>
                    <a:pt x="138" y="101"/>
                    <a:pt x="0" y="306"/>
                    <a:pt x="44" y="423"/>
                  </a:cubicBezTo>
                  <a:cubicBezTo>
                    <a:pt x="87" y="540"/>
                    <a:pt x="363" y="716"/>
                    <a:pt x="511" y="750"/>
                  </a:cubicBezTo>
                  <a:cubicBezTo>
                    <a:pt x="659" y="784"/>
                    <a:pt x="828" y="720"/>
                    <a:pt x="930" y="629"/>
                  </a:cubicBezTo>
                  <a:cubicBezTo>
                    <a:pt x="1032" y="538"/>
                    <a:pt x="1162" y="287"/>
                    <a:pt x="1125" y="202"/>
                  </a:cubicBezTo>
                  <a:cubicBezTo>
                    <a:pt x="1088" y="117"/>
                    <a:pt x="855" y="144"/>
                    <a:pt x="708" y="119"/>
                  </a:cubicBezTo>
                  <a:cubicBezTo>
                    <a:pt x="562" y="94"/>
                    <a:pt x="358" y="0"/>
                    <a:pt x="248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H="1">
              <a:off x="7267793" y="2392146"/>
              <a:ext cx="404608" cy="282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 flipV="1">
              <a:off x="7291159" y="2175699"/>
              <a:ext cx="1501598" cy="1013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63"/>
            <p:cNvSpPr>
              <a:spLocks noChangeShapeType="1"/>
            </p:cNvSpPr>
            <p:nvPr/>
          </p:nvSpPr>
          <p:spPr bwMode="auto">
            <a:xfrm flipV="1">
              <a:off x="6204007" y="1896533"/>
              <a:ext cx="1690989" cy="11424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 flipV="1">
              <a:off x="7042738" y="2707400"/>
              <a:ext cx="1574157" cy="10428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4" name="Object 24"/>
            <p:cNvGraphicFramePr>
              <a:graphicFrameLocks noChangeAspect="1"/>
            </p:cNvGraphicFramePr>
            <p:nvPr/>
          </p:nvGraphicFramePr>
          <p:xfrm>
            <a:off x="7780338" y="2159000"/>
            <a:ext cx="21907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16" name="Equation" r:id="rId5" imgW="114102" imgH="126780" progId="Equation.DSMT4">
                    <p:embed/>
                  </p:oleObj>
                </mc:Choice>
                <mc:Fallback>
                  <p:oleObj name="Equation" r:id="rId5" imgW="114102" imgH="1267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0338" y="2159000"/>
                          <a:ext cx="21907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/>
            <p:cNvGraphicFramePr>
              <a:graphicFrameLocks noChangeAspect="1"/>
            </p:cNvGraphicFramePr>
            <p:nvPr/>
          </p:nvGraphicFramePr>
          <p:xfrm>
            <a:off x="6342063" y="3211513"/>
            <a:ext cx="315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17" name="Equation" r:id="rId7" imgW="165028" imgH="228501" progId="Equation.DSMT4">
                    <p:embed/>
                  </p:oleObj>
                </mc:Choice>
                <mc:Fallback>
                  <p:oleObj name="Equation" r:id="rId7" imgW="165028" imgH="22850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2063" y="3211513"/>
                          <a:ext cx="315912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6"/>
            <p:cNvGraphicFramePr>
              <a:graphicFrameLocks noChangeAspect="1"/>
            </p:cNvGraphicFramePr>
            <p:nvPr/>
          </p:nvGraphicFramePr>
          <p:xfrm>
            <a:off x="7105650" y="3810000"/>
            <a:ext cx="255424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18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5650" y="3810000"/>
                          <a:ext cx="255424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ight Arrow 37"/>
          <p:cNvSpPr/>
          <p:nvPr/>
        </p:nvSpPr>
        <p:spPr>
          <a:xfrm>
            <a:off x="4457700" y="4657725"/>
            <a:ext cx="457200" cy="32385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741967" y="3813175"/>
            <a:ext cx="3505096" cy="2527267"/>
            <a:chOff x="4741967" y="3813175"/>
            <a:chExt cx="3505096" cy="2527267"/>
          </a:xfrm>
        </p:grpSpPr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6124576" y="4303946"/>
              <a:ext cx="1399524" cy="985077"/>
            </a:xfrm>
            <a:custGeom>
              <a:avLst/>
              <a:gdLst/>
              <a:ahLst/>
              <a:cxnLst>
                <a:cxn ang="0">
                  <a:pos x="248" y="51"/>
                </a:cxn>
                <a:cxn ang="0">
                  <a:pos x="44" y="423"/>
                </a:cxn>
                <a:cxn ang="0">
                  <a:pos x="511" y="750"/>
                </a:cxn>
                <a:cxn ang="0">
                  <a:pos x="930" y="629"/>
                </a:cxn>
                <a:cxn ang="0">
                  <a:pos x="1125" y="202"/>
                </a:cxn>
                <a:cxn ang="0">
                  <a:pos x="708" y="119"/>
                </a:cxn>
                <a:cxn ang="0">
                  <a:pos x="248" y="51"/>
                </a:cxn>
              </a:cxnLst>
              <a:rect l="0" t="0" r="r" b="b"/>
              <a:pathLst>
                <a:path w="1162" h="784">
                  <a:moveTo>
                    <a:pt x="248" y="51"/>
                  </a:moveTo>
                  <a:cubicBezTo>
                    <a:pt x="138" y="101"/>
                    <a:pt x="0" y="306"/>
                    <a:pt x="44" y="423"/>
                  </a:cubicBezTo>
                  <a:cubicBezTo>
                    <a:pt x="87" y="540"/>
                    <a:pt x="363" y="716"/>
                    <a:pt x="511" y="750"/>
                  </a:cubicBezTo>
                  <a:cubicBezTo>
                    <a:pt x="659" y="784"/>
                    <a:pt x="828" y="720"/>
                    <a:pt x="930" y="629"/>
                  </a:cubicBezTo>
                  <a:cubicBezTo>
                    <a:pt x="1032" y="538"/>
                    <a:pt x="1162" y="287"/>
                    <a:pt x="1125" y="202"/>
                  </a:cubicBezTo>
                  <a:cubicBezTo>
                    <a:pt x="1088" y="117"/>
                    <a:pt x="855" y="144"/>
                    <a:pt x="708" y="119"/>
                  </a:cubicBezTo>
                  <a:cubicBezTo>
                    <a:pt x="562" y="94"/>
                    <a:pt x="358" y="0"/>
                    <a:pt x="248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6" name="Object 25"/>
            <p:cNvGraphicFramePr>
              <a:graphicFrameLocks noChangeAspect="1"/>
            </p:cNvGraphicFramePr>
            <p:nvPr/>
          </p:nvGraphicFramePr>
          <p:xfrm>
            <a:off x="6561138" y="4545013"/>
            <a:ext cx="315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19"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1138" y="4545013"/>
                          <a:ext cx="315912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6"/>
            <p:cNvGraphicFramePr>
              <a:graphicFrameLocks noChangeAspect="1"/>
            </p:cNvGraphicFramePr>
            <p:nvPr/>
          </p:nvGraphicFramePr>
          <p:xfrm>
            <a:off x="7324725" y="5143500"/>
            <a:ext cx="255424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20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5" y="5143500"/>
                          <a:ext cx="255424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2" name="Object 8"/>
            <p:cNvGraphicFramePr>
              <a:graphicFrameLocks noChangeAspect="1"/>
            </p:cNvGraphicFramePr>
            <p:nvPr/>
          </p:nvGraphicFramePr>
          <p:xfrm>
            <a:off x="6554788" y="3813175"/>
            <a:ext cx="85566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21" name="Equation" r:id="rId13" imgW="533169" imgH="253890" progId="Equation.DSMT4">
                    <p:embed/>
                  </p:oleObj>
                </mc:Choice>
                <mc:Fallback>
                  <p:oleObj name="Equation" r:id="rId13" imgW="533169" imgH="25389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4788" y="3813175"/>
                          <a:ext cx="85566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3" name="Object 11"/>
            <p:cNvGraphicFramePr>
              <a:graphicFrameLocks noChangeAspect="1"/>
            </p:cNvGraphicFramePr>
            <p:nvPr/>
          </p:nvGraphicFramePr>
          <p:xfrm>
            <a:off x="7650163" y="4457700"/>
            <a:ext cx="5969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22" name="Equation" r:id="rId15" imgW="355138" imgH="177569" progId="Equation.DSMT4">
                    <p:embed/>
                  </p:oleObj>
                </mc:Choice>
                <mc:Fallback>
                  <p:oleObj name="Equation" r:id="rId15" imgW="355138" imgH="177569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0163" y="4457700"/>
                          <a:ext cx="5969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84" name="Object 8"/>
            <p:cNvGraphicFramePr>
              <a:graphicFrameLocks noChangeAspect="1"/>
            </p:cNvGraphicFramePr>
            <p:nvPr/>
          </p:nvGraphicFramePr>
          <p:xfrm>
            <a:off x="5599113" y="5537200"/>
            <a:ext cx="63023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23" name="Equation" r:id="rId17" imgW="393529" imgH="228501" progId="Equation.DSMT4">
                    <p:embed/>
                  </p:oleObj>
                </mc:Choice>
                <mc:Fallback>
                  <p:oleObj name="Equation" r:id="rId17" imgW="393529" imgH="228501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113" y="5537200"/>
                          <a:ext cx="630237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flipV="1">
              <a:off x="6057900" y="5162551"/>
              <a:ext cx="295275" cy="3238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741967" y="6032665"/>
              <a:ext cx="2393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Dirichlet</a:t>
              </a:r>
              <a:r>
                <a:rPr lang="en-US" sz="1400" dirty="0" smtClean="0"/>
                <a:t> boundary condition</a:t>
              </a:r>
              <a:endParaRPr lang="en-US" sz="1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73920" y="3033948"/>
            <a:ext cx="680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Hence, </a:t>
            </a:r>
            <a:r>
              <a:rPr lang="en-US" dirty="0" err="1" smtClean="0">
                <a:solidFill>
                  <a:srgbClr val="0000FF"/>
                </a:solidFill>
              </a:rPr>
              <a:t>TM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modes exist inside of a waveguide (conducting pipe).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4243" y="1265400"/>
            <a:ext cx="257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</a:t>
            </a:r>
            <a:r>
              <a:rPr lang="en-US" sz="1400" dirty="0" err="1" smtClean="0"/>
              <a:t>irichlet</a:t>
            </a:r>
            <a:r>
              <a:rPr lang="en-US" sz="1400" dirty="0" smtClean="0"/>
              <a:t> boundary condition (see below)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197B-4C53-4E5F-BEE8-2C02F8C48145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058988" y="1435100"/>
          <a:ext cx="3941762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4" name="Equation" r:id="rId3" imgW="2603500" imgH="889000" progId="Equation.DSMT4">
                  <p:embed/>
                </p:oleObj>
              </mc:Choice>
              <mc:Fallback>
                <p:oleObj name="Equation" r:id="rId3" imgW="2603500" imgH="889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1435100"/>
                        <a:ext cx="3941762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7" name="TextBox 3"/>
          <p:cNvSpPr txBox="1">
            <a:spLocks noChangeArrowheads="1"/>
          </p:cNvSpPr>
          <p:nvPr/>
        </p:nvSpPr>
        <p:spPr bwMode="auto">
          <a:xfrm>
            <a:off x="5562600" y="523869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TM wave impedance</a:t>
            </a:r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6030913" y="5692650"/>
          <a:ext cx="1546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5" name="Equation" r:id="rId5" imgW="698197" imgH="431613" progId="Equation.DSMT4">
                  <p:embed/>
                </p:oleObj>
              </mc:Choice>
              <mc:Fallback>
                <p:oleObj name="Equation" r:id="rId5" imgW="698197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5692650"/>
                        <a:ext cx="1546225" cy="955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1847850" y="3649663"/>
          <a:ext cx="22733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6" name="Equation" r:id="rId7" imgW="1219200" imgH="457200" progId="Equation.DSMT4">
                  <p:embed/>
                </p:oleObj>
              </mc:Choice>
              <mc:Fallback>
                <p:oleObj name="Equation" r:id="rId7" imgW="1219200" imgH="457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649663"/>
                        <a:ext cx="22733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1462088" y="5268913"/>
          <a:ext cx="24733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7" name="Equation" r:id="rId9" imgW="1270000" imgH="457200" progId="Equation.DSMT4">
                  <p:embed/>
                </p:oleObj>
              </mc:Choice>
              <mc:Fallback>
                <p:oleObj name="Equation" r:id="rId9" imgW="1270000" imgH="457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268913"/>
                        <a:ext cx="247332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80999" y="866775"/>
            <a:ext cx="5457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Once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the solution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for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obtained, we use </a:t>
            </a:r>
            <a:endParaRPr lang="en-US" sz="2000" baseline="30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81000" y="310515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charset="0"/>
              </a:rPr>
              <a:t>For </a:t>
            </a:r>
            <a:r>
              <a:rPr lang="en-US" sz="2000" dirty="0">
                <a:cs typeface="Arial" charset="0"/>
              </a:rPr>
              <a:t>a wave </a:t>
            </a:r>
            <a:r>
              <a:rPr lang="en-US" sz="2000" dirty="0" smtClean="0">
                <a:cs typeface="Arial" charset="0"/>
              </a:rPr>
              <a:t>propagating in the positive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cs typeface="Arial" charset="0"/>
              </a:rPr>
              <a:t> direction (top sign):</a:t>
            </a:r>
            <a:endParaRPr lang="en-US" sz="2000" dirty="0">
              <a:cs typeface="Arial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52425" y="478149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charset="0"/>
              </a:rPr>
              <a:t>For </a:t>
            </a:r>
            <a:r>
              <a:rPr lang="en-US" sz="2000" dirty="0">
                <a:cs typeface="Arial" charset="0"/>
              </a:rPr>
              <a:t>a wave </a:t>
            </a:r>
            <a:r>
              <a:rPr lang="en-US" sz="2000" dirty="0" smtClean="0">
                <a:cs typeface="Arial" charset="0"/>
              </a:rPr>
              <a:t>propagating in the negative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cs typeface="Arial" charset="0"/>
              </a:rPr>
              <a:t> direction (bottom sign):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85801" y="142875"/>
            <a:ext cx="8067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Magnetic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2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A36B-B726-43C0-A833-9A5574845661}" type="slidenum">
              <a:rPr lang="en-US"/>
              <a:pPr/>
              <a:t>32</a:t>
            </a:fld>
            <a:endParaRPr lang="en-US"/>
          </a:p>
        </p:txBody>
      </p:sp>
      <p:sp>
        <p:nvSpPr>
          <p:cNvPr id="123913" name="TextBox 1"/>
          <p:cNvSpPr txBox="1">
            <a:spLocks noChangeArrowheads="1"/>
          </p:cNvSpPr>
          <p:nvPr/>
        </p:nvSpPr>
        <p:spPr bwMode="auto">
          <a:xfrm>
            <a:off x="457200" y="838200"/>
            <a:ext cx="774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For a wave propagating in the positive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direction, we also have: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1631950" y="2495550"/>
          <a:ext cx="2700338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8" name="Equation" r:id="rId3" imgW="1676160" imgH="1218960" progId="Equation.DSMT4">
                  <p:embed/>
                </p:oleObj>
              </mc:Choice>
              <mc:Fallback>
                <p:oleObj name="Equation" r:id="rId3" imgW="1676160" imgH="1218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2495550"/>
                        <a:ext cx="2700338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214563" y="1447800"/>
          <a:ext cx="3711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9" name="Equation" r:id="rId5" imgW="2005729" imgH="253890" progId="Equation.DSMT4">
                  <p:embed/>
                </p:oleObj>
              </mc:Choice>
              <mc:Fallback>
                <p:oleObj name="Equation" r:id="rId5" imgW="2005729" imgH="25389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447800"/>
                        <a:ext cx="3711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57200" y="4800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Similarly, for  a wave propagating in the negative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direction,      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1825625" y="5505450"/>
          <a:ext cx="19018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0" name="Equation" r:id="rId7" imgW="1117600" imgH="431800" progId="Equation.DSMT4">
                  <p:embed/>
                </p:oleObj>
              </mc:Choice>
              <mc:Fallback>
                <p:oleObj name="Equation" r:id="rId7" imgW="1117600" imgH="431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505450"/>
                        <a:ext cx="19018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85801" y="142875"/>
            <a:ext cx="8067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Magnetic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2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5446128" y="2488315"/>
          <a:ext cx="126523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1" name="Equation" r:id="rId9" imgW="787400" imgH="711200" progId="Equation.DSMT4">
                  <p:embed/>
                </p:oleObj>
              </mc:Choice>
              <mc:Fallback>
                <p:oleObj name="Equation" r:id="rId9" imgW="787400" imgH="71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128" y="2488315"/>
                        <a:ext cx="1265238" cy="10429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A36B-B726-43C0-A833-9A5574845661}" type="slidenum">
              <a:rPr lang="en-US"/>
              <a:pPr/>
              <a:t>33</a:t>
            </a:fld>
            <a:endParaRPr lang="en-US"/>
          </a:p>
        </p:txBody>
      </p:sp>
      <p:sp>
        <p:nvSpPr>
          <p:cNvPr id="123913" name="TextBox 1"/>
          <p:cNvSpPr txBox="1">
            <a:spLocks noChangeArrowheads="1"/>
          </p:cNvSpPr>
          <p:nvPr/>
        </p:nvSpPr>
        <p:spPr bwMode="auto">
          <a:xfrm>
            <a:off x="342901" y="1400175"/>
            <a:ext cx="4305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Summarizing both cases, we have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1552676" y="3503195"/>
            <a:ext cx="5213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cs typeface="Arial" charset="0"/>
              </a:rPr>
              <a:t>+ sign: wave propagating in the +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direction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cs typeface="Arial" charset="0"/>
              </a:rPr>
              <a:t> - sign: wave propagating in the  -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direction            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1951038" y="2159000"/>
          <a:ext cx="43037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Equation" r:id="rId3" imgW="1866900" imgH="431800" progId="Equation.DSMT4">
                  <p:embed/>
                </p:oleObj>
              </mc:Choice>
              <mc:Fallback>
                <p:oleObj name="Equation" r:id="rId3" imgW="1866900" imgH="43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159000"/>
                        <a:ext cx="4303712" cy="908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85801" y="142875"/>
            <a:ext cx="8067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Magnetic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2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Waves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3469-05F1-4E29-B8FF-90177AB76389}" type="slidenum">
              <a:rPr lang="en-US"/>
              <a:pPr/>
              <a:t>34</a:t>
            </a:fld>
            <a:endParaRPr lang="en-US"/>
          </a:p>
        </p:txBody>
      </p:sp>
      <p:sp>
        <p:nvSpPr>
          <p:cNvPr id="129033" name="Rectangle 1"/>
          <p:cNvSpPr>
            <a:spLocks noChangeArrowheads="1"/>
          </p:cNvSpPr>
          <p:nvPr/>
        </p:nvSpPr>
        <p:spPr bwMode="auto">
          <a:xfrm>
            <a:off x="621140" y="192974"/>
            <a:ext cx="7874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Waves</a:t>
            </a: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3073400" y="914400"/>
          <a:ext cx="238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3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914400"/>
                        <a:ext cx="2387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Rectangle 6"/>
          <p:cNvSpPr>
            <a:spLocks noChangeArrowheads="1"/>
          </p:cNvSpPr>
          <p:nvPr/>
        </p:nvSpPr>
        <p:spPr bwMode="auto">
          <a:xfrm>
            <a:off x="371475" y="2371725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previous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table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the transverse field components, all of them are equal to zero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are both zero.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036" name="Rectangle 7"/>
          <p:cNvSpPr>
            <a:spLocks noChangeArrowheads="1"/>
          </p:cNvSpPr>
          <p:nvPr/>
        </p:nvSpPr>
        <p:spPr bwMode="auto">
          <a:xfrm>
            <a:off x="838200" y="3454400"/>
            <a:ext cx="1179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cs typeface="Arial" charset="0"/>
              </a:rPr>
              <a:t>Unless</a:t>
            </a:r>
            <a:r>
              <a:rPr lang="en-US" u="sng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2266950" y="3467100"/>
          <a:ext cx="838200" cy="49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4" name="Equation" r:id="rId5" imgW="406224" imgH="241195" progId="Equation.DSMT4">
                  <p:embed/>
                </p:oleObj>
              </mc:Choice>
              <mc:Fallback>
                <p:oleObj name="Equation" r:id="rId5" imgW="406224" imgH="241195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467100"/>
                        <a:ext cx="838200" cy="49768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7" name="Rectangle 9"/>
          <p:cNvSpPr>
            <a:spLocks noChangeArrowheads="1"/>
          </p:cNvSpPr>
          <p:nvPr/>
        </p:nvSpPr>
        <p:spPr bwMode="auto">
          <a:xfrm>
            <a:off x="1666875" y="4254500"/>
            <a:ext cx="2045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For TEM waves </a:t>
            </a: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3743325" y="4250500"/>
          <a:ext cx="1761290" cy="44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5" name="Equation" r:id="rId7" imgW="952087" imgH="241195" progId="Equation.DSMT4">
                  <p:embed/>
                </p:oleObj>
              </mc:Choice>
              <mc:Fallback>
                <p:oleObj name="Equation" r:id="rId7" imgW="952087" imgH="241195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250500"/>
                        <a:ext cx="1761290" cy="446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2064761" y="5707599"/>
          <a:ext cx="22717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6" name="Equation" r:id="rId9" imgW="977476" imgH="266584" progId="Equation.DSMT4">
                  <p:embed/>
                </p:oleObj>
              </mc:Choice>
              <mc:Fallback>
                <p:oleObj name="Equation" r:id="rId9" imgW="977476" imgH="266584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761" y="5707599"/>
                        <a:ext cx="2271712" cy="6207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90156" y="1624310"/>
            <a:ext cx="3977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cs typeface="Arial" charset="0"/>
              </a:rPr>
              <a:t>In general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75558" y="5117275"/>
            <a:ext cx="200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Hence, we have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095375" y="4324650"/>
            <a:ext cx="390525" cy="257175"/>
          </a:xfrm>
          <a:prstGeom prst="rightArrow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6115050" y="3192498"/>
          <a:ext cx="2486025" cy="344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7" name="Equation" r:id="rId11" imgW="1866900" imgH="2590800" progId="Equation.DSMT4">
                  <p:embed/>
                </p:oleObj>
              </mc:Choice>
              <mc:Fallback>
                <p:oleObj name="Equation" r:id="rId11" imgW="1866900" imgH="2590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192498"/>
                        <a:ext cx="2486025" cy="3449601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3469-05F1-4E29-B8FF-90177AB76389}" type="slidenum">
              <a:rPr lang="en-US"/>
              <a:pPr/>
              <a:t>35</a:t>
            </a:fld>
            <a:endParaRPr lang="en-US"/>
          </a:p>
        </p:txBody>
      </p:sp>
      <p:sp>
        <p:nvSpPr>
          <p:cNvPr id="129033" name="Rectangle 1"/>
          <p:cNvSpPr>
            <a:spLocks noChangeArrowheads="1"/>
          </p:cNvSpPr>
          <p:nvPr/>
        </p:nvSpPr>
        <p:spPr bwMode="auto">
          <a:xfrm>
            <a:off x="-16053" y="192974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17520"/>
              </p:ext>
            </p:extLst>
          </p:nvPr>
        </p:nvGraphicFramePr>
        <p:xfrm>
          <a:off x="1765489" y="1077965"/>
          <a:ext cx="46529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5" name="Equation" r:id="rId3" imgW="2476440" imgH="253800" progId="Equation.DSMT4">
                  <p:embed/>
                </p:oleObj>
              </mc:Choice>
              <mc:Fallback>
                <p:oleObj name="Equation" r:id="rId3" imgW="247644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489" y="1077965"/>
                        <a:ext cx="46529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0" name="Object 8"/>
          <p:cNvGraphicFramePr>
            <a:graphicFrameLocks noChangeAspect="1"/>
          </p:cNvGraphicFramePr>
          <p:nvPr/>
        </p:nvGraphicFramePr>
        <p:xfrm>
          <a:off x="2363487" y="2456465"/>
          <a:ext cx="1346706" cy="44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6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487" y="2456465"/>
                        <a:ext cx="1346706" cy="440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15854" y="1861586"/>
            <a:ext cx="5143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 boundary conditions,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401" name="Object 9"/>
          <p:cNvGraphicFramePr>
            <a:graphicFrameLocks noChangeAspect="1"/>
          </p:cNvGraphicFramePr>
          <p:nvPr/>
        </p:nvGraphicFramePr>
        <p:xfrm>
          <a:off x="1243213" y="3616625"/>
          <a:ext cx="2756666" cy="5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7" name="Equation" r:id="rId7" imgW="1422360" imgH="279360" progId="Equation.DSMT4">
                  <p:embed/>
                </p:oleObj>
              </mc:Choice>
              <mc:Fallback>
                <p:oleObj name="Equation" r:id="rId7" imgW="142236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213" y="3616625"/>
                        <a:ext cx="2756666" cy="5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37761" y="2986137"/>
            <a:ext cx="611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544152" y="2936490"/>
            <a:ext cx="2616467" cy="3060047"/>
            <a:chOff x="5544152" y="2936490"/>
            <a:chExt cx="2616467" cy="3060047"/>
          </a:xfrm>
        </p:grpSpPr>
        <p:sp>
          <p:nvSpPr>
            <p:cNvPr id="19" name="Oval 18"/>
            <p:cNvSpPr/>
            <p:nvPr/>
          </p:nvSpPr>
          <p:spPr>
            <a:xfrm>
              <a:off x="5544152" y="3339967"/>
              <a:ext cx="895149" cy="16170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420051" y="3532472"/>
              <a:ext cx="202130" cy="11550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7402" name="Object 10"/>
            <p:cNvGraphicFramePr>
              <a:graphicFrameLocks noChangeAspect="1"/>
            </p:cNvGraphicFramePr>
            <p:nvPr/>
          </p:nvGraphicFramePr>
          <p:xfrm>
            <a:off x="6722309" y="3221522"/>
            <a:ext cx="236755" cy="378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98" name="Equation" r:id="rId9" imgW="126720" imgH="203040" progId="Equation.DSMT4">
                    <p:embed/>
                  </p:oleObj>
                </mc:Choice>
                <mc:Fallback>
                  <p:oleObj name="Equation" r:id="rId9" imgW="126720" imgH="2030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2309" y="3221522"/>
                          <a:ext cx="236755" cy="378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>
            <a:xfrm flipH="1" flipV="1">
              <a:off x="6227545" y="3301465"/>
              <a:ext cx="173256" cy="298384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7403" name="Object 11"/>
            <p:cNvGraphicFramePr>
              <a:graphicFrameLocks noChangeAspect="1"/>
            </p:cNvGraphicFramePr>
            <p:nvPr/>
          </p:nvGraphicFramePr>
          <p:xfrm>
            <a:off x="6187524" y="2936490"/>
            <a:ext cx="27305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99" name="Equation" r:id="rId11" imgW="152280" imgH="228600" progId="Equation.DSMT4">
                    <p:embed/>
                  </p:oleObj>
                </mc:Choice>
                <mc:Fallback>
                  <p:oleObj name="Equation" r:id="rId11" imgW="15228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7524" y="2936490"/>
                          <a:ext cx="27305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>
            <a:xfrm>
              <a:off x="7265470" y="3386489"/>
              <a:ext cx="895149" cy="16170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418451" y="4829375"/>
              <a:ext cx="1118131" cy="1167162"/>
              <a:chOff x="6418451" y="4752375"/>
              <a:chExt cx="1118131" cy="116716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824312" y="5111015"/>
                <a:ext cx="0" cy="8085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>
                <a:off x="6822712" y="5128665"/>
                <a:ext cx="0" cy="8085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7404" name="Object 12"/>
              <p:cNvGraphicFramePr>
                <a:graphicFrameLocks noChangeAspect="1"/>
              </p:cNvGraphicFramePr>
              <p:nvPr/>
            </p:nvGraphicFramePr>
            <p:xfrm>
              <a:off x="7346450" y="5438674"/>
              <a:ext cx="190132" cy="209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500" name="Equation" r:id="rId13" imgW="126720" imgH="139680" progId="Equation.DSMT4">
                      <p:embed/>
                    </p:oleObj>
                  </mc:Choice>
                  <mc:Fallback>
                    <p:oleObj name="Equation" r:id="rId13" imgW="126720" imgH="139680" progId="Equation.DSMT4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6450" y="5438674"/>
                            <a:ext cx="190132" cy="209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405" name="Object 13"/>
              <p:cNvGraphicFramePr>
                <a:graphicFrameLocks noChangeAspect="1"/>
              </p:cNvGraphicFramePr>
              <p:nvPr/>
            </p:nvGraphicFramePr>
            <p:xfrm>
              <a:off x="6714625" y="4752375"/>
              <a:ext cx="215566" cy="254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501" name="Equation" r:id="rId15" imgW="139680" imgH="164880" progId="Equation.DSMT4">
                      <p:embed/>
                    </p:oleObj>
                  </mc:Choice>
                  <mc:Fallback>
                    <p:oleObj name="Equation" r:id="rId15" imgW="139680" imgH="164880" progId="Equation.DSMT4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4625" y="4752375"/>
                            <a:ext cx="215566" cy="254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87406" name="Object 14"/>
          <p:cNvGraphicFramePr>
            <a:graphicFrameLocks noChangeAspect="1"/>
          </p:cNvGraphicFramePr>
          <p:nvPr/>
        </p:nvGraphicFramePr>
        <p:xfrm>
          <a:off x="1993498" y="4563978"/>
          <a:ext cx="1202090" cy="45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2" name="Equation" r:id="rId17" imgW="609480" imgH="228600" progId="Equation.DSMT4">
                  <p:embed/>
                </p:oleObj>
              </mc:Choice>
              <mc:Fallback>
                <p:oleObj name="Equation" r:id="rId17" imgW="60948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498" y="4563978"/>
                        <a:ext cx="1202090" cy="45078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Arrow 37"/>
          <p:cNvSpPr/>
          <p:nvPr/>
        </p:nvSpPr>
        <p:spPr>
          <a:xfrm>
            <a:off x="1232034" y="4649002"/>
            <a:ext cx="375385" cy="23100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5642" y="5601903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current flows purely in the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direction.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3610-D7EB-4C98-9847-B2799B534E85}" type="slidenum">
              <a:rPr lang="en-US"/>
              <a:pPr/>
              <a:t>36</a:t>
            </a:fld>
            <a:endParaRPr lang="en-US"/>
          </a:p>
        </p:txBody>
      </p:sp>
      <p:sp>
        <p:nvSpPr>
          <p:cNvPr id="141329" name="TextBox 1"/>
          <p:cNvSpPr txBox="1">
            <a:spLocks noChangeArrowheads="1"/>
          </p:cNvSpPr>
          <p:nvPr/>
        </p:nvSpPr>
        <p:spPr bwMode="auto">
          <a:xfrm>
            <a:off x="543296" y="808512"/>
            <a:ext cx="7187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Arial" charset="0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a linear, isotropic, homogeneous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source-free 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region, 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3630344" y="1285503"/>
          <a:ext cx="1036905" cy="3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0" name="Equation" r:id="rId3" imgW="558558" imgH="203112" progId="Equation.DSMT4">
                  <p:embed/>
                </p:oleObj>
              </mc:Choice>
              <mc:Fallback>
                <p:oleObj name="Equation" r:id="rId3" imgW="558558" imgH="20311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344" y="1285503"/>
                        <a:ext cx="1036905" cy="3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13"/>
          <p:cNvGraphicFramePr>
            <a:graphicFrameLocks noChangeAspect="1"/>
          </p:cNvGraphicFramePr>
          <p:nvPr/>
        </p:nvGraphicFramePr>
        <p:xfrm>
          <a:off x="490537" y="3513138"/>
          <a:ext cx="5262563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1" name="Equation" r:id="rId5" imgW="2895600" imgH="1117600" progId="Equation.DSMT4">
                  <p:embed/>
                </p:oleObj>
              </mc:Choice>
              <mc:Fallback>
                <p:oleObj name="Equation" r:id="rId5" imgW="2895600" imgH="1117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" y="3513138"/>
                        <a:ext cx="5262563" cy="20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14"/>
          <p:cNvGraphicFramePr>
            <a:graphicFrameLocks noChangeAspect="1"/>
          </p:cNvGraphicFramePr>
          <p:nvPr/>
        </p:nvGraphicFramePr>
        <p:xfrm>
          <a:off x="6143625" y="3216275"/>
          <a:ext cx="1981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2" name="Equation" r:id="rId7" imgW="1091726" imgH="418918" progId="Equation.DSMT4">
                  <p:embed/>
                </p:oleObj>
              </mc:Choice>
              <mc:Fallback>
                <p:oleObj name="Equation" r:id="rId7" imgW="1091726" imgH="41891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16275"/>
                        <a:ext cx="1981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897574" y="2053442"/>
            <a:ext cx="4375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In rectangular coordinates, we have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579290" y="2745057"/>
            <a:ext cx="1360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Notation: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58728" name="Object 2"/>
          <p:cNvGraphicFramePr>
            <a:graphicFrameLocks noChangeAspect="1"/>
          </p:cNvGraphicFramePr>
          <p:nvPr/>
        </p:nvGraphicFramePr>
        <p:xfrm>
          <a:off x="2966976" y="2575441"/>
          <a:ext cx="2149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3" name="Equation" r:id="rId9" imgW="1294838" imgH="444307" progId="Equation.DSMT4">
                  <p:embed/>
                </p:oleObj>
              </mc:Choice>
              <mc:Fallback>
                <p:oleObj name="Equation" r:id="rId9" imgW="1294838" imgH="444307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976" y="2575441"/>
                        <a:ext cx="21494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4352925" y="2600946"/>
            <a:ext cx="280431" cy="389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8729" name="Object 13"/>
          <p:cNvGraphicFramePr>
            <a:graphicFrameLocks noChangeAspect="1"/>
          </p:cNvGraphicFramePr>
          <p:nvPr/>
        </p:nvGraphicFramePr>
        <p:xfrm>
          <a:off x="3778619" y="5946404"/>
          <a:ext cx="2482997" cy="6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4" name="Equation" r:id="rId11" imgW="1130300" imgH="279400" progId="Equation.DSMT4">
                  <p:embed/>
                </p:oleObj>
              </mc:Choice>
              <mc:Fallback>
                <p:oleObj name="Equation" r:id="rId11" imgW="1130300" imgH="279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619" y="5946404"/>
                        <a:ext cx="2482997" cy="61211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051" y="109849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4666" y="5483061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Hence, we have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3699535" y="4495925"/>
            <a:ext cx="961901" cy="581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3610-D7EB-4C98-9847-B2799B534E85}" type="slidenum">
              <a:rPr lang="en-US"/>
              <a:pPr/>
              <a:t>37</a:t>
            </a:fld>
            <a:endParaRPr lang="en-US"/>
          </a:p>
        </p:txBody>
      </p:sp>
      <p:sp>
        <p:nvSpPr>
          <p:cNvPr id="141329" name="TextBox 1"/>
          <p:cNvSpPr txBox="1">
            <a:spLocks noChangeArrowheads="1"/>
          </p:cNvSpPr>
          <p:nvPr/>
        </p:nvSpPr>
        <p:spPr bwMode="auto">
          <a:xfrm>
            <a:off x="543295" y="837087"/>
            <a:ext cx="81613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Also, for the </a:t>
            </a:r>
            <a:r>
              <a:rPr lang="en-US" sz="2000" dirty="0" err="1" smtClean="0">
                <a:solidFill>
                  <a:srgbClr val="0000FF"/>
                </a:solidFill>
                <a:cs typeface="Arial" charset="0"/>
              </a:rPr>
              <a:t>TEM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mode, we have from Faraday’s law (taking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component):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2308225" y="1554163"/>
          <a:ext cx="41513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1" name="Equation" r:id="rId3" imgW="2501900" imgH="254000" progId="Equation.DSMT4">
                  <p:embed/>
                </p:oleObj>
              </mc:Choice>
              <mc:Fallback>
                <p:oleObj name="Equation" r:id="rId3" imgW="25019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1554163"/>
                        <a:ext cx="41513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8" name="Object 2"/>
          <p:cNvGraphicFramePr>
            <a:graphicFrameLocks noChangeAspect="1"/>
          </p:cNvGraphicFramePr>
          <p:nvPr/>
        </p:nvGraphicFramePr>
        <p:xfrm>
          <a:off x="2963182" y="2941575"/>
          <a:ext cx="15176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2" name="Equation" r:id="rId5" imgW="914400" imgH="444500" progId="Equation.DSMT4">
                  <p:embed/>
                </p:oleObj>
              </mc:Choice>
              <mc:Fallback>
                <p:oleObj name="Equation" r:id="rId5" imgW="914400" imgH="4445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182" y="2941575"/>
                        <a:ext cx="15176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9" name="Object 13"/>
          <p:cNvGraphicFramePr>
            <a:graphicFrameLocks noChangeAspect="1"/>
          </p:cNvGraphicFramePr>
          <p:nvPr/>
        </p:nvGraphicFramePr>
        <p:xfrm>
          <a:off x="2992451" y="5876679"/>
          <a:ext cx="25955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3" name="Equation" r:id="rId7" imgW="1180588" imgH="279279" progId="Equation.DSMT4">
                  <p:embed/>
                </p:oleObj>
              </mc:Choice>
              <mc:Fallback>
                <p:oleObj name="Equation" r:id="rId7" imgW="1180588" imgH="27927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51" y="5876679"/>
                        <a:ext cx="2595562" cy="611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 flipH="1" flipV="1">
            <a:off x="5566930" y="1608372"/>
            <a:ext cx="510639" cy="320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10402"/>
              </p:ext>
            </p:extLst>
          </p:nvPr>
        </p:nvGraphicFramePr>
        <p:xfrm>
          <a:off x="1066017" y="4297053"/>
          <a:ext cx="14128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4" name="Equation" r:id="rId9" imgW="850531" imgH="444307" progId="Equation.DSMT4">
                  <p:embed/>
                </p:oleObj>
              </mc:Choice>
              <mc:Fallback>
                <p:oleObj name="Equation" r:id="rId9" imgW="850531" imgH="444307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017" y="4297053"/>
                        <a:ext cx="14128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6445482" y="3563698"/>
          <a:ext cx="1707116" cy="65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5" name="Equation" r:id="rId11" imgW="1091726" imgH="418918" progId="Equation.DSMT4">
                  <p:embed/>
                </p:oleObj>
              </mc:Choice>
              <mc:Fallback>
                <p:oleObj name="Equation" r:id="rId11" imgW="1091726" imgH="418918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482" y="3563698"/>
                        <a:ext cx="1707116" cy="656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005504" y="3025240"/>
            <a:ext cx="839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Note: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3815" y="2405495"/>
            <a:ext cx="5811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Using the formula 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component of the curl of 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, we have: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589" y="372805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16051" y="109849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824" y="5514643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Hence, we have: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5645150" y="4297053"/>
          <a:ext cx="3094589" cy="398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6" name="Equation" r:id="rId13" imgW="1981200" imgH="254000" progId="Equation.DSMT4">
                  <p:embed/>
                </p:oleObj>
              </mc:Choice>
              <mc:Fallback>
                <p:oleObj name="Equation" r:id="rId13" imgW="1981200" imgH="2540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297053"/>
                        <a:ext cx="3094589" cy="398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3" name="Object 19"/>
          <p:cNvGraphicFramePr>
            <a:graphicFrameLocks noChangeAspect="1"/>
          </p:cNvGraphicFramePr>
          <p:nvPr/>
        </p:nvGraphicFramePr>
        <p:xfrm>
          <a:off x="6216216" y="5327482"/>
          <a:ext cx="2619407" cy="65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7" name="Equation" r:id="rId15" imgW="1815840" imgH="457200" progId="Equation.DSMT4">
                  <p:embed/>
                </p:oleObj>
              </mc:Choice>
              <mc:Fallback>
                <p:oleObj name="Equation" r:id="rId15" imgW="1815840" imgH="457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216" y="5327482"/>
                        <a:ext cx="2619407" cy="65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own Arrow 21"/>
          <p:cNvSpPr/>
          <p:nvPr/>
        </p:nvSpPr>
        <p:spPr>
          <a:xfrm>
            <a:off x="7421078" y="4908885"/>
            <a:ext cx="240632" cy="308008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3610-D7EB-4C98-9847-B2799B534E85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158729" name="Object 13"/>
          <p:cNvGraphicFramePr>
            <a:graphicFrameLocks noChangeAspect="1"/>
          </p:cNvGraphicFramePr>
          <p:nvPr/>
        </p:nvGraphicFramePr>
        <p:xfrm>
          <a:off x="3274024" y="1252682"/>
          <a:ext cx="25955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0" name="Equation" r:id="rId3" imgW="1180588" imgH="279279" progId="Equation.DSMT4">
                  <p:embed/>
                </p:oleObj>
              </mc:Choice>
              <mc:Fallback>
                <p:oleObj name="Equation" r:id="rId3" imgW="1180588" imgH="279279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024" y="1252682"/>
                        <a:ext cx="259556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3119438" y="2679700"/>
          <a:ext cx="30432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1" name="Equation" r:id="rId5" imgW="1384300" imgH="254000" progId="Equation.DSMT4">
                  <p:embed/>
                </p:oleObj>
              </mc:Choice>
              <mc:Fallback>
                <p:oleObj name="Equation" r:id="rId5" imgW="1384300" imgH="254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2679700"/>
                        <a:ext cx="3043237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>
          <a:xfrm>
            <a:off x="4496171" y="2073236"/>
            <a:ext cx="308758" cy="475013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550759" y="4269014"/>
          <a:ext cx="24828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2" name="Equation" r:id="rId7" imgW="1130300" imgH="279400" progId="Equation.DSMT4">
                  <p:embed/>
                </p:oleObj>
              </mc:Choice>
              <mc:Fallback>
                <p:oleObj name="Equation" r:id="rId7" imgW="1130300" imgH="279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59" y="4269014"/>
                        <a:ext cx="24828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>
            <a:off x="4415518" y="3501491"/>
            <a:ext cx="308758" cy="475013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384467" y="4393869"/>
            <a:ext cx="510639" cy="308759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4100513" y="4294188"/>
          <a:ext cx="2984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3" name="Equation" r:id="rId9" imgW="1358310" imgH="253890" progId="Equation.DSMT4">
                  <p:embed/>
                </p:oleObj>
              </mc:Choice>
              <mc:Fallback>
                <p:oleObj name="Equation" r:id="rId9" imgW="1358310" imgH="25389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294188"/>
                        <a:ext cx="2984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3504685" y="5883791"/>
          <a:ext cx="20081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4" name="Equation" r:id="rId11" imgW="914400" imgH="254000" progId="Equation.DSMT4">
                  <p:embed/>
                </p:oleObj>
              </mc:Choice>
              <mc:Fallback>
                <p:oleObj name="Equation" r:id="rId11" imgW="914400" imgH="254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685" y="5883791"/>
                        <a:ext cx="2008187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816792" y="5346125"/>
            <a:ext cx="1087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Hence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6051" y="109849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3610-D7EB-4C98-9847-B2799B534E85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3300701" y="1888363"/>
          <a:ext cx="20081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3" name="Equation" r:id="rId3" imgW="914400" imgH="254000" progId="Equation.DSMT4">
                  <p:embed/>
                </p:oleObj>
              </mc:Choice>
              <mc:Fallback>
                <p:oleObj name="Equation" r:id="rId3" imgW="914400" imgH="254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701" y="1888363"/>
                        <a:ext cx="2008187" cy="555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33376" y="1047259"/>
            <a:ext cx="786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Since the potential function that describes the electric field in the cross-sectional plane is two dimensional, we can drop the “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” subscript if we wish: 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20476" y="2931697"/>
            <a:ext cx="2811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charset="0"/>
              </a:rPr>
              <a:t>Boundary Conditions: </a:t>
            </a:r>
            <a:endParaRPr lang="en-US" sz="2000" dirty="0">
              <a:cs typeface="Arial" charset="0"/>
            </a:endParaRPr>
          </a:p>
        </p:txBody>
      </p:sp>
      <p:graphicFrame>
        <p:nvGraphicFramePr>
          <p:cNvPr id="165895" name="Object 11"/>
          <p:cNvGraphicFramePr>
            <a:graphicFrameLocks noChangeAspect="1"/>
          </p:cNvGraphicFramePr>
          <p:nvPr/>
        </p:nvGraphicFramePr>
        <p:xfrm>
          <a:off x="2724150" y="3408363"/>
          <a:ext cx="28733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4" name="Equation" r:id="rId5" imgW="1689100" imgH="508000" progId="Equation.DSMT4">
                  <p:embed/>
                </p:oleObj>
              </mc:Choice>
              <mc:Fallback>
                <p:oleObj name="Equation" r:id="rId5" imgW="1689100" imgH="508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408363"/>
                        <a:ext cx="2873375" cy="860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988610" y="4614555"/>
            <a:ext cx="71796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This is enough to make the potential function </a:t>
            </a:r>
            <a:r>
              <a:rPr lang="en-US" u="sng" dirty="0" smtClean="0">
                <a:solidFill>
                  <a:srgbClr val="0000FF"/>
                </a:solidFill>
                <a:cs typeface="Arial" charset="0"/>
              </a:rPr>
              <a:t>unique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. </a:t>
            </a:r>
          </a:p>
          <a:p>
            <a:endParaRPr lang="en-US" sz="600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Hence, the potential function is the same for DC as it is for a high-frequency microwave signal. 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16051" y="109849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3766" y="6151418"/>
            <a:ext cx="486889" cy="330254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41911" y="6008916"/>
            <a:ext cx="691144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field of a TEM mode </a:t>
            </a:r>
            <a:r>
              <a:rPr lang="en-US" u="sng" dirty="0" smtClean="0"/>
              <a:t>does not change shape with frequency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it has the same shape as a DC field.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00800" y="2375065"/>
            <a:ext cx="2291937" cy="2328762"/>
            <a:chOff x="6400800" y="2375065"/>
            <a:chExt cx="2291937" cy="2328762"/>
          </a:xfrm>
        </p:grpSpPr>
        <p:grpSp>
          <p:nvGrpSpPr>
            <p:cNvPr id="24" name="Group 23"/>
            <p:cNvGrpSpPr/>
            <p:nvPr/>
          </p:nvGrpSpPr>
          <p:grpSpPr>
            <a:xfrm>
              <a:off x="6400800" y="2375065"/>
              <a:ext cx="2291937" cy="1923803"/>
              <a:chOff x="6353299" y="3301340"/>
              <a:chExt cx="2291937" cy="1923803"/>
            </a:xfrm>
            <a:solidFill>
              <a:srgbClr val="FFFF66"/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6353299" y="3301340"/>
                <a:ext cx="2291937" cy="19238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006442" y="4108862"/>
                <a:ext cx="320634" cy="32063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693217" y="4106887"/>
                <a:ext cx="320634" cy="32063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65896" name="Object 11"/>
              <p:cNvGraphicFramePr>
                <a:graphicFrameLocks noChangeAspect="1"/>
              </p:cNvGraphicFramePr>
              <p:nvPr/>
            </p:nvGraphicFramePr>
            <p:xfrm>
              <a:off x="6830672" y="3508047"/>
              <a:ext cx="1378448" cy="3813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35" name="Equation" r:id="rId7" imgW="914400" imgH="254000" progId="Equation.DSMT4">
                      <p:embed/>
                    </p:oleObj>
                  </mc:Choice>
                  <mc:Fallback>
                    <p:oleObj name="Equation" r:id="rId7" imgW="914400" imgH="254000" progId="Equation.DSMT4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30672" y="3508047"/>
                            <a:ext cx="1378448" cy="3813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7006441" y="4500751"/>
                <a:ext cx="30008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705091" y="4521668"/>
                <a:ext cx="30008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662058" y="4334495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PEC conductors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AB30-6E5A-4AAD-89C4-3E1636FCA92D}" type="slidenum">
              <a:rPr lang="en-US"/>
              <a:pPr/>
              <a:t>4</a:t>
            </a:fld>
            <a:endParaRPr lang="en-US"/>
          </a:p>
        </p:txBody>
      </p:sp>
      <p:sp>
        <p:nvSpPr>
          <p:cNvPr id="96266" name="TextBox 1"/>
          <p:cNvSpPr txBox="1">
            <a:spLocks noChangeArrowheads="1"/>
          </p:cNvSpPr>
          <p:nvPr/>
        </p:nvSpPr>
        <p:spPr bwMode="auto">
          <a:xfrm>
            <a:off x="1343025" y="190500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Equation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111375" y="1179513"/>
          <a:ext cx="19669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" name="Equation" r:id="rId3" imgW="1028254" imgH="203112" progId="Equation.DSMT4">
                  <p:embed/>
                </p:oleObj>
              </mc:Choice>
              <mc:Fallback>
                <p:oleObj name="Equation" r:id="rId3" imgW="1028254" imgH="20311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1179513"/>
                        <a:ext cx="196691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354263" y="3027363"/>
          <a:ext cx="3735387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" name="Equation" r:id="rId5" imgW="1905000" imgH="1244600" progId="Equation.DSMT4">
                  <p:embed/>
                </p:oleObj>
              </mc:Choice>
              <mc:Fallback>
                <p:oleObj name="Equation" r:id="rId5" imgW="1905000" imgH="1244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27363"/>
                        <a:ext cx="3735387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5237163" y="1036638"/>
          <a:ext cx="124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5" name="Equation" r:id="rId7" imgW="672808" imgH="393529" progId="Equation.DSMT4">
                  <p:embed/>
                </p:oleObj>
              </mc:Choice>
              <mc:Fallback>
                <p:oleObj name="Equation" r:id="rId7" imgW="672808" imgH="393529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1036638"/>
                        <a:ext cx="12430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1552575" y="3143250"/>
            <a:ext cx="390525" cy="266700"/>
          </a:xfrm>
          <a:prstGeom prst="rightArrow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2122488" y="1893888"/>
          <a:ext cx="2233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6" name="Equation" r:id="rId9" imgW="1167893" imgH="203112" progId="Equation.DSMT4">
                  <p:embed/>
                </p:oleObj>
              </mc:Choice>
              <mc:Fallback>
                <p:oleObj name="Equation" r:id="rId9" imgW="1167893" imgH="20311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893888"/>
                        <a:ext cx="22336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76" name="Object 20"/>
          <p:cNvGraphicFramePr>
            <a:graphicFrameLocks noChangeAspect="1"/>
          </p:cNvGraphicFramePr>
          <p:nvPr/>
        </p:nvGraphicFramePr>
        <p:xfrm>
          <a:off x="5211763" y="1973263"/>
          <a:ext cx="11017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7" name="Equation" r:id="rId11" imgW="596641" imgH="203112" progId="Equation.DSMT4">
                  <p:embed/>
                </p:oleObj>
              </mc:Choice>
              <mc:Fallback>
                <p:oleObj name="Equation" r:id="rId11" imgW="596641" imgH="20311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973263"/>
                        <a:ext cx="11017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77" name="Object 8"/>
          <p:cNvGraphicFramePr>
            <a:graphicFrameLocks noChangeAspect="1"/>
          </p:cNvGraphicFramePr>
          <p:nvPr/>
        </p:nvGraphicFramePr>
        <p:xfrm>
          <a:off x="6391275" y="4516438"/>
          <a:ext cx="21764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Equation" r:id="rId13" imgW="1435100" imgH="431800" progId="Equation.DSMT4">
                  <p:embed/>
                </p:oleObj>
              </mc:Choice>
              <mc:Fallback>
                <p:oleObj name="Equation" r:id="rId13" imgW="1435100" imgH="4318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4516438"/>
                        <a:ext cx="217646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3120983" y="6063379"/>
          <a:ext cx="1181223" cy="41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9" name="Equation" r:id="rId15" imgW="710891" imgH="241195" progId="Equation.DSMT4">
                  <p:embed/>
                </p:oleObj>
              </mc:Choice>
              <mc:Fallback>
                <p:oleObj name="Equation" r:id="rId15" imgW="710891" imgH="241195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983" y="6063379"/>
                        <a:ext cx="1181223" cy="41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67224" y="611245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05025" y="57531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where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F4-E522-42C0-8129-6F49C6C218A2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457200" y="1246208"/>
            <a:ext cx="82296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Notes:</a:t>
            </a:r>
            <a:r>
              <a:rPr lang="en-US" sz="2400" dirty="0" smtClean="0">
                <a:cs typeface="Arial" charset="0"/>
              </a:rPr>
              <a:t> </a:t>
            </a:r>
          </a:p>
          <a:p>
            <a:pPr defTabSz="228600"/>
            <a:endParaRPr lang="en-US" sz="2000" dirty="0" smtClean="0">
              <a:cs typeface="Arial" charset="0"/>
            </a:endParaRPr>
          </a:p>
          <a:p>
            <a:pPr marL="225425" indent="-225425" defTabSz="228600">
              <a:buFont typeface="Wingdings" pitchFamily="2" charset="2"/>
              <a:buChar char="§"/>
            </a:pPr>
            <a:r>
              <a:rPr lang="en-US" sz="2000" dirty="0" smtClean="0">
                <a:cs typeface="Arial" charset="0"/>
              </a:rPr>
              <a:t>A </a:t>
            </a:r>
            <a:r>
              <a:rPr lang="en-US" sz="2000" dirty="0" err="1" smtClean="0">
                <a:cs typeface="Arial" charset="0"/>
              </a:rPr>
              <a:t>TEM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cs typeface="Arial" charset="0"/>
              </a:rPr>
              <a:t> mode has an electric field that has exactly the same shape as a static (DC) field. (A similar proof holds for the magnetic field.)</a:t>
            </a:r>
          </a:p>
          <a:p>
            <a:pPr marL="225425" indent="-225425" defTabSz="228600"/>
            <a:endParaRPr lang="en-US" sz="2000" dirty="0" smtClean="0">
              <a:cs typeface="Arial" charset="0"/>
            </a:endParaRPr>
          </a:p>
          <a:p>
            <a:pPr marL="225425" indent="-225425" defTabSz="228600">
              <a:buFont typeface="Wingdings" pitchFamily="2" charset="2"/>
              <a:buChar char="§"/>
            </a:pPr>
            <a:r>
              <a:rPr lang="en-US" sz="2000" dirty="0" smtClean="0">
                <a:cs typeface="Arial" charset="0"/>
              </a:rPr>
              <a:t>This implies that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cs typeface="Arial" charset="0"/>
              </a:rPr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cs typeface="Arial" charset="0"/>
              </a:rPr>
              <a:t> for the </a:t>
            </a:r>
            <a:r>
              <a:rPr lang="en-US" sz="2000" dirty="0" err="1" smtClean="0">
                <a:cs typeface="Arial" charset="0"/>
              </a:rPr>
              <a:t>TEM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cs typeface="Arial" charset="0"/>
              </a:rPr>
              <a:t> mode on a transmission line are independent of frequency. </a:t>
            </a:r>
          </a:p>
          <a:p>
            <a:pPr marL="225425" indent="-225425" defTabSz="228600"/>
            <a:endParaRPr lang="en-US" sz="2000" dirty="0" smtClean="0">
              <a:cs typeface="Arial" charset="0"/>
            </a:endParaRPr>
          </a:p>
          <a:p>
            <a:pPr marL="225425" indent="-225425" defTabSz="228600">
              <a:buFont typeface="Wingdings" pitchFamily="2" charset="2"/>
              <a:buChar char="§"/>
            </a:pPr>
            <a:r>
              <a:rPr lang="en-US" sz="2000" dirty="0" smtClean="0">
                <a:cs typeface="Arial" charset="0"/>
              </a:rPr>
              <a:t>This also implies that the voltage drop between the two conductors of a transmission line carrying a </a:t>
            </a:r>
            <a:r>
              <a:rPr lang="en-US" sz="2000" dirty="0" err="1" smtClean="0">
                <a:cs typeface="Arial" charset="0"/>
              </a:rPr>
              <a:t>TEM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cs typeface="Arial" charset="0"/>
              </a:rPr>
              <a:t> mode is path independent. </a:t>
            </a:r>
          </a:p>
          <a:p>
            <a:pPr marL="225425" indent="-225425" defTabSz="228600"/>
            <a:r>
              <a:rPr lang="en-US" sz="2000" dirty="0" smtClean="0">
                <a:cs typeface="Arial" charset="0"/>
              </a:rPr>
              <a:t> </a:t>
            </a:r>
          </a:p>
          <a:p>
            <a:pPr marL="225425" indent="-225425" defTabSz="228600">
              <a:buFont typeface="Wingdings" pitchFamily="2" charset="2"/>
              <a:buChar char="§"/>
            </a:pPr>
            <a:r>
              <a:rPr lang="en-US" sz="2000" dirty="0" smtClean="0">
                <a:cs typeface="Arial" charset="0"/>
              </a:rPr>
              <a:t> A </a:t>
            </a:r>
            <a:r>
              <a:rPr lang="en-US" sz="2000" dirty="0" err="1" smtClean="0">
                <a:cs typeface="Arial" charset="0"/>
              </a:rPr>
              <a:t>TEM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cs typeface="Arial" charset="0"/>
              </a:rPr>
              <a:t> mode requires two or more conductors: a static electric field cannot exist inside of a waveguide (hollow metal pipe) due to the Faraday cage effect. </a:t>
            </a:r>
            <a:endParaRPr lang="en-US" sz="2000" dirty="0"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6051" y="109849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F4-E522-42C0-8129-6F49C6C218A2}" type="slidenum">
              <a:rPr lang="en-US"/>
              <a:pPr/>
              <a:t>41</a:t>
            </a:fld>
            <a:endParaRPr lang="en-US"/>
          </a:p>
        </p:txBody>
      </p: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295275" y="1185966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For a TEM mode, both wave impedances are the same:</a:t>
            </a:r>
            <a:r>
              <a:rPr lang="en-US" sz="2400" dirty="0" smtClean="0">
                <a:cs typeface="Arial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6051" y="109849"/>
            <a:ext cx="9148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ElectroMagnetic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(TEM)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78960"/>
              </p:ext>
            </p:extLst>
          </p:nvPr>
        </p:nvGraphicFramePr>
        <p:xfrm>
          <a:off x="1970662" y="3843218"/>
          <a:ext cx="48450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Equation" r:id="rId3" imgW="2387600" imgH="495300" progId="Equation.DSMT4">
                  <p:embed/>
                </p:oleObj>
              </mc:Choice>
              <mc:Fallback>
                <p:oleObj name="Equation" r:id="rId3" imgW="2387600" imgH="495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662" y="3843218"/>
                        <a:ext cx="484505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15636"/>
              </p:ext>
            </p:extLst>
          </p:nvPr>
        </p:nvGraphicFramePr>
        <p:xfrm>
          <a:off x="1978599" y="2566868"/>
          <a:ext cx="46386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Equation" r:id="rId5" imgW="2286000" imgH="495300" progId="Equation.DSMT4">
                  <p:embed/>
                </p:oleObj>
              </mc:Choice>
              <mc:Fallback>
                <p:oleObj name="Equation" r:id="rId5" imgW="2286000" imgH="495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599" y="2566868"/>
                        <a:ext cx="4638675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89620" y="5627126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</a:t>
            </a:r>
            <a:r>
              <a:rPr lang="en-US" i="1" dirty="0" smtClean="0">
                <a:sym typeface="Symbol"/>
              </a:rPr>
              <a:t></a:t>
            </a:r>
            <a:r>
              <a:rPr lang="en-US" dirty="0" smtClean="0">
                <a:sym typeface="Symbol"/>
              </a:rPr>
              <a:t> is complex for lossy media.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548102"/>
              </p:ext>
            </p:extLst>
          </p:nvPr>
        </p:nvGraphicFramePr>
        <p:xfrm>
          <a:off x="3360165" y="1924653"/>
          <a:ext cx="1520308" cy="36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0165" y="1924653"/>
                        <a:ext cx="1520308" cy="36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42</a:t>
            </a:fld>
            <a:endParaRPr lang="en-US"/>
          </a:p>
        </p:txBody>
      </p:sp>
      <p:sp>
        <p:nvSpPr>
          <p:cNvPr id="114695" name="TextBox 1"/>
          <p:cNvSpPr txBox="1">
            <a:spLocks noChangeArrowheads="1"/>
          </p:cNvSpPr>
          <p:nvPr/>
        </p:nvSpPr>
        <p:spPr bwMode="auto">
          <a:xfrm>
            <a:off x="896587" y="20287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Solution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6" name="TextBox 2"/>
          <p:cNvSpPr txBox="1">
            <a:spLocks noChangeArrowheads="1"/>
          </p:cNvSpPr>
          <p:nvPr/>
        </p:nvSpPr>
        <p:spPr bwMode="auto">
          <a:xfrm>
            <a:off x="533399" y="1219201"/>
            <a:ext cx="82200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228600"/>
            <a:r>
              <a:rPr lang="en-US" sz="2400" dirty="0" smtClean="0">
                <a:cs typeface="Arial" charset="0"/>
              </a:rPr>
              <a:t>A) Solve Laplace’s equation subject </a:t>
            </a:r>
            <a:r>
              <a:rPr lang="en-US" sz="2400" dirty="0">
                <a:cs typeface="Arial" charset="0"/>
              </a:rPr>
              <a:t>to </a:t>
            </a:r>
            <a:r>
              <a:rPr lang="en-US" sz="2400" dirty="0" smtClean="0">
                <a:cs typeface="Arial" charset="0"/>
              </a:rPr>
              <a:t>appropriate </a:t>
            </a:r>
            <a:r>
              <a:rPr lang="en-US" sz="2400" dirty="0" err="1" smtClean="0">
                <a:cs typeface="Arial" charset="0"/>
              </a:rPr>
              <a:t>B.C.s</a:t>
            </a:r>
            <a:r>
              <a:rPr lang="en-US" sz="2400" dirty="0" smtClean="0">
                <a:cs typeface="Arial" charset="0"/>
              </a:rPr>
              <a:t>.:</a:t>
            </a:r>
            <a:endParaRPr lang="en-US" sz="2400" dirty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B) Find the transverse electric field:</a:t>
            </a: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C) Find the total electric field: </a:t>
            </a:r>
            <a:endParaRPr lang="en-US" sz="2400" dirty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 smtClean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D) Find the magnetic field:</a:t>
            </a:r>
            <a:endParaRPr lang="en-US" sz="2400" dirty="0">
              <a:cs typeface="Arial" charset="0"/>
            </a:endParaRPr>
          </a:p>
          <a:p>
            <a:pPr marL="457200" indent="-457200" defTabSz="228600"/>
            <a:endParaRPr lang="en-US" sz="2400" dirty="0">
              <a:solidFill>
                <a:srgbClr val="007FBF"/>
              </a:solidFill>
              <a:cs typeface="Arial" charset="0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127582" y="1746610"/>
          <a:ext cx="1872256" cy="54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5" name="Equation" r:id="rId3" imgW="914400" imgH="254000" progId="Equation.DSMT4">
                  <p:embed/>
                </p:oleObj>
              </mc:Choice>
              <mc:Fallback>
                <p:oleObj name="Equation" r:id="rId3" imgW="914400" imgH="254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582" y="1746610"/>
                        <a:ext cx="1872256" cy="54334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4424363" y="4792663"/>
          <a:ext cx="35258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6" name="Equation" r:id="rId5" imgW="2057400" imgH="419100" progId="Equation.DSMT4">
                  <p:embed/>
                </p:oleObj>
              </mc:Choice>
              <mc:Fallback>
                <p:oleObj name="Equation" r:id="rId5" imgW="2057400" imgH="4191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4792663"/>
                        <a:ext cx="3525837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5575300" y="2695575"/>
          <a:ext cx="2576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7" name="Equation" r:id="rId7" imgW="1345616" imgH="253890" progId="Equation.DSMT4">
                  <p:embed/>
                </p:oleObj>
              </mc:Choice>
              <mc:Fallback>
                <p:oleObj name="Equation" r:id="rId7" imgW="1345616" imgH="25389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5575"/>
                        <a:ext cx="2576513" cy="484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797425" y="3821113"/>
          <a:ext cx="3986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8" name="Equation" r:id="rId9" imgW="2082800" imgH="254000" progId="Equation.DSMT4">
                  <p:embed/>
                </p:oleObj>
              </mc:Choice>
              <mc:Fallback>
                <p:oleObj name="Equation" r:id="rId9" imgW="20828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821113"/>
                        <a:ext cx="3986213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962" y="5915025"/>
            <a:ext cx="784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Note:</a:t>
            </a:r>
            <a:r>
              <a:rPr lang="en-US" sz="2000" dirty="0" smtClean="0">
                <a:solidFill>
                  <a:srgbClr val="0000FF"/>
                </a:solidFill>
              </a:rPr>
              <a:t> The only frequency dependence is in the wavenumber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43</a:t>
            </a:fld>
            <a:endParaRPr lang="en-US"/>
          </a:p>
        </p:txBody>
      </p:sp>
      <p:sp>
        <p:nvSpPr>
          <p:cNvPr id="114695" name="TextBox 1"/>
          <p:cNvSpPr txBox="1">
            <a:spLocks noChangeArrowheads="1"/>
          </p:cNvSpPr>
          <p:nvPr/>
        </p:nvSpPr>
        <p:spPr bwMode="auto">
          <a:xfrm>
            <a:off x="896587" y="20287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Note on Lossy Transmission Line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131" y="1123950"/>
            <a:ext cx="72722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  A TEM mode can have an arbitrary amount of dielectric loss.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  A TEM mode cannot have conductor loss.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3762375" y="2451100"/>
          <a:ext cx="10302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9" name="Equation" r:id="rId3" imgW="508000" imgH="190500" progId="Equation.DSMT4">
                  <p:embed/>
                </p:oleObj>
              </mc:Choice>
              <mc:Fallback>
                <p:oleObj name="Equation" r:id="rId3" imgW="508000" imgH="1905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451100"/>
                        <a:ext cx="10302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28775" y="241935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conductors: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139825" y="3106723"/>
            <a:ext cx="6515100" cy="1354152"/>
            <a:chOff x="1054100" y="3306748"/>
            <a:chExt cx="6515100" cy="1354152"/>
          </a:xfrm>
        </p:grpSpPr>
        <p:sp>
          <p:nvSpPr>
            <p:cNvPr id="14" name="AutoShape 134"/>
            <p:cNvSpPr>
              <a:spLocks noChangeArrowheads="1"/>
            </p:cNvSpPr>
            <p:nvPr/>
          </p:nvSpPr>
          <p:spPr bwMode="auto">
            <a:xfrm rot="5400000">
              <a:off x="4203700" y="1308100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" name="AutoShape 135"/>
            <p:cNvSpPr>
              <a:spLocks noChangeArrowheads="1"/>
            </p:cNvSpPr>
            <p:nvPr/>
          </p:nvSpPr>
          <p:spPr bwMode="auto">
            <a:xfrm rot="5400000">
              <a:off x="4222750" y="603250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8" name="Line 138"/>
            <p:cNvSpPr>
              <a:spLocks noChangeShapeType="1"/>
            </p:cNvSpPr>
            <p:nvPr/>
          </p:nvSpPr>
          <p:spPr bwMode="auto">
            <a:xfrm>
              <a:off x="2705100" y="3848100"/>
              <a:ext cx="774700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2741614" y="3306748"/>
            <a:ext cx="563562" cy="411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0" name="Equation" r:id="rId5" imgW="418918" imgH="304668" progId="Equation.DSMT4">
                    <p:embed/>
                  </p:oleObj>
                </mc:Choice>
                <mc:Fallback>
                  <p:oleObj name="Equation" r:id="rId5" imgW="418918" imgH="304668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614" y="3306748"/>
                          <a:ext cx="563562" cy="411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40"/>
            <p:cNvSpPr txBox="1">
              <a:spLocks noChangeArrowheads="1"/>
            </p:cNvSpPr>
            <p:nvPr/>
          </p:nvSpPr>
          <p:spPr bwMode="auto">
            <a:xfrm>
              <a:off x="3616325" y="3897313"/>
              <a:ext cx="14986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FF3300"/>
                  </a:solidFill>
                </a:rPr>
                <a:t>+ + + + + + +</a:t>
              </a:r>
            </a:p>
          </p:txBody>
        </p:sp>
        <p:sp>
          <p:nvSpPr>
            <p:cNvPr id="21" name="Text Box 141"/>
            <p:cNvSpPr txBox="1">
              <a:spLocks noChangeArrowheads="1"/>
            </p:cNvSpPr>
            <p:nvPr/>
          </p:nvSpPr>
          <p:spPr bwMode="auto">
            <a:xfrm>
              <a:off x="3603625" y="4164013"/>
              <a:ext cx="15176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- - - - - - - - - -</a:t>
              </a:r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5353050" y="4010025"/>
            <a:ext cx="591521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1" name="Equation" r:id="rId7" imgW="457002" imgH="304668" progId="Equation.DSMT4">
                    <p:embed/>
                  </p:oleObj>
                </mc:Choice>
                <mc:Fallback>
                  <p:oleObj name="Equation" r:id="rId7" imgW="457002" imgH="304668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3050" y="4010025"/>
                          <a:ext cx="591521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154"/>
            <p:cNvGrpSpPr>
              <a:grpSpLocks/>
            </p:cNvGrpSpPr>
            <p:nvPr/>
          </p:nvGrpSpPr>
          <p:grpSpPr bwMode="auto">
            <a:xfrm>
              <a:off x="2663825" y="4005263"/>
              <a:ext cx="508000" cy="369887"/>
              <a:chOff x="1702" y="995"/>
              <a:chExt cx="320" cy="233"/>
            </a:xfrm>
          </p:grpSpPr>
          <p:sp>
            <p:nvSpPr>
              <p:cNvPr id="31" name="Text Box 150"/>
              <p:cNvSpPr txBox="1">
                <a:spLocks noChangeArrowheads="1"/>
              </p:cNvSpPr>
              <p:nvPr/>
            </p:nvSpPr>
            <p:spPr bwMode="auto">
              <a:xfrm>
                <a:off x="1702" y="995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en-US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 Box 153"/>
              <p:cNvSpPr txBox="1">
                <a:spLocks noChangeArrowheads="1"/>
              </p:cNvSpPr>
              <p:nvPr/>
            </p:nvSpPr>
            <p:spPr bwMode="auto">
              <a:xfrm>
                <a:off x="1906" y="995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en-US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Line 138"/>
            <p:cNvSpPr>
              <a:spLocks noChangeShapeType="1"/>
            </p:cNvSpPr>
            <p:nvPr/>
          </p:nvSpPr>
          <p:spPr bwMode="auto">
            <a:xfrm flipH="1">
              <a:off x="2638425" y="4572000"/>
              <a:ext cx="774700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74090" name="Object 10"/>
          <p:cNvGraphicFramePr>
            <a:graphicFrameLocks noChangeAspect="1"/>
          </p:cNvGraphicFramePr>
          <p:nvPr/>
        </p:nvGraphicFramePr>
        <p:xfrm>
          <a:off x="2959100" y="5068888"/>
          <a:ext cx="1133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2" name="Equation" r:id="rId9" imgW="558800" imgH="228600" progId="Equation.DSMT4">
                  <p:embed/>
                </p:oleObj>
              </mc:Choice>
              <mc:Fallback>
                <p:oleObj name="Equation" r:id="rId9" imgW="5588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5068888"/>
                        <a:ext cx="1133475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9601" y="5905500"/>
            <a:ext cx="780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practice, a small conductor loss will not change the shape of the fields too much, and the mode is </a:t>
            </a:r>
            <a:r>
              <a:rPr lang="en-US" u="sng" dirty="0" smtClean="0">
                <a:solidFill>
                  <a:srgbClr val="0000FF"/>
                </a:solidFill>
              </a:rPr>
              <a:t>approximately</a:t>
            </a:r>
            <a:r>
              <a:rPr lang="en-US" dirty="0" smtClean="0">
                <a:solidFill>
                  <a:srgbClr val="0000FF"/>
                </a:solidFill>
              </a:rPr>
              <a:t> TEM.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225" y="5000625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there is conductor loss, </a:t>
            </a:r>
          </a:p>
          <a:p>
            <a:r>
              <a:rPr lang="en-US" dirty="0" smtClean="0"/>
              <a:t>there must be an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field.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8456" y="923925"/>
            <a:ext cx="598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If there is only dielectric loss (an exact TEM mode):</a:t>
            </a:r>
          </a:p>
        </p:txBody>
      </p:sp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2295525" y="1557338"/>
          <a:ext cx="34512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4" name="Equation" r:id="rId3" imgW="1701800" imgH="279400" progId="Equation.DSMT4">
                  <p:embed/>
                </p:oleObj>
              </mc:Choice>
              <mc:Fallback>
                <p:oleObj name="Equation" r:id="rId3" imgW="1701800" imgH="279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1557338"/>
                        <a:ext cx="34512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flipV="1">
            <a:off x="2962275" y="1514475"/>
            <a:ext cx="54292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261938" y="4292600"/>
          <a:ext cx="30956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5" name="Equation" r:id="rId5" imgW="1892160" imgH="787320" progId="Equation.DSMT4">
                  <p:embed/>
                </p:oleObj>
              </mc:Choice>
              <mc:Fallback>
                <p:oleObj name="Equation" r:id="rId5" imgW="1892160" imgH="7873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292600"/>
                        <a:ext cx="309562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60762"/>
              </p:ext>
            </p:extLst>
          </p:nvPr>
        </p:nvGraphicFramePr>
        <p:xfrm>
          <a:off x="5953125" y="5819950"/>
          <a:ext cx="1560379" cy="40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6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5819950"/>
                        <a:ext cx="1560379" cy="40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8" name="Object 14"/>
          <p:cNvGraphicFramePr>
            <a:graphicFrameLocks noChangeAspect="1"/>
          </p:cNvGraphicFramePr>
          <p:nvPr/>
        </p:nvGraphicFramePr>
        <p:xfrm>
          <a:off x="2263528" y="2338782"/>
          <a:ext cx="2795360" cy="53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7" name="Equation" r:id="rId9" imgW="1396394" imgH="253890" progId="Equation.DSMT4">
                  <p:embed/>
                </p:oleObj>
              </mc:Choice>
              <mc:Fallback>
                <p:oleObj name="Equation" r:id="rId9" imgW="1396394" imgH="25389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528" y="2338782"/>
                        <a:ext cx="2795360" cy="532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556600" y="3286125"/>
          <a:ext cx="2393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8" name="Equation" r:id="rId11" imgW="1459866" imgH="279279" progId="Equation.DSMT4">
                  <p:embed/>
                </p:oleObj>
              </mc:Choice>
              <mc:Fallback>
                <p:oleObj name="Equation" r:id="rId11" imgW="1459866" imgH="27927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00" y="3286125"/>
                        <a:ext cx="23939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3636350" y="3267075"/>
            <a:ext cx="457200" cy="24479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4330" name="Object 10"/>
          <p:cNvGraphicFramePr>
            <a:graphicFrameLocks noChangeAspect="1"/>
          </p:cNvGraphicFramePr>
          <p:nvPr/>
        </p:nvGraphicFramePr>
        <p:xfrm>
          <a:off x="4203700" y="4281488"/>
          <a:ext cx="46736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9" name="Equation" r:id="rId13" imgW="2958840" imgH="279360" progId="Equation.DSMT4">
                  <p:embed/>
                </p:oleObj>
              </mc:Choice>
              <mc:Fallback>
                <p:oleObj name="Equation" r:id="rId13" imgW="2958840" imgH="2793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281488"/>
                        <a:ext cx="46736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67325" y="4905375"/>
            <a:ext cx="3092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Equate real and imaginary parts</a:t>
            </a:r>
            <a:endParaRPr lang="en-US" sz="1600" dirty="0"/>
          </a:p>
        </p:txBody>
      </p:sp>
      <p:graphicFrame>
        <p:nvGraphicFramePr>
          <p:cNvPr id="184332" name="Object 12"/>
          <p:cNvGraphicFramePr>
            <a:graphicFrameLocks noChangeAspect="1"/>
          </p:cNvGraphicFramePr>
          <p:nvPr/>
        </p:nvGraphicFramePr>
        <p:xfrm>
          <a:off x="5284788" y="6248400"/>
          <a:ext cx="3159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0" name="Equation" r:id="rId15" imgW="1930320" imgH="253800" progId="Equation.DSMT4">
                  <p:embed/>
                </p:oleObj>
              </mc:Choice>
              <mc:Fallback>
                <p:oleObj name="Equation" r:id="rId15" imgW="1930320" imgH="253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6248400"/>
                        <a:ext cx="3159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own Arrow 21"/>
          <p:cNvSpPr/>
          <p:nvPr/>
        </p:nvSpPr>
        <p:spPr>
          <a:xfrm>
            <a:off x="6705600" y="5343525"/>
            <a:ext cx="304800" cy="419100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Note on Lossy Transmission Line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31150"/>
              </p:ext>
            </p:extLst>
          </p:nvPr>
        </p:nvGraphicFramePr>
        <p:xfrm>
          <a:off x="795338" y="6005513"/>
          <a:ext cx="22955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1" name="Equation" r:id="rId17" imgW="1777680" imgH="253800" progId="Equation.DSMT4">
                  <p:embed/>
                </p:oleObj>
              </mc:Choice>
              <mc:Fallback>
                <p:oleObj name="Equation" r:id="rId17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5338" y="6005513"/>
                        <a:ext cx="229552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71625" y="4448175"/>
            <a:ext cx="2524125" cy="18573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175115" name="Object 11"/>
          <p:cNvGraphicFramePr>
            <a:graphicFrameLocks noChangeAspect="1"/>
          </p:cNvGraphicFramePr>
          <p:nvPr/>
        </p:nvGraphicFramePr>
        <p:xfrm>
          <a:off x="2136775" y="5397500"/>
          <a:ext cx="1441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9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5397500"/>
                        <a:ext cx="1441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6598" y="3888026"/>
            <a:ext cx="435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From these two equations we have: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75116" name="Object 12"/>
          <p:cNvGraphicFramePr>
            <a:graphicFrameLocks noChangeAspect="1"/>
          </p:cNvGraphicFramePr>
          <p:nvPr/>
        </p:nvGraphicFramePr>
        <p:xfrm>
          <a:off x="1965325" y="4648200"/>
          <a:ext cx="169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0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4648200"/>
                        <a:ext cx="169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75147"/>
              </p:ext>
            </p:extLst>
          </p:nvPr>
        </p:nvGraphicFramePr>
        <p:xfrm>
          <a:off x="269875" y="1596941"/>
          <a:ext cx="169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1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596941"/>
                        <a:ext cx="169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252413" y="2371725"/>
          <a:ext cx="794702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2" name="Equation" r:id="rId9" imgW="4851360" imgH="736560" progId="Equation.DSMT4">
                  <p:embed/>
                </p:oleObj>
              </mc:Choice>
              <mc:Fallback>
                <p:oleObj name="Equation" r:id="rId9" imgW="4851360" imgH="736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371725"/>
                        <a:ext cx="794702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6295" y="949694"/>
            <a:ext cx="329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Equations for a TEM mode: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5750" y="4952010"/>
            <a:ext cx="36813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</a:t>
            </a:r>
          </a:p>
          <a:p>
            <a:pPr algn="ctr"/>
            <a:r>
              <a:rPr lang="en-US" dirty="0" smtClean="0"/>
              <a:t>These formulas were assumed previously in Notes 3.</a:t>
            </a:r>
            <a:endParaRPr lang="en-US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Note on Lossy Transmission Line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5556" y="1419225"/>
            <a:ext cx="793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This general formula accounts for </a:t>
            </a:r>
            <a:r>
              <a:rPr lang="en-US" sz="2000" u="sng" dirty="0" smtClean="0">
                <a:solidFill>
                  <a:srgbClr val="0000FF"/>
                </a:solidFill>
              </a:rPr>
              <a:t>both dielectric and conductor loss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2514600" y="2319338"/>
          <a:ext cx="34512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3" name="Equation" r:id="rId3" imgW="1701800" imgH="279400" progId="Equation.DSMT4">
                  <p:embed/>
                </p:oleObj>
              </mc:Choice>
              <mc:Fallback>
                <p:oleObj name="Equation" r:id="rId3" imgW="1701800" imgH="279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19338"/>
                        <a:ext cx="34512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73848" y="3862674"/>
            <a:ext cx="1768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Dielectric loss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38700" y="2838451"/>
            <a:ext cx="590550" cy="981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2056" y="3876675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Conductor loss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14650" y="2828925"/>
            <a:ext cx="504825" cy="1009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0550" y="5133975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 is present the mode is not </a:t>
            </a:r>
            <a:r>
              <a:rPr lang="en-US" u="sng" dirty="0" smtClean="0"/>
              <a:t>exactly</a:t>
            </a:r>
            <a:r>
              <a:rPr lang="en-US" dirty="0" smtClean="0"/>
              <a:t> TEM, but we usually ignore this. </a:t>
            </a:r>
            <a:endParaRPr lang="en-US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Note on Lossy Transmission Line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6392" y="2136808"/>
            <a:ext cx="4880008" cy="277207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47</a:t>
            </a:fld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892" y="126091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TEM Mode: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903572" y="3074636"/>
          <a:ext cx="42068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3" name="Equation" r:id="rId3" imgW="2552400" imgH="279360" progId="Equation.DSMT4">
                  <p:embed/>
                </p:oleObj>
              </mc:Choice>
              <mc:Fallback>
                <p:oleObj name="Equation" r:id="rId3" imgW="25524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572" y="3074636"/>
                        <a:ext cx="42068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958968" y="2319108"/>
          <a:ext cx="1274095" cy="37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4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968" y="2319108"/>
                        <a:ext cx="1274095" cy="37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933919" y="3799555"/>
          <a:ext cx="29495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5" name="Equation" r:id="rId7" imgW="1714320" imgH="419040" progId="Equation.DSMT4">
                  <p:embed/>
                </p:oleObj>
              </mc:Choice>
              <mc:Fallback>
                <p:oleObj name="Equation" r:id="rId7" imgW="171432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919" y="3799555"/>
                        <a:ext cx="29495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6420836" y="2185770"/>
          <a:ext cx="21145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6" name="Equation" r:id="rId9" imgW="1269720" imgH="253800" progId="Equation.DSMT4">
                  <p:embed/>
                </p:oleObj>
              </mc:Choice>
              <mc:Fallback>
                <p:oleObj name="Equation" r:id="rId9" imgW="126972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836" y="2185770"/>
                        <a:ext cx="21145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6518275" y="3706813"/>
          <a:ext cx="19700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7" name="Equation" r:id="rId11" imgW="1498320" imgH="482400" progId="Equation.DSMT4">
                  <p:embed/>
                </p:oleObj>
              </mc:Choice>
              <mc:Fallback>
                <p:oleObj name="Equation" r:id="rId11" imgW="149832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3706813"/>
                        <a:ext cx="19700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6" name="Object 10"/>
          <p:cNvGraphicFramePr>
            <a:graphicFrameLocks noChangeAspect="1"/>
          </p:cNvGraphicFramePr>
          <p:nvPr/>
        </p:nvGraphicFramePr>
        <p:xfrm>
          <a:off x="6708691" y="2832367"/>
          <a:ext cx="15017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8" name="Equation" r:id="rId13" imgW="1501920" imgH="633240" progId="Equation.DSMT4">
                  <p:embed/>
                </p:oleObj>
              </mc:Choice>
              <mc:Fallback>
                <p:oleObj name="Equation" r:id="rId13" imgW="1501920" imgH="633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691" y="2832367"/>
                        <a:ext cx="15017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48</a:t>
            </a:fld>
            <a:endParaRPr lang="en-US"/>
          </a:p>
        </p:txBody>
      </p:sp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652514" y="2684797"/>
          <a:ext cx="4171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" name="Equation" r:id="rId3" imgW="2057400" imgH="279360" progId="Equation.DSMT4">
                  <p:embed/>
                </p:oleObj>
              </mc:Choice>
              <mc:Fallback>
                <p:oleObj name="Equation" r:id="rId3" imgW="20574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14" y="2684797"/>
                        <a:ext cx="4171950" cy="590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81" y="1182303"/>
            <a:ext cx="571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Transmission line mode (approximate TEM mode):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1609023" y="4398595"/>
          <a:ext cx="14414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2" name="Equation" r:id="rId5" imgW="774360" imgH="393480" progId="Equation.DSMT4">
                  <p:embed/>
                </p:oleObj>
              </mc:Choice>
              <mc:Fallback>
                <p:oleObj name="Equation" r:id="rId5" imgW="77436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023" y="4398595"/>
                        <a:ext cx="14414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1561064" y="3695298"/>
          <a:ext cx="169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3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064" y="3695298"/>
                        <a:ext cx="169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11"/>
          <p:cNvGraphicFramePr>
            <a:graphicFrameLocks noChangeAspect="1"/>
          </p:cNvGraphicFramePr>
          <p:nvPr/>
        </p:nvGraphicFramePr>
        <p:xfrm>
          <a:off x="5866197" y="5497562"/>
          <a:ext cx="1430994" cy="75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4" name="Equation" r:id="rId9" imgW="838080" imgH="444240" progId="Equation.DSMT4">
                  <p:embed/>
                </p:oleObj>
              </mc:Choice>
              <mc:Fallback>
                <p:oleObj name="Equation" r:id="rId9" imgW="83808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197" y="5497562"/>
                        <a:ext cx="1430994" cy="75886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5244231" y="3483475"/>
          <a:ext cx="27559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5" name="Equation" r:id="rId11" imgW="2755800" imgH="1816200" progId="Equation.DSMT4">
                  <p:embed/>
                </p:oleObj>
              </mc:Choice>
              <mc:Fallback>
                <p:oleObj name="Equation" r:id="rId11" imgW="2755800" imgH="1816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231" y="3483475"/>
                        <a:ext cx="27559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4014554" y="4292867"/>
            <a:ext cx="471638" cy="29838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9454" name="Object 14"/>
          <p:cNvGraphicFramePr>
            <a:graphicFrameLocks noChangeAspect="1"/>
          </p:cNvGraphicFramePr>
          <p:nvPr/>
        </p:nvGraphicFramePr>
        <p:xfrm>
          <a:off x="1686193" y="5663782"/>
          <a:ext cx="1246694" cy="46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6" name="Equation" r:id="rId13" imgW="609480" imgH="228600" progId="Equation.DSMT4">
                  <p:embed/>
                </p:oleObj>
              </mc:Choice>
              <mc:Fallback>
                <p:oleObj name="Equation" r:id="rId13" imgW="60948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193" y="5663782"/>
                        <a:ext cx="1246694" cy="46751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95148" y="1713296"/>
            <a:ext cx="469199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/>
              <a:t> The mode requires </a:t>
            </a:r>
            <a:r>
              <a:rPr lang="en-US" u="sng" dirty="0" smtClean="0"/>
              <a:t>two</a:t>
            </a:r>
            <a:r>
              <a:rPr lang="en-US" dirty="0" smtClean="0"/>
              <a:t> conductors.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mode is purely TEM only 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3301464" y="3705727"/>
            <a:ext cx="308009" cy="14726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49</a:t>
            </a:fld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784" y="97054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TE</a:t>
            </a:r>
            <a:r>
              <a:rPr lang="en-US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dirty="0" smtClean="0">
                <a:solidFill>
                  <a:srgbClr val="0000FF"/>
                </a:solidFill>
              </a:rPr>
              <a:t> Mode: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0140" y="2281187"/>
            <a:ext cx="8229600" cy="4109987"/>
            <a:chOff x="664144" y="1867301"/>
            <a:chExt cx="8229600" cy="4109987"/>
          </a:xfrm>
        </p:grpSpPr>
        <p:sp>
          <p:nvSpPr>
            <p:cNvPr id="22" name="Rectangle 21"/>
            <p:cNvSpPr/>
            <p:nvPr/>
          </p:nvSpPr>
          <p:spPr>
            <a:xfrm>
              <a:off x="664144" y="1867301"/>
              <a:ext cx="8229600" cy="410998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0472" name="Object 8"/>
            <p:cNvGraphicFramePr>
              <a:graphicFrameLocks noChangeAspect="1"/>
            </p:cNvGraphicFramePr>
            <p:nvPr/>
          </p:nvGraphicFramePr>
          <p:xfrm>
            <a:off x="1350946" y="2603099"/>
            <a:ext cx="1423988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48" name="Equation" r:id="rId3" imgW="863280" imgH="291960" progId="Equation.DSMT4">
                    <p:embed/>
                  </p:oleObj>
                </mc:Choice>
                <mc:Fallback>
                  <p:oleObj name="Equation" r:id="rId3" imgW="863280" imgH="2919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46" y="2603099"/>
                          <a:ext cx="1423988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3" name="Object 9"/>
            <p:cNvGraphicFramePr>
              <a:graphicFrameLocks noChangeAspect="1"/>
            </p:cNvGraphicFramePr>
            <p:nvPr/>
          </p:nvGraphicFramePr>
          <p:xfrm>
            <a:off x="957263" y="1962850"/>
            <a:ext cx="1527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49" name="Equation" r:id="rId5" imgW="927000" imgH="228600" progId="Equation.DSMT4">
                    <p:embed/>
                  </p:oleObj>
                </mc:Choice>
                <mc:Fallback>
                  <p:oleObj name="Equation" r:id="rId5" imgW="92700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3" y="1962850"/>
                          <a:ext cx="1527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4" name="Object 10"/>
            <p:cNvGraphicFramePr>
              <a:graphicFrameLocks noChangeAspect="1"/>
            </p:cNvGraphicFramePr>
            <p:nvPr/>
          </p:nvGraphicFramePr>
          <p:xfrm>
            <a:off x="1296601" y="4106128"/>
            <a:ext cx="3189288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50" name="Equation" r:id="rId7" imgW="1854000" imgH="431640" progId="Equation.DSMT4">
                    <p:embed/>
                  </p:oleObj>
                </mc:Choice>
                <mc:Fallback>
                  <p:oleObj name="Equation" r:id="rId7" imgW="1854000" imgH="4316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601" y="4106128"/>
                          <a:ext cx="3189288" cy="744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8" name="Object 14"/>
            <p:cNvGraphicFramePr>
              <a:graphicFrameLocks noChangeAspect="1"/>
            </p:cNvGraphicFramePr>
            <p:nvPr/>
          </p:nvGraphicFramePr>
          <p:xfrm>
            <a:off x="3358469" y="2645511"/>
            <a:ext cx="3379220" cy="415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51" name="Equation" r:id="rId9" imgW="2273040" imgH="279360" progId="Equation.DSMT4">
                    <p:embed/>
                  </p:oleObj>
                </mc:Choice>
                <mc:Fallback>
                  <p:oleObj name="Equation" r:id="rId9" imgW="2273040" imgH="27936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8469" y="2645511"/>
                          <a:ext cx="3379220" cy="415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243719" y="3272590"/>
              <a:ext cx="55531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1600" dirty="0" smtClean="0"/>
                <a:t>real number (depends on geometry and mode number)</a:t>
              </a:r>
              <a:endParaRPr lang="en-US" sz="1600" dirty="0"/>
            </a:p>
          </p:txBody>
        </p:sp>
        <p:graphicFrame>
          <p:nvGraphicFramePr>
            <p:cNvPr id="190480" name="Object 16"/>
            <p:cNvGraphicFramePr>
              <a:graphicFrameLocks noChangeAspect="1"/>
            </p:cNvGraphicFramePr>
            <p:nvPr/>
          </p:nvGraphicFramePr>
          <p:xfrm>
            <a:off x="1284690" y="5171029"/>
            <a:ext cx="2632793" cy="42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52" name="Equation" r:id="rId11" imgW="1587240" imgH="253800" progId="Equation.DSMT4">
                    <p:embed/>
                  </p:oleObj>
                </mc:Choice>
                <mc:Fallback>
                  <p:oleObj name="Equation" r:id="rId11" imgW="1587240" imgH="2538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690" y="5171029"/>
                          <a:ext cx="2632793" cy="421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8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9986381"/>
                </p:ext>
              </p:extLst>
            </p:nvPr>
          </p:nvGraphicFramePr>
          <p:xfrm>
            <a:off x="5118346" y="4181158"/>
            <a:ext cx="1069390" cy="727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53" name="Equation" r:id="rId13" imgW="634680" imgH="431640" progId="Equation.DSMT4">
                    <p:embed/>
                  </p:oleObj>
                </mc:Choice>
                <mc:Fallback>
                  <p:oleObj name="Equation" r:id="rId13" imgW="634680" imgH="4316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8346" y="4181158"/>
                          <a:ext cx="1069390" cy="727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1029903" y="1559292"/>
            <a:ext cx="61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The mode can exist inside </a:t>
            </a:r>
            <a:r>
              <a:rPr lang="en-US" dirty="0" smtClean="0"/>
              <a:t>of a </a:t>
            </a:r>
            <a:r>
              <a:rPr lang="en-US" u="sng" dirty="0" smtClean="0"/>
              <a:t>single</a:t>
            </a:r>
            <a:r>
              <a:rPr lang="en-US" dirty="0" smtClean="0"/>
              <a:t> </a:t>
            </a:r>
            <a:r>
              <a:rPr lang="en-US" dirty="0" smtClean="0"/>
              <a:t>pipe (waveguide).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AB30-6E5A-4AAD-89C4-3E1636FCA92D}" type="slidenum">
              <a:rPr lang="en-US"/>
              <a:pPr/>
              <a:t>5</a:t>
            </a:fld>
            <a:endParaRPr lang="en-US"/>
          </a:p>
        </p:txBody>
      </p:sp>
      <p:sp>
        <p:nvSpPr>
          <p:cNvPr id="96266" name="TextBox 1"/>
          <p:cNvSpPr txBox="1">
            <a:spLocks noChangeArrowheads="1"/>
          </p:cNvSpPr>
          <p:nvPr/>
        </p:nvSpPr>
        <p:spPr bwMode="auto">
          <a:xfrm>
            <a:off x="1343025" y="190500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Equation</a:t>
            </a:r>
          </a:p>
        </p:txBody>
      </p:sp>
      <p:sp>
        <p:nvSpPr>
          <p:cNvPr id="96269" name="TextBox 15"/>
          <p:cNvSpPr txBox="1">
            <a:spLocks noChangeArrowheads="1"/>
          </p:cNvSpPr>
          <p:nvPr/>
        </p:nvSpPr>
        <p:spPr bwMode="auto">
          <a:xfrm>
            <a:off x="962025" y="2124075"/>
            <a:ext cx="355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Arial" charset="0"/>
              </a:rPr>
              <a:t>Vector Laplacian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definition: 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4276725" y="2133600"/>
          <a:ext cx="31003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0" name="Equation" r:id="rId3" imgW="1688367" imgH="253890" progId="Equation.DSMT4">
                  <p:embed/>
                </p:oleObj>
              </mc:Choice>
              <mc:Fallback>
                <p:oleObj name="Equation" r:id="rId3" imgW="1688367" imgH="25389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133600"/>
                        <a:ext cx="310038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74" name="Object 18"/>
          <p:cNvGraphicFramePr>
            <a:graphicFrameLocks noChangeAspect="1"/>
          </p:cNvGraphicFramePr>
          <p:nvPr/>
        </p:nvGraphicFramePr>
        <p:xfrm>
          <a:off x="2943225" y="3012497"/>
          <a:ext cx="4105275" cy="50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1" name="Equation" r:id="rId5" imgW="2374900" imgH="279400" progId="Equation.DSMT4">
                  <p:embed/>
                </p:oleObj>
              </mc:Choice>
              <mc:Fallback>
                <p:oleObj name="Equation" r:id="rId5" imgW="2374900" imgH="279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012497"/>
                        <a:ext cx="4105275" cy="503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1933575" y="30099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where</a:t>
            </a:r>
          </a:p>
        </p:txBody>
      </p:sp>
      <p:graphicFrame>
        <p:nvGraphicFramePr>
          <p:cNvPr id="179210" name="Object 10"/>
          <p:cNvGraphicFramePr>
            <a:graphicFrameLocks noChangeAspect="1"/>
          </p:cNvGraphicFramePr>
          <p:nvPr/>
        </p:nvGraphicFramePr>
        <p:xfrm>
          <a:off x="3508375" y="1019175"/>
          <a:ext cx="20161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2" name="Equation" r:id="rId7" imgW="1028700" imgH="228600" progId="Equation.DSMT4">
                  <p:embed/>
                </p:oleObj>
              </mc:Choice>
              <mc:Fallback>
                <p:oleObj name="Equation" r:id="rId7" imgW="10287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1019175"/>
                        <a:ext cx="20161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2916238" y="4124325"/>
          <a:ext cx="3233737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3" name="Equation" r:id="rId9" imgW="1600200" imgH="1155700" progId="Equation.DSMT4">
                  <p:embed/>
                </p:oleObj>
              </mc:Choice>
              <mc:Fallback>
                <p:oleObj name="Equation" r:id="rId9" imgW="1600200" imgH="11557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124325"/>
                        <a:ext cx="3233737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965B-2057-4143-A2EB-A77999DD39A4}" type="slidenum">
              <a:rPr lang="en-US"/>
              <a:pPr/>
              <a:t>50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3031" y="104754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TM</a:t>
            </a:r>
            <a:r>
              <a:rPr lang="en-US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dirty="0" smtClean="0">
                <a:solidFill>
                  <a:srgbClr val="0000FF"/>
                </a:solidFill>
              </a:rPr>
              <a:t> Mode: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639" y="2396690"/>
            <a:ext cx="8181474" cy="4109987"/>
            <a:chOff x="664144" y="1867301"/>
            <a:chExt cx="8181474" cy="4109987"/>
          </a:xfrm>
        </p:grpSpPr>
        <p:sp>
          <p:nvSpPr>
            <p:cNvPr id="22" name="Rectangle 21"/>
            <p:cNvSpPr/>
            <p:nvPr/>
          </p:nvSpPr>
          <p:spPr>
            <a:xfrm>
              <a:off x="664144" y="1867301"/>
              <a:ext cx="8181474" cy="410998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0472" name="Object 8"/>
            <p:cNvGraphicFramePr>
              <a:graphicFrameLocks noChangeAspect="1"/>
            </p:cNvGraphicFramePr>
            <p:nvPr/>
          </p:nvGraphicFramePr>
          <p:xfrm>
            <a:off x="1350946" y="2603099"/>
            <a:ext cx="1423988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2" name="Equation" r:id="rId3" imgW="863280" imgH="291960" progId="Equation.DSMT4">
                    <p:embed/>
                  </p:oleObj>
                </mc:Choice>
                <mc:Fallback>
                  <p:oleObj name="Equation" r:id="rId3" imgW="863280" imgH="29196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46" y="2603099"/>
                          <a:ext cx="1423988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3" name="Object 9"/>
            <p:cNvGraphicFramePr>
              <a:graphicFrameLocks noChangeAspect="1"/>
            </p:cNvGraphicFramePr>
            <p:nvPr/>
          </p:nvGraphicFramePr>
          <p:xfrm>
            <a:off x="957263" y="1972475"/>
            <a:ext cx="1527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3" name="Equation" r:id="rId5" imgW="927000" imgH="228600" progId="Equation.DSMT4">
                    <p:embed/>
                  </p:oleObj>
                </mc:Choice>
                <mc:Fallback>
                  <p:oleObj name="Equation" r:id="rId5" imgW="92700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3" y="1972475"/>
                          <a:ext cx="1527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4" name="Object 10"/>
            <p:cNvGraphicFramePr>
              <a:graphicFrameLocks noChangeAspect="1"/>
            </p:cNvGraphicFramePr>
            <p:nvPr/>
          </p:nvGraphicFramePr>
          <p:xfrm>
            <a:off x="1274763" y="4106863"/>
            <a:ext cx="3233737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4" name="Equation" r:id="rId7" imgW="1879560" imgH="431640" progId="Equation.DSMT4">
                    <p:embed/>
                  </p:oleObj>
                </mc:Choice>
                <mc:Fallback>
                  <p:oleObj name="Equation" r:id="rId7" imgW="1879560" imgH="4316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4763" y="4106863"/>
                          <a:ext cx="3233737" cy="744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8" name="Object 14"/>
            <p:cNvGraphicFramePr>
              <a:graphicFrameLocks noChangeAspect="1"/>
            </p:cNvGraphicFramePr>
            <p:nvPr/>
          </p:nvGraphicFramePr>
          <p:xfrm>
            <a:off x="3358469" y="2645511"/>
            <a:ext cx="3379220" cy="415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5" name="Equation" r:id="rId9" imgW="2273040" imgH="279360" progId="Equation.DSMT4">
                    <p:embed/>
                  </p:oleObj>
                </mc:Choice>
                <mc:Fallback>
                  <p:oleObj name="Equation" r:id="rId9" imgW="2273040" imgH="27936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8469" y="2645511"/>
                          <a:ext cx="3379220" cy="415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243719" y="3272590"/>
              <a:ext cx="55531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1600" dirty="0" smtClean="0"/>
                <a:t>real number (depends on geometry and mode number)</a:t>
              </a:r>
              <a:endParaRPr lang="en-US" sz="1600" dirty="0"/>
            </a:p>
          </p:txBody>
        </p:sp>
        <p:graphicFrame>
          <p:nvGraphicFramePr>
            <p:cNvPr id="190480" name="Object 16"/>
            <p:cNvGraphicFramePr>
              <a:graphicFrameLocks noChangeAspect="1"/>
            </p:cNvGraphicFramePr>
            <p:nvPr/>
          </p:nvGraphicFramePr>
          <p:xfrm>
            <a:off x="1295400" y="5170488"/>
            <a:ext cx="261143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6" name="Equation" r:id="rId11" imgW="1574640" imgH="253800" progId="Equation.DSMT4">
                    <p:embed/>
                  </p:oleObj>
                </mc:Choice>
                <mc:Fallback>
                  <p:oleObj name="Equation" r:id="rId11" imgW="1574640" imgH="2538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170488"/>
                          <a:ext cx="2611438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495" name="Object 7"/>
            <p:cNvGraphicFramePr>
              <a:graphicFrameLocks noChangeAspect="1"/>
            </p:cNvGraphicFramePr>
            <p:nvPr/>
          </p:nvGraphicFramePr>
          <p:xfrm>
            <a:off x="5094454" y="4156259"/>
            <a:ext cx="1111509" cy="675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7" name="Equation" r:id="rId13" imgW="647640" imgH="393480" progId="Equation.DSMT4">
                    <p:embed/>
                  </p:oleObj>
                </mc:Choice>
                <mc:Fallback>
                  <p:oleObj name="Equation" r:id="rId13" imgW="647640" imgH="393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4454" y="4156259"/>
                          <a:ext cx="1111509" cy="675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5955" y="212495"/>
            <a:ext cx="778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772" y="1617043"/>
            <a:ext cx="605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The mode can exist inside a </a:t>
            </a:r>
            <a:r>
              <a:rPr lang="en-US" u="sng" dirty="0" smtClean="0"/>
              <a:t>single</a:t>
            </a:r>
            <a:r>
              <a:rPr lang="en-US" dirty="0" smtClean="0"/>
              <a:t> </a:t>
            </a:r>
            <a:r>
              <a:rPr lang="en-US" dirty="0" smtClean="0"/>
              <a:t>pipe (waveguide).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6AE-D830-401E-A866-EC873FA2917E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149522" name="Object 18"/>
          <p:cNvGraphicFramePr>
            <a:graphicFrameLocks noChangeAspect="1"/>
          </p:cNvGraphicFramePr>
          <p:nvPr/>
        </p:nvGraphicFramePr>
        <p:xfrm>
          <a:off x="2992438" y="1954213"/>
          <a:ext cx="24923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5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1954213"/>
                        <a:ext cx="24923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1447800" y="3152775"/>
            <a:ext cx="579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Next, we examine the term on the right-hand side.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275" y="1333500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far we have: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E336-6046-473F-A91C-6EFB6E32720F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1419225" y="1901825"/>
          <a:ext cx="394335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0" name="Equation" r:id="rId3" imgW="1790700" imgH="1574800" progId="Equation.DSMT4">
                  <p:embed/>
                </p:oleObj>
              </mc:Choice>
              <mc:Fallback>
                <p:oleObj name="Equation" r:id="rId3" imgW="1790700" imgH="1574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901825"/>
                        <a:ext cx="3943350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1691375" y="276225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23875" y="1066800"/>
            <a:ext cx="411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To do this, start with Ampere’s law: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143375" y="4476750"/>
            <a:ext cx="4283075" cy="146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In the time-harmonic (</a:t>
            </a:r>
            <a:r>
              <a:rPr lang="en-US" dirty="0" smtClean="0">
                <a:solidFill>
                  <a:schemeClr val="hlink"/>
                </a:solidFill>
              </a:rPr>
              <a:t>sinusoidal) </a:t>
            </a:r>
            <a:r>
              <a:rPr lang="en-US" dirty="0">
                <a:solidFill>
                  <a:schemeClr val="hlink"/>
                </a:solidFill>
              </a:rPr>
              <a:t>steady state, there can never be any volume charge density inside of a linear, homogeneous, isotropic, source-free region that obeys Ohm’s law.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EE13-2097-4AA0-A62D-DD8779B580E4}" type="slidenum">
              <a:rPr lang="en-US"/>
              <a:pPr/>
              <a:t>8</a:t>
            </a:fld>
            <a:endParaRPr lang="en-US"/>
          </a:p>
        </p:txBody>
      </p:sp>
      <p:sp>
        <p:nvSpPr>
          <p:cNvPr id="150534" name="TextBox 21"/>
          <p:cNvSpPr txBox="1">
            <a:spLocks noChangeArrowheads="1"/>
          </p:cNvSpPr>
          <p:nvPr/>
        </p:nvSpPr>
        <p:spPr bwMode="auto">
          <a:xfrm>
            <a:off x="2524124" y="3171825"/>
            <a:ext cx="393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Vector Helmholtz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equation</a:t>
            </a:r>
          </a:p>
        </p:txBody>
      </p:sp>
      <p:graphicFrame>
        <p:nvGraphicFramePr>
          <p:cNvPr id="150537" name="Object 9"/>
          <p:cNvGraphicFramePr>
            <a:graphicFrameLocks noChangeAspect="1"/>
          </p:cNvGraphicFramePr>
          <p:nvPr/>
        </p:nvGraphicFramePr>
        <p:xfrm>
          <a:off x="3182938" y="2209800"/>
          <a:ext cx="26400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Equation" r:id="rId3" imgW="939800" imgH="228600" progId="Equation.DSMT4">
                  <p:embed/>
                </p:oleObj>
              </mc:Choice>
              <mc:Fallback>
                <p:oleObj name="Equation" r:id="rId3" imgW="9398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2209800"/>
                        <a:ext cx="26400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1447800" y="1447800"/>
            <a:ext cx="200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Hence, we have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9EA1-311C-42A8-9397-15D5F8A05FF7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1581150" y="2208213"/>
          <a:ext cx="52752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6" name="Equation" r:id="rId3" imgW="2425700" imgH="1727200" progId="Equation.DSMT4">
                  <p:embed/>
                </p:oleObj>
              </mc:Choice>
              <mc:Fallback>
                <p:oleObj name="Equation" r:id="rId3" imgW="2425700" imgH="1727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208213"/>
                        <a:ext cx="52752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1162050" y="923925"/>
            <a:ext cx="472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Similarly, for the magnetic field, we have</a:t>
            </a:r>
          </a:p>
        </p:txBody>
      </p:sp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3005138" y="1504950"/>
          <a:ext cx="25733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7" name="Equation" r:id="rId5" imgW="1167893" imgH="203112" progId="Equation.DSMT4">
                  <p:embed/>
                </p:oleObj>
              </mc:Choice>
              <mc:Fallback>
                <p:oleObj name="Equation" r:id="rId5" imgW="1167893" imgH="203112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504950"/>
                        <a:ext cx="257333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8" name="Line 12"/>
          <p:cNvSpPr>
            <a:spLocks noChangeShapeType="1"/>
          </p:cNvSpPr>
          <p:nvPr/>
        </p:nvSpPr>
        <p:spPr bwMode="auto">
          <a:xfrm flipV="1">
            <a:off x="2362200" y="4991100"/>
            <a:ext cx="800100" cy="561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71600" y="180975"/>
            <a:ext cx="60198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Helmholtz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Equation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2589" name="Object 8"/>
          <p:cNvGraphicFramePr>
            <a:graphicFrameLocks noChangeAspect="1"/>
          </p:cNvGraphicFramePr>
          <p:nvPr/>
        </p:nvGraphicFramePr>
        <p:xfrm>
          <a:off x="6238875" y="3249613"/>
          <a:ext cx="21764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Equation" r:id="rId7" imgW="1435100" imgH="431800" progId="Equation.DSMT4">
                  <p:embed/>
                </p:oleObj>
              </mc:Choice>
              <mc:Fallback>
                <p:oleObj name="Equation" r:id="rId7" imgW="1435100" imgH="431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249613"/>
                        <a:ext cx="217646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9858</TotalTime>
  <Words>1988</Words>
  <Application>Microsoft Office PowerPoint</Application>
  <PresentationFormat>On-screen Show (4:3)</PresentationFormat>
  <Paragraphs>302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David Jackson</dc:creator>
  <cp:lastModifiedBy>Jackson, David R</cp:lastModifiedBy>
  <cp:revision>732</cp:revision>
  <dcterms:created xsi:type="dcterms:W3CDTF">2006-08-16T00:00:00Z</dcterms:created>
  <dcterms:modified xsi:type="dcterms:W3CDTF">2019-09-13T01:46:10Z</dcterms:modified>
</cp:coreProperties>
</file>