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57" r:id="rId3"/>
    <p:sldId id="282" r:id="rId4"/>
    <p:sldId id="333" r:id="rId5"/>
    <p:sldId id="258" r:id="rId6"/>
    <p:sldId id="259" r:id="rId7"/>
    <p:sldId id="260" r:id="rId8"/>
    <p:sldId id="261" r:id="rId9"/>
    <p:sldId id="320" r:id="rId10"/>
    <p:sldId id="321" r:id="rId11"/>
    <p:sldId id="322" r:id="rId12"/>
    <p:sldId id="262" r:id="rId13"/>
    <p:sldId id="286" r:id="rId14"/>
    <p:sldId id="331" r:id="rId15"/>
    <p:sldId id="263" r:id="rId16"/>
    <p:sldId id="265" r:id="rId17"/>
    <p:sldId id="267" r:id="rId18"/>
    <p:sldId id="269" r:id="rId19"/>
    <p:sldId id="270" r:id="rId20"/>
    <p:sldId id="271" r:id="rId21"/>
    <p:sldId id="325" r:id="rId22"/>
    <p:sldId id="272" r:id="rId23"/>
    <p:sldId id="280" r:id="rId24"/>
    <p:sldId id="281" r:id="rId25"/>
    <p:sldId id="273" r:id="rId26"/>
    <p:sldId id="332" r:id="rId27"/>
    <p:sldId id="274" r:id="rId28"/>
    <p:sldId id="327" r:id="rId29"/>
    <p:sldId id="275" r:id="rId30"/>
    <p:sldId id="326" r:id="rId31"/>
    <p:sldId id="283" r:id="rId32"/>
    <p:sldId id="328" r:id="rId33"/>
    <p:sldId id="284" r:id="rId34"/>
    <p:sldId id="285" r:id="rId35"/>
    <p:sldId id="277" r:id="rId36"/>
    <p:sldId id="278" r:id="rId37"/>
    <p:sldId id="279" r:id="rId38"/>
    <p:sldId id="330" r:id="rId39"/>
    <p:sldId id="288" r:id="rId40"/>
    <p:sldId id="323" r:id="rId41"/>
    <p:sldId id="310" r:id="rId42"/>
    <p:sldId id="311" r:id="rId43"/>
    <p:sldId id="289" r:id="rId44"/>
    <p:sldId id="291" r:id="rId45"/>
    <p:sldId id="293" r:id="rId46"/>
    <p:sldId id="294" r:id="rId47"/>
    <p:sldId id="295" r:id="rId48"/>
    <p:sldId id="296" r:id="rId49"/>
    <p:sldId id="298" r:id="rId50"/>
    <p:sldId id="299" r:id="rId51"/>
    <p:sldId id="324" r:id="rId52"/>
    <p:sldId id="300" r:id="rId53"/>
    <p:sldId id="301" r:id="rId54"/>
    <p:sldId id="302" r:id="rId55"/>
    <p:sldId id="319" r:id="rId56"/>
    <p:sldId id="309" r:id="rId57"/>
    <p:sldId id="329" r:id="rId58"/>
    <p:sldId id="307" r:id="rId59"/>
    <p:sldId id="312" r:id="rId60"/>
    <p:sldId id="318" r:id="rId61"/>
    <p:sldId id="308" r:id="rId62"/>
    <p:sldId id="31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FF99"/>
    <a:srgbClr val="CC00CC"/>
    <a:srgbClr val="66FFFF"/>
    <a:srgbClr val="FFCCFF"/>
    <a:srgbClr val="DDDDDD"/>
    <a:srgbClr val="F8F8F8"/>
    <a:srgbClr val="FF99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6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65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10.wmf"/><Relationship Id="rId5" Type="http://schemas.openxmlformats.org/officeDocument/2006/relationships/image" Target="../media/image67.wmf"/><Relationship Id="rId10" Type="http://schemas.openxmlformats.org/officeDocument/2006/relationships/image" Target="../media/image9.wmf"/><Relationship Id="rId4" Type="http://schemas.openxmlformats.org/officeDocument/2006/relationships/image" Target="../media/image66.wmf"/><Relationship Id="rId9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43.wmf"/><Relationship Id="rId4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7.wmf"/><Relationship Id="rId18" Type="http://schemas.openxmlformats.org/officeDocument/2006/relationships/image" Target="../media/image12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6.wmf"/><Relationship Id="rId17" Type="http://schemas.openxmlformats.org/officeDocument/2006/relationships/image" Target="../media/image11.wmf"/><Relationship Id="rId2" Type="http://schemas.openxmlformats.org/officeDocument/2006/relationships/image" Target="../media/image84.wmf"/><Relationship Id="rId16" Type="http://schemas.openxmlformats.org/officeDocument/2006/relationships/image" Target="../media/image10.wmf"/><Relationship Id="rId20" Type="http://schemas.openxmlformats.org/officeDocument/2006/relationships/image" Target="../media/image93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55.wmf"/><Relationship Id="rId5" Type="http://schemas.openxmlformats.org/officeDocument/2006/relationships/image" Target="../media/image87.wmf"/><Relationship Id="rId15" Type="http://schemas.openxmlformats.org/officeDocument/2006/relationships/image" Target="../media/image9.wmf"/><Relationship Id="rId10" Type="http://schemas.openxmlformats.org/officeDocument/2006/relationships/image" Target="../media/image80.wmf"/><Relationship Id="rId19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12" Type="http://schemas.openxmlformats.org/officeDocument/2006/relationships/image" Target="../media/image9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11" Type="http://schemas.openxmlformats.org/officeDocument/2006/relationships/image" Target="../media/image8.wmf"/><Relationship Id="rId5" Type="http://schemas.openxmlformats.org/officeDocument/2006/relationships/image" Target="../media/image98.wmf"/><Relationship Id="rId15" Type="http://schemas.openxmlformats.org/officeDocument/2006/relationships/image" Target="../media/image12.wmf"/><Relationship Id="rId10" Type="http://schemas.openxmlformats.org/officeDocument/2006/relationships/image" Target="../media/image7.wmf"/><Relationship Id="rId4" Type="http://schemas.openxmlformats.org/officeDocument/2006/relationships/image" Target="../media/image97.wmf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05.wmf"/><Relationship Id="rId3" Type="http://schemas.openxmlformats.org/officeDocument/2006/relationships/image" Target="../media/image99.wmf"/><Relationship Id="rId7" Type="http://schemas.openxmlformats.org/officeDocument/2006/relationships/image" Target="../media/image8.wmf"/><Relationship Id="rId12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101.wmf"/><Relationship Id="rId9" Type="http://schemas.openxmlformats.org/officeDocument/2006/relationships/image" Target="../media/image1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6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5.wmf"/><Relationship Id="rId5" Type="http://schemas.openxmlformats.org/officeDocument/2006/relationships/image" Target="../media/image110.wmf"/><Relationship Id="rId10" Type="http://schemas.openxmlformats.org/officeDocument/2006/relationships/image" Target="../media/image114.wmf"/><Relationship Id="rId4" Type="http://schemas.openxmlformats.org/officeDocument/2006/relationships/image" Target="../media/image109.wmf"/><Relationship Id="rId9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0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37.wmf"/><Relationship Id="rId7" Type="http://schemas.openxmlformats.org/officeDocument/2006/relationships/image" Target="../media/image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6.wmf"/><Relationship Id="rId11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0.wmf"/><Relationship Id="rId4" Type="http://schemas.openxmlformats.org/officeDocument/2006/relationships/image" Target="../media/image138.wmf"/><Relationship Id="rId9" Type="http://schemas.openxmlformats.org/officeDocument/2006/relationships/image" Target="../media/image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3.wmf"/><Relationship Id="rId7" Type="http://schemas.openxmlformats.org/officeDocument/2006/relationships/image" Target="../media/image9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4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43.wmf"/><Relationship Id="rId7" Type="http://schemas.openxmlformats.org/officeDocument/2006/relationships/image" Target="../media/image8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40.wmf"/><Relationship Id="rId4" Type="http://schemas.openxmlformats.org/officeDocument/2006/relationships/image" Target="../media/image146.wmf"/><Relationship Id="rId9" Type="http://schemas.openxmlformats.org/officeDocument/2006/relationships/image" Target="../media/image1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40.wmf"/><Relationship Id="rId2" Type="http://schemas.openxmlformats.org/officeDocument/2006/relationships/image" Target="../media/image6.wmf"/><Relationship Id="rId1" Type="http://schemas.openxmlformats.org/officeDocument/2006/relationships/image" Target="../media/image147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0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12" Type="http://schemas.openxmlformats.org/officeDocument/2006/relationships/image" Target="../media/image9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11" Type="http://schemas.openxmlformats.org/officeDocument/2006/relationships/image" Target="../media/image8.wmf"/><Relationship Id="rId5" Type="http://schemas.openxmlformats.org/officeDocument/2006/relationships/image" Target="../media/image152.wmf"/><Relationship Id="rId10" Type="http://schemas.openxmlformats.org/officeDocument/2006/relationships/image" Target="../media/image7.wmf"/><Relationship Id="rId4" Type="http://schemas.openxmlformats.org/officeDocument/2006/relationships/image" Target="../media/image151.wmf"/><Relationship Id="rId9" Type="http://schemas.openxmlformats.org/officeDocument/2006/relationships/image" Target="../media/image6.wmf"/><Relationship Id="rId14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7.wmf"/><Relationship Id="rId7" Type="http://schemas.openxmlformats.org/officeDocument/2006/relationships/image" Target="../media/image140.wmf"/><Relationship Id="rId2" Type="http://schemas.openxmlformats.org/officeDocument/2006/relationships/image" Target="../media/image6.wmf"/><Relationship Id="rId1" Type="http://schemas.openxmlformats.org/officeDocument/2006/relationships/image" Target="../media/image149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0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8.wmf"/><Relationship Id="rId5" Type="http://schemas.openxmlformats.org/officeDocument/2006/relationships/image" Target="../media/image21.wmf"/><Relationship Id="rId15" Type="http://schemas.openxmlformats.org/officeDocument/2006/relationships/image" Target="../media/image12.wmf"/><Relationship Id="rId10" Type="http://schemas.openxmlformats.org/officeDocument/2006/relationships/image" Target="../media/image7.wmf"/><Relationship Id="rId4" Type="http://schemas.openxmlformats.org/officeDocument/2006/relationships/image" Target="../media/image20.wmf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4" Type="http://schemas.openxmlformats.org/officeDocument/2006/relationships/image" Target="../media/image17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4" Type="http://schemas.openxmlformats.org/officeDocument/2006/relationships/image" Target="../media/image19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10" Type="http://schemas.openxmlformats.org/officeDocument/2006/relationships/image" Target="../media/image209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7" Type="http://schemas.openxmlformats.org/officeDocument/2006/relationships/image" Target="../media/image229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5" Type="http://schemas.openxmlformats.org/officeDocument/2006/relationships/image" Target="../media/image234.wmf"/><Relationship Id="rId4" Type="http://schemas.openxmlformats.org/officeDocument/2006/relationships/image" Target="../media/image23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6" Type="http://schemas.openxmlformats.org/officeDocument/2006/relationships/image" Target="../media/image243.wmf"/><Relationship Id="rId5" Type="http://schemas.openxmlformats.org/officeDocument/2006/relationships/image" Target="../media/image242.wmf"/><Relationship Id="rId4" Type="http://schemas.openxmlformats.org/officeDocument/2006/relationships/image" Target="../media/image21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image" Target="../media/image254.wmf"/><Relationship Id="rId7" Type="http://schemas.openxmlformats.org/officeDocument/2006/relationships/image" Target="../media/image258.wmf"/><Relationship Id="rId12" Type="http://schemas.openxmlformats.org/officeDocument/2006/relationships/image" Target="../media/image263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57.wmf"/><Relationship Id="rId11" Type="http://schemas.openxmlformats.org/officeDocument/2006/relationships/image" Target="../media/image262.wmf"/><Relationship Id="rId5" Type="http://schemas.openxmlformats.org/officeDocument/2006/relationships/image" Target="../media/image256.wmf"/><Relationship Id="rId10" Type="http://schemas.openxmlformats.org/officeDocument/2006/relationships/image" Target="../media/image261.wmf"/><Relationship Id="rId4" Type="http://schemas.openxmlformats.org/officeDocument/2006/relationships/image" Target="../media/image255.wmf"/><Relationship Id="rId9" Type="http://schemas.openxmlformats.org/officeDocument/2006/relationships/image" Target="../media/image260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wmf"/><Relationship Id="rId1" Type="http://schemas.openxmlformats.org/officeDocument/2006/relationships/image" Target="../media/image26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wmf"/><Relationship Id="rId1" Type="http://schemas.openxmlformats.org/officeDocument/2006/relationships/image" Target="../media/image26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CADAB-DB1F-455D-BE40-7CC025900658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EEA3-CAC0-49DA-B1FF-CA23E430F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EA3-CAC0-49DA-B1FF-CA23E430F8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D6513-7D4A-4632-8AE6-A0AEDE4EDC91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A3216-523D-482E-B23D-F1846D23B3AA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454D1-5C44-48BC-9B23-B99617119F98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0FE75-C90B-4B35-8EEF-5F01A7D86C47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0756-0E9C-4DCE-8044-D42D4F2DD18C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61B28-9DFE-456D-BE71-95337002D775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01B50-46F0-4F85-A947-E206F472DED2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269B6-EDB6-4DA4-8635-4294828751BF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A2FE0-D836-4A1B-A5DF-30D039E812E3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A2FE0-D836-4A1B-A5DF-30D039E812E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EA3-CAC0-49DA-B1FF-CA23E430F85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A2FE0-D836-4A1B-A5DF-30D039E812E3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A2FE0-D836-4A1B-A5DF-30D039E812E3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AC3B4-B517-4EAF-BE01-2A2088AD4E97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AC3B4-B517-4EAF-BE01-2A2088AD4E97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AC3B4-B517-4EAF-BE01-2A2088AD4E97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6A796-F7D7-4B66-BDCF-1608D2334919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EA3-CAC0-49DA-B1FF-CA23E430F85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03C3-C17B-40FE-80FD-8AA40854F776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03C3-C17B-40FE-80FD-8AA40854F776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03C3-C17B-40FE-80FD-8AA40854F77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ECDD9-21FB-4B63-BC03-7E9D26B303D7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D5495-87B6-4DAE-A12E-580C5A8FFE15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61B28-9DFE-456D-BE71-95337002D775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733CA9D-BC8D-44C6-8339-5857A60EC9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9.bin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24" Type="http://schemas.openxmlformats.org/officeDocument/2006/relationships/oleObject" Target="../embeddings/oleObject117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23" Type="http://schemas.openxmlformats.org/officeDocument/2006/relationships/oleObject" Target="../embeddings/oleObject116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12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4.bin"/><Relationship Id="rId12" Type="http://schemas.openxmlformats.org/officeDocument/2006/relationships/oleObject" Target="../embeddings/oleObject129.bin"/><Relationship Id="rId1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3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3.bin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9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Relationship Id="rId14" Type="http://schemas.openxmlformats.org/officeDocument/2006/relationships/oleObject" Target="../embeddings/oleObject1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0.bin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oleObject15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oleObject" Target="../embeddings/oleObject167.bin"/><Relationship Id="rId3" Type="http://schemas.openxmlformats.org/officeDocument/2006/relationships/oleObject" Target="../embeddings/oleObject160.bin"/><Relationship Id="rId7" Type="http://schemas.openxmlformats.org/officeDocument/2006/relationships/image" Target="../media/image121.emf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165.bin"/><Relationship Id="rId5" Type="http://schemas.openxmlformats.org/officeDocument/2006/relationships/image" Target="../media/image119.emf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61.bin"/><Relationship Id="rId9" Type="http://schemas.openxmlformats.org/officeDocument/2006/relationships/oleObject" Target="../embeddings/oleObject163.bin"/><Relationship Id="rId14" Type="http://schemas.openxmlformats.org/officeDocument/2006/relationships/oleObject" Target="../embeddings/oleObject16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oleObject" Target="../embeddings/oleObject176.bin"/><Relationship Id="rId3" Type="http://schemas.openxmlformats.org/officeDocument/2006/relationships/oleObject" Target="../embeddings/oleObject169.bin"/><Relationship Id="rId7" Type="http://schemas.openxmlformats.org/officeDocument/2006/relationships/image" Target="../media/image126.emf"/><Relationship Id="rId12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174.bin"/><Relationship Id="rId5" Type="http://schemas.openxmlformats.org/officeDocument/2006/relationships/image" Target="../media/image124.e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oleObject" Target="../embeddings/oleObject172.bin"/><Relationship Id="rId14" Type="http://schemas.openxmlformats.org/officeDocument/2006/relationships/oleObject" Target="../embeddings/oleObject17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1.bin"/><Relationship Id="rId5" Type="http://schemas.openxmlformats.org/officeDocument/2006/relationships/oleObject" Target="../embeddings/oleObject180.bin"/><Relationship Id="rId4" Type="http://schemas.openxmlformats.org/officeDocument/2006/relationships/oleObject" Target="../embeddings/oleObject179.bin"/><Relationship Id="rId9" Type="http://schemas.openxmlformats.org/officeDocument/2006/relationships/oleObject" Target="../embeddings/oleObject18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8.bin"/><Relationship Id="rId5" Type="http://schemas.openxmlformats.org/officeDocument/2006/relationships/oleObject" Target="../embeddings/oleObject187.bin"/><Relationship Id="rId4" Type="http://schemas.openxmlformats.org/officeDocument/2006/relationships/oleObject" Target="../embeddings/oleObject18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oleObject" Target="../embeddings/oleObject19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92.bin"/><Relationship Id="rId12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91.bin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0.bin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89.bin"/><Relationship Id="rId9" Type="http://schemas.openxmlformats.org/officeDocument/2006/relationships/oleObject" Target="../embeddings/oleObject194.bin"/><Relationship Id="rId14" Type="http://schemas.openxmlformats.org/officeDocument/2006/relationships/oleObject" Target="../embeddings/oleObject19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03.bin"/><Relationship Id="rId12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2.bin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1.bin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3.bin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1.bin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22.bin"/><Relationship Id="rId5" Type="http://schemas.openxmlformats.org/officeDocument/2006/relationships/oleObject" Target="../embeddings/oleObject221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oleObject" Target="../embeddings/oleObject236.bin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30.bin"/><Relationship Id="rId12" Type="http://schemas.openxmlformats.org/officeDocument/2006/relationships/oleObject" Target="../embeddings/oleObject23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9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9.bin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8.bin"/><Relationship Id="rId10" Type="http://schemas.openxmlformats.org/officeDocument/2006/relationships/oleObject" Target="../embeddings/oleObject233.bin"/><Relationship Id="rId4" Type="http://schemas.openxmlformats.org/officeDocument/2006/relationships/oleObject" Target="../embeddings/oleObject227.bin"/><Relationship Id="rId9" Type="http://schemas.openxmlformats.org/officeDocument/2006/relationships/oleObject" Target="../embeddings/oleObject232.bin"/><Relationship Id="rId14" Type="http://schemas.openxmlformats.org/officeDocument/2006/relationships/oleObject" Target="../embeddings/oleObject23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3.bin"/><Relationship Id="rId5" Type="http://schemas.openxmlformats.org/officeDocument/2006/relationships/oleObject" Target="../embeddings/oleObject242.bin"/><Relationship Id="rId10" Type="http://schemas.openxmlformats.org/officeDocument/2006/relationships/oleObject" Target="../embeddings/oleObject247.bin"/><Relationship Id="rId4" Type="http://schemas.openxmlformats.org/officeDocument/2006/relationships/oleObject" Target="../embeddings/oleObject241.bin"/><Relationship Id="rId9" Type="http://schemas.openxmlformats.org/officeDocument/2006/relationships/oleObject" Target="../embeddings/oleObject24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3.emf"/><Relationship Id="rId5" Type="http://schemas.openxmlformats.org/officeDocument/2006/relationships/oleObject" Target="../embeddings/oleObject252.bin"/><Relationship Id="rId4" Type="http://schemas.openxmlformats.org/officeDocument/2006/relationships/oleObject" Target="../embeddings/oleObject25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6.bin"/><Relationship Id="rId5" Type="http://schemas.openxmlformats.org/officeDocument/2006/relationships/oleObject" Target="../embeddings/oleObject255.bin"/><Relationship Id="rId4" Type="http://schemas.openxmlformats.org/officeDocument/2006/relationships/oleObject" Target="../embeddings/oleObject254.bin"/><Relationship Id="rId9" Type="http://schemas.openxmlformats.org/officeDocument/2006/relationships/oleObject" Target="../embeddings/oleObject25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62.bin"/><Relationship Id="rId5" Type="http://schemas.openxmlformats.org/officeDocument/2006/relationships/oleObject" Target="../embeddings/oleObject261.bin"/><Relationship Id="rId4" Type="http://schemas.openxmlformats.org/officeDocument/2006/relationships/oleObject" Target="../embeddings/oleObject26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65.bin"/><Relationship Id="rId5" Type="http://schemas.openxmlformats.org/officeDocument/2006/relationships/oleObject" Target="../embeddings/oleObject264.bin"/><Relationship Id="rId4" Type="http://schemas.openxmlformats.org/officeDocument/2006/relationships/oleObject" Target="../embeddings/oleObject26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7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69.bin"/><Relationship Id="rId5" Type="http://schemas.openxmlformats.org/officeDocument/2006/relationships/oleObject" Target="../embeddings/oleObject268.bin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27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76.bin"/><Relationship Id="rId5" Type="http://schemas.openxmlformats.org/officeDocument/2006/relationships/oleObject" Target="../embeddings/oleObject275.bin"/><Relationship Id="rId4" Type="http://schemas.openxmlformats.org/officeDocument/2006/relationships/oleObject" Target="../embeddings/oleObject27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7" Type="http://schemas.openxmlformats.org/officeDocument/2006/relationships/oleObject" Target="../embeddings/oleObject28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79.bin"/><Relationship Id="rId5" Type="http://schemas.openxmlformats.org/officeDocument/2006/relationships/oleObject" Target="../embeddings/oleObject278.bin"/><Relationship Id="rId4" Type="http://schemas.openxmlformats.org/officeDocument/2006/relationships/oleObject" Target="../embeddings/oleObject27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83.bin"/><Relationship Id="rId5" Type="http://schemas.openxmlformats.org/officeDocument/2006/relationships/oleObject" Target="../embeddings/oleObject282.bin"/><Relationship Id="rId4" Type="http://schemas.openxmlformats.org/officeDocument/2006/relationships/oleObject" Target="../embeddings/oleObject28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13" Type="http://schemas.openxmlformats.org/officeDocument/2006/relationships/oleObject" Target="../embeddings/oleObject29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89.bin"/><Relationship Id="rId12" Type="http://schemas.openxmlformats.org/officeDocument/2006/relationships/oleObject" Target="../embeddings/oleObject29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88.bin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87.bin"/><Relationship Id="rId10" Type="http://schemas.openxmlformats.org/officeDocument/2006/relationships/oleObject" Target="../embeddings/oleObject292.bin"/><Relationship Id="rId4" Type="http://schemas.openxmlformats.org/officeDocument/2006/relationships/oleObject" Target="../embeddings/oleObject286.bin"/><Relationship Id="rId9" Type="http://schemas.openxmlformats.org/officeDocument/2006/relationships/oleObject" Target="../embeddings/oleObject29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297.bin"/><Relationship Id="rId4" Type="http://schemas.openxmlformats.org/officeDocument/2006/relationships/oleObject" Target="../embeddings/oleObject29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0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00.bin"/><Relationship Id="rId5" Type="http://schemas.openxmlformats.org/officeDocument/2006/relationships/oleObject" Target="../embeddings/oleObject299.bin"/><Relationship Id="rId4" Type="http://schemas.openxmlformats.org/officeDocument/2006/relationships/oleObject" Target="../embeddings/oleObject298.bin"/><Relationship Id="rId9" Type="http://schemas.openxmlformats.org/officeDocument/2006/relationships/oleObject" Target="../embeddings/oleObject30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0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06.bin"/><Relationship Id="rId5" Type="http://schemas.openxmlformats.org/officeDocument/2006/relationships/oleObject" Target="../embeddings/oleObject305.bin"/><Relationship Id="rId4" Type="http://schemas.openxmlformats.org/officeDocument/2006/relationships/oleObject" Target="../embeddings/oleObject304.bin"/><Relationship Id="rId9" Type="http://schemas.openxmlformats.org/officeDocument/2006/relationships/oleObject" Target="../embeddings/oleObject30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12.bin"/><Relationship Id="rId5" Type="http://schemas.openxmlformats.org/officeDocument/2006/relationships/oleObject" Target="../embeddings/oleObject311.bin"/><Relationship Id="rId10" Type="http://schemas.openxmlformats.org/officeDocument/2006/relationships/oleObject" Target="../embeddings/oleObject316.bin"/><Relationship Id="rId4" Type="http://schemas.openxmlformats.org/officeDocument/2006/relationships/oleObject" Target="../embeddings/oleObject310.bin"/><Relationship Id="rId9" Type="http://schemas.openxmlformats.org/officeDocument/2006/relationships/oleObject" Target="../embeddings/oleObject31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19.bin"/><Relationship Id="rId5" Type="http://schemas.openxmlformats.org/officeDocument/2006/relationships/oleObject" Target="../embeddings/oleObject318.bin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17.bin"/><Relationship Id="rId9" Type="http://schemas.openxmlformats.org/officeDocument/2006/relationships/oleObject" Target="../embeddings/oleObject3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325.bin"/><Relationship Id="rId4" Type="http://schemas.openxmlformats.org/officeDocument/2006/relationships/oleObject" Target="../embeddings/oleObject32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28.bin"/><Relationship Id="rId5" Type="http://schemas.openxmlformats.org/officeDocument/2006/relationships/oleObject" Target="../embeddings/oleObject327.bin"/><Relationship Id="rId4" Type="http://schemas.openxmlformats.org/officeDocument/2006/relationships/oleObject" Target="../embeddings/oleObject326.bin"/><Relationship Id="rId9" Type="http://schemas.openxmlformats.org/officeDocument/2006/relationships/oleObject" Target="../embeddings/oleObject33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TE11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5.png"/><Relationship Id="rId5" Type="http://schemas.openxmlformats.org/officeDocument/2006/relationships/hyperlink" Target="http://upload.wikimedia.org/wikipedia/commons/2/26/TE10.gif" TargetMode="External"/><Relationship Id="rId4" Type="http://schemas.openxmlformats.org/officeDocument/2006/relationships/image" Target="../media/image2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34.bin"/><Relationship Id="rId5" Type="http://schemas.openxmlformats.org/officeDocument/2006/relationships/oleObject" Target="../embeddings/oleObject333.bin"/><Relationship Id="rId4" Type="http://schemas.openxmlformats.org/officeDocument/2006/relationships/oleObject" Target="../embeddings/oleObject33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33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337.bin"/><Relationship Id="rId4" Type="http://schemas.openxmlformats.org/officeDocument/2006/relationships/oleObject" Target="../embeddings/oleObject336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oleObject" Target="../embeddings/oleObject347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41.bin"/><Relationship Id="rId12" Type="http://schemas.openxmlformats.org/officeDocument/2006/relationships/oleObject" Target="../embeddings/oleObject3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340.bin"/><Relationship Id="rId11" Type="http://schemas.openxmlformats.org/officeDocument/2006/relationships/oleObject" Target="../embeddings/oleObject345.bin"/><Relationship Id="rId5" Type="http://schemas.openxmlformats.org/officeDocument/2006/relationships/oleObject" Target="../embeddings/oleObject339.bin"/><Relationship Id="rId15" Type="http://schemas.openxmlformats.org/officeDocument/2006/relationships/oleObject" Target="../embeddings/oleObject349.bin"/><Relationship Id="rId10" Type="http://schemas.openxmlformats.org/officeDocument/2006/relationships/oleObject" Target="../embeddings/oleObject344.bin"/><Relationship Id="rId4" Type="http://schemas.openxmlformats.org/officeDocument/2006/relationships/oleObject" Target="../embeddings/oleObject338.bin"/><Relationship Id="rId9" Type="http://schemas.openxmlformats.org/officeDocument/2006/relationships/oleObject" Target="../embeddings/oleObject343.bin"/><Relationship Id="rId14" Type="http://schemas.openxmlformats.org/officeDocument/2006/relationships/oleObject" Target="../embeddings/oleObject34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351.bin"/><Relationship Id="rId4" Type="http://schemas.openxmlformats.org/officeDocument/2006/relationships/oleObject" Target="../embeddings/oleObject35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oleObject353.bin"/><Relationship Id="rId4" Type="http://schemas.openxmlformats.org/officeDocument/2006/relationships/oleObject" Target="../embeddings/oleObject35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205794" y="219964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775200" y="333248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5664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896360" y="174752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65120" y="3810000"/>
            <a:ext cx="6106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Part 4: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Rectangular and Circular Waveguide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2" y="31631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5" y="5168975"/>
            <a:ext cx="155201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2409" y="5279465"/>
            <a:ext cx="1097965" cy="10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8000" y="142101"/>
            <a:ext cx="21145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20900" y="843463"/>
            <a:ext cx="45593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Reason for non-physical solution</a:t>
            </a:r>
            <a:endParaRPr kumimoji="0" lang="en-US" sz="2000" b="0" i="1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0083" y="1721301"/>
            <a:ext cx="501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Vector wave equation   </a:t>
            </a:r>
            <a:r>
              <a:rPr lang="en-US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Symbol"/>
              </a:rPr>
              <a:t>  magnetic Gauss law</a:t>
            </a:r>
            <a:endParaRPr lang="en-US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600" y="2978798"/>
            <a:ext cx="786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vector Helmholtz equation does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guarantee that the magnetic Gauss law is satisfied. In the mathematical derivation, we need to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assume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magnetic Gauss law in order to arrive at the vector Helmholtz equation.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134" y="5403687"/>
            <a:ext cx="789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TE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 is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only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one that violates the magnetic Gauss law.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9266" y="2359264"/>
            <a:ext cx="5311134" cy="411019"/>
            <a:chOff x="1714005" y="2771569"/>
            <a:chExt cx="5311134" cy="411019"/>
          </a:xfrm>
        </p:grpSpPr>
        <p:sp>
          <p:nvSpPr>
            <p:cNvPr id="21" name="TextBox 20"/>
            <p:cNvSpPr txBox="1"/>
            <p:nvPr/>
          </p:nvSpPr>
          <p:spPr>
            <a:xfrm>
              <a:off x="1714005" y="2771569"/>
              <a:ext cx="5311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CC"/>
                  </a:solidFill>
                  <a:latin typeface="Arial" pitchFamily="34" charset="0"/>
                  <a:cs typeface="Arial" pitchFamily="34" charset="0"/>
                  <a:sym typeface="Symbol"/>
                </a:rPr>
                <a:t>Vector Helmholtz equation  magnetic Gauss law</a:t>
              </a:r>
              <a:endParaRPr lang="en-US" dirty="0">
                <a:solidFill>
                  <a:srgbClr val="CC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465119" y="2778827"/>
              <a:ext cx="261258" cy="403761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07528" y="4406832"/>
            <a:ext cx="820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modes that we get by solving the Helmholtz equation should be checked to make sure that they do satisfy the magnetic Gauss law.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206625" y="1436688"/>
          <a:ext cx="4400550" cy="784225"/>
        </p:xfrm>
        <a:graphic>
          <a:graphicData uri="http://schemas.openxmlformats.org/presentationml/2006/ole">
            <p:oleObj spid="_x0000_s20654" name="Equation" r:id="rId3" imgW="5943600" imgH="10285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9952" y="2434860"/>
            <a:ext cx="380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  <a:sym typeface="Symbol"/>
              </a:rPr>
              <a:t>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TE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mn</a:t>
            </a:r>
            <a:r>
              <a:rPr lang="en-US" sz="2000" dirty="0" smtClean="0"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mode is at cutoff when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451896" y="2443720"/>
          <a:ext cx="828675" cy="392112"/>
        </p:xfrm>
        <a:graphic>
          <a:graphicData uri="http://schemas.openxmlformats.org/presentationml/2006/ole">
            <p:oleObj spid="_x0000_s20655" name="Equation" r:id="rId4" imgW="914400" imgH="4191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23935" y="841744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Lossless case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891585" y="3072267"/>
          <a:ext cx="3197225" cy="950912"/>
        </p:xfrm>
        <a:graphic>
          <a:graphicData uri="http://schemas.openxmlformats.org/presentationml/2006/ole">
            <p:oleObj spid="_x0000_s20656" name="Equation" r:id="rId5" imgW="3467100" imgH="99060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307805" y="4346944"/>
            <a:ext cx="5864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Lowest cutoff frequency is  for TE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</a:t>
            </a:r>
            <a:r>
              <a:rPr lang="en-US" sz="2400" dirty="0" smtClean="0"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cs typeface="Arial" pitchFamily="34" charset="0"/>
              </a:rPr>
              <a:t> 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cs typeface="Arial" pitchFamily="34" charset="0"/>
              </a:rPr>
              <a:t>)</a:t>
            </a:r>
            <a:endParaRPr lang="en-US" sz="2400" dirty="0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3599356" y="5323656"/>
          <a:ext cx="1592263" cy="804862"/>
        </p:xfrm>
        <a:graphic>
          <a:graphicData uri="http://schemas.openxmlformats.org/presentationml/2006/ole">
            <p:oleObj spid="_x0000_s20657" name="Equation" r:id="rId6" imgW="1727200" imgH="8382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41828" y="5537791"/>
            <a:ext cx="233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Dominant TE mode (lowest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284381" y="4922874"/>
            <a:ext cx="659220" cy="6397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1" y="5424390"/>
            <a:ext cx="1371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We will revisit this mode later.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28800" y="4933507"/>
            <a:ext cx="563526" cy="400493"/>
          </a:xfrm>
          <a:prstGeom prst="straightConnector1">
            <a:avLst/>
          </a:prstGeom>
          <a:ln w="1905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-1219200" y="4876800"/>
            <a:ext cx="3429000" cy="3124200"/>
          </a:xfrm>
          <a:prstGeom prst="arc">
            <a:avLst/>
          </a:prstGeom>
          <a:ln w="190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271713" y="890722"/>
          <a:ext cx="1141412" cy="334962"/>
        </p:xfrm>
        <a:graphic>
          <a:graphicData uri="http://schemas.openxmlformats.org/presentationml/2006/ole">
            <p:oleObj spid="_x0000_s20658" name="Equation" r:id="rId7" imgW="1536700" imgH="431800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6489700" y="2439988"/>
          <a:ext cx="1460500" cy="465137"/>
        </p:xfrm>
        <a:graphic>
          <a:graphicData uri="http://schemas.openxmlformats.org/presentationml/2006/ole">
            <p:oleObj spid="_x0000_s20659" name="Equation" r:id="rId8" imgW="1816100" imgH="558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135" y="930644"/>
            <a:ext cx="7223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the cutoff frequency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the TE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 (lossless waveguide):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0304228"/>
              </p:ext>
            </p:extLst>
          </p:nvPr>
        </p:nvGraphicFramePr>
        <p:xfrm>
          <a:off x="2629330" y="1995452"/>
          <a:ext cx="3382962" cy="1171575"/>
        </p:xfrm>
        <a:graphic>
          <a:graphicData uri="http://schemas.openxmlformats.org/presentationml/2006/ole">
            <p:oleObj spid="_x0000_s62533" name="Equation" r:id="rId3" imgW="3670300" imgH="12192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684" y="338493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39303838"/>
              </p:ext>
            </p:extLst>
          </p:nvPr>
        </p:nvGraphicFramePr>
        <p:xfrm>
          <a:off x="3646564" y="4115855"/>
          <a:ext cx="1612900" cy="495300"/>
        </p:xfrm>
        <a:graphic>
          <a:graphicData uri="http://schemas.openxmlformats.org/presentationml/2006/ole">
            <p:oleObj spid="_x0000_s62534" name="Equation" r:id="rId4" imgW="1612900" imgH="495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135" y="930644"/>
            <a:ext cx="257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have propagation: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7809944"/>
              </p:ext>
            </p:extLst>
          </p:nvPr>
        </p:nvGraphicFramePr>
        <p:xfrm>
          <a:off x="3614004" y="1453019"/>
          <a:ext cx="749300" cy="366712"/>
        </p:xfrm>
        <a:graphic>
          <a:graphicData uri="http://schemas.openxmlformats.org/presentationml/2006/ole">
            <p:oleObj spid="_x0000_s333854" name="Equation" r:id="rId3" imgW="812447" imgH="380835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23592" y="5891646"/>
            <a:ext cx="832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Air-filled waveguide,</a:t>
            </a:r>
            <a:r>
              <a:rPr lang="en-US" dirty="0" smtClean="0"/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10 GHz</a:t>
            </a:r>
            <a:r>
              <a:rPr lang="en-US" dirty="0" smtClean="0"/>
              <a:t>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have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3.0 cm / 2 = 1.5 cm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8389" y="208841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7731153"/>
              </p:ext>
            </p:extLst>
          </p:nvPr>
        </p:nvGraphicFramePr>
        <p:xfrm>
          <a:off x="3446750" y="2264922"/>
          <a:ext cx="1479435" cy="834733"/>
        </p:xfrm>
        <a:graphic>
          <a:graphicData uri="http://schemas.openxmlformats.org/presentationml/2006/ole">
            <p:oleObj spid="_x0000_s333855" name="Equation" r:id="rId4" imgW="787058" imgH="444307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0463931"/>
              </p:ext>
            </p:extLst>
          </p:nvPr>
        </p:nvGraphicFramePr>
        <p:xfrm>
          <a:off x="3355273" y="3438322"/>
          <a:ext cx="2428582" cy="702482"/>
        </p:xfrm>
        <a:graphic>
          <a:graphicData uri="http://schemas.openxmlformats.org/presentationml/2006/ole">
            <p:oleObj spid="_x0000_s333856" name="Equation" r:id="rId5" imgW="1536033" imgH="444307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1735057"/>
              </p:ext>
            </p:extLst>
          </p:nvPr>
        </p:nvGraphicFramePr>
        <p:xfrm>
          <a:off x="3963830" y="4686761"/>
          <a:ext cx="896878" cy="772312"/>
        </p:xfrm>
        <a:graphic>
          <a:graphicData uri="http://schemas.openxmlformats.org/presentationml/2006/ole">
            <p:oleObj spid="_x0000_s333857" name="Equation" r:id="rId6" imgW="457002" imgH="393529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06932" y="309965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1825" y="43317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0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311" y="85946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28023" y="1436799"/>
          <a:ext cx="3359851" cy="491239"/>
        </p:xfrm>
        <a:graphic>
          <a:graphicData uri="http://schemas.openxmlformats.org/presentationml/2006/ole">
            <p:oleObj spid="_x0000_s21870" name="Equation" r:id="rId3" imgW="3175000" imgH="4445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826386" y="261144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74110" y="3311127"/>
          <a:ext cx="4122738" cy="738187"/>
        </p:xfrm>
        <a:graphic>
          <a:graphicData uri="http://schemas.openxmlformats.org/presentationml/2006/ole">
            <p:oleObj spid="_x0000_s21871" name="Equation" r:id="rId4" imgW="4191000" imgH="8890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713760" y="3906392"/>
          <a:ext cx="1363338" cy="398908"/>
        </p:xfrm>
        <a:graphic>
          <a:graphicData uri="http://schemas.openxmlformats.org/presentationml/2006/ole">
            <p:oleObj spid="_x0000_s21872" name="Equation" r:id="rId5" imgW="1955800" imgH="5715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224875" y="4422002"/>
            <a:ext cx="2303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Subject to B.C.’s:           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708400" y="4455795"/>
          <a:ext cx="806450" cy="378024"/>
        </p:xfrm>
        <a:graphic>
          <a:graphicData uri="http://schemas.openxmlformats.org/presentationml/2006/ole">
            <p:oleObj spid="_x0000_s21873" name="Equation" r:id="rId6" imgW="812447" imgH="380835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873625" y="4483100"/>
          <a:ext cx="1358306" cy="338138"/>
        </p:xfrm>
        <a:graphic>
          <a:graphicData uri="http://schemas.openxmlformats.org/presentationml/2006/ole">
            <p:oleObj spid="_x0000_s21874" name="Equation" r:id="rId7" imgW="1497950" imgH="342751" progId="Equation.DSMT4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918075" y="5156383"/>
          <a:ext cx="1317625" cy="325255"/>
        </p:xfrm>
        <a:graphic>
          <a:graphicData uri="http://schemas.openxmlformats.org/presentationml/2006/ole">
            <p:oleObj spid="_x0000_s21875" name="Equation" r:id="rId8" imgW="1511300" imgH="34290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73675" y="5814591"/>
            <a:ext cx="831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Thus, following same procedure as before, we have the following result: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93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2362" y="34676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903303" y="693784"/>
            <a:ext cx="3968750" cy="2582482"/>
            <a:chOff x="4573103" y="1023984"/>
            <a:chExt cx="3968750" cy="258248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21876" name="Equation" r:id="rId9" imgW="190417" imgH="203112" progId="Equation.DSMT4">
                <p:embed/>
              </p:oleObj>
            </a:graphicData>
          </a:graphic>
        </p:graphicFrame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21877" name="Equation" r:id="rId10" imgW="215619" imgH="266353" progId="Equation.DSMT4">
                <p:embed/>
              </p:oleObj>
            </a:graphicData>
          </a:graphic>
        </p:graphicFrame>
        <p:graphicFrame>
          <p:nvGraphicFramePr>
            <p:cNvPr id="85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21878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86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21879" name="Equation" r:id="rId12" imgW="203024" imgH="203024" progId="Equation.DSMT4">
                <p:embed/>
              </p:oleObj>
            </a:graphicData>
          </a:graphic>
        </p:graphicFrame>
        <p:graphicFrame>
          <p:nvGraphicFramePr>
            <p:cNvPr id="87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21880" name="Equation" r:id="rId13" imgW="190500" imgH="279400" progId="Equation.DSMT4">
                <p:embed/>
              </p:oleObj>
            </a:graphicData>
          </a:graphic>
        </p:graphicFrame>
        <p:graphicFrame>
          <p:nvGraphicFramePr>
            <p:cNvPr id="88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21881" name="Equation" r:id="rId14" imgW="647700" imgH="292100" progId="Equation.DSMT4">
                <p:embed/>
              </p:oleObj>
            </a:graphicData>
          </a:graphic>
        </p:graphicFrame>
        <p:graphicFrame>
          <p:nvGraphicFramePr>
            <p:cNvPr id="89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21882" name="Equation" r:id="rId15" imgW="825142" imgH="26658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47750" y="900113"/>
          <a:ext cx="7285038" cy="889000"/>
        </p:xfrm>
        <a:graphic>
          <a:graphicData uri="http://schemas.openxmlformats.org/presentationml/2006/ole">
            <p:oleObj spid="_x0000_s23751" name="Equation" r:id="rId3" imgW="6629400" imgH="7747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08321" y="2430095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Boundary Conditions: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11600" y="2424113"/>
          <a:ext cx="749300" cy="381000"/>
        </p:xfrm>
        <a:graphic>
          <a:graphicData uri="http://schemas.openxmlformats.org/presentationml/2006/ole">
            <p:oleObj spid="_x0000_s23752" name="Equation" r:id="rId4" imgW="748975" imgH="380835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975225" y="2452688"/>
          <a:ext cx="1333500" cy="373062"/>
        </p:xfrm>
        <a:graphic>
          <a:graphicData uri="http://schemas.openxmlformats.org/presentationml/2006/ole">
            <p:oleObj spid="_x0000_s23753" name="Equation" r:id="rId5" imgW="1333500" imgH="34290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006975" y="3189288"/>
          <a:ext cx="1333500" cy="373062"/>
        </p:xfrm>
        <a:graphic>
          <a:graphicData uri="http://schemas.openxmlformats.org/presentationml/2006/ole">
            <p:oleObj spid="_x0000_s23754" name="Equation" r:id="rId6" imgW="1333500" imgH="34290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498600" y="4077392"/>
          <a:ext cx="4732079" cy="686695"/>
        </p:xfrm>
        <a:graphic>
          <a:graphicData uri="http://schemas.openxmlformats.org/presentationml/2006/ole">
            <p:oleObj spid="_x0000_s23755" name="Equation" r:id="rId7" imgW="5524500" imgH="73660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1459755" y="4700358"/>
          <a:ext cx="4877251" cy="698133"/>
        </p:xfrm>
        <a:graphic>
          <a:graphicData uri="http://schemas.openxmlformats.org/presentationml/2006/ole">
            <p:oleObj spid="_x0000_s23756" name="Equation" r:id="rId8" imgW="5600700" imgH="736600" progId="Equation.DSMT4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619250" y="5703888"/>
          <a:ext cx="6172200" cy="688975"/>
        </p:xfrm>
        <a:graphic>
          <a:graphicData uri="http://schemas.openxmlformats.org/presentationml/2006/ole">
            <p:oleObj spid="_x0000_s23757" name="Equation" r:id="rId9" imgW="6426200" imgH="736600" progId="Equation.DSMT4">
              <p:embed/>
            </p:oleObj>
          </a:graphicData>
        </a:graphic>
      </p:graphicFrame>
      <p:grpSp>
        <p:nvGrpSpPr>
          <p:cNvPr id="5" name="Group 19"/>
          <p:cNvGrpSpPr/>
          <p:nvPr/>
        </p:nvGrpSpPr>
        <p:grpSpPr>
          <a:xfrm>
            <a:off x="6645321" y="3145466"/>
            <a:ext cx="478466" cy="457200"/>
            <a:chOff x="7315200" y="3156411"/>
            <a:chExt cx="478466" cy="461665"/>
          </a:xfrm>
        </p:grpSpPr>
        <p:sp>
          <p:nvSpPr>
            <p:cNvPr id="18" name="Oval 17"/>
            <p:cNvSpPr/>
            <p:nvPr/>
          </p:nvSpPr>
          <p:spPr>
            <a:xfrm>
              <a:off x="7315200" y="32004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6466" y="3156411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45321" y="2372834"/>
            <a:ext cx="467833" cy="457200"/>
            <a:chOff x="7315200" y="2383467"/>
            <a:chExt cx="467833" cy="457200"/>
          </a:xfrm>
        </p:grpSpPr>
        <p:grpSp>
          <p:nvGrpSpPr>
            <p:cNvPr id="3" name="Group 20"/>
            <p:cNvGrpSpPr/>
            <p:nvPr/>
          </p:nvGrpSpPr>
          <p:grpSpPr>
            <a:xfrm>
              <a:off x="7315200" y="2383467"/>
              <a:ext cx="467833" cy="457200"/>
              <a:chOff x="7315200" y="2383674"/>
              <a:chExt cx="467833" cy="46166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315200" y="2438400"/>
                <a:ext cx="391886" cy="37731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25833" y="2383674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A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7315200" y="24384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0623" y="4166196"/>
            <a:ext cx="478466" cy="457200"/>
            <a:chOff x="381000" y="4059866"/>
            <a:chExt cx="478466" cy="457200"/>
          </a:xfrm>
        </p:grpSpPr>
        <p:sp>
          <p:nvSpPr>
            <p:cNvPr id="24" name="Oval 23"/>
            <p:cNvSpPr/>
            <p:nvPr/>
          </p:nvSpPr>
          <p:spPr>
            <a:xfrm>
              <a:off x="381000" y="41148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266" y="4059866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2392" y="4843132"/>
            <a:ext cx="467832" cy="461665"/>
            <a:chOff x="457200" y="4821866"/>
            <a:chExt cx="467832" cy="461665"/>
          </a:xfrm>
        </p:grpSpPr>
        <p:sp>
          <p:nvSpPr>
            <p:cNvPr id="26" name="Oval 25"/>
            <p:cNvSpPr/>
            <p:nvPr/>
          </p:nvSpPr>
          <p:spPr>
            <a:xfrm>
              <a:off x="457200" y="48768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832" y="482186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620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985520" y="5923280"/>
            <a:ext cx="416560" cy="274320"/>
          </a:xfrm>
          <a:prstGeom prst="rightArrow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288" y="1119963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Therefore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49250" y="1579563"/>
          <a:ext cx="4635500" cy="731837"/>
        </p:xfrm>
        <a:graphic>
          <a:graphicData uri="http://schemas.openxmlformats.org/presentationml/2006/ole">
            <p:oleObj spid="_x0000_s24720" name="Equation" r:id="rId3" imgW="5372100" imgH="81280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804163" y="3361813"/>
          <a:ext cx="4511675" cy="2890837"/>
        </p:xfrm>
        <a:graphic>
          <a:graphicData uri="http://schemas.openxmlformats.org/presentationml/2006/ole">
            <p:oleObj spid="_x0000_s24722" name="Equation" r:id="rId4" imgW="5867400" imgH="360680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807061"/>
            <a:ext cx="571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field table, we obtain the following: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3441" y="4431886"/>
            <a:ext cx="28216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either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1600" dirty="0" smtClean="0"/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zero, the field becomes a trivial one in the</a:t>
            </a:r>
            <a:r>
              <a:rPr lang="en-US" sz="1600" dirty="0" smtClean="0"/>
              <a:t> </a:t>
            </a:r>
            <a:r>
              <a:rPr lang="en-US" sz="1600" dirty="0" err="1" smtClean="0"/>
              <a:t>TM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case.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7121011" y="3455906"/>
          <a:ext cx="1112837" cy="631825"/>
        </p:xfrm>
        <a:graphic>
          <a:graphicData uri="http://schemas.openxmlformats.org/presentationml/2006/ole">
            <p:oleObj spid="_x0000_s24724" name="Equation" r:id="rId5" imgW="1447800" imgH="787400" progId="Equation.DSMT4">
              <p:embed/>
            </p:oleObj>
          </a:graphicData>
        </a:graphic>
      </p:graphicFrame>
      <p:graphicFrame>
        <p:nvGraphicFramePr>
          <p:cNvPr id="24725" name="Object 149"/>
          <p:cNvGraphicFramePr>
            <a:graphicFrameLocks noChangeAspect="1"/>
          </p:cNvGraphicFramePr>
          <p:nvPr/>
        </p:nvGraphicFramePr>
        <p:xfrm>
          <a:off x="6213475" y="1050925"/>
          <a:ext cx="2613025" cy="1236663"/>
        </p:xfrm>
        <a:graphic>
          <a:graphicData uri="http://schemas.openxmlformats.org/presentationml/2006/ole">
            <p:oleObj spid="_x0000_s24725" name="Equation" r:id="rId6" imgW="3695400" imgH="1676160" progId="Equation.DSMT4">
              <p:embed/>
            </p:oleObj>
          </a:graphicData>
        </a:graphic>
      </p:graphicFrame>
      <p:graphicFrame>
        <p:nvGraphicFramePr>
          <p:cNvPr id="24726" name="Object 150"/>
          <p:cNvGraphicFramePr>
            <a:graphicFrameLocks noChangeAspect="1"/>
          </p:cNvGraphicFramePr>
          <p:nvPr/>
        </p:nvGraphicFramePr>
        <p:xfrm>
          <a:off x="6497937" y="2372699"/>
          <a:ext cx="1963737" cy="712788"/>
        </p:xfrm>
        <a:graphic>
          <a:graphicData uri="http://schemas.openxmlformats.org/presentationml/2006/ole">
            <p:oleObj spid="_x0000_s24726" name="Equation" r:id="rId7" imgW="2768600" imgH="965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871390" y="2572792"/>
          <a:ext cx="3184525" cy="950912"/>
        </p:xfrm>
        <a:graphic>
          <a:graphicData uri="http://schemas.openxmlformats.org/presentationml/2006/ole">
            <p:oleObj spid="_x0000_s25720" name="Equation" r:id="rId3" imgW="3454400" imgH="99060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712380" y="4221126"/>
            <a:ext cx="7123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lowest cutoff frequency is obtained for the TM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    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7300" y="4660900"/>
            <a:ext cx="391337" cy="10115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1693811" y="5259016"/>
          <a:ext cx="2939385" cy="909810"/>
        </p:xfrm>
        <a:graphic>
          <a:graphicData uri="http://schemas.openxmlformats.org/presentationml/2006/ole">
            <p:oleObj spid="_x0000_s25721" name="Equation" r:id="rId4" imgW="3327400" imgH="990600" progId="Equation.DSMT4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6815588" y="1336867"/>
            <a:ext cx="1990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(same as for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TE modes)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3935" y="905244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Lossless case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2271713" y="942347"/>
          <a:ext cx="1141412" cy="334962"/>
        </p:xfrm>
        <a:graphic>
          <a:graphicData uri="http://schemas.openxmlformats.org/presentationml/2006/ole">
            <p:oleObj spid="_x0000_s25722" name="Equation" r:id="rId5" imgW="1536700" imgH="431800" progId="Equation.DSMT4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2401888" y="1582738"/>
          <a:ext cx="3997325" cy="746125"/>
        </p:xfrm>
        <a:graphic>
          <a:graphicData uri="http://schemas.openxmlformats.org/presentationml/2006/ole">
            <p:oleObj spid="_x0000_s25723" name="Equation" r:id="rId6" imgW="5384800" imgH="9652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449068" y="5634311"/>
            <a:ext cx="25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Dominant TM mode (lowest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683" y="3890058"/>
            <a:ext cx="331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The maximum bandwidth for single-mode operation is 67%</a:t>
            </a:r>
            <a:r>
              <a:rPr lang="en-US" sz="1600" dirty="0" smtClean="0">
                <a:solidFill>
                  <a:srgbClr val="00863D"/>
                </a:solidFill>
                <a:cs typeface="Arial" pitchFamily="34" charset="0"/>
              </a:rPr>
              <a:t>.</a:t>
            </a:r>
            <a:endParaRPr lang="en-US" sz="1600" dirty="0">
              <a:solidFill>
                <a:srgbClr val="00863D"/>
              </a:solidFill>
              <a:cs typeface="Arial" pitchFamily="34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701688" y="4509767"/>
          <a:ext cx="1136650" cy="411162"/>
        </p:xfrm>
        <a:graphic>
          <a:graphicData uri="http://schemas.openxmlformats.org/presentationml/2006/ole">
            <p:oleObj spid="_x0000_s27307" name="Equation" r:id="rId3" imgW="1231366" imgH="431613" progId="Equation.DSMT4">
              <p:embed/>
            </p:oleObj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505377" y="2225737"/>
            <a:ext cx="4953000" cy="1909763"/>
            <a:chOff x="552878" y="2344491"/>
            <a:chExt cx="4953000" cy="1909763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7578" y="3068391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2878" y="3563691"/>
              <a:ext cx="4572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1772078" y="356369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657778" y="3601791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648378" y="3601791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334178" y="3601791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67578" y="3601791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1543478" y="3639891"/>
            <a:ext cx="458788" cy="309563"/>
          </p:xfrm>
          <a:graphic>
            <a:graphicData uri="http://schemas.openxmlformats.org/presentationml/2006/ole">
              <p:oleObj spid="_x0000_s27308" name="Equation" r:id="rId4" imgW="583947" imgH="380835" progId="Equation.DSMT4">
                <p:embed/>
              </p:oleObj>
            </a:graphicData>
          </a:graphic>
        </p:graphicFrame>
        <p:graphicFrame>
          <p:nvGraphicFramePr>
            <p:cNvPr id="26630" name="Object 6"/>
            <p:cNvGraphicFramePr>
              <a:graphicFrameLocks noChangeAspect="1"/>
            </p:cNvGraphicFramePr>
            <p:nvPr/>
          </p:nvGraphicFramePr>
          <p:xfrm>
            <a:off x="3067478" y="3639891"/>
            <a:ext cx="468312" cy="309563"/>
          </p:xfrm>
          <a:graphic>
            <a:graphicData uri="http://schemas.openxmlformats.org/presentationml/2006/ole">
              <p:oleObj spid="_x0000_s27309" name="Equation" r:id="rId5" imgW="596900" imgH="381000" progId="Equation.DSMT4">
                <p:embed/>
              </p:oleObj>
            </a:graphicData>
          </a:graphic>
        </p:graphicFrame>
        <p:graphicFrame>
          <p:nvGraphicFramePr>
            <p:cNvPr id="26631" name="Object 7"/>
            <p:cNvGraphicFramePr>
              <a:graphicFrameLocks noChangeAspect="1"/>
            </p:cNvGraphicFramePr>
            <p:nvPr/>
          </p:nvGraphicFramePr>
          <p:xfrm>
            <a:off x="3753278" y="3639891"/>
            <a:ext cx="449263" cy="309563"/>
          </p:xfrm>
          <a:graphic>
            <a:graphicData uri="http://schemas.openxmlformats.org/presentationml/2006/ole">
              <p:oleObj spid="_x0000_s27310" name="Equation" r:id="rId6" imgW="571252" imgH="380835" progId="Equation.DSMT4">
                <p:embed/>
              </p:oleObj>
            </a:graphicData>
          </a:graphic>
        </p:graphicFrame>
        <p:graphicFrame>
          <p:nvGraphicFramePr>
            <p:cNvPr id="26632" name="Object 8"/>
            <p:cNvGraphicFramePr>
              <a:graphicFrameLocks noChangeAspect="1"/>
            </p:cNvGraphicFramePr>
            <p:nvPr/>
          </p:nvGraphicFramePr>
          <p:xfrm>
            <a:off x="3753278" y="3944691"/>
            <a:ext cx="519113" cy="309563"/>
          </p:xfrm>
          <a:graphic>
            <a:graphicData uri="http://schemas.openxmlformats.org/presentationml/2006/ole">
              <p:oleObj spid="_x0000_s27311" name="Equation" r:id="rId7" imgW="660113" imgH="380835" progId="Equation.DSMT4">
                <p:embed/>
              </p:oleObj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1013621" y="2513691"/>
              <a:ext cx="148827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b &lt; a /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36252" y="3330626"/>
              <a:ext cx="2696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641" name="Object 17"/>
            <p:cNvGraphicFramePr>
              <a:graphicFrameLocks noChangeAspect="1"/>
            </p:cNvGraphicFramePr>
            <p:nvPr/>
          </p:nvGraphicFramePr>
          <p:xfrm>
            <a:off x="2457878" y="3639891"/>
            <a:ext cx="477838" cy="309563"/>
          </p:xfrm>
          <a:graphic>
            <a:graphicData uri="http://schemas.openxmlformats.org/presentationml/2006/ole">
              <p:oleObj spid="_x0000_s27312" name="Equation" r:id="rId8" imgW="609336" imgH="380835" progId="Equation.DSMT4">
                <p:embed/>
              </p:oleObj>
            </a:graphicData>
          </a:graphic>
        </p:graphicFrame>
        <p:graphicFrame>
          <p:nvGraphicFramePr>
            <p:cNvPr id="26642" name="Object 18"/>
            <p:cNvGraphicFramePr>
              <a:graphicFrameLocks noChangeAspect="1"/>
            </p:cNvGraphicFramePr>
            <p:nvPr/>
          </p:nvGraphicFramePr>
          <p:xfrm>
            <a:off x="1543478" y="3639891"/>
            <a:ext cx="458788" cy="309563"/>
          </p:xfrm>
          <a:graphic>
            <a:graphicData uri="http://schemas.openxmlformats.org/presentationml/2006/ole">
              <p:oleObj spid="_x0000_s27313" name="Equation" r:id="rId9" imgW="583947" imgH="380835" progId="Equation.DSMT4">
                <p:embed/>
              </p:oleObj>
            </a:graphicData>
          </a:graphic>
        </p:graphicFrame>
        <p:cxnSp>
          <p:nvCxnSpPr>
            <p:cNvPr id="65" name="Straight Connector 64"/>
            <p:cNvCxnSpPr/>
            <p:nvPr/>
          </p:nvCxnSpPr>
          <p:spPr>
            <a:xfrm rot="10800000">
              <a:off x="1695878" y="3563691"/>
              <a:ext cx="16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314878" y="3058092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Single mode operation</a:t>
              </a:r>
              <a:endParaRPr lang="en-US" sz="1200" dirty="0"/>
            </a:p>
          </p:txBody>
        </p:sp>
        <p:sp>
          <p:nvSpPr>
            <p:cNvPr id="74" name="Right Brace 73"/>
            <p:cNvSpPr/>
            <p:nvPr/>
          </p:nvSpPr>
          <p:spPr>
            <a:xfrm rot="16200000">
              <a:off x="2137140" y="2934593"/>
              <a:ext cx="95705" cy="101009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7252" y="4677843"/>
            <a:ext cx="5029200" cy="1985963"/>
            <a:chOff x="552878" y="4547215"/>
            <a:chExt cx="5029200" cy="1985963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57578" y="5271115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52878" y="5766415"/>
              <a:ext cx="4572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772078" y="576641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57778" y="5804515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2648378" y="5804515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867578" y="5804515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633" name="Object 9"/>
            <p:cNvGraphicFramePr>
              <a:graphicFrameLocks noChangeAspect="1"/>
            </p:cNvGraphicFramePr>
            <p:nvPr/>
          </p:nvGraphicFramePr>
          <p:xfrm>
            <a:off x="1467278" y="5842615"/>
            <a:ext cx="458788" cy="309563"/>
          </p:xfrm>
          <a:graphic>
            <a:graphicData uri="http://schemas.openxmlformats.org/presentationml/2006/ole">
              <p:oleObj spid="_x0000_s27314" name="Equation" r:id="rId10" imgW="583947" imgH="380835" progId="Equation.DSMT4">
                <p:embed/>
              </p:oleObj>
            </a:graphicData>
          </a:graphic>
        </p:graphicFrame>
        <p:graphicFrame>
          <p:nvGraphicFramePr>
            <p:cNvPr id="26635" name="Object 11"/>
            <p:cNvGraphicFramePr>
              <a:graphicFrameLocks noChangeAspect="1"/>
            </p:cNvGraphicFramePr>
            <p:nvPr/>
          </p:nvGraphicFramePr>
          <p:xfrm>
            <a:off x="2534078" y="5842615"/>
            <a:ext cx="477838" cy="309563"/>
          </p:xfrm>
          <a:graphic>
            <a:graphicData uri="http://schemas.openxmlformats.org/presentationml/2006/ole">
              <p:oleObj spid="_x0000_s27315" name="Equation" r:id="rId11" imgW="609336" imgH="380835" progId="Equation.DSMT4">
                <p:embed/>
              </p:oleObj>
            </a:graphicData>
          </a:graphic>
        </p:graphicFrame>
        <p:graphicFrame>
          <p:nvGraphicFramePr>
            <p:cNvPr id="26636" name="Object 12"/>
            <p:cNvGraphicFramePr>
              <a:graphicFrameLocks noChangeAspect="1"/>
            </p:cNvGraphicFramePr>
            <p:nvPr/>
          </p:nvGraphicFramePr>
          <p:xfrm>
            <a:off x="3677078" y="5918815"/>
            <a:ext cx="449263" cy="309563"/>
          </p:xfrm>
          <a:graphic>
            <a:graphicData uri="http://schemas.openxmlformats.org/presentationml/2006/ole">
              <p:oleObj spid="_x0000_s27316" name="Equation" r:id="rId12" imgW="571252" imgH="380835" progId="Equation.DSMT4">
                <p:embed/>
              </p:oleObj>
            </a:graphicData>
          </a:graphic>
        </p:graphicFrame>
        <p:graphicFrame>
          <p:nvGraphicFramePr>
            <p:cNvPr id="26637" name="Object 13"/>
            <p:cNvGraphicFramePr>
              <a:graphicFrameLocks noChangeAspect="1"/>
            </p:cNvGraphicFramePr>
            <p:nvPr/>
          </p:nvGraphicFramePr>
          <p:xfrm>
            <a:off x="3677078" y="6223615"/>
            <a:ext cx="519113" cy="309563"/>
          </p:xfrm>
          <a:graphic>
            <a:graphicData uri="http://schemas.openxmlformats.org/presentationml/2006/ole">
              <p:oleObj spid="_x0000_s27317" name="Equation" r:id="rId13" imgW="660113" imgH="380835" progId="Equation.DSMT4">
                <p:embed/>
              </p:oleObj>
            </a:graphicData>
          </a:graphic>
        </p:graphicFrame>
        <p:sp>
          <p:nvSpPr>
            <p:cNvPr id="58" name="Rectangle 57"/>
            <p:cNvSpPr/>
            <p:nvPr/>
          </p:nvSpPr>
          <p:spPr>
            <a:xfrm>
              <a:off x="1004762" y="4724424"/>
              <a:ext cx="1319338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b &gt; a /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12452" y="5537815"/>
              <a:ext cx="2696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14878" y="5233015"/>
              <a:ext cx="17171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Single mode operation</a:t>
              </a:r>
              <a:endParaRPr lang="en-US" sz="1200" dirty="0"/>
            </a:p>
          </p:txBody>
        </p:sp>
        <p:graphicFrame>
          <p:nvGraphicFramePr>
            <p:cNvPr id="26644" name="Object 20"/>
            <p:cNvGraphicFramePr>
              <a:graphicFrameLocks noChangeAspect="1"/>
            </p:cNvGraphicFramePr>
            <p:nvPr/>
          </p:nvGraphicFramePr>
          <p:xfrm>
            <a:off x="1467278" y="5842615"/>
            <a:ext cx="458788" cy="309563"/>
          </p:xfrm>
          <a:graphic>
            <a:graphicData uri="http://schemas.openxmlformats.org/presentationml/2006/ole">
              <p:oleObj spid="_x0000_s27318" name="Equation" r:id="rId14" imgW="583947" imgH="380835" progId="Equation.DSMT4">
                <p:embed/>
              </p:oleObj>
            </a:graphicData>
          </a:graphic>
        </p:graphicFrame>
        <p:graphicFrame>
          <p:nvGraphicFramePr>
            <p:cNvPr id="26645" name="Object 21"/>
            <p:cNvGraphicFramePr>
              <a:graphicFrameLocks noChangeAspect="1"/>
            </p:cNvGraphicFramePr>
            <p:nvPr/>
          </p:nvGraphicFramePr>
          <p:xfrm>
            <a:off x="2000678" y="5842615"/>
            <a:ext cx="468313" cy="309563"/>
          </p:xfrm>
          <a:graphic>
            <a:graphicData uri="http://schemas.openxmlformats.org/presentationml/2006/ole">
              <p:oleObj spid="_x0000_s27319" name="Equation" r:id="rId15" imgW="596900" imgH="381000" progId="Equation.DSMT4">
                <p:embed/>
              </p:oleObj>
            </a:graphicData>
          </a:graphic>
        </p:graphicFrame>
        <p:cxnSp>
          <p:nvCxnSpPr>
            <p:cNvPr id="72" name="Straight Connector 71"/>
            <p:cNvCxnSpPr/>
            <p:nvPr/>
          </p:nvCxnSpPr>
          <p:spPr>
            <a:xfrm rot="10800000">
              <a:off x="1619678" y="5766415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ight Brace 74"/>
            <p:cNvSpPr/>
            <p:nvPr/>
          </p:nvSpPr>
          <p:spPr>
            <a:xfrm rot="16200000">
              <a:off x="1848278" y="5309215"/>
              <a:ext cx="228600" cy="5334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2191178" y="5804515"/>
              <a:ext cx="7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7620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 Chart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4186" y="1578860"/>
            <a:ext cx="3233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cases are considered: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6101834" y="5787950"/>
          <a:ext cx="2471635" cy="738041"/>
        </p:xfrm>
        <a:graphic>
          <a:graphicData uri="http://schemas.openxmlformats.org/presentationml/2006/ole">
            <p:oleObj spid="_x0000_s27320" name="Equation" r:id="rId16" imgW="3454400" imgH="990600" progId="Equation.DSMT4">
              <p:embed/>
            </p:oleObj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3935" y="905244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Lossless case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" name="Object 10"/>
          <p:cNvGraphicFramePr>
            <a:graphicFrameLocks noChangeAspect="1"/>
          </p:cNvGraphicFramePr>
          <p:nvPr/>
        </p:nvGraphicFramePr>
        <p:xfrm>
          <a:off x="2271713" y="942347"/>
          <a:ext cx="1141412" cy="334962"/>
        </p:xfrm>
        <a:graphic>
          <a:graphicData uri="http://schemas.openxmlformats.org/presentationml/2006/ole">
            <p:oleObj spid="_x0000_s27321" name="Equation" r:id="rId17" imgW="1536700" imgH="431800" progId="Equation.DSMT4">
              <p:embed/>
            </p:oleObj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4979503" y="681084"/>
            <a:ext cx="3968750" cy="2582482"/>
            <a:chOff x="4573103" y="1023984"/>
            <a:chExt cx="3968750" cy="2582482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1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27322" name="Equation" r:id="rId18" imgW="190417" imgH="203112" progId="Equation.DSMT4">
                <p:embed/>
              </p:oleObj>
            </a:graphicData>
          </a:graphic>
        </p:graphicFrame>
        <p:graphicFrame>
          <p:nvGraphicFramePr>
            <p:cNvPr id="122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27323" name="Equation" r:id="rId19" imgW="215619" imgH="266353" progId="Equation.DSMT4">
                <p:embed/>
              </p:oleObj>
            </a:graphicData>
          </a:graphic>
        </p:graphicFrame>
        <p:graphicFrame>
          <p:nvGraphicFramePr>
            <p:cNvPr id="123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27324" name="Equation" r:id="rId20" imgW="190417" imgH="190417" progId="Equation.DSMT4">
                <p:embed/>
              </p:oleObj>
            </a:graphicData>
          </a:graphic>
        </p:graphicFrame>
        <p:graphicFrame>
          <p:nvGraphicFramePr>
            <p:cNvPr id="124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27325" name="Equation" r:id="rId21" imgW="203024" imgH="203024" progId="Equation.DSMT4">
                <p:embed/>
              </p:oleObj>
            </a:graphicData>
          </a:graphic>
        </p:graphicFrame>
        <p:graphicFrame>
          <p:nvGraphicFramePr>
            <p:cNvPr id="125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27326" name="Equation" r:id="rId22" imgW="190500" imgH="279400" progId="Equation.DSMT4">
                <p:embed/>
              </p:oleObj>
            </a:graphicData>
          </a:graphic>
        </p:graphicFrame>
        <p:graphicFrame>
          <p:nvGraphicFramePr>
            <p:cNvPr id="126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27327" name="Equation" r:id="rId23" imgW="647700" imgH="292100" progId="Equation.DSMT4">
                <p:embed/>
              </p:oleObj>
            </a:graphicData>
          </a:graphic>
        </p:graphicFrame>
        <p:graphicFrame>
          <p:nvGraphicFramePr>
            <p:cNvPr id="127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27328" name="Equation" r:id="rId24" imgW="825142" imgH="266584" progId="Equation.DSMT4">
                <p:embed/>
              </p:oleObj>
            </a:graphicData>
          </a:graphic>
        </p:graphicFrame>
      </p:grpSp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4220646" y="4320021"/>
          <a:ext cx="1254125" cy="630238"/>
        </p:xfrm>
        <a:graphic>
          <a:graphicData uri="http://schemas.openxmlformats.org/presentationml/2006/ole">
            <p:oleObj spid="_x0000_s27329" name="Equation" r:id="rId25" imgW="1688367" imgH="812447" progId="Equation.DSMT4">
              <p:embed/>
            </p:oleObj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/>
        </p:nvGraphicFramePr>
        <p:xfrm>
          <a:off x="4091814" y="5052287"/>
          <a:ext cx="1774598" cy="260929"/>
        </p:xfrm>
        <a:graphic>
          <a:graphicData uri="http://schemas.openxmlformats.org/presentationml/2006/ole">
            <p:oleObj spid="_x0000_s27330" name="Equation" r:id="rId26" imgW="2705100" imgH="38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687" y="0"/>
            <a:ext cx="5905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Dominant Mode: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814" y="814572"/>
            <a:ext cx="3630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this mode we have                                                 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92505" y="2747892"/>
          <a:ext cx="2472055" cy="706507"/>
        </p:xfrm>
        <a:graphic>
          <a:graphicData uri="http://schemas.openxmlformats.org/presentationml/2006/ole">
            <p:oleObj spid="_x0000_s28077" name="Equation" r:id="rId3" imgW="2933700" imgH="812800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969010" y="3669236"/>
          <a:ext cx="3003550" cy="674481"/>
        </p:xfrm>
        <a:graphic>
          <a:graphicData uri="http://schemas.openxmlformats.org/presentationml/2006/ole">
            <p:oleObj spid="_x0000_s28078" name="Equation" r:id="rId4" imgW="3619500" imgH="812800" progId="Equation.DSMT4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975360" y="4498826"/>
          <a:ext cx="3454400" cy="1013291"/>
        </p:xfrm>
        <a:graphic>
          <a:graphicData uri="http://schemas.openxmlformats.org/presentationml/2006/ole">
            <p:oleObj spid="_x0000_s28079" name="Equation" r:id="rId5" imgW="3810000" imgH="111760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946775" y="3532188"/>
          <a:ext cx="2306638" cy="785812"/>
        </p:xfrm>
        <a:graphic>
          <a:graphicData uri="http://schemas.openxmlformats.org/presentationml/2006/ole">
            <p:oleObj spid="_x0000_s28080" name="Equation" r:id="rId6" imgW="3022560" imgH="1028520" progId="Equation.DSMT4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6488666" y="5528125"/>
          <a:ext cx="1519237" cy="636587"/>
        </p:xfrm>
        <a:graphic>
          <a:graphicData uri="http://schemas.openxmlformats.org/presentationml/2006/ole">
            <p:oleObj spid="_x0000_s28081" name="Equation" r:id="rId7" imgW="1879600" imgH="787400" progId="Equation.DSMT4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229187" y="5936607"/>
          <a:ext cx="2020888" cy="401638"/>
        </p:xfrm>
        <a:graphic>
          <a:graphicData uri="http://schemas.openxmlformats.org/presentationml/2006/ole">
            <p:oleObj spid="_x0000_s28082" name="Equation" r:id="rId8" imgW="2171700" imgH="419100" progId="Equation.DSMT4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6922550"/>
              </p:ext>
            </p:extLst>
          </p:nvPr>
        </p:nvGraphicFramePr>
        <p:xfrm>
          <a:off x="992837" y="1270891"/>
          <a:ext cx="1978045" cy="578459"/>
        </p:xfrm>
        <a:graphic>
          <a:graphicData uri="http://schemas.openxmlformats.org/presentationml/2006/ole">
            <p:oleObj spid="_x0000_s28083" name="Equation" r:id="rId9" imgW="1345616" imgH="393529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22768" y="2179083"/>
            <a:ext cx="237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                                                 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5902315" y="4499540"/>
          <a:ext cx="2580336" cy="740545"/>
        </p:xfrm>
        <a:graphic>
          <a:graphicData uri="http://schemas.openxmlformats.org/presentationml/2006/ole">
            <p:oleObj spid="_x0000_s28084" name="Equation" r:id="rId10" imgW="2832100" imgH="812800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4815840" y="4693920"/>
            <a:ext cx="436880" cy="26416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979503" y="681084"/>
            <a:ext cx="3968750" cy="2582482"/>
            <a:chOff x="4573103" y="1023984"/>
            <a:chExt cx="3968750" cy="2582482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28085" name="Equation" r:id="rId11" imgW="190417" imgH="203112" progId="Equation.DSMT4">
                <p:embed/>
              </p:oleObj>
            </a:graphicData>
          </a:graphic>
        </p:graphicFrame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28086" name="Equation" r:id="rId12" imgW="215619" imgH="266353" progId="Equation.DSMT4">
                <p:embed/>
              </p:oleObj>
            </a:graphicData>
          </a:graphic>
        </p:graphicFrame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28087" name="Equation" r:id="rId13" imgW="190417" imgH="190417" progId="Equation.DSMT4">
                <p:embed/>
              </p:oleObj>
            </a:graphicData>
          </a:graphic>
        </p:graphicFrame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28088" name="Equation" r:id="rId14" imgW="203024" imgH="203024" progId="Equation.DSMT4">
                <p:embed/>
              </p:oleObj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28089" name="Equation" r:id="rId15" imgW="190500" imgH="279400" progId="Equation.DSMT4">
                <p:embed/>
              </p:oleObj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28090" name="Equation" r:id="rId16" imgW="647700" imgH="292100" progId="Equation.DSMT4">
                <p:embed/>
              </p:oleObj>
            </a:graphicData>
          </a:graphic>
        </p:graphicFrame>
        <p:graphicFrame>
          <p:nvGraphicFramePr>
            <p:cNvPr id="91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28091" name="Equation" r:id="rId17" imgW="825142" imgH="26658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492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One of the earliest waveguides.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Still common for high power and low-loss microwave / millimeter-wave applications.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Rectangular Waveguide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3218098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It is essentially an electromagnetic pipe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 a rectangular cross-section.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7976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conductor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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TEM mode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215" y="5184731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convenience: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687" y="5688104"/>
            <a:ext cx="43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smtClean="0">
                <a:cs typeface="Arial" pitchFamily="34" charset="0"/>
                <a:sym typeface="Symbol"/>
              </a:rPr>
              <a:t>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long dimension lies along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5" name="Picture 34" descr="wndw-print_img_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498" y="1054968"/>
            <a:ext cx="3653445" cy="2111743"/>
          </a:xfrm>
          <a:prstGeom prst="rect">
            <a:avLst/>
          </a:prstGeom>
          <a:noFill/>
        </p:spPr>
      </p:pic>
      <p:graphicFrame>
        <p:nvGraphicFramePr>
          <p:cNvPr id="73958" name="Object 230"/>
          <p:cNvGraphicFramePr>
            <a:graphicFrameLocks noChangeAspect="1"/>
          </p:cNvGraphicFramePr>
          <p:nvPr/>
        </p:nvGraphicFramePr>
        <p:xfrm>
          <a:off x="4958715" y="3218079"/>
          <a:ext cx="3981450" cy="2597150"/>
        </p:xfrm>
        <a:graphic>
          <a:graphicData uri="http://schemas.openxmlformats.org/presentationml/2006/ole">
            <p:oleObj spid="_x0000_s73958" name="Equation" r:id="rId4" imgW="3981033" imgH="259712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63139" y="1733796"/>
            <a:ext cx="4085112" cy="34913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1545" y="0"/>
            <a:ext cx="7341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Dominant Mode: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81132" y="4062968"/>
          <a:ext cx="3392488" cy="750888"/>
        </p:xfrm>
        <a:graphic>
          <a:graphicData uri="http://schemas.openxmlformats.org/presentationml/2006/ole">
            <p:oleObj spid="_x0000_s245105" name="Equation" r:id="rId3" imgW="4025900" imgH="863600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761114" y="3118220"/>
          <a:ext cx="3087687" cy="685800"/>
        </p:xfrm>
        <a:graphic>
          <a:graphicData uri="http://schemas.openxmlformats.org/presentationml/2006/ole">
            <p:oleObj spid="_x0000_s245106" name="Equation" r:id="rId4" imgW="3721100" imgH="825500" progId="Equation.DSMT4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359816" y="5592221"/>
          <a:ext cx="2020888" cy="401638"/>
        </p:xfrm>
        <a:graphic>
          <a:graphicData uri="http://schemas.openxmlformats.org/presentationml/2006/ole">
            <p:oleObj spid="_x0000_s245108" name="Equation" r:id="rId5" imgW="2171700" imgH="419100" progId="Equation.DSMT4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795925" y="2076974"/>
          <a:ext cx="2580336" cy="740545"/>
        </p:xfrm>
        <a:graphic>
          <a:graphicData uri="http://schemas.openxmlformats.org/presentationml/2006/ole">
            <p:oleObj spid="_x0000_s245109" name="Equation" r:id="rId6" imgW="2832100" imgH="812800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4955752" y="1203598"/>
            <a:ext cx="3968750" cy="2582482"/>
            <a:chOff x="4573103" y="1023984"/>
            <a:chExt cx="3968750" cy="2582482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245110" name="Equation" r:id="rId7" imgW="190417" imgH="203112" progId="Equation.DSMT4">
                <p:embed/>
              </p:oleObj>
            </a:graphicData>
          </a:graphic>
        </p:graphicFrame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245111" name="Equation" r:id="rId8" imgW="215619" imgH="266353" progId="Equation.DSMT4">
                <p:embed/>
              </p:oleObj>
            </a:graphicData>
          </a:graphic>
        </p:graphicFrame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245112" name="Equation" r:id="rId9" imgW="190417" imgH="190417" progId="Equation.DSMT4">
                <p:embed/>
              </p:oleObj>
            </a:graphicData>
          </a:graphic>
        </p:graphicFrame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245113" name="Equation" r:id="rId10" imgW="203024" imgH="203024" progId="Equation.DSMT4">
                <p:embed/>
              </p:oleObj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245114" name="Equation" r:id="rId11" imgW="190500" imgH="279400" progId="Equation.DSMT4">
                <p:embed/>
              </p:oleObj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245115" name="Equation" r:id="rId12" imgW="647700" imgH="292100" progId="Equation.DSMT4">
                <p:embed/>
              </p:oleObj>
            </a:graphicData>
          </a:graphic>
        </p:graphicFrame>
        <p:graphicFrame>
          <p:nvGraphicFramePr>
            <p:cNvPr id="91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245116" name="Equation" r:id="rId13" imgW="825142" imgH="266584" progId="Equation.DSMT4">
                <p:embed/>
              </p:oleObj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391885" y="1116281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fields can be put in terms of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4753" name="Object 9"/>
          <p:cNvGraphicFramePr>
            <a:graphicFrameLocks noChangeAspect="1"/>
          </p:cNvGraphicFramePr>
          <p:nvPr/>
        </p:nvGraphicFramePr>
        <p:xfrm>
          <a:off x="6527740" y="5415147"/>
          <a:ext cx="966369" cy="653720"/>
        </p:xfrm>
        <a:graphic>
          <a:graphicData uri="http://schemas.openxmlformats.org/presentationml/2006/ole">
            <p:oleObj spid="_x0000_s245117" name="Equation" r:id="rId14" imgW="1219200" imgH="800100" progId="Equation.DSMT4">
              <p:embed/>
            </p:oleObj>
          </a:graphicData>
        </a:graphic>
      </p:graphicFrame>
      <p:graphicFrame>
        <p:nvGraphicFramePr>
          <p:cNvPr id="245118" name="Object 382"/>
          <p:cNvGraphicFramePr>
            <a:graphicFrameLocks noChangeAspect="1"/>
          </p:cNvGraphicFramePr>
          <p:nvPr/>
        </p:nvGraphicFramePr>
        <p:xfrm>
          <a:off x="5881955" y="4479090"/>
          <a:ext cx="2306637" cy="785813"/>
        </p:xfrm>
        <a:graphic>
          <a:graphicData uri="http://schemas.openxmlformats.org/presentationml/2006/ole">
            <p:oleObj spid="_x0000_s245118" name="Equation" r:id="rId15" imgW="2306520" imgH="785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831013" y="1393825"/>
          <a:ext cx="1917700" cy="1073150"/>
        </p:xfrm>
        <a:graphic>
          <a:graphicData uri="http://schemas.openxmlformats.org/presentationml/2006/ole">
            <p:oleObj spid="_x0000_s29008" name="Equation" r:id="rId3" imgW="2590800" imgH="1447800" progId="Equation.DSMT4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1520618" y="5162113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Phase velocity: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22830" y="5948933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Group velocity: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3581400" y="5792788"/>
          <a:ext cx="1019175" cy="757237"/>
        </p:xfrm>
        <a:graphic>
          <a:graphicData uri="http://schemas.openxmlformats.org/presentationml/2006/ole">
            <p:oleObj spid="_x0000_s29009" name="Equation" r:id="rId4" imgW="1104900" imgH="78740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775637" y="1945759"/>
            <a:ext cx="5739556" cy="2869031"/>
            <a:chOff x="1775637" y="1626769"/>
            <a:chExt cx="5739556" cy="2869031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028700" y="32385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81200" y="4267200"/>
              <a:ext cx="5181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286000" y="2209800"/>
              <a:ext cx="3657600" cy="2057400"/>
            </a:xfrm>
            <a:prstGeom prst="line">
              <a:avLst/>
            </a:prstGeom>
            <a:ln w="19050">
              <a:solidFill>
                <a:srgbClr val="0086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9967145">
              <a:off x="2263507" y="2349573"/>
              <a:ext cx="3738830" cy="267606"/>
            </a:xfrm>
            <a:prstGeom prst="arc">
              <a:avLst>
                <a:gd name="adj1" fmla="val 10888869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698899" y="2798134"/>
              <a:ext cx="60960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1981200" y="3200400"/>
              <a:ext cx="1371601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 flipH="1">
              <a:off x="3002280" y="2814441"/>
              <a:ext cx="102426" cy="1024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5429250" y="2514600"/>
            <a:ext cx="673100" cy="838200"/>
          </p:xfrm>
          <a:graphic>
            <a:graphicData uri="http://schemas.openxmlformats.org/presentationml/2006/ole">
              <p:oleObj spid="_x0000_s29010" name="Equation" r:id="rId5" imgW="672808" imgH="837836" progId="Equation.DSMT4">
                <p:embed/>
              </p:oleObj>
            </a:graphicData>
          </a:graphic>
        </p:graphicFrame>
        <p:sp>
          <p:nvSpPr>
            <p:cNvPr id="41" name="Arc 40"/>
            <p:cNvSpPr/>
            <p:nvPr/>
          </p:nvSpPr>
          <p:spPr>
            <a:xfrm flipH="1" flipV="1">
              <a:off x="5181600" y="2514600"/>
              <a:ext cx="685800" cy="304800"/>
            </a:xfrm>
            <a:prstGeom prst="arc">
              <a:avLst/>
            </a:prstGeom>
            <a:ln w="19050">
              <a:solidFill>
                <a:srgbClr val="008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2845973" y="2286000"/>
              <a:ext cx="1143000" cy="1066800"/>
            </a:xfrm>
            <a:prstGeom prst="arc">
              <a:avLst>
                <a:gd name="adj1" fmla="val 18109033"/>
                <a:gd name="adj2" fmla="val 0"/>
              </a:avLst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2126524" y="1626769"/>
            <a:ext cx="276446" cy="280065"/>
          </p:xfrm>
          <a:graphic>
            <a:graphicData uri="http://schemas.openxmlformats.org/presentationml/2006/ole">
              <p:oleObj spid="_x0000_s29011" name="Equation" r:id="rId6" imgW="164885" imgH="164885" progId="Equation.DSMT4">
                <p:embed/>
              </p:oleObj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1775637" y="2647507"/>
            <a:ext cx="386538" cy="336993"/>
          </p:xfrm>
          <a:graphic>
            <a:graphicData uri="http://schemas.openxmlformats.org/presentationml/2006/ole">
              <p:oleObj spid="_x0000_s29012" name="Equation" r:id="rId7" imgW="253890" imgH="241195" progId="Equation.DSMT4">
                <p:embed/>
              </p:oleObj>
            </a:graphicData>
          </a:graphic>
        </p:graphicFrame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7241662" y="4080451"/>
            <a:ext cx="273531" cy="353311"/>
          </p:xfrm>
          <a:graphic>
            <a:graphicData uri="http://schemas.openxmlformats.org/presentationml/2006/ole">
              <p:oleObj spid="_x0000_s29013" name="Equation" r:id="rId8" imgW="164957" imgH="203024" progId="Equation.DSMT4">
                <p:embed/>
              </p:oleObj>
            </a:graphicData>
          </a:graphic>
        </p:graphicFrame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3869513" y="3419572"/>
            <a:ext cx="1338263" cy="488950"/>
          </p:xfrm>
          <a:graphic>
            <a:graphicData uri="http://schemas.openxmlformats.org/presentationml/2006/ole">
              <p:oleObj spid="_x0000_s29014" name="Equation" r:id="rId9" imgW="660113" imgH="241195" progId="Equation.DSMT4">
                <p:embed/>
              </p:oleObj>
            </a:graphicData>
          </a:graphic>
        </p:graphicFrame>
        <p:sp>
          <p:nvSpPr>
            <p:cNvPr id="59" name="Arc 58"/>
            <p:cNvSpPr/>
            <p:nvPr/>
          </p:nvSpPr>
          <p:spPr>
            <a:xfrm flipH="1" flipV="1">
              <a:off x="2915097" y="2971800"/>
              <a:ext cx="1828800" cy="685800"/>
            </a:xfrm>
            <a:prstGeom prst="arc">
              <a:avLst>
                <a:gd name="adj1" fmla="val 16300455"/>
                <a:gd name="adj2" fmla="val 0"/>
              </a:avLst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3648075" y="4992688"/>
          <a:ext cx="774700" cy="757237"/>
        </p:xfrm>
        <a:graphic>
          <a:graphicData uri="http://schemas.openxmlformats.org/presentationml/2006/ole">
            <p:oleObj spid="_x0000_s29015" name="Equation" r:id="rId10" imgW="838200" imgH="787400" progId="Equation.DSMT4">
              <p:embed/>
            </p:oleObj>
          </a:graphicData>
        </a:graphic>
      </p:graphicFrame>
      <p:sp>
        <p:nvSpPr>
          <p:cNvPr id="36" name="Rectangle 35"/>
          <p:cNvSpPr/>
          <p:nvPr/>
        </p:nvSpPr>
        <p:spPr>
          <a:xfrm>
            <a:off x="822841" y="0"/>
            <a:ext cx="723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Dispersion Diagram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24004" y="1044707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Lossless case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10"/>
          <p:cNvGraphicFramePr>
            <a:graphicFrameLocks noChangeAspect="1"/>
          </p:cNvGraphicFramePr>
          <p:nvPr/>
        </p:nvGraphicFramePr>
        <p:xfrm>
          <a:off x="4802262" y="1102130"/>
          <a:ext cx="1141412" cy="334962"/>
        </p:xfrm>
        <a:graphic>
          <a:graphicData uri="http://schemas.openxmlformats.org/presentationml/2006/ole">
            <p:oleObj spid="_x0000_s29016" name="Equation" r:id="rId11" imgW="1536700" imgH="431800" progId="Equation.DSMT4">
              <p:embed/>
            </p:oleObj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4463223" y="1720630"/>
          <a:ext cx="809723" cy="392650"/>
        </p:xfrm>
        <a:graphic>
          <a:graphicData uri="http://schemas.openxmlformats.org/presentationml/2006/ole">
            <p:oleObj spid="_x0000_s29017" name="Equation" r:id="rId12" imgW="799753" imgH="380835" progId="Equation.DSMT4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206338" y="3041681"/>
            <a:ext cx="284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63D"/>
                </a:solidFill>
              </a:rPr>
              <a:t>(</a:t>
            </a:r>
            <a:r>
              <a:rPr lang="en-US" dirty="0" err="1" smtClean="0">
                <a:solidFill>
                  <a:srgbClr val="00863D"/>
                </a:solidFill>
              </a:rPr>
              <a:t>TEM</a:t>
            </a:r>
            <a:r>
              <a:rPr lang="en-US" i="1" baseline="-25000" dirty="0" err="1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solidFill>
                  <a:srgbClr val="00863D"/>
                </a:solidFill>
              </a:rPr>
              <a:t> mode, or “Light line”)</a:t>
            </a:r>
            <a:endParaRPr lang="en-US" dirty="0">
              <a:solidFill>
                <a:srgbClr val="00863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99051" y="5539562"/>
            <a:ext cx="28495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Velocities are slopes on the dispersion plot.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3205344" y="2211388"/>
          <a:ext cx="1312863" cy="488950"/>
        </p:xfrm>
        <a:graphic>
          <a:graphicData uri="http://schemas.openxmlformats.org/presentationml/2006/ole">
            <p:oleObj spid="_x0000_s29018" name="Equation" r:id="rId13" imgW="647700" imgH="241300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9406048"/>
              </p:ext>
            </p:extLst>
          </p:nvPr>
        </p:nvGraphicFramePr>
        <p:xfrm>
          <a:off x="6861175" y="3443288"/>
          <a:ext cx="1362075" cy="333375"/>
        </p:xfrm>
        <a:graphic>
          <a:graphicData uri="http://schemas.openxmlformats.org/presentationml/2006/ole">
            <p:oleObj spid="_x0000_s29019" name="Equation" r:id="rId14" imgW="1815312" imgH="44430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3574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Top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3719648"/>
            <a:ext cx="10668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4176848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019800" y="3572193"/>
          <a:ext cx="254000" cy="319087"/>
        </p:xfrm>
        <a:graphic>
          <a:graphicData uri="http://schemas.openxmlformats.org/presentationml/2006/ole">
            <p:oleObj spid="_x0000_s38144" name="Equation" r:id="rId3" imgW="253780" imgH="317225" progId="Equation.DSMT4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5994400" y="4012883"/>
          <a:ext cx="304800" cy="333375"/>
        </p:xfrm>
        <a:graphic>
          <a:graphicData uri="http://schemas.openxmlformats.org/presentationml/2006/ole">
            <p:oleObj spid="_x0000_s38145" name="Equation" r:id="rId4" imgW="304668" imgH="330057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531620" y="62497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End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5720" y="630438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Side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4353" y="0"/>
            <a:ext cx="5341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Plots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940" y="1135380"/>
            <a:ext cx="29718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163" y="4091623"/>
            <a:ext cx="29352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6555" y="4289425"/>
            <a:ext cx="36766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4979503" y="681084"/>
            <a:ext cx="3968750" cy="2582482"/>
            <a:chOff x="4573103" y="1023984"/>
            <a:chExt cx="3968750" cy="2582482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38146" name="Equation" r:id="rId8" imgW="190417" imgH="203112" progId="Equation.DSMT4">
                <p:embed/>
              </p:oleObj>
            </a:graphicData>
          </a:graphic>
        </p:graphicFrame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38147" name="Equation" r:id="rId9" imgW="215619" imgH="266353" progId="Equation.DSMT4">
                <p:embed/>
              </p:oleObj>
            </a:graphicData>
          </a:graphic>
        </p:graphicFrame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38148" name="Equation" r:id="rId10" imgW="190417" imgH="190417" progId="Equation.DSMT4">
                <p:embed/>
              </p:oleObj>
            </a:graphicData>
          </a:graphic>
        </p:graphicFrame>
        <p:graphicFrame>
          <p:nvGraphicFramePr>
            <p:cNvPr id="85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38149" name="Equation" r:id="rId11" imgW="203024" imgH="203024" progId="Equation.DSMT4">
                <p:embed/>
              </p:oleObj>
            </a:graphicData>
          </a:graphic>
        </p:graphicFrame>
        <p:graphicFrame>
          <p:nvGraphicFramePr>
            <p:cNvPr id="86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38150" name="Equation" r:id="rId12" imgW="190500" imgH="279400" progId="Equation.DSMT4">
                <p:embed/>
              </p:oleObj>
            </a:graphicData>
          </a:graphic>
        </p:graphicFrame>
        <p:graphicFrame>
          <p:nvGraphicFramePr>
            <p:cNvPr id="87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38151" name="Equation" r:id="rId13" imgW="647700" imgH="292100" progId="Equation.DSMT4">
                <p:embed/>
              </p:oleObj>
            </a:graphicData>
          </a:graphic>
        </p:graphicFrame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38152" name="Equation" r:id="rId14" imgW="825142" imgH="26658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1976" y="13108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Top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81619" y="3600793"/>
            <a:ext cx="1066800" cy="1588"/>
          </a:xfrm>
          <a:prstGeom prst="line">
            <a:avLst/>
          </a:prstGeom>
          <a:ln w="2857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81619" y="4017353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457969" y="3431883"/>
          <a:ext cx="292100" cy="382588"/>
        </p:xfrm>
        <a:graphic>
          <a:graphicData uri="http://schemas.openxmlformats.org/presentationml/2006/ole">
            <p:oleObj spid="_x0000_s40192" name="Equation" r:id="rId3" imgW="291973" imgH="380835" progId="Equation.DSMT4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51619" y="3863683"/>
          <a:ext cx="304800" cy="333375"/>
        </p:xfrm>
        <a:graphic>
          <a:graphicData uri="http://schemas.openxmlformats.org/presentationml/2006/ole">
            <p:oleObj spid="_x0000_s40193" name="Equation" r:id="rId4" imgW="304668" imgH="330057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236909" y="5886549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End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5155" y="589369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Side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2410" y="0"/>
            <a:ext cx="6777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Plots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180" y="881380"/>
            <a:ext cx="29718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72" y="3902393"/>
            <a:ext cx="2711158" cy="19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8889" y="4081052"/>
            <a:ext cx="3572510" cy="187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4979503" y="681084"/>
            <a:ext cx="3968750" cy="2582482"/>
            <a:chOff x="4573103" y="1023984"/>
            <a:chExt cx="3968750" cy="2582482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40194" name="Equation" r:id="rId8" imgW="190417" imgH="203112" progId="Equation.DSMT4">
                <p:embed/>
              </p:oleObj>
            </a:graphicData>
          </a:graphic>
        </p:graphicFrame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40195" name="Equation" r:id="rId9" imgW="215619" imgH="266353" progId="Equation.DSMT4">
                <p:embed/>
              </p:oleObj>
            </a:graphicData>
          </a:graphic>
        </p:graphicFrame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40196" name="Equation" r:id="rId10" imgW="190417" imgH="190417" progId="Equation.DSMT4">
                <p:embed/>
              </p:oleObj>
            </a:graphicData>
          </a:graphic>
        </p:graphicFrame>
        <p:graphicFrame>
          <p:nvGraphicFramePr>
            <p:cNvPr id="85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40197" name="Equation" r:id="rId11" imgW="203024" imgH="203024" progId="Equation.DSMT4">
                <p:embed/>
              </p:oleObj>
            </a:graphicData>
          </a:graphic>
        </p:graphicFrame>
        <p:graphicFrame>
          <p:nvGraphicFramePr>
            <p:cNvPr id="86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40198" name="Equation" r:id="rId12" imgW="190500" imgH="279400" progId="Equation.DSMT4">
                <p:embed/>
              </p:oleObj>
            </a:graphicData>
          </a:graphic>
        </p:graphicFrame>
        <p:graphicFrame>
          <p:nvGraphicFramePr>
            <p:cNvPr id="87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40199" name="Equation" r:id="rId13" imgW="647700" imgH="292100" progId="Equation.DSMT4">
                <p:embed/>
              </p:oleObj>
            </a:graphicData>
          </a:graphic>
        </p:graphicFrame>
        <p:graphicFrame>
          <p:nvGraphicFramePr>
            <p:cNvPr id="88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40200" name="Equation" r:id="rId14" imgW="825142" imgH="266584" progId="Equation.DSMT4">
                <p:embed/>
              </p:oleObj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05731" y="6372821"/>
            <a:ext cx="807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 can cut a narrow </a:t>
            </a:r>
            <a:r>
              <a:rPr lang="en-US" sz="1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-directed slot in the center of the top wall without disturbing the current.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81401" y="2695699"/>
            <a:ext cx="2474943" cy="198458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0110" y="816039"/>
            <a:ext cx="690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Time-average power flow in the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 for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00572" y="1385735"/>
          <a:ext cx="3545228" cy="2358491"/>
        </p:xfrm>
        <a:graphic>
          <a:graphicData uri="http://schemas.openxmlformats.org/presentationml/2006/ole">
            <p:oleObj spid="_x0000_s29874" name="Equation" r:id="rId3" imgW="2349360" imgH="151128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729343" y="3990950"/>
            <a:ext cx="25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Simplifying,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251451" y="4454208"/>
          <a:ext cx="3005933" cy="743434"/>
        </p:xfrm>
        <a:graphic>
          <a:graphicData uri="http://schemas.openxmlformats.org/presentationml/2006/ole">
            <p:oleObj spid="_x0000_s29875" name="Equation" r:id="rId4" imgW="1892160" imgH="45720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280957" y="5532375"/>
            <a:ext cx="542437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For a given maximum electric field level (e.g., the breakdown field), t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he power is increased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by increasing the cross-sectional area (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V="1">
            <a:off x="2394784" y="5482002"/>
            <a:ext cx="838200" cy="533400"/>
          </a:xfrm>
          <a:prstGeom prst="curvedConnector3">
            <a:avLst>
              <a:gd name="adj1" fmla="val 909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24218" y="0"/>
            <a:ext cx="5597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Power Flow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5634970" y="1781769"/>
          <a:ext cx="2034953" cy="648596"/>
        </p:xfrm>
        <a:graphic>
          <a:graphicData uri="http://schemas.openxmlformats.org/presentationml/2006/ole">
            <p:oleObj spid="_x0000_s29876" name="Equation" r:id="rId5" imgW="2882900" imgH="8890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7355" y="13373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970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3218341"/>
              </p:ext>
            </p:extLst>
          </p:nvPr>
        </p:nvGraphicFramePr>
        <p:xfrm>
          <a:off x="5723598" y="2808296"/>
          <a:ext cx="1971697" cy="566287"/>
        </p:xfrm>
        <a:graphic>
          <a:graphicData uri="http://schemas.openxmlformats.org/presentationml/2006/ole">
            <p:oleObj spid="_x0000_s29877" name="Equation" r:id="rId6" imgW="2832100" imgH="812800" progId="Equation.DSMT4">
              <p:embed/>
            </p:oleObj>
          </a:graphicData>
        </a:graphic>
      </p:graphicFrame>
      <p:graphicFrame>
        <p:nvGraphicFramePr>
          <p:cNvPr id="2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68278752"/>
              </p:ext>
            </p:extLst>
          </p:nvPr>
        </p:nvGraphicFramePr>
        <p:xfrm>
          <a:off x="5723598" y="3407047"/>
          <a:ext cx="2264071" cy="502868"/>
        </p:xfrm>
        <a:graphic>
          <a:graphicData uri="http://schemas.openxmlformats.org/presentationml/2006/ole">
            <p:oleObj spid="_x0000_s29878" name="Equation" r:id="rId7" imgW="3721100" imgH="825500" progId="Equation.DSMT4">
              <p:embed/>
            </p:oleObj>
          </a:graphicData>
        </a:graphic>
      </p:graphicFrame>
      <p:graphicFrame>
        <p:nvGraphicFramePr>
          <p:cNvPr id="297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7980265"/>
              </p:ext>
            </p:extLst>
          </p:nvPr>
        </p:nvGraphicFramePr>
        <p:xfrm>
          <a:off x="6221601" y="3970843"/>
          <a:ext cx="861689" cy="582949"/>
        </p:xfrm>
        <a:graphic>
          <a:graphicData uri="http://schemas.openxmlformats.org/presentationml/2006/ole">
            <p:oleObj spid="_x0000_s29879" name="Equation" r:id="rId8" imgW="1219200" imgH="8001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5760" y="5476775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breakdown: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880" name="Object 184"/>
          <p:cNvGraphicFramePr>
            <a:graphicFrameLocks noChangeAspect="1"/>
          </p:cNvGraphicFramePr>
          <p:nvPr/>
        </p:nvGraphicFramePr>
        <p:xfrm>
          <a:off x="679850" y="5884645"/>
          <a:ext cx="802440" cy="335905"/>
        </p:xfrm>
        <a:graphic>
          <a:graphicData uri="http://schemas.openxmlformats.org/presentationml/2006/ole">
            <p:oleObj spid="_x0000_s29880" name="Equation" r:id="rId9" imgW="545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37" y="931543"/>
            <a:ext cx="300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Notes 7 we have: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8826" y="0"/>
            <a:ext cx="7521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Dielectric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3267375" y="1958207"/>
          <a:ext cx="2286000" cy="3568700"/>
        </p:xfrm>
        <a:graphic>
          <a:graphicData uri="http://schemas.openxmlformats.org/presentationml/2006/ole">
            <p:oleObj spid="_x0000_s376841" name="Equation" r:id="rId3" imgW="1511300" imgH="2247900" progId="Equation.DSMT4">
              <p:embed/>
            </p:oleObj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738697" y="5929029"/>
          <a:ext cx="3263900" cy="419100"/>
        </p:xfrm>
        <a:graphic>
          <a:graphicData uri="http://schemas.openxmlformats.org/presentationml/2006/ole">
            <p:oleObj spid="_x0000_s376842" name="Equation" r:id="rId4" imgW="2171700" imgH="266700" progId="Equation.DSMT4">
              <p:embed/>
            </p:oleObj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5692005" y="5840780"/>
          <a:ext cx="641417" cy="568112"/>
        </p:xfrm>
        <a:graphic>
          <a:graphicData uri="http://schemas.openxmlformats.org/presentationml/2006/ole">
            <p:oleObj spid="_x0000_s376843" name="Equation" r:id="rId5" imgW="444240" imgH="393480" progId="Equation.DSMT4">
              <p:embed/>
            </p:oleObj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3961680" y="1418756"/>
          <a:ext cx="756345" cy="400418"/>
        </p:xfrm>
        <a:graphic>
          <a:graphicData uri="http://schemas.openxmlformats.org/presentationml/2006/ole">
            <p:oleObj spid="_x0000_s376844" name="Equation" r:id="rId6" imgW="431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8944" y="1447800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99544" y="1291251"/>
          <a:ext cx="1198562" cy="787116"/>
        </p:xfrm>
        <a:graphic>
          <a:graphicData uri="http://schemas.openxmlformats.org/presentationml/2006/ole">
            <p:oleObj spid="_x0000_s31048" name="Equation" r:id="rId4" imgW="1295400" imgH="812800" progId="Equation.DSMT4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786071" y="2827204"/>
          <a:ext cx="2244208" cy="843606"/>
        </p:xfrm>
        <a:graphic>
          <a:graphicData uri="http://schemas.openxmlformats.org/presentationml/2006/ole">
            <p:oleObj spid="_x0000_s31049" name="Equation" r:id="rId5" imgW="2298700" imgH="82550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565650" y="1125538"/>
          <a:ext cx="1038225" cy="434975"/>
        </p:xfrm>
        <a:graphic>
          <a:graphicData uri="http://schemas.openxmlformats.org/presentationml/2006/ole">
            <p:oleObj spid="_x0000_s31050" name="Equation" r:id="rId6" imgW="1295400" imgH="5207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663600" y="1249323"/>
            <a:ext cx="318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(calculated on previous slide)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494095" y="1427952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831593" y="3911672"/>
          <a:ext cx="1454408" cy="342375"/>
        </p:xfrm>
        <a:graphic>
          <a:graphicData uri="http://schemas.openxmlformats.org/presentationml/2006/ole">
            <p:oleObj spid="_x0000_s31051" name="Equation" r:id="rId7" imgW="1308100" imgH="3810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286000" y="3853332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conductor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440" y="0"/>
            <a:ext cx="803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1450315" y="5279964"/>
          <a:ext cx="3335338" cy="350837"/>
        </p:xfrm>
        <a:graphic>
          <a:graphicData uri="http://schemas.openxmlformats.org/presentationml/2006/ole">
            <p:oleObj spid="_x0000_s31052" name="Equation" r:id="rId8" imgW="3416300" imgH="342900" progId="Equation.DSMT4">
              <p:embed/>
            </p:oleObj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flipV="1">
            <a:off x="4987636" y="3550722"/>
            <a:ext cx="1520042" cy="17575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4893210" y="1528850"/>
            <a:ext cx="3968750" cy="2582482"/>
            <a:chOff x="4857583" y="1849484"/>
            <a:chExt cx="3968750" cy="2582482"/>
          </a:xfrm>
        </p:grpSpPr>
        <p:cxnSp>
          <p:nvCxnSpPr>
            <p:cNvPr id="73" name="Straight Arrow Connector 72"/>
            <p:cNvCxnSpPr/>
            <p:nvPr/>
          </p:nvCxnSpPr>
          <p:spPr>
            <a:xfrm flipH="1">
              <a:off x="5466870" y="36186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812040" y="38069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5784405" y="24384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779325" y="2998024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7583" y="18494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5777473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77936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78063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5739373" y="30099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7819020" y="30539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5624782" y="38436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5802257" y="40127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676487" y="30233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0" name="Object 1"/>
            <p:cNvGraphicFramePr>
              <a:graphicFrameLocks noChangeAspect="1"/>
            </p:cNvGraphicFramePr>
            <p:nvPr/>
          </p:nvGraphicFramePr>
          <p:xfrm>
            <a:off x="8342630" y="3738563"/>
            <a:ext cx="155575" cy="180975"/>
          </p:xfrm>
          <a:graphic>
            <a:graphicData uri="http://schemas.openxmlformats.org/presentationml/2006/ole">
              <p:oleObj spid="_x0000_s31053" name="Equation" r:id="rId9" imgW="190417" imgH="203112" progId="Equation.DSMT4">
                <p:embed/>
              </p:oleObj>
            </a:graphicData>
          </a:graphic>
        </p:graphicFrame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704205" y="2084388"/>
            <a:ext cx="176213" cy="238125"/>
          </p:xfrm>
          <a:graphic>
            <a:graphicData uri="http://schemas.openxmlformats.org/presentationml/2006/ole">
              <p:oleObj spid="_x0000_s31054" name="Equation" r:id="rId10" imgW="215619" imgH="266353" progId="Equation.DSMT4">
                <p:embed/>
              </p:oleObj>
            </a:graphicData>
          </a:graphic>
        </p:graphicFrame>
        <p:graphicFrame>
          <p:nvGraphicFramePr>
            <p:cNvPr id="92" name="Object 3"/>
            <p:cNvGraphicFramePr>
              <a:graphicFrameLocks noChangeAspect="1"/>
            </p:cNvGraphicFramePr>
            <p:nvPr/>
          </p:nvGraphicFramePr>
          <p:xfrm>
            <a:off x="5243830" y="4200525"/>
            <a:ext cx="155575" cy="169863"/>
          </p:xfrm>
          <a:graphic>
            <a:graphicData uri="http://schemas.openxmlformats.org/presentationml/2006/ole">
              <p:oleObj spid="_x0000_s31055" name="Equation" r:id="rId11" imgW="190417" imgH="190417" progId="Equation.DSMT4">
                <p:embed/>
              </p:oleObj>
            </a:graphicData>
          </a:graphic>
        </p:graphicFrame>
        <p:graphicFrame>
          <p:nvGraphicFramePr>
            <p:cNvPr id="93" name="Object 4"/>
            <p:cNvGraphicFramePr>
              <a:graphicFrameLocks noChangeAspect="1"/>
            </p:cNvGraphicFramePr>
            <p:nvPr/>
          </p:nvGraphicFramePr>
          <p:xfrm>
            <a:off x="6686868" y="4170363"/>
            <a:ext cx="165100" cy="180975"/>
          </p:xfrm>
          <a:graphic>
            <a:graphicData uri="http://schemas.openxmlformats.org/presentationml/2006/ole">
              <p:oleObj spid="_x0000_s31056" name="Equation" r:id="rId12" imgW="203024" imgH="203024" progId="Equation.DSMT4">
                <p:embed/>
              </p:oleObj>
            </a:graphicData>
          </a:graphic>
        </p:graphicFrame>
        <p:graphicFrame>
          <p:nvGraphicFramePr>
            <p:cNvPr id="94" name="Object 5"/>
            <p:cNvGraphicFramePr>
              <a:graphicFrameLocks noChangeAspect="1"/>
            </p:cNvGraphicFramePr>
            <p:nvPr/>
          </p:nvGraphicFramePr>
          <p:xfrm>
            <a:off x="5396230" y="3273425"/>
            <a:ext cx="153988" cy="249238"/>
          </p:xfrm>
          <a:graphic>
            <a:graphicData uri="http://schemas.openxmlformats.org/presentationml/2006/ole">
              <p:oleObj spid="_x0000_s31057" name="Equation" r:id="rId13" imgW="190500" imgH="279400" progId="Equation.DSMT4">
                <p:embed/>
              </p:oleObj>
            </a:graphicData>
          </a:graphic>
        </p:graphicFrame>
        <p:graphicFrame>
          <p:nvGraphicFramePr>
            <p:cNvPr id="95" name="Object 6"/>
            <p:cNvGraphicFramePr>
              <a:graphicFrameLocks noChangeAspect="1"/>
            </p:cNvGraphicFramePr>
            <p:nvPr/>
          </p:nvGraphicFramePr>
          <p:xfrm>
            <a:off x="6969125" y="2400300"/>
            <a:ext cx="239713" cy="328613"/>
          </p:xfrm>
          <a:graphic>
            <a:graphicData uri="http://schemas.openxmlformats.org/presentationml/2006/ole">
              <p:oleObj spid="_x0000_s31058" name="Equation" r:id="rId14" imgW="304668" imgH="380835" progId="Equation.DSMT4">
                <p:embed/>
              </p:oleObj>
            </a:graphicData>
          </a:graphic>
        </p:graphicFrame>
        <p:sp>
          <p:nvSpPr>
            <p:cNvPr id="96" name="TextBox 95"/>
            <p:cNvSpPr txBox="1"/>
            <p:nvPr/>
          </p:nvSpPr>
          <p:spPr>
            <a:xfrm>
              <a:off x="6278880" y="320040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Lossless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07196" y="1715202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Side walls</a:t>
            </a:r>
            <a:endParaRPr lang="en-US" sz="20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3925532"/>
              </p:ext>
            </p:extLst>
          </p:nvPr>
        </p:nvGraphicFramePr>
        <p:xfrm>
          <a:off x="192088" y="2325688"/>
          <a:ext cx="4640262" cy="879475"/>
        </p:xfrm>
        <a:graphic>
          <a:graphicData uri="http://schemas.openxmlformats.org/presentationml/2006/ole">
            <p:oleObj spid="_x0000_s248073" name="Equation" r:id="rId4" imgW="6045120" imgH="109188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442440" y="0"/>
            <a:ext cx="803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Conductor 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4392691"/>
              </p:ext>
            </p:extLst>
          </p:nvPr>
        </p:nvGraphicFramePr>
        <p:xfrm>
          <a:off x="860425" y="4745038"/>
          <a:ext cx="2290763" cy="377825"/>
        </p:xfrm>
        <a:graphic>
          <a:graphicData uri="http://schemas.openxmlformats.org/presentationml/2006/ole">
            <p:oleObj spid="_x0000_s248074" name="Equation" r:id="rId5" imgW="2908300" imgH="4572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0743" name="Object 23"/>
          <p:cNvGraphicFramePr>
            <a:graphicFrameLocks noChangeAspect="1"/>
          </p:cNvGraphicFramePr>
          <p:nvPr/>
        </p:nvGraphicFramePr>
        <p:xfrm>
          <a:off x="5904157" y="4275118"/>
          <a:ext cx="2350214" cy="1126792"/>
        </p:xfrm>
        <a:graphic>
          <a:graphicData uri="http://schemas.openxmlformats.org/presentationml/2006/ole">
            <p:oleObj spid="_x0000_s248075" name="Equation" r:id="rId6" imgW="3670300" imgH="1701800" progId="Equation.DSMT4">
              <p:embed/>
            </p:oleObj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869459" y="1196341"/>
            <a:ext cx="3968750" cy="2582482"/>
            <a:chOff x="4857583" y="1849484"/>
            <a:chExt cx="3968750" cy="2582482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5466870" y="36186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812040" y="38069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784405" y="24384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779325" y="2998024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7583" y="18494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5777473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77936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78063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5739373" y="30099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7819020" y="30539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38"/>
            <p:cNvSpPr>
              <a:spLocks noChangeShapeType="1"/>
            </p:cNvSpPr>
            <p:nvPr/>
          </p:nvSpPr>
          <p:spPr bwMode="auto">
            <a:xfrm>
              <a:off x="5624782" y="38436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802257" y="40127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5676487" y="30233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4" name="Object 1"/>
            <p:cNvGraphicFramePr>
              <a:graphicFrameLocks noChangeAspect="1"/>
            </p:cNvGraphicFramePr>
            <p:nvPr/>
          </p:nvGraphicFramePr>
          <p:xfrm>
            <a:off x="8342630" y="3738563"/>
            <a:ext cx="155575" cy="180975"/>
          </p:xfrm>
          <a:graphic>
            <a:graphicData uri="http://schemas.openxmlformats.org/presentationml/2006/ole">
              <p:oleObj spid="_x0000_s248076" name="Equation" r:id="rId7" imgW="190417" imgH="203112" progId="Equation.DSMT4">
                <p:embed/>
              </p:oleObj>
            </a:graphicData>
          </a:graphic>
        </p:graphicFrame>
        <p:graphicFrame>
          <p:nvGraphicFramePr>
            <p:cNvPr id="85" name="Object 2"/>
            <p:cNvGraphicFramePr>
              <a:graphicFrameLocks noChangeAspect="1"/>
            </p:cNvGraphicFramePr>
            <p:nvPr/>
          </p:nvGraphicFramePr>
          <p:xfrm>
            <a:off x="5704205" y="2084388"/>
            <a:ext cx="176213" cy="238125"/>
          </p:xfrm>
          <a:graphic>
            <a:graphicData uri="http://schemas.openxmlformats.org/presentationml/2006/ole">
              <p:oleObj spid="_x0000_s248077" name="Equation" r:id="rId8" imgW="215619" imgH="266353" progId="Equation.DSMT4">
                <p:embed/>
              </p:oleObj>
            </a:graphicData>
          </a:graphic>
        </p:graphicFrame>
        <p:graphicFrame>
          <p:nvGraphicFramePr>
            <p:cNvPr id="86" name="Object 3"/>
            <p:cNvGraphicFramePr>
              <a:graphicFrameLocks noChangeAspect="1"/>
            </p:cNvGraphicFramePr>
            <p:nvPr/>
          </p:nvGraphicFramePr>
          <p:xfrm>
            <a:off x="5243830" y="4200525"/>
            <a:ext cx="155575" cy="169863"/>
          </p:xfrm>
          <a:graphic>
            <a:graphicData uri="http://schemas.openxmlformats.org/presentationml/2006/ole">
              <p:oleObj spid="_x0000_s248078" name="Equation" r:id="rId9" imgW="190417" imgH="190417" progId="Equation.DSMT4">
                <p:embed/>
              </p:oleObj>
            </a:graphicData>
          </a:graphic>
        </p:graphicFrame>
        <p:graphicFrame>
          <p:nvGraphicFramePr>
            <p:cNvPr id="87" name="Object 4"/>
            <p:cNvGraphicFramePr>
              <a:graphicFrameLocks noChangeAspect="1"/>
            </p:cNvGraphicFramePr>
            <p:nvPr/>
          </p:nvGraphicFramePr>
          <p:xfrm>
            <a:off x="6686868" y="4170363"/>
            <a:ext cx="165100" cy="180975"/>
          </p:xfrm>
          <a:graphic>
            <a:graphicData uri="http://schemas.openxmlformats.org/presentationml/2006/ole">
              <p:oleObj spid="_x0000_s248079" name="Equation" r:id="rId10" imgW="203024" imgH="203024" progId="Equation.DSMT4">
                <p:embed/>
              </p:oleObj>
            </a:graphicData>
          </a:graphic>
        </p:graphicFrame>
        <p:graphicFrame>
          <p:nvGraphicFramePr>
            <p:cNvPr id="88" name="Object 5"/>
            <p:cNvGraphicFramePr>
              <a:graphicFrameLocks noChangeAspect="1"/>
            </p:cNvGraphicFramePr>
            <p:nvPr/>
          </p:nvGraphicFramePr>
          <p:xfrm>
            <a:off x="5396230" y="3273425"/>
            <a:ext cx="153988" cy="249238"/>
          </p:xfrm>
          <a:graphic>
            <a:graphicData uri="http://schemas.openxmlformats.org/presentationml/2006/ole">
              <p:oleObj spid="_x0000_s248080" name="Equation" r:id="rId11" imgW="190500" imgH="279400" progId="Equation.DSMT4">
                <p:embed/>
              </p:oleObj>
            </a:graphicData>
          </a:graphic>
        </p:graphicFrame>
        <p:graphicFrame>
          <p:nvGraphicFramePr>
            <p:cNvPr id="89" name="Object 6"/>
            <p:cNvGraphicFramePr>
              <a:graphicFrameLocks noChangeAspect="1"/>
            </p:cNvGraphicFramePr>
            <p:nvPr/>
          </p:nvGraphicFramePr>
          <p:xfrm>
            <a:off x="6969125" y="2400300"/>
            <a:ext cx="239713" cy="328613"/>
          </p:xfrm>
          <a:graphic>
            <a:graphicData uri="http://schemas.openxmlformats.org/presentationml/2006/ole">
              <p:oleObj spid="_x0000_s248081" name="Equation" r:id="rId12" imgW="304668" imgH="380835" progId="Equation.DSMT4">
                <p:embed/>
              </p:oleObj>
            </a:graphicData>
          </a:graphic>
        </p:graphicFrame>
        <p:sp>
          <p:nvSpPr>
            <p:cNvPr id="90" name="TextBox 89"/>
            <p:cNvSpPr txBox="1"/>
            <p:nvPr/>
          </p:nvSpPr>
          <p:spPr>
            <a:xfrm>
              <a:off x="6278880" y="320040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Lossless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36271" y="4108864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717" y="911708"/>
            <a:ext cx="2592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 and bottom walls</a:t>
            </a:r>
            <a:endParaRPr lang="en-US" sz="20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702830"/>
              </p:ext>
            </p:extLst>
          </p:nvPr>
        </p:nvGraphicFramePr>
        <p:xfrm>
          <a:off x="1163638" y="1462088"/>
          <a:ext cx="2451100" cy="911225"/>
        </p:xfrm>
        <a:graphic>
          <a:graphicData uri="http://schemas.openxmlformats.org/presentationml/2006/ole">
            <p:oleObj spid="_x0000_s32047" name="Equation" r:id="rId3" imgW="3441600" imgH="121896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42240" y="2880303"/>
            <a:ext cx="4952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(The fields of this mode are independent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y.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886" y="0"/>
            <a:ext cx="852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Conductor 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1851025" y="2445385"/>
          <a:ext cx="976313" cy="314325"/>
        </p:xfrm>
        <a:graphic>
          <a:graphicData uri="http://schemas.openxmlformats.org/presentationml/2006/ole">
            <p:oleObj spid="_x0000_s32048" name="Equation" r:id="rId4" imgW="1371600" imgH="419100" progId="Equation.DSMT4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5802754" y="4263243"/>
          <a:ext cx="2303518" cy="1104404"/>
        </p:xfrm>
        <a:graphic>
          <a:graphicData uri="http://schemas.openxmlformats.org/presentationml/2006/ole">
            <p:oleObj spid="_x0000_s32049" name="Equation" r:id="rId5" imgW="3670300" imgH="1701800" progId="Equation.DSMT4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008104" y="4172383"/>
          <a:ext cx="2623070" cy="1207139"/>
        </p:xfrm>
        <a:graphic>
          <a:graphicData uri="http://schemas.openxmlformats.org/presentationml/2006/ole">
            <p:oleObj spid="_x0000_s32050" name="Equation" r:id="rId6" imgW="3860800" imgH="17018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AutoShape 6"/>
          <p:cNvSpPr>
            <a:spLocks noChangeAspect="1" noChangeArrowheads="1" noTextEdit="1"/>
          </p:cNvSpPr>
          <p:nvPr/>
        </p:nvSpPr>
        <p:spPr bwMode="auto">
          <a:xfrm>
            <a:off x="4949023" y="536304"/>
            <a:ext cx="3968750" cy="258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95647" y="3526972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869459" y="1196341"/>
            <a:ext cx="3968750" cy="2582482"/>
            <a:chOff x="4857583" y="1849484"/>
            <a:chExt cx="3968750" cy="2582482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5466870" y="36186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812040" y="38069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784405" y="24384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779325" y="2998024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7583" y="18494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5777473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77936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8063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5739373" y="30099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7819020" y="30539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624782" y="38436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802257" y="40127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676487" y="30233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8342630" y="3738563"/>
            <a:ext cx="155575" cy="180975"/>
          </p:xfrm>
          <a:graphic>
            <a:graphicData uri="http://schemas.openxmlformats.org/presentationml/2006/ole">
              <p:oleObj spid="_x0000_s32051" name="Equation" r:id="rId7" imgW="190417" imgH="203112" progId="Equation.DSMT4">
                <p:embed/>
              </p:oleObj>
            </a:graphicData>
          </a:graphic>
        </p:graphicFrame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5704205" y="2084388"/>
            <a:ext cx="176213" cy="238125"/>
          </p:xfrm>
          <a:graphic>
            <a:graphicData uri="http://schemas.openxmlformats.org/presentationml/2006/ole">
              <p:oleObj spid="_x0000_s32052" name="Equation" r:id="rId8" imgW="215619" imgH="266353" progId="Equation.DSMT4">
                <p:embed/>
              </p:oleObj>
            </a:graphicData>
          </a:graphic>
        </p:graphicFrame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5243830" y="4200525"/>
            <a:ext cx="155575" cy="169863"/>
          </p:xfrm>
          <a:graphic>
            <a:graphicData uri="http://schemas.openxmlformats.org/presentationml/2006/ole">
              <p:oleObj spid="_x0000_s32053" name="Equation" r:id="rId9" imgW="190417" imgH="190417" progId="Equation.DSMT4">
                <p:embed/>
              </p:oleObj>
            </a:graphicData>
          </a:graphic>
        </p:graphicFrame>
        <p:graphicFrame>
          <p:nvGraphicFramePr>
            <p:cNvPr id="60" name="Object 4"/>
            <p:cNvGraphicFramePr>
              <a:graphicFrameLocks noChangeAspect="1"/>
            </p:cNvGraphicFramePr>
            <p:nvPr/>
          </p:nvGraphicFramePr>
          <p:xfrm>
            <a:off x="6686868" y="4170363"/>
            <a:ext cx="165100" cy="180975"/>
          </p:xfrm>
          <a:graphic>
            <a:graphicData uri="http://schemas.openxmlformats.org/presentationml/2006/ole">
              <p:oleObj spid="_x0000_s32054" name="Equation" r:id="rId10" imgW="203024" imgH="203024" progId="Equation.DSMT4">
                <p:embed/>
              </p:oleObj>
            </a:graphicData>
          </a:graphic>
        </p:graphicFrame>
        <p:graphicFrame>
          <p:nvGraphicFramePr>
            <p:cNvPr id="86" name="Object 5"/>
            <p:cNvGraphicFramePr>
              <a:graphicFrameLocks noChangeAspect="1"/>
            </p:cNvGraphicFramePr>
            <p:nvPr/>
          </p:nvGraphicFramePr>
          <p:xfrm>
            <a:off x="5396230" y="3273425"/>
            <a:ext cx="153988" cy="249238"/>
          </p:xfrm>
          <a:graphic>
            <a:graphicData uri="http://schemas.openxmlformats.org/presentationml/2006/ole">
              <p:oleObj spid="_x0000_s32055" name="Equation" r:id="rId11" imgW="190500" imgH="279400" progId="Equation.DSMT4">
                <p:embed/>
              </p:oleObj>
            </a:graphicData>
          </a:graphic>
        </p:graphicFrame>
        <p:graphicFrame>
          <p:nvGraphicFramePr>
            <p:cNvPr id="87" name="Object 6"/>
            <p:cNvGraphicFramePr>
              <a:graphicFrameLocks noChangeAspect="1"/>
            </p:cNvGraphicFramePr>
            <p:nvPr/>
          </p:nvGraphicFramePr>
          <p:xfrm>
            <a:off x="6969125" y="2400300"/>
            <a:ext cx="239713" cy="328613"/>
          </p:xfrm>
          <a:graphic>
            <a:graphicData uri="http://schemas.openxmlformats.org/presentationml/2006/ole">
              <p:oleObj spid="_x0000_s32056" name="Equation" r:id="rId12" imgW="304668" imgH="380835" progId="Equation.DSMT4">
                <p:embed/>
              </p:oleObj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>
              <a:off x="6278880" y="320040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Lossless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67475" y="2246066"/>
          <a:ext cx="6519863" cy="3929062"/>
        </p:xfrm>
        <a:graphic>
          <a:graphicData uri="http://schemas.openxmlformats.org/presentationml/2006/ole">
            <p:oleObj spid="_x0000_s246993" name="Equation" r:id="rId3" imgW="8826500" imgH="53086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47886" y="0"/>
            <a:ext cx="852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Conductor 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AutoShape 6"/>
          <p:cNvSpPr>
            <a:spLocks noChangeAspect="1" noChangeArrowheads="1" noTextEdit="1"/>
          </p:cNvSpPr>
          <p:nvPr/>
        </p:nvSpPr>
        <p:spPr bwMode="auto">
          <a:xfrm>
            <a:off x="4949023" y="536304"/>
            <a:ext cx="3968750" cy="258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1886" y="1436914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928835" y="697577"/>
            <a:ext cx="3968750" cy="2582482"/>
            <a:chOff x="4857583" y="1849484"/>
            <a:chExt cx="3968750" cy="2582482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5466870" y="36186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812040" y="38069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784405" y="24384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779325" y="2998024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7583" y="18494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5777473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77936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8063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5739373" y="30099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7819020" y="30539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5624782" y="38436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802257" y="40127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676487" y="30233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8342630" y="3738563"/>
            <a:ext cx="155575" cy="180975"/>
          </p:xfrm>
          <a:graphic>
            <a:graphicData uri="http://schemas.openxmlformats.org/presentationml/2006/ole">
              <p:oleObj spid="_x0000_s246994" name="Equation" r:id="rId4" imgW="190417" imgH="203112" progId="Equation.DSMT4">
                <p:embed/>
              </p:oleObj>
            </a:graphicData>
          </a:graphic>
        </p:graphicFrame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5704205" y="2084388"/>
            <a:ext cx="176213" cy="238125"/>
          </p:xfrm>
          <a:graphic>
            <a:graphicData uri="http://schemas.openxmlformats.org/presentationml/2006/ole">
              <p:oleObj spid="_x0000_s246995" name="Equation" r:id="rId5" imgW="215619" imgH="266353" progId="Equation.DSMT4">
                <p:embed/>
              </p:oleObj>
            </a:graphicData>
          </a:graphic>
        </p:graphicFrame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5243830" y="4200525"/>
            <a:ext cx="155575" cy="169863"/>
          </p:xfrm>
          <a:graphic>
            <a:graphicData uri="http://schemas.openxmlformats.org/presentationml/2006/ole">
              <p:oleObj spid="_x0000_s246996" name="Equation" r:id="rId6" imgW="190417" imgH="190417" progId="Equation.DSMT4">
                <p:embed/>
              </p:oleObj>
            </a:graphicData>
          </a:graphic>
        </p:graphicFrame>
        <p:graphicFrame>
          <p:nvGraphicFramePr>
            <p:cNvPr id="60" name="Object 4"/>
            <p:cNvGraphicFramePr>
              <a:graphicFrameLocks noChangeAspect="1"/>
            </p:cNvGraphicFramePr>
            <p:nvPr/>
          </p:nvGraphicFramePr>
          <p:xfrm>
            <a:off x="6686868" y="4170363"/>
            <a:ext cx="165100" cy="180975"/>
          </p:xfrm>
          <a:graphic>
            <a:graphicData uri="http://schemas.openxmlformats.org/presentationml/2006/ole">
              <p:oleObj spid="_x0000_s246997" name="Equation" r:id="rId7" imgW="203024" imgH="203024" progId="Equation.DSMT4">
                <p:embed/>
              </p:oleObj>
            </a:graphicData>
          </a:graphic>
        </p:graphicFrame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5396230" y="3273425"/>
            <a:ext cx="153988" cy="249238"/>
          </p:xfrm>
          <a:graphic>
            <a:graphicData uri="http://schemas.openxmlformats.org/presentationml/2006/ole">
              <p:oleObj spid="_x0000_s246998" name="Equation" r:id="rId8" imgW="190500" imgH="279400" progId="Equation.DSMT4">
                <p:embed/>
              </p:oleObj>
            </a:graphicData>
          </a:graphic>
        </p:graphicFrame>
        <p:graphicFrame>
          <p:nvGraphicFramePr>
            <p:cNvPr id="86" name="Object 6"/>
            <p:cNvGraphicFramePr>
              <a:graphicFrameLocks noChangeAspect="1"/>
            </p:cNvGraphicFramePr>
            <p:nvPr/>
          </p:nvGraphicFramePr>
          <p:xfrm>
            <a:off x="6969125" y="2400300"/>
            <a:ext cx="239713" cy="328613"/>
          </p:xfrm>
          <a:graphic>
            <a:graphicData uri="http://schemas.openxmlformats.org/presentationml/2006/ole">
              <p:oleObj spid="_x0000_s246999" name="Equation" r:id="rId9" imgW="304668" imgH="380835" progId="Equation.DSMT4">
                <p:embed/>
              </p:oleObj>
            </a:graphicData>
          </a:graphic>
        </p:graphicFrame>
        <p:sp>
          <p:nvSpPr>
            <p:cNvPr id="87" name="TextBox 86"/>
            <p:cNvSpPr txBox="1"/>
            <p:nvPr/>
          </p:nvSpPr>
          <p:spPr>
            <a:xfrm>
              <a:off x="6278880" y="320040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Lossless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Rectangular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Waveguide (cont.)</a:t>
            </a:r>
            <a:endParaRPr lang="en-US" sz="3600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42"/>
          <p:cNvGrpSpPr/>
          <p:nvPr/>
        </p:nvGrpSpPr>
        <p:grpSpPr>
          <a:xfrm>
            <a:off x="4757766" y="914198"/>
            <a:ext cx="3968750" cy="2582482"/>
            <a:chOff x="4573103" y="1023984"/>
            <a:chExt cx="3968750" cy="258248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729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377858" name="Equation" r:id="rId3" imgW="190417" imgH="203112" progId="Equation.DSMT4">
                <p:embed/>
              </p:oleObj>
            </a:graphicData>
          </a:graphic>
        </p:graphicFrame>
        <p:graphicFrame>
          <p:nvGraphicFramePr>
            <p:cNvPr id="73730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377859" name="Equation" r:id="rId4" imgW="215619" imgH="266353" progId="Equation.DSMT4">
                <p:embed/>
              </p:oleObj>
            </a:graphicData>
          </a:graphic>
        </p:graphicFrame>
        <p:graphicFrame>
          <p:nvGraphicFramePr>
            <p:cNvPr id="73731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377860" name="Equation" r:id="rId5" imgW="190417" imgH="190417" progId="Equation.DSMT4">
                <p:embed/>
              </p:oleObj>
            </a:graphicData>
          </a:graphic>
        </p:graphicFrame>
        <p:graphicFrame>
          <p:nvGraphicFramePr>
            <p:cNvPr id="73732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377861" name="Equation" r:id="rId6" imgW="203024" imgH="203024" progId="Equation.DSMT4">
                <p:embed/>
              </p:oleObj>
            </a:graphicData>
          </a:graphic>
        </p:graphicFrame>
        <p:graphicFrame>
          <p:nvGraphicFramePr>
            <p:cNvPr id="73733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377862" name="Equation" r:id="rId7" imgW="190500" imgH="279400" progId="Equation.DSMT4">
                <p:embed/>
              </p:oleObj>
            </a:graphicData>
          </a:graphic>
        </p:graphicFrame>
        <p:graphicFrame>
          <p:nvGraphicFramePr>
            <p:cNvPr id="73734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377863" name="Equation" r:id="rId8" imgW="647700" imgH="292100" progId="Equation.DSMT4">
                <p:embed/>
              </p:oleObj>
            </a:graphicData>
          </a:graphic>
        </p:graphicFrame>
        <p:graphicFrame>
          <p:nvGraphicFramePr>
            <p:cNvPr id="73735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377864" name="Equation" r:id="rId9" imgW="825142" imgH="266584" progId="Equation.DSMT4">
                <p:embed/>
              </p:oleObj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7848297"/>
              </p:ext>
            </p:extLst>
          </p:nvPr>
        </p:nvGraphicFramePr>
        <p:xfrm>
          <a:off x="6032985" y="3756928"/>
          <a:ext cx="1922462" cy="2794000"/>
        </p:xfrm>
        <a:graphic>
          <a:graphicData uri="http://schemas.openxmlformats.org/presentationml/2006/ole">
            <p:oleObj spid="_x0000_s377865" name="Equation" r:id="rId10" imgW="1346200" imgH="19558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75899" y="1212783"/>
            <a:ext cx="253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types of modes: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50232" y="1674796"/>
            <a:ext cx="118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, TM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699044" y="2372025"/>
          <a:ext cx="1644266" cy="505928"/>
        </p:xfrm>
        <a:graphic>
          <a:graphicData uri="http://schemas.openxmlformats.org/presentationml/2006/ole">
            <p:oleObj spid="_x0000_s377866" name="Equation" r:id="rId11" imgW="990360" imgH="304560" progId="Equation.DSMT4">
              <p:embed/>
            </p:oleObj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1211799" y="3194556"/>
          <a:ext cx="2946316" cy="405643"/>
        </p:xfrm>
        <a:graphic>
          <a:graphicData uri="http://schemas.openxmlformats.org/presentationml/2006/ole">
            <p:oleObj spid="_x0000_s377867" name="Equation" r:id="rId12" imgW="2031840" imgH="279360" progId="Equation.DSMT4">
              <p:embed/>
            </p:oleObj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240173" y="5090045"/>
          <a:ext cx="2614826" cy="954620"/>
        </p:xfrm>
        <a:graphic>
          <a:graphicData uri="http://schemas.openxmlformats.org/presentationml/2006/ole">
            <p:oleObj spid="_x0000_s377868" name="Equation" r:id="rId13" imgW="1600200" imgH="583920" progId="Equation.DSMT4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241657" y="4321744"/>
            <a:ext cx="258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need to solve for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3545" y="3915877"/>
            <a:ext cx="356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cutoff wavenumber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real.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047750" y="2325688"/>
          <a:ext cx="2784475" cy="657225"/>
        </p:xfrm>
        <a:graphic>
          <a:graphicData uri="http://schemas.openxmlformats.org/presentationml/2006/ole">
            <p:oleObj spid="_x0000_s59802" name="Equation" r:id="rId3" imgW="3771900" imgH="889000" progId="Equation.DSMT4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155950" y="5465763"/>
          <a:ext cx="5295900" cy="993775"/>
        </p:xfrm>
        <a:graphic>
          <a:graphicData uri="http://schemas.openxmlformats.org/presentationml/2006/ole">
            <p:oleObj spid="_x0000_s59803" name="Equation" r:id="rId4" imgW="4673600" imgH="8382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044548" y="0"/>
            <a:ext cx="6957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071563" y="3429000"/>
          <a:ext cx="1836737" cy="690563"/>
        </p:xfrm>
        <a:graphic>
          <a:graphicData uri="http://schemas.openxmlformats.org/presentationml/2006/ole">
            <p:oleObj spid="_x0000_s59804" name="Equation" r:id="rId5" imgW="2374900" imgH="863600" progId="Equation.DSMT4">
              <p:embed/>
            </p:oleObj>
          </a:graphicData>
        </a:graphic>
      </p:graphicFrame>
      <p:graphicFrame>
        <p:nvGraphicFramePr>
          <p:cNvPr id="59400" name="Object 5"/>
          <p:cNvGraphicFramePr>
            <a:graphicFrameLocks noChangeAspect="1"/>
          </p:cNvGraphicFramePr>
          <p:nvPr/>
        </p:nvGraphicFramePr>
        <p:xfrm>
          <a:off x="1150938" y="4830763"/>
          <a:ext cx="1049337" cy="677862"/>
        </p:xfrm>
        <a:graphic>
          <a:graphicData uri="http://schemas.openxmlformats.org/presentationml/2006/ole">
            <p:oleObj spid="_x0000_s59805" name="Equation" r:id="rId6" imgW="1295400" imgH="8001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32050" y="3983346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Simplify, using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6556375" y="4067175"/>
          <a:ext cx="1028700" cy="285750"/>
        </p:xfrm>
        <a:graphic>
          <a:graphicData uri="http://schemas.openxmlformats.org/presentationml/2006/ole">
            <p:oleObj spid="_x0000_s59806" name="Equation" r:id="rId7" imgW="1511300" imgH="419100" progId="Equation.DSMT4">
              <p:embed/>
            </p:oleObj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7837059" y="3946115"/>
          <a:ext cx="647700" cy="501650"/>
        </p:xfrm>
        <a:graphic>
          <a:graphicData uri="http://schemas.openxmlformats.org/presentationml/2006/ole">
            <p:oleObj spid="_x0000_s59807" name="Equation" r:id="rId8" imgW="952500" imgH="736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90649" y="499355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Final result: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287" y="803113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 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&gt;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1020737" y="1418922"/>
          <a:ext cx="738188" cy="346075"/>
        </p:xfrm>
        <a:graphic>
          <a:graphicData uri="http://schemas.openxmlformats.org/presentationml/2006/ole">
            <p:oleObj spid="_x0000_s59808" name="Equation" r:id="rId9" imgW="812447" imgH="380835" progId="Equation.DSMT4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2317899" y="4242391"/>
            <a:ext cx="2254101" cy="82933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7602" y="1348688"/>
            <a:ext cx="339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(The wavenumber is taken as that of a guide with perfect walls.)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9417" name="Object 25"/>
          <p:cNvGraphicFramePr>
            <a:graphicFrameLocks noChangeAspect="1"/>
          </p:cNvGraphicFramePr>
          <p:nvPr/>
        </p:nvGraphicFramePr>
        <p:xfrm>
          <a:off x="3372346" y="3283152"/>
          <a:ext cx="1162050" cy="486273"/>
        </p:xfrm>
        <a:graphic>
          <a:graphicData uri="http://schemas.openxmlformats.org/presentationml/2006/ole">
            <p:oleObj spid="_x0000_s59809" name="Equation" r:id="rId10" imgW="1879600" imgH="787400" progId="Equation.DSMT4">
              <p:embed/>
            </p:oleObj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928835" y="697577"/>
            <a:ext cx="3968750" cy="2582482"/>
            <a:chOff x="4857583" y="1849484"/>
            <a:chExt cx="3968750" cy="2582482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5466870" y="36186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812040" y="38069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784405" y="24384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779325" y="2998024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7583" y="18494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5777473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77936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78063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5739373" y="30099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7819020" y="30539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5624782" y="38436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802257" y="40127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676487" y="30233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8342630" y="3738563"/>
            <a:ext cx="155575" cy="180975"/>
          </p:xfrm>
          <a:graphic>
            <a:graphicData uri="http://schemas.openxmlformats.org/presentationml/2006/ole">
              <p:oleObj spid="_x0000_s59810" name="Equation" r:id="rId11" imgW="190417" imgH="203112" progId="Equation.DSMT4">
                <p:embed/>
              </p:oleObj>
            </a:graphicData>
          </a:graphic>
        </p:graphicFrame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5704205" y="2084388"/>
            <a:ext cx="176213" cy="238125"/>
          </p:xfrm>
          <a:graphic>
            <a:graphicData uri="http://schemas.openxmlformats.org/presentationml/2006/ole">
              <p:oleObj spid="_x0000_s59811" name="Equation" r:id="rId12" imgW="215619" imgH="266353" progId="Equation.DSMT4">
                <p:embed/>
              </p:oleObj>
            </a:graphicData>
          </a:graphic>
        </p:graphicFrame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5243830" y="4200525"/>
            <a:ext cx="155575" cy="169863"/>
          </p:xfrm>
          <a:graphic>
            <a:graphicData uri="http://schemas.openxmlformats.org/presentationml/2006/ole">
              <p:oleObj spid="_x0000_s59812" name="Equation" r:id="rId13" imgW="190417" imgH="190417" progId="Equation.DSMT4">
                <p:embed/>
              </p:oleObj>
            </a:graphicData>
          </a:graphic>
        </p:graphicFrame>
        <p:graphicFrame>
          <p:nvGraphicFramePr>
            <p:cNvPr id="67" name="Object 4"/>
            <p:cNvGraphicFramePr>
              <a:graphicFrameLocks noChangeAspect="1"/>
            </p:cNvGraphicFramePr>
            <p:nvPr/>
          </p:nvGraphicFramePr>
          <p:xfrm>
            <a:off x="6686868" y="4170363"/>
            <a:ext cx="165100" cy="180975"/>
          </p:xfrm>
          <a:graphic>
            <a:graphicData uri="http://schemas.openxmlformats.org/presentationml/2006/ole">
              <p:oleObj spid="_x0000_s59813" name="Equation" r:id="rId14" imgW="203024" imgH="203024" progId="Equation.DSMT4">
                <p:embed/>
              </p:oleObj>
            </a:graphicData>
          </a:graphic>
        </p:graphicFrame>
        <p:graphicFrame>
          <p:nvGraphicFramePr>
            <p:cNvPr id="68" name="Object 5"/>
            <p:cNvGraphicFramePr>
              <a:graphicFrameLocks noChangeAspect="1"/>
            </p:cNvGraphicFramePr>
            <p:nvPr/>
          </p:nvGraphicFramePr>
          <p:xfrm>
            <a:off x="5396230" y="3273425"/>
            <a:ext cx="153988" cy="249238"/>
          </p:xfrm>
          <a:graphic>
            <a:graphicData uri="http://schemas.openxmlformats.org/presentationml/2006/ole">
              <p:oleObj spid="_x0000_s59814" name="Equation" r:id="rId15" imgW="190500" imgH="279400" progId="Equation.DSMT4">
                <p:embed/>
              </p:oleObj>
            </a:graphicData>
          </a:graphic>
        </p:graphicFrame>
        <p:graphicFrame>
          <p:nvGraphicFramePr>
            <p:cNvPr id="69" name="Object 6"/>
            <p:cNvGraphicFramePr>
              <a:graphicFrameLocks noChangeAspect="1"/>
            </p:cNvGraphicFramePr>
            <p:nvPr/>
          </p:nvGraphicFramePr>
          <p:xfrm>
            <a:off x="6969125" y="2400300"/>
            <a:ext cx="239713" cy="328613"/>
          </p:xfrm>
          <a:graphic>
            <a:graphicData uri="http://schemas.openxmlformats.org/presentationml/2006/ole">
              <p:oleObj spid="_x0000_s59815" name="Equation" r:id="rId16" imgW="304668" imgH="380835" progId="Equation.DSMT4">
                <p:embed/>
              </p:oleObj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6278880" y="320040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Lossless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899638" y="3660870"/>
          <a:ext cx="4978647" cy="934243"/>
        </p:xfrm>
        <a:graphic>
          <a:graphicData uri="http://schemas.openxmlformats.org/presentationml/2006/ole">
            <p:oleObj spid="_x0000_s291049" name="Equation" r:id="rId3" imgW="4673600" imgH="8382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044548" y="0"/>
            <a:ext cx="6957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4928835" y="697577"/>
            <a:ext cx="3968750" cy="2582482"/>
            <a:chOff x="4857583" y="1849484"/>
            <a:chExt cx="3968750" cy="2582482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5466870" y="36186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812040" y="38069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784405" y="24384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779325" y="2998024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57583" y="18494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5777473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77936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7806320" y="22491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5739373" y="30099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7819020" y="30539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5756142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7802005" y="38939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5624782" y="38436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802257" y="40127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676487" y="30233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8342630" y="3738563"/>
            <a:ext cx="155575" cy="180975"/>
          </p:xfrm>
          <a:graphic>
            <a:graphicData uri="http://schemas.openxmlformats.org/presentationml/2006/ole">
              <p:oleObj spid="_x0000_s291050" name="Equation" r:id="rId4" imgW="190417" imgH="203112" progId="Equation.DSMT4">
                <p:embed/>
              </p:oleObj>
            </a:graphicData>
          </a:graphic>
        </p:graphicFrame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5704205" y="2084388"/>
            <a:ext cx="176213" cy="238125"/>
          </p:xfrm>
          <a:graphic>
            <a:graphicData uri="http://schemas.openxmlformats.org/presentationml/2006/ole">
              <p:oleObj spid="_x0000_s291051" name="Equation" r:id="rId5" imgW="215619" imgH="266353" progId="Equation.DSMT4">
                <p:embed/>
              </p:oleObj>
            </a:graphicData>
          </a:graphic>
        </p:graphicFrame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5243830" y="4200525"/>
            <a:ext cx="155575" cy="169863"/>
          </p:xfrm>
          <a:graphic>
            <a:graphicData uri="http://schemas.openxmlformats.org/presentationml/2006/ole">
              <p:oleObj spid="_x0000_s291052" name="Equation" r:id="rId6" imgW="190417" imgH="190417" progId="Equation.DSMT4">
                <p:embed/>
              </p:oleObj>
            </a:graphicData>
          </a:graphic>
        </p:graphicFrame>
        <p:graphicFrame>
          <p:nvGraphicFramePr>
            <p:cNvPr id="67" name="Object 4"/>
            <p:cNvGraphicFramePr>
              <a:graphicFrameLocks noChangeAspect="1"/>
            </p:cNvGraphicFramePr>
            <p:nvPr/>
          </p:nvGraphicFramePr>
          <p:xfrm>
            <a:off x="6686868" y="4170363"/>
            <a:ext cx="165100" cy="180975"/>
          </p:xfrm>
          <a:graphic>
            <a:graphicData uri="http://schemas.openxmlformats.org/presentationml/2006/ole">
              <p:oleObj spid="_x0000_s291053" name="Equation" r:id="rId7" imgW="203024" imgH="203024" progId="Equation.DSMT4">
                <p:embed/>
              </p:oleObj>
            </a:graphicData>
          </a:graphic>
        </p:graphicFrame>
        <p:graphicFrame>
          <p:nvGraphicFramePr>
            <p:cNvPr id="68" name="Object 5"/>
            <p:cNvGraphicFramePr>
              <a:graphicFrameLocks noChangeAspect="1"/>
            </p:cNvGraphicFramePr>
            <p:nvPr/>
          </p:nvGraphicFramePr>
          <p:xfrm>
            <a:off x="5396230" y="3273425"/>
            <a:ext cx="153988" cy="249238"/>
          </p:xfrm>
          <a:graphic>
            <a:graphicData uri="http://schemas.openxmlformats.org/presentationml/2006/ole">
              <p:oleObj spid="_x0000_s291054" name="Equation" r:id="rId8" imgW="190500" imgH="279400" progId="Equation.DSMT4">
                <p:embed/>
              </p:oleObj>
            </a:graphicData>
          </a:graphic>
        </p:graphicFrame>
        <p:graphicFrame>
          <p:nvGraphicFramePr>
            <p:cNvPr id="69" name="Object 6"/>
            <p:cNvGraphicFramePr>
              <a:graphicFrameLocks noChangeAspect="1"/>
            </p:cNvGraphicFramePr>
            <p:nvPr/>
          </p:nvGraphicFramePr>
          <p:xfrm>
            <a:off x="6969125" y="2400300"/>
            <a:ext cx="239713" cy="328613"/>
          </p:xfrm>
          <a:graphic>
            <a:graphicData uri="http://schemas.openxmlformats.org/presentationml/2006/ole">
              <p:oleObj spid="_x0000_s291055" name="Equation" r:id="rId9" imgW="304668" imgH="380835" progId="Equation.DSMT4">
                <p:embed/>
              </p:oleObj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6278880" y="320040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Lossless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90832" name="Object 5"/>
          <p:cNvGraphicFramePr>
            <a:graphicFrameLocks noChangeAspect="1"/>
          </p:cNvGraphicFramePr>
          <p:nvPr/>
        </p:nvGraphicFramePr>
        <p:xfrm>
          <a:off x="900134" y="4955468"/>
          <a:ext cx="5761923" cy="1186321"/>
        </p:xfrm>
        <a:graphic>
          <a:graphicData uri="http://schemas.openxmlformats.org/presentationml/2006/ole">
            <p:oleObj spid="_x0000_s291056" name="Equation" r:id="rId10" imgW="5613400" imgH="110490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70015" y="2339439"/>
            <a:ext cx="376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alternative forms for the final result: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8438" y="1350335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 Formulas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4548" y="0"/>
            <a:ext cx="6957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836" y="1246439"/>
            <a:ext cx="5555797" cy="48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785178" y="2326958"/>
          <a:ext cx="2032000" cy="422275"/>
        </p:xfrm>
        <a:graphic>
          <a:graphicData uri="http://schemas.openxmlformats.org/presentationml/2006/ole">
            <p:oleObj spid="_x0000_s60478" name="Equation" r:id="rId4" imgW="2552700" imgH="5080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7078" y="1787237"/>
            <a:ext cx="424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Brass X-band  air-filled waveguide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92792350"/>
              </p:ext>
            </p:extLst>
          </p:nvPr>
        </p:nvGraphicFramePr>
        <p:xfrm>
          <a:off x="606425" y="3497263"/>
          <a:ext cx="2832100" cy="342900"/>
        </p:xfrm>
        <a:graphic>
          <a:graphicData uri="http://schemas.openxmlformats.org/presentationml/2006/ole">
            <p:oleObj spid="_x0000_s60479" name="Equation" r:id="rId5" imgW="2831760" imgH="3427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019" y="3875449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(See the table on the next  slide.)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6500" y="4381500"/>
            <a:ext cx="128272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2.0 cm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3360" y="5120640"/>
            <a:ext cx="6085840" cy="11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8042" y="5384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(from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18134" y="1531092"/>
            <a:ext cx="5380075" cy="457199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18145" y="1233380"/>
            <a:ext cx="5369432" cy="36150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548" y="0"/>
            <a:ext cx="6957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for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48776" y="843275"/>
          <a:ext cx="5327702" cy="5252728"/>
        </p:xfrm>
        <a:graphic>
          <a:graphicData uri="http://schemas.openxmlformats.org/drawingml/2006/table">
            <a:tbl>
              <a:tblPr/>
              <a:tblGrid>
                <a:gridCol w="2663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3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3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Microwave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Frequency Bands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4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Letter Designation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Frequency range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L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S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4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C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8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X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12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Ku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18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K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26.5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Ka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26.5 to 40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Q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33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50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 band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60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V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75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E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60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90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W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75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110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F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90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140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3991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Arial" pitchFamily="34" charset="0"/>
                          <a:cs typeface="Arial" pitchFamily="34" charset="0"/>
                        </a:rPr>
                        <a:t>D band</a:t>
                      </a:r>
                      <a:endParaRPr lang="en-US" sz="16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 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to 170 GHz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28301" y="62283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(from Wikipedia)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95350" y="2895600"/>
          <a:ext cx="2387600" cy="3632200"/>
        </p:xfrm>
        <a:graphic>
          <a:graphicData uri="http://schemas.openxmlformats.org/presentationml/2006/ole">
            <p:oleObj spid="_x0000_s33879" name="Equation" r:id="rId3" imgW="2387600" imgH="363220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823913" y="1145779"/>
          <a:ext cx="2358674" cy="754776"/>
        </p:xfrm>
        <a:graphic>
          <a:graphicData uri="http://schemas.openxmlformats.org/presentationml/2006/ole">
            <p:oleObj spid="_x0000_s33880" name="Equation" r:id="rId4" imgW="2540000" imgH="81280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797625" y="2378818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8360" y="2350810"/>
            <a:ext cx="1436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[GHz]</a:t>
            </a:r>
            <a:endParaRPr lang="en-US" sz="2000" i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295081"/>
              </p:ext>
            </p:extLst>
          </p:nvPr>
        </p:nvGraphicFramePr>
        <p:xfrm>
          <a:off x="4916488" y="2306638"/>
          <a:ext cx="2806700" cy="342900"/>
        </p:xfrm>
        <a:graphic>
          <a:graphicData uri="http://schemas.openxmlformats.org/presentationml/2006/ole">
            <p:oleObj spid="_x0000_s33881" name="Equation" r:id="rId5" imgW="2806560" imgH="34272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03824" y="5130710"/>
            <a:ext cx="252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50 mil (0.05”) thickness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5299" y="0"/>
            <a:ext cx="6784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Modes in an X-Band Waveguide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62352" y="4722793"/>
            <a:ext cx="368135" cy="380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1525" y="1331433"/>
            <a:ext cx="4551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“Standard X-band waveguide” (WR90)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0938" y="2870200"/>
            <a:ext cx="3489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>
            <a:off x="629920" y="2844800"/>
            <a:ext cx="2936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09" y="1032420"/>
            <a:ext cx="4975760" cy="101566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Determine  </a:t>
            </a:r>
            <a:r>
              <a:rPr lang="en-US" sz="2000" i="1" dirty="0" smtClean="0">
                <a:latin typeface="+mj-lt"/>
                <a:cs typeface="Arial" pitchFamily="34" charset="0"/>
                <a:sym typeface="Symbol"/>
              </a:rPr>
              <a:t>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en-US" sz="2000" i="1" dirty="0" smtClean="0">
                <a:latin typeface="+mj-lt"/>
                <a:cs typeface="Arial" pitchFamily="34" charset="0"/>
                <a:sym typeface="Symbol"/>
              </a:rPr>
              <a:t> 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en-US" sz="2000" i="1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and</a:t>
            </a:r>
            <a:r>
              <a:rPr lang="en-US" sz="2000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+mj-lt"/>
                <a:cs typeface="Arial" pitchFamily="34" charset="0"/>
                <a:sym typeface="Symbol"/>
              </a:rPr>
              <a:t></a:t>
            </a:r>
            <a:r>
              <a:rPr lang="en-US" sz="2000" i="1" baseline="-25000" dirty="0" smtClean="0">
                <a:latin typeface="+mj-lt"/>
                <a:cs typeface="Arial" pitchFamily="34" charset="0"/>
                <a:sym typeface="Symbol"/>
              </a:rPr>
              <a:t>g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(as appropriate) at 10 GHz and 6 GHz for the TE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 in a lossless air-filled X-band waveguide.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9711360"/>
              </p:ext>
            </p:extLst>
          </p:nvPr>
        </p:nvGraphicFramePr>
        <p:xfrm>
          <a:off x="1130300" y="4682970"/>
          <a:ext cx="3359150" cy="790575"/>
        </p:xfrm>
        <a:graphic>
          <a:graphicData uri="http://schemas.openxmlformats.org/presentationml/2006/ole">
            <p:oleObj spid="_x0000_s34980" name="Equation" r:id="rId3" imgW="3352800" imgH="787400" progId="Equation.DSMT4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9505907"/>
              </p:ext>
            </p:extLst>
          </p:nvPr>
        </p:nvGraphicFramePr>
        <p:xfrm>
          <a:off x="1309688" y="2797020"/>
          <a:ext cx="5662612" cy="835025"/>
        </p:xfrm>
        <a:graphic>
          <a:graphicData uri="http://schemas.openxmlformats.org/presentationml/2006/ole">
            <p:oleObj spid="_x0000_s34981" name="Equation" r:id="rId4" imgW="7061200" imgH="1041400" progId="Equation.DSMT4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099842"/>
              </p:ext>
            </p:extLst>
          </p:nvPr>
        </p:nvGraphicFramePr>
        <p:xfrm>
          <a:off x="439738" y="2379508"/>
          <a:ext cx="1385887" cy="342900"/>
        </p:xfrm>
        <a:graphic>
          <a:graphicData uri="http://schemas.openxmlformats.org/presentationml/2006/ole">
            <p:oleObj spid="_x0000_s34982" name="Equation" r:id="rId5" imgW="1384300" imgH="34290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463750" y="0"/>
            <a:ext cx="6194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Example: X-Band Waveguide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4744913"/>
              </p:ext>
            </p:extLst>
          </p:nvPr>
        </p:nvGraphicFramePr>
        <p:xfrm>
          <a:off x="3566318" y="3840341"/>
          <a:ext cx="2332659" cy="341991"/>
        </p:xfrm>
        <a:graphic>
          <a:graphicData uri="http://schemas.openxmlformats.org/presentationml/2006/ole">
            <p:oleObj spid="_x0000_s34983" name="Equation" r:id="rId6" imgW="2336800" imgH="342900" progId="Equation.DSMT4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3803788"/>
              </p:ext>
            </p:extLst>
          </p:nvPr>
        </p:nvGraphicFramePr>
        <p:xfrm>
          <a:off x="3566318" y="5464097"/>
          <a:ext cx="1846263" cy="420688"/>
        </p:xfrm>
        <a:graphic>
          <a:graphicData uri="http://schemas.openxmlformats.org/presentationml/2006/ole">
            <p:oleObj spid="_x0000_s34984" name="Equation" r:id="rId7" imgW="1841500" imgH="4191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2425" y="838835"/>
            <a:ext cx="3444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23212205"/>
              </p:ext>
            </p:extLst>
          </p:nvPr>
        </p:nvGraphicFramePr>
        <p:xfrm>
          <a:off x="1693863" y="6227763"/>
          <a:ext cx="4894262" cy="561975"/>
        </p:xfrm>
        <a:graphic>
          <a:graphicData uri="http://schemas.openxmlformats.org/presentationml/2006/ole">
            <p:oleObj spid="_x0000_s34985" name="Equation" r:id="rId9" imgW="37592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635125" y="1833563"/>
          <a:ext cx="5881688" cy="2017712"/>
        </p:xfrm>
        <a:graphic>
          <a:graphicData uri="http://schemas.openxmlformats.org/presentationml/2006/ole">
            <p:oleObj spid="_x0000_s35956" name="Equation" r:id="rId3" imgW="7810200" imgH="269208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133542" y="4917373"/>
          <a:ext cx="1054100" cy="787400"/>
        </p:xfrm>
        <a:graphic>
          <a:graphicData uri="http://schemas.openxmlformats.org/presentationml/2006/ole">
            <p:oleObj spid="_x0000_s35957" name="Equation" r:id="rId4" imgW="1054100" imgH="7874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917907" y="6033261"/>
            <a:ext cx="4924746" cy="400110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Evanescent mode: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= 0</a:t>
            </a:r>
            <a:r>
              <a:rPr lang="en-US" sz="2000" dirty="0" smtClean="0">
                <a:cs typeface="Arial" pitchFamily="34" charset="0"/>
                <a:sym typeface="Symbol"/>
              </a:rPr>
              <a:t>; </a:t>
            </a:r>
            <a:r>
              <a:rPr lang="en-US" sz="2000" i="1" dirty="0" smtClean="0">
                <a:cs typeface="Arial" pitchFamily="34" charset="0"/>
                <a:sym typeface="Symbol"/>
              </a:rPr>
              <a:t>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sz="2000" dirty="0" smtClean="0"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not defined!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98488" y="1343025"/>
          <a:ext cx="1258887" cy="342900"/>
        </p:xfrm>
        <a:graphic>
          <a:graphicData uri="http://schemas.openxmlformats.org/presentationml/2006/ole">
            <p:oleObj spid="_x0000_s35958" name="Equation" r:id="rId5" imgW="1256755" imgH="342751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783707" y="0"/>
            <a:ext cx="7631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Example: X-Band Waveguide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3413814" y="4272963"/>
          <a:ext cx="2324100" cy="812800"/>
        </p:xfrm>
        <a:graphic>
          <a:graphicData uri="http://schemas.openxmlformats.org/presentationml/2006/ole">
            <p:oleObj spid="_x0000_s35959" name="Equation" r:id="rId6" imgW="2324100" imgH="8128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720725" y="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Fields of a Guided Wave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37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1975" y="1562100"/>
            <a:ext cx="3886200" cy="493395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827088" y="1763713"/>
          <a:ext cx="3298825" cy="4524375"/>
        </p:xfrm>
        <a:graphic>
          <a:graphicData uri="http://schemas.openxmlformats.org/presentationml/2006/ole">
            <p:oleObj spid="_x0000_s331900" name="Equation" r:id="rId4" imgW="1879600" imgH="2578100" progId="Equation.DSMT4">
              <p:embed/>
            </p:oleObj>
          </a:graphicData>
        </a:graphic>
      </p:graphicFrame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1344756" y="859848"/>
            <a:ext cx="6374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Fields Equations in Cylindrical Coordinates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695825" y="2419350"/>
            <a:ext cx="3886200" cy="92333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These equations give the transverse field components in terms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longitudinal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components,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E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z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H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z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6038850" y="4528560"/>
          <a:ext cx="1304925" cy="462540"/>
        </p:xfrm>
        <a:graphic>
          <a:graphicData uri="http://schemas.openxmlformats.org/presentationml/2006/ole">
            <p:oleObj spid="_x0000_s331901" name="Equation" r:id="rId5" imgW="710891" imgH="241195" progId="Equation.DSMT4">
              <p:embed/>
            </p:oleObj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6042025" y="5210566"/>
          <a:ext cx="1339850" cy="459984"/>
        </p:xfrm>
        <a:graphic>
          <a:graphicData uri="http://schemas.openxmlformats.org/presentationml/2006/ole">
            <p:oleObj spid="_x0000_s331902" name="Equation" r:id="rId6" imgW="850531" imgH="291973" progId="Equation.DSMT4">
              <p:embed/>
            </p:oleObj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5894388" y="3759200"/>
          <a:ext cx="1658937" cy="542925"/>
        </p:xfrm>
        <a:graphic>
          <a:graphicData uri="http://schemas.openxmlformats.org/presentationml/2006/ole">
            <p:oleObj spid="_x0000_s331903" name="Equation" r:id="rId7" imgW="812447" imgH="25389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2190" y="1605747"/>
            <a:ext cx="374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useful for a </a:t>
            </a:r>
            <a:r>
              <a:rPr lang="en-US" sz="14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en-US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waveguide.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720725" y="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Circular</a:t>
            </a:r>
            <a:r>
              <a:rPr lang="en-US" sz="36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Waveguide</a:t>
            </a:r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5308910" y="1415061"/>
            <a:ext cx="1635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</a:rPr>
              <a:t>TM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z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</a:rPr>
              <a:t> mode:</a:t>
            </a: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4510088" y="2029712"/>
          <a:ext cx="3235325" cy="525462"/>
        </p:xfrm>
        <a:graphic>
          <a:graphicData uri="http://schemas.openxmlformats.org/presentationml/2006/ole">
            <p:oleObj spid="_x0000_s83118" name="Equation" r:id="rId4" imgW="1574800" imgH="254000" progId="Equation.DSMT4">
              <p:embed/>
            </p:oleObj>
          </a:graphicData>
        </a:graphic>
      </p:graphicFrame>
      <p:graphicFrame>
        <p:nvGraphicFramePr>
          <p:cNvPr id="82950" name="Object 10"/>
          <p:cNvGraphicFramePr>
            <a:graphicFrameLocks noChangeAspect="1"/>
          </p:cNvGraphicFramePr>
          <p:nvPr/>
        </p:nvGraphicFramePr>
        <p:xfrm>
          <a:off x="5357339" y="3131787"/>
          <a:ext cx="1408113" cy="447675"/>
        </p:xfrm>
        <a:graphic>
          <a:graphicData uri="http://schemas.openxmlformats.org/presentationml/2006/ole">
            <p:oleObj spid="_x0000_s83119" name="Equation" r:id="rId5" imgW="761669" imgH="241195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753" y="3989119"/>
            <a:ext cx="477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The solution in cylindrical coordinates is: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2393950" y="4702175"/>
          <a:ext cx="4289425" cy="1011238"/>
        </p:xfrm>
        <a:graphic>
          <a:graphicData uri="http://schemas.openxmlformats.org/presentationml/2006/ole">
            <p:oleObj spid="_x0000_s83120" name="Equation" r:id="rId6" imgW="2044700" imgH="482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9020" y="5994400"/>
            <a:ext cx="696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value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must be an integer to have unique fields.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38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0300" y="25654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83590" y="1463356"/>
            <a:ext cx="2960941" cy="2009777"/>
            <a:chOff x="783590" y="1463356"/>
            <a:chExt cx="2960941" cy="2009777"/>
          </a:xfrm>
        </p:grpSpPr>
        <p:sp>
          <p:nvSpPr>
            <p:cNvPr id="285703" name="AutoShape 7"/>
            <p:cNvSpPr>
              <a:spLocks noChangeArrowheads="1"/>
            </p:cNvSpPr>
            <p:nvPr/>
          </p:nvSpPr>
          <p:spPr bwMode="auto">
            <a:xfrm rot="13933154">
              <a:off x="2148300" y="865662"/>
              <a:ext cx="998538" cy="2193925"/>
            </a:xfrm>
            <a:prstGeom prst="can">
              <a:avLst>
                <a:gd name="adj" fmla="val 54928"/>
              </a:avLst>
            </a:prstGeom>
            <a:gradFill rotWithShape="0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85704" name="Line 8"/>
            <p:cNvSpPr>
              <a:spLocks noChangeShapeType="1"/>
            </p:cNvSpPr>
            <p:nvPr/>
          </p:nvSpPr>
          <p:spPr bwMode="auto">
            <a:xfrm flipH="1">
              <a:off x="1064038" y="2488087"/>
              <a:ext cx="890588" cy="7477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H="1" flipV="1">
              <a:off x="1881600" y="2072162"/>
              <a:ext cx="60325" cy="427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1920" y="263144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PEC</a:t>
              </a:r>
              <a:endPara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3" name="Object 10"/>
            <p:cNvGraphicFramePr>
              <a:graphicFrameLocks noChangeAspect="1"/>
            </p:cNvGraphicFramePr>
            <p:nvPr/>
          </p:nvGraphicFramePr>
          <p:xfrm>
            <a:off x="1637348" y="1640840"/>
            <a:ext cx="233362" cy="258763"/>
          </p:xfrm>
          <a:graphic>
            <a:graphicData uri="http://schemas.openxmlformats.org/presentationml/2006/ole">
              <p:oleObj spid="_x0000_s83121" name="Equation" r:id="rId7" imgW="126835" imgH="139518" progId="Equation.DSMT4">
                <p:embed/>
              </p:oleObj>
            </a:graphicData>
          </a:graphic>
        </p:graphicFrame>
        <p:graphicFrame>
          <p:nvGraphicFramePr>
            <p:cNvPr id="82954" name="Object 10"/>
            <p:cNvGraphicFramePr>
              <a:graphicFrameLocks noChangeAspect="1"/>
            </p:cNvGraphicFramePr>
            <p:nvPr/>
          </p:nvGraphicFramePr>
          <p:xfrm>
            <a:off x="783590" y="3236595"/>
            <a:ext cx="209550" cy="236538"/>
          </p:xfrm>
          <a:graphic>
            <a:graphicData uri="http://schemas.openxmlformats.org/presentationml/2006/ole">
              <p:oleObj spid="_x0000_s83122" name="Equation" r:id="rId8" imgW="114102" imgH="126780" progId="Equation.DSMT4">
                <p:embed/>
              </p:oleObj>
            </a:graphicData>
          </a:graphic>
        </p:graphicFrame>
        <p:graphicFrame>
          <p:nvGraphicFramePr>
            <p:cNvPr id="82955" name="Object 10"/>
            <p:cNvGraphicFramePr>
              <a:graphicFrameLocks noChangeAspect="1"/>
            </p:cNvGraphicFramePr>
            <p:nvPr/>
          </p:nvGraphicFramePr>
          <p:xfrm>
            <a:off x="2280920" y="1706880"/>
            <a:ext cx="814388" cy="307975"/>
          </p:xfrm>
          <a:graphic>
            <a:graphicData uri="http://schemas.openxmlformats.org/presentationml/2006/ole">
              <p:oleObj spid="_x0000_s83123" name="Equation" r:id="rId9" imgW="444114" imgH="164957" progId="Equation.DSMT4">
                <p:embed/>
              </p:oleObj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202497" y="3819842"/>
            <a:ext cx="266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any combination of these two functions.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5805889" y="4081452"/>
            <a:ext cx="396608" cy="762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>
            <a:stCxn id="2" idx="1"/>
          </p:cNvCxnSpPr>
          <p:nvPr/>
        </p:nvCxnSpPr>
        <p:spPr bwMode="auto">
          <a:xfrm flipH="1">
            <a:off x="4704202" y="4081452"/>
            <a:ext cx="1498295" cy="6999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39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13773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References for Bessel </a:t>
            </a:r>
            <a:r>
              <a:rPr lang="en-US" sz="4000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Functions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956" y="3267719"/>
            <a:ext cx="8514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M. R. Spiegel, </a:t>
            </a:r>
            <a:r>
              <a:rPr lang="en-US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Schaum’s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Outline Mathematical Handbook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McGraw-Hill, 1968.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66688" indent="-166688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M. Abramowitz and I. E.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Stegun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Handbook of Mathematical Functions with Formulas, Graphs, and Mathematical Tables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National Bureau of Standards,  Government Printing Office, Tenth Printing, 1972.</a:t>
            </a:r>
          </a:p>
          <a:p>
            <a:pPr marL="166688" indent="-166688"/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66688" indent="-166688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N. N.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Lebedev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Special Functions &amp; Their Applications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Dover Publications, New York, 1972. 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9043386"/>
              </p:ext>
            </p:extLst>
          </p:nvPr>
        </p:nvGraphicFramePr>
        <p:xfrm>
          <a:off x="1703388" y="1120775"/>
          <a:ext cx="5786437" cy="819150"/>
        </p:xfrm>
        <a:graphic>
          <a:graphicData uri="http://schemas.openxmlformats.org/presentationml/2006/ole">
            <p:oleObj spid="_x0000_s332816" name="Equation" r:id="rId4" imgW="3225800" imgH="4572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8" y="276523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0430" y="2717800"/>
          <a:ext cx="2757488" cy="696913"/>
        </p:xfrm>
        <a:graphic>
          <a:graphicData uri="http://schemas.openxmlformats.org/presentationml/2006/ole">
            <p:oleObj spid="_x0000_s2480" name="Equation" r:id="rId4" imgW="3517900" imgH="8890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914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propagation: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95363" y="1524000"/>
          <a:ext cx="2830512" cy="406400"/>
        </p:xfrm>
        <a:graphic>
          <a:graphicData uri="http://schemas.openxmlformats.org/presentationml/2006/ole">
            <p:oleObj spid="_x0000_s2481" name="Equation" r:id="rId5" imgW="3238500" imgH="44450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22098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194175" y="4941983"/>
          <a:ext cx="2181225" cy="676180"/>
        </p:xfrm>
        <a:graphic>
          <a:graphicData uri="http://schemas.openxmlformats.org/presentationml/2006/ole">
            <p:oleObj spid="_x0000_s2482" name="Equation" r:id="rId6" imgW="2540000" imgH="7874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160453" y="4291064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Subject to B.C.’s: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188143" y="5793931"/>
          <a:ext cx="2428557" cy="617981"/>
        </p:xfrm>
        <a:graphic>
          <a:graphicData uri="http://schemas.openxmlformats.org/presentationml/2006/ole">
            <p:oleObj spid="_x0000_s2483" name="Equation" r:id="rId7" imgW="2844800" imgH="72390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193280" y="5137804"/>
          <a:ext cx="1049020" cy="305099"/>
        </p:xfrm>
        <a:graphic>
          <a:graphicData uri="http://schemas.openxmlformats.org/presentationml/2006/ole">
            <p:oleObj spid="_x0000_s2484" name="Equation" r:id="rId8" imgW="1282700" imgH="3429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172960" y="5956299"/>
          <a:ext cx="1106944" cy="321945"/>
        </p:xfrm>
        <a:graphic>
          <a:graphicData uri="http://schemas.openxmlformats.org/presentationml/2006/ole">
            <p:oleObj spid="_x0000_s2485" name="Equation" r:id="rId9" imgW="1282700" imgH="3429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7620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</a:t>
            </a:r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197100" y="3530600"/>
          <a:ext cx="1438275" cy="431800"/>
        </p:xfrm>
        <a:graphic>
          <a:graphicData uri="http://schemas.openxmlformats.org/presentationml/2006/ole">
            <p:oleObj spid="_x0000_s2486" name="Equation" r:id="rId10" imgW="1905000" imgH="571500" progId="Equation.DSMT4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01638" y="4824413"/>
          <a:ext cx="2808287" cy="1444625"/>
        </p:xfrm>
        <a:graphic>
          <a:graphicData uri="http://schemas.openxmlformats.org/presentationml/2006/ole">
            <p:oleObj spid="_x0000_s2487" name="Equation" r:id="rId11" imgW="1828800" imgH="939800" progId="Equation.DSMT4">
              <p:embed/>
            </p:oleObj>
          </a:graphicData>
        </a:graphic>
      </p:graphicFrame>
      <p:sp>
        <p:nvSpPr>
          <p:cNvPr id="43" name="Rectangle 42"/>
          <p:cNvSpPr/>
          <p:nvPr/>
        </p:nvSpPr>
        <p:spPr>
          <a:xfrm>
            <a:off x="466532" y="4321544"/>
            <a:ext cx="3440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previous field table: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638300" y="4851400"/>
            <a:ext cx="342900" cy="317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727200" y="5588000"/>
            <a:ext cx="3175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573103" y="1023984"/>
            <a:ext cx="3968750" cy="2582482"/>
            <a:chOff x="4573103" y="1023984"/>
            <a:chExt cx="3968750" cy="2582482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4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p:oleObj spid="_x0000_s2488" name="Equation" r:id="rId12" imgW="190417" imgH="203112" progId="Equation.DSMT4">
                <p:embed/>
              </p:oleObj>
            </a:graphicData>
          </a:graphic>
        </p:graphicFrame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p:oleObj spid="_x0000_s2489" name="Equation" r:id="rId13" imgW="215619" imgH="266353" progId="Equation.DSMT4">
                <p:embed/>
              </p:oleObj>
            </a:graphicData>
          </a:graphic>
        </p:graphicFrame>
        <p:graphicFrame>
          <p:nvGraphicFramePr>
            <p:cNvPr id="116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p:oleObj spid="_x0000_s2490" name="Equation" r:id="rId14" imgW="190417" imgH="190417" progId="Equation.DSMT4">
                <p:embed/>
              </p:oleObj>
            </a:graphicData>
          </a:graphic>
        </p:graphicFrame>
        <p:graphicFrame>
          <p:nvGraphicFramePr>
            <p:cNvPr id="117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p:oleObj spid="_x0000_s2491" name="Equation" r:id="rId15" imgW="203024" imgH="203024" progId="Equation.DSMT4">
                <p:embed/>
              </p:oleObj>
            </a:graphicData>
          </a:graphic>
        </p:graphicFrame>
        <p:graphicFrame>
          <p:nvGraphicFramePr>
            <p:cNvPr id="118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p:oleObj spid="_x0000_s2492" name="Equation" r:id="rId16" imgW="190500" imgH="279400" progId="Equation.DSMT4">
                <p:embed/>
              </p:oleObj>
            </a:graphicData>
          </a:graphic>
        </p:graphicFrame>
        <p:graphicFrame>
          <p:nvGraphicFramePr>
            <p:cNvPr id="119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p:oleObj spid="_x0000_s2493" name="Equation" r:id="rId17" imgW="647700" imgH="292100" progId="Equation.DSMT4">
                <p:embed/>
              </p:oleObj>
            </a:graphicData>
          </a:graphic>
        </p:graphicFrame>
        <p:graphicFrame>
          <p:nvGraphicFramePr>
            <p:cNvPr id="120" name="Object 7"/>
            <p:cNvGraphicFramePr>
              <a:graphicFrameLocks noChangeAspect="1"/>
            </p:cNvGraphicFramePr>
            <p:nvPr/>
          </p:nvGraphicFramePr>
          <p:xfrm>
            <a:off x="6275388" y="2503488"/>
            <a:ext cx="674687" cy="238125"/>
          </p:xfrm>
          <a:graphic>
            <a:graphicData uri="http://schemas.openxmlformats.org/presentationml/2006/ole">
              <p:oleObj spid="_x0000_s2494" name="Equation" r:id="rId18" imgW="825142" imgH="26658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81075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Plot of Bessel Functions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35038" y="876300"/>
            <a:ext cx="6773862" cy="4743450"/>
            <a:chOff x="833438" y="977900"/>
            <a:chExt cx="6773862" cy="4743450"/>
          </a:xfrm>
        </p:grpSpPr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5550" y="977900"/>
              <a:ext cx="6381750" cy="44100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309688" y="2840038"/>
              <a:ext cx="400050" cy="15938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1327150" y="1052513"/>
              <a:ext cx="400050" cy="708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1325563" y="5013325"/>
              <a:ext cx="400050" cy="708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7232650" y="5278438"/>
              <a:ext cx="333375" cy="2079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1717675" y="5267325"/>
              <a:ext cx="333375" cy="2079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4465638" y="5221288"/>
              <a:ext cx="319087" cy="457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833438" y="2652713"/>
              <a:ext cx="842962" cy="457200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J</a:t>
              </a:r>
              <a:r>
                <a:rPr kumimoji="0" lang="en-US" sz="2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2538413" y="1704975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3244850" y="2217738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4324350" y="2705100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51" name="Object 25"/>
            <p:cNvGraphicFramePr>
              <a:graphicFrameLocks noChangeAspect="1"/>
            </p:cNvGraphicFramePr>
            <p:nvPr/>
          </p:nvGraphicFramePr>
          <p:xfrm>
            <a:off x="4657091" y="1580925"/>
            <a:ext cx="2040890" cy="502828"/>
          </p:xfrm>
          <a:graphic>
            <a:graphicData uri="http://schemas.openxmlformats.org/presentationml/2006/ole">
              <p:oleObj spid="_x0000_s100438" name="Equation" r:id="rId4" imgW="927100" imgH="228600" progId="Equation.DSMT4">
                <p:embed/>
              </p:oleObj>
            </a:graphicData>
          </a:graphic>
        </p:graphicFrame>
      </p:grp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61950" y="5727700"/>
          <a:ext cx="3732213" cy="666750"/>
        </p:xfrm>
        <a:graphic>
          <a:graphicData uri="http://schemas.openxmlformats.org/presentationml/2006/ole">
            <p:oleObj spid="_x0000_s100439" name="Equation" r:id="rId5" imgW="2552700" imgH="457200" progId="Equation.DSMT4">
              <p:embed/>
            </p:oleObj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4568825" y="5711825"/>
          <a:ext cx="4075113" cy="698500"/>
        </p:xfrm>
        <a:graphic>
          <a:graphicData uri="http://schemas.openxmlformats.org/presentationml/2006/ole">
            <p:oleObj spid="_x0000_s100440" name="Equation" r:id="rId6" imgW="2514600" imgH="431800" progId="Equation.DSMT4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40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09650" y="-635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Plot of Bessel Functions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7963" y="615950"/>
            <a:ext cx="7272337" cy="4962525"/>
            <a:chOff x="601663" y="1009650"/>
            <a:chExt cx="7272337" cy="4962525"/>
          </a:xfrm>
        </p:grpSpPr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2338" y="1073150"/>
              <a:ext cx="6951662" cy="46148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372350" y="5561013"/>
              <a:ext cx="333375" cy="2079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4241800" y="5480050"/>
              <a:ext cx="571500" cy="457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577975" y="5513388"/>
              <a:ext cx="333375" cy="2079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087438" y="4821238"/>
              <a:ext cx="400050" cy="11509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1135063" y="1009650"/>
              <a:ext cx="400050" cy="708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714375" y="2716213"/>
              <a:ext cx="842963" cy="9429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601663" y="2762250"/>
              <a:ext cx="877887" cy="457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  <a:r>
                <a:rPr kumimoji="0" lang="en-US" sz="2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916113" y="1385888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330450" y="1760538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2882900" y="2163763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52" name="Object 15"/>
            <p:cNvGraphicFramePr>
              <a:graphicFrameLocks noChangeAspect="1"/>
            </p:cNvGraphicFramePr>
            <p:nvPr/>
          </p:nvGraphicFramePr>
          <p:xfrm>
            <a:off x="4140200" y="2773534"/>
            <a:ext cx="2209800" cy="530054"/>
          </p:xfrm>
          <a:graphic>
            <a:graphicData uri="http://schemas.openxmlformats.org/presentationml/2006/ole">
              <p:oleObj spid="_x0000_s101490" name="Equation" r:id="rId4" imgW="952087" imgH="228501" progId="Equation.DSMT4">
                <p:embed/>
              </p:oleObj>
            </a:graphicData>
          </a:graphic>
        </p:graphicFrame>
      </p:grp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27000" y="5838362"/>
          <a:ext cx="3938587" cy="735475"/>
        </p:xfrm>
        <a:graphic>
          <a:graphicData uri="http://schemas.openxmlformats.org/presentationml/2006/ole">
            <p:oleObj spid="_x0000_s101491" name="Equation" r:id="rId5" imgW="2451100" imgH="457200" progId="Equation.DSMT4">
              <p:embed/>
            </p:oleObj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4518025" y="5337175"/>
          <a:ext cx="4513263" cy="730250"/>
        </p:xfrm>
        <a:graphic>
          <a:graphicData uri="http://schemas.openxmlformats.org/presentationml/2006/ole">
            <p:oleObj spid="_x0000_s101492" name="Equation" r:id="rId6" imgW="2832100" imgH="457200" progId="Equation.DSMT4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4679950" y="6115050"/>
          <a:ext cx="4151313" cy="692150"/>
        </p:xfrm>
        <a:graphic>
          <a:graphicData uri="http://schemas.openxmlformats.org/presentationml/2006/ole">
            <p:oleObj spid="_x0000_s101493" name="Equation" r:id="rId7" imgW="2819400" imgH="4699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41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291117" y="0"/>
            <a:ext cx="687228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Circular Waveguide (cont.)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994336" y="993760"/>
            <a:ext cx="38170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Choose (somewhat arbitrarily) </a:t>
            </a:r>
          </a:p>
        </p:txBody>
      </p:sp>
      <p:graphicFrame>
        <p:nvGraphicFramePr>
          <p:cNvPr id="286736" name="Object 16"/>
          <p:cNvGraphicFramePr>
            <a:graphicFrameLocks noChangeAspect="1"/>
          </p:cNvGraphicFramePr>
          <p:nvPr/>
        </p:nvGraphicFramePr>
        <p:xfrm>
          <a:off x="4584227" y="1010195"/>
          <a:ext cx="1033367" cy="413078"/>
        </p:xfrm>
        <a:graphic>
          <a:graphicData uri="http://schemas.openxmlformats.org/presentationml/2006/ole">
            <p:oleObj spid="_x0000_s84114" name="Equation" r:id="rId4" imgW="507780" imgH="203112" progId="Equation.DSMT4">
              <p:embed/>
            </p:oleObj>
          </a:graphicData>
        </a:graphic>
      </p:graphicFrame>
      <p:graphicFrame>
        <p:nvGraphicFramePr>
          <p:cNvPr id="2867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38450849"/>
              </p:ext>
            </p:extLst>
          </p:nvPr>
        </p:nvGraphicFramePr>
        <p:xfrm>
          <a:off x="2484438" y="1681163"/>
          <a:ext cx="3949700" cy="1022350"/>
        </p:xfrm>
        <a:graphic>
          <a:graphicData uri="http://schemas.openxmlformats.org/presentationml/2006/ole">
            <p:oleObj spid="_x0000_s84115" name="Equation" r:id="rId5" imgW="1866600" imgH="482400" progId="Equation.DSMT4">
              <p:embed/>
            </p:oleObj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18027" y="3212259"/>
            <a:ext cx="45352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The field should be </a:t>
            </a:r>
            <a:r>
              <a:rPr lang="en-US" sz="2000" u="sng" dirty="0" smtClean="0">
                <a:solidFill>
                  <a:srgbClr val="FF0033"/>
                </a:solidFill>
                <a:latin typeface="Arial" pitchFamily="34" charset="0"/>
              </a:rPr>
              <a:t>finite</a:t>
            </a:r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 on the </a:t>
            </a:r>
            <a:r>
              <a:rPr lang="en-US" sz="2400" i="1" dirty="0" smtClean="0">
                <a:solidFill>
                  <a:srgbClr val="FF0033"/>
                </a:solidFill>
              </a:rPr>
              <a:t>z</a:t>
            </a:r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 axis.</a:t>
            </a:r>
            <a:endParaRPr lang="en-US" dirty="0" smtClean="0">
              <a:solidFill>
                <a:srgbClr val="FF0033"/>
              </a:solidFill>
              <a:latin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475673" y="3881755"/>
          <a:ext cx="981075" cy="441325"/>
        </p:xfrm>
        <a:graphic>
          <a:graphicData uri="http://schemas.openxmlformats.org/presentationml/2006/ole">
            <p:oleObj spid="_x0000_s84116" name="Equation" r:id="rId6" imgW="508000" imgH="228600" progId="Equation.DSMT4">
              <p:embed/>
            </p:oleObj>
          </a:graphicData>
        </a:graphic>
      </p:graphicFrame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816972" y="3971209"/>
            <a:ext cx="427037" cy="231775"/>
          </a:xfrm>
          <a:prstGeom prst="rightArrow">
            <a:avLst>
              <a:gd name="adj1" fmla="val 50000"/>
              <a:gd name="adj2" fmla="val 4606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76019" y="3914389"/>
            <a:ext cx="1724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is not allowed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124075" y="5759133"/>
          <a:ext cx="4808538" cy="571500"/>
        </p:xfrm>
        <a:graphic>
          <a:graphicData uri="http://schemas.openxmlformats.org/presentationml/2006/ole">
            <p:oleObj spid="_x0000_s84117" name="Equation" r:id="rId7" imgW="2133600" imgH="2540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42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2722563" y="4669582"/>
          <a:ext cx="3434397" cy="523447"/>
        </p:xfrm>
        <a:graphic>
          <a:graphicData uri="http://schemas.openxmlformats.org/presentationml/2006/ole">
            <p:oleObj spid="_x0000_s84118" name="Equation" r:id="rId8" imgW="1663700" imgH="2540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8320" y="473456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Hence, we have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830580" y="1271270"/>
            <a:ext cx="1028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33"/>
                </a:solidFill>
                <a:latin typeface="Arial" pitchFamily="34" charset="0"/>
              </a:rPr>
              <a:t>B.C.’s:</a:t>
            </a:r>
          </a:p>
        </p:txBody>
      </p:sp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2039718" y="1219231"/>
          <a:ext cx="1926228" cy="535142"/>
        </p:xfrm>
        <a:graphic>
          <a:graphicData uri="http://schemas.openxmlformats.org/presentationml/2006/ole">
            <p:oleObj spid="_x0000_s86301" name="Equation" r:id="rId4" imgW="914400" imgH="254000" progId="Equation.DSMT4">
              <p:embed/>
            </p:oleObj>
          </a:graphicData>
        </a:graphic>
      </p:graphicFrame>
      <p:sp>
        <p:nvSpPr>
          <p:cNvPr id="288781" name="Text Box 13"/>
          <p:cNvSpPr txBox="1">
            <a:spLocks noChangeArrowheads="1"/>
          </p:cNvSpPr>
          <p:nvPr/>
        </p:nvSpPr>
        <p:spPr bwMode="auto">
          <a:xfrm>
            <a:off x="1136059" y="0"/>
            <a:ext cx="687228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Circular Waveguide (cont.)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872163" y="1255713"/>
          <a:ext cx="1428750" cy="450850"/>
        </p:xfrm>
        <a:graphic>
          <a:graphicData uri="http://schemas.openxmlformats.org/presentationml/2006/ole">
            <p:oleObj spid="_x0000_s86302" name="Equation" r:id="rId5" imgW="723586" imgH="228501" progId="Equation.DSMT4">
              <p:embed/>
            </p:oleObj>
          </a:graphicData>
        </a:graphic>
      </p:graphicFrame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912459" y="2416730"/>
            <a:ext cx="0" cy="2451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846047" y="1263650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Hence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/>
        </p:nvGraphicFramePr>
        <p:xfrm>
          <a:off x="2976785" y="4831598"/>
          <a:ext cx="1114425" cy="471487"/>
        </p:xfrm>
        <a:graphic>
          <a:graphicData uri="http://schemas.openxmlformats.org/presentationml/2006/ole">
            <p:oleObj spid="_x0000_s86303" name="Equation" r:id="rId6" imgW="571252" imgH="241195" progId="Equation.DSMT4">
              <p:embed/>
            </p:oleObj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/>
        </p:nvGraphicFramePr>
        <p:xfrm>
          <a:off x="5197697" y="4625348"/>
          <a:ext cx="1042988" cy="817562"/>
        </p:xfrm>
        <a:graphic>
          <a:graphicData uri="http://schemas.openxmlformats.org/presentationml/2006/ole">
            <p:oleObj spid="_x0000_s86304" name="Equation" r:id="rId7" imgW="533169" imgH="418918" progId="Equation.DSMT4">
              <p:embed/>
            </p:oleObj>
          </a:graphicData>
        </a:graphic>
      </p:graphicFrame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4381213" y="4907280"/>
            <a:ext cx="479425" cy="316895"/>
          </a:xfrm>
          <a:prstGeom prst="rightArrow">
            <a:avLst>
              <a:gd name="adj1" fmla="val 50000"/>
              <a:gd name="adj2" fmla="val 5511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2171" y="5699243"/>
            <a:ext cx="404692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Note: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 The value </a:t>
            </a:r>
            <a:r>
              <a:rPr lang="en-US" sz="1600" i="1" dirty="0" smtClean="0">
                <a:solidFill>
                  <a:srgbClr val="000000"/>
                </a:solidFill>
              </a:rPr>
              <a:t>x</a:t>
            </a:r>
            <a:r>
              <a:rPr lang="en-US" sz="1600" i="1" baseline="-25000" dirty="0" smtClean="0">
                <a:solidFill>
                  <a:srgbClr val="000000"/>
                </a:solidFill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 = 0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is not included since  this would yield a trivial solution:</a:t>
            </a:r>
          </a:p>
        </p:txBody>
      </p:sp>
      <p:graphicFrame>
        <p:nvGraphicFramePr>
          <p:cNvPr id="28" name="Object 29"/>
          <p:cNvGraphicFramePr>
            <a:graphicFrameLocks noChangeAspect="1"/>
          </p:cNvGraphicFramePr>
          <p:nvPr/>
        </p:nvGraphicFramePr>
        <p:xfrm>
          <a:off x="4029075" y="5694363"/>
          <a:ext cx="2282825" cy="687387"/>
        </p:xfrm>
        <a:graphic>
          <a:graphicData uri="http://schemas.openxmlformats.org/presentationml/2006/ole">
            <p:oleObj spid="_x0000_s86305" name="Equation" r:id="rId8" imgW="1435100" imgH="431800" progId="Equation.DSMT4">
              <p:embed/>
            </p:oleObj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43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5032" y="5799770"/>
            <a:ext cx="250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(This is true unless </a:t>
            </a:r>
            <a:r>
              <a:rPr lang="en-US" sz="1200" i="1" dirty="0" smtClean="0">
                <a:solidFill>
                  <a:schemeClr val="bg2"/>
                </a:solidFill>
              </a:rPr>
              <a:t>n</a:t>
            </a:r>
            <a:r>
              <a:rPr lang="en-US" sz="1200" dirty="0" smtClean="0">
                <a:solidFill>
                  <a:schemeClr val="bg2"/>
                </a:solidFill>
              </a:rPr>
              <a:t> = 0</a:t>
            </a:r>
            <a:r>
              <a:rPr lang="en-US" sz="1200" dirty="0" smtClean="0">
                <a:solidFill>
                  <a:schemeClr val="bg2"/>
                </a:solidFill>
                <a:latin typeface="+mj-lt"/>
              </a:rPr>
              <a:t>, in which case we cannot have </a:t>
            </a:r>
            <a:r>
              <a:rPr lang="en-US" sz="1200" i="1" dirty="0" smtClean="0">
                <a:solidFill>
                  <a:schemeClr val="bg2"/>
                </a:solidFill>
              </a:rPr>
              <a:t>p</a:t>
            </a:r>
            <a:r>
              <a:rPr lang="en-US" sz="1200" dirty="0" smtClean="0">
                <a:solidFill>
                  <a:schemeClr val="bg2"/>
                </a:solidFill>
                <a:latin typeface="+mj-lt"/>
              </a:rPr>
              <a:t> = </a:t>
            </a:r>
            <a:r>
              <a:rPr lang="en-US" sz="1200" dirty="0" smtClean="0">
                <a:solidFill>
                  <a:schemeClr val="bg2"/>
                </a:solidFill>
              </a:rPr>
              <a:t>0</a:t>
            </a:r>
            <a:r>
              <a:rPr lang="en-US" sz="1200" dirty="0" smtClean="0">
                <a:solidFill>
                  <a:schemeClr val="bg2"/>
                </a:solidFill>
                <a:latin typeface="+mj-lt"/>
              </a:rPr>
              <a:t>.)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47243" y="2247075"/>
            <a:ext cx="7444323" cy="2212768"/>
            <a:chOff x="947243" y="2247075"/>
            <a:chExt cx="7444323" cy="2212768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436209" y="3745468"/>
              <a:ext cx="6632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912459" y="2572305"/>
              <a:ext cx="4413250" cy="1887538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288" y="149"/>
                </a:cxn>
                <a:cxn ang="0">
                  <a:pos x="606" y="148"/>
                </a:cxn>
                <a:cxn ang="0">
                  <a:pos x="1175" y="1039"/>
                </a:cxn>
                <a:cxn ang="0">
                  <a:pos x="1513" y="1047"/>
                </a:cxn>
                <a:cxn ang="0">
                  <a:pos x="1758" y="601"/>
                </a:cxn>
                <a:cxn ang="0">
                  <a:pos x="1966" y="570"/>
                </a:cxn>
                <a:cxn ang="0">
                  <a:pos x="2206" y="867"/>
                </a:cxn>
                <a:cxn ang="0">
                  <a:pos x="2353" y="867"/>
                </a:cxn>
                <a:cxn ang="0">
                  <a:pos x="2588" y="670"/>
                </a:cxn>
                <a:cxn ang="0">
                  <a:pos x="2780" y="801"/>
                </a:cxn>
              </a:cxnLst>
              <a:rect l="0" t="0" r="r" b="b"/>
              <a:pathLst>
                <a:path w="2780" h="1189">
                  <a:moveTo>
                    <a:pt x="0" y="739"/>
                  </a:moveTo>
                  <a:cubicBezTo>
                    <a:pt x="48" y="641"/>
                    <a:pt x="187" y="247"/>
                    <a:pt x="288" y="149"/>
                  </a:cubicBezTo>
                  <a:cubicBezTo>
                    <a:pt x="389" y="51"/>
                    <a:pt x="458" y="0"/>
                    <a:pt x="606" y="148"/>
                  </a:cubicBezTo>
                  <a:cubicBezTo>
                    <a:pt x="754" y="296"/>
                    <a:pt x="1024" y="889"/>
                    <a:pt x="1175" y="1039"/>
                  </a:cubicBezTo>
                  <a:cubicBezTo>
                    <a:pt x="1326" y="1189"/>
                    <a:pt x="1416" y="1120"/>
                    <a:pt x="1513" y="1047"/>
                  </a:cubicBezTo>
                  <a:cubicBezTo>
                    <a:pt x="1610" y="974"/>
                    <a:pt x="1683" y="680"/>
                    <a:pt x="1758" y="601"/>
                  </a:cubicBezTo>
                  <a:cubicBezTo>
                    <a:pt x="1833" y="522"/>
                    <a:pt x="1891" y="526"/>
                    <a:pt x="1966" y="570"/>
                  </a:cubicBezTo>
                  <a:cubicBezTo>
                    <a:pt x="2041" y="614"/>
                    <a:pt x="2142" y="817"/>
                    <a:pt x="2206" y="867"/>
                  </a:cubicBezTo>
                  <a:cubicBezTo>
                    <a:pt x="2270" y="917"/>
                    <a:pt x="2289" y="900"/>
                    <a:pt x="2353" y="867"/>
                  </a:cubicBezTo>
                  <a:cubicBezTo>
                    <a:pt x="2415" y="830"/>
                    <a:pt x="2517" y="681"/>
                    <a:pt x="2588" y="670"/>
                  </a:cubicBezTo>
                  <a:cubicBezTo>
                    <a:pt x="2659" y="659"/>
                    <a:pt x="2740" y="774"/>
                    <a:pt x="2780" y="801"/>
                  </a:cubicBezTo>
                </a:path>
              </a:pathLst>
            </a:custGeom>
            <a:noFill/>
            <a:ln w="2222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387246" y="3685143"/>
              <a:ext cx="109538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28659" y="3699430"/>
              <a:ext cx="109538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196996" y="3689905"/>
              <a:ext cx="109538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9943" y="2247075"/>
              <a:ext cx="4113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Sketch for a typical value of </a:t>
              </a:r>
              <a:r>
                <a:rPr lang="en-US" i="1" dirty="0" smtClean="0">
                  <a:solidFill>
                    <a:schemeClr val="bg2"/>
                  </a:solidFill>
                </a:rPr>
                <a:t>n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</a:rPr>
                <a:t>(</a:t>
              </a:r>
              <a:r>
                <a:rPr lang="en-US" i="1" dirty="0" smtClean="0">
                  <a:solidFill>
                    <a:schemeClr val="bg2"/>
                  </a:solidFill>
                </a:rPr>
                <a:t>n</a:t>
              </a:r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  <a:sym typeface="Symbol"/>
                </a:rPr>
                <a:t> 0)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  <a:sym typeface="Symbol"/>
                </a:rPr>
                <a:t>.</a:t>
              </a:r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9440" y="2741617"/>
              <a:ext cx="3311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Note: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 Pozar uses the notation 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p</a:t>
              </a:r>
              <a:r>
                <a:rPr lang="en-US" sz="1600" i="1" baseline="-25000" dirty="0" smtClean="0">
                  <a:solidFill>
                    <a:schemeClr val="bg1"/>
                  </a:solidFill>
                </a:rPr>
                <a:t>mn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86026" name="Object 10"/>
            <p:cNvGraphicFramePr>
              <a:graphicFrameLocks noChangeAspect="1"/>
            </p:cNvGraphicFramePr>
            <p:nvPr/>
          </p:nvGraphicFramePr>
          <p:xfrm>
            <a:off x="8143916" y="3608449"/>
            <a:ext cx="247650" cy="274638"/>
          </p:xfrm>
          <a:graphic>
            <a:graphicData uri="http://schemas.openxmlformats.org/presentationml/2006/ole">
              <p:oleObj spid="_x0000_s86306" name="Equation" r:id="rId9" imgW="126835" imgH="139518" progId="Equation.DSMT4">
                <p:embed/>
              </p:oleObj>
            </a:graphicData>
          </a:graphic>
        </p:graphicFrame>
        <p:graphicFrame>
          <p:nvGraphicFramePr>
            <p:cNvPr id="86027" name="Object 11"/>
            <p:cNvGraphicFramePr>
              <a:graphicFrameLocks noChangeAspect="1"/>
            </p:cNvGraphicFramePr>
            <p:nvPr/>
          </p:nvGraphicFramePr>
          <p:xfrm>
            <a:off x="947243" y="2571111"/>
            <a:ext cx="752475" cy="450850"/>
          </p:xfrm>
          <a:graphic>
            <a:graphicData uri="http://schemas.openxmlformats.org/presentationml/2006/ole">
              <p:oleObj spid="_x0000_s86307" name="Equation" r:id="rId10" imgW="381000" imgH="228600" progId="Equation.DSMT4">
                <p:embed/>
              </p:oleObj>
            </a:graphicData>
          </a:graphic>
        </p:graphicFrame>
        <p:graphicFrame>
          <p:nvGraphicFramePr>
            <p:cNvPr id="86028" name="Object 12"/>
            <p:cNvGraphicFramePr>
              <a:graphicFrameLocks noChangeAspect="1"/>
            </p:cNvGraphicFramePr>
            <p:nvPr/>
          </p:nvGraphicFramePr>
          <p:xfrm>
            <a:off x="2972563" y="3792640"/>
            <a:ext cx="396875" cy="449263"/>
          </p:xfrm>
          <a:graphic>
            <a:graphicData uri="http://schemas.openxmlformats.org/presentationml/2006/ole">
              <p:oleObj spid="_x0000_s86308" name="Equation" r:id="rId11" imgW="203112" imgH="228501" progId="Equation.DSMT4">
                <p:embed/>
              </p:oleObj>
            </a:graphicData>
          </a:graphic>
        </p:graphicFrame>
        <p:graphicFrame>
          <p:nvGraphicFramePr>
            <p:cNvPr id="86029" name="Object 13"/>
            <p:cNvGraphicFramePr>
              <a:graphicFrameLocks noChangeAspect="1"/>
            </p:cNvGraphicFramePr>
            <p:nvPr/>
          </p:nvGraphicFramePr>
          <p:xfrm>
            <a:off x="4632325" y="3814000"/>
            <a:ext cx="422275" cy="449263"/>
          </p:xfrm>
          <a:graphic>
            <a:graphicData uri="http://schemas.openxmlformats.org/presentationml/2006/ole">
              <p:oleObj spid="_x0000_s86309" name="Equation" r:id="rId12" imgW="215806" imgH="228501" progId="Equation.DSMT4">
                <p:embed/>
              </p:oleObj>
            </a:graphicData>
          </a:graphic>
        </p:graphicFrame>
        <p:graphicFrame>
          <p:nvGraphicFramePr>
            <p:cNvPr id="86030" name="Object 14"/>
            <p:cNvGraphicFramePr>
              <a:graphicFrameLocks noChangeAspect="1"/>
            </p:cNvGraphicFramePr>
            <p:nvPr/>
          </p:nvGraphicFramePr>
          <p:xfrm>
            <a:off x="5330990" y="3230129"/>
            <a:ext cx="422275" cy="449263"/>
          </p:xfrm>
          <a:graphic>
            <a:graphicData uri="http://schemas.openxmlformats.org/presentationml/2006/ole">
              <p:oleObj spid="_x0000_s86310" name="Equation" r:id="rId13" imgW="215806" imgH="228501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42" name="Rectangle 26"/>
          <p:cNvSpPr>
            <a:spLocks noChangeArrowheads="1"/>
          </p:cNvSpPr>
          <p:nvPr/>
        </p:nvSpPr>
        <p:spPr bwMode="auto">
          <a:xfrm>
            <a:off x="1881188" y="3602038"/>
            <a:ext cx="5962650" cy="1338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681038" y="1524000"/>
            <a:ext cx="14906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TM</a:t>
            </a:r>
            <a:r>
              <a:rPr lang="en-US" sz="2000" i="1" baseline="-25000" smtClean="0">
                <a:solidFill>
                  <a:srgbClr val="0000FF"/>
                </a:solidFill>
              </a:rPr>
              <a:t>np</a:t>
            </a:r>
            <a:r>
              <a:rPr lang="en-US" sz="2000" smtClean="0">
                <a:solidFill>
                  <a:srgbClr val="0000FF"/>
                </a:solidFill>
                <a:latin typeface="Arial" pitchFamily="34" charset="0"/>
              </a:rPr>
              <a:t> mode:</a:t>
            </a:r>
          </a:p>
        </p:txBody>
      </p:sp>
      <p:graphicFrame>
        <p:nvGraphicFramePr>
          <p:cNvPr id="290835" name="Object 19"/>
          <p:cNvGraphicFramePr>
            <a:graphicFrameLocks noChangeAspect="1"/>
          </p:cNvGraphicFramePr>
          <p:nvPr/>
        </p:nvGraphicFramePr>
        <p:xfrm>
          <a:off x="1447800" y="2322513"/>
          <a:ext cx="6824663" cy="942975"/>
        </p:xfrm>
        <a:graphic>
          <a:graphicData uri="http://schemas.openxmlformats.org/presentationml/2006/ole">
            <p:oleObj spid="_x0000_s88122" name="Equation" r:id="rId4" imgW="3124200" imgH="431800" progId="Equation.DSMT4">
              <p:embed/>
            </p:oleObj>
          </a:graphicData>
        </a:graphic>
      </p:graphicFrame>
      <p:graphicFrame>
        <p:nvGraphicFramePr>
          <p:cNvPr id="290836" name="Object 20"/>
          <p:cNvGraphicFramePr>
            <a:graphicFrameLocks noChangeAspect="1"/>
          </p:cNvGraphicFramePr>
          <p:nvPr/>
        </p:nvGraphicFramePr>
        <p:xfrm>
          <a:off x="2722563" y="3765550"/>
          <a:ext cx="4454525" cy="1082675"/>
        </p:xfrm>
        <a:graphic>
          <a:graphicData uri="http://schemas.openxmlformats.org/presentationml/2006/ole">
            <p:oleObj spid="_x0000_s88123" name="Equation" r:id="rId5" imgW="2298700" imgH="558800" progId="Equation.DSMT4">
              <p:embed/>
            </p:oleObj>
          </a:graphicData>
        </a:graphic>
      </p:graphicFrame>
      <p:sp>
        <p:nvSpPr>
          <p:cNvPr id="290843" name="Text Box 27"/>
          <p:cNvSpPr txBox="1">
            <a:spLocks noChangeArrowheads="1"/>
          </p:cNvSpPr>
          <p:nvPr/>
        </p:nvSpPr>
        <p:spPr bwMode="auto">
          <a:xfrm>
            <a:off x="1141598" y="0"/>
            <a:ext cx="687228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Circular Waveguide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44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708025" y="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Cutoff Frequency: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endParaRPr lang="en-US" sz="3600" i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4486593" y="2002202"/>
          <a:ext cx="1748084" cy="960895"/>
        </p:xfrm>
        <a:graphic>
          <a:graphicData uri="http://schemas.openxmlformats.org/presentationml/2006/ole">
            <p:oleObj spid="_x0000_s89258" name="Equation" r:id="rId4" imgW="761669" imgH="418918" progId="Equation.DSMT4">
              <p:embed/>
            </p:oleObj>
          </a:graphicData>
        </a:graphic>
      </p:graphicFrame>
      <p:graphicFrame>
        <p:nvGraphicFramePr>
          <p:cNvPr id="291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6081186"/>
              </p:ext>
            </p:extLst>
          </p:nvPr>
        </p:nvGraphicFramePr>
        <p:xfrm>
          <a:off x="3284538" y="3116263"/>
          <a:ext cx="2560637" cy="949325"/>
        </p:xfrm>
        <a:graphic>
          <a:graphicData uri="http://schemas.openxmlformats.org/presentationml/2006/ole">
            <p:oleObj spid="_x0000_s89259" name="Equation" r:id="rId5" imgW="1130300" imgH="419100" progId="Equation.DSMT4">
              <p:embed/>
            </p:oleObj>
          </a:graphicData>
        </a:graphic>
      </p:graphicFrame>
      <p:graphicFrame>
        <p:nvGraphicFramePr>
          <p:cNvPr id="291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0680527"/>
              </p:ext>
            </p:extLst>
          </p:nvPr>
        </p:nvGraphicFramePr>
        <p:xfrm>
          <a:off x="3057525" y="4810125"/>
          <a:ext cx="2759075" cy="1090613"/>
        </p:xfrm>
        <a:graphic>
          <a:graphicData uri="http://schemas.openxmlformats.org/presentationml/2006/ole">
            <p:oleObj spid="_x0000_s89260" name="Equation" r:id="rId6" imgW="1091726" imgH="431613" progId="Equation.DSMT4">
              <p:embed/>
            </p:oleObj>
          </a:graphicData>
        </a:graphic>
      </p:graphicFrame>
      <p:graphicFrame>
        <p:nvGraphicFramePr>
          <p:cNvPr id="291854" name="Object 14"/>
          <p:cNvGraphicFramePr>
            <a:graphicFrameLocks noChangeAspect="1"/>
          </p:cNvGraphicFramePr>
          <p:nvPr/>
        </p:nvGraphicFramePr>
        <p:xfrm>
          <a:off x="2316163" y="2262354"/>
          <a:ext cx="833437" cy="469734"/>
        </p:xfrm>
        <a:graphic>
          <a:graphicData uri="http://schemas.openxmlformats.org/presentationml/2006/ole">
            <p:oleObj spid="_x0000_s89261" name="Equation" r:id="rId7" imgW="406224" imgH="228501" progId="Equation.DSMT4">
              <p:embed/>
            </p:oleObj>
          </a:graphicData>
        </a:graphic>
      </p:graphicFrame>
      <p:sp>
        <p:nvSpPr>
          <p:cNvPr id="291855" name="AutoShape 15"/>
          <p:cNvSpPr>
            <a:spLocks noChangeArrowheads="1"/>
          </p:cNvSpPr>
          <p:nvPr/>
        </p:nvSpPr>
        <p:spPr bwMode="auto">
          <a:xfrm>
            <a:off x="3500438" y="2352675"/>
            <a:ext cx="661987" cy="309245"/>
          </a:xfrm>
          <a:prstGeom prst="rightArrow">
            <a:avLst>
              <a:gd name="adj1" fmla="val 50000"/>
              <a:gd name="adj2" fmla="val 7779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91856" name="Object 16"/>
          <p:cNvGraphicFramePr>
            <a:graphicFrameLocks noChangeAspect="1"/>
          </p:cNvGraphicFramePr>
          <p:nvPr/>
        </p:nvGraphicFramePr>
        <p:xfrm>
          <a:off x="3794125" y="1032193"/>
          <a:ext cx="1684338" cy="531812"/>
        </p:xfrm>
        <a:graphic>
          <a:graphicData uri="http://schemas.openxmlformats.org/presentationml/2006/ole">
            <p:oleObj spid="_x0000_s89262" name="Equation" r:id="rId8" imgW="761669" imgH="241195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1240" y="2265680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At  </a:t>
            </a:r>
            <a:r>
              <a:rPr lang="en-US" sz="2000" i="1" dirty="0" smtClean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i="1" dirty="0" smtClean="0">
                <a:solidFill>
                  <a:schemeClr val="bg1"/>
                </a:solidFill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c 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6870701" y="4994292"/>
          <a:ext cx="1143000" cy="874696"/>
        </p:xfrm>
        <a:graphic>
          <a:graphicData uri="http://schemas.openxmlformats.org/presentationml/2006/ole">
            <p:oleObj spid="_x0000_s89263" name="Equation" r:id="rId9" imgW="596900" imgH="4572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45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600" y="1117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Assume </a:t>
            </a:r>
            <a:r>
              <a:rPr lang="en-US" i="1" dirty="0" smtClean="0">
                <a:solidFill>
                  <a:schemeClr val="bg1"/>
                </a:solidFill>
                <a:cs typeface="Arial" pitchFamily="34" charset="0"/>
              </a:rPr>
              <a:t>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real here.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708025" y="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Cutoff Frequency: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TM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(cont.)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303463" y="5992813"/>
            <a:ext cx="42179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TM</a:t>
            </a:r>
            <a:r>
              <a:rPr lang="en-US" sz="2400" baseline="-25000" smtClean="0">
                <a:solidFill>
                  <a:srgbClr val="0000FF"/>
                </a:solidFill>
              </a:rPr>
              <a:t>01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TM</a:t>
            </a:r>
            <a:r>
              <a:rPr lang="en-US" sz="2400" baseline="-25000" smtClean="0">
                <a:solidFill>
                  <a:srgbClr val="0000FF"/>
                </a:solidFill>
              </a:rPr>
              <a:t>1</a:t>
            </a:r>
            <a:r>
              <a:rPr lang="en-US" sz="2400" baseline="-25000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TM</a:t>
            </a:r>
            <a:r>
              <a:rPr lang="en-US" sz="2400" baseline="-25000" smtClean="0">
                <a:solidFill>
                  <a:srgbClr val="0000FF"/>
                </a:solidFill>
              </a:rPr>
              <a:t>21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TM</a:t>
            </a:r>
            <a:r>
              <a:rPr lang="en-US" sz="2400" baseline="-25000" smtClean="0">
                <a:solidFill>
                  <a:srgbClr val="0000FF"/>
                </a:solidFill>
              </a:rPr>
              <a:t>02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……..</a:t>
            </a:r>
          </a:p>
        </p:txBody>
      </p:sp>
      <p:graphicFrame>
        <p:nvGraphicFramePr>
          <p:cNvPr id="304215" name="Group 87"/>
          <p:cNvGraphicFramePr>
            <a:graphicFrameLocks noGrp="1"/>
          </p:cNvGraphicFramePr>
          <p:nvPr/>
        </p:nvGraphicFramePr>
        <p:xfrm>
          <a:off x="1349375" y="1444625"/>
          <a:ext cx="6440488" cy="406400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1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 \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2.405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6.380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7.588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8.771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7.016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8.417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9.761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11.065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12.339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8.654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10.173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11.620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14.372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11.792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14.796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4262" name="Text Box 134"/>
          <p:cNvSpPr txBox="1">
            <a:spLocks noChangeArrowheads="1"/>
          </p:cNvSpPr>
          <p:nvPr/>
        </p:nvSpPr>
        <p:spPr bwMode="auto">
          <a:xfrm>
            <a:off x="3763963" y="835025"/>
            <a:ext cx="1549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0000FF"/>
                </a:solidFill>
              </a:rPr>
              <a:t>x</a:t>
            </a:r>
            <a:r>
              <a:rPr lang="en-US" sz="2800" i="1" baseline="-25000" smtClean="0">
                <a:solidFill>
                  <a:srgbClr val="0000FF"/>
                </a:solidFill>
              </a:rPr>
              <a:t>np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 values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46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735263" y="0"/>
            <a:ext cx="330993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Modes</a:t>
            </a:r>
          </a:p>
        </p:txBody>
      </p:sp>
      <p:graphicFrame>
        <p:nvGraphicFramePr>
          <p:cNvPr id="292872" name="Object 8"/>
          <p:cNvGraphicFramePr>
            <a:graphicFrameLocks noChangeAspect="1"/>
          </p:cNvGraphicFramePr>
          <p:nvPr/>
        </p:nvGraphicFramePr>
        <p:xfrm>
          <a:off x="1725613" y="1652588"/>
          <a:ext cx="5062537" cy="595312"/>
        </p:xfrm>
        <a:graphic>
          <a:graphicData uri="http://schemas.openxmlformats.org/presentationml/2006/ole">
            <p:oleObj spid="_x0000_s90287" name="Equation" r:id="rId4" imgW="2159000" imgH="2540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1268" y="1045036"/>
            <a:ext cx="4756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Proceeding as before, we now have that</a:t>
            </a:r>
            <a:endParaRPr lang="en-US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9081" y="2785123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Set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834800" y="2709859"/>
          <a:ext cx="2012805" cy="559638"/>
        </p:xfrm>
        <a:graphic>
          <a:graphicData uri="http://schemas.openxmlformats.org/presentationml/2006/ole">
            <p:oleObj spid="_x0000_s90288" name="Equation" r:id="rId5" imgW="914400" imgH="254000" progId="Equation.DSMT4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252345" y="3573780"/>
          <a:ext cx="2822575" cy="822325"/>
        </p:xfrm>
        <a:graphic>
          <a:graphicData uri="http://schemas.openxmlformats.org/presentationml/2006/ole">
            <p:oleObj spid="_x0000_s90289" name="Equation" r:id="rId6" imgW="1562100" imgH="457200" progId="Equation.DSMT4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3297238" y="4579288"/>
          <a:ext cx="1604962" cy="912812"/>
        </p:xfrm>
        <a:graphic>
          <a:graphicData uri="http://schemas.openxmlformats.org/presentationml/2006/ole">
            <p:oleObj spid="_x0000_s90290" name="Equation" r:id="rId7" imgW="889000" imgH="5080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89517" y="3728862"/>
            <a:ext cx="23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(From Ampere’s law)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939223" y="5942013"/>
          <a:ext cx="1477962" cy="466725"/>
        </p:xfrm>
        <a:graphic>
          <a:graphicData uri="http://schemas.openxmlformats.org/presentationml/2006/ole">
            <p:oleObj spid="_x0000_s90291" name="Equation" r:id="rId8" imgW="723586" imgH="228501" progId="Equation.DSMT4">
              <p:embed/>
            </p:oleObj>
          </a:graphicData>
        </a:graphic>
      </p:graphicFrame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922315" y="5964317"/>
            <a:ext cx="968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Hence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47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2640" y="5902960"/>
            <a:ext cx="24892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+mj-lt"/>
              </a:rPr>
              <a:t>The prime denotes derivative with respect to the argument.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3667760" y="3556000"/>
            <a:ext cx="375920" cy="4673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4133533" y="3058160"/>
          <a:ext cx="1008062" cy="501650"/>
        </p:xfrm>
        <a:graphic>
          <a:graphicData uri="http://schemas.openxmlformats.org/presentationml/2006/ole">
            <p:oleObj spid="_x0000_s90292" name="Equation" r:id="rId9" imgW="761669" imgH="38083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31" name="Object 19"/>
          <p:cNvGraphicFramePr>
            <a:graphicFrameLocks noChangeAspect="1"/>
          </p:cNvGraphicFramePr>
          <p:nvPr/>
        </p:nvGraphicFramePr>
        <p:xfrm>
          <a:off x="2225675" y="4565650"/>
          <a:ext cx="3330575" cy="1430338"/>
        </p:xfrm>
        <a:graphic>
          <a:graphicData uri="http://schemas.openxmlformats.org/presentationml/2006/ole">
            <p:oleObj spid="_x0000_s92358" name="Equation" r:id="rId4" imgW="1536700" imgH="660400" progId="Equation.DSMT4">
              <p:embed/>
            </p:oleObj>
          </a:graphicData>
        </a:graphic>
      </p:graphicFrame>
      <p:graphicFrame>
        <p:nvGraphicFramePr>
          <p:cNvPr id="294933" name="Object 21"/>
          <p:cNvGraphicFramePr>
            <a:graphicFrameLocks noChangeAspect="1"/>
          </p:cNvGraphicFramePr>
          <p:nvPr/>
        </p:nvGraphicFramePr>
        <p:xfrm>
          <a:off x="3792538" y="1104900"/>
          <a:ext cx="1757362" cy="554038"/>
        </p:xfrm>
        <a:graphic>
          <a:graphicData uri="http://schemas.openxmlformats.org/presentationml/2006/ole">
            <p:oleObj spid="_x0000_s92359" name="Equation" r:id="rId5" imgW="723586" imgH="228501" progId="Equation.DSMT4">
              <p:embed/>
            </p:oleObj>
          </a:graphicData>
        </a:graphic>
      </p:graphicFrame>
      <p:sp>
        <p:nvSpPr>
          <p:cNvPr id="294934" name="Text Box 22"/>
          <p:cNvSpPr txBox="1">
            <a:spLocks noChangeArrowheads="1"/>
          </p:cNvSpPr>
          <p:nvPr/>
        </p:nvSpPr>
        <p:spPr bwMode="auto">
          <a:xfrm>
            <a:off x="2205038" y="0"/>
            <a:ext cx="45815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Modes (cont.)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0436" y="5465090"/>
            <a:ext cx="261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We don’t need to consider </a:t>
            </a:r>
            <a:r>
              <a:rPr lang="en-US" sz="1200" i="1" dirty="0" smtClean="0">
                <a:solidFill>
                  <a:schemeClr val="bg2"/>
                </a:solidFill>
                <a:cs typeface="Calibri" pitchFamily="34" charset="0"/>
              </a:rPr>
              <a:t>p</a:t>
            </a:r>
            <a:r>
              <a:rPr lang="en-US" sz="1200" dirty="0" smtClean="0">
                <a:solidFill>
                  <a:schemeClr val="bg2"/>
                </a:solidFill>
                <a:cs typeface="Calibri" pitchFamily="34" charset="0"/>
              </a:rPr>
              <a:t> = 0</a:t>
            </a:r>
            <a:r>
              <a:rPr lang="en-US" sz="12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; this is explained on the next slide.</a:t>
            </a:r>
            <a:endParaRPr lang="en-US" sz="1200" dirty="0">
              <a:solidFill>
                <a:schemeClr val="bg2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48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59118" y="1898650"/>
            <a:ext cx="7444324" cy="2451100"/>
            <a:chOff x="959118" y="1898650"/>
            <a:chExt cx="7444324" cy="2451100"/>
          </a:xfrm>
        </p:grpSpPr>
        <p:sp>
          <p:nvSpPr>
            <p:cNvPr id="294919" name="Line 7"/>
            <p:cNvSpPr>
              <a:spLocks noChangeShapeType="1"/>
            </p:cNvSpPr>
            <p:nvPr/>
          </p:nvSpPr>
          <p:spPr bwMode="auto">
            <a:xfrm>
              <a:off x="1425575" y="3227388"/>
              <a:ext cx="6632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4920" name="Line 8"/>
            <p:cNvSpPr>
              <a:spLocks noChangeShapeType="1"/>
            </p:cNvSpPr>
            <p:nvPr/>
          </p:nvSpPr>
          <p:spPr bwMode="auto">
            <a:xfrm>
              <a:off x="1901825" y="1898650"/>
              <a:ext cx="0" cy="24511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4921" name="Freeform 9"/>
            <p:cNvSpPr>
              <a:spLocks/>
            </p:cNvSpPr>
            <p:nvPr/>
          </p:nvSpPr>
          <p:spPr bwMode="auto">
            <a:xfrm>
              <a:off x="1901825" y="2054225"/>
              <a:ext cx="4413250" cy="1887538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288" y="149"/>
                </a:cxn>
                <a:cxn ang="0">
                  <a:pos x="606" y="148"/>
                </a:cxn>
                <a:cxn ang="0">
                  <a:pos x="1175" y="1039"/>
                </a:cxn>
                <a:cxn ang="0">
                  <a:pos x="1513" y="1047"/>
                </a:cxn>
                <a:cxn ang="0">
                  <a:pos x="1758" y="601"/>
                </a:cxn>
                <a:cxn ang="0">
                  <a:pos x="1966" y="570"/>
                </a:cxn>
                <a:cxn ang="0">
                  <a:pos x="2206" y="867"/>
                </a:cxn>
                <a:cxn ang="0">
                  <a:pos x="2353" y="867"/>
                </a:cxn>
                <a:cxn ang="0">
                  <a:pos x="2588" y="670"/>
                </a:cxn>
                <a:cxn ang="0">
                  <a:pos x="2780" y="801"/>
                </a:cxn>
              </a:cxnLst>
              <a:rect l="0" t="0" r="r" b="b"/>
              <a:pathLst>
                <a:path w="2780" h="1189">
                  <a:moveTo>
                    <a:pt x="0" y="739"/>
                  </a:moveTo>
                  <a:cubicBezTo>
                    <a:pt x="48" y="641"/>
                    <a:pt x="187" y="247"/>
                    <a:pt x="288" y="149"/>
                  </a:cubicBezTo>
                  <a:cubicBezTo>
                    <a:pt x="389" y="51"/>
                    <a:pt x="458" y="0"/>
                    <a:pt x="606" y="148"/>
                  </a:cubicBezTo>
                  <a:cubicBezTo>
                    <a:pt x="754" y="296"/>
                    <a:pt x="1024" y="889"/>
                    <a:pt x="1175" y="1039"/>
                  </a:cubicBezTo>
                  <a:cubicBezTo>
                    <a:pt x="1326" y="1189"/>
                    <a:pt x="1416" y="1120"/>
                    <a:pt x="1513" y="1047"/>
                  </a:cubicBezTo>
                  <a:cubicBezTo>
                    <a:pt x="1610" y="974"/>
                    <a:pt x="1683" y="680"/>
                    <a:pt x="1758" y="601"/>
                  </a:cubicBezTo>
                  <a:cubicBezTo>
                    <a:pt x="1833" y="522"/>
                    <a:pt x="1891" y="526"/>
                    <a:pt x="1966" y="570"/>
                  </a:cubicBezTo>
                  <a:cubicBezTo>
                    <a:pt x="2041" y="614"/>
                    <a:pt x="2142" y="817"/>
                    <a:pt x="2206" y="867"/>
                  </a:cubicBezTo>
                  <a:cubicBezTo>
                    <a:pt x="2270" y="917"/>
                    <a:pt x="2289" y="900"/>
                    <a:pt x="2353" y="867"/>
                  </a:cubicBezTo>
                  <a:cubicBezTo>
                    <a:pt x="2415" y="830"/>
                    <a:pt x="2517" y="681"/>
                    <a:pt x="2588" y="670"/>
                  </a:cubicBezTo>
                  <a:cubicBezTo>
                    <a:pt x="2659" y="659"/>
                    <a:pt x="2740" y="774"/>
                    <a:pt x="2780" y="801"/>
                  </a:cubicBezTo>
                </a:path>
              </a:pathLst>
            </a:custGeom>
            <a:noFill/>
            <a:ln w="2222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4922" name="Oval 10"/>
            <p:cNvSpPr>
              <a:spLocks noChangeArrowheads="1"/>
            </p:cNvSpPr>
            <p:nvPr/>
          </p:nvSpPr>
          <p:spPr bwMode="auto">
            <a:xfrm>
              <a:off x="3376613" y="3167063"/>
              <a:ext cx="109537" cy="9683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4923" name="Oval 11"/>
            <p:cNvSpPr>
              <a:spLocks noChangeArrowheads="1"/>
            </p:cNvSpPr>
            <p:nvPr/>
          </p:nvSpPr>
          <p:spPr bwMode="auto">
            <a:xfrm>
              <a:off x="4518025" y="3181350"/>
              <a:ext cx="109538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4924" name="Oval 12"/>
            <p:cNvSpPr>
              <a:spLocks noChangeArrowheads="1"/>
            </p:cNvSpPr>
            <p:nvPr/>
          </p:nvSpPr>
          <p:spPr bwMode="auto">
            <a:xfrm>
              <a:off x="5186363" y="3171825"/>
              <a:ext cx="109537" cy="968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6349" y="2291937"/>
              <a:ext cx="398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Sketch for a typical value of </a:t>
              </a:r>
              <a:r>
                <a:rPr lang="en-US" i="1" dirty="0" smtClean="0">
                  <a:solidFill>
                    <a:schemeClr val="bg2"/>
                  </a:solidFill>
                </a:rPr>
                <a:t>n </a:t>
              </a:r>
              <a:r>
                <a:rPr lang="en-US" dirty="0" smtClean="0">
                  <a:solidFill>
                    <a:schemeClr val="bg2"/>
                  </a:solidFill>
                </a:rPr>
                <a:t>(</a:t>
              </a:r>
              <a:r>
                <a:rPr lang="en-US" i="1" dirty="0" smtClean="0">
                  <a:solidFill>
                    <a:schemeClr val="bg2"/>
                  </a:solidFill>
                </a:rPr>
                <a:t>n</a:t>
              </a:r>
              <a:r>
                <a:rPr lang="en-US" dirty="0" smtClean="0">
                  <a:solidFill>
                    <a:schemeClr val="bg2"/>
                  </a:solidFill>
                </a:rPr>
                <a:t> </a:t>
              </a:r>
              <a:r>
                <a:rPr lang="en-US" dirty="0" smtClean="0">
                  <a:solidFill>
                    <a:schemeClr val="bg2"/>
                  </a:solidFill>
                  <a:sym typeface="Symbol"/>
                </a:rPr>
                <a:t> 1)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  <a:sym typeface="Symbol"/>
                </a:rPr>
                <a:t>.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 </a:t>
              </a:r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graphicFrame>
          <p:nvGraphicFramePr>
            <p:cNvPr id="19" name="Object 10"/>
            <p:cNvGraphicFramePr>
              <a:graphicFrameLocks noChangeAspect="1"/>
            </p:cNvGraphicFramePr>
            <p:nvPr/>
          </p:nvGraphicFramePr>
          <p:xfrm>
            <a:off x="8155792" y="3097810"/>
            <a:ext cx="247650" cy="274638"/>
          </p:xfrm>
          <a:graphic>
            <a:graphicData uri="http://schemas.openxmlformats.org/presentationml/2006/ole">
              <p:oleObj spid="_x0000_s92360" name="Equation" r:id="rId6" imgW="126835" imgH="139518" progId="Equation.DSMT4">
                <p:embed/>
              </p:oleObj>
            </a:graphicData>
          </a:graphic>
        </p:graphicFrame>
        <p:graphicFrame>
          <p:nvGraphicFramePr>
            <p:cNvPr id="21" name="Object 11"/>
            <p:cNvGraphicFramePr>
              <a:graphicFrameLocks noChangeAspect="1"/>
            </p:cNvGraphicFramePr>
            <p:nvPr/>
          </p:nvGraphicFramePr>
          <p:xfrm>
            <a:off x="959118" y="2024846"/>
            <a:ext cx="752475" cy="450850"/>
          </p:xfrm>
          <a:graphic>
            <a:graphicData uri="http://schemas.openxmlformats.org/presentationml/2006/ole">
              <p:oleObj spid="_x0000_s92361" name="Equation" r:id="rId7" imgW="381000" imgH="228600" progId="Equation.DSMT4">
                <p:embed/>
              </p:oleObj>
            </a:graphicData>
          </a:graphic>
        </p:graphicFrame>
        <p:graphicFrame>
          <p:nvGraphicFramePr>
            <p:cNvPr id="22" name="Object 12"/>
            <p:cNvGraphicFramePr>
              <a:graphicFrameLocks noChangeAspect="1"/>
            </p:cNvGraphicFramePr>
            <p:nvPr/>
          </p:nvGraphicFramePr>
          <p:xfrm>
            <a:off x="2996314" y="3329503"/>
            <a:ext cx="396875" cy="449263"/>
          </p:xfrm>
          <a:graphic>
            <a:graphicData uri="http://schemas.openxmlformats.org/presentationml/2006/ole">
              <p:oleObj spid="_x0000_s92362" name="Equation" r:id="rId8" imgW="203112" imgH="228501" progId="Equation.DSMT4">
                <p:embed/>
              </p:oleObj>
            </a:graphicData>
          </a:graphic>
        </p:graphicFrame>
        <p:graphicFrame>
          <p:nvGraphicFramePr>
            <p:cNvPr id="23" name="Object 12"/>
            <p:cNvGraphicFramePr>
              <a:graphicFrameLocks noChangeAspect="1"/>
            </p:cNvGraphicFramePr>
            <p:nvPr/>
          </p:nvGraphicFramePr>
          <p:xfrm>
            <a:off x="4624388" y="3352863"/>
            <a:ext cx="420687" cy="449262"/>
          </p:xfrm>
          <a:graphic>
            <a:graphicData uri="http://schemas.openxmlformats.org/presentationml/2006/ole">
              <p:oleObj spid="_x0000_s92363" name="Equation" r:id="rId9" imgW="215806" imgH="228501" progId="Equation.DSMT4">
                <p:embed/>
              </p:oleObj>
            </a:graphicData>
          </a:graphic>
        </p:graphicFrame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5313363" y="2735263"/>
            <a:ext cx="420687" cy="449262"/>
          </p:xfrm>
          <a:graphic>
            <a:graphicData uri="http://schemas.openxmlformats.org/presentationml/2006/ole">
              <p:oleObj spid="_x0000_s92364" name="Equation" r:id="rId10" imgW="215806" imgH="228501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72" name="Text Box 16"/>
          <p:cNvSpPr txBox="1">
            <a:spLocks noChangeArrowheads="1"/>
          </p:cNvSpPr>
          <p:nvPr/>
        </p:nvSpPr>
        <p:spPr bwMode="auto">
          <a:xfrm>
            <a:off x="2192338" y="0"/>
            <a:ext cx="45815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Modes (cont.)</a:t>
            </a:r>
          </a:p>
        </p:txBody>
      </p:sp>
      <p:graphicFrame>
        <p:nvGraphicFramePr>
          <p:cNvPr id="301073" name="Object 17"/>
          <p:cNvGraphicFramePr>
            <a:graphicFrameLocks noChangeAspect="1"/>
          </p:cNvGraphicFramePr>
          <p:nvPr/>
        </p:nvGraphicFramePr>
        <p:xfrm>
          <a:off x="1265238" y="1012825"/>
          <a:ext cx="6534150" cy="898525"/>
        </p:xfrm>
        <a:graphic>
          <a:graphicData uri="http://schemas.openxmlformats.org/presentationml/2006/ole">
            <p:oleObj spid="_x0000_s93382" name="Equation" r:id="rId4" imgW="3136900" imgH="431800" progId="Equation.DSMT4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304963" y="2186238"/>
            <a:ext cx="3549737" cy="544512"/>
            <a:chOff x="793663" y="2954338"/>
            <a:chExt cx="3549737" cy="544512"/>
          </a:xfrm>
        </p:grpSpPr>
        <p:sp>
          <p:nvSpPr>
            <p:cNvPr id="301074" name="Text Box 18"/>
            <p:cNvSpPr txBox="1">
              <a:spLocks noChangeArrowheads="1"/>
            </p:cNvSpPr>
            <p:nvPr/>
          </p:nvSpPr>
          <p:spPr bwMode="auto">
            <a:xfrm>
              <a:off x="793663" y="2961513"/>
              <a:ext cx="250902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Note: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 If  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p </a:t>
              </a:r>
              <a:r>
                <a:rPr lang="en-US" sz="2000" dirty="0" smtClean="0">
                  <a:solidFill>
                    <a:srgbClr val="000000"/>
                  </a:solidFill>
                </a:rPr>
                <a:t>= </a:t>
              </a:r>
              <a:r>
                <a:rPr lang="en-US" sz="2400" dirty="0" smtClean="0">
                  <a:solidFill>
                    <a:srgbClr val="000000"/>
                  </a:solidFill>
                </a:rPr>
                <a:t>0, 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then</a:t>
              </a:r>
            </a:p>
          </p:txBody>
        </p:sp>
        <p:graphicFrame>
          <p:nvGraphicFramePr>
            <p:cNvPr id="301075" name="Object 19"/>
            <p:cNvGraphicFramePr>
              <a:graphicFrameLocks noChangeAspect="1"/>
            </p:cNvGraphicFramePr>
            <p:nvPr/>
          </p:nvGraphicFramePr>
          <p:xfrm>
            <a:off x="3309938" y="2954338"/>
            <a:ext cx="1033462" cy="544512"/>
          </p:xfrm>
          <a:graphic>
            <a:graphicData uri="http://schemas.openxmlformats.org/presentationml/2006/ole">
              <p:oleObj spid="_x0000_s93383" name="Equation" r:id="rId5" imgW="457200" imgH="241300" progId="Equation.DSMT4">
                <p:embed/>
              </p:oleObj>
            </a:graphicData>
          </a:graphic>
        </p:graphicFrame>
      </p:grpSp>
      <p:graphicFrame>
        <p:nvGraphicFramePr>
          <p:cNvPr id="301076" name="Object 20"/>
          <p:cNvGraphicFramePr>
            <a:graphicFrameLocks noChangeAspect="1"/>
          </p:cNvGraphicFramePr>
          <p:nvPr/>
        </p:nvGraphicFramePr>
        <p:xfrm>
          <a:off x="3362325" y="3276850"/>
          <a:ext cx="2676525" cy="811213"/>
        </p:xfrm>
        <a:graphic>
          <a:graphicData uri="http://schemas.openxmlformats.org/presentationml/2006/ole">
            <p:oleObj spid="_x0000_s93384" name="Equation" r:id="rId6" imgW="1422400" imgH="431800" progId="Equation.DSMT4">
              <p:embed/>
            </p:oleObj>
          </a:graphicData>
        </a:graphic>
      </p:graphicFrame>
      <p:sp>
        <p:nvSpPr>
          <p:cNvPr id="301077" name="Text Box 21"/>
          <p:cNvSpPr txBox="1">
            <a:spLocks noChangeArrowheads="1"/>
          </p:cNvSpPr>
          <p:nvPr/>
        </p:nvSpPr>
        <p:spPr bwMode="auto">
          <a:xfrm>
            <a:off x="6335713" y="3452938"/>
            <a:ext cx="19800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(trivial solution)</a:t>
            </a:r>
          </a:p>
        </p:txBody>
      </p:sp>
      <p:graphicFrame>
        <p:nvGraphicFramePr>
          <p:cNvPr id="301078" name="Object 22"/>
          <p:cNvGraphicFramePr>
            <a:graphicFrameLocks noChangeAspect="1"/>
          </p:cNvGraphicFramePr>
          <p:nvPr/>
        </p:nvGraphicFramePr>
        <p:xfrm>
          <a:off x="2474913" y="3534025"/>
          <a:ext cx="669925" cy="334963"/>
        </p:xfrm>
        <a:graphic>
          <a:graphicData uri="http://schemas.openxmlformats.org/presentationml/2006/ole">
            <p:oleObj spid="_x0000_s93385" name="Equation" r:id="rId7" imgW="355138" imgH="177569" progId="Equation.DSMT4">
              <p:embed/>
            </p:oleObj>
          </a:graphicData>
        </a:graphic>
      </p:graphicFrame>
      <p:graphicFrame>
        <p:nvGraphicFramePr>
          <p:cNvPr id="301079" name="Object 23"/>
          <p:cNvGraphicFramePr>
            <a:graphicFrameLocks noChangeAspect="1"/>
          </p:cNvGraphicFramePr>
          <p:nvPr/>
        </p:nvGraphicFramePr>
        <p:xfrm>
          <a:off x="2474913" y="4416675"/>
          <a:ext cx="669925" cy="334963"/>
        </p:xfrm>
        <a:graphic>
          <a:graphicData uri="http://schemas.openxmlformats.org/presentationml/2006/ole">
            <p:oleObj spid="_x0000_s93386" name="Equation" r:id="rId8" imgW="355138" imgH="177569" progId="Equation.DSMT4">
              <p:embed/>
            </p:oleObj>
          </a:graphicData>
        </a:graphic>
      </p:graphicFrame>
      <p:graphicFrame>
        <p:nvGraphicFramePr>
          <p:cNvPr id="301080" name="Object 24"/>
          <p:cNvGraphicFramePr>
            <a:graphicFrameLocks noChangeAspect="1"/>
          </p:cNvGraphicFramePr>
          <p:nvPr/>
        </p:nvGraphicFramePr>
        <p:xfrm>
          <a:off x="3341438" y="4188138"/>
          <a:ext cx="2628900" cy="811212"/>
        </p:xfrm>
        <a:graphic>
          <a:graphicData uri="http://schemas.openxmlformats.org/presentationml/2006/ole">
            <p:oleObj spid="_x0000_s93387" name="Equation" r:id="rId9" imgW="1397000" imgH="431800" progId="Equation.DSMT4">
              <p:embed/>
            </p:oleObj>
          </a:graphicData>
        </a:graphic>
      </p:graphicFrame>
      <p:graphicFrame>
        <p:nvGraphicFramePr>
          <p:cNvPr id="301081" name="Object 25"/>
          <p:cNvGraphicFramePr>
            <a:graphicFrameLocks noChangeAspect="1"/>
          </p:cNvGraphicFramePr>
          <p:nvPr/>
        </p:nvGraphicFramePr>
        <p:xfrm>
          <a:off x="638525" y="5447211"/>
          <a:ext cx="5426075" cy="487362"/>
        </p:xfrm>
        <a:graphic>
          <a:graphicData uri="http://schemas.openxmlformats.org/presentationml/2006/ole">
            <p:oleObj spid="_x0000_s93388" name="Equation" r:id="rId10" imgW="2692400" imgH="241300" progId="Equation.DSMT4">
              <p:embed/>
            </p:oleObj>
          </a:graphicData>
        </a:graphic>
      </p:graphicFrame>
      <p:sp>
        <p:nvSpPr>
          <p:cNvPr id="301083" name="Text Box 27"/>
          <p:cNvSpPr txBox="1">
            <a:spLocks noChangeArrowheads="1"/>
          </p:cNvSpPr>
          <p:nvPr/>
        </p:nvSpPr>
        <p:spPr bwMode="auto">
          <a:xfrm>
            <a:off x="6021118" y="5468674"/>
            <a:ext cx="266611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(nonphysical solution)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200" y="2978400"/>
            <a:ext cx="26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We then have, for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= 0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274" y="6292606"/>
            <a:ext cx="330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The TE</a:t>
            </a:r>
            <a:r>
              <a:rPr lang="en-US" baseline="-25000" dirty="0" smtClean="0">
                <a:solidFill>
                  <a:srgbClr val="0000FF"/>
                </a:solidFill>
                <a:cs typeface="Calibri" pitchFamily="34" charset="0"/>
              </a:rPr>
              <a:t>00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 mode is </a:t>
            </a:r>
            <a:r>
              <a:rPr lang="en-US" u="sng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not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Calibri" pitchFamily="34" charset="0"/>
              </a:rPr>
              <a:t> physical.</a:t>
            </a:r>
            <a:endParaRPr lang="en-US" dirty="0">
              <a:solidFill>
                <a:srgbClr val="0000FF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49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3895" y="5857177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(violates the magnetic Gauss law)</a:t>
            </a:r>
            <a:endParaRPr lang="en-US" sz="1600" dirty="0">
              <a:solidFill>
                <a:schemeClr val="bg2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193311" y="3863870"/>
            <a:ext cx="871870" cy="9037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69042" y="3860327"/>
            <a:ext cx="871870" cy="9037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61171" y="917710"/>
          <a:ext cx="4028429" cy="829810"/>
        </p:xfrm>
        <a:graphic>
          <a:graphicData uri="http://schemas.openxmlformats.org/presentationml/2006/ole">
            <p:oleObj spid="_x0000_s3242" name="Equation" r:id="rId3" imgW="4318000" imgH="889000" progId="Equation.DSMT4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274169" y="2012868"/>
            <a:ext cx="399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separation of variables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let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295265" y="2057083"/>
          <a:ext cx="2198688" cy="360362"/>
        </p:xfrm>
        <a:graphic>
          <a:graphicData uri="http://schemas.openxmlformats.org/presentationml/2006/ole">
            <p:oleObj spid="_x0000_s3243" name="Equation" r:id="rId4" imgW="2260600" imgH="35560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04365" y="2617153"/>
          <a:ext cx="3857625" cy="755650"/>
        </p:xfrm>
        <a:graphic>
          <a:graphicData uri="http://schemas.openxmlformats.org/presentationml/2006/ole">
            <p:oleObj spid="_x0000_s3244" name="Equation" r:id="rId5" imgW="4216400" imgH="82550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858328" y="3933825"/>
          <a:ext cx="2930525" cy="762000"/>
        </p:xfrm>
        <a:graphic>
          <a:graphicData uri="http://schemas.openxmlformats.org/presentationml/2006/ole">
            <p:oleObj spid="_x0000_s3245" name="Equation" r:id="rId6" imgW="3175000" imgH="8255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15490" y="5029835"/>
          <a:ext cx="4960938" cy="800100"/>
        </p:xfrm>
        <a:graphic>
          <a:graphicData uri="http://schemas.openxmlformats.org/presentationml/2006/ole">
            <p:oleObj spid="_x0000_s3246" name="Equation" r:id="rId7" imgW="5118100" imgH="82550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5261340" y="3364140"/>
            <a:ext cx="2489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Must be a constant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71039" y="3585460"/>
            <a:ext cx="2083975" cy="4290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95771" y="6107349"/>
            <a:ext cx="1001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4902" y="6149413"/>
            <a:ext cx="256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“separation equation”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494079" y="633418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93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871913" y="6105525"/>
          <a:ext cx="1465262" cy="444500"/>
        </p:xfrm>
        <a:graphic>
          <a:graphicData uri="http://schemas.openxmlformats.org/presentationml/2006/ole">
            <p:oleObj spid="_x0000_s3247" name="Equation" r:id="rId8" imgW="1511300" imgH="4572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94745" y="11270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eigenvalue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074045" y="3711472"/>
            <a:ext cx="1220969" cy="3278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0766" y="4045525"/>
            <a:ext cx="384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(If we take one term across the equal sign, we have a function 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equal to a function 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200" y="3949700"/>
            <a:ext cx="1435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the “separation equation”.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42" name="Rectangle 26"/>
          <p:cNvSpPr>
            <a:spLocks noChangeArrowheads="1"/>
          </p:cNvSpPr>
          <p:nvPr/>
        </p:nvSpPr>
        <p:spPr bwMode="auto">
          <a:xfrm>
            <a:off x="1881188" y="3602038"/>
            <a:ext cx="5962650" cy="1338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681038" y="1524000"/>
            <a:ext cx="14654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TE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np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mode:</a:t>
            </a:r>
          </a:p>
        </p:txBody>
      </p:sp>
      <p:graphicFrame>
        <p:nvGraphicFramePr>
          <p:cNvPr id="290835" name="Object 19"/>
          <p:cNvGraphicFramePr>
            <a:graphicFrameLocks noChangeAspect="1"/>
          </p:cNvGraphicFramePr>
          <p:nvPr/>
        </p:nvGraphicFramePr>
        <p:xfrm>
          <a:off x="1420813" y="2322513"/>
          <a:ext cx="6880225" cy="942975"/>
        </p:xfrm>
        <a:graphic>
          <a:graphicData uri="http://schemas.openxmlformats.org/presentationml/2006/ole">
            <p:oleObj spid="_x0000_s226362" name="Equation" r:id="rId4" imgW="3149600" imgH="431800" progId="Equation.DSMT4">
              <p:embed/>
            </p:oleObj>
          </a:graphicData>
        </a:graphic>
      </p:graphicFrame>
      <p:graphicFrame>
        <p:nvGraphicFramePr>
          <p:cNvPr id="290836" name="Object 20"/>
          <p:cNvGraphicFramePr>
            <a:graphicFrameLocks noChangeAspect="1"/>
          </p:cNvGraphicFramePr>
          <p:nvPr/>
        </p:nvGraphicFramePr>
        <p:xfrm>
          <a:off x="2722563" y="3765550"/>
          <a:ext cx="4454525" cy="1082675"/>
        </p:xfrm>
        <a:graphic>
          <a:graphicData uri="http://schemas.openxmlformats.org/presentationml/2006/ole">
            <p:oleObj spid="_x0000_s226363" name="Equation" r:id="rId5" imgW="2298700" imgH="558800" progId="Equation.DSMT4">
              <p:embed/>
            </p:oleObj>
          </a:graphicData>
        </a:graphic>
      </p:graphicFrame>
      <p:sp>
        <p:nvSpPr>
          <p:cNvPr id="290843" name="Text Box 27"/>
          <p:cNvSpPr txBox="1">
            <a:spLocks noChangeArrowheads="1"/>
          </p:cNvSpPr>
          <p:nvPr/>
        </p:nvSpPr>
        <p:spPr bwMode="auto">
          <a:xfrm>
            <a:off x="1141598" y="0"/>
            <a:ext cx="687228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Circular Waveguide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50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82625" y="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Cutoff Frequency: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endParaRPr lang="en-US" sz="3600" i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4587875" y="1965325"/>
          <a:ext cx="1771650" cy="973138"/>
        </p:xfrm>
        <a:graphic>
          <a:graphicData uri="http://schemas.openxmlformats.org/presentationml/2006/ole">
            <p:oleObj spid="_x0000_s94378" name="Equation" r:id="rId4" imgW="761669" imgH="418918" progId="Equation.DSMT4">
              <p:embed/>
            </p:oleObj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3332163" y="3197225"/>
          <a:ext cx="2382837" cy="903288"/>
        </p:xfrm>
        <a:graphic>
          <a:graphicData uri="http://schemas.openxmlformats.org/presentationml/2006/ole">
            <p:oleObj spid="_x0000_s94379" name="Equation" r:id="rId5" imgW="1104900" imgH="419100" progId="Equation.DSMT4">
              <p:embed/>
            </p:oleObj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3105150" y="4810125"/>
          <a:ext cx="2662238" cy="1090613"/>
        </p:xfrm>
        <a:graphic>
          <a:graphicData uri="http://schemas.openxmlformats.org/presentationml/2006/ole">
            <p:oleObj spid="_x0000_s94380" name="Equation" r:id="rId6" imgW="1054100" imgH="431800" progId="Equation.DSMT4">
              <p:embed/>
            </p:oleObj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2011363" y="2165350"/>
          <a:ext cx="1073150" cy="604838"/>
        </p:xfrm>
        <a:graphic>
          <a:graphicData uri="http://schemas.openxmlformats.org/presentationml/2006/ole">
            <p:oleObj spid="_x0000_s94381" name="Equation" r:id="rId7" imgW="406224" imgH="228501" progId="Equation.DSMT4">
              <p:embed/>
            </p:oleObj>
          </a:graphicData>
        </a:graphic>
      </p:graphicFrame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3500438" y="2301875"/>
            <a:ext cx="661987" cy="329565"/>
          </a:xfrm>
          <a:prstGeom prst="rightArrow">
            <a:avLst>
              <a:gd name="adj1" fmla="val 50000"/>
              <a:gd name="adj2" fmla="val 7779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305160" name="Object 8"/>
          <p:cNvGraphicFramePr>
            <a:graphicFrameLocks noChangeAspect="1"/>
          </p:cNvGraphicFramePr>
          <p:nvPr/>
        </p:nvGraphicFramePr>
        <p:xfrm>
          <a:off x="3540125" y="1204913"/>
          <a:ext cx="1684338" cy="531812"/>
        </p:xfrm>
        <a:graphic>
          <a:graphicData uri="http://schemas.openxmlformats.org/presentationml/2006/ole">
            <p:oleObj spid="_x0000_s94382" name="Equation" r:id="rId8" imgW="761669" imgH="241195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5049" y="451262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Hence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6870700" y="4994275"/>
          <a:ext cx="1143000" cy="874713"/>
        </p:xfrm>
        <a:graphic>
          <a:graphicData uri="http://schemas.openxmlformats.org/presentationml/2006/ole">
            <p:oleObj spid="_x0000_s94383" name="Equation" r:id="rId9" imgW="596900" imgH="4572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51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28517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Assume </a:t>
            </a:r>
            <a:r>
              <a:rPr lang="en-US" i="1" dirty="0" smtClean="0">
                <a:solidFill>
                  <a:schemeClr val="bg1"/>
                </a:solidFill>
                <a:cs typeface="Arial" pitchFamily="34" charset="0"/>
              </a:rPr>
              <a:t>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real here.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2535238" y="5951538"/>
            <a:ext cx="4092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TE</a:t>
            </a:r>
            <a:r>
              <a:rPr lang="en-US" sz="2400" baseline="-25000" smtClean="0">
                <a:solidFill>
                  <a:srgbClr val="0000FF"/>
                </a:solidFill>
              </a:rPr>
              <a:t>11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TE</a:t>
            </a:r>
            <a:r>
              <a:rPr lang="en-US" sz="2400" baseline="-25000" smtClean="0">
                <a:solidFill>
                  <a:srgbClr val="0000FF"/>
                </a:solidFill>
              </a:rPr>
              <a:t>21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TE</a:t>
            </a:r>
            <a:r>
              <a:rPr lang="en-US" sz="2400" baseline="-25000" smtClean="0">
                <a:solidFill>
                  <a:srgbClr val="0000FF"/>
                </a:solidFill>
              </a:rPr>
              <a:t>01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TE</a:t>
            </a:r>
            <a:r>
              <a:rPr lang="en-US" sz="2400" baseline="-25000" smtClean="0">
                <a:solidFill>
                  <a:srgbClr val="0000FF"/>
                </a:solidFill>
              </a:rPr>
              <a:t>31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, ……..</a:t>
            </a:r>
          </a:p>
        </p:txBody>
      </p:sp>
      <p:graphicFrame>
        <p:nvGraphicFramePr>
          <p:cNvPr id="303668" name="Group 564"/>
          <p:cNvGraphicFramePr>
            <a:graphicFrameLocks noGrp="1"/>
          </p:cNvGraphicFramePr>
          <p:nvPr/>
        </p:nvGraphicFramePr>
        <p:xfrm>
          <a:off x="1376363" y="1420813"/>
          <a:ext cx="6440487" cy="406400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1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 \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3.832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1.841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4.201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7.016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6.706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9.282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10.520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10.173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8.536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9.969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11.346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12.682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11.706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3690" name="Text Box 586"/>
          <p:cNvSpPr txBox="1">
            <a:spLocks noChangeArrowheads="1"/>
          </p:cNvSpPr>
          <p:nvPr/>
        </p:nvSpPr>
        <p:spPr bwMode="auto">
          <a:xfrm>
            <a:off x="3763963" y="758825"/>
            <a:ext cx="172243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0000FF"/>
                </a:solidFill>
              </a:rPr>
              <a:t>x</a:t>
            </a:r>
            <a:r>
              <a:rPr lang="en-US" sz="2800" i="1" smtClean="0">
                <a:solidFill>
                  <a:srgbClr val="0000FF"/>
                </a:solidFill>
                <a:cs typeface="Times New Roman" pitchFamily="18" charset="0"/>
              </a:rPr>
              <a:t>´</a:t>
            </a:r>
            <a:r>
              <a:rPr lang="en-US" sz="2800" i="1" baseline="-25000" smtClean="0">
                <a:solidFill>
                  <a:srgbClr val="0000FF"/>
                </a:solidFill>
              </a:rPr>
              <a:t>np</a:t>
            </a:r>
            <a:r>
              <a:rPr lang="en-US" sz="2400" smtClean="0">
                <a:solidFill>
                  <a:srgbClr val="0000FF"/>
                </a:solidFill>
                <a:latin typeface="Arial" pitchFamily="34" charset="0"/>
              </a:rPr>
              <a:t> values</a:t>
            </a:r>
          </a:p>
        </p:txBody>
      </p:sp>
      <p:sp>
        <p:nvSpPr>
          <p:cNvPr id="303691" name="Text Box 587"/>
          <p:cNvSpPr txBox="1">
            <a:spLocks noChangeArrowheads="1"/>
          </p:cNvSpPr>
          <p:nvPr/>
        </p:nvSpPr>
        <p:spPr bwMode="auto">
          <a:xfrm>
            <a:off x="733425" y="0"/>
            <a:ext cx="78009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Cutoff Frequency: </a:t>
            </a: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endParaRPr lang="en-US" sz="3600" i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52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27" name="Text Box 51"/>
          <p:cNvSpPr txBox="1">
            <a:spLocks noChangeArrowheads="1"/>
          </p:cNvSpPr>
          <p:nvPr/>
        </p:nvSpPr>
        <p:spPr bwMode="auto">
          <a:xfrm>
            <a:off x="2527300" y="0"/>
            <a:ext cx="38385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</a:t>
            </a:r>
          </a:p>
        </p:txBody>
      </p:sp>
      <p:pic>
        <p:nvPicPr>
          <p:cNvPr id="306229" name="Picture 53" descr="Image:TE1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738438"/>
            <a:ext cx="1752600" cy="1752600"/>
          </a:xfrm>
          <a:prstGeom prst="rect">
            <a:avLst/>
          </a:prstGeom>
          <a:noFill/>
        </p:spPr>
      </p:pic>
      <p:pic>
        <p:nvPicPr>
          <p:cNvPr id="306231" name="Picture 55" descr="Image:TE10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6888" y="2695575"/>
            <a:ext cx="1752600" cy="1752600"/>
          </a:xfrm>
          <a:prstGeom prst="rect">
            <a:avLst/>
          </a:prstGeom>
          <a:noFill/>
        </p:spPr>
      </p:pic>
      <p:sp>
        <p:nvSpPr>
          <p:cNvPr id="306232" name="Text Box 56"/>
          <p:cNvSpPr txBox="1">
            <a:spLocks noChangeArrowheads="1"/>
          </p:cNvSpPr>
          <p:nvPr/>
        </p:nvSpPr>
        <p:spPr bwMode="auto">
          <a:xfrm>
            <a:off x="1361425" y="4678363"/>
            <a:ext cx="2660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TE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mode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rectangular waveguide</a:t>
            </a:r>
          </a:p>
        </p:txBody>
      </p:sp>
      <p:sp>
        <p:nvSpPr>
          <p:cNvPr id="306233" name="Text Box 57"/>
          <p:cNvSpPr txBox="1">
            <a:spLocks noChangeArrowheads="1"/>
          </p:cNvSpPr>
          <p:nvPr/>
        </p:nvSpPr>
        <p:spPr bwMode="auto">
          <a:xfrm>
            <a:off x="4726863" y="4684713"/>
            <a:ext cx="23701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TE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11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mode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circular waveguide</a:t>
            </a:r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954088" y="1100138"/>
            <a:ext cx="6927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The </a:t>
            </a:r>
            <a:r>
              <a:rPr lang="en-US" sz="2000" u="sng" dirty="0" smtClean="0">
                <a:solidFill>
                  <a:schemeClr val="bg1"/>
                </a:solidFill>
                <a:latin typeface="Arial" pitchFamily="34" charset="0"/>
              </a:rPr>
              <a:t>dominant mode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of circular waveguide is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TE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</a:rPr>
              <a:t>11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mode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06235" name="Text Box 59"/>
          <p:cNvSpPr txBox="1">
            <a:spLocks noChangeArrowheads="1"/>
          </p:cNvSpPr>
          <p:nvPr/>
        </p:nvSpPr>
        <p:spPr bwMode="auto">
          <a:xfrm>
            <a:off x="798513" y="5718175"/>
            <a:ext cx="7551737" cy="646331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The TE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</a:rPr>
              <a:t>11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mode can be thought of as an evolution of the TE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</a:rPr>
              <a:t>10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 mode of rectangular waveguide as the boundary changes shape.</a:t>
            </a:r>
          </a:p>
        </p:txBody>
      </p:sp>
      <p:sp>
        <p:nvSpPr>
          <p:cNvPr id="306236" name="AutoShape 60"/>
          <p:cNvSpPr>
            <a:spLocks noChangeArrowheads="1"/>
          </p:cNvSpPr>
          <p:nvPr/>
        </p:nvSpPr>
        <p:spPr bwMode="auto">
          <a:xfrm>
            <a:off x="3889375" y="3463925"/>
            <a:ext cx="668338" cy="247650"/>
          </a:xfrm>
          <a:prstGeom prst="rightArrow">
            <a:avLst>
              <a:gd name="adj1" fmla="val 50000"/>
              <a:gd name="adj2" fmla="val 6746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294063" y="1924050"/>
            <a:ext cx="2314575" cy="641350"/>
            <a:chOff x="3950" y="1321"/>
            <a:chExt cx="1458" cy="404"/>
          </a:xfrm>
        </p:grpSpPr>
        <p:sp>
          <p:nvSpPr>
            <p:cNvPr id="306237" name="Text Box 61"/>
            <p:cNvSpPr txBox="1">
              <a:spLocks noChangeArrowheads="1"/>
            </p:cNvSpPr>
            <p:nvPr/>
          </p:nvSpPr>
          <p:spPr bwMode="auto">
            <a:xfrm>
              <a:off x="4404" y="1321"/>
              <a:ext cx="100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pitchFamily="34" charset="0"/>
                </a:rPr>
                <a:t>Electric field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Arial" pitchFamily="34" charset="0"/>
                </a:rPr>
                <a:t>Magnetic field</a:t>
              </a:r>
            </a:p>
          </p:txBody>
        </p:sp>
        <p:sp>
          <p:nvSpPr>
            <p:cNvPr id="306238" name="Line 62"/>
            <p:cNvSpPr>
              <a:spLocks noChangeShapeType="1"/>
            </p:cNvSpPr>
            <p:nvPr/>
          </p:nvSpPr>
          <p:spPr bwMode="auto">
            <a:xfrm>
              <a:off x="3950" y="1445"/>
              <a:ext cx="402" cy="0"/>
            </a:xfrm>
            <a:prstGeom prst="line">
              <a:avLst/>
            </a:prstGeom>
            <a:noFill/>
            <a:ln w="28575">
              <a:solidFill>
                <a:srgbClr val="FF99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6239" name="Line 63"/>
            <p:cNvSpPr>
              <a:spLocks noChangeShapeType="1"/>
            </p:cNvSpPr>
            <p:nvPr/>
          </p:nvSpPr>
          <p:spPr bwMode="auto">
            <a:xfrm>
              <a:off x="3956" y="1613"/>
              <a:ext cx="402" cy="0"/>
            </a:xfrm>
            <a:prstGeom prst="line">
              <a:avLst/>
            </a:prstGeom>
            <a:noFill/>
            <a:ln w="28575">
              <a:solidFill>
                <a:srgbClr val="99FF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87689" y="34319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(From Wikipedia)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53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27" name="Text Box 51"/>
          <p:cNvSpPr txBox="1">
            <a:spLocks noChangeArrowheads="1"/>
          </p:cNvSpPr>
          <p:nvPr/>
        </p:nvSpPr>
        <p:spPr bwMode="auto">
          <a:xfrm>
            <a:off x="2527300" y="0"/>
            <a:ext cx="38385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 (cont.)</a:t>
            </a:r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893128" y="1384618"/>
            <a:ext cx="696575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The attenuation due to conductor loss for the TE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</a:rPr>
              <a:t>11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mode is: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54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1493075" y="6039481"/>
            <a:ext cx="60933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The derivation is in the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</a:rPr>
              <a:t>Pozar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book (see Eq. 3.133). </a:t>
            </a: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775856" y="2042878"/>
          <a:ext cx="5361214" cy="1268627"/>
        </p:xfrm>
        <a:graphic>
          <a:graphicData uri="http://schemas.openxmlformats.org/presentationml/2006/ole">
            <p:oleObj spid="_x0000_s164950" name="Equation" r:id="rId4" imgW="2463800" imgH="584200" progId="Equation.DSMT4">
              <p:embed/>
            </p:oleObj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3677603" y="3810953"/>
          <a:ext cx="1595437" cy="530225"/>
        </p:xfrm>
        <a:graphic>
          <a:graphicData uri="http://schemas.openxmlformats.org/presentationml/2006/ole">
            <p:oleObj spid="_x0000_s164951" name="Equation" r:id="rId5" imgW="685800" imgH="228600" progId="Equation.DSMT4">
              <p:embed/>
            </p:oleObj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3807143" y="4555490"/>
          <a:ext cx="1212850" cy="912813"/>
        </p:xfrm>
        <a:graphic>
          <a:graphicData uri="http://schemas.openxmlformats.org/presentationml/2006/ole">
            <p:oleObj spid="_x0000_s164952" name="Equation" r:id="rId6" imgW="520474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27" name="Text Box 51"/>
          <p:cNvSpPr txBox="1">
            <a:spLocks noChangeArrowheads="1"/>
          </p:cNvSpPr>
          <p:nvPr/>
        </p:nvSpPr>
        <p:spPr bwMode="auto">
          <a:xfrm>
            <a:off x="2565400" y="0"/>
            <a:ext cx="38385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</a:t>
            </a:r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463138" y="993259"/>
            <a:ext cx="8348353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TE</a:t>
            </a:r>
            <a:r>
              <a:rPr lang="en-US" sz="2000" baseline="-25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mode of circular waveguide has the unusual property that the conductor attenuation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decreases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with frequency. (With most waveguide modes, the conductor attenuation increases with frequency.)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75768" y="4838996"/>
            <a:ext cx="766286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TE</a:t>
            </a:r>
            <a:r>
              <a:rPr lang="en-US" baseline="-25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mode was studied extensively as a candidate for long-range communications – but eventually fiber-optic cables became available with even lower loss. It is still useful for some high-power applications.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55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588" y="6216568"/>
            <a:ext cx="606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Note: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This mode is not the dominant mode!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427" y="3755076"/>
            <a:ext cx="7963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Reason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This mode has current only in the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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direction, and this component of current (corresponding to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decreases as the frequency increases (for a fixed power flow down the guide, i.e., a fixed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  <a:sym typeface="Symbol"/>
              </a:rPr>
              <a:t>E</a:t>
            </a:r>
            <a:r>
              <a:rPr lang="en-US" sz="1600" i="1" baseline="-25000" dirty="0" smtClean="0">
                <a:solidFill>
                  <a:schemeClr val="bg1"/>
                </a:solidFill>
                <a:cs typeface="Arial" pitchFamily="34" charset="0"/>
                <a:sym typeface="Symbol" panose="05050102010706020507" pitchFamily="18" charset="2"/>
              </a:rPr>
              <a:t>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). (Please see the equations on the next slide.)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2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8985284"/>
              </p:ext>
            </p:extLst>
          </p:nvPr>
        </p:nvGraphicFramePr>
        <p:xfrm>
          <a:off x="2760663" y="2212975"/>
          <a:ext cx="3335337" cy="1227138"/>
        </p:xfrm>
        <a:graphic>
          <a:graphicData uri="http://schemas.openxmlformats.org/presentationml/2006/ole">
            <p:oleObj spid="_x0000_s282653" name="Equation" r:id="rId4" imgW="1549080" imgH="57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27" name="Text Box 51"/>
          <p:cNvSpPr txBox="1">
            <a:spLocks noChangeArrowheads="1"/>
          </p:cNvSpPr>
          <p:nvPr/>
        </p:nvSpPr>
        <p:spPr bwMode="auto">
          <a:xfrm>
            <a:off x="2565400" y="0"/>
            <a:ext cx="38385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56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/>
        </p:nvGraphicFramePr>
        <p:xfrm>
          <a:off x="2068286" y="2211284"/>
          <a:ext cx="4648200" cy="2536825"/>
        </p:xfrm>
        <a:graphic>
          <a:graphicData uri="http://schemas.openxmlformats.org/presentationml/2006/ole">
            <p:oleObj spid="_x0000_s330811" name="Equation" r:id="rId4" imgW="2159000" imgH="1181100" progId="Equation.DSMT4">
              <p:embed/>
            </p:oleObj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893128" y="1384618"/>
            <a:ext cx="38140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The fields of the TE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</a:rPr>
              <a:t>01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mode are: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3554764" y="5208713"/>
          <a:ext cx="1695450" cy="954087"/>
        </p:xfrm>
        <a:graphic>
          <a:graphicData uri="http://schemas.openxmlformats.org/presentationml/2006/ole">
            <p:oleObj spid="_x0000_s330812" name="Equation" r:id="rId5" imgW="787058" imgH="44430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2" name="Line 10"/>
          <p:cNvSpPr>
            <a:spLocks noChangeShapeType="1"/>
          </p:cNvSpPr>
          <p:nvPr/>
        </p:nvSpPr>
        <p:spPr bwMode="auto">
          <a:xfrm>
            <a:off x="830263" y="4943475"/>
            <a:ext cx="66325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43" name="Line 11"/>
          <p:cNvSpPr>
            <a:spLocks noChangeShapeType="1"/>
          </p:cNvSpPr>
          <p:nvPr/>
        </p:nvSpPr>
        <p:spPr bwMode="auto">
          <a:xfrm>
            <a:off x="831850" y="1509713"/>
            <a:ext cx="0" cy="34258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54" name="Line 22"/>
          <p:cNvSpPr>
            <a:spLocks noChangeShapeType="1"/>
          </p:cNvSpPr>
          <p:nvPr/>
        </p:nvSpPr>
        <p:spPr bwMode="auto">
          <a:xfrm>
            <a:off x="1916113" y="1541463"/>
            <a:ext cx="0" cy="34067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55" name="Freeform 23"/>
          <p:cNvSpPr>
            <a:spLocks/>
          </p:cNvSpPr>
          <p:nvPr/>
        </p:nvSpPr>
        <p:spPr bwMode="auto">
          <a:xfrm>
            <a:off x="4746625" y="1592263"/>
            <a:ext cx="2278063" cy="316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3" y="1568"/>
              </a:cxn>
              <a:cxn ang="0">
                <a:pos x="1435" y="1994"/>
              </a:cxn>
            </a:cxnLst>
            <a:rect l="0" t="0" r="r" b="b"/>
            <a:pathLst>
              <a:path w="1435" h="1994">
                <a:moveTo>
                  <a:pt x="0" y="0"/>
                </a:moveTo>
                <a:cubicBezTo>
                  <a:pt x="31" y="542"/>
                  <a:pt x="164" y="1236"/>
                  <a:pt x="403" y="1568"/>
                </a:cubicBezTo>
                <a:cubicBezTo>
                  <a:pt x="642" y="1900"/>
                  <a:pt x="1081" y="1946"/>
                  <a:pt x="1435" y="199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56" name="Line 24"/>
          <p:cNvSpPr>
            <a:spLocks noChangeShapeType="1"/>
          </p:cNvSpPr>
          <p:nvPr/>
        </p:nvSpPr>
        <p:spPr bwMode="auto">
          <a:xfrm>
            <a:off x="3251200" y="1522413"/>
            <a:ext cx="0" cy="34067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57" name="Line 25"/>
          <p:cNvSpPr>
            <a:spLocks noChangeShapeType="1"/>
          </p:cNvSpPr>
          <p:nvPr/>
        </p:nvSpPr>
        <p:spPr bwMode="auto">
          <a:xfrm>
            <a:off x="4068763" y="1536700"/>
            <a:ext cx="0" cy="34067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58" name="Line 26"/>
          <p:cNvSpPr>
            <a:spLocks noChangeShapeType="1"/>
          </p:cNvSpPr>
          <p:nvPr/>
        </p:nvSpPr>
        <p:spPr bwMode="auto">
          <a:xfrm>
            <a:off x="4678363" y="1558925"/>
            <a:ext cx="0" cy="34067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59" name="Line 27"/>
          <p:cNvSpPr>
            <a:spLocks noChangeShapeType="1"/>
          </p:cNvSpPr>
          <p:nvPr/>
        </p:nvSpPr>
        <p:spPr bwMode="auto">
          <a:xfrm flipV="1">
            <a:off x="1928813" y="4978400"/>
            <a:ext cx="0" cy="298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0" name="Line 28"/>
          <p:cNvSpPr>
            <a:spLocks noChangeShapeType="1"/>
          </p:cNvSpPr>
          <p:nvPr/>
        </p:nvSpPr>
        <p:spPr bwMode="auto">
          <a:xfrm flipV="1">
            <a:off x="3252788" y="4978400"/>
            <a:ext cx="0" cy="298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 flipV="1">
            <a:off x="4071938" y="4978400"/>
            <a:ext cx="0" cy="298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2" name="Line 30"/>
          <p:cNvSpPr>
            <a:spLocks noChangeShapeType="1"/>
          </p:cNvSpPr>
          <p:nvPr/>
        </p:nvSpPr>
        <p:spPr bwMode="auto">
          <a:xfrm flipV="1">
            <a:off x="4681538" y="4978400"/>
            <a:ext cx="0" cy="298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6" name="Freeform 34"/>
          <p:cNvSpPr>
            <a:spLocks/>
          </p:cNvSpPr>
          <p:nvPr/>
        </p:nvSpPr>
        <p:spPr bwMode="auto">
          <a:xfrm>
            <a:off x="4138613" y="1585913"/>
            <a:ext cx="2898775" cy="11811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10" y="636"/>
              </a:cxn>
              <a:cxn ang="0">
                <a:pos x="751" y="687"/>
              </a:cxn>
              <a:cxn ang="0">
                <a:pos x="1826" y="453"/>
              </a:cxn>
            </a:cxnLst>
            <a:rect l="0" t="0" r="r" b="b"/>
            <a:pathLst>
              <a:path w="1826" h="744">
                <a:moveTo>
                  <a:pt x="6" y="0"/>
                </a:moveTo>
                <a:cubicBezTo>
                  <a:pt x="0" y="396"/>
                  <a:pt x="90" y="528"/>
                  <a:pt x="210" y="636"/>
                </a:cubicBezTo>
                <a:cubicBezTo>
                  <a:pt x="330" y="744"/>
                  <a:pt x="482" y="718"/>
                  <a:pt x="751" y="687"/>
                </a:cubicBezTo>
                <a:cubicBezTo>
                  <a:pt x="1020" y="656"/>
                  <a:pt x="1423" y="563"/>
                  <a:pt x="1826" y="453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7" name="Freeform 35"/>
          <p:cNvSpPr>
            <a:spLocks/>
          </p:cNvSpPr>
          <p:nvPr/>
        </p:nvSpPr>
        <p:spPr bwMode="auto">
          <a:xfrm>
            <a:off x="3298825" y="1544638"/>
            <a:ext cx="3871913" cy="144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1" y="1252"/>
              </a:cxn>
              <a:cxn ang="0">
                <a:pos x="1305" y="1628"/>
              </a:cxn>
              <a:cxn ang="0">
                <a:pos x="3141" y="1044"/>
              </a:cxn>
            </a:cxnLst>
            <a:rect l="0" t="0" r="r" b="b"/>
            <a:pathLst>
              <a:path w="3141" h="1663">
                <a:moveTo>
                  <a:pt x="0" y="0"/>
                </a:moveTo>
                <a:cubicBezTo>
                  <a:pt x="87" y="490"/>
                  <a:pt x="174" y="981"/>
                  <a:pt x="391" y="1252"/>
                </a:cubicBezTo>
                <a:cubicBezTo>
                  <a:pt x="608" y="1523"/>
                  <a:pt x="847" y="1663"/>
                  <a:pt x="1305" y="1628"/>
                </a:cubicBezTo>
                <a:cubicBezTo>
                  <a:pt x="1763" y="1593"/>
                  <a:pt x="2452" y="1318"/>
                  <a:pt x="3141" y="1044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8" name="Freeform 36"/>
          <p:cNvSpPr>
            <a:spLocks/>
          </p:cNvSpPr>
          <p:nvPr/>
        </p:nvSpPr>
        <p:spPr bwMode="auto">
          <a:xfrm>
            <a:off x="4822825" y="1563688"/>
            <a:ext cx="2176463" cy="87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1" y="1252"/>
              </a:cxn>
              <a:cxn ang="0">
                <a:pos x="1305" y="1628"/>
              </a:cxn>
              <a:cxn ang="0">
                <a:pos x="3141" y="1044"/>
              </a:cxn>
            </a:cxnLst>
            <a:rect l="0" t="0" r="r" b="b"/>
            <a:pathLst>
              <a:path w="3141" h="1663">
                <a:moveTo>
                  <a:pt x="0" y="0"/>
                </a:moveTo>
                <a:cubicBezTo>
                  <a:pt x="87" y="490"/>
                  <a:pt x="174" y="981"/>
                  <a:pt x="391" y="1252"/>
                </a:cubicBezTo>
                <a:cubicBezTo>
                  <a:pt x="608" y="1523"/>
                  <a:pt x="847" y="1663"/>
                  <a:pt x="1305" y="1628"/>
                </a:cubicBezTo>
                <a:cubicBezTo>
                  <a:pt x="1763" y="1593"/>
                  <a:pt x="2452" y="1318"/>
                  <a:pt x="3141" y="1044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69" name="Freeform 37"/>
          <p:cNvSpPr>
            <a:spLocks/>
          </p:cNvSpPr>
          <p:nvPr/>
        </p:nvSpPr>
        <p:spPr bwMode="auto">
          <a:xfrm>
            <a:off x="2051050" y="1601788"/>
            <a:ext cx="4986338" cy="264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1" y="1252"/>
              </a:cxn>
              <a:cxn ang="0">
                <a:pos x="1305" y="1628"/>
              </a:cxn>
              <a:cxn ang="0">
                <a:pos x="3141" y="1044"/>
              </a:cxn>
            </a:cxnLst>
            <a:rect l="0" t="0" r="r" b="b"/>
            <a:pathLst>
              <a:path w="3141" h="1663">
                <a:moveTo>
                  <a:pt x="0" y="0"/>
                </a:moveTo>
                <a:cubicBezTo>
                  <a:pt x="87" y="490"/>
                  <a:pt x="174" y="981"/>
                  <a:pt x="391" y="1252"/>
                </a:cubicBezTo>
                <a:cubicBezTo>
                  <a:pt x="608" y="1523"/>
                  <a:pt x="847" y="1663"/>
                  <a:pt x="1305" y="1628"/>
                </a:cubicBezTo>
                <a:cubicBezTo>
                  <a:pt x="1763" y="1593"/>
                  <a:pt x="2452" y="1318"/>
                  <a:pt x="3141" y="1044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0096" name="Text Box 64"/>
          <p:cNvSpPr txBox="1">
            <a:spLocks noChangeArrowheads="1"/>
          </p:cNvSpPr>
          <p:nvPr/>
        </p:nvSpPr>
        <p:spPr bwMode="auto">
          <a:xfrm>
            <a:off x="758371" y="0"/>
            <a:ext cx="752330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 (cont.)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57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7315200" y="937658"/>
          <a:ext cx="1308101" cy="859969"/>
        </p:xfrm>
        <a:graphic>
          <a:graphicData uri="http://schemas.openxmlformats.org/presentationml/2006/ole">
            <p:oleObj spid="_x0000_s112979" name="Equation" r:id="rId4" imgW="1295400" imgH="8128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52347" y="2650180"/>
            <a:ext cx="22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i="1" dirty="0" smtClean="0">
                <a:solidFill>
                  <a:schemeClr val="bg2"/>
                </a:solidFill>
              </a:rPr>
              <a:t>P</a:t>
            </a:r>
            <a:r>
              <a:rPr lang="en-US" baseline="-25000" dirty="0" smtClean="0">
                <a:solidFill>
                  <a:schemeClr val="bg2"/>
                </a:solidFill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= 0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at cutoff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8399522" y="196438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61257" y="1611540"/>
          <a:ext cx="444500" cy="530225"/>
        </p:xfrm>
        <a:graphic>
          <a:graphicData uri="http://schemas.openxmlformats.org/presentationml/2006/ole">
            <p:oleObj spid="_x0000_s112980" name="Equation" r:id="rId5" imgW="190500" imgH="228600" progId="Equation.DSMT4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7631300" y="4809507"/>
          <a:ext cx="256737" cy="340406"/>
        </p:xfrm>
        <a:graphic>
          <a:graphicData uri="http://schemas.openxmlformats.org/presentationml/2006/ole">
            <p:oleObj spid="_x0000_s112981" name="Equation" r:id="rId6" imgW="152268" imgH="203024" progId="Equation.DSMT4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1673225" y="5349711"/>
          <a:ext cx="557213" cy="403225"/>
        </p:xfrm>
        <a:graphic>
          <a:graphicData uri="http://schemas.openxmlformats.org/presentationml/2006/ole">
            <p:oleObj spid="_x0000_s112982" name="Equation" r:id="rId7" imgW="330057" imgH="241195" progId="Equation.DSMT4">
              <p:embed/>
            </p:oleObj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3005466" y="5349711"/>
          <a:ext cx="620712" cy="403225"/>
        </p:xfrm>
        <a:graphic>
          <a:graphicData uri="http://schemas.openxmlformats.org/presentationml/2006/ole">
            <p:oleObj spid="_x0000_s112983" name="Equation" r:id="rId8" imgW="368300" imgH="241300" progId="Equation.DSMT4">
              <p:embed/>
            </p:oleObj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3831400" y="5349711"/>
          <a:ext cx="577850" cy="403225"/>
        </p:xfrm>
        <a:graphic>
          <a:graphicData uri="http://schemas.openxmlformats.org/presentationml/2006/ole">
            <p:oleObj spid="_x0000_s112984" name="Equation" r:id="rId9" imgW="342751" imgH="241195" progId="Equation.DSMT4">
              <p:embed/>
            </p:oleObj>
          </a:graphicData>
        </a:graphic>
      </p:graphicFrame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4410549" y="5349711"/>
          <a:ext cx="577850" cy="403225"/>
        </p:xfrm>
        <a:graphic>
          <a:graphicData uri="http://schemas.openxmlformats.org/presentationml/2006/ole">
            <p:oleObj spid="_x0000_s112985" name="Equation" r:id="rId10" imgW="342751" imgH="241195" progId="Equation.DSMT4">
              <p:embed/>
            </p:oleObj>
          </a:graphicData>
        </a:graphic>
      </p:graphicFrame>
      <p:graphicFrame>
        <p:nvGraphicFramePr>
          <p:cNvPr id="112650" name="Object 10"/>
          <p:cNvGraphicFramePr>
            <a:graphicFrameLocks noChangeAspect="1"/>
          </p:cNvGraphicFramePr>
          <p:nvPr/>
        </p:nvGraphicFramePr>
        <p:xfrm>
          <a:off x="2020640" y="1099850"/>
          <a:ext cx="534987" cy="381000"/>
        </p:xfrm>
        <a:graphic>
          <a:graphicData uri="http://schemas.openxmlformats.org/presentationml/2006/ole">
            <p:oleObj spid="_x0000_s112986" name="Equation" r:id="rId11" imgW="317362" imgH="228501" progId="Equation.DSMT4">
              <p:embed/>
            </p:oleObj>
          </a:graphicData>
        </a:graphic>
      </p:graphicFrame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3270250" y="1109725"/>
          <a:ext cx="620713" cy="381000"/>
        </p:xfrm>
        <a:graphic>
          <a:graphicData uri="http://schemas.openxmlformats.org/presentationml/2006/ole">
            <p:oleObj spid="_x0000_s112987" name="Equation" r:id="rId12" imgW="368300" imgH="228600" progId="Equation.DSMT4">
              <p:embed/>
            </p:oleObj>
          </a:graphicData>
        </a:graphic>
      </p:graphicFrame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4119852" y="1143909"/>
          <a:ext cx="555625" cy="381000"/>
        </p:xfrm>
        <a:graphic>
          <a:graphicData uri="http://schemas.openxmlformats.org/presentationml/2006/ole">
            <p:oleObj spid="_x0000_s112988" name="Equation" r:id="rId13" imgW="330200" imgH="228600" progId="Equation.DSMT4">
              <p:embed/>
            </p:oleObj>
          </a:graphicData>
        </a:graphic>
      </p:graphicFrame>
      <p:graphicFrame>
        <p:nvGraphicFramePr>
          <p:cNvPr id="112653" name="Object 13"/>
          <p:cNvGraphicFramePr>
            <a:graphicFrameLocks noChangeAspect="1"/>
          </p:cNvGraphicFramePr>
          <p:nvPr/>
        </p:nvGraphicFramePr>
        <p:xfrm>
          <a:off x="5322847" y="1858798"/>
          <a:ext cx="598487" cy="381000"/>
        </p:xfrm>
        <a:graphic>
          <a:graphicData uri="http://schemas.openxmlformats.org/presentationml/2006/ole">
            <p:oleObj spid="_x0000_s112989" name="Equation" r:id="rId14" imgW="355446" imgH="228501" progId="Equation.DSMT4">
              <p:embed/>
            </p:oleObj>
          </a:graphicData>
        </a:graphic>
      </p:graphicFrame>
      <p:graphicFrame>
        <p:nvGraphicFramePr>
          <p:cNvPr id="112654" name="Object 14"/>
          <p:cNvGraphicFramePr>
            <a:graphicFrameLocks noChangeAspect="1"/>
          </p:cNvGraphicFramePr>
          <p:nvPr/>
        </p:nvGraphicFramePr>
        <p:xfrm>
          <a:off x="6103793" y="4054867"/>
          <a:ext cx="557213" cy="381000"/>
        </p:xfrm>
        <a:graphic>
          <a:graphicData uri="http://schemas.openxmlformats.org/presentationml/2006/ole">
            <p:oleObj spid="_x0000_s112990" name="Equation" r:id="rId15" imgW="330200" imgH="22860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2526" y="6246434"/>
            <a:ext cx="663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attenuation increases at high frequency for all </a:t>
            </a:r>
            <a:r>
              <a:rPr lang="en-US" sz="1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modes, due to </a:t>
            </a:r>
            <a:r>
              <a:rPr lang="en-US" sz="14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R</a:t>
            </a:r>
            <a:r>
              <a:rPr lang="en-US" sz="1400" i="1" baseline="-25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96" name="Text Box 64"/>
          <p:cNvSpPr txBox="1">
            <a:spLocks noChangeArrowheads="1"/>
          </p:cNvSpPr>
          <p:nvPr/>
        </p:nvSpPr>
        <p:spPr bwMode="auto">
          <a:xfrm>
            <a:off x="783771" y="159954"/>
            <a:ext cx="752330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3240" y="1120140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Practical Note: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240" y="1711960"/>
            <a:ext cx="808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The TE</a:t>
            </a:r>
            <a:r>
              <a:rPr lang="en-US" baseline="-250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01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 mode has only an </a:t>
            </a:r>
            <a:r>
              <a:rPr lang="en-US" dirty="0" err="1" smtClean="0">
                <a:solidFill>
                  <a:schemeClr val="bg2"/>
                </a:solidFill>
                <a:latin typeface="+mj-lt"/>
                <a:cs typeface="Calibri" pitchFamily="34" charset="0"/>
              </a:rPr>
              <a:t>azimuthal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 (</a:t>
            </a:r>
            <a:r>
              <a:rPr lang="en-US" i="1" dirty="0" smtClean="0">
                <a:solidFill>
                  <a:schemeClr val="bg2"/>
                </a:solidFill>
                <a:cs typeface="Calibri" pitchFamily="34" charset="0"/>
                <a:sym typeface="Symbol"/>
              </a:rPr>
              <a:t> 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- directed) surface current on the wall of the waveguide. Therefore, it can be supported by a set of conducting rings, while the lower modes (TE</a:t>
            </a:r>
            <a:r>
              <a:rPr lang="en-US" baseline="-25000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11 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,TM</a:t>
            </a:r>
            <a:r>
              <a:rPr lang="en-US" baseline="-25000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01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, TE</a:t>
            </a:r>
            <a:r>
              <a:rPr lang="en-US" baseline="-25000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21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, TM</a:t>
            </a:r>
            <a:r>
              <a:rPr lang="en-US" baseline="-25000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11</a:t>
            </a:r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  <a:sym typeface="Symbol"/>
              </a:rPr>
              <a:t>) will not propagate on such a structure. </a:t>
            </a:r>
            <a:endParaRPr lang="en-US" dirty="0">
              <a:solidFill>
                <a:schemeClr val="bg2"/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05940" y="3190239"/>
            <a:ext cx="4953000" cy="838201"/>
            <a:chOff x="1765300" y="3962399"/>
            <a:chExt cx="4953000" cy="838201"/>
          </a:xfrm>
        </p:grpSpPr>
        <p:sp>
          <p:nvSpPr>
            <p:cNvPr id="32" name="Can 31"/>
            <p:cNvSpPr/>
            <p:nvPr/>
          </p:nvSpPr>
          <p:spPr bwMode="auto">
            <a:xfrm rot="16200000">
              <a:off x="3822700" y="1905000"/>
              <a:ext cx="838200" cy="4953000"/>
            </a:xfrm>
            <a:prstGeom prst="can">
              <a:avLst/>
            </a:prstGeom>
            <a:solidFill>
              <a:schemeClr val="tx1">
                <a:lumMod val="85000"/>
              </a:schemeClr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Can 32"/>
            <p:cNvSpPr/>
            <p:nvPr/>
          </p:nvSpPr>
          <p:spPr bwMode="auto">
            <a:xfrm rot="16200000">
              <a:off x="1619250" y="4108449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Can 33"/>
            <p:cNvSpPr/>
            <p:nvPr/>
          </p:nvSpPr>
          <p:spPr bwMode="auto">
            <a:xfrm rot="16200000">
              <a:off x="2319867" y="4108449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Can 34"/>
            <p:cNvSpPr/>
            <p:nvPr/>
          </p:nvSpPr>
          <p:spPr bwMode="auto">
            <a:xfrm rot="16200000">
              <a:off x="3020484" y="4108449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Can 35"/>
            <p:cNvSpPr/>
            <p:nvPr/>
          </p:nvSpPr>
          <p:spPr bwMode="auto">
            <a:xfrm rot="16200000">
              <a:off x="3721101" y="4108450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Can 36"/>
            <p:cNvSpPr/>
            <p:nvPr/>
          </p:nvSpPr>
          <p:spPr bwMode="auto">
            <a:xfrm rot="16200000">
              <a:off x="4421718" y="4108450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Can 37"/>
            <p:cNvSpPr/>
            <p:nvPr/>
          </p:nvSpPr>
          <p:spPr bwMode="auto">
            <a:xfrm rot="16200000">
              <a:off x="5122335" y="4108450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Can 39"/>
            <p:cNvSpPr/>
            <p:nvPr/>
          </p:nvSpPr>
          <p:spPr bwMode="auto">
            <a:xfrm rot="16200000">
              <a:off x="5822950" y="4108450"/>
              <a:ext cx="838200" cy="546100"/>
            </a:xfrm>
            <a:prstGeom prst="can">
              <a:avLst/>
            </a:prstGeom>
            <a:solidFill>
              <a:srgbClr val="FFC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86000" y="4183380"/>
            <a:ext cx="405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(A helical spring will also work fine.) </a:t>
            </a:r>
            <a:endParaRPr lang="en-US" dirty="0">
              <a:solidFill>
                <a:schemeClr val="bg2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58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3384960" y="4960620"/>
            <a:ext cx="2705100" cy="1316038"/>
            <a:chOff x="2737" y="2706"/>
            <a:chExt cx="1704" cy="829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2737" y="2706"/>
              <a:ext cx="852" cy="829"/>
            </a:xfrm>
            <a:custGeom>
              <a:avLst/>
              <a:gdLst>
                <a:gd name="G0" fmla="+- 913 0 0"/>
                <a:gd name="G1" fmla="+- 21600 0 913"/>
                <a:gd name="G2" fmla="+- 21600 0 9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13" y="10800"/>
                  </a:moveTo>
                  <a:cubicBezTo>
                    <a:pt x="913" y="16260"/>
                    <a:pt x="5340" y="20687"/>
                    <a:pt x="10800" y="20687"/>
                  </a:cubicBezTo>
                  <a:cubicBezTo>
                    <a:pt x="16260" y="20687"/>
                    <a:pt x="20687" y="16260"/>
                    <a:pt x="20687" y="10800"/>
                  </a:cubicBezTo>
                  <a:cubicBezTo>
                    <a:pt x="20687" y="5340"/>
                    <a:pt x="16260" y="913"/>
                    <a:pt x="10800" y="913"/>
                  </a:cubicBezTo>
                  <a:cubicBezTo>
                    <a:pt x="5340" y="913"/>
                    <a:pt x="913" y="5340"/>
                    <a:pt x="913" y="10800"/>
                  </a:cubicBez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2781" y="2750"/>
              <a:ext cx="768" cy="747"/>
              <a:chOff x="3900" y="3285"/>
              <a:chExt cx="768" cy="747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4290" y="3657"/>
                <a:ext cx="3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 flipH="1">
                <a:off x="3900" y="3654"/>
                <a:ext cx="372" cy="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4290" y="3651"/>
                <a:ext cx="0" cy="3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 flipV="1">
                <a:off x="4284" y="3285"/>
                <a:ext cx="0" cy="35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rot="2627685">
              <a:off x="3109" y="3257"/>
              <a:ext cx="37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rot="2627685" flipH="1">
              <a:off x="2829" y="2982"/>
              <a:ext cx="372" cy="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rot="2627685">
              <a:off x="3033" y="3069"/>
              <a:ext cx="0" cy="3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rot="2627685" flipV="1">
              <a:off x="3292" y="2804"/>
              <a:ext cx="0" cy="35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2941" y="2892"/>
              <a:ext cx="450" cy="457"/>
            </a:xfrm>
            <a:custGeom>
              <a:avLst/>
              <a:gdLst>
                <a:gd name="G0" fmla="+- 228 0 0"/>
                <a:gd name="G1" fmla="+- 21600 0 228"/>
                <a:gd name="G2" fmla="+- 21600 0 22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8" y="10800"/>
                  </a:moveTo>
                  <a:cubicBezTo>
                    <a:pt x="228" y="16639"/>
                    <a:pt x="4961" y="21372"/>
                    <a:pt x="10800" y="21372"/>
                  </a:cubicBezTo>
                  <a:cubicBezTo>
                    <a:pt x="16639" y="21372"/>
                    <a:pt x="21372" y="16639"/>
                    <a:pt x="21372" y="10800"/>
                  </a:cubicBezTo>
                  <a:cubicBezTo>
                    <a:pt x="21372" y="4961"/>
                    <a:pt x="16639" y="228"/>
                    <a:pt x="10800" y="228"/>
                  </a:cubicBezTo>
                  <a:cubicBezTo>
                    <a:pt x="4961" y="228"/>
                    <a:pt x="228" y="4961"/>
                    <a:pt x="228" y="10800"/>
                  </a:cubicBez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366" y="3011"/>
              <a:ext cx="21" cy="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834" y="2909"/>
              <a:ext cx="29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3837" y="3226"/>
              <a:ext cx="300" cy="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" name="Object 26"/>
            <p:cNvGraphicFramePr>
              <a:graphicFrameLocks noChangeAspect="1"/>
            </p:cNvGraphicFramePr>
            <p:nvPr/>
          </p:nvGraphicFramePr>
          <p:xfrm>
            <a:off x="4209" y="2724"/>
            <a:ext cx="204" cy="289"/>
          </p:xfrm>
          <a:graphic>
            <a:graphicData uri="http://schemas.openxmlformats.org/presentationml/2006/ole">
              <p:oleObj spid="_x0000_s124985" name="Equation" r:id="rId4" imgW="152268" imgH="215713" progId="Equation.DSMT4">
                <p:embed/>
              </p:oleObj>
            </a:graphicData>
          </a:graphic>
        </p:graphicFrame>
        <p:graphicFrame>
          <p:nvGraphicFramePr>
            <p:cNvPr id="39" name="Object 27"/>
            <p:cNvGraphicFramePr>
              <a:graphicFrameLocks noChangeAspect="1"/>
            </p:cNvGraphicFramePr>
            <p:nvPr/>
          </p:nvGraphicFramePr>
          <p:xfrm>
            <a:off x="4203" y="3068"/>
            <a:ext cx="238" cy="289"/>
          </p:xfrm>
          <a:graphic>
            <a:graphicData uri="http://schemas.openxmlformats.org/presentationml/2006/ole">
              <p:oleObj spid="_x0000_s124986" name="Equation" r:id="rId5" imgW="177569" imgH="215619" progId="Equation.DSMT4">
                <p:embed/>
              </p:oleObj>
            </a:graphicData>
          </a:graphic>
        </p:graphicFrame>
      </p:grp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1700650" y="5374727"/>
            <a:ext cx="14847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TE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</a:rPr>
              <a:t>01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mode: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59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47" name="Picture 4" descr="fe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69" y="1995087"/>
            <a:ext cx="3236511" cy="4278563"/>
          </a:xfrm>
          <a:prstGeom prst="rect">
            <a:avLst/>
          </a:prstGeom>
          <a:noFill/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239077" y="2290244"/>
            <a:ext cx="4305483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Products include: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4-Port Diplexers, CP or Linear;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3-Port Diplexers, 2xRx &amp; 1xTx;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2-Port Diplexers, </a:t>
            </a:r>
            <a:r>
              <a:rPr lang="en-US" sz="1400" dirty="0" err="1">
                <a:solidFill>
                  <a:schemeClr val="bg2"/>
                </a:solidFill>
                <a:latin typeface="+mj-lt"/>
              </a:rPr>
              <a:t>RxTx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, X-</a:t>
            </a:r>
            <a:r>
              <a:rPr lang="en-US" sz="1400" dirty="0" err="1">
                <a:solidFill>
                  <a:schemeClr val="bg2"/>
                </a:solidFill>
                <a:latin typeface="+mj-lt"/>
              </a:rPr>
              <a:t>Pol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 or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Co-</a:t>
            </a:r>
            <a:r>
              <a:rPr lang="en-US" sz="1400" dirty="0" err="1">
                <a:solidFill>
                  <a:schemeClr val="bg2"/>
                </a:solidFill>
                <a:latin typeface="+mj-lt"/>
              </a:rPr>
              <a:t>Pol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, CP or Linear;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TE21 </a:t>
            </a:r>
            <a:r>
              <a:rPr lang="en-US" sz="1400" dirty="0" err="1">
                <a:solidFill>
                  <a:schemeClr val="bg2"/>
                </a:solidFill>
                <a:latin typeface="+mj-lt"/>
              </a:rPr>
              <a:t>Monopulse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 Tracking Couplers;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hlink"/>
                </a:solidFill>
                <a:latin typeface="+mj-lt"/>
              </a:rPr>
              <a:t>TE01 Mode Components; Transitions;</a:t>
            </a:r>
            <a:br>
              <a:rPr lang="en-US" sz="1400" dirty="0">
                <a:solidFill>
                  <a:schemeClr val="hlink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Filters; Flex Waveguides;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Waveguide Bends; Twists; Runs; etc.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/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Many of the items are "off the shelf products".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/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Products can be custom tailored to a customer's application.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/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r>
              <a:rPr lang="en-US" sz="1400" dirty="0">
                <a:solidFill>
                  <a:schemeClr val="bg2"/>
                </a:solidFill>
                <a:latin typeface="+mj-lt"/>
              </a:rPr>
              <a:t>Many of the products can be supplied with standard feed horns for prime or offset antennas.</a:t>
            </a:r>
            <a:br>
              <a:rPr lang="en-US" sz="1400" dirty="0">
                <a:solidFill>
                  <a:schemeClr val="bg2"/>
                </a:solidFill>
                <a:latin typeface="+mj-lt"/>
              </a:rPr>
            </a:b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577533" y="953720"/>
            <a:ext cx="8145462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  <a:latin typeface="+mj-lt"/>
              </a:rPr>
              <a:t>VertexRSI's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 Torrance Facility is a leading supplier of antenna feed components for the various commercial and military bands. A patented circular polarized 4-port diplexer meeting all Intelsat specifications leads a full array of products.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783771" y="159954"/>
            <a:ext cx="752330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009" y="747823"/>
            <a:ext cx="108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47775" y="1076325"/>
          <a:ext cx="6869113" cy="836613"/>
        </p:xfrm>
        <a:graphic>
          <a:graphicData uri="http://schemas.openxmlformats.org/presentationml/2006/ole">
            <p:oleObj spid="_x0000_s4323" name="Equation" r:id="rId3" imgW="6642100" imgH="7747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36320" y="2761595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Boundary Conditions: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375150" y="2209800"/>
          <a:ext cx="990600" cy="787400"/>
        </p:xfrm>
        <a:graphic>
          <a:graphicData uri="http://schemas.openxmlformats.org/presentationml/2006/ole">
            <p:oleObj spid="_x0000_s4324" name="Equation" r:id="rId4" imgW="990600" imgH="78740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400550" y="3079750"/>
          <a:ext cx="939800" cy="723900"/>
        </p:xfrm>
        <a:graphic>
          <a:graphicData uri="http://schemas.openxmlformats.org/presentationml/2006/ole">
            <p:oleObj spid="_x0000_s4325" name="Equation" r:id="rId5" imgW="939392" imgH="723586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613400" y="2438400"/>
          <a:ext cx="1282700" cy="373063"/>
        </p:xfrm>
        <a:graphic>
          <a:graphicData uri="http://schemas.openxmlformats.org/presentationml/2006/ole">
            <p:oleObj spid="_x0000_s4326" name="Equation" r:id="rId6" imgW="1282700" imgH="34290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647690" y="3200400"/>
          <a:ext cx="1282700" cy="373063"/>
        </p:xfrm>
        <a:graphic>
          <a:graphicData uri="http://schemas.openxmlformats.org/presentationml/2006/ole">
            <p:oleObj spid="_x0000_s4327" name="Equation" r:id="rId7" imgW="1282700" imgH="34290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422400" y="4033838"/>
          <a:ext cx="5103813" cy="719137"/>
        </p:xfrm>
        <a:graphic>
          <a:graphicData uri="http://schemas.openxmlformats.org/presentationml/2006/ole">
            <p:oleObj spid="_x0000_s4328" name="Equation" r:id="rId8" imgW="5689600" imgH="73660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1404309" y="4799492"/>
          <a:ext cx="5148263" cy="715963"/>
        </p:xfrm>
        <a:graphic>
          <a:graphicData uri="http://schemas.openxmlformats.org/presentationml/2006/ole">
            <p:oleObj spid="_x0000_s4329" name="Equation" r:id="rId9" imgW="5765800" imgH="736600" progId="Equation.DSMT4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792288" y="5697538"/>
          <a:ext cx="6432550" cy="685800"/>
        </p:xfrm>
        <a:graphic>
          <a:graphicData uri="http://schemas.openxmlformats.org/presentationml/2006/ole">
            <p:oleObj spid="_x0000_s4330" name="Equation" r:id="rId10" imgW="7213600" imgH="736600" progId="Equation.DSMT4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315200" y="3145466"/>
            <a:ext cx="467833" cy="457200"/>
            <a:chOff x="7315200" y="3145674"/>
            <a:chExt cx="467833" cy="461665"/>
          </a:xfrm>
        </p:grpSpPr>
        <p:sp>
          <p:nvSpPr>
            <p:cNvPr id="18" name="Oval 17"/>
            <p:cNvSpPr/>
            <p:nvPr/>
          </p:nvSpPr>
          <p:spPr>
            <a:xfrm>
              <a:off x="7315200" y="32004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25833" y="314567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15200" y="2372834"/>
            <a:ext cx="467833" cy="457200"/>
            <a:chOff x="7315200" y="2372834"/>
            <a:chExt cx="467833" cy="457200"/>
          </a:xfrm>
        </p:grpSpPr>
        <p:grpSp>
          <p:nvGrpSpPr>
            <p:cNvPr id="21" name="Group 20"/>
            <p:cNvGrpSpPr/>
            <p:nvPr/>
          </p:nvGrpSpPr>
          <p:grpSpPr>
            <a:xfrm>
              <a:off x="7315200" y="2372834"/>
              <a:ext cx="467833" cy="457200"/>
              <a:chOff x="7315200" y="2372937"/>
              <a:chExt cx="467833" cy="46166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315200" y="2438400"/>
                <a:ext cx="391886" cy="37731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25833" y="237293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A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7315200" y="24384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8763" y="4149360"/>
            <a:ext cx="478466" cy="457200"/>
            <a:chOff x="381000" y="4059866"/>
            <a:chExt cx="478466" cy="457200"/>
          </a:xfrm>
        </p:grpSpPr>
        <p:sp>
          <p:nvSpPr>
            <p:cNvPr id="24" name="Oval 23"/>
            <p:cNvSpPr/>
            <p:nvPr/>
          </p:nvSpPr>
          <p:spPr>
            <a:xfrm>
              <a:off x="381000" y="41148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266" y="4059866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3066" y="4864399"/>
            <a:ext cx="457200" cy="461665"/>
            <a:chOff x="440366" y="4821866"/>
            <a:chExt cx="457200" cy="461665"/>
          </a:xfrm>
        </p:grpSpPr>
        <p:sp>
          <p:nvSpPr>
            <p:cNvPr id="26" name="Oval 25"/>
            <p:cNvSpPr/>
            <p:nvPr/>
          </p:nvSpPr>
          <p:spPr>
            <a:xfrm>
              <a:off x="457200" y="4876800"/>
              <a:ext cx="391886" cy="37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366" y="482186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Left Brace 31"/>
          <p:cNvSpPr/>
          <p:nvPr/>
        </p:nvSpPr>
        <p:spPr>
          <a:xfrm>
            <a:off x="3820160" y="2265680"/>
            <a:ext cx="365760" cy="149352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85520" y="5923280"/>
            <a:ext cx="416560" cy="274320"/>
          </a:xfrm>
          <a:prstGeom prst="rightArrow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53" name="Rectangle 49"/>
          <p:cNvSpPr>
            <a:spLocks noChangeArrowheads="1"/>
          </p:cNvSpPr>
          <p:nvPr/>
        </p:nvSpPr>
        <p:spPr bwMode="auto">
          <a:xfrm>
            <a:off x="616713" y="1249589"/>
            <a:ext cx="8032750" cy="40163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From the beginning, the most obvious application of waveguides had been as a communications medium. It had been determined by both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Schelkunoff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and Mead, independently, in July 1933, that an axially symmetric electric wave (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TE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</a:rPr>
              <a:t>01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) in circular waveguide would have an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attenuation factor that decreased with increasing frequency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[44].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This unique characteristic was believed to offer a great potential for wide-band, multichannel systems, and for many years to come the development of such a system was a major focus of work within the waveguide group at BTL.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It is important to note, however, that the use of waveguide as a long transmission line never did prove to be practical, and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Southworth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eventually began to realize that the role of waveguide would be somewhat different than originally expected.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In a memorandum dated October 23, 1939, he concluded that microwave radio with highly directive antennas was to be preferred to long transmission lines.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"Thus," he wrote, “we come to the conclusion that the hollow, cylindrical conductor is to be valued primarily as a new circuit element, but not yet as a new type of toll cable” [45].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It was as a circuit element in military radar that waveguide technology was to find its first major application and to receive an enormous stimulus to both practical and theoretical advance.</a:t>
            </a:r>
          </a:p>
        </p:txBody>
      </p:sp>
      <p:sp>
        <p:nvSpPr>
          <p:cNvPr id="328754" name="Text Box 50"/>
          <p:cNvSpPr txBox="1">
            <a:spLocks noChangeArrowheads="1"/>
          </p:cNvSpPr>
          <p:nvPr/>
        </p:nvSpPr>
        <p:spPr bwMode="auto">
          <a:xfrm>
            <a:off x="612775" y="5764213"/>
            <a:ext cx="80740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K. S. Packard, “The origins of waveguide: A case of multiple rediscovery,”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IEEE Trans. Microwave Theory and Techniques,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pp. 961-969, Sept. 1984. </a:t>
            </a: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783771" y="0"/>
            <a:ext cx="752330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60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733CA9D-BC8D-44C6-8339-5857A60EC925}" type="slidenum">
              <a:rPr lang="en-US" kern="0" smtClean="0">
                <a:solidFill>
                  <a:sysClr val="windowText" lastClr="000000"/>
                </a:solidFill>
              </a:rPr>
              <a:pPr>
                <a:defRPr/>
              </a:pPr>
              <a:t>61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0" y="3996046"/>
            <a:ext cx="261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Waveguiding system: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8" name="Object 2"/>
          <p:cNvGraphicFramePr>
            <a:graphicFrameLocks noChangeAspect="1"/>
          </p:cNvGraphicFramePr>
          <p:nvPr/>
        </p:nvGraphicFramePr>
        <p:xfrm>
          <a:off x="2971800" y="3936356"/>
          <a:ext cx="2295525" cy="573088"/>
        </p:xfrm>
        <a:graphic>
          <a:graphicData uri="http://schemas.openxmlformats.org/presentationml/2006/ole">
            <p:oleObj spid="_x0000_s129084" name="Equation" r:id="rId4" imgW="1015559" imgH="25389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3680" y="5001886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Wireless system: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2423795" y="4803369"/>
          <a:ext cx="6476365" cy="891937"/>
        </p:xfrm>
        <a:graphic>
          <a:graphicData uri="http://schemas.openxmlformats.org/presentationml/2006/ole">
            <p:oleObj spid="_x0000_s129085" name="Equation" r:id="rId5" imgW="3124200" imgH="431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1045" y="2798617"/>
            <a:ext cx="573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Recall the comparison of dB attenuation: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783771" y="0"/>
            <a:ext cx="752330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Mode (cont.)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262" y="1332544"/>
            <a:ext cx="8300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“In a memorandum dated October 23, 1939, he concluded that microwave radio with highly directive antennas was to be preferred to long transmission lines.”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106" y="896679"/>
            <a:ext cx="1502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Therefore,        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71513" y="1363663"/>
          <a:ext cx="4757737" cy="731837"/>
        </p:xfrm>
        <a:graphic>
          <a:graphicData uri="http://schemas.openxmlformats.org/presentationml/2006/ole">
            <p:oleObj spid="_x0000_s5292" name="Equation" r:id="rId3" imgW="5511800" imgH="81280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135688" y="1185863"/>
          <a:ext cx="2613025" cy="1236662"/>
        </p:xfrm>
        <a:graphic>
          <a:graphicData uri="http://schemas.openxmlformats.org/presentationml/2006/ole">
            <p:oleObj spid="_x0000_s5293" name="Equation" r:id="rId4" imgW="3695400" imgH="167616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31800" y="3421063"/>
          <a:ext cx="5100638" cy="2830512"/>
        </p:xfrm>
        <a:graphic>
          <a:graphicData uri="http://schemas.openxmlformats.org/presentationml/2006/ole">
            <p:oleObj spid="_x0000_s5294" name="Equation" r:id="rId5" imgW="6781800" imgH="36068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07976" y="2678917"/>
            <a:ext cx="571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field table, we obtain the following: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7120" y="4897612"/>
            <a:ext cx="198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not allowed!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1" y="5668470"/>
            <a:ext cx="3165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(non-physical solution)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7621" y="357078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Note: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097588" y="6102350"/>
          <a:ext cx="2247900" cy="323850"/>
        </p:xfrm>
        <a:graphic>
          <a:graphicData uri="http://schemas.openxmlformats.org/presentationml/2006/ole">
            <p:oleObj spid="_x0000_s5295" name="Equation" r:id="rId6" imgW="3035300" imgH="419100" progId="Equation.DSMT4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469042" y="2584352"/>
          <a:ext cx="1963738" cy="712788"/>
        </p:xfrm>
        <a:graphic>
          <a:graphicData uri="http://schemas.openxmlformats.org/presentationml/2006/ole">
            <p:oleObj spid="_x0000_s5296" name="Equation" r:id="rId7" imgW="2768600" imgH="965200" progId="Equation.DSMT4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65839" y="4061011"/>
          <a:ext cx="1181100" cy="631825"/>
        </p:xfrm>
        <a:graphic>
          <a:graphicData uri="http://schemas.openxmlformats.org/presentationml/2006/ole">
            <p:oleObj spid="_x0000_s5297" name="Equation" r:id="rId8" imgW="1536700" imgH="787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09800" y="802063"/>
            <a:ext cx="45593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Reason for non-physical solution</a:t>
            </a:r>
            <a:endParaRPr kumimoji="0" lang="en-US" sz="2000" b="0" i="1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1024"/>
          <p:cNvGraphicFramePr>
            <a:graphicFrameLocks noChangeAspect="1"/>
          </p:cNvGraphicFramePr>
          <p:nvPr/>
        </p:nvGraphicFramePr>
        <p:xfrm>
          <a:off x="1227138" y="2075350"/>
          <a:ext cx="3205162" cy="582625"/>
        </p:xfrm>
        <a:graphic>
          <a:graphicData uri="http://schemas.openxmlformats.org/presentationml/2006/ole">
            <p:oleObj spid="_x0000_s183395" name="Equation" r:id="rId3" imgW="1396394" imgH="253890" progId="Equation.DSMT4">
              <p:embed/>
            </p:oleObj>
          </a:graphicData>
        </a:graphic>
      </p:graphicFrame>
      <p:sp>
        <p:nvSpPr>
          <p:cNvPr id="34" name="Down Arrow 33"/>
          <p:cNvSpPr/>
          <p:nvPr/>
        </p:nvSpPr>
        <p:spPr bwMode="auto">
          <a:xfrm>
            <a:off x="2642095" y="2896755"/>
            <a:ext cx="332510" cy="427512"/>
          </a:xfrm>
          <a:prstGeom prst="downArrow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60900" y="2197100"/>
            <a:ext cx="405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Vector wave equation: from Maxwell’s equations.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9300" y="2971800"/>
            <a:ext cx="260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Take divergence of both sides.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3500" y="5651500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Magnetic Gauss law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2680195" y="4827155"/>
            <a:ext cx="332510" cy="427512"/>
          </a:xfrm>
          <a:prstGeom prst="downArrow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83312" name="Object 1024"/>
          <p:cNvGraphicFramePr>
            <a:graphicFrameLocks noChangeAspect="1"/>
          </p:cNvGraphicFramePr>
          <p:nvPr/>
        </p:nvGraphicFramePr>
        <p:xfrm>
          <a:off x="841375" y="3667801"/>
          <a:ext cx="4149725" cy="564473"/>
        </p:xfrm>
        <a:graphic>
          <a:graphicData uri="http://schemas.openxmlformats.org/presentationml/2006/ole">
            <p:oleObj spid="_x0000_s183396" name="Equation" r:id="rId4" imgW="1866090" imgH="253890" progId="Equation.DSMT4">
              <p:embed/>
            </p:oleObj>
          </a:graphicData>
        </a:graphic>
      </p:graphicFrame>
      <p:cxnSp>
        <p:nvCxnSpPr>
          <p:cNvPr id="44" name="Straight Connector 43"/>
          <p:cNvCxnSpPr/>
          <p:nvPr/>
        </p:nvCxnSpPr>
        <p:spPr>
          <a:xfrm flipV="1">
            <a:off x="812800" y="3556000"/>
            <a:ext cx="723900" cy="8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07000" y="3822700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divergence of a curl is zero.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3313" name="Object 1024"/>
          <p:cNvGraphicFramePr>
            <a:graphicFrameLocks noChangeAspect="1"/>
          </p:cNvGraphicFramePr>
          <p:nvPr/>
        </p:nvGraphicFramePr>
        <p:xfrm>
          <a:off x="2343150" y="5562600"/>
          <a:ext cx="1298575" cy="481013"/>
        </p:xfrm>
        <a:graphic>
          <a:graphicData uri="http://schemas.openxmlformats.org/presentationml/2006/ole">
            <p:oleObj spid="_x0000_s183397" name="Equation" r:id="rId5" imgW="583693" imgH="215713" progId="Equation.DSMT4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82600" y="151130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Start with the vector wave equation: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CA9D-BC8D-44C6-8339-5857A60EC9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6600" y="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360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Modes (cont.)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71500" y="1313363"/>
            <a:ext cx="66421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Revisit how we obtained the vector Helmholtz equation:</a:t>
            </a:r>
            <a:endParaRPr kumimoji="0" lang="en-US" b="0" i="1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1024"/>
          <p:cNvGraphicFramePr>
            <a:graphicFrameLocks noChangeAspect="1"/>
          </p:cNvGraphicFramePr>
          <p:nvPr/>
        </p:nvGraphicFramePr>
        <p:xfrm>
          <a:off x="1214438" y="1859450"/>
          <a:ext cx="3205162" cy="582625"/>
        </p:xfrm>
        <a:graphic>
          <a:graphicData uri="http://schemas.openxmlformats.org/presentationml/2006/ole">
            <p:oleObj spid="_x0000_s184434" name="Equation" r:id="rId3" imgW="1396394" imgH="253890" progId="Equation.DSMT4">
              <p:embed/>
            </p:oleObj>
          </a:graphicData>
        </a:graphic>
      </p:graphicFrame>
      <p:graphicFrame>
        <p:nvGraphicFramePr>
          <p:cNvPr id="31" name="Object 1027"/>
          <p:cNvGraphicFramePr>
            <a:graphicFrameLocks noChangeAspect="1"/>
          </p:cNvGraphicFramePr>
          <p:nvPr/>
        </p:nvGraphicFramePr>
        <p:xfrm>
          <a:off x="2108200" y="4699000"/>
          <a:ext cx="1289257" cy="476250"/>
        </p:xfrm>
        <a:graphic>
          <a:graphicData uri="http://schemas.openxmlformats.org/presentationml/2006/ole">
            <p:oleObj spid="_x0000_s184435" name="Equation" r:id="rId4" imgW="583693" imgH="215713" progId="Equation.DSMT4">
              <p:embed/>
            </p:oleObj>
          </a:graphicData>
        </a:graphic>
      </p:graphicFrame>
      <p:sp>
        <p:nvSpPr>
          <p:cNvPr id="34" name="Down Arrow 33"/>
          <p:cNvSpPr/>
          <p:nvPr/>
        </p:nvSpPr>
        <p:spPr bwMode="auto">
          <a:xfrm>
            <a:off x="2642095" y="2566555"/>
            <a:ext cx="332510" cy="427512"/>
          </a:xfrm>
          <a:prstGeom prst="downArrow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0100" y="1981200"/>
            <a:ext cx="405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Vector wave equation: from Maxwell’s equations.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3310" name="Object 2"/>
          <p:cNvGraphicFramePr>
            <a:graphicFrameLocks noChangeAspect="1"/>
          </p:cNvGraphicFramePr>
          <p:nvPr/>
        </p:nvGraphicFramePr>
        <p:xfrm>
          <a:off x="1270001" y="3051205"/>
          <a:ext cx="3848100" cy="947708"/>
        </p:xfrm>
        <a:graphic>
          <a:graphicData uri="http://schemas.openxmlformats.org/presentationml/2006/ole">
            <p:oleObj spid="_x0000_s184436" name="Equation" r:id="rId5" imgW="1701800" imgH="4191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245100" y="3162300"/>
            <a:ext cx="29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From definition of vector Laplacian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0300" y="4787900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Magnetic Gauss law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2642095" y="5411355"/>
            <a:ext cx="332510" cy="427512"/>
          </a:xfrm>
          <a:prstGeom prst="downArrow">
            <a:avLst/>
          </a:prstGeom>
          <a:solidFill>
            <a:srgbClr val="0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83311" name="Object 2"/>
          <p:cNvGraphicFramePr>
            <a:graphicFrameLocks noChangeAspect="1"/>
          </p:cNvGraphicFramePr>
          <p:nvPr/>
        </p:nvGraphicFramePr>
        <p:xfrm>
          <a:off x="1905000" y="6011863"/>
          <a:ext cx="2297113" cy="515937"/>
        </p:xfrm>
        <a:graphic>
          <a:graphicData uri="http://schemas.openxmlformats.org/presentationml/2006/ole">
            <p:oleObj spid="_x0000_s184437" name="Equation" r:id="rId6" imgW="1016000" imgH="228600" progId="Equation.DSMT4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330700" y="6146800"/>
            <a:ext cx="4105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Vector Helmholtz equation (what we have solved)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933409" y="4217164"/>
            <a:ext cx="1663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Now use:</a:t>
            </a:r>
            <a:endParaRPr kumimoji="0" lang="en-US" sz="2000" b="0" i="1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46300" y="716463"/>
            <a:ext cx="45593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 pitchFamily="18" charset="2"/>
              </a:rPr>
              <a:t>Reason for non-physical solution</a:t>
            </a:r>
            <a:endParaRPr kumimoji="0" lang="en-US" sz="2000" b="0" i="1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3900" y="4775200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needed assumption!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2476</Words>
  <Application>Microsoft Office PowerPoint</Application>
  <PresentationFormat>On-screen Show (4:3)</PresentationFormat>
  <Paragraphs>486</Paragraphs>
  <Slides>61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Office Theme</vt:lpstr>
      <vt:lpstr>Soaring</vt:lpstr>
      <vt:lpstr>Equation</vt:lpstr>
      <vt:lpstr>MathType 7.0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Cullen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Radhakrishna</dc:creator>
  <cp:lastModifiedBy>Reviewer</cp:lastModifiedBy>
  <cp:revision>533</cp:revision>
  <dcterms:created xsi:type="dcterms:W3CDTF">2011-08-25T15:52:29Z</dcterms:created>
  <dcterms:modified xsi:type="dcterms:W3CDTF">2019-10-04T14:17:53Z</dcterms:modified>
</cp:coreProperties>
</file>